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3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sldIdLst>
    <p:sldId id="419" r:id="rId2"/>
    <p:sldId id="359" r:id="rId3"/>
    <p:sldId id="415" r:id="rId4"/>
    <p:sldId id="368" r:id="rId5"/>
    <p:sldId id="353" r:id="rId6"/>
    <p:sldId id="328" r:id="rId7"/>
    <p:sldId id="369" r:id="rId8"/>
    <p:sldId id="370" r:id="rId9"/>
    <p:sldId id="477" r:id="rId10"/>
    <p:sldId id="329" r:id="rId11"/>
    <p:sldId id="372" r:id="rId12"/>
    <p:sldId id="332" r:id="rId13"/>
    <p:sldId id="373" r:id="rId14"/>
    <p:sldId id="371" r:id="rId15"/>
    <p:sldId id="374" r:id="rId16"/>
    <p:sldId id="380" r:id="rId17"/>
    <p:sldId id="422" r:id="rId18"/>
    <p:sldId id="423" r:id="rId19"/>
    <p:sldId id="421" r:id="rId20"/>
    <p:sldId id="424" r:id="rId21"/>
    <p:sldId id="376" r:id="rId22"/>
    <p:sldId id="378" r:id="rId23"/>
    <p:sldId id="379" r:id="rId24"/>
    <p:sldId id="333" r:id="rId25"/>
    <p:sldId id="425" r:id="rId26"/>
    <p:sldId id="478" r:id="rId27"/>
    <p:sldId id="430" r:id="rId28"/>
    <p:sldId id="431" r:id="rId29"/>
    <p:sldId id="445" r:id="rId30"/>
    <p:sldId id="446" r:id="rId31"/>
    <p:sldId id="377" r:id="rId32"/>
    <p:sldId id="444" r:id="rId33"/>
    <p:sldId id="432" r:id="rId34"/>
    <p:sldId id="433" r:id="rId35"/>
    <p:sldId id="434" r:id="rId36"/>
    <p:sldId id="435" r:id="rId37"/>
    <p:sldId id="437" r:id="rId38"/>
    <p:sldId id="438" r:id="rId39"/>
    <p:sldId id="439" r:id="rId40"/>
    <p:sldId id="440" r:id="rId41"/>
    <p:sldId id="441" r:id="rId42"/>
    <p:sldId id="442" r:id="rId43"/>
    <p:sldId id="479" r:id="rId44"/>
    <p:sldId id="443" r:id="rId45"/>
    <p:sldId id="447" r:id="rId46"/>
    <p:sldId id="448" r:id="rId47"/>
    <p:sldId id="449" r:id="rId48"/>
    <p:sldId id="450" r:id="rId49"/>
    <p:sldId id="451" r:id="rId50"/>
    <p:sldId id="452" r:id="rId51"/>
    <p:sldId id="475" r:id="rId52"/>
    <p:sldId id="476" r:id="rId53"/>
    <p:sldId id="453" r:id="rId54"/>
    <p:sldId id="454" r:id="rId55"/>
    <p:sldId id="455" r:id="rId56"/>
    <p:sldId id="474" r:id="rId57"/>
    <p:sldId id="456" r:id="rId58"/>
    <p:sldId id="457" r:id="rId59"/>
    <p:sldId id="458" r:id="rId60"/>
    <p:sldId id="459" r:id="rId61"/>
    <p:sldId id="460" r:id="rId62"/>
    <p:sldId id="461" r:id="rId63"/>
    <p:sldId id="470" r:id="rId64"/>
    <p:sldId id="471" r:id="rId65"/>
    <p:sldId id="411" r:id="rId66"/>
    <p:sldId id="462" r:id="rId67"/>
    <p:sldId id="464" r:id="rId68"/>
    <p:sldId id="465" r:id="rId69"/>
    <p:sldId id="469" r:id="rId70"/>
    <p:sldId id="463" r:id="rId71"/>
    <p:sldId id="466" r:id="rId72"/>
    <p:sldId id="467" r:id="rId73"/>
    <p:sldId id="339" r:id="rId74"/>
    <p:sldId id="381" r:id="rId75"/>
    <p:sldId id="382" r:id="rId76"/>
    <p:sldId id="383" r:id="rId77"/>
    <p:sldId id="384" r:id="rId78"/>
    <p:sldId id="480" r:id="rId79"/>
    <p:sldId id="386" r:id="rId80"/>
    <p:sldId id="387" r:id="rId81"/>
    <p:sldId id="388" r:id="rId82"/>
    <p:sldId id="334" r:id="rId83"/>
    <p:sldId id="389" r:id="rId84"/>
    <p:sldId id="416" r:id="rId85"/>
    <p:sldId id="390" r:id="rId86"/>
    <p:sldId id="391" r:id="rId87"/>
    <p:sldId id="392" r:id="rId88"/>
    <p:sldId id="393" r:id="rId89"/>
    <p:sldId id="394" r:id="rId90"/>
    <p:sldId id="397" r:id="rId91"/>
    <p:sldId id="395" r:id="rId92"/>
    <p:sldId id="396" r:id="rId93"/>
    <p:sldId id="337" r:id="rId94"/>
    <p:sldId id="413" r:id="rId95"/>
    <p:sldId id="412" r:id="rId96"/>
    <p:sldId id="402" r:id="rId97"/>
    <p:sldId id="403" r:id="rId98"/>
    <p:sldId id="472" r:id="rId99"/>
    <p:sldId id="473" r:id="rId100"/>
    <p:sldId id="404" r:id="rId101"/>
    <p:sldId id="405" r:id="rId102"/>
    <p:sldId id="406" r:id="rId103"/>
    <p:sldId id="407" r:id="rId104"/>
    <p:sldId id="408" r:id="rId105"/>
    <p:sldId id="409" r:id="rId106"/>
    <p:sldId id="410" r:id="rId107"/>
  </p:sldIdLst>
  <p:sldSz cx="12198350" cy="6859588"/>
  <p:notesSz cx="6858000" cy="9144000"/>
  <p:custDataLst>
    <p:tags r:id="rId109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99"/>
    <a:srgbClr val="FF66CC"/>
    <a:srgbClr val="33CC33"/>
    <a:srgbClr val="99FFCC"/>
    <a:srgbClr val="66FFFF"/>
    <a:srgbClr val="D0F7FC"/>
    <a:srgbClr val="FFFFCC"/>
    <a:srgbClr val="FFFF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95" autoAdjust="0"/>
    <p:restoredTop sz="94660"/>
  </p:normalViewPr>
  <p:slideViewPr>
    <p:cSldViewPr>
      <p:cViewPr varScale="1">
        <p:scale>
          <a:sx n="79" d="100"/>
          <a:sy n="79" d="100"/>
        </p:scale>
        <p:origin x="600" y="84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gs" Target="tags/tag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1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87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797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808" y="117426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>
                <a:solidFill>
                  <a:schemeClr val="accent1"/>
                </a:solidFill>
                <a:effectLst/>
                <a:latin typeface="Arial Black" pitchFamily="34" charset="0"/>
                <a:ea typeface="微软雅黑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2671" y="693490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transition spd="slow" advTm="0">
    <p:wipe/>
  </p:transition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image" Target="../media/image1.tmp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image" Target="../media/image1.tmp"/><Relationship Id="rId2" Type="http://schemas.openxmlformats.org/officeDocument/2006/relationships/tags" Target="../tags/tag37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19" Type="http://schemas.openxmlformats.org/officeDocument/2006/relationships/image" Target="../media/image1.tmp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tags" Target="../tags/tag84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10" Type="http://schemas.openxmlformats.org/officeDocument/2006/relationships/tags" Target="../tags/tag77.xml"/><Relationship Id="rId19" Type="http://schemas.openxmlformats.org/officeDocument/2006/relationships/image" Target="../media/image1.tmp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19" Type="http://schemas.openxmlformats.org/officeDocument/2006/relationships/image" Target="../media/image1.tmp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10" Type="http://schemas.openxmlformats.org/officeDocument/2006/relationships/tags" Target="../tags/tag111.xml"/><Relationship Id="rId19" Type="http://schemas.openxmlformats.org/officeDocument/2006/relationships/image" Target="../media/image1.tmp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tags" Target="../tags/tag135.xml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10" Type="http://schemas.openxmlformats.org/officeDocument/2006/relationships/tags" Target="../tags/tag128.xml"/><Relationship Id="rId19" Type="http://schemas.openxmlformats.org/officeDocument/2006/relationships/image" Target="../media/image1.tmp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1.tm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tags" Target="../tags/tag152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image" Target="../media/image1.tmp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tags" Target="../tags/tag165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17" Type="http://schemas.openxmlformats.org/officeDocument/2006/relationships/tags" Target="../tags/tag169.xml"/><Relationship Id="rId2" Type="http://schemas.openxmlformats.org/officeDocument/2006/relationships/tags" Target="../tags/tag154.xml"/><Relationship Id="rId16" Type="http://schemas.openxmlformats.org/officeDocument/2006/relationships/tags" Target="../tags/tag168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tags" Target="../tags/tag167.xml"/><Relationship Id="rId10" Type="http://schemas.openxmlformats.org/officeDocument/2006/relationships/tags" Target="../tags/tag162.xml"/><Relationship Id="rId19" Type="http://schemas.openxmlformats.org/officeDocument/2006/relationships/image" Target="../media/image1.tmp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tags" Target="../tags/tag16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10" Type="http://schemas.openxmlformats.org/officeDocument/2006/relationships/tags" Target="../tags/tag179.xml"/><Relationship Id="rId19" Type="http://schemas.openxmlformats.org/officeDocument/2006/relationships/image" Target="../media/image1.tmp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17" Type="http://schemas.openxmlformats.org/officeDocument/2006/relationships/tags" Target="../tags/tag203.xml"/><Relationship Id="rId2" Type="http://schemas.openxmlformats.org/officeDocument/2006/relationships/tags" Target="../tags/tag188.xml"/><Relationship Id="rId16" Type="http://schemas.openxmlformats.org/officeDocument/2006/relationships/tags" Target="../tags/tag202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tags" Target="../tags/tag201.xml"/><Relationship Id="rId10" Type="http://schemas.openxmlformats.org/officeDocument/2006/relationships/tags" Target="../tags/tag196.xml"/><Relationship Id="rId19" Type="http://schemas.openxmlformats.org/officeDocument/2006/relationships/image" Target="../media/image1.tmp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164998" y="49586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055792" y="513966"/>
            <a:ext cx="3741980" cy="511504"/>
            <a:chOff x="6339097" y="1573726"/>
            <a:chExt cx="3744416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588742" y="1614014"/>
              <a:ext cx="322058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164998" y="121018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053865" y="2673342"/>
            <a:ext cx="3741980" cy="511504"/>
            <a:chOff x="6315199" y="2410178"/>
            <a:chExt cx="3744416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列表和元组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5164998" y="193771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55723" y="1937717"/>
            <a:ext cx="3741980" cy="511504"/>
            <a:chOff x="6339097" y="3296031"/>
            <a:chExt cx="3744416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371843" y="3336319"/>
              <a:ext cx="1832019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程序流程控制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5164998" y="265779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56095" y="4044239"/>
            <a:ext cx="3741980" cy="511503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227733" y="4221882"/>
              <a:ext cx="1939157" cy="430929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函数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5167357" y="405173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060556" y="1224010"/>
            <a:ext cx="3741980" cy="511504"/>
            <a:chOff x="6339097" y="5057483"/>
            <a:chExt cx="3744416" cy="511504"/>
          </a:xfrm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938252" y="5104309"/>
              <a:ext cx="260285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变量和简单数据类型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172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学习内容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163899" y="472593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56095" y="4733683"/>
            <a:ext cx="3741980" cy="511504"/>
            <a:chOff x="6339097" y="5057483"/>
            <a:chExt cx="3744416" cy="511504"/>
          </a:xfrm>
        </p:grpSpPr>
        <p:sp>
          <p:nvSpPr>
            <p:cNvPr id="27" name="圆角矩形 26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94955" y="5097771"/>
              <a:ext cx="136642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圆角矩形 24">
            <a:extLst>
              <a:ext uri="{FF2B5EF4-FFF2-40B4-BE49-F238E27FC236}">
                <a16:creationId xmlns:a16="http://schemas.microsoft.com/office/drawing/2014/main" id="{11B5D666-81A0-46EE-B671-7734BDF1DB93}"/>
              </a:ext>
            </a:extLst>
          </p:cNvPr>
          <p:cNvSpPr/>
          <p:nvPr/>
        </p:nvSpPr>
        <p:spPr>
          <a:xfrm>
            <a:off x="5166195" y="5461082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8E628F7-1051-4170-93A5-18D06C063BCD}"/>
              </a:ext>
            </a:extLst>
          </p:cNvPr>
          <p:cNvGrpSpPr/>
          <p:nvPr/>
        </p:nvGrpSpPr>
        <p:grpSpPr>
          <a:xfrm>
            <a:off x="6056095" y="5446224"/>
            <a:ext cx="3741980" cy="511504"/>
            <a:chOff x="6339097" y="5057483"/>
            <a:chExt cx="3744416" cy="511504"/>
          </a:xfrm>
        </p:grpSpPr>
        <p:sp>
          <p:nvSpPr>
            <p:cNvPr id="35" name="圆角矩形 26">
              <a:extLst>
                <a:ext uri="{FF2B5EF4-FFF2-40B4-BE49-F238E27FC236}">
                  <a16:creationId xmlns:a16="http://schemas.microsoft.com/office/drawing/2014/main" id="{4004FFAE-A28C-4A52-8BF2-0D5B44A105DE}"/>
                </a:ext>
              </a:extLst>
            </p:cNvPr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C6D8D04-AC68-41E4-A7AB-FF9D978283C7}"/>
                </a:ext>
              </a:extLst>
            </p:cNvPr>
            <p:cNvSpPr/>
            <p:nvPr/>
          </p:nvSpPr>
          <p:spPr>
            <a:xfrm>
              <a:off x="7044734" y="5120309"/>
              <a:ext cx="2285346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面向对象程序设计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20BC8E-1768-30B9-0AFF-788EC1A2F1FA}"/>
              </a:ext>
            </a:extLst>
          </p:cNvPr>
          <p:cNvGrpSpPr/>
          <p:nvPr/>
        </p:nvGrpSpPr>
        <p:grpSpPr>
          <a:xfrm>
            <a:off x="6056095" y="3338028"/>
            <a:ext cx="3741980" cy="511504"/>
            <a:chOff x="6315199" y="2410178"/>
            <a:chExt cx="3744416" cy="511504"/>
          </a:xfrm>
        </p:grpSpPr>
        <p:sp>
          <p:nvSpPr>
            <p:cNvPr id="4" name="圆角矩形 72">
              <a:extLst>
                <a:ext uri="{FF2B5EF4-FFF2-40B4-BE49-F238E27FC236}">
                  <a16:creationId xmlns:a16="http://schemas.microsoft.com/office/drawing/2014/main" id="{E8B0E564-5E00-AADB-DDDA-97F3396DF648}"/>
                </a:ext>
              </a:extLst>
            </p:cNvPr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F2460E-57D2-ED18-B599-9C35EAD0A425}"/>
                </a:ext>
              </a:extLst>
            </p:cNvPr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字典与集合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圆角矩形 78">
            <a:extLst>
              <a:ext uri="{FF2B5EF4-FFF2-40B4-BE49-F238E27FC236}">
                <a16:creationId xmlns:a16="http://schemas.microsoft.com/office/drawing/2014/main" id="{7257F0E5-53F1-E12E-FA21-AC213C3032CC}"/>
              </a:ext>
            </a:extLst>
          </p:cNvPr>
          <p:cNvSpPr/>
          <p:nvPr/>
        </p:nvSpPr>
        <p:spPr>
          <a:xfrm>
            <a:off x="5167228" y="3322484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下箭头 87">
            <a:extLst>
              <a:ext uri="{FF2B5EF4-FFF2-40B4-BE49-F238E27FC236}">
                <a16:creationId xmlns:a16="http://schemas.microsoft.com/office/drawing/2014/main" id="{00ED6F1E-2C5B-0500-4CB3-999728D7DC3F}"/>
              </a:ext>
            </a:extLst>
          </p:cNvPr>
          <p:cNvSpPr/>
          <p:nvPr/>
        </p:nvSpPr>
        <p:spPr>
          <a:xfrm rot="16200000">
            <a:off x="4260663" y="1145885"/>
            <a:ext cx="576064" cy="67938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9672E-7 -9.74312E-7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2.9672E-7 -3.5339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5 0.04119 L 2.9672E-7 1.05531E-6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5 0.04119 L 1.56169E-7 2.24485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6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5 0.04119 L 1.56169E-7 -7.82226E-7 " pathEditMode="relative" rAng="0" ptsTypes="AA">
                                      <p:cBhvr>
                                        <p:cTn id="69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6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3735 0.04119 L 1.56169E-7 3.6959E-6 " pathEditMode="relative" rAng="0" ptsTypes="AA">
                                      <p:cBhvr>
                                        <p:cTn id="7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71" grpId="2" animBg="1"/>
      <p:bldP spid="71" grpId="3" animBg="1"/>
      <p:bldP spid="75" grpId="0" animBg="1"/>
      <p:bldP spid="75" grpId="1" animBg="1"/>
      <p:bldP spid="79" grpId="0" animBg="1"/>
      <p:bldP spid="79" grpId="1" animBg="1"/>
      <p:bldP spid="83" grpId="0" animBg="1"/>
      <p:bldP spid="83" grpId="1" animBg="1"/>
      <p:bldP spid="87" grpId="0"/>
      <p:bldP spid="25" grpId="0" animBg="1"/>
      <p:bldP spid="25" grpId="1" animBg="1"/>
      <p:bldP spid="33" grpId="0" animBg="1"/>
      <p:bldP spid="33" grpId="1" animBg="1"/>
      <p:bldP spid="6" grpId="0" animBg="1"/>
      <p:bldP spid="6" grpId="1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440729" y="428725"/>
            <a:ext cx="7316893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下面等号左侧的变量命名哪个是正确的？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78311" y="2291094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class1.student1 =“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张三”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578311" y="3148543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x%! = 0.56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578311" y="4005991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def = 7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578311" y="4863440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S_NAME =“LONG”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863771" y="2355402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863771" y="321285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863771" y="407029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863771" y="4927748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971383" y="5531289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6275E54-FB66-42AF-95F9-F5ADF6CB3F6A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9535658"/>
      </p:ext>
    </p:extLst>
  </p:cSld>
  <p:clrMapOvr>
    <a:masterClrMapping/>
  </p:clrMapOvr>
  <p:transition spd="slow" advTm="0">
    <p:wip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FAFFAA-7723-4D34-A597-5F3A299874BC}"/>
              </a:ext>
            </a:extLst>
          </p:cNvPr>
          <p:cNvSpPr txBox="1"/>
          <p:nvPr/>
        </p:nvSpPr>
        <p:spPr>
          <a:xfrm>
            <a:off x="1117669" y="931003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2.7  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代码编写规范和风格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E4FE42-31E1-414C-9EE3-8724CA9C4A1B}"/>
              </a:ext>
            </a:extLst>
          </p:cNvPr>
          <p:cNvSpPr txBox="1"/>
          <p:nvPr/>
        </p:nvSpPr>
        <p:spPr>
          <a:xfrm>
            <a:off x="1261685" y="1655026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一．程序设计的基本编写方法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7DF011-137A-472D-A228-325DAB25137F}"/>
              </a:ext>
            </a:extLst>
          </p:cNvPr>
          <p:cNvSpPr txBox="1"/>
          <p:nvPr/>
        </p:nvSpPr>
        <p:spPr>
          <a:xfrm>
            <a:off x="1922711" y="2265583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IPO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方法：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process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output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81309A-03B7-4C2C-A8AA-4B45BBB7DEAF}"/>
              </a:ext>
            </a:extLst>
          </p:cNvPr>
          <p:cNvSpPr txBox="1"/>
          <p:nvPr/>
        </p:nvSpPr>
        <p:spPr>
          <a:xfrm>
            <a:off x="3205901" y="2974921"/>
            <a:ext cx="2677243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现实生活问题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7C9613-8102-4165-905F-65BA6A3B66CE}"/>
              </a:ext>
            </a:extLst>
          </p:cNvPr>
          <p:cNvSpPr txBox="1"/>
          <p:nvPr/>
        </p:nvSpPr>
        <p:spPr>
          <a:xfrm>
            <a:off x="3205900" y="3904173"/>
            <a:ext cx="2677245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抽象出可计算部分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46257C-8BB0-4562-8DB5-4B1650998002}"/>
              </a:ext>
            </a:extLst>
          </p:cNvPr>
          <p:cNvSpPr txBox="1"/>
          <p:nvPr/>
        </p:nvSpPr>
        <p:spPr>
          <a:xfrm>
            <a:off x="3205900" y="4844343"/>
            <a:ext cx="2677237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分析计算特性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D70534AD-6916-47B3-8F03-7FC9DE0C3B17}"/>
              </a:ext>
            </a:extLst>
          </p:cNvPr>
          <p:cNvCxnSpPr/>
          <p:nvPr/>
        </p:nvCxnSpPr>
        <p:spPr>
          <a:xfrm>
            <a:off x="4573944" y="3458156"/>
            <a:ext cx="0" cy="453770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8EEDEBE2-B21F-4034-ADD8-B97F3754FDFC}"/>
              </a:ext>
            </a:extLst>
          </p:cNvPr>
          <p:cNvCxnSpPr/>
          <p:nvPr/>
        </p:nvCxnSpPr>
        <p:spPr>
          <a:xfrm>
            <a:off x="4573944" y="4370510"/>
            <a:ext cx="0" cy="453770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98A26D4F-01D0-4C0B-8D02-ACC95256409F}"/>
              </a:ext>
            </a:extLst>
          </p:cNvPr>
          <p:cNvCxnSpPr/>
          <p:nvPr/>
        </p:nvCxnSpPr>
        <p:spPr>
          <a:xfrm>
            <a:off x="4587007" y="5328538"/>
            <a:ext cx="0" cy="453770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9697EB94-24B5-4ADA-BC89-CC4230FF0EEF}"/>
              </a:ext>
            </a:extLst>
          </p:cNvPr>
          <p:cNvSpPr txBox="1"/>
          <p:nvPr/>
        </p:nvSpPr>
        <p:spPr>
          <a:xfrm>
            <a:off x="3205901" y="5780447"/>
            <a:ext cx="2677231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IPO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模式编程</a:t>
            </a:r>
          </a:p>
        </p:txBody>
      </p:sp>
    </p:spTree>
    <p:extLst>
      <p:ext uri="{BB962C8B-B14F-4D97-AF65-F5344CB8AC3E}">
        <p14:creationId xmlns:p14="http://schemas.microsoft.com/office/powerpoint/2010/main" val="426281253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0BF81A-723E-434A-8602-4D5C03F872BD}"/>
              </a:ext>
            </a:extLst>
          </p:cNvPr>
          <p:cNvSpPr/>
          <p:nvPr/>
        </p:nvSpPr>
        <p:spPr>
          <a:xfrm>
            <a:off x="1103976" y="11069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二． 程序编写步骤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0E6DB8-F2B2-447B-9D8B-2D1D73F011CF}"/>
              </a:ext>
            </a:extLst>
          </p:cNvPr>
          <p:cNvSpPr txBox="1"/>
          <p:nvPr/>
        </p:nvSpPr>
        <p:spPr>
          <a:xfrm>
            <a:off x="1418655" y="1748019"/>
            <a:ext cx="7128792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分析问题：分析问题的计算部分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确定问题：将计算部分划分为确定的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IPO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三部分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设计算法：完成计算部分的核心处理方法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编写程序：完成全部的程序设计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调试测试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升级维护</a:t>
            </a:r>
          </a:p>
        </p:txBody>
      </p:sp>
    </p:spTree>
    <p:extLst>
      <p:ext uri="{BB962C8B-B14F-4D97-AF65-F5344CB8AC3E}">
        <p14:creationId xmlns:p14="http://schemas.microsoft.com/office/powerpoint/2010/main" val="31931673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735C6D6-712D-402B-81D3-9A6A319B8A6B}"/>
              </a:ext>
            </a:extLst>
          </p:cNvPr>
          <p:cNvSpPr txBox="1">
            <a:spLocks/>
          </p:cNvSpPr>
          <p:nvPr/>
        </p:nvSpPr>
        <p:spPr>
          <a:xfrm>
            <a:off x="1269484" y="984785"/>
            <a:ext cx="5904656" cy="460648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2.9 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计算圆周率</a:t>
            </a:r>
            <a:r>
              <a:rPr lang="el-GR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π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的值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25CE0B09-9B57-4401-98D3-E07EB1F2E12E}"/>
              </a:ext>
            </a:extLst>
          </p:cNvPr>
          <p:cNvSpPr txBox="1">
            <a:spLocks/>
          </p:cNvSpPr>
          <p:nvPr/>
        </p:nvSpPr>
        <p:spPr>
          <a:xfrm>
            <a:off x="1015170" y="1545935"/>
            <a:ext cx="10484097" cy="3301227"/>
          </a:xfrm>
          <a:prstGeom prst="rect">
            <a:avLst/>
          </a:prstGeom>
        </p:spPr>
        <p:txBody>
          <a:bodyPr vert="horz" lIns="39600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2788" lvl="0" indent="-712788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思路：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构造一个单位正方形和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1/4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圆，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抛洒大量随机点，落在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1/4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圆内的数量就是面积，由于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r=1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，由于</a:t>
            </a:r>
            <a:r>
              <a:rPr lang="el-GR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π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</a:t>
            </a:r>
            <a:r>
              <a:rPr lang="en-US" altLang="zh-CN" sz="2000" b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</a:t>
            </a:r>
            <a:r>
              <a:rPr lang="el-GR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π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，因此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1/4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圆面积乘以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就是圆周率。重点是如何确定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1/4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圆面积。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  <a:spcBef>
                <a:spcPts val="1200"/>
              </a:spcBef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IPO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思路：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输入：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抛点数量（整个正方形的面积）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marL="808038" lvl="0" indent="-808038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处理：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计算每个点到圆心的距离，判断点落在圆内还是圆外，统计圆内点的数量（圆内点总数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总抛点数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=1/4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圆面积）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输出：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圆周率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4601CBE8-CD21-458A-8868-9A43B8BDE9D7}"/>
              </a:ext>
            </a:extLst>
          </p:cNvPr>
          <p:cNvSpPr txBox="1">
            <a:spLocks/>
          </p:cNvSpPr>
          <p:nvPr/>
        </p:nvSpPr>
        <p:spPr>
          <a:xfrm>
            <a:off x="1018768" y="4526338"/>
            <a:ext cx="5383399" cy="171447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</a:t>
            </a:r>
            <a:r>
              <a:rPr lang="zh-CN" altLang="en-US" sz="20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随机模块和随机函数的使用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）熟悉模块输入的方法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4C2E13-F0F0-4C0B-9644-C4CB52CB8521}"/>
              </a:ext>
            </a:extLst>
          </p:cNvPr>
          <p:cNvGrpSpPr/>
          <p:nvPr/>
        </p:nvGrpSpPr>
        <p:grpSpPr>
          <a:xfrm>
            <a:off x="6890072" y="4186545"/>
            <a:ext cx="2521471" cy="2394058"/>
            <a:chOff x="6082977" y="836712"/>
            <a:chExt cx="2521471" cy="2394058"/>
          </a:xfrm>
        </p:grpSpPr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6EAFC931-19F0-496C-A78A-F7F71302CE68}"/>
                </a:ext>
              </a:extLst>
            </p:cNvPr>
            <p:cNvSpPr/>
            <p:nvPr/>
          </p:nvSpPr>
          <p:spPr>
            <a:xfrm>
              <a:off x="6082977" y="1468668"/>
              <a:ext cx="1789515" cy="1762102"/>
            </a:xfrm>
            <a:prstGeom prst="arc">
              <a:avLst>
                <a:gd name="adj1" fmla="val 16123720"/>
                <a:gd name="adj2" fmla="val 21558004"/>
              </a:avLst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8CF1689-0E13-452B-A926-77A311DA59E1}"/>
                </a:ext>
              </a:extLst>
            </p:cNvPr>
            <p:cNvGrpSpPr/>
            <p:nvPr/>
          </p:nvGrpSpPr>
          <p:grpSpPr>
            <a:xfrm>
              <a:off x="6948264" y="836712"/>
              <a:ext cx="1656184" cy="1512168"/>
              <a:chOff x="6948264" y="836712"/>
              <a:chExt cx="1656184" cy="1512168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391F3D65-DEFA-431E-B5BF-E0B0AB408077}"/>
                  </a:ext>
                </a:extLst>
              </p:cNvPr>
              <p:cNvGrpSpPr/>
              <p:nvPr/>
            </p:nvGrpSpPr>
            <p:grpSpPr>
              <a:xfrm>
                <a:off x="6948264" y="836712"/>
                <a:ext cx="1656184" cy="1512168"/>
                <a:chOff x="6948264" y="836712"/>
                <a:chExt cx="1656184" cy="1512168"/>
              </a:xfrm>
            </p:grpSpPr>
            <p:cxnSp>
              <p:nvCxnSpPr>
                <p:cNvPr id="15" name="直接箭头连接符 14">
                  <a:extLst>
                    <a:ext uri="{FF2B5EF4-FFF2-40B4-BE49-F238E27FC236}">
                      <a16:creationId xmlns:a16="http://schemas.microsoft.com/office/drawing/2014/main" id="{F9AED101-B537-41F7-9993-BA3FF000C5C0}"/>
                    </a:ext>
                  </a:extLst>
                </p:cNvPr>
                <p:cNvCxnSpPr/>
                <p:nvPr/>
              </p:nvCxnSpPr>
              <p:spPr>
                <a:xfrm>
                  <a:off x="6948264" y="2348880"/>
                  <a:ext cx="1656184" cy="0"/>
                </a:xfrm>
                <a:prstGeom prst="straightConnector1">
                  <a:avLst/>
                </a:prstGeom>
                <a:ln w="38100">
                  <a:solidFill>
                    <a:srgbClr val="0000FF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箭头连接符 15">
                  <a:extLst>
                    <a:ext uri="{FF2B5EF4-FFF2-40B4-BE49-F238E27FC236}">
                      <a16:creationId xmlns:a16="http://schemas.microsoft.com/office/drawing/2014/main" id="{8DB8A5B6-B8D8-4500-9E00-21DE6B11A6C1}"/>
                    </a:ext>
                  </a:extLst>
                </p:cNvPr>
                <p:cNvCxnSpPr/>
                <p:nvPr/>
              </p:nvCxnSpPr>
              <p:spPr>
                <a:xfrm flipV="1">
                  <a:off x="6948264" y="836712"/>
                  <a:ext cx="0" cy="1512168"/>
                </a:xfrm>
                <a:prstGeom prst="straightConnector1">
                  <a:avLst/>
                </a:prstGeom>
                <a:ln w="38100">
                  <a:solidFill>
                    <a:srgbClr val="0000FF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DEA03D74-5364-4343-B474-C99A6C2FDA7C}"/>
                    </a:ext>
                  </a:extLst>
                </p:cNvPr>
                <p:cNvCxnSpPr/>
                <p:nvPr/>
              </p:nvCxnSpPr>
              <p:spPr>
                <a:xfrm>
                  <a:off x="6948264" y="1424499"/>
                  <a:ext cx="959550" cy="0"/>
                </a:xfrm>
                <a:prstGeom prst="line">
                  <a:avLst/>
                </a:prstGeom>
                <a:ln w="381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6B97293E-415D-4FE0-B344-0E14EC84AFA0}"/>
                    </a:ext>
                  </a:extLst>
                </p:cNvPr>
                <p:cNvCxnSpPr/>
                <p:nvPr/>
              </p:nvCxnSpPr>
              <p:spPr>
                <a:xfrm flipH="1">
                  <a:off x="7907814" y="1412776"/>
                  <a:ext cx="254" cy="936104"/>
                </a:xfrm>
                <a:prstGeom prst="line">
                  <a:avLst/>
                </a:prstGeom>
                <a:ln w="381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笑脸 13">
                <a:extLst>
                  <a:ext uri="{FF2B5EF4-FFF2-40B4-BE49-F238E27FC236}">
                    <a16:creationId xmlns:a16="http://schemas.microsoft.com/office/drawing/2014/main" id="{54D4319C-62FF-4D89-B4DC-0A6EC915D395}"/>
                  </a:ext>
                </a:extLst>
              </p:cNvPr>
              <p:cNvSpPr/>
              <p:nvPr/>
            </p:nvSpPr>
            <p:spPr>
              <a:xfrm>
                <a:off x="7027650" y="1675312"/>
                <a:ext cx="631213" cy="587787"/>
              </a:xfrm>
              <a:prstGeom prst="smileyFace">
                <a:avLst/>
              </a:prstGeom>
              <a:solidFill>
                <a:srgbClr val="99FF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051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16C5F4-3CE5-4A26-BD9F-1775EBC550E5}"/>
              </a:ext>
            </a:extLst>
          </p:cNvPr>
          <p:cNvSpPr/>
          <p:nvPr/>
        </p:nvSpPr>
        <p:spPr>
          <a:xfrm>
            <a:off x="1130623" y="840729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三． 程序编写规范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37E196-1F56-4C2D-9EDA-1AFBE2F2D504}"/>
              </a:ext>
            </a:extLst>
          </p:cNvPr>
          <p:cNvSpPr txBox="1"/>
          <p:nvPr/>
        </p:nvSpPr>
        <p:spPr>
          <a:xfrm>
            <a:off x="1402374" y="1352991"/>
            <a:ext cx="9393601" cy="1393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AutoNum type="arabicPeriod"/>
            </a:pPr>
            <a:r>
              <a:rPr lang="zh-CN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缩进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和冒号</a:t>
            </a:r>
            <a:endParaRPr lang="zh-CN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375" algn="just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缩进对于其他计算机语言而言是良好的习惯，但是对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而言是一种语法。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代码缩进与冒号结合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来划分代码之间的层次。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9F4C25-BD9A-483B-A591-60BC55781195}"/>
              </a:ext>
            </a:extLst>
          </p:cNvPr>
          <p:cNvSpPr txBox="1"/>
          <p:nvPr/>
        </p:nvSpPr>
        <p:spPr>
          <a:xfrm>
            <a:off x="7467327" y="2944669"/>
            <a:ext cx="2841621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978EA2-C615-4657-98E5-9DC39FA2FA36}"/>
              </a:ext>
            </a:extLst>
          </p:cNvPr>
          <p:cNvSpPr txBox="1"/>
          <p:nvPr/>
        </p:nvSpPr>
        <p:spPr>
          <a:xfrm>
            <a:off x="7467326" y="3700374"/>
            <a:ext cx="2841629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判断或循环起点：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FE0F20-5B9C-4DDE-A98D-B1054F588337}"/>
              </a:ext>
            </a:extLst>
          </p:cNvPr>
          <p:cNvSpPr txBox="1"/>
          <p:nvPr/>
        </p:nvSpPr>
        <p:spPr>
          <a:xfrm>
            <a:off x="8115399" y="4453500"/>
            <a:ext cx="2193556" cy="1200329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缩进执行满足判断条件或循环条件的语句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CC7F60F1-5CC9-4844-9ED0-0909FE3229B3}"/>
              </a:ext>
            </a:extLst>
          </p:cNvPr>
          <p:cNvCxnSpPr/>
          <p:nvPr/>
        </p:nvCxnSpPr>
        <p:spPr>
          <a:xfrm>
            <a:off x="8619346" y="3392279"/>
            <a:ext cx="0" cy="319970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2F083D3-8F7E-40C0-9376-E442A41B3CB6}"/>
              </a:ext>
            </a:extLst>
          </p:cNvPr>
          <p:cNvCxnSpPr/>
          <p:nvPr/>
        </p:nvCxnSpPr>
        <p:spPr>
          <a:xfrm>
            <a:off x="8619346" y="4159859"/>
            <a:ext cx="0" cy="319970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76248111-35EB-49B4-9C47-2F856C222FB3}"/>
              </a:ext>
            </a:extLst>
          </p:cNvPr>
          <p:cNvCxnSpPr/>
          <p:nvPr/>
        </p:nvCxnSpPr>
        <p:spPr>
          <a:xfrm>
            <a:off x="8631221" y="5655284"/>
            <a:ext cx="0" cy="316835"/>
          </a:xfrm>
          <a:prstGeom prst="straightConnector1">
            <a:avLst/>
          </a:prstGeom>
          <a:ln w="57150">
            <a:solidFill>
              <a:srgbClr val="3399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F42A452F-253C-402E-8F4F-F2549CF70C6A}"/>
              </a:ext>
            </a:extLst>
          </p:cNvPr>
          <p:cNvSpPr txBox="1"/>
          <p:nvPr/>
        </p:nvSpPr>
        <p:spPr>
          <a:xfrm>
            <a:off x="7454152" y="5981467"/>
            <a:ext cx="2854796" cy="461665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继续执行语句块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635233-7F8E-4CA2-A3B6-C6314586F7FE}"/>
              </a:ext>
            </a:extLst>
          </p:cNvPr>
          <p:cNvSpPr txBox="1"/>
          <p:nvPr/>
        </p:nvSpPr>
        <p:spPr>
          <a:xfrm>
            <a:off x="1324002" y="3113444"/>
            <a:ext cx="5517899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对缩进有严格的要求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。缩进数量默认为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个空格，可以用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Tab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键实现，设定好四个空格则不能多一个或者少一个。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不采用正确的缩进格式会引起逻辑错误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6EA7AC-E95B-4EE8-A5D5-24A59B503837}"/>
              </a:ext>
            </a:extLst>
          </p:cNvPr>
          <p:cNvSpPr txBox="1"/>
          <p:nvPr/>
        </p:nvSpPr>
        <p:spPr>
          <a:xfrm>
            <a:off x="1370886" y="5281959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块缩进方法：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ctrl+[</a:t>
            </a:r>
            <a:r>
              <a:rPr lang="zh-CN" altLang="en-US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ctrl+]</a:t>
            </a:r>
            <a:endParaRPr lang="zh-CN" altLang="en-US" b="1" dirty="0">
              <a:solidFill>
                <a:srgbClr val="FF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8922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5" grpId="0" animBg="1"/>
      <p:bldP spid="16" grpId="0"/>
      <p:bldP spid="17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539472-F631-4C80-82E6-4E6DFBB13D5A}"/>
              </a:ext>
            </a:extLst>
          </p:cNvPr>
          <p:cNvSpPr txBox="1"/>
          <p:nvPr/>
        </p:nvSpPr>
        <p:spPr>
          <a:xfrm>
            <a:off x="1276262" y="1203375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 </a:t>
            </a:r>
            <a:r>
              <a:rPr lang="zh-CN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空格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和空行</a:t>
            </a:r>
            <a:endParaRPr lang="zh-CN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D7663A-AE60-4E58-A9E6-9FFDE2468064}"/>
              </a:ext>
            </a:extLst>
          </p:cNvPr>
          <p:cNvSpPr txBox="1"/>
          <p:nvPr/>
        </p:nvSpPr>
        <p:spPr>
          <a:xfrm>
            <a:off x="1723463" y="1785073"/>
            <a:ext cx="8984224" cy="342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对空格既是强制的，又是灵活的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）表示缩进的空格不能改变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）空格不能分割一个命名或运算符，如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+=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&lt;=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73113" indent="-773113" algn="just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）除了以上两条，程序中任何地方都可以增加空格使程序更具有可读性。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空行不属于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的语法，通常在两段不同功能代码之间添加空行，以便于程序的后期维护和重构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534001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F310BE-7357-4653-B8D5-43457253C357}"/>
              </a:ext>
            </a:extLst>
          </p:cNvPr>
          <p:cNvSpPr txBox="1"/>
          <p:nvPr/>
        </p:nvSpPr>
        <p:spPr>
          <a:xfrm>
            <a:off x="1130623" y="1247933"/>
            <a:ext cx="5220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 </a:t>
            </a:r>
            <a:r>
              <a:rPr lang="zh-CN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注释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3C6BBA-4C3F-4D9E-8F33-3EBE336DA8A6}"/>
              </a:ext>
            </a:extLst>
          </p:cNvPr>
          <p:cNvSpPr txBox="1"/>
          <p:nvPr/>
        </p:nvSpPr>
        <p:spPr>
          <a:xfrm>
            <a:off x="1490663" y="1841041"/>
            <a:ext cx="8928992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8650" algn="just"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注释用于说明代码实现的功能、采用的算法、代码的编写者、代码创建和修改的时间等信息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679C15-3539-4646-BA46-BD051A691983}"/>
              </a:ext>
            </a:extLst>
          </p:cNvPr>
          <p:cNvSpPr txBox="1"/>
          <p:nvPr/>
        </p:nvSpPr>
        <p:spPr>
          <a:xfrm>
            <a:off x="1492587" y="3002128"/>
            <a:ext cx="7386518" cy="510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(1)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单行注释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注释符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#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，回车即为注释结束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0E7E3A-4E1E-4BAC-A54B-C061367F8DED}"/>
              </a:ext>
            </a:extLst>
          </p:cNvPr>
          <p:cNvSpPr txBox="1"/>
          <p:nvPr/>
        </p:nvSpPr>
        <p:spPr>
          <a:xfrm>
            <a:off x="1490663" y="3720017"/>
            <a:ext cx="7386518" cy="510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(2)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行内注释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语句后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至少两个空格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后加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注释符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C268B8-1720-4D85-8A6C-88DE6D7F5116}"/>
              </a:ext>
            </a:extLst>
          </p:cNvPr>
          <p:cNvSpPr txBox="1"/>
          <p:nvPr/>
        </p:nvSpPr>
        <p:spPr>
          <a:xfrm>
            <a:off x="1490663" y="4437906"/>
            <a:ext cx="8208911" cy="510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(3)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多行注释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选中多行后用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Alt+3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Alt+4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注释或取消注释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22895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代码编写规范）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3C409A-6DD8-4F7F-A0A5-7E95A578CC51}"/>
              </a:ext>
            </a:extLst>
          </p:cNvPr>
          <p:cNvSpPr txBox="1"/>
          <p:nvPr/>
        </p:nvSpPr>
        <p:spPr>
          <a:xfrm>
            <a:off x="1121825" y="1564668"/>
            <a:ext cx="940678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5. </a:t>
            </a:r>
            <a:r>
              <a:rPr lang="zh-CN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续行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55600" indent="630238" algn="just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一行语句太长，可以在行尾使用续行符“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”来表示下面紧接的一行仍属于当前语句，如果回车内容在括号中可以直接回车，不需要续行符。</a:t>
            </a:r>
            <a:endParaRPr lang="zh-CN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33382E-664A-4C66-954B-34F8FB4DD857}"/>
              </a:ext>
            </a:extLst>
          </p:cNvPr>
          <p:cNvSpPr txBox="1"/>
          <p:nvPr/>
        </p:nvSpPr>
        <p:spPr>
          <a:xfrm>
            <a:off x="1130623" y="390086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6. </a:t>
            </a:r>
            <a:r>
              <a:rPr lang="zh-CN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采用异常处理结构提高程序容错性和健壮性</a:t>
            </a:r>
          </a:p>
        </p:txBody>
      </p:sp>
    </p:spTree>
    <p:extLst>
      <p:ext uri="{BB962C8B-B14F-4D97-AF65-F5344CB8AC3E}">
        <p14:creationId xmlns:p14="http://schemas.microsoft.com/office/powerpoint/2010/main" val="8213811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(2.1  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66538FE-BA5A-48BF-9E4C-633E140CC7C5}"/>
              </a:ext>
            </a:extLst>
          </p:cNvPr>
          <p:cNvSpPr txBox="1">
            <a:spLocks/>
          </p:cNvSpPr>
          <p:nvPr/>
        </p:nvSpPr>
        <p:spPr>
          <a:xfrm>
            <a:off x="1130623" y="777708"/>
            <a:ext cx="4330824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变量的赋值（赋值号“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”）：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09F58500-D112-4707-A810-003989577BDC}"/>
              </a:ext>
            </a:extLst>
          </p:cNvPr>
          <p:cNvSpPr txBox="1">
            <a:spLocks/>
          </p:cNvSpPr>
          <p:nvPr/>
        </p:nvSpPr>
        <p:spPr>
          <a:xfrm>
            <a:off x="1011977" y="1299912"/>
            <a:ext cx="5951294" cy="5525434"/>
          </a:xfrm>
          <a:prstGeom prst="rect">
            <a:avLst/>
          </a:prstGeom>
        </p:spPr>
        <p:txBody>
          <a:bodyPr vert="horz" lIns="396000" tIns="45720" rIns="91440" bIns="45720" rtlCol="0" anchor="t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AutoNum type="arabicPeriod"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常量赋值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</a:t>
            </a: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"hello"</a:t>
            </a: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z = 1.23</a:t>
            </a:r>
          </a:p>
          <a:p>
            <a:pPr marL="457200" indent="-457200">
              <a:buFont typeface="Arial" pitchFamily="34" charset="0"/>
              <a:buAutoNum type="arabicPeriod" startAt="2"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表达式赋值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a = x + z</a:t>
            </a: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 = y + y</a:t>
            </a:r>
          </a:p>
          <a:p>
            <a:pPr marL="457200" indent="-457200">
              <a:buFont typeface="Arial" pitchFamily="34" charset="0"/>
              <a:buAutoNum type="arabicPeriod" startAt="3"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递增或递减赋值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/>
            <a:r>
              <a:rPr lang="es-E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</a:t>
            </a:r>
          </a:p>
          <a:p>
            <a:pPr indent="446088"/>
            <a:r>
              <a:rPr lang="es-E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x + 2</a:t>
            </a:r>
          </a:p>
          <a:p>
            <a:pPr indent="446088"/>
            <a:r>
              <a:rPr lang="es-E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indent="446088"/>
            <a:r>
              <a:rPr lang="es-E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</a:p>
          <a:p>
            <a:pPr marL="446088" indent="-446088"/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4.    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运算符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与等号合并赋值（适用于加减乘除）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</a:t>
            </a: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+= 2      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中间无空格，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 = x + 2</a:t>
            </a:r>
          </a:p>
          <a:p>
            <a:pPr indent="446088"/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indent="446088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</a:p>
          <a:p>
            <a:pPr indent="446088"/>
            <a:endParaRPr lang="es-ES" altLang="zh-CN" sz="20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DDF4EA-52AF-4DA6-AF23-481E3E75D0AC}"/>
              </a:ext>
            </a:extLst>
          </p:cNvPr>
          <p:cNvSpPr txBox="1"/>
          <p:nvPr/>
        </p:nvSpPr>
        <p:spPr>
          <a:xfrm>
            <a:off x="7755359" y="1299912"/>
            <a:ext cx="27363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5.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同时赋值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y = z = 5</a:t>
            </a:r>
          </a:p>
          <a:p>
            <a:pPr indent="446088"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z</a:t>
            </a:r>
          </a:p>
          <a:p>
            <a:pPr indent="446088"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</a:p>
          <a:p>
            <a:pPr defTabSz="914400" latinLnBrk="1"/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6.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变量的并行赋值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x, y, z = 1, 2, 3</a:t>
            </a: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z</a:t>
            </a:r>
          </a:p>
          <a:p>
            <a:pPr indent="446088" defTabSz="914400" latinLnBrk="1"/>
            <a:r>
              <a:rPr lang="es-E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</a:p>
          <a:p>
            <a:pPr defTabSz="914400" latinLnBrk="1"/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7.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变量的交换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x, y, z = z, y, x</a:t>
            </a: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x, y, z</a:t>
            </a:r>
          </a:p>
          <a:p>
            <a:pPr indent="446088" defTabSz="914400" latinLnBrk="1"/>
            <a:r>
              <a:rPr lang="es-E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(3, 2, 1)</a:t>
            </a: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x, y, z = y, z, x</a:t>
            </a:r>
          </a:p>
          <a:p>
            <a:pPr indent="446088" defTabSz="914400" latinLnBrk="1"/>
            <a:r>
              <a:rPr lang="es-E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x, y, z</a:t>
            </a:r>
          </a:p>
          <a:p>
            <a:pPr indent="446088" defTabSz="914400" latinLnBrk="1"/>
            <a:r>
              <a:rPr lang="es-E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(2, 1, 3)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624C9E2-66F8-4333-85D4-03CD975A4192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90674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111167" y="744394"/>
            <a:ext cx="3420056" cy="2288545"/>
          </a:xfrm>
          <a:prstGeom prst="rect">
            <a:avLst/>
          </a:prstGeom>
          <a:solidFill>
            <a:srgbClr val="FFCCFF"/>
          </a:solidFill>
        </p:spPr>
        <p:txBody>
          <a:bodyPr vert="horz" wrap="square" rtlCol="0" anchor="ctr" anchorCtr="0">
            <a:noAutofit/>
          </a:bodyPr>
          <a:lstStyle/>
          <a:p>
            <a:r>
              <a:rPr lang="es-E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&gt;&gt;&gt; x = 4</a:t>
            </a:r>
          </a:p>
          <a:p>
            <a:r>
              <a:rPr lang="es-E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&gt;&gt;&gt; y = 5</a:t>
            </a:r>
          </a:p>
          <a:p>
            <a:r>
              <a:rPr lang="es-E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&gt;&gt;&gt; x += 6</a:t>
            </a:r>
          </a:p>
          <a:p>
            <a:r>
              <a:rPr lang="es-E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&gt;&gt;&gt; z = x + y</a:t>
            </a:r>
          </a:p>
          <a:p>
            <a:r>
              <a:rPr lang="es-E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&gt;&gt;&gt; x, y, z = z, x, y</a:t>
            </a:r>
            <a:endParaRPr lang="en-US" altLang="zh-CN" sz="2601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298558" y="3311610"/>
            <a:ext cx="287278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x=15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298558" y="4169058"/>
            <a:ext cx="287278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y=5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298558" y="5055544"/>
            <a:ext cx="287278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z=10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3584018" y="3375918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3584018" y="4233366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584018" y="5090814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9"/>
            </p:custDataLst>
          </p:nvPr>
        </p:nvSpPr>
        <p:spPr>
          <a:xfrm>
            <a:off x="7971383" y="5492843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sp>
        <p:nvSpPr>
          <p:cNvPr id="2" name="矩形 1"/>
          <p:cNvSpPr/>
          <p:nvPr/>
        </p:nvSpPr>
        <p:spPr>
          <a:xfrm>
            <a:off x="6747247" y="2398075"/>
            <a:ext cx="1826564" cy="584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1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Microsoft Yahei" panose="020B0503020204020204" pitchFamily="34" charset="-122"/>
              </a:rPr>
              <a:t>结果是：</a:t>
            </a:r>
            <a:endParaRPr lang="zh-CN" altLang="en-US" sz="3201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10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2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3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4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5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F8B3B46-19FA-4E9D-A102-773257AD332F}"/>
              </a:ext>
            </a:extLst>
          </p:cNvPr>
          <p:cNvPicPr>
            <a:picLocks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5122616"/>
      </p:ext>
    </p:extLst>
  </p:cSld>
  <p:clrMapOvr>
    <a:masterClrMapping/>
  </p:clrMapOvr>
  <p:transition spd="slow" advTm="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9E87877-AD97-4F43-98BF-6A42AEBB7057}"/>
              </a:ext>
            </a:extLst>
          </p:cNvPr>
          <p:cNvSpPr txBox="1">
            <a:spLocks/>
          </p:cNvSpPr>
          <p:nvPr/>
        </p:nvSpPr>
        <p:spPr>
          <a:xfrm>
            <a:off x="2282751" y="3369732"/>
            <a:ext cx="3024336" cy="2304256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类型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809625" indent="93663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整数型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809625" indent="93663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浮点型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809625" indent="93663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复数型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809625" indent="93663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布尔类型</a:t>
            </a:r>
          </a:p>
        </p:txBody>
      </p:sp>
      <p:sp>
        <p:nvSpPr>
          <p:cNvPr id="8" name="内容占位符 4">
            <a:extLst>
              <a:ext uri="{FF2B5EF4-FFF2-40B4-BE49-F238E27FC236}">
                <a16:creationId xmlns:a16="http://schemas.microsoft.com/office/drawing/2014/main" id="{5FDDB076-21AD-4137-93D8-77E905DEB1B8}"/>
              </a:ext>
            </a:extLst>
          </p:cNvPr>
          <p:cNvSpPr txBox="1">
            <a:spLocks/>
          </p:cNvSpPr>
          <p:nvPr/>
        </p:nvSpPr>
        <p:spPr>
          <a:xfrm>
            <a:off x="1121825" y="1140346"/>
            <a:ext cx="4041246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2.2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数值型数据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0D2898-D195-45B5-828C-75F2FD54C151}"/>
              </a:ext>
            </a:extLst>
          </p:cNvPr>
          <p:cNvSpPr/>
          <p:nvPr/>
        </p:nvSpPr>
        <p:spPr>
          <a:xfrm>
            <a:off x="1773536" y="1907362"/>
            <a:ext cx="8439780" cy="114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数字是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中最常用的对象，属于不可变对象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用以说明数字形态和使用方式，可以表示任意大小的数字</a:t>
            </a:r>
          </a:p>
        </p:txBody>
      </p:sp>
    </p:spTree>
    <p:extLst>
      <p:ext uri="{BB962C8B-B14F-4D97-AF65-F5344CB8AC3E}">
        <p14:creationId xmlns:p14="http://schemas.microsoft.com/office/powerpoint/2010/main" val="262248526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(2.2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数值型数据）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A56C4726-9275-4001-B1B8-5939E4A32587}"/>
              </a:ext>
            </a:extLst>
          </p:cNvPr>
          <p:cNvSpPr txBox="1">
            <a:spLocks/>
          </p:cNvSpPr>
          <p:nvPr/>
        </p:nvSpPr>
        <p:spPr>
          <a:xfrm>
            <a:off x="1562671" y="1871638"/>
            <a:ext cx="8856984" cy="3888432"/>
          </a:xfrm>
          <a:prstGeom prst="rect">
            <a:avLst/>
          </a:prstGeom>
          <a:noFill/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十进制整数如，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-1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123</a:t>
            </a:r>
            <a:endParaRPr kumimoji="0" lang="en-GB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355600" marR="0" lvl="0" indent="-355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十六进制整数（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hexadecimal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），需要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16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个数字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来表示整数，必须以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0x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开头，如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0x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10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0x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FA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0x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ABCDEF</a:t>
            </a:r>
            <a:endParaRPr kumimoji="0" lang="en-GB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355600" marR="0" lvl="0" indent="-355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八进制整数（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Octal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），只需要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个数字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来表示整数，必须以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0o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开头，如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0o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35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0o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11</a:t>
            </a:r>
            <a:endParaRPr kumimoji="0" lang="en-GB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二进制整数（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binary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），只需要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个数字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来表示整数，必须以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0b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开头如，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0b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101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0b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100</a:t>
            </a:r>
            <a:endParaRPr kumimoji="0" lang="en-GB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A89C7C-9942-4AA3-A44F-47A2E87BB9A4}"/>
              </a:ext>
            </a:extLst>
          </p:cNvPr>
          <p:cNvSpPr txBox="1"/>
          <p:nvPr/>
        </p:nvSpPr>
        <p:spPr>
          <a:xfrm>
            <a:off x="842591" y="1092585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整数型（</a:t>
            </a:r>
            <a:r>
              <a:rPr kumimoji="0" lang="en-US" altLang="zh-CN" sz="2800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int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4285312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(2.2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数值型数据）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0DB630-D2AF-4205-ADE1-714C2927A381}"/>
              </a:ext>
            </a:extLst>
          </p:cNvPr>
          <p:cNvSpPr txBox="1"/>
          <p:nvPr/>
        </p:nvSpPr>
        <p:spPr>
          <a:xfrm>
            <a:off x="842591" y="93820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浮点型（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float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8E73FB-A4D8-455F-9998-630ED288B01D}"/>
              </a:ext>
            </a:extLst>
          </p:cNvPr>
          <p:cNvSpPr txBox="1"/>
          <p:nvPr/>
        </p:nvSpPr>
        <p:spPr>
          <a:xfrm>
            <a:off x="1443269" y="1587201"/>
            <a:ext cx="9097622" cy="1668900"/>
          </a:xfrm>
          <a:prstGeom prst="rect">
            <a:avLst/>
          </a:prstGeom>
          <a:solidFill>
            <a:srgbClr val="FFFFCC"/>
          </a:solidFill>
        </p:spPr>
        <p:txBody>
          <a:bodyPr wrap="square" lIns="252000" bIns="144000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浮点数又称小数，小数点后精度可达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位，一般认为数字无范围。其表示方法有：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628650" indent="-355600" defTabSz="914400" latinLnBrk="1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十进制小数形式：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12.3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34.567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-1.25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等等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628650" indent="-355600" defTabSz="914400" latinLnBrk="1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科学记数法：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12.3e2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3.4E3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4.5E-3 (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不分大小写）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7110CC-4070-4853-8AF4-671BA2E7ED64}"/>
              </a:ext>
            </a:extLst>
          </p:cNvPr>
          <p:cNvSpPr txBox="1"/>
          <p:nvPr/>
        </p:nvSpPr>
        <p:spPr>
          <a:xfrm>
            <a:off x="1443269" y="3507656"/>
            <a:ext cx="9073008" cy="1299568"/>
          </a:xfrm>
          <a:prstGeom prst="rect">
            <a:avLst/>
          </a:prstGeom>
          <a:solidFill>
            <a:srgbClr val="66FFFF"/>
          </a:solidFill>
        </p:spPr>
        <p:txBody>
          <a:bodyPr wrap="square" lIns="252000" bIns="144000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两个对数字操作的函数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628650" indent="-355600" defTabSz="914400" latinLnBrk="1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取整函数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：可以将浮点数的小数部分截去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628650" indent="-355600" defTabSz="914400" latinLnBrk="1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浮点函数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float()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：可以将字符串解析为数值类型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525E78-9ABC-4456-8257-4773FD9661FC}"/>
              </a:ext>
            </a:extLst>
          </p:cNvPr>
          <p:cNvSpPr txBox="1"/>
          <p:nvPr/>
        </p:nvSpPr>
        <p:spPr>
          <a:xfrm>
            <a:off x="1443269" y="5050616"/>
            <a:ext cx="9073008" cy="930236"/>
          </a:xfrm>
          <a:prstGeom prst="rect">
            <a:avLst/>
          </a:prstGeom>
          <a:solidFill>
            <a:srgbClr val="FF99FF"/>
          </a:solidFill>
        </p:spPr>
        <p:txBody>
          <a:bodyPr wrap="square" lIns="252000" bIns="144000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对数字操作的模块及函数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了解一下）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模块：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fractions;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函数：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Fraction(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x,y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), Decimal(x)</a:t>
            </a:r>
          </a:p>
        </p:txBody>
      </p:sp>
    </p:spTree>
    <p:extLst>
      <p:ext uri="{BB962C8B-B14F-4D97-AF65-F5344CB8AC3E}">
        <p14:creationId xmlns:p14="http://schemas.microsoft.com/office/powerpoint/2010/main" val="28455101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(2.2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数值型数据）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75E3EC-CBFC-4988-843A-245891E11E67}"/>
              </a:ext>
            </a:extLst>
          </p:cNvPr>
          <p:cNvSpPr/>
          <p:nvPr/>
        </p:nvSpPr>
        <p:spPr>
          <a:xfrm>
            <a:off x="791974" y="884531"/>
            <a:ext cx="6613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 布尔型数据（特殊的整数型数据）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32DB45-6474-4B4A-9751-879260E8E015}"/>
              </a:ext>
            </a:extLst>
          </p:cNvPr>
          <p:cNvSpPr txBox="1"/>
          <p:nvPr/>
        </p:nvSpPr>
        <p:spPr>
          <a:xfrm>
            <a:off x="1490663" y="1464090"/>
            <a:ext cx="9463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布尔型数据只有两个值：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注意大小写不能出错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ED3E90-7D76-420D-9992-2F31C82F07F6}"/>
              </a:ext>
            </a:extLst>
          </p:cNvPr>
          <p:cNvSpPr txBox="1"/>
          <p:nvPr/>
        </p:nvSpPr>
        <p:spPr>
          <a:xfrm>
            <a:off x="2672789" y="1895504"/>
            <a:ext cx="4290482" cy="224676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da-DK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10</a:t>
            </a:r>
          </a:p>
          <a:p>
            <a:pPr defTabSz="914400" latinLnBrk="1"/>
            <a:r>
              <a:rPr lang="da-DK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&gt; 5</a:t>
            </a:r>
          </a:p>
          <a:p>
            <a:pPr defTabSz="914400" latinLnBrk="1"/>
            <a:r>
              <a:rPr lang="da-DK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da-DK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&lt;= 5</a:t>
            </a:r>
          </a:p>
          <a:p>
            <a:pPr defTabSz="914400" latinLnBrk="1"/>
            <a:r>
              <a:rPr lang="da-DK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defTabSz="914400" latinLnBrk="1"/>
            <a:r>
              <a:rPr lang="da-DK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5 == 3        #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判断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是否等于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endParaRPr lang="da-DK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da-DK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   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D7FDFA-4E48-4B73-9C66-8375CC98395C}"/>
              </a:ext>
            </a:extLst>
          </p:cNvPr>
          <p:cNvSpPr txBox="1"/>
          <p:nvPr/>
        </p:nvSpPr>
        <p:spPr>
          <a:xfrm>
            <a:off x="1273190" y="4265676"/>
            <a:ext cx="9990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函数</a:t>
            </a:r>
            <a:r>
              <a:rPr lang="en-US" altLang="zh-CN" b="1" dirty="0">
                <a:solidFill>
                  <a:srgbClr val="FF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bool()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可以将任何类型的数据对象转换成布尔类型。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或者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空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的数据转换后为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非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非空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转换后返回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B87671-0EB4-4113-86AD-F13011CBEC17}"/>
              </a:ext>
            </a:extLst>
          </p:cNvPr>
          <p:cNvSpPr txBox="1"/>
          <p:nvPr/>
        </p:nvSpPr>
        <p:spPr>
          <a:xfrm>
            <a:off x="1382651" y="5241146"/>
            <a:ext cx="1728192" cy="101566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bool(x)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FEE2467-4C7B-4F71-A339-AFE109471955}"/>
              </a:ext>
            </a:extLst>
          </p:cNvPr>
          <p:cNvSpPr txBox="1"/>
          <p:nvPr/>
        </p:nvSpPr>
        <p:spPr>
          <a:xfrm>
            <a:off x="3356864" y="5262215"/>
            <a:ext cx="1800200" cy="101566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3.14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bool(x)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D25A6E5-8721-4237-B777-D2EAC458ACD4}"/>
              </a:ext>
            </a:extLst>
          </p:cNvPr>
          <p:cNvSpPr txBox="1"/>
          <p:nvPr/>
        </p:nvSpPr>
        <p:spPr>
          <a:xfrm>
            <a:off x="5332221" y="5241146"/>
            <a:ext cx="1872208" cy="101566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0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bool(x)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D121BD-3827-4A70-8532-73E50C89334C}"/>
              </a:ext>
            </a:extLst>
          </p:cNvPr>
          <p:cNvSpPr txBox="1"/>
          <p:nvPr/>
        </p:nvSpPr>
        <p:spPr>
          <a:xfrm>
            <a:off x="7395319" y="5241146"/>
            <a:ext cx="1872208" cy="101566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[]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bool(x)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19B964-34B8-E2B9-2ACE-BD08557EAE18}"/>
              </a:ext>
            </a:extLst>
          </p:cNvPr>
          <p:cNvSpPr txBox="1"/>
          <p:nvPr/>
        </p:nvSpPr>
        <p:spPr>
          <a:xfrm>
            <a:off x="9496600" y="5241145"/>
            <a:ext cx="1872208" cy="1323439"/>
          </a:xfrm>
          <a:prstGeom prst="rect">
            <a:avLst/>
          </a:prstGeom>
          <a:solidFill>
            <a:srgbClr val="D0F7F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int(True)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True + 3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7822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 animBg="1"/>
      <p:bldP spid="14" grpId="0"/>
      <p:bldP spid="15" grpId="0" build="p" animBg="1"/>
      <p:bldP spid="16" grpId="0" build="p" animBg="1"/>
      <p:bldP spid="17" grpId="0" build="p" animBg="1"/>
      <p:bldP spid="18" grpId="0" build="p" animBg="1"/>
      <p:bldP spid="2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6F0A23-3055-485A-BF09-BD6872C7FCDD}"/>
              </a:ext>
            </a:extLst>
          </p:cNvPr>
          <p:cNvSpPr/>
          <p:nvPr/>
        </p:nvSpPr>
        <p:spPr>
          <a:xfrm>
            <a:off x="1202631" y="1603375"/>
            <a:ext cx="46893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2.3.1 ASCII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码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8FC572A-6DE5-4A3F-AE93-D04AD6AD61DA}"/>
              </a:ext>
            </a:extLst>
          </p:cNvPr>
          <p:cNvSpPr txBox="1">
            <a:spLocks/>
          </p:cNvSpPr>
          <p:nvPr/>
        </p:nvSpPr>
        <p:spPr>
          <a:xfrm>
            <a:off x="1164008" y="2014132"/>
            <a:ext cx="9870334" cy="175746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519113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字符是计算机能够读懂的单位符号信息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。包括我们理解的数字、字母、人类自然语言符号以及一些图形符号、数学符号，甚至于一些无法打印显示但是计算机能够理解的操作控制符，如回车、换行等。</a:t>
            </a:r>
            <a:endParaRPr lang="en-US" altLang="ko-KR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B7CA43C-7F4B-4E87-BA6B-4611930AFC3B}"/>
              </a:ext>
            </a:extLst>
          </p:cNvPr>
          <p:cNvSpPr txBox="1">
            <a:spLocks/>
          </p:cNvSpPr>
          <p:nvPr/>
        </p:nvSpPr>
        <p:spPr>
          <a:xfrm>
            <a:off x="2210743" y="3835708"/>
            <a:ext cx="6336704" cy="156030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字符的编码历史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在很久很久以前，有一群人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……</a:t>
            </a:r>
          </a:p>
        </p:txBody>
      </p:sp>
      <p:sp>
        <p:nvSpPr>
          <p:cNvPr id="3" name="内容占位符 4">
            <a:extLst>
              <a:ext uri="{FF2B5EF4-FFF2-40B4-BE49-F238E27FC236}">
                <a16:creationId xmlns:a16="http://schemas.microsoft.com/office/drawing/2014/main" id="{5F705DD5-848B-4258-91AD-7FD1AFF611BB}"/>
              </a:ext>
            </a:extLst>
          </p:cNvPr>
          <p:cNvSpPr txBox="1">
            <a:spLocks/>
          </p:cNvSpPr>
          <p:nvPr/>
        </p:nvSpPr>
        <p:spPr>
          <a:xfrm>
            <a:off x="1132823" y="1002932"/>
            <a:ext cx="9433048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</a:t>
            </a:r>
          </a:p>
        </p:txBody>
      </p:sp>
    </p:spTree>
    <p:extLst>
      <p:ext uri="{BB962C8B-B14F-4D97-AF65-F5344CB8AC3E}">
        <p14:creationId xmlns:p14="http://schemas.microsoft.com/office/powerpoint/2010/main" val="406049599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(2.3.1 ASCII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2AE7D5F2-CE58-4CAE-B9CA-6E49CC6431C4}"/>
              </a:ext>
            </a:extLst>
          </p:cNvPr>
          <p:cNvSpPr txBox="1">
            <a:spLocks/>
          </p:cNvSpPr>
          <p:nvPr/>
        </p:nvSpPr>
        <p:spPr>
          <a:xfrm>
            <a:off x="654422" y="1257479"/>
            <a:ext cx="10240143" cy="434463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53975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把一个特定的数字对应一个特定的字母进行存储和传输，比如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存储字母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，那么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存入一个数字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97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即在计算机中存入二进制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(01100001)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，这个过程叫做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(encode)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，而在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读取数据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的时候，当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遇到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97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时，就让计算机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显示字母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，这个过程叫做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解码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(decode)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八位的字节一共可以组合出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256(2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次方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种不同的状态。把其中的编号从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开始的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32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种状态分别规定了特殊的用途，一但终端、打印机遇上约定好的这些字节被传过来时，就要做一些约定的动作。遇上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10,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终端就换行，遇上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07,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终端就向人们嘟嘟叫，例好遇上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1b,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打印机就打印反白的字，或者终端就用彩色显示字母。他们看到这样很好，于是就把这些</a:t>
            </a: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0×20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以下的字节状态称为”控制码”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。</a:t>
            </a:r>
            <a:endParaRPr lang="en-US" altLang="ko-KR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11319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(2.3.1 ASCII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79722CF-3EB8-2F93-7802-6ACE1349A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563032"/>
              </p:ext>
            </p:extLst>
          </p:nvPr>
        </p:nvGraphicFramePr>
        <p:xfrm>
          <a:off x="230523" y="1541591"/>
          <a:ext cx="11737304" cy="48545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5978">
                  <a:extLst>
                    <a:ext uri="{9D8B030D-6E8A-4147-A177-3AD203B41FA5}">
                      <a16:colId xmlns:a16="http://schemas.microsoft.com/office/drawing/2014/main" val="429932794"/>
                    </a:ext>
                  </a:extLst>
                </a:gridCol>
                <a:gridCol w="571185">
                  <a:extLst>
                    <a:ext uri="{9D8B030D-6E8A-4147-A177-3AD203B41FA5}">
                      <a16:colId xmlns:a16="http://schemas.microsoft.com/office/drawing/2014/main" val="581263527"/>
                    </a:ext>
                  </a:extLst>
                </a:gridCol>
                <a:gridCol w="837093">
                  <a:extLst>
                    <a:ext uri="{9D8B030D-6E8A-4147-A177-3AD203B41FA5}">
                      <a16:colId xmlns:a16="http://schemas.microsoft.com/office/drawing/2014/main" val="24916526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17978225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94201504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9499085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18968002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951119749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42781909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42853016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4089495807"/>
                    </a:ext>
                  </a:extLst>
                </a:gridCol>
                <a:gridCol w="522058">
                  <a:extLst>
                    <a:ext uri="{9D8B030D-6E8A-4147-A177-3AD203B41FA5}">
                      <a16:colId xmlns:a16="http://schemas.microsoft.com/office/drawing/2014/main" val="1117582643"/>
                    </a:ext>
                  </a:extLst>
                </a:gridCol>
                <a:gridCol w="796014">
                  <a:extLst>
                    <a:ext uri="{9D8B030D-6E8A-4147-A177-3AD203B41FA5}">
                      <a16:colId xmlns:a16="http://schemas.microsoft.com/office/drawing/2014/main" val="1669288534"/>
                    </a:ext>
                  </a:extLst>
                </a:gridCol>
                <a:gridCol w="671149">
                  <a:extLst>
                    <a:ext uri="{9D8B030D-6E8A-4147-A177-3AD203B41FA5}">
                      <a16:colId xmlns:a16="http://schemas.microsoft.com/office/drawing/2014/main" val="930745511"/>
                    </a:ext>
                  </a:extLst>
                </a:gridCol>
                <a:gridCol w="796014">
                  <a:extLst>
                    <a:ext uri="{9D8B030D-6E8A-4147-A177-3AD203B41FA5}">
                      <a16:colId xmlns:a16="http://schemas.microsoft.com/office/drawing/2014/main" val="168762318"/>
                    </a:ext>
                  </a:extLst>
                </a:gridCol>
                <a:gridCol w="671149">
                  <a:extLst>
                    <a:ext uri="{9D8B030D-6E8A-4147-A177-3AD203B41FA5}">
                      <a16:colId xmlns:a16="http://schemas.microsoft.com/office/drawing/2014/main" val="34333763"/>
                    </a:ext>
                  </a:extLst>
                </a:gridCol>
              </a:tblGrid>
              <a:tr h="2075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 </a:t>
                      </a:r>
                      <a:endParaRPr lang="zh-CN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ASCII值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800" u="none" strike="noStrike">
                          <a:effectLst/>
                          <a:highlight>
                            <a:srgbClr val="FFFFFF"/>
                          </a:highlight>
                        </a:rPr>
                        <a:t>字符</a:t>
                      </a:r>
                      <a:endParaRPr lang="zh-CN" sz="180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7892240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NUL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DLE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(space)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48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0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64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@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P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`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p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2010261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SOH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DC1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!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1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65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A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81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Q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97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a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q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460208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STX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DC2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"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B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R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b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r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5488334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ETX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DC3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#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C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c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6496024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EOT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DC4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$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T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d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t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49042073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ENQ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NAK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%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5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U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e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u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00015940"/>
                  </a:ext>
                </a:extLst>
              </a:tr>
              <a:tr h="3130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ACK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SYN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&amp;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F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V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f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v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4349541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BEL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ETB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'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7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G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W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g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w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3747523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BS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CAN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(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H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X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h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x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32067141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HT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EM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)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I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89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Y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i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y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23192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LF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SUB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*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: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J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Z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j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z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195816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VT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ESC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+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59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;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K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[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k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{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1944822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FF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FS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,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&lt; 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L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\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l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|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88114843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CR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29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GS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-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=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M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]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109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m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}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6508563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SO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RS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46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.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&gt; 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N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^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n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~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7984779"/>
                  </a:ext>
                </a:extLst>
              </a:tr>
              <a:tr h="27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SI 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31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US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47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/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63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?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79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O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95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_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111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o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highlight>
                            <a:srgbClr val="FFFFFF"/>
                          </a:highlight>
                        </a:rPr>
                        <a:t>127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highlight>
                            <a:srgbClr val="FFFFFF"/>
                          </a:highlight>
                        </a:rPr>
                        <a:t>DEL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0832331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94C9B07-D31C-98BF-D447-79B5129FDA2B}"/>
              </a:ext>
            </a:extLst>
          </p:cNvPr>
          <p:cNvSpPr txBox="1"/>
          <p:nvPr/>
        </p:nvSpPr>
        <p:spPr>
          <a:xfrm>
            <a:off x="1130623" y="900967"/>
            <a:ext cx="10657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highlight>
                  <a:srgbClr val="FF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American Standard Code for Information Interchange  </a:t>
            </a:r>
            <a:r>
              <a:rPr lang="zh-CN" altLang="en-US" sz="2400" b="1" dirty="0">
                <a:solidFill>
                  <a:schemeClr val="bg1"/>
                </a:solidFill>
                <a:highlight>
                  <a:srgbClr val="FF0000"/>
                </a:highlight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美国信息互换标准代码</a:t>
            </a:r>
            <a:endParaRPr lang="zh-CN" altLang="en-US" b="1" dirty="0">
              <a:solidFill>
                <a:schemeClr val="bg1"/>
              </a:solidFill>
              <a:highlight>
                <a:srgbClr val="FF00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99203"/>
      </p:ext>
    </p:extLst>
  </p:cSld>
  <p:clrMapOvr>
    <a:masterClrMapping/>
  </p:clrMapOvr>
  <p:transition spd="slow" advTm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D799F52-69A8-486F-82A1-01D1ABAEBB99}"/>
              </a:ext>
            </a:extLst>
          </p:cNvPr>
          <p:cNvSpPr txBox="1">
            <a:spLocks/>
          </p:cNvSpPr>
          <p:nvPr/>
        </p:nvSpPr>
        <p:spPr>
          <a:xfrm>
            <a:off x="1142919" y="1045809"/>
            <a:ext cx="2160240" cy="460648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本章内容：</a:t>
            </a:r>
            <a:endParaRPr lang="en-US" altLang="ko-KR" sz="3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7A4CF637-81C4-4DC3-A720-8D0AE042DE39}"/>
              </a:ext>
            </a:extLst>
          </p:cNvPr>
          <p:cNvSpPr txBox="1">
            <a:spLocks/>
          </p:cNvSpPr>
          <p:nvPr/>
        </p:nvSpPr>
        <p:spPr>
          <a:xfrm>
            <a:off x="1634679" y="1773609"/>
            <a:ext cx="10081120" cy="2781465"/>
          </a:xfrm>
          <a:prstGeom prst="rect">
            <a:avLst/>
          </a:prstGeom>
        </p:spPr>
        <p:txBody>
          <a:bodyPr lIns="121963" tIns="60981" rIns="121963" bIns="60981">
            <a:normAutofit fontScale="92500"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40000"/>
              </a:lnSpc>
              <a:buFontTx/>
              <a:buAutoNum type="arabicPeriod"/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掌握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Python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变量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及两种最基本的数据类型：</a:t>
            </a:r>
            <a:endParaRPr lang="en-US" altLang="zh-CN" sz="28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数值型数据和字符串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掌握算术运算符、关系运算符、逻辑运算符及对应的表达式</a:t>
            </a:r>
            <a:endParaRPr lang="en-US" altLang="zh-CN" sz="28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掌握与数值和字符串相关的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常用内置函数、方法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及四种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常用模块</a:t>
            </a:r>
            <a:endParaRPr lang="ko-KR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484045DB-9669-4C98-999A-06610E77186A}"/>
              </a:ext>
            </a:extLst>
          </p:cNvPr>
          <p:cNvSpPr txBox="1">
            <a:spLocks/>
          </p:cNvSpPr>
          <p:nvPr/>
        </p:nvSpPr>
        <p:spPr>
          <a:xfrm>
            <a:off x="1142919" y="4541845"/>
            <a:ext cx="1440160" cy="4606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重点：</a:t>
            </a:r>
            <a:endParaRPr lang="en-US" altLang="ko-KR" sz="3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AC7599F1-97E0-415E-9AAC-B0B3585DDFB8}"/>
              </a:ext>
            </a:extLst>
          </p:cNvPr>
          <p:cNvSpPr txBox="1">
            <a:spLocks/>
          </p:cNvSpPr>
          <p:nvPr/>
        </p:nvSpPr>
        <p:spPr>
          <a:xfrm>
            <a:off x="1787823" y="5080669"/>
            <a:ext cx="6624736" cy="1109046"/>
          </a:xfrm>
          <a:prstGeom prst="rect">
            <a:avLst/>
          </a:prstGeom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掌握各种运算符及表达式的语法格式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熟悉常用内置函数的使用格式</a:t>
            </a:r>
            <a:endParaRPr lang="ko-KR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3E1E6D7-E5E0-46B5-910A-D5F181628268}"/>
              </a:ext>
            </a:extLst>
          </p:cNvPr>
          <p:cNvSpPr txBox="1"/>
          <p:nvPr/>
        </p:nvSpPr>
        <p:spPr>
          <a:xfrm>
            <a:off x="1121825" y="170270"/>
            <a:ext cx="4401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</a:p>
        </p:txBody>
      </p:sp>
    </p:spTree>
    <p:extLst>
      <p:ext uri="{BB962C8B-B14F-4D97-AF65-F5344CB8AC3E}">
        <p14:creationId xmlns:p14="http://schemas.microsoft.com/office/powerpoint/2010/main" val="165913661"/>
      </p:ext>
    </p:extLst>
  </p:cSld>
  <p:clrMapOvr>
    <a:masterClrMapping/>
  </p:clrMapOvr>
  <p:transition spd="slow" advTm="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(2.3.1 ASCII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06854829-232C-4EBF-B710-AE6973CD846B}"/>
              </a:ext>
            </a:extLst>
          </p:cNvPr>
          <p:cNvSpPr txBox="1">
            <a:spLocks/>
          </p:cNvSpPr>
          <p:nvPr/>
        </p:nvSpPr>
        <p:spPr>
          <a:xfrm>
            <a:off x="482551" y="1140346"/>
            <a:ext cx="10765170" cy="5527184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539750" algn="just">
              <a:spcBef>
                <a:spcPts val="12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中国人民通过对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ASCII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编码的中文扩充改造，产生了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GB2312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，可以表示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6000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多个常用汉字。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 algn="just">
              <a:spcBef>
                <a:spcPts val="12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汉字实在是太多了，包括繁体和各种字符，于是产生了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GBK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，它包括了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GB2312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中的编码，同时扩充了很多。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 algn="just"/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中国是个多民族国家，各个民族几乎都有自己独立的语言系统，为了表示那些字符，继续把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GBK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编码扩充为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GB18030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 algn="just">
              <a:spcBef>
                <a:spcPts val="12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每个国家都像中国一样，把自己的语言编码，于是出现了各种各样的编码，如果你不安装相应的编码，就无法解释相应编码想表达的内容。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/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终于，有个叫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ISO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的组织看不下去了。他们一起创造了一种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编码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UNICODE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，这种编码非常大，大到可以容纳世界上任何一个文字和标志。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indent="539750"/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UNICODE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在网络传输中，出现了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两个标准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UTF-8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和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UTF-16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，分别每次传输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个位和 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16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个位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15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A12A9AB9-DCF8-4593-9FE7-4061BFEC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671" y="1456899"/>
            <a:ext cx="9289032" cy="4951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用单引号、双引号或三引号作为界定符的符号序列称为字符串</a:t>
            </a:r>
            <a:endParaRPr lang="en-US" altLang="zh-CN" sz="2400" b="1" dirty="0"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0850" indent="-450850" defTabSz="914400" eaLnBrk="1" hangingPunct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单引号、双引号、三单引号、三双引号可以互相嵌套，用来表示复杂字符串。如：</a:t>
            </a:r>
            <a:endParaRPr lang="en-US" altLang="zh-CN" sz="2400" b="1" dirty="0"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indent="446088" defTabSz="914400" eaLnBrk="1" hangingPunct="1">
              <a:lnSpc>
                <a:spcPct val="150000"/>
              </a:lnSpc>
              <a:buClr>
                <a:srgbClr val="86D1EC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go 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Let’s go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！       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Tom said: 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Let’s go!”</a:t>
            </a:r>
            <a:endParaRPr lang="zh-CN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eaLnBrk="1" hangingPunct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字符串属于不可变序列</a:t>
            </a:r>
            <a:endParaRPr lang="en-US" altLang="zh-CN" sz="2400" b="1" dirty="0"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eaLnBrk="1" hangingPunct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空串表示为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''</a:t>
            </a: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或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""</a:t>
            </a:r>
            <a:r>
              <a:rPr lang="en-GB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</a:p>
          <a:p>
            <a:pPr marL="446088" indent="-446088" defTabSz="914400" eaLnBrk="1" hangingPunct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三引号'''或"""表示的字符串可以换行，支持排版较为复杂的字符串；三引号还可以在程序中表示较长的注释。</a:t>
            </a:r>
            <a:endParaRPr lang="en-GB" altLang="en-US" sz="2400" b="1" dirty="0"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991325FD-8714-B267-A3E7-75DB4428DCCD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2.3.2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字符串常量与变量（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注意：本节重点是字符串常量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832837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(2.3.2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字符串常量与变量）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CCF1646-2AFE-44A6-80CF-05DD23E5B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362" y="2061642"/>
            <a:ext cx="5796644" cy="298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eaLnBrk="1" hangingPunct="1">
              <a:lnSpc>
                <a:spcPct val="110000"/>
              </a:lnSpc>
              <a:buClr>
                <a:srgbClr val="86D1EC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常用的转义字符</a:t>
            </a:r>
            <a:endParaRPr lang="en-US" altLang="zh-CN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903288" indent="-452438" defTabSz="914400" eaLnBrk="1" hangingPunct="1">
              <a:lnSpc>
                <a:spcPct val="11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\n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换行符</a:t>
            </a:r>
          </a:p>
          <a:p>
            <a:pPr marL="903288" indent="-452438" defTabSz="914400" eaLnBrk="1" hangingPunct="1">
              <a:lnSpc>
                <a:spcPct val="11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\t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 制表符</a:t>
            </a:r>
          </a:p>
          <a:p>
            <a:pPr marL="903288" indent="-452438" defTabSz="914400" eaLnBrk="1" hangingPunct="1">
              <a:lnSpc>
                <a:spcPct val="11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\’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 单引号</a:t>
            </a:r>
          </a:p>
          <a:p>
            <a:pPr marL="903288" indent="-452438" defTabSz="914400" eaLnBrk="1" hangingPunct="1">
              <a:lnSpc>
                <a:spcPct val="11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\”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双引号</a:t>
            </a:r>
          </a:p>
          <a:p>
            <a:pPr marL="903288" indent="-452438" defTabSz="914400" eaLnBrk="1" hangingPunct="1">
              <a:lnSpc>
                <a:spcPct val="11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\\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  一个</a:t>
            </a:r>
            <a:r>
              <a:rPr lang="en-US" altLang="zh-CN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\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C4D443-4BF9-4569-8A05-B0B9EA62D988}"/>
              </a:ext>
            </a:extLst>
          </p:cNvPr>
          <p:cNvSpPr/>
          <p:nvPr/>
        </p:nvSpPr>
        <p:spPr>
          <a:xfrm>
            <a:off x="1274639" y="105544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defTabSz="914400">
              <a:spcBef>
                <a:spcPts val="1200"/>
              </a:spcBef>
              <a:spcAft>
                <a:spcPts val="60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支持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转义字符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：以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‘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 +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转义字符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’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的显示来表示引号、换行等特殊字符</a:t>
            </a:r>
            <a:endParaRPr lang="en-GB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2490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(2.3.2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字符串常量与变量）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F7AF945-2C88-4159-AA10-A3A3F50B55E0}"/>
              </a:ext>
            </a:extLst>
          </p:cNvPr>
          <p:cNvSpPr/>
          <p:nvPr/>
        </p:nvSpPr>
        <p:spPr>
          <a:xfrm>
            <a:off x="1451183" y="3661906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defTabSz="914400" fontAlgn="base">
              <a:spcBef>
                <a:spcPts val="1200"/>
              </a:spcBef>
              <a:spcAft>
                <a:spcPts val="60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字符串表示函数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：将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值转换为字符串</a:t>
            </a:r>
            <a:endParaRPr lang="en-GB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09EDE61-D5DF-4E8E-943A-DA271D1A2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44" y="4233211"/>
            <a:ext cx="5243551" cy="21602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8EDBC10-92A8-4BF7-A7A9-D909912355E0}"/>
              </a:ext>
            </a:extLst>
          </p:cNvPr>
          <p:cNvSpPr txBox="1"/>
          <p:nvPr/>
        </p:nvSpPr>
        <p:spPr>
          <a:xfrm>
            <a:off x="1394487" y="998476"/>
            <a:ext cx="9313200" cy="1338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anose="05000000000000000000" pitchFamily="2" charset="2"/>
              <a:buChar char="u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取消转义字符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46088" indent="45720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转义字符很多时候给使用带来的不便，如文件路径，正则表达式等。对于无需转义的字符串中可以通过“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前缀会取消转义符，从而方便阅读。如：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1197B25-3C21-4877-8968-771417B42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3844" y="2408525"/>
            <a:ext cx="5025679" cy="114374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458532AD-7026-443E-B9DD-651E91BC61A3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26595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186391" y="885633"/>
            <a:ext cx="7547779" cy="128617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已经运行  </a:t>
            </a:r>
            <a:r>
              <a:rPr lang="en-US" altLang="zh-CN" sz="260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x=input(“</a:t>
            </a:r>
            <a:r>
              <a:rPr lang="zh-CN" altLang="en-US" sz="260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输入一个温度：</a:t>
            </a:r>
            <a:r>
              <a:rPr lang="en-US" altLang="zh-CN" sz="260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”)</a:t>
            </a:r>
            <a:r>
              <a:rPr lang="zh-CN" altLang="en-US" sz="260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并输入 </a:t>
            </a:r>
            <a:r>
              <a:rPr lang="en-US" altLang="zh-CN" sz="260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40 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后，请问下面哪句代码不能输出正确温度？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419723" y="2406189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print(“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今天温度有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度”）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19723" y="3263637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print(“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今天温度有”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+</a:t>
            </a:r>
            <a:r>
              <a:rPr lang="en-US" altLang="zh-CN" sz="2601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str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（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）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+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“度”）</a:t>
            </a: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2705183" y="2470497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2705183" y="3327945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705183" y="4185394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8"/>
            </p:custDataLst>
          </p:nvPr>
        </p:nvSpPr>
        <p:spPr>
          <a:xfrm>
            <a:off x="8619455" y="5768167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3431557" y="4121086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print(“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今天温度有”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+x+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“度”）</a:t>
            </a:r>
          </a:p>
        </p:txBody>
      </p:sp>
      <p:sp>
        <p:nvSpPr>
          <p:cNvPr id="3" name="椭圆 2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705183" y="5042842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3431557" y="4978533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print(“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今天温度有”，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，“度”）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3A10160B-CDC5-4770-8B07-95DE82120D9B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5490845"/>
      </p:ext>
    </p:extLst>
  </p:cSld>
  <p:clrMapOvr>
    <a:masterClrMapping/>
  </p:clrMapOvr>
  <p:transition spd="slow" advTm="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991325FD-8714-B267-A3E7-75DB4428DCCD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2.3.3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字符串的索引与切片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A8DAF3-D7F2-23E8-0DFA-BF845C69ADDE}"/>
              </a:ext>
            </a:extLst>
          </p:cNvPr>
          <p:cNvSpPr txBox="1"/>
          <p:nvPr/>
        </p:nvSpPr>
        <p:spPr>
          <a:xfrm>
            <a:off x="1526667" y="1468317"/>
            <a:ext cx="9145016" cy="228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任何有序的数据对象都可以采用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双向索引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访问数据中的元素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是序列中所有元素的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编号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，相邻逗号之间为一个元素，字符串是以</a:t>
            </a:r>
            <a:r>
              <a:rPr lang="zh-CN" altLang="en-US" b="1" dirty="0">
                <a:highlight>
                  <a:srgbClr val="00FF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单一字符为元素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的序列数据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正向索引编号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从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开始递增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，元素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从左边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开始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反向索引编号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从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-1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开始递减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，元素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从右边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开始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E4E8C9A-F570-10D3-27A8-1A1A03DC7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67" y="3722907"/>
            <a:ext cx="8586648" cy="180615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BD0ABBD-EB5B-646B-EA68-3C5B86BF4763}"/>
              </a:ext>
            </a:extLst>
          </p:cNvPr>
          <p:cNvSpPr/>
          <p:nvPr/>
        </p:nvSpPr>
        <p:spPr>
          <a:xfrm>
            <a:off x="9447039" y="3267613"/>
            <a:ext cx="1720954" cy="2123658"/>
          </a:xfrm>
          <a:prstGeom prst="rect">
            <a:avLst/>
          </a:prstGeom>
          <a:solidFill>
            <a:srgbClr val="F8FFE7"/>
          </a:solidFill>
        </p:spPr>
        <p:txBody>
          <a:bodyPr wrap="square">
            <a:spAutoFit/>
          </a:bodyPr>
          <a:lstStyle/>
          <a:p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x[3]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短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x[-4]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′t′ </a:t>
            </a:r>
          </a:p>
          <a:p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x[9]</a:t>
            </a:r>
          </a:p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′t′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76DA5D-695B-C27B-26CF-839F2F8BB7C2}"/>
              </a:ext>
            </a:extLst>
          </p:cNvPr>
          <p:cNvSpPr txBox="1"/>
          <p:nvPr/>
        </p:nvSpPr>
        <p:spPr>
          <a:xfrm>
            <a:off x="1526667" y="5587648"/>
            <a:ext cx="8853469" cy="830997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noProof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牢记两点：</a:t>
            </a:r>
            <a:r>
              <a:rPr lang="en-US" altLang="zh-CN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1. </a:t>
            </a:r>
            <a:r>
              <a:rPr lang="zh-CN" altLang="en-US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无论用哪个索引号</a:t>
            </a:r>
            <a:r>
              <a:rPr lang="zh-CN" altLang="en-US" b="1" kern="0" noProof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都能找到序列中唯一对应的元素</a:t>
            </a:r>
            <a:endParaRPr lang="en-US" altLang="zh-CN" b="1" kern="0" noProof="0" dirty="0">
              <a:solidFill>
                <a:schemeClr val="bg1"/>
              </a:solidFill>
              <a:highlight>
                <a:srgbClr val="0000FF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2. </a:t>
            </a:r>
            <a:r>
              <a:rPr lang="zh-CN" altLang="en-US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序列最左侧索引号永远为</a:t>
            </a:r>
            <a:r>
              <a:rPr lang="en-US" altLang="zh-CN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，最右侧索引号永远为</a:t>
            </a:r>
            <a:r>
              <a:rPr lang="en-US" altLang="zh-CN" b="1" kern="0" dirty="0">
                <a:solidFill>
                  <a:schemeClr val="bg1"/>
                </a:solidFill>
                <a:highlight>
                  <a:srgbClr val="0000FF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-1</a:t>
            </a:r>
            <a:endParaRPr lang="en-US" altLang="zh-CN" b="1" kern="0" noProof="0" dirty="0">
              <a:solidFill>
                <a:schemeClr val="bg1"/>
              </a:solidFill>
              <a:highlight>
                <a:srgbClr val="0000FF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081177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uiExpand="1" build="p" animBg="1"/>
      <p:bldP spid="11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414C23C-247E-4FB4-9BD1-D4C8D2619519}"/>
              </a:ext>
            </a:extLst>
          </p:cNvPr>
          <p:cNvSpPr/>
          <p:nvPr/>
        </p:nvSpPr>
        <p:spPr>
          <a:xfrm>
            <a:off x="770583" y="279068"/>
            <a:ext cx="10081120" cy="602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的变量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427773" indent="-1713256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变量不需要声明，但是必须遵循变量的命名规则。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778681" indent="-2064163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变量的赋值方式：常量赋值、表达式赋值、递增递减赋值、运算符与等号合并赋值、同时赋值、并行赋值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几个常用的函数</a:t>
            </a:r>
          </a:p>
          <a:p>
            <a:pPr indent="714518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取整函数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int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：可以将浮点数的小数部分截去或将整数的字符串类型转换为整数</a:t>
            </a:r>
          </a:p>
          <a:p>
            <a:pPr indent="714518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浮点函数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float()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：主要用于将数值型的字符串解析为数值类型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字符串操作函数：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str()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所有的数据类型都可以转换为字符串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布尔转换函数：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bool() 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所有的数据类型都可以转换为布尔值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字符串常量界定符及空串的表示方法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四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常用的转义符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\t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\’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\”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\\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等，取消转义符“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r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五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字符串索引及切片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" name="云形标注 4">
            <a:extLst>
              <a:ext uri="{FF2B5EF4-FFF2-40B4-BE49-F238E27FC236}">
                <a16:creationId xmlns:a16="http://schemas.microsoft.com/office/drawing/2014/main" id="{EBA24113-D6E1-4A78-804F-AB479E73D884}"/>
              </a:ext>
            </a:extLst>
          </p:cNvPr>
          <p:cNvSpPr/>
          <p:nvPr/>
        </p:nvSpPr>
        <p:spPr>
          <a:xfrm>
            <a:off x="9267527" y="5995292"/>
            <a:ext cx="2592888" cy="666904"/>
          </a:xfrm>
          <a:prstGeom prst="cloudCallout">
            <a:avLst>
              <a:gd name="adj1" fmla="val -47514"/>
              <a:gd name="adj2" fmla="val -81309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 latinLnBrk="1">
              <a:defRPr/>
            </a:pPr>
            <a:r>
              <a:rPr lang="zh-CN" altLang="en-US" sz="2801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前节回顾</a:t>
            </a:r>
          </a:p>
        </p:txBody>
      </p:sp>
    </p:spTree>
    <p:extLst>
      <p:ext uri="{BB962C8B-B14F-4D97-AF65-F5344CB8AC3E}">
        <p14:creationId xmlns:p14="http://schemas.microsoft.com/office/powerpoint/2010/main" val="303697608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序列结构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(2.3.3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字符串的索引与切片）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18E61F2-E443-42D9-A718-490CF60AD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42" y="880726"/>
            <a:ext cx="10233067" cy="70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j-cs"/>
              </a:rPr>
              <a:t>字符串切片操作</a:t>
            </a:r>
            <a:endParaRPr kumimoji="0" lang="zh-CN" altLang="zh-CN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8495FA-8D8F-4521-969D-2DCB8C28D92F}"/>
              </a:ext>
            </a:extLst>
          </p:cNvPr>
          <p:cNvSpPr txBox="1"/>
          <p:nvPr/>
        </p:nvSpPr>
        <p:spPr>
          <a:xfrm>
            <a:off x="982641" y="1385575"/>
            <a:ext cx="10819774" cy="156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只要有索引特性，都能进行切片运算，如字符串、列表、元组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对象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等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切片形式：数据对象后面直接加中括号，内部为两个冒号三个数字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buClr>
                <a:srgbClr val="0000FF"/>
              </a:buClr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 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字符串对象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[start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step]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A5081B-E4FB-429F-AE95-8DE690CE1B8D}"/>
              </a:ext>
            </a:extLst>
          </p:cNvPr>
          <p:cNvSpPr txBox="1"/>
          <p:nvPr/>
        </p:nvSpPr>
        <p:spPr>
          <a:xfrm>
            <a:off x="1120096" y="2888662"/>
            <a:ext cx="10543249" cy="378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说明</a:t>
            </a:r>
            <a:endParaRPr lang="en-US" altLang="zh-CN" sz="18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60413" indent="-309563">
              <a:lnSpc>
                <a:spcPct val="150000"/>
              </a:lnSpc>
              <a:buAutoNum type="arabicPeriod"/>
            </a:pP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字符串对象可以是常量或者变量，如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</a:t>
            </a:r>
            <a:endParaRPr lang="en-US" altLang="zh-CN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60413" indent="-309563">
              <a:lnSpc>
                <a:spcPct val="150000"/>
              </a:lnSpc>
              <a:buFontTx/>
              <a:buAutoNum type="arabicPeriod"/>
            </a:pP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为切片步长，缺省为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，步长缺省时，最后一个冒号也可以省略，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大于零，切片从左往右切，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小于零，切片从右往左切</a:t>
            </a:r>
            <a:endParaRPr lang="en-US" altLang="zh-CN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60413" indent="-309563">
              <a:lnSpc>
                <a:spcPct val="150000"/>
              </a:lnSpc>
              <a:buAutoNum type="arabicPeriod"/>
            </a:pP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start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为切片起始位置，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缺省时由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的正负决定起始位置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正，缺省为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最左边第一个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，就是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索引为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；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为负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，缺省为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最右边第一个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，即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索引为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</a:p>
          <a:p>
            <a:pPr marL="760413" indent="-309563">
              <a:lnSpc>
                <a:spcPct val="150000"/>
              </a:lnSpc>
              <a:buAutoNum type="arabicPeriod"/>
            </a:pP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为切片结束位置（不包含结束位置，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左闭右开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），缺省由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正负决定。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正，缺省为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最右边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，就是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索引为</a:t>
            </a:r>
            <a:r>
              <a:rPr lang="en-US" altLang="zh-CN" sz="1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n-US" altLang="zh-CN" sz="1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lst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)-1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；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为负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，缺省为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最左边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，即</a:t>
            </a:r>
            <a:r>
              <a:rPr lang="zh-CN" altLang="en-US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索引为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en-US" altLang="zh-CN" sz="1800" b="1" dirty="0" err="1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n-US" altLang="zh-CN" sz="1800" b="1" dirty="0" err="1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lst</a:t>
            </a:r>
            <a:r>
              <a:rPr lang="en-US" altLang="zh-CN" sz="1800" b="1" dirty="0">
                <a:solidFill>
                  <a:srgbClr val="3399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endParaRPr lang="en-US" altLang="zh-CN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760413" indent="-309563">
              <a:lnSpc>
                <a:spcPct val="150000"/>
              </a:lnSpc>
              <a:buAutoNum type="arabicPeriod"/>
            </a:pP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start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step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只有满足逻辑顺序才能切到实际内容，不满足则为空列表，不会报错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2CB1A93-6D06-F3FC-EE76-033293A29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339" y="2662932"/>
            <a:ext cx="4805714" cy="11125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678632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序列结构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(2.3.3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字符串的索引与切片）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18E61F2-E443-42D9-A718-490CF60AD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41" y="749575"/>
            <a:ext cx="10233067" cy="70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j-cs"/>
              </a:rPr>
              <a:t>字符串切片操作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示例</a:t>
            </a:r>
            <a:endParaRPr kumimoji="0" lang="zh-CN" altLang="zh-CN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A5081B-E4FB-429F-AE95-8DE690CE1B8D}"/>
              </a:ext>
            </a:extLst>
          </p:cNvPr>
          <p:cNvSpPr txBox="1"/>
          <p:nvPr/>
        </p:nvSpPr>
        <p:spPr>
          <a:xfrm>
            <a:off x="1130623" y="1437064"/>
            <a:ext cx="9225822" cy="5078313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0 1 2 3 4 5 6 7 8</a:t>
            </a: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a b c d e f g h 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-9-8-7-6-5-4-3-2-1</a:t>
            </a: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'</a:t>
            </a:r>
            <a:r>
              <a:rPr lang="en-US" altLang="zh-CN" sz="18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abcdefghi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x[2:7] </a:t>
            </a: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cdefg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                          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缺省步长为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，大于零，从左向右切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x[-2:7]</a:t>
            </a:r>
            <a:endParaRPr lang="zh-CN" altLang="en-US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''                                      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缺省步长为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，大于零，从左向右切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不包含末项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x[-2:-7:-2] </a:t>
            </a: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hfd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                             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步长为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-2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，小于零，从右往左切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x[:-1:-1]      </a:t>
            </a:r>
            <a:endParaRPr lang="zh-CN" altLang="en-US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''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               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步长小于零，从右往左切，头在最右边，又不能包含末项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x[:-1]</a:t>
            </a:r>
            <a:endParaRPr lang="zh-CN" altLang="en-US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abcdefgh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                   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缺省步长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大于零，从左往右切，头在最左边，不能包含末项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x[8::2]</a:t>
            </a:r>
            <a:endParaRPr lang="zh-CN" altLang="en-US" sz="1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             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步长大于零，从左往右切，缺省尾在最右边（含）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x[8::-2] </a:t>
            </a:r>
          </a:p>
          <a:p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1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igeca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                           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步长小于零，从右往左切，缺省尾在最左边（含）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C4D45B1-734D-4871-9AA8-9B1473870174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21577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849FE3-CAC7-623F-FBDD-8C403A6F0D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19835" y="635000"/>
            <a:ext cx="9758680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已知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=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‘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Welcom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to Python world!’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，执行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s[-2:2:-2]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后，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print(s) 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的结果是什么？</a:t>
            </a:r>
            <a:endParaRPr lang="en-US" altLang="zh-CN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FF7D87-3E15-3CC6-14F9-9C87B5ED69A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39670" y="2369616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Welcom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to Python world!'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468F20-E9FC-0564-A695-F4884DF17AA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39670" y="3227065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dlrow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nohtyP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ot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moc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C22DD0-23A8-F064-B4C5-0A2589A9E58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454316" y="4941961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562138-630B-DA72-8E2D-122E6895944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439669" y="4084513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'lo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otPo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o'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6566940-7793-20E8-DACB-1F3E477DE81F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572518" y="2433925"/>
            <a:ext cx="514469" cy="514469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5B7FE10-3E36-B578-5B3F-00092C9B5DB6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572518" y="3291373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C033BBA-3447-C8F5-AE40-EC3E189B1508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572518" y="4148822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2DE3222-AAFF-6AD6-146A-1DA37AE537B9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572518" y="5006270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47041C1-A3E6-6760-DDF7-66E8E3BE151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20638" y="6216501"/>
            <a:ext cx="1543408" cy="411575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53BED2A-763C-7A05-289B-4517BA9D1589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8350" cy="635000"/>
            <a:chOff x="0" y="0"/>
            <a:chExt cx="1219835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61A34C72-683E-525C-96E6-5E5021A18EC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19835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F543A97C-BC0C-B097-5407-97BE7BD6709A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7E05C7C4-8806-CB4F-C9D0-C098190E2C76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CBF9DD9E-87D9-B0BA-2240-57DC8E34C358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8A7DA873-C784-5597-3F7D-56F9788FE8FC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889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3E1E6D7-E5E0-46B5-910A-D5F181628268}"/>
              </a:ext>
            </a:extLst>
          </p:cNvPr>
          <p:cNvSpPr txBox="1"/>
          <p:nvPr/>
        </p:nvSpPr>
        <p:spPr>
          <a:xfrm>
            <a:off x="1121825" y="170270"/>
            <a:ext cx="4401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49FA0D2B-9591-4777-B838-BDBEFABAC3D2}"/>
              </a:ext>
            </a:extLst>
          </p:cNvPr>
          <p:cNvSpPr txBox="1">
            <a:spLocks/>
          </p:cNvSpPr>
          <p:nvPr/>
        </p:nvSpPr>
        <p:spPr>
          <a:xfrm>
            <a:off x="4183485" y="1173396"/>
            <a:ext cx="3326808" cy="5118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写一段程序：做一个菜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C76C4FC5-1A5D-4520-BA5C-50E68CDF51F5}"/>
              </a:ext>
            </a:extLst>
          </p:cNvPr>
          <p:cNvSpPr txBox="1">
            <a:spLocks/>
          </p:cNvSpPr>
          <p:nvPr/>
        </p:nvSpPr>
        <p:spPr>
          <a:xfrm>
            <a:off x="1266701" y="2457656"/>
            <a:ext cx="872886" cy="511807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买菜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376E4A8-2918-439E-9EBE-509E54247588}"/>
              </a:ext>
            </a:extLst>
          </p:cNvPr>
          <p:cNvGrpSpPr/>
          <p:nvPr/>
        </p:nvGrpSpPr>
        <p:grpSpPr>
          <a:xfrm>
            <a:off x="1654850" y="1704080"/>
            <a:ext cx="7516832" cy="761605"/>
            <a:chOff x="2232573" y="2692207"/>
            <a:chExt cx="7328429" cy="916558"/>
          </a:xfrm>
        </p:grpSpPr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205F15EA-898B-438F-845A-E3FFDC75BE57}"/>
                </a:ext>
              </a:extLst>
            </p:cNvPr>
            <p:cNvCxnSpPr>
              <a:cxnSpLocks/>
            </p:cNvCxnSpPr>
            <p:nvPr/>
          </p:nvCxnSpPr>
          <p:spPr>
            <a:xfrm>
              <a:off x="6239346" y="2692207"/>
              <a:ext cx="0" cy="916558"/>
            </a:xfrm>
            <a:prstGeom prst="straightConnector1">
              <a:avLst/>
            </a:prstGeom>
            <a:ln w="25400"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BFFC87E-B6F7-43C1-BF62-C6F49CA793BF}"/>
                </a:ext>
              </a:extLst>
            </p:cNvPr>
            <p:cNvCxnSpPr>
              <a:cxnSpLocks/>
            </p:cNvCxnSpPr>
            <p:nvPr/>
          </p:nvCxnSpPr>
          <p:spPr>
            <a:xfrm>
              <a:off x="2232573" y="3051959"/>
              <a:ext cx="732842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233D8312-E79A-4692-98B8-96690884A9AB}"/>
                </a:ext>
              </a:extLst>
            </p:cNvPr>
            <p:cNvCxnSpPr>
              <a:cxnSpLocks/>
            </p:cNvCxnSpPr>
            <p:nvPr/>
          </p:nvCxnSpPr>
          <p:spPr>
            <a:xfrm>
              <a:off x="2232573" y="3063833"/>
              <a:ext cx="0" cy="516577"/>
            </a:xfrm>
            <a:prstGeom prst="straightConnector1">
              <a:avLst/>
            </a:prstGeom>
            <a:ln w="25400"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5584AF0C-4C16-4BCA-877D-84D0009643E7}"/>
                </a:ext>
              </a:extLst>
            </p:cNvPr>
            <p:cNvCxnSpPr>
              <a:cxnSpLocks/>
            </p:cNvCxnSpPr>
            <p:nvPr/>
          </p:nvCxnSpPr>
          <p:spPr>
            <a:xfrm>
              <a:off x="9561002" y="3051958"/>
              <a:ext cx="0" cy="516577"/>
            </a:xfrm>
            <a:prstGeom prst="straightConnector1">
              <a:avLst/>
            </a:prstGeom>
            <a:ln w="25400"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AB70DC5B-314D-4F59-8209-00C1AE4E2DE7}"/>
              </a:ext>
            </a:extLst>
          </p:cNvPr>
          <p:cNvSpPr txBox="1">
            <a:spLocks/>
          </p:cNvSpPr>
          <p:nvPr/>
        </p:nvSpPr>
        <p:spPr>
          <a:xfrm>
            <a:off x="5230565" y="2459507"/>
            <a:ext cx="872886" cy="511807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烧菜</a:t>
            </a: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E121F290-23DE-48E6-B173-FDD45E7B0A59}"/>
              </a:ext>
            </a:extLst>
          </p:cNvPr>
          <p:cNvSpPr txBox="1">
            <a:spLocks/>
          </p:cNvSpPr>
          <p:nvPr/>
        </p:nvSpPr>
        <p:spPr>
          <a:xfrm>
            <a:off x="8722343" y="2455343"/>
            <a:ext cx="872886" cy="511807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开吃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8BAC1CFD-E92E-498D-8812-2397B77481A3}"/>
              </a:ext>
            </a:extLst>
          </p:cNvPr>
          <p:cNvSpPr txBox="1">
            <a:spLocks/>
          </p:cNvSpPr>
          <p:nvPr/>
        </p:nvSpPr>
        <p:spPr>
          <a:xfrm>
            <a:off x="2212368" y="2457655"/>
            <a:ext cx="1971115" cy="511807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输入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I-input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D8417C43-DF83-406B-8071-E68426615B15}"/>
              </a:ext>
            </a:extLst>
          </p:cNvPr>
          <p:cNvSpPr txBox="1">
            <a:spLocks/>
          </p:cNvSpPr>
          <p:nvPr/>
        </p:nvSpPr>
        <p:spPr>
          <a:xfrm>
            <a:off x="6143983" y="2455119"/>
            <a:ext cx="2260955" cy="511807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处理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P-process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7D93BB6A-7A57-4A8B-B2FF-8E82831EBAC6}"/>
              </a:ext>
            </a:extLst>
          </p:cNvPr>
          <p:cNvSpPr txBox="1">
            <a:spLocks/>
          </p:cNvSpPr>
          <p:nvPr/>
        </p:nvSpPr>
        <p:spPr>
          <a:xfrm>
            <a:off x="9630544" y="2440811"/>
            <a:ext cx="2177114" cy="511807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输出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O-output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A31CD4C1-926C-498C-8EA3-F880697F1384}"/>
              </a:ext>
            </a:extLst>
          </p:cNvPr>
          <p:cNvSpPr txBox="1">
            <a:spLocks/>
          </p:cNvSpPr>
          <p:nvPr/>
        </p:nvSpPr>
        <p:spPr>
          <a:xfrm>
            <a:off x="1266701" y="3266031"/>
            <a:ext cx="872886" cy="2136962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蔬菜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肉类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江鲜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海鲜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水果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33B2399B-8F30-4B3F-BAD7-C98E1B19B128}"/>
              </a:ext>
            </a:extLst>
          </p:cNvPr>
          <p:cNvSpPr txBox="1">
            <a:spLocks/>
          </p:cNvSpPr>
          <p:nvPr/>
        </p:nvSpPr>
        <p:spPr>
          <a:xfrm>
            <a:off x="488320" y="3559775"/>
            <a:ext cx="532789" cy="1539829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菜的种类</a:t>
            </a: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0F831F94-7A2F-4F5C-AC54-45EB9EF74ECB}"/>
              </a:ext>
            </a:extLst>
          </p:cNvPr>
          <p:cNvCxnSpPr>
            <a:cxnSpLocks/>
          </p:cNvCxnSpPr>
          <p:nvPr/>
        </p:nvCxnSpPr>
        <p:spPr>
          <a:xfrm flipH="1">
            <a:off x="1012991" y="4332101"/>
            <a:ext cx="253711" cy="0"/>
          </a:xfrm>
          <a:prstGeom prst="straightConnector1">
            <a:avLst/>
          </a:prstGeom>
          <a:ln w="2540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id="{3545FEAB-E75A-4ADC-9609-E2B6C238F4BC}"/>
              </a:ext>
            </a:extLst>
          </p:cNvPr>
          <p:cNvSpPr txBox="1">
            <a:spLocks/>
          </p:cNvSpPr>
          <p:nvPr/>
        </p:nvSpPr>
        <p:spPr>
          <a:xfrm>
            <a:off x="2404836" y="3282721"/>
            <a:ext cx="880991" cy="2136962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数字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列表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元组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字典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D0D50C88-37E4-4E2A-A3E1-60D90350F118}"/>
              </a:ext>
            </a:extLst>
          </p:cNvPr>
          <p:cNvSpPr txBox="1">
            <a:spLocks/>
          </p:cNvSpPr>
          <p:nvPr/>
        </p:nvSpPr>
        <p:spPr>
          <a:xfrm>
            <a:off x="3520974" y="3576463"/>
            <a:ext cx="532789" cy="153982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数据类型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78A5225F-9290-4A3D-9DF9-C8762BFC57EE}"/>
              </a:ext>
            </a:extLst>
          </p:cNvPr>
          <p:cNvCxnSpPr>
            <a:cxnSpLocks/>
          </p:cNvCxnSpPr>
          <p:nvPr/>
        </p:nvCxnSpPr>
        <p:spPr>
          <a:xfrm>
            <a:off x="3285828" y="4348790"/>
            <a:ext cx="235851" cy="0"/>
          </a:xfrm>
          <a:prstGeom prst="straightConnector1">
            <a:avLst/>
          </a:prstGeom>
          <a:ln w="2540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标题 1">
            <a:extLst>
              <a:ext uri="{FF2B5EF4-FFF2-40B4-BE49-F238E27FC236}">
                <a16:creationId xmlns:a16="http://schemas.microsoft.com/office/drawing/2014/main" id="{E21BBCEC-0FD7-48AF-9972-6EC5684DD766}"/>
              </a:ext>
            </a:extLst>
          </p:cNvPr>
          <p:cNvSpPr txBox="1">
            <a:spLocks/>
          </p:cNvSpPr>
          <p:nvPr/>
        </p:nvSpPr>
        <p:spPr>
          <a:xfrm>
            <a:off x="5215876" y="3261209"/>
            <a:ext cx="989923" cy="2136962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煎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炒烹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炸煮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熬炖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溜烧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汆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6561A900-17CD-43F2-B142-FA702A0978B7}"/>
              </a:ext>
            </a:extLst>
          </p:cNvPr>
          <p:cNvSpPr txBox="1">
            <a:spLocks/>
          </p:cNvSpPr>
          <p:nvPr/>
        </p:nvSpPr>
        <p:spPr>
          <a:xfrm>
            <a:off x="4440162" y="3576463"/>
            <a:ext cx="532789" cy="1539829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做菜方式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1F3A6BA5-CAB2-4DDB-94F4-923DADAB5E3F}"/>
              </a:ext>
            </a:extLst>
          </p:cNvPr>
          <p:cNvCxnSpPr>
            <a:cxnSpLocks/>
          </p:cNvCxnSpPr>
          <p:nvPr/>
        </p:nvCxnSpPr>
        <p:spPr>
          <a:xfrm flipH="1">
            <a:off x="4972951" y="4329690"/>
            <a:ext cx="246060" cy="0"/>
          </a:xfrm>
          <a:prstGeom prst="straightConnector1">
            <a:avLst/>
          </a:prstGeom>
          <a:ln w="2540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id="{38BE105A-68E0-43FA-9238-3AA518B161B6}"/>
              </a:ext>
            </a:extLst>
          </p:cNvPr>
          <p:cNvSpPr txBox="1">
            <a:spLocks/>
          </p:cNvSpPr>
          <p:nvPr/>
        </p:nvSpPr>
        <p:spPr>
          <a:xfrm>
            <a:off x="6292020" y="3282721"/>
            <a:ext cx="1222451" cy="2136962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选择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循环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递归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推导式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ctr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lambda</a:t>
            </a: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8E8EB83C-287D-42A1-849E-6B4D83CB5089}"/>
              </a:ext>
            </a:extLst>
          </p:cNvPr>
          <p:cNvSpPr txBox="1">
            <a:spLocks/>
          </p:cNvSpPr>
          <p:nvPr/>
        </p:nvSpPr>
        <p:spPr>
          <a:xfrm>
            <a:off x="7750960" y="3576464"/>
            <a:ext cx="532789" cy="153982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处理算法</a:t>
            </a: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70D982CB-1308-457E-A6A3-EF9A31AEBA7C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7514471" y="4346379"/>
            <a:ext cx="236489" cy="4823"/>
          </a:xfrm>
          <a:prstGeom prst="straightConnector1">
            <a:avLst/>
          </a:prstGeom>
          <a:ln w="2540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C8A9792C-3381-44F1-BBEB-D8A8AF024DA3}"/>
              </a:ext>
            </a:extLst>
          </p:cNvPr>
          <p:cNvSpPr txBox="1">
            <a:spLocks/>
          </p:cNvSpPr>
          <p:nvPr/>
        </p:nvSpPr>
        <p:spPr>
          <a:xfrm>
            <a:off x="8905288" y="3261209"/>
            <a:ext cx="532788" cy="2136962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端菜上桌品尝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B0923B57-93EF-4B63-A720-6DE0CC6FBFC7}"/>
              </a:ext>
            </a:extLst>
          </p:cNvPr>
          <p:cNvSpPr txBox="1">
            <a:spLocks/>
          </p:cNvSpPr>
          <p:nvPr/>
        </p:nvSpPr>
        <p:spPr>
          <a:xfrm>
            <a:off x="10180439" y="3261209"/>
            <a:ext cx="880991" cy="2136962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打印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文件保存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6ACA7F61-F0F8-4004-8994-035ECE8FAFE0}"/>
              </a:ext>
            </a:extLst>
          </p:cNvPr>
          <p:cNvSpPr txBox="1">
            <a:spLocks/>
          </p:cNvSpPr>
          <p:nvPr/>
        </p:nvSpPr>
        <p:spPr>
          <a:xfrm>
            <a:off x="5383659" y="5735477"/>
            <a:ext cx="1124189" cy="51180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3600" dirty="0">
                <a:latin typeface="Times New Roman" panose="02020603050405020304" pitchFamily="18" charset="0"/>
                <a:ea typeface="华文楷体" panose="02010600040101010101" pitchFamily="2" charset="-122"/>
              </a:rPr>
              <a:t>程序</a:t>
            </a:r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886499F5-DE88-43A2-A308-30AD556C0084}"/>
              </a:ext>
            </a:extLst>
          </p:cNvPr>
          <p:cNvCxnSpPr/>
          <p:nvPr/>
        </p:nvCxnSpPr>
        <p:spPr>
          <a:xfrm>
            <a:off x="3921466" y="5263418"/>
            <a:ext cx="1174515" cy="727963"/>
          </a:xfrm>
          <a:prstGeom prst="straightConnector1">
            <a:avLst/>
          </a:prstGeom>
          <a:ln w="889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C520C7B1-2C99-4125-B2A2-6DFC124FE8F4}"/>
              </a:ext>
            </a:extLst>
          </p:cNvPr>
          <p:cNvCxnSpPr>
            <a:cxnSpLocks/>
          </p:cNvCxnSpPr>
          <p:nvPr/>
        </p:nvCxnSpPr>
        <p:spPr>
          <a:xfrm flipH="1">
            <a:off x="6746931" y="5301258"/>
            <a:ext cx="1174515" cy="727963"/>
          </a:xfrm>
          <a:prstGeom prst="straightConnector1">
            <a:avLst/>
          </a:prstGeom>
          <a:ln w="889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740BA835-D4CC-6B35-DC8B-2B27DA3C22E7}"/>
              </a:ext>
            </a:extLst>
          </p:cNvPr>
          <p:cNvSpPr txBox="1"/>
          <p:nvPr/>
        </p:nvSpPr>
        <p:spPr>
          <a:xfrm>
            <a:off x="461110" y="5894212"/>
            <a:ext cx="1800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装菜的容器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74A290-3215-5A50-CEC4-D3ACB25C2EB5}"/>
              </a:ext>
            </a:extLst>
          </p:cNvPr>
          <p:cNvSpPr txBox="1"/>
          <p:nvPr/>
        </p:nvSpPr>
        <p:spPr>
          <a:xfrm>
            <a:off x="2927888" y="5893240"/>
            <a:ext cx="880991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变量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F2156D5C-6395-D020-3380-B86A7638EF77}"/>
              </a:ext>
            </a:extLst>
          </p:cNvPr>
          <p:cNvCxnSpPr/>
          <p:nvPr/>
        </p:nvCxnSpPr>
        <p:spPr>
          <a:xfrm>
            <a:off x="2391110" y="6125044"/>
            <a:ext cx="44049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8918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430ECB-4827-A962-BF38-751F3272BB2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19835" y="635000"/>
            <a:ext cx="9758680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已知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=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‘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Welcom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to Python world!’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，执行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 = s[2: :-2]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后，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print(s) 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的结果是什么？</a:t>
            </a:r>
            <a:endParaRPr lang="en-US" altLang="zh-CN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C1AACE-F517-B42A-5CF3-E2D7D2FAEBD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39670" y="2506985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Welcom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to Python world! 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DBEC7A-A80C-314F-BED7-E15D9333A9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39670" y="3364434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'lo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oPto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ol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!'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DE3A4F-DEBD-4890-D832-D32D2B95DC3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439670" y="4221882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lW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B74A45-FB68-3BDD-9B36-A77A915B835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439670" y="5079331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''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1EBFA8E-1F3B-53EA-85AE-42B2B488635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572518" y="2571294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AF827B7-7933-96C2-E920-9E6610C65B45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572518" y="3428742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66BF9A0-5198-9128-BCEB-83D8CC6D2A8E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572518" y="4286191"/>
            <a:ext cx="514469" cy="514469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71C09CD-4890-13D7-C789-1A9BC0ABB759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572518" y="5143639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5837A98-A0B0-37E0-995D-CF07FC39B60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20638" y="6216501"/>
            <a:ext cx="1543408" cy="411575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90A72F6-1B7F-7524-5CE0-5FA65F94C28E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8350" cy="635000"/>
            <a:chOff x="0" y="0"/>
            <a:chExt cx="1219835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F0D27DB3-DBAD-BF21-1B90-351FB24A684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19835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908B4EB7-7174-6A52-997C-1C722D4C17C9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6251AC6D-3877-44CA-5E60-0B49C8EFA077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202B2778-366B-4188-0B5F-8E3B6FB99F5A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9FC01C2-CDBA-7B3E-58D6-E650AE7E06FC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6273029"/>
      </p:ext>
    </p:extLst>
  </p:cSld>
  <p:clrMapOvr>
    <a:masterClrMapping/>
  </p:clrMapOvr>
  <p:transition spd="slow" advTm="0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2.3.4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字符串运算符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ADEBF61-39B7-15AA-BE81-54C7C4DC57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259099"/>
              </p:ext>
            </p:extLst>
          </p:nvPr>
        </p:nvGraphicFramePr>
        <p:xfrm>
          <a:off x="1274639" y="2133651"/>
          <a:ext cx="9361040" cy="3723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4840">
                  <a:extLst>
                    <a:ext uri="{9D8B030D-6E8A-4147-A177-3AD203B41FA5}">
                      <a16:colId xmlns:a16="http://schemas.microsoft.com/office/drawing/2014/main" val="2488373993"/>
                    </a:ext>
                  </a:extLst>
                </a:gridCol>
                <a:gridCol w="5437888">
                  <a:extLst>
                    <a:ext uri="{9D8B030D-6E8A-4147-A177-3AD203B41FA5}">
                      <a16:colId xmlns:a16="http://schemas.microsoft.com/office/drawing/2014/main" val="2148562866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3802685005"/>
                    </a:ext>
                  </a:extLst>
                </a:gridCol>
              </a:tblGrid>
              <a:tr h="362616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运算符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baseline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描述</a:t>
                      </a:r>
                      <a:endParaRPr lang="zh-CN" sz="2000" kern="100" baseline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baseline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示例</a:t>
                      </a:r>
                      <a:endParaRPr lang="zh-CN" sz="2000" kern="100" baseline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0840628"/>
                  </a:ext>
                </a:extLst>
              </a:tr>
              <a:tr h="362616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[]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通过索引获取字符串中的一个字符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x[1] 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输出结果为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e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5802311"/>
                  </a:ext>
                </a:extLst>
              </a:tr>
              <a:tr h="362616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[ : ]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通过切片获取字符串中的一部分子串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y[1 : 3] 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yt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5283414"/>
                  </a:ext>
                </a:extLst>
              </a:tr>
              <a:tr h="636642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+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字符串连接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x + y 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helloPython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9702816"/>
                  </a:ext>
                </a:extLst>
              </a:tr>
              <a:tr h="636642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*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重复拼接字符串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x * 2 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 </a:t>
                      </a:r>
                      <a:r>
                        <a:rPr lang="en-US" sz="2000" kern="100" baseline="0" dirty="0" err="1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hellohello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7304854"/>
                  </a:ext>
                </a:extLst>
              </a:tr>
              <a:tr h="636642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in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成员运算符，如果字符串包含给定的字符子串，返回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True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'he' in x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 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True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9840173"/>
                  </a:ext>
                </a:extLst>
              </a:tr>
              <a:tr h="725231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not in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成员运算符，如果字符串不包含给定的字符子串，返回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True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'h e' not in x </a:t>
                      </a:r>
                      <a:r>
                        <a:rPr lang="zh-CN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输出结果 </a:t>
                      </a:r>
                      <a:r>
                        <a:rPr lang="en-US" sz="2000" kern="100" baseline="0" dirty="0"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True</a:t>
                      </a:r>
                      <a:endParaRPr lang="zh-CN" sz="2000" kern="100" baseline="0" dirty="0"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7857816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E9606E6A-FF6B-699C-A18A-C483BEFFB9F3}"/>
              </a:ext>
            </a:extLst>
          </p:cNvPr>
          <p:cNvSpPr txBox="1"/>
          <p:nvPr/>
        </p:nvSpPr>
        <p:spPr>
          <a:xfrm>
            <a:off x="1490663" y="1599080"/>
            <a:ext cx="6114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假设表格中的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变量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值为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华文楷体" panose="02010600040101010101" pitchFamily="2" charset="-122"/>
              </a:rPr>
              <a:t>'hello '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FCAC53-D8C2-070E-BAA4-C24FB02FB658}"/>
              </a:ext>
            </a:extLst>
          </p:cNvPr>
          <p:cNvSpPr txBox="1"/>
          <p:nvPr/>
        </p:nvSpPr>
        <p:spPr>
          <a:xfrm>
            <a:off x="554559" y="6065062"/>
            <a:ext cx="11320455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关键字</a:t>
            </a: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not in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不仅适用于字符串，也适用于所有可迭代对象，从属于关系运算符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8076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202631" y="1101689"/>
            <a:ext cx="8886617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2.1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以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yyyy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-mm-dd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的格式输入年月日，如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2024-05-01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，要求根据输入的月份和日期判断，如果十位数是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，则去除，并输出：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2024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号是好日子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282E122A-9DF1-D0CD-48EF-BAE764B2F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65" y="3335241"/>
            <a:ext cx="3456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知识点：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02CC4B-A360-3687-46BB-DF2AE8798AC3}"/>
              </a:ext>
            </a:extLst>
          </p:cNvPr>
          <p:cNvSpPr txBox="1"/>
          <p:nvPr/>
        </p:nvSpPr>
        <p:spPr>
          <a:xfrm>
            <a:off x="2498775" y="3863147"/>
            <a:ext cx="5256584" cy="1698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defTabSz="914400" latinLnBrk="1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掌握字符串切片技巧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indent="-457200" defTabSz="914400" latinLnBrk="1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掌握字符串索引技巧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初步了解选择结构的语法与逻辑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6387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2.3.5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字符串格式化（强调：格式化输出的一定是字符串！！）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1BA48EF-EEB4-E121-ABFE-DBBF3897DAFB}"/>
              </a:ext>
            </a:extLst>
          </p:cNvPr>
          <p:cNvSpPr txBox="1">
            <a:spLocks/>
          </p:cNvSpPr>
          <p:nvPr/>
        </p:nvSpPr>
        <p:spPr>
          <a:xfrm>
            <a:off x="1170448" y="1600853"/>
            <a:ext cx="5648808" cy="574177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1.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使用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字符串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格式化操作符“</a:t>
            </a: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”</a:t>
            </a:r>
            <a:endParaRPr lang="en-US" altLang="zh-CN" sz="2400" b="1" dirty="0">
              <a:solidFill>
                <a:srgbClr val="00B05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E52E4958-5843-1658-C34B-63EE3D254964}"/>
              </a:ext>
            </a:extLst>
          </p:cNvPr>
          <p:cNvSpPr txBox="1">
            <a:spLocks/>
          </p:cNvSpPr>
          <p:nvPr/>
        </p:nvSpPr>
        <p:spPr>
          <a:xfrm>
            <a:off x="1388856" y="4744019"/>
            <a:ext cx="10038910" cy="1710111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说明：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811213" indent="-811213" algn="just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）首先要明确一点的是字符串格式化一定有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两个以上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，输出字符串右边才是格式化操作符，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字符串内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只是表示格式化开始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了。</a:t>
            </a:r>
          </a:p>
          <a:p>
            <a:pPr marL="0" indent="0" algn="just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） 除了格式化操作符，其他引号内的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的作用就是定位。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614799-5111-CBC0-E3AD-1793BEE54837}"/>
              </a:ext>
            </a:extLst>
          </p:cNvPr>
          <p:cNvSpPr/>
          <p:nvPr/>
        </p:nvSpPr>
        <p:spPr>
          <a:xfrm>
            <a:off x="3375243" y="3363253"/>
            <a:ext cx="5447863" cy="1569660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'%s' 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123.5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'123.5' </a:t>
            </a:r>
          </a:p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这是小数：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%.2f" 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12.34567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这是小数：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12.35'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72610317-0DCB-654E-539A-04CAB606A810}"/>
              </a:ext>
            </a:extLst>
          </p:cNvPr>
          <p:cNvSpPr txBox="1">
            <a:spLocks/>
          </p:cNvSpPr>
          <p:nvPr/>
        </p:nvSpPr>
        <p:spPr>
          <a:xfrm>
            <a:off x="1316847" y="2084526"/>
            <a:ext cx="10182927" cy="98830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在</a:t>
            </a: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左侧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放置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格式标记字符串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</a:t>
            </a: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%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右侧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放置需要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被格式化的具体值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，如果右边的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数值有两个以上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，则需要用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小括号括起来，用逗号分隔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171442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75BDF2-C2BB-532A-1A48-9F1A4A942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623" y="1787441"/>
            <a:ext cx="6264696" cy="42462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070CB9A-1497-BF7D-DDBB-2EC379A89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423" y="2493690"/>
            <a:ext cx="3709624" cy="16096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7E7D06C-BF82-008C-FDD5-BF65C533D9C0}"/>
              </a:ext>
            </a:extLst>
          </p:cNvPr>
          <p:cNvSpPr txBox="1"/>
          <p:nvPr/>
        </p:nvSpPr>
        <p:spPr>
          <a:xfrm>
            <a:off x="1161721" y="894887"/>
            <a:ext cx="64585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字符串的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值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格式化操作符后面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value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值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决定</a:t>
            </a:r>
            <a:endParaRPr lang="en-US" altLang="zh-CN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字符串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格式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由引号内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后面的指定格式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决定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FB6B4D-E1AD-2A6E-EF07-5A013DB93549}"/>
              </a:ext>
            </a:extLst>
          </p:cNvPr>
          <p:cNvSpPr txBox="1"/>
          <p:nvPr/>
        </p:nvSpPr>
        <p:spPr>
          <a:xfrm>
            <a:off x="1000534" y="6035863"/>
            <a:ext cx="10197281" cy="40011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这里说的字符串是从引号内的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开始到格式字符结束，如果引号内有其他字符，保持原样</a:t>
            </a:r>
            <a:endParaRPr lang="zh-CN" altLang="en-US" sz="2000" b="1" dirty="0">
              <a:solidFill>
                <a:schemeClr val="bg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D30801-7BA2-DC3E-631D-67D86989C24E}"/>
              </a:ext>
            </a:extLst>
          </p:cNvPr>
          <p:cNvSpPr/>
          <p:nvPr/>
        </p:nvSpPr>
        <p:spPr>
          <a:xfrm>
            <a:off x="1562671" y="1989634"/>
            <a:ext cx="424847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圆角右 23">
            <a:extLst>
              <a:ext uri="{FF2B5EF4-FFF2-40B4-BE49-F238E27FC236}">
                <a16:creationId xmlns:a16="http://schemas.microsoft.com/office/drawing/2014/main" id="{A7EAFABE-83A9-A7B5-6CC9-CD108E9C00E1}"/>
              </a:ext>
            </a:extLst>
          </p:cNvPr>
          <p:cNvSpPr/>
          <p:nvPr/>
        </p:nvSpPr>
        <p:spPr>
          <a:xfrm>
            <a:off x="820412" y="2367422"/>
            <a:ext cx="648173" cy="3773196"/>
          </a:xfrm>
          <a:prstGeom prst="bentArrow">
            <a:avLst>
              <a:gd name="adj1" fmla="val 15883"/>
              <a:gd name="adj2" fmla="val 19790"/>
              <a:gd name="adj3" fmla="val 25000"/>
              <a:gd name="adj4" fmla="val 19004"/>
            </a:avLst>
          </a:prstGeom>
          <a:solidFill>
            <a:srgbClr val="D0F7FC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33544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-1">
            <a:extLst>
              <a:ext uri="{FF2B5EF4-FFF2-40B4-BE49-F238E27FC236}">
                <a16:creationId xmlns:a16="http://schemas.microsoft.com/office/drawing/2014/main" id="{FA49C4FD-6C2F-2860-B1BE-6DDAC5D5A3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5213289"/>
              </p:ext>
            </p:extLst>
          </p:nvPr>
        </p:nvGraphicFramePr>
        <p:xfrm>
          <a:off x="1562671" y="1765071"/>
          <a:ext cx="6829996" cy="3962413"/>
        </p:xfrm>
        <a:graphic>
          <a:graphicData uri="http://schemas.openxmlformats.org/drawingml/2006/table">
            <a:tbl>
              <a:tblPr firstRow="1" bandRow="1"/>
              <a:tblGrid>
                <a:gridCol w="16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3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75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格式字符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0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%s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字符串 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采用</a:t>
                      </a:r>
                      <a:r>
                        <a:rPr lang="en-US" altLang="zh-CN" sz="2000" b="0" u="non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str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()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的显示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)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%r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字符串 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采用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repr()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的显示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)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%c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单个字符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%d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十进制整数</a:t>
                      </a:r>
                    </a:p>
                  </a:txBody>
                  <a:tcPr marL="36197" marR="0" marT="0" marB="1">
                    <a:lnL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</a:t>
                      </a:r>
                      <a:r>
                        <a:rPr lang="en-US" altLang="zh-CN" sz="2000" b="0" u="non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i</a:t>
                      </a:r>
                      <a:endParaRPr lang="en-US" altLang="zh-CN" sz="2000" b="0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十进制整数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%o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八进制整数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%x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十六进制整数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%e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%E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指数 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基底写为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e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或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E)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%f</a:t>
                      </a: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%F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浮点数</a:t>
                      </a:r>
                    </a:p>
                  </a:txBody>
                  <a:tcPr marL="36197" marR="0" marT="0" marB="1">
                    <a:lnL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%g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指数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(e)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或浮点数 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根据显示长度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)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%G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指数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(E)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或浮点数 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根据显示长度</a:t>
                      </a:r>
                      <a:r>
                        <a:rPr lang="en-US" altLang="zh-CN" sz="2000" b="0" u="none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)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27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%%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zh-CN" altLang="en-US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字符</a:t>
                      </a:r>
                      <a:r>
                        <a:rPr lang="en-US" altLang="zh-CN" sz="2000" b="0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"%"</a:t>
                      </a:r>
                    </a:p>
                  </a:txBody>
                  <a:tcPr marL="36197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C1616F3-8F4F-C693-9FB4-CCF0585B4A67}"/>
              </a:ext>
            </a:extLst>
          </p:cNvPr>
          <p:cNvSpPr/>
          <p:nvPr/>
        </p:nvSpPr>
        <p:spPr>
          <a:xfrm>
            <a:off x="986607" y="10009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常用格式字符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D82EE7-31C9-2F5A-BED7-F17B31C64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932" y="948337"/>
            <a:ext cx="5489214" cy="5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66360"/>
      </p:ext>
    </p:extLst>
  </p:cSld>
  <p:clrMapOvr>
    <a:masterClrMapping/>
  </p:clrMapOvr>
  <p:transition spd="slow" advTm="0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1616F3-8F4F-C693-9FB4-CCF0585B4A67}"/>
              </a:ext>
            </a:extLst>
          </p:cNvPr>
          <p:cNvSpPr/>
          <p:nvPr/>
        </p:nvSpPr>
        <p:spPr>
          <a:xfrm>
            <a:off x="986607" y="10009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格式化示例：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8CF6AD6-6AE7-61AA-444E-50B3D0A7056A}"/>
              </a:ext>
            </a:extLst>
          </p:cNvPr>
          <p:cNvSpPr/>
          <p:nvPr/>
        </p:nvSpPr>
        <p:spPr>
          <a:xfrm>
            <a:off x="1781729" y="1547868"/>
            <a:ext cx="8676456" cy="5016758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 % 12345.678901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'1.234568E+04'              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有效位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6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位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 % 12345.678901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'1.234568e+04'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本次考试的及格率为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%.2F%%' % 89.1234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注意字符串含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的用法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本次考试的及格率为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89.12%'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%d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'% '123.45'                   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注意字符串不能转整数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 err="1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Traceback</a:t>
            </a:r>
            <a:r>
              <a:rPr lang="en-US" altLang="zh-CN" sz="20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(most recent call last):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File "&lt;pyshell#12&gt;", line 1, in &lt;module&gt;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'%d'%'123.45'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 err="1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TypeError</a:t>
            </a:r>
            <a:r>
              <a:rPr lang="en-US" altLang="zh-CN" sz="20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%d format: a number is required, not </a:t>
            </a:r>
            <a:r>
              <a:rPr lang="en-US" altLang="zh-CN" sz="2000" b="1" dirty="0" err="1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</a:t>
            </a:r>
            <a:endParaRPr lang="en-US" altLang="zh-CN" sz="2000" b="1" dirty="0">
              <a:solidFill>
                <a:srgbClr val="FF33CC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%d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'% eval('123.85')      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可以变成合法的数字后再转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123 '                                        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注意是求整，不是四舍五入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1236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D795C31-7B32-4FBB-A5F3-BFC3D23888D3}"/>
              </a:ext>
            </a:extLst>
          </p:cNvPr>
          <p:cNvSpPr/>
          <p:nvPr/>
        </p:nvSpPr>
        <p:spPr>
          <a:xfrm>
            <a:off x="2267127" y="3620590"/>
            <a:ext cx="9376664" cy="2693045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5d' %122</a:t>
            </a:r>
          </a:p>
          <a:p>
            <a:pPr lvl="0">
              <a:spcBef>
                <a:spcPts val="600"/>
              </a:spcBef>
            </a:pPr>
            <a:r>
              <a:rPr lang="it-IT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it-IT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122'</a:t>
            </a:r>
          </a:p>
          <a:p>
            <a:pPr lvl="0">
              <a:spcBef>
                <a:spcPts val="600"/>
              </a:spcBef>
            </a:pP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7</a:t>
            </a: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d' %122</a:t>
            </a:r>
          </a:p>
          <a:p>
            <a:pPr lvl="0">
              <a:spcBef>
                <a:spcPts val="600"/>
              </a:spcBef>
            </a:pPr>
            <a:r>
              <a:rPr lang="it-IT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'+000122’</a:t>
            </a:r>
          </a:p>
          <a:p>
            <a:pPr lvl="0">
              <a:spcBef>
                <a:spcPts val="600"/>
              </a:spcBef>
            </a:pPr>
            <a:r>
              <a:rPr lang="it-IT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'%-+07d'%122        #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-+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是两种格式，不是有你没我的对立</a:t>
            </a:r>
            <a:endParaRPr lang="it-IT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spcBef>
                <a:spcPts val="600"/>
              </a:spcBef>
            </a:pPr>
            <a:r>
              <a:rPr lang="it-IT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'+122   '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AE806A-1429-4BD9-B0A3-CBBEA30ED03A}"/>
              </a:ext>
            </a:extLst>
          </p:cNvPr>
          <p:cNvSpPr/>
          <p:nvPr/>
        </p:nvSpPr>
        <p:spPr>
          <a:xfrm>
            <a:off x="1121825" y="10787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其他的格式说明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AC0291E-0F40-4EFE-9ABA-3A7132F46543}"/>
              </a:ext>
            </a:extLst>
          </p:cNvPr>
          <p:cNvSpPr/>
          <p:nvPr/>
        </p:nvSpPr>
        <p:spPr>
          <a:xfrm>
            <a:off x="1202631" y="1731252"/>
            <a:ext cx="9001000" cy="1698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-”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用于说明输出内容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左对齐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，省略则右对齐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+”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用于说明输出的正数前面要添加正号，省略则用空格表示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“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只针对数值型转换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，只有高位才能用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填补，如：</a:t>
            </a: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A5AC6523-2F7D-D4A8-C8F6-D4E82E3108C6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BB50D9-62A1-C9F5-7B93-60A948A09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911" y="974023"/>
            <a:ext cx="5489214" cy="5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3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133B021-EED9-4816-A177-A67640593EED}"/>
              </a:ext>
            </a:extLst>
          </p:cNvPr>
          <p:cNvSpPr/>
          <p:nvPr/>
        </p:nvSpPr>
        <p:spPr>
          <a:xfrm>
            <a:off x="1321396" y="198013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“L”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用于设定字段宽度，表示转换后的值保留的最小字符个数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6535C9-3F32-45DA-9DBF-5D312CA826A4}"/>
              </a:ext>
            </a:extLst>
          </p:cNvPr>
          <p:cNvSpPr/>
          <p:nvPr/>
        </p:nvSpPr>
        <p:spPr>
          <a:xfrm>
            <a:off x="1418655" y="2667686"/>
            <a:ext cx="9577064" cy="1800493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</a:t>
            </a:r>
            <a:r>
              <a:rPr lang="it-IT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'%10f'</a:t>
            </a: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% pi </a:t>
            </a: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# 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没有指定精度的浮点数自动设定为小数点后六位</a:t>
            </a:r>
            <a:endParaRPr kumimoji="0" lang="it-IT" altLang="zh-CN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  3.141593'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'%-10f'% pi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'3.141593  '</a:t>
            </a: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A882E143-5BD4-1833-93D1-0631BC29DFFB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46B5754-5B4C-A3B4-0EF7-A986DA18C52D}"/>
              </a:ext>
            </a:extLst>
          </p:cNvPr>
          <p:cNvSpPr/>
          <p:nvPr/>
        </p:nvSpPr>
        <p:spPr>
          <a:xfrm>
            <a:off x="1121825" y="10787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其他的格式说明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A6EAE92-73A5-044F-0D7C-73605C168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911" y="974023"/>
            <a:ext cx="5489214" cy="5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9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E09EE22-EB29-4251-90E2-57639D1FBE4D}"/>
              </a:ext>
            </a:extLst>
          </p:cNvPr>
          <p:cNvSpPr/>
          <p:nvPr/>
        </p:nvSpPr>
        <p:spPr>
          <a:xfrm>
            <a:off x="842591" y="2703611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.</a:t>
            </a:r>
            <a:r>
              <a:rPr lang="en-US" altLang="zh-CN" b="1" noProof="0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</a:t>
            </a:r>
            <a:r>
              <a:rPr kumimoji="0" lang="en-US" altLang="zh-CN" b="1" i="0" u="none" strike="noStrike" kern="1200" cap="none" spc="0" normalizeH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en-US" b="1" i="0" u="none" strike="noStrike" kern="1200" cap="none" spc="0" normalizeH="0" noProof="0" dirty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注意这里有个点，这个值用来确定转换精度，保留小数点后几位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49EA36F-6012-4E9C-B426-45D2F4DE2F9B}"/>
              </a:ext>
            </a:extLst>
          </p:cNvPr>
          <p:cNvSpPr/>
          <p:nvPr/>
        </p:nvSpPr>
        <p:spPr>
          <a:xfrm>
            <a:off x="4627730" y="1641783"/>
            <a:ext cx="7348010" cy="452431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'%5.2f' %1.2345      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设定的长度太长用空格填补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1.23'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'%1.2f' %1.2345   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设定的长度太短按精度定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'1.23'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'%.2f' % 12.345678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'12.35'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'%05.2f' %1.2345 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字符宽度前面有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表示空格用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填补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'01.23'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'%.*f' % (5,12.345678)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不能确定精度用*表示，后面添加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'12.34568'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'%*.*f' % (8,5,12.345678)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精度和宽度都用*表示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'12.34568'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'%*.*f' % (9,5,12.345678) 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宽度太长用空格填补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12.34568'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'%0*.*f' % (19,5,12.345678)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宽度太长用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填补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'0000000000012.34568'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F7E955-9276-EB58-2CAB-B79197ADE719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143F47-46C7-2B9E-B55C-6810940A1A48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87DBAE5-9100-BCA2-2C0C-7360AF7AF485}"/>
              </a:ext>
            </a:extLst>
          </p:cNvPr>
          <p:cNvSpPr/>
          <p:nvPr/>
        </p:nvSpPr>
        <p:spPr>
          <a:xfrm>
            <a:off x="1098000" y="96432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其他的格式说明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6055EF8-77F6-9259-21EA-33FB76D12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086" y="859556"/>
            <a:ext cx="5489214" cy="5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4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3E1E6D7-E5E0-46B5-910A-D5F181628268}"/>
              </a:ext>
            </a:extLst>
          </p:cNvPr>
          <p:cNvSpPr txBox="1"/>
          <p:nvPr/>
        </p:nvSpPr>
        <p:spPr>
          <a:xfrm>
            <a:off x="1121825" y="170270"/>
            <a:ext cx="4401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1EBAE1-DA22-4021-8147-85B430A2F262}"/>
              </a:ext>
            </a:extLst>
          </p:cNvPr>
          <p:cNvSpPr/>
          <p:nvPr/>
        </p:nvSpPr>
        <p:spPr>
          <a:xfrm>
            <a:off x="842591" y="1140752"/>
            <a:ext cx="3510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2.0 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常用内置对象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EB304D7C-6961-4B36-8AC0-3BAE7935A342}"/>
              </a:ext>
            </a:extLst>
          </p:cNvPr>
          <p:cNvSpPr txBox="1">
            <a:spLocks/>
          </p:cNvSpPr>
          <p:nvPr/>
        </p:nvSpPr>
        <p:spPr>
          <a:xfrm>
            <a:off x="1130623" y="1775699"/>
            <a:ext cx="3312368" cy="4543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Python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的一切皆为对象</a:t>
            </a:r>
          </a:p>
        </p:txBody>
      </p:sp>
      <p:sp>
        <p:nvSpPr>
          <p:cNvPr id="11" name="内容占位符 4">
            <a:extLst>
              <a:ext uri="{FF2B5EF4-FFF2-40B4-BE49-F238E27FC236}">
                <a16:creationId xmlns:a16="http://schemas.microsoft.com/office/drawing/2014/main" id="{DEDDD875-933D-44B0-BCB5-FD54A423B9DE}"/>
              </a:ext>
            </a:extLst>
          </p:cNvPr>
          <p:cNvSpPr txBox="1">
            <a:spLocks/>
          </p:cNvSpPr>
          <p:nvPr/>
        </p:nvSpPr>
        <p:spPr>
          <a:xfrm>
            <a:off x="1130623" y="2267843"/>
            <a:ext cx="4412703" cy="11111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内置对象（直接使用）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非内置对象（导入或安装模块）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DE4443-961B-4CAE-B7A7-170668D13FD9}"/>
              </a:ext>
            </a:extLst>
          </p:cNvPr>
          <p:cNvSpPr txBox="1"/>
          <p:nvPr/>
        </p:nvSpPr>
        <p:spPr>
          <a:xfrm>
            <a:off x="1264657" y="3541066"/>
            <a:ext cx="3312368" cy="461665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just" defTabSz="914400" latinLnBrk="1"/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例如： 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101</a:t>
            </a: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BD8B344-968F-4DC0-9D98-A8C8845A6981}"/>
              </a:ext>
            </a:extLst>
          </p:cNvPr>
          <p:cNvSpPr/>
          <p:nvPr/>
        </p:nvSpPr>
        <p:spPr>
          <a:xfrm>
            <a:off x="1264657" y="4318235"/>
            <a:ext cx="4540923" cy="461665"/>
          </a:xfrm>
          <a:prstGeom prst="rect">
            <a:avLst/>
          </a:prstGeom>
          <a:solidFill>
            <a:srgbClr val="00FFFF"/>
          </a:solidFill>
        </p:spPr>
        <p:txBody>
          <a:bodyPr wrap="square">
            <a:spAutoFit/>
          </a:bodyPr>
          <a:lstStyle/>
          <a:p>
            <a:pPr algn="just" defTabSz="914400" latinLnBrk="1"/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二进制？十进制？字符？文本？</a:t>
            </a:r>
            <a:endParaRPr lang="en-US" altLang="zh-CN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33A9BC7-8B2C-426A-900E-6C65475576B9}"/>
              </a:ext>
            </a:extLst>
          </p:cNvPr>
          <p:cNvSpPr/>
          <p:nvPr/>
        </p:nvSpPr>
        <p:spPr>
          <a:xfrm>
            <a:off x="1264656" y="5015298"/>
            <a:ext cx="4914041" cy="830997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程序设计语言不允许出现语法歧义，因此需要对数据进行类型定义</a:t>
            </a:r>
          </a:p>
        </p:txBody>
      </p:sp>
      <p:graphicFrame>
        <p:nvGraphicFramePr>
          <p:cNvPr id="20" name="Group 4">
            <a:extLst>
              <a:ext uri="{FF2B5EF4-FFF2-40B4-BE49-F238E27FC236}">
                <a16:creationId xmlns:a16="http://schemas.microsoft.com/office/drawing/2014/main" id="{7141999B-FE0A-4590-9D0E-B1ED20987A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5334059"/>
              </p:ext>
            </p:extLst>
          </p:nvPr>
        </p:nvGraphicFramePr>
        <p:xfrm>
          <a:off x="6488870" y="837505"/>
          <a:ext cx="5514961" cy="5472604"/>
        </p:xfrm>
        <a:graphic>
          <a:graphicData uri="http://schemas.openxmlformats.org/drawingml/2006/table">
            <a:tbl>
              <a:tblPr/>
              <a:tblGrid>
                <a:gridCol w="1393895">
                  <a:extLst>
                    <a:ext uri="{9D8B030D-6E8A-4147-A177-3AD203B41FA5}">
                      <a16:colId xmlns:a16="http://schemas.microsoft.com/office/drawing/2014/main" val="3489076013"/>
                    </a:ext>
                  </a:extLst>
                </a:gridCol>
                <a:gridCol w="4121066">
                  <a:extLst>
                    <a:ext uri="{9D8B030D-6E8A-4147-A177-3AD203B41FA5}">
                      <a16:colId xmlns:a16="http://schemas.microsoft.com/office/drawing/2014/main" val="2283951625"/>
                    </a:ext>
                  </a:extLst>
                </a:gridCol>
              </a:tblGrid>
              <a:tr h="41506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对象类型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示例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4088786"/>
                  </a:ext>
                </a:extLst>
              </a:tr>
              <a:tr h="44404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数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值型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1234, 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3.14, 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3+4j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726965"/>
                  </a:ext>
                </a:extLst>
              </a:tr>
              <a:tr h="67574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字符串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'</a:t>
                      </a:r>
                      <a:r>
                        <a:rPr kumimoji="0" lang="en-US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swfu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', "I'm student"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, '''Python '''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719611"/>
                  </a:ext>
                </a:extLst>
              </a:tr>
              <a:tr h="40884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列表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[1, 2, 3]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318505"/>
                  </a:ext>
                </a:extLst>
              </a:tr>
              <a:tr h="43068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字典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{1:'food',2:'taste', 3:'import'}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76791"/>
                  </a:ext>
                </a:extLst>
              </a:tr>
              <a:tr h="43903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元组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(2, -5, 6)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955770"/>
                  </a:ext>
                </a:extLst>
              </a:tr>
              <a:tr h="48243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文件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f=open('data.dat', 'r')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093516"/>
                  </a:ext>
                </a:extLst>
              </a:tr>
              <a:tr h="40884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集合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set('</a:t>
                      </a:r>
                      <a:r>
                        <a:rPr kumimoji="0" lang="en-US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abc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'), {'a', 'b', 'c'}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055840"/>
                  </a:ext>
                </a:extLst>
              </a:tr>
              <a:tr h="40884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布尔型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True, False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6623"/>
                  </a:ext>
                </a:extLst>
              </a:tr>
              <a:tr h="45239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空类型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None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048548"/>
                  </a:ext>
                </a:extLst>
              </a:tr>
              <a:tr h="4523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迭代对象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range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zip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map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filter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等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71717"/>
                  </a:ext>
                </a:extLst>
              </a:tr>
              <a:tr h="454271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编程单元</a:t>
                      </a: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函数、模块、类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8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1634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 animBg="1"/>
      <p:bldP spid="18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BA33327-63F4-B38B-C29F-959ACA109E2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19835" y="635000"/>
            <a:ext cx="10207932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x = '</a:t>
            </a:r>
            <a:r>
              <a:rPr lang="en-US" altLang="zh-CN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abc</a:t>
            </a:r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' 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，</a:t>
            </a:r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y=1.23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，下面语句能正确显示“</a:t>
            </a:r>
            <a:r>
              <a:rPr lang="en-US" altLang="zh-CN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abc</a:t>
            </a:r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  is  1.230 ”</a:t>
            </a:r>
            <a:r>
              <a:rPr lang="zh-CN" alt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的是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CEABB2-D3EC-BE49-E352-AFB8FCB990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86807" y="2369616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print('x  is  y')</a:t>
            </a:r>
            <a:endParaRPr lang="zh-CN" altLang="en-US" sz="2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9C66E8-4E4F-E693-C4CF-54C083F381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86807" y="3227065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print('%5sis%-7.3f ' % (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x,y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))</a:t>
            </a:r>
            <a:endParaRPr lang="zh-CN" altLang="en-US" sz="2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A85EE6-7CE5-2A58-6211-19FC01E7C1D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86807" y="4084513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print('%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sis%f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' % (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x,y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))</a:t>
            </a:r>
            <a:endParaRPr lang="zh-CN" altLang="en-US" sz="2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7106FF-C08F-6347-942C-8CA608F2F6E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86807" y="4941962"/>
            <a:ext cx="8538845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print('%-5sis%7.3f ' % (</a:t>
            </a:r>
            <a:r>
              <a:rPr lang="en-US" altLang="zh-CN" sz="2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x,y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))</a:t>
            </a:r>
            <a:endParaRPr lang="zh-CN" altLang="en-US" sz="2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F37D322-6BAA-68D3-D1C5-35B1030036E5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919655" y="2433925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7E6B166-90EE-4D0A-9798-84B209B92735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919655" y="3291373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4AF45FE-510C-C9DD-58B5-94210C8372C0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919655" y="4148822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B3FCE8D-D13C-D490-FD92-2506E3ABE951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919655" y="5006270"/>
            <a:ext cx="514469" cy="514469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F2745B0-9116-02BE-277C-1ACC4537672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20638" y="6216501"/>
            <a:ext cx="1543408" cy="411575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5146FE6-B4A2-049E-FFEA-983C157BD42F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8350" cy="635000"/>
            <a:chOff x="0" y="0"/>
            <a:chExt cx="1219835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CFB4C980-4730-4B82-1C67-FDDE4D7A21F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19835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0AB1D4C3-C7DE-EDD9-ABCD-0EB631401DC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E748F780-FA84-50E4-1129-DD37BD9A6469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68A3248D-018D-E2EE-5BDB-3AD4F0D308E0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8ADF1CE-3360-5AA8-A2F4-FD24507D5881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1745970"/>
      </p:ext>
    </p:extLst>
  </p:cSld>
  <p:clrMapOvr>
    <a:masterClrMapping/>
  </p:clrMapOvr>
  <p:transition spd="slow" advTm="0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065F8C2-9C63-3EAA-8744-2CCE5B942A2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19835" y="635000"/>
            <a:ext cx="9758680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print ('%d.%02d%%’%  (12 / 7, 12 % 7))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A2D5E3-45E3-5DE8-7E11-1214FE1C2A2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57886" y="2524374"/>
            <a:ext cx="4523601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1. 5%</a:t>
            </a:r>
            <a:endParaRPr lang="zh-CN" altLang="en-US" sz="2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55D862-8722-288A-0DED-1E98068CEF0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57886" y="3381823"/>
            <a:ext cx="4523601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2. 5%</a:t>
            </a:r>
            <a:endParaRPr lang="zh-CN" altLang="en-US" sz="2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A75D40-E5A7-813D-9FA0-54A812FA6A4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57886" y="4239271"/>
            <a:ext cx="5531713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1.05%</a:t>
            </a:r>
            <a:endParaRPr lang="zh-CN" altLang="en-US" sz="2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531D1C-ABB8-3C10-A1A8-D27C6E95731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57886" y="5096720"/>
            <a:ext cx="4523601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2.05%</a:t>
            </a:r>
            <a:endParaRPr lang="zh-CN" altLang="en-US" sz="26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DE2802A-E854-0AF1-A199-398B76970F7C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590734" y="2588683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13491B6-9654-8D02-EA43-E11E67A3AE04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590734" y="3446131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F999C40-1948-3AAE-BF1B-C918B5EC118B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590734" y="4303580"/>
            <a:ext cx="514469" cy="514469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5F9EABC-41F0-5A87-5D30-D784F563C927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590734" y="5161028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57F998-BE30-765D-A97A-96A9165CFBC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20638" y="6216501"/>
            <a:ext cx="1543408" cy="411575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1C2F2A0-8EE0-70F7-0C90-8D90FD5C5182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8350" cy="635000"/>
            <a:chOff x="0" y="0"/>
            <a:chExt cx="1219835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86300670-E450-2FD0-7A9C-2D41DF8DDD5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19835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BAD1BFBE-8ED9-8BF0-BF5E-B9F3F9456F49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A2900ADE-41BB-0080-ECD1-951B3E75A33D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DC52ABF4-9C66-A8B2-C621-B510355DD722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4B061D1-7AB7-1F3D-7A08-229479AD7B97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4167454"/>
      </p:ext>
    </p:extLst>
  </p:cSld>
  <p:clrMapOvr>
    <a:masterClrMapping/>
  </p:clrMapOvr>
  <p:transition spd="slow" advTm="0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AD3CC5E-6175-45CE-8104-57C01B4CEC40}"/>
              </a:ext>
            </a:extLst>
          </p:cNvPr>
          <p:cNvSpPr/>
          <p:nvPr/>
        </p:nvSpPr>
        <p:spPr>
          <a:xfrm>
            <a:off x="1130623" y="1764893"/>
            <a:ext cx="9469052" cy="4401205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>
            <a:spAutoFit/>
          </a:bodyPr>
          <a:lstStyle/>
          <a:p>
            <a:pPr lvl="0" defTabSz="914400" latinLnBrk="1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‘%5s’ </a:t>
            </a:r>
            <a:r>
              <a:rPr lang="en-US" altLang="zh-CN" sz="2000" b="1" kern="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% '</a:t>
            </a:r>
            <a:r>
              <a:rPr lang="en-US" altLang="zh-CN" sz="2000" b="1" kern="0" dirty="0" err="1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asbfdrtgfd</a:t>
            </a:r>
            <a:r>
              <a:rPr lang="en-US" altLang="zh-CN" sz="2000" b="1" kern="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'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指定宽度小于字符串宽度，听字符串的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asbfdrtgfd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'%.5s' % 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asbfdrtgfd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.p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才是真正截取字符串的精度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'%2.5s' % 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asbfdrtgfd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指定宽度小于精度，听精度的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lvl="0" defTabSz="914400" latinLnBrk="1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'%8.5s' </a:t>
            </a:r>
            <a:r>
              <a:rPr lang="en-US" altLang="zh-CN" sz="2000" b="1" kern="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% '</a:t>
            </a:r>
            <a:r>
              <a:rPr lang="en-US" altLang="zh-CN" sz="2000" b="1" kern="0" dirty="0" err="1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asbfdrtgfd</a:t>
            </a:r>
            <a:r>
              <a:rPr lang="en-US" altLang="zh-CN" sz="2000" b="1" kern="0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'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指定宽度大于精度，不够部分加空格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'%2.5s' % 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  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指定精度大于字符串，有多少给多少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                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后面不需要加空格补足精度的长度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'%8.5s' % 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  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指定宽度大于精度，前面加空格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 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asb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'%*.*s' % (8,5,'dgoiulklasb')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# *.*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格式同样适用 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  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dgoiu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A66EB0EA-B58B-6CEF-F5BC-B3AA691062A8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D882AE-11B6-4E9C-C33F-48AC6786A0A8}"/>
              </a:ext>
            </a:extLst>
          </p:cNvPr>
          <p:cNvSpPr/>
          <p:nvPr/>
        </p:nvSpPr>
        <p:spPr>
          <a:xfrm>
            <a:off x="1096862" y="98795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其他的格式说明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1DF1AAA-7BA0-C1CA-45B0-06FCF6CFA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948" y="883189"/>
            <a:ext cx="5489214" cy="5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4">
            <a:extLst>
              <a:ext uri="{FF2B5EF4-FFF2-40B4-BE49-F238E27FC236}">
                <a16:creationId xmlns:a16="http://schemas.microsoft.com/office/drawing/2014/main" id="{6B13B121-5A1C-498E-B2DC-3E37D4EFCDE4}"/>
              </a:ext>
            </a:extLst>
          </p:cNvPr>
          <p:cNvSpPr/>
          <p:nvPr/>
        </p:nvSpPr>
        <p:spPr>
          <a:xfrm>
            <a:off x="9483551" y="6051360"/>
            <a:ext cx="2592888" cy="616177"/>
          </a:xfrm>
          <a:prstGeom prst="cloudCallout">
            <a:avLst>
              <a:gd name="adj1" fmla="val -47514"/>
              <a:gd name="adj2" fmla="val -81309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 latinLnBrk="1">
              <a:defRPr/>
            </a:pPr>
            <a:r>
              <a:rPr lang="zh-CN" altLang="en-US" sz="2801" b="1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前节回顾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218DAD-4D04-4240-AD71-78289C6E399E}"/>
              </a:ext>
            </a:extLst>
          </p:cNvPr>
          <p:cNvSpPr/>
          <p:nvPr/>
        </p:nvSpPr>
        <p:spPr>
          <a:xfrm>
            <a:off x="626567" y="621482"/>
            <a:ext cx="7632548" cy="114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一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字符串切片（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注意切片操作不改变原字符串！！！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字符串对象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[start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step]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3DE062-48D0-78D0-7F81-A9EB100BC048}"/>
              </a:ext>
            </a:extLst>
          </p:cNvPr>
          <p:cNvSpPr txBox="1"/>
          <p:nvPr/>
        </p:nvSpPr>
        <p:spPr>
          <a:xfrm>
            <a:off x="8547447" y="111272"/>
            <a:ext cx="3240360" cy="563231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0  1   2   3   4    5   6   7   8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  b   c   d   e    f    g   h   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-9 -8 -7  -6  -5  -4  -3  -2  -1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abcdefghi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’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x[2:7]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cdefg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x[-5::-1]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edcba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x[:-1:-1]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x[:4:-2]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ig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x[4:-4:-4]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x[-5::-5]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'e'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x[-5::-4]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ea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FE106F4-62EE-0274-DC95-9CD29D9C35BB}"/>
              </a:ext>
            </a:extLst>
          </p:cNvPr>
          <p:cNvSpPr/>
          <p:nvPr/>
        </p:nvSpPr>
        <p:spPr>
          <a:xfrm>
            <a:off x="626567" y="1845618"/>
            <a:ext cx="7812868" cy="110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 latinLnBrk="1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字符串运算符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583" latinLnBrk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索引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[]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、切片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[::]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、连接符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、重复拼接符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*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、关键字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not in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DA2781B-8E62-50D7-7400-5B55AAC94DB6}"/>
              </a:ext>
            </a:extLst>
          </p:cNvPr>
          <p:cNvSpPr/>
          <p:nvPr/>
        </p:nvSpPr>
        <p:spPr>
          <a:xfrm>
            <a:off x="626567" y="3141762"/>
            <a:ext cx="6264696" cy="1601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 latinLnBrk="1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字符串格式化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</a:p>
          <a:p>
            <a:pPr defTabSz="914583" latinLnBrk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</a:t>
            </a:r>
            <a:r>
              <a:rPr lang="zh-CN" altLang="en-US" sz="22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格式字符： 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</a:p>
          <a:p>
            <a:pPr defTabSz="914583" latinLnBrk="1"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 </a:t>
            </a:r>
            <a:r>
              <a:rPr lang="zh-CN" altLang="en-US" sz="22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格式：    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–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L.P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*.*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8A0798-D713-CC6B-EF7A-E0B682AEB488}"/>
              </a:ext>
            </a:extLst>
          </p:cNvPr>
          <p:cNvSpPr/>
          <p:nvPr/>
        </p:nvSpPr>
        <p:spPr>
          <a:xfrm>
            <a:off x="629806" y="4774634"/>
            <a:ext cx="7269570" cy="161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 latinLnBrk="1">
              <a:lnSpc>
                <a:spcPct val="150000"/>
              </a:lnSpc>
              <a:defRPr/>
            </a:pPr>
            <a:r>
              <a:rPr lang="zh-CN" altLang="en-US" b="1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本节课教学目标：</a:t>
            </a:r>
            <a:endParaRPr lang="en-US" altLang="zh-CN" b="1" dirty="0"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学习</a:t>
            </a:r>
            <a:r>
              <a:rPr lang="zh-CN" altLang="en-US" sz="2200" b="1" dirty="0">
                <a:solidFill>
                  <a:srgbClr val="FF66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另一种字符串格式化方式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format</a:t>
            </a:r>
          </a:p>
          <a:p>
            <a:pPr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学习字符串</a:t>
            </a:r>
            <a:r>
              <a:rPr lang="zh-CN" altLang="en-US" sz="2200" b="1" dirty="0">
                <a:solidFill>
                  <a:srgbClr val="FF66CC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拼接、截取、比较、搜索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等常用的各种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8765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uiExpand="1" build="p" animBg="1"/>
      <p:bldP spid="8" grpId="0" build="p"/>
      <p:bldP spid="9" grpId="0" build="p"/>
      <p:bldP spid="10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BDE74E00-3ED8-428A-8837-79820027C18F}"/>
              </a:ext>
            </a:extLst>
          </p:cNvPr>
          <p:cNvSpPr txBox="1">
            <a:spLocks/>
          </p:cNvSpPr>
          <p:nvPr/>
        </p:nvSpPr>
        <p:spPr>
          <a:xfrm>
            <a:off x="1562671" y="990332"/>
            <a:ext cx="7056784" cy="62118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77913" indent="-1077913" algn="l"/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2.2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请按照下面图片格式输出商品和价格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ECD1CB85-7504-462B-B5E2-4CF81D8F2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268" y="4046642"/>
            <a:ext cx="3456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知识点：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C538AF-04E8-4E33-AC57-DCE1C1EDD0B6}"/>
              </a:ext>
            </a:extLst>
          </p:cNvPr>
          <p:cNvSpPr txBox="1"/>
          <p:nvPr/>
        </p:nvSpPr>
        <p:spPr>
          <a:xfrm>
            <a:off x="2354759" y="4530781"/>
            <a:ext cx="82369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掌握字符串格式化方式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掌握格式化中*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.*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的使用技巧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初次接触字符串的方法：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center</a:t>
            </a:r>
          </a:p>
          <a:p>
            <a:pPr marL="457200" marR="0" lvl="0" indent="-45720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初次接触字典的遍历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D0AB629-9A0A-484D-B340-44EB40E80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815" y="1592919"/>
            <a:ext cx="5228571" cy="2447619"/>
          </a:xfrm>
          <a:prstGeom prst="rect">
            <a:avLst/>
          </a:prstGeom>
        </p:spPr>
      </p:pic>
      <p:sp>
        <p:nvSpPr>
          <p:cNvPr id="2" name="文本框 2">
            <a:extLst>
              <a:ext uri="{FF2B5EF4-FFF2-40B4-BE49-F238E27FC236}">
                <a16:creationId xmlns:a16="http://schemas.microsoft.com/office/drawing/2014/main" id="{C11F8672-6759-816A-8299-4253D9B1787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42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2.3.5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字符串格式化（强调：格式化输出的一定是字符串！！）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1BA48EF-EEB4-E121-ABFE-DBBF3897DAFB}"/>
              </a:ext>
            </a:extLst>
          </p:cNvPr>
          <p:cNvSpPr txBox="1">
            <a:spLocks/>
          </p:cNvSpPr>
          <p:nvPr/>
        </p:nvSpPr>
        <p:spPr>
          <a:xfrm>
            <a:off x="1170448" y="1600853"/>
            <a:ext cx="5648808" cy="574177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2.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使用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字符串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方法：</a:t>
            </a: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format</a:t>
            </a:r>
          </a:p>
        </p:txBody>
      </p:sp>
      <p:sp>
        <p:nvSpPr>
          <p:cNvPr id="8" name="内容占位符 12">
            <a:extLst>
              <a:ext uri="{FF2B5EF4-FFF2-40B4-BE49-F238E27FC236}">
                <a16:creationId xmlns:a16="http://schemas.microsoft.com/office/drawing/2014/main" id="{C8B98457-EDE8-43E4-17C0-4DE189D73D80}"/>
              </a:ext>
            </a:extLst>
          </p:cNvPr>
          <p:cNvSpPr txBox="1">
            <a:spLocks/>
          </p:cNvSpPr>
          <p:nvPr/>
        </p:nvSpPr>
        <p:spPr>
          <a:xfrm>
            <a:off x="1758085" y="2172761"/>
            <a:ext cx="7901996" cy="110222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语法：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&lt;string&gt;.format(&lt;values&gt;)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0BC7F6-9494-DF45-3ABB-09920E93870B}"/>
              </a:ext>
            </a:extLst>
          </p:cNvPr>
          <p:cNvSpPr txBox="1"/>
          <p:nvPr/>
        </p:nvSpPr>
        <p:spPr>
          <a:xfrm>
            <a:off x="2498107" y="2746938"/>
            <a:ext cx="6421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' xxx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{}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xxx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{}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xxx '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.format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( &lt;</a:t>
            </a: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填的值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&gt;, &lt;</a:t>
            </a: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填的值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&gt; )</a:t>
            </a:r>
            <a:endParaRPr lang="en-US" altLang="x-none" b="1" dirty="0">
              <a:solidFill>
                <a:srgbClr val="00B05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62276CD0-BDDC-8324-638C-AF7DCE690590}"/>
              </a:ext>
            </a:extLst>
          </p:cNvPr>
          <p:cNvSpPr/>
          <p:nvPr/>
        </p:nvSpPr>
        <p:spPr>
          <a:xfrm rot="16200000">
            <a:off x="3556069" y="2410827"/>
            <a:ext cx="332509" cy="2015048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61281E-22E5-C34B-2F3D-00F3DAE03172}"/>
              </a:ext>
            </a:extLst>
          </p:cNvPr>
          <p:cNvSpPr txBox="1"/>
          <p:nvPr/>
        </p:nvSpPr>
        <p:spPr>
          <a:xfrm>
            <a:off x="2498107" y="3681414"/>
            <a:ext cx="619253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模板字符串（含有需要填空的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插槽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{}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）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A3CA5F-82BE-56C0-8C11-808B4C0B1388}"/>
              </a:ext>
            </a:extLst>
          </p:cNvPr>
          <p:cNvSpPr/>
          <p:nvPr/>
        </p:nvSpPr>
        <p:spPr>
          <a:xfrm>
            <a:off x="1758085" y="4190275"/>
            <a:ext cx="8136904" cy="1698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说明：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lvl="1" indent="-457200">
              <a:lnSpc>
                <a:spcPct val="150000"/>
              </a:lnSpc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对模板字符串（含有插槽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{}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）调用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format( 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方法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lvl="1" indent="-457200">
              <a:lnSpc>
                <a:spcPct val="150000"/>
              </a:lnSpc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插槽中插入值（多个值之间用逗号）按格式要求显示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02068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  <p:bldP spid="12" grpId="0" animBg="1"/>
      <p:bldP spid="13" grpId="0"/>
      <p:bldP spid="1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C5A332-B7C9-4C95-B105-428808AB2A62}"/>
              </a:ext>
            </a:extLst>
          </p:cNvPr>
          <p:cNvSpPr/>
          <p:nvPr/>
        </p:nvSpPr>
        <p:spPr>
          <a:xfrm>
            <a:off x="1121825" y="1017606"/>
            <a:ext cx="10847413" cy="3349956"/>
          </a:xfrm>
          <a:prstGeom prst="rect">
            <a:avLst/>
          </a:prstGeom>
          <a:solidFill>
            <a:srgbClr val="FBFEE6"/>
          </a:solidFill>
          <a:ln>
            <a:noFill/>
          </a:ln>
        </p:spPr>
        <p:txBody>
          <a:bodyPr wrap="square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"{} will go to {} for {} days"</a:t>
            </a:r>
            <a:r>
              <a: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.format('Amy','Hangzhou',10)</a:t>
            </a:r>
          </a:p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'Amy will go to Hangzhou for 10 days'</a:t>
            </a:r>
          </a:p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"{1} will go to {2} for {0} days"</a:t>
            </a: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format(10,'Amy','Hangzhou')</a:t>
            </a:r>
          </a:p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'Amy will go to Hangzhou for 10 days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</a:p>
          <a:p>
            <a:pPr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"{n} will go to {c} for {d} </a:t>
            </a:r>
            <a:r>
              <a:rPr lang="en-US" altLang="zh-CN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days"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.format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 = 10, n = 'Amy', c = 'Hangzhou')</a:t>
            </a:r>
          </a:p>
          <a:p>
            <a:pPr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'Amy will go to Hangzhou for 10 days'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668C597-9449-4844-B148-D865D866227D}"/>
              </a:ext>
            </a:extLst>
          </p:cNvPr>
          <p:cNvSpPr/>
          <p:nvPr/>
        </p:nvSpPr>
        <p:spPr>
          <a:xfrm>
            <a:off x="1130623" y="5264985"/>
            <a:ext cx="9289032" cy="1133965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"%s will go to %s for %d days"%('Amy ', 'Hangzhou ', 10)</a:t>
            </a:r>
          </a:p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'Amy will go to Hangzhou for 10 days'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609625-9116-4B9D-8E29-BCC5B0D5797F}"/>
              </a:ext>
            </a:extLst>
          </p:cNvPr>
          <p:cNvSpPr txBox="1"/>
          <p:nvPr/>
        </p:nvSpPr>
        <p:spPr>
          <a:xfrm>
            <a:off x="1130623" y="4585441"/>
            <a:ext cx="5778770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上下两种格式化方式对比学习更容易记忆</a:t>
            </a:r>
          </a:p>
        </p:txBody>
      </p:sp>
    </p:spTree>
    <p:extLst>
      <p:ext uri="{BB962C8B-B14F-4D97-AF65-F5344CB8AC3E}">
        <p14:creationId xmlns:p14="http://schemas.microsoft.com/office/powerpoint/2010/main" val="126743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(2.3.5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13">
            <a:extLst>
              <a:ext uri="{FF2B5EF4-FFF2-40B4-BE49-F238E27FC236}">
                <a16:creationId xmlns:a16="http://schemas.microsoft.com/office/drawing/2014/main" id="{FDED6802-717B-4390-8D0D-0A412D953740}"/>
              </a:ext>
            </a:extLst>
          </p:cNvPr>
          <p:cNvSpPr txBox="1">
            <a:spLocks/>
          </p:cNvSpPr>
          <p:nvPr/>
        </p:nvSpPr>
        <p:spPr>
          <a:xfrm>
            <a:off x="1130623" y="788777"/>
            <a:ext cx="4356227" cy="480182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format( 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方法的格式控制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内容占位符 14">
            <a:extLst>
              <a:ext uri="{FF2B5EF4-FFF2-40B4-BE49-F238E27FC236}">
                <a16:creationId xmlns:a16="http://schemas.microsoft.com/office/drawing/2014/main" id="{3EAE3D1C-1ED5-4C78-AB18-40E9E470C978}"/>
              </a:ext>
            </a:extLst>
          </p:cNvPr>
          <p:cNvSpPr txBox="1">
            <a:spLocks/>
          </p:cNvSpPr>
          <p:nvPr/>
        </p:nvSpPr>
        <p:spPr>
          <a:xfrm>
            <a:off x="1493385" y="1286861"/>
            <a:ext cx="7344816" cy="1796645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槽的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内部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样式：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{&lt;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参数序号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&gt;: &lt;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格式控制标记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} 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格式控制标记用来控制参数显示时的格式，包括：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&lt;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填充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&gt;&lt;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对齐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&gt;&lt;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宽度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 , &lt;.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精度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&gt;&lt;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个字段都是可选的，可以组合使用</a:t>
            </a:r>
          </a:p>
        </p:txBody>
      </p:sp>
      <p:graphicFrame>
        <p:nvGraphicFramePr>
          <p:cNvPr id="9" name="表格 -1">
            <a:extLst>
              <a:ext uri="{FF2B5EF4-FFF2-40B4-BE49-F238E27FC236}">
                <a16:creationId xmlns:a16="http://schemas.microsoft.com/office/drawing/2014/main" id="{1098DF36-68F4-4D61-A60C-856801F5813E}"/>
              </a:ext>
            </a:extLst>
          </p:cNvPr>
          <p:cNvGraphicFramePr/>
          <p:nvPr/>
        </p:nvGraphicFramePr>
        <p:xfrm>
          <a:off x="1493385" y="3101408"/>
          <a:ext cx="8640961" cy="23762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1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849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53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400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altLang="en-US" sz="2400" b="1" u="none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填充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对齐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宽度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28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精度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endParaRPr lang="zh-CN" altLang="en-US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093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引导符号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用于填充的</a:t>
                      </a:r>
                      <a:r>
                        <a:rPr lang="zh-CN" altLang="en-US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单个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字符取代多余空格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左对齐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右对齐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altLang="zh-CN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^</a:t>
                      </a: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中对齐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槽的设定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输出宽度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数字的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千位分隔符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适用于整数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浮点数小数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部分的精度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或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字符串的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最大输出长度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整数类型</a:t>
                      </a:r>
                      <a:r>
                        <a:rPr lang="en-US" altLang="zh-CN" sz="2000" b="1" u="non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b,c,d,o,x,X</a:t>
                      </a:r>
                      <a:endParaRPr lang="en-US" altLang="zh-CN" sz="2000" b="1" u="non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浮点数类型</a:t>
                      </a:r>
                      <a:r>
                        <a:rPr lang="en-US" altLang="zh-CN" sz="2000" b="1" u="none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e,E,f</a:t>
                      </a:r>
                      <a:r>
                        <a:rPr lang="en-US" altLang="zh-CN" sz="2000" b="1" u="non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,%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幼圆" panose="02010509060101010101" pitchFamily="49" charset="-122"/>
                          <a:cs typeface="Times New Roman" panose="02020603050405020304" pitchFamily="18" charset="0"/>
                        </a:rPr>
                        <a:t>字符串不用标注类型</a:t>
                      </a:r>
                      <a:endParaRPr lang="en-US" altLang="zh-CN" sz="2000" b="1" u="none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幼圆" panose="020105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3436" marR="0" marT="0" marB="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A611F753-EE0C-442B-BBB9-97120EBD550C}"/>
              </a:ext>
            </a:extLst>
          </p:cNvPr>
          <p:cNvSpPr/>
          <p:nvPr/>
        </p:nvSpPr>
        <p:spPr>
          <a:xfrm>
            <a:off x="1706687" y="5551341"/>
            <a:ext cx="8712459" cy="101527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'第一个{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:$&gt;10.3f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}第二个{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:a&lt;10.3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}'.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format(1.234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,'1.234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')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'第一个$$$$$1.234第二个1.2aaaaaaa'</a:t>
            </a:r>
          </a:p>
        </p:txBody>
      </p:sp>
    </p:spTree>
    <p:extLst>
      <p:ext uri="{BB962C8B-B14F-4D97-AF65-F5344CB8AC3E}">
        <p14:creationId xmlns:p14="http://schemas.microsoft.com/office/powerpoint/2010/main" val="25212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2.3.5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5DEFFC22-C6B5-4470-9A49-039BBE1B28CC}"/>
              </a:ext>
            </a:extLst>
          </p:cNvPr>
          <p:cNvSpPr txBox="1">
            <a:spLocks/>
          </p:cNvSpPr>
          <p:nvPr/>
        </p:nvSpPr>
        <p:spPr>
          <a:xfrm>
            <a:off x="1283099" y="1014582"/>
            <a:ext cx="4644256" cy="647476"/>
          </a:xfrm>
          <a:prstGeom prst="rect">
            <a:avLst/>
          </a:prstGeom>
          <a:solidFill>
            <a:srgbClr val="FFFFCC"/>
          </a:solidFill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format( 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方法格式化示例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DE86BE-4776-4975-98B5-CC800C9C40D2}"/>
              </a:ext>
            </a:extLst>
          </p:cNvPr>
          <p:cNvSpPr/>
          <p:nvPr/>
        </p:nvSpPr>
        <p:spPr>
          <a:xfrm>
            <a:off x="1290184" y="1662058"/>
            <a:ext cx="10425615" cy="460876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"{}{}{}".format("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圆周率是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",3.1415926,"...")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圆周率是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3.1415926...'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{{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{1}{2}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}}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是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{0}".format("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无理数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",3.1415926,"...")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3.1415926...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}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是无理数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’</a:t>
            </a:r>
            <a:r>
              <a:rPr lang="en-US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         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mr-I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如果需要输出大括号，采用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{{</a:t>
            </a:r>
            <a:r>
              <a:rPr lang="zh-CN" altLang="mr-I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表示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</a:t>
            </a:r>
            <a:r>
              <a:rPr lang="zh-CN" altLang="mr-I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，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}}</a:t>
            </a:r>
            <a:r>
              <a:rPr lang="zh-CN" altLang="mr-I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表示</a:t>
            </a:r>
            <a:r>
              <a:rPr lang="mr-I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}</a:t>
            </a:r>
            <a:endParaRPr lang="mr-IN" altLang="zh-CN" sz="2200" b="1" dirty="0">
              <a:solidFill>
                <a:srgbClr val="0432FF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Menlo" charset="0"/>
            </a:endParaRP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=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{{{1}{2}}}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是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{0}'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{{{1}{2}}}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是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{0}'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s.format("</a:t>
            </a:r>
            <a:r>
              <a:rPr lang="zh-CN" altLang="mr-I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无理数</a:t>
            </a:r>
            <a:r>
              <a:rPr lang="mr-IN" altLang="zh-CN" sz="2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",3.1415926,"...")</a:t>
            </a:r>
          </a:p>
          <a:p>
            <a:pPr defTabSz="1097280" eaLnBrk="0" fontAlgn="base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圆周率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{3.1415926...}</a:t>
            </a:r>
            <a:r>
              <a:rPr lang="zh-CN" altLang="mr-I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是无理数</a:t>
            </a:r>
            <a:r>
              <a:rPr lang="mr-IN" altLang="zh-CN" sz="22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186569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2.3.5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FEBB752C-A343-4177-B6F7-BB8EA4D484EB}"/>
              </a:ext>
            </a:extLst>
          </p:cNvPr>
          <p:cNvSpPr txBox="1">
            <a:spLocks/>
          </p:cNvSpPr>
          <p:nvPr/>
        </p:nvSpPr>
        <p:spPr>
          <a:xfrm>
            <a:off x="1250328" y="890346"/>
            <a:ext cx="4644256" cy="647476"/>
          </a:xfrm>
          <a:prstGeom prst="rect">
            <a:avLst/>
          </a:prstGeom>
          <a:solidFill>
            <a:srgbClr val="FFFFCC"/>
          </a:solidFill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format( 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方法格式化示例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CA8CB2-862E-4A4F-BB63-4483740131EE}"/>
              </a:ext>
            </a:extLst>
          </p:cNvPr>
          <p:cNvSpPr/>
          <p:nvPr/>
        </p:nvSpPr>
        <p:spPr>
          <a:xfrm>
            <a:off x="1278152" y="1567453"/>
            <a:ext cx="7951068" cy="501675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/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position = (5,8,13)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print ("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X: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{0[0]}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;Y: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{0[1]}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;Z: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{0[2]}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".format(position))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X: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5</a:t>
            </a: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;Y: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8</a:t>
            </a: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;Z: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13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=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'PYTHON'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{0:30}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.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(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)		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mr-I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默认左对齐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'PYTHON                        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{0:&gt;30}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.format(s)		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mr-I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右对齐</a:t>
            </a:r>
            <a:r>
              <a:rPr lang="zh-CN" altLang="mr-I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                        PYTHON'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{0:*^30}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.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(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)		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mr-I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居中且使用*填充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'************PYTHON************'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{0:-^30}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.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(</a:t>
            </a:r>
            <a:r>
              <a:rPr lang="mr-IN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s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)		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mr-I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居中且使用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-</a:t>
            </a:r>
            <a:r>
              <a:rPr lang="zh-CN" altLang="mr-I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填充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'------------PYTHON------------'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‘</a:t>
            </a:r>
            <a:r>
              <a:rPr lang="mr-I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{0:3}’.format(s)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                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宽度不够听原始数据</a:t>
            </a:r>
            <a:endParaRPr lang="en-US" altLang="zh-CN" sz="2000" b="1" dirty="0">
              <a:solidFill>
                <a:srgbClr val="00B05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Menlo" charset="0"/>
            </a:endParaRP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'PYTHON'</a:t>
            </a: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&gt;&gt;&gt;</a:t>
            </a: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‘{0:.3}’.format(s)              </a:t>
            </a:r>
            <a:r>
              <a:rPr lang="mr-IN" altLang="zh-CN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#</a:t>
            </a:r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注意上下两行代码区别，这里是精度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Menlo" charset="0"/>
            </a:endParaRP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432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Menlo" charset="0"/>
              </a:rPr>
              <a:t>'PYT'             </a:t>
            </a:r>
            <a:endParaRPr lang="mr-IN" altLang="zh-CN" sz="2000" b="1" dirty="0">
              <a:solidFill>
                <a:srgbClr val="0432FF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00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(2.0  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常用内置对象）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ED83CC2-A265-44F6-AF6F-0637F7186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526831"/>
              </p:ext>
            </p:extLst>
          </p:nvPr>
        </p:nvGraphicFramePr>
        <p:xfrm>
          <a:off x="1196333" y="1485578"/>
          <a:ext cx="8215210" cy="2042160"/>
        </p:xfrm>
        <a:graphic>
          <a:graphicData uri="http://schemas.openxmlformats.org/drawingml/2006/table">
            <a:tbl>
              <a:tblPr firstRow="1" bandRow="1"/>
              <a:tblGrid>
                <a:gridCol w="2454570">
                  <a:extLst>
                    <a:ext uri="{9D8B030D-6E8A-4147-A177-3AD203B41FA5}">
                      <a16:colId xmlns:a16="http://schemas.microsoft.com/office/drawing/2014/main" val="2182707114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4040787003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524869270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简单数据类型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序列对象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其他类型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894375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整型 </a:t>
                      </a:r>
                      <a:r>
                        <a:rPr lang="en-US" altLang="zh-CN" sz="20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int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字符串 </a:t>
                      </a:r>
                      <a:r>
                        <a:rPr lang="en-US" altLang="zh-CN" sz="20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str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集合类型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set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42433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浮点型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float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元组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tuple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字典类型 </a:t>
                      </a:r>
                      <a:r>
                        <a:rPr lang="en-US" altLang="zh-CN" sz="20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dict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44716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复数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complex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列表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list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文件类型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5854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布尔类型 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bool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迭代对象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range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迭代对象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map</a:t>
                      </a:r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、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zip</a:t>
                      </a:r>
                      <a:r>
                        <a:rPr lang="zh-CN" altLang="en-US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、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</a:rPr>
                        <a:t>filter</a:t>
                      </a:r>
                      <a:endParaRPr lang="zh-CN" altLang="en-US" sz="20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617222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18D6B88D-17BA-459D-8F87-78BD9B23ED8F}"/>
              </a:ext>
            </a:extLst>
          </p:cNvPr>
          <p:cNvSpPr txBox="1"/>
          <p:nvPr/>
        </p:nvSpPr>
        <p:spPr>
          <a:xfrm>
            <a:off x="2906648" y="877832"/>
            <a:ext cx="3227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主要数据类型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03F40EF-D8D8-4BB5-99B4-2D1FCD40A358}"/>
              </a:ext>
            </a:extLst>
          </p:cNvPr>
          <p:cNvSpPr txBox="1"/>
          <p:nvPr/>
        </p:nvSpPr>
        <p:spPr>
          <a:xfrm>
            <a:off x="1201107" y="3726117"/>
            <a:ext cx="553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简单数据类型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主要是数值型数据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362AC24-EDBF-425F-8F47-5D05643F596A}"/>
              </a:ext>
            </a:extLst>
          </p:cNvPr>
          <p:cNvSpPr txBox="1"/>
          <p:nvPr/>
        </p:nvSpPr>
        <p:spPr>
          <a:xfrm>
            <a:off x="1196333" y="4221882"/>
            <a:ext cx="6283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序列对象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支持访问给定顺序的对象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E57E94-6418-4774-82B1-1F2CEDA9346D}"/>
              </a:ext>
            </a:extLst>
          </p:cNvPr>
          <p:cNvSpPr txBox="1"/>
          <p:nvPr/>
        </p:nvSpPr>
        <p:spPr>
          <a:xfrm>
            <a:off x="1196333" y="4725938"/>
            <a:ext cx="8496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其他类型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与序列对象统称为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容器对象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，与序列对象的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区别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在于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不能按下标索引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subscriptable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CFA26E-DFCB-4A5A-AB17-2AFB62FE3EA4}"/>
              </a:ext>
            </a:extLst>
          </p:cNvPr>
          <p:cNvSpPr txBox="1"/>
          <p:nvPr/>
        </p:nvSpPr>
        <p:spPr>
          <a:xfrm>
            <a:off x="2494376" y="5689368"/>
            <a:ext cx="5544616" cy="584775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类型是编程语言对数据的划分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6543521-09D7-4568-8C4D-4EAB00810692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24965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2.3.5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字符串格式化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5C0641A6-B6FB-41D9-85F5-EF76B930A094}"/>
              </a:ext>
            </a:extLst>
          </p:cNvPr>
          <p:cNvSpPr txBox="1">
            <a:spLocks/>
          </p:cNvSpPr>
          <p:nvPr/>
        </p:nvSpPr>
        <p:spPr>
          <a:xfrm>
            <a:off x="1250328" y="890346"/>
            <a:ext cx="4644256" cy="647476"/>
          </a:xfrm>
          <a:prstGeom prst="rect">
            <a:avLst/>
          </a:prstGeom>
          <a:solidFill>
            <a:srgbClr val="FFFFCC"/>
          </a:solidFill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字符串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format( 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方法格式化示例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5080E5F-4B40-4977-9E5A-F0EF8193A8BE}"/>
              </a:ext>
            </a:extLst>
          </p:cNvPr>
          <p:cNvSpPr/>
          <p:nvPr/>
        </p:nvSpPr>
        <p:spPr>
          <a:xfrm>
            <a:off x="1292505" y="1589432"/>
            <a:ext cx="6552728" cy="501675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"{0:-^20,}".</a:t>
            </a:r>
            <a:r>
              <a:rPr lang="mr-IN" altLang="zh-CN" sz="2000" b="1" dirty="0" err="1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(1234567890)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'---1,234,567,890----'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"{0:-^20}".</a:t>
            </a:r>
            <a:r>
              <a:rPr lang="mr-IN" altLang="zh-CN" sz="2000" b="1" dirty="0" err="1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(1234567890)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'-----1234567890-----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</a:t>
            </a:r>
            <a:endParaRPr lang="mr-IN" altLang="zh-CN" sz="2000" b="1" dirty="0">
              <a:solidFill>
                <a:srgbClr val="0432FF"/>
              </a:solidFill>
              <a:latin typeface="Menlo" charset="0"/>
              <a:ea typeface="Menlo" charset="0"/>
              <a:cs typeface="Menlo" charset="0"/>
            </a:endParaRP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"{0:-^20,}".format(12345.6789)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'----12,345.6789-----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</a:t>
            </a:r>
            <a:endParaRPr lang="mr-IN" altLang="zh-CN" sz="2000" b="1" dirty="0">
              <a:solidFill>
                <a:srgbClr val="0432FF"/>
              </a:solidFill>
              <a:latin typeface="Menlo" charset="0"/>
              <a:ea typeface="Menlo" charset="0"/>
              <a:cs typeface="Menlo" charset="0"/>
            </a:endParaRP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"{0:.2f}".format(12345.6789)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'12345.68'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"{0:H^20.3f}".format(12345.6789)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'HHHHH12345.679HHHHHH'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"{0:.4}".</a:t>
            </a:r>
            <a:r>
              <a:rPr lang="mr-IN" altLang="zh-CN" sz="2000" b="1" dirty="0" err="1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("PYTHON")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'PYTH' 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"{0:e},{0:E},{0:f},{0:%}".</a:t>
            </a:r>
            <a:r>
              <a:rPr lang="mr-IN" altLang="zh-CN" sz="2000" b="1" dirty="0" err="1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(3.14)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'3.140000e+00,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3.140000E+00,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3.140000,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314.000000%'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C00000"/>
                </a:solidFill>
                <a:latin typeface="Menlo" charset="0"/>
                <a:ea typeface="Menlo" charset="0"/>
                <a:cs typeface="Menlo" charset="0"/>
              </a:rPr>
              <a:t>&gt;&gt;&gt; 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"{0:.2e},{0:.2E},{0:.2f},{0:.2%}".</a:t>
            </a:r>
            <a:r>
              <a:rPr lang="mr-IN" altLang="zh-CN" sz="2000" b="1" dirty="0" err="1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format</a:t>
            </a:r>
            <a:r>
              <a:rPr lang="mr-IN" altLang="zh-CN" sz="2000" b="1" dirty="0">
                <a:solidFill>
                  <a:prstClr val="black"/>
                </a:solidFill>
                <a:latin typeface="Menlo" charset="0"/>
                <a:ea typeface="Menlo" charset="0"/>
                <a:cs typeface="Menlo" charset="0"/>
              </a:rPr>
              <a:t>(3.14)</a:t>
            </a:r>
          </a:p>
          <a:p>
            <a:pPr defTabSz="1097280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'3.14e+00,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3.14E+00,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3.14,</a:t>
            </a:r>
            <a:r>
              <a:rPr lang="en-US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mr-IN" altLang="zh-CN" sz="2000" b="1" dirty="0">
                <a:solidFill>
                  <a:srgbClr val="0432FF"/>
                </a:solidFill>
                <a:latin typeface="Menlo" charset="0"/>
                <a:ea typeface="Menlo" charset="0"/>
                <a:cs typeface="Menlo" charset="0"/>
              </a:rPr>
              <a:t>314.00%' </a:t>
            </a:r>
          </a:p>
        </p:txBody>
      </p:sp>
    </p:spTree>
    <p:extLst>
      <p:ext uri="{BB962C8B-B14F-4D97-AF65-F5344CB8AC3E}">
        <p14:creationId xmlns:p14="http://schemas.microsoft.com/office/powerpoint/2010/main" val="393208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2.3.6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字符串常用方法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（强调：本节所有方法调用都不会改变原字符串！！！）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D6AAFB-A827-8E22-6F5C-1882CAA9D955}"/>
              </a:ext>
            </a:extLst>
          </p:cNvPr>
          <p:cNvSpPr txBox="1">
            <a:spLocks/>
          </p:cNvSpPr>
          <p:nvPr/>
        </p:nvSpPr>
        <p:spPr>
          <a:xfrm>
            <a:off x="1235276" y="3717826"/>
            <a:ext cx="6413884" cy="1575778"/>
          </a:xfrm>
          <a:prstGeom prst="rect">
            <a:avLst/>
          </a:prstGeom>
          <a:solidFill>
            <a:srgbClr val="00FFFF"/>
          </a:solidFill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函数与方法：都是完成一定功能的打包程序段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函数：面向过程的 （大家的函数）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方法：面向对象的 （类的方法）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091DBF4E-D9C5-E7A8-219E-5DE08683AF55}"/>
              </a:ext>
            </a:extLst>
          </p:cNvPr>
          <p:cNvSpPr txBox="1">
            <a:spLocks/>
          </p:cNvSpPr>
          <p:nvPr/>
        </p:nvSpPr>
        <p:spPr>
          <a:xfrm>
            <a:off x="1202631" y="1854016"/>
            <a:ext cx="10225136" cy="1575778"/>
          </a:xfrm>
          <a:prstGeom prst="rect">
            <a:avLst/>
          </a:prstGeom>
          <a:solidFill>
            <a:srgbClr val="FFFFCC"/>
          </a:solidFill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已经接触过的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函数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：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input()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print()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int()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float()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str()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help()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           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max()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min()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sum()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bool()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type()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isinstance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()…..</a:t>
            </a:r>
          </a:p>
          <a:p>
            <a:pPr lvl="0">
              <a:defRPr/>
            </a:pPr>
            <a:r>
              <a:rPr lang="zh-CN" altLang="en-US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已经接触过的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center()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4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format(), split()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2405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9" grpId="0" uiExpand="1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圆角矩形 7">
            <a:extLst>
              <a:ext uri="{FF2B5EF4-FFF2-40B4-BE49-F238E27FC236}">
                <a16:creationId xmlns:a16="http://schemas.microsoft.com/office/drawing/2014/main" id="{B1102F6D-42DD-4549-B389-B6280A11B7EC}"/>
              </a:ext>
            </a:extLst>
          </p:cNvPr>
          <p:cNvSpPr/>
          <p:nvPr/>
        </p:nvSpPr>
        <p:spPr>
          <a:xfrm>
            <a:off x="3398629" y="1221842"/>
            <a:ext cx="2016224" cy="504056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程序功能：吃饭</a:t>
            </a:r>
          </a:p>
        </p:txBody>
      </p:sp>
      <p:sp>
        <p:nvSpPr>
          <p:cNvPr id="10" name="圆角矩形 8">
            <a:extLst>
              <a:ext uri="{FF2B5EF4-FFF2-40B4-BE49-F238E27FC236}">
                <a16:creationId xmlns:a16="http://schemas.microsoft.com/office/drawing/2014/main" id="{332AE57C-BAB1-4F49-AF30-6EE4C37F8D75}"/>
              </a:ext>
            </a:extLst>
          </p:cNvPr>
          <p:cNvSpPr/>
          <p:nvPr/>
        </p:nvSpPr>
        <p:spPr>
          <a:xfrm>
            <a:off x="3380010" y="2387316"/>
            <a:ext cx="2016224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买菜</a:t>
            </a: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id="{ECB122A4-505B-49B9-A58A-00C2017E457B}"/>
              </a:ext>
            </a:extLst>
          </p:cNvPr>
          <p:cNvSpPr/>
          <p:nvPr/>
        </p:nvSpPr>
        <p:spPr>
          <a:xfrm>
            <a:off x="3380010" y="2989076"/>
            <a:ext cx="2016224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洗菜</a:t>
            </a:r>
          </a:p>
        </p:txBody>
      </p:sp>
      <p:sp>
        <p:nvSpPr>
          <p:cNvPr id="12" name="圆角矩形 10">
            <a:extLst>
              <a:ext uri="{FF2B5EF4-FFF2-40B4-BE49-F238E27FC236}">
                <a16:creationId xmlns:a16="http://schemas.microsoft.com/office/drawing/2014/main" id="{6BD9EC99-1296-47AD-B3D3-D648B90999A4}"/>
              </a:ext>
            </a:extLst>
          </p:cNvPr>
          <p:cNvSpPr/>
          <p:nvPr/>
        </p:nvSpPr>
        <p:spPr>
          <a:xfrm>
            <a:off x="3368432" y="3590836"/>
            <a:ext cx="2016224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做菜</a:t>
            </a:r>
          </a:p>
        </p:txBody>
      </p:sp>
      <p:sp>
        <p:nvSpPr>
          <p:cNvPr id="13" name="圆角矩形 11">
            <a:extLst>
              <a:ext uri="{FF2B5EF4-FFF2-40B4-BE49-F238E27FC236}">
                <a16:creationId xmlns:a16="http://schemas.microsoft.com/office/drawing/2014/main" id="{A24CCC56-7E8F-4BA9-B979-43FBDA4223B3}"/>
              </a:ext>
            </a:extLst>
          </p:cNvPr>
          <p:cNvSpPr/>
          <p:nvPr/>
        </p:nvSpPr>
        <p:spPr>
          <a:xfrm>
            <a:off x="3380010" y="1807886"/>
            <a:ext cx="2016224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准备好 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money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圆角矩形 12">
            <a:extLst>
              <a:ext uri="{FF2B5EF4-FFF2-40B4-BE49-F238E27FC236}">
                <a16:creationId xmlns:a16="http://schemas.microsoft.com/office/drawing/2014/main" id="{F237DD68-5BF6-437D-90A0-7F70FCD176D8}"/>
              </a:ext>
            </a:extLst>
          </p:cNvPr>
          <p:cNvSpPr/>
          <p:nvPr/>
        </p:nvSpPr>
        <p:spPr>
          <a:xfrm>
            <a:off x="3368432" y="4213991"/>
            <a:ext cx="2016224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开吃</a:t>
            </a:r>
          </a:p>
        </p:txBody>
      </p:sp>
      <p:sp>
        <p:nvSpPr>
          <p:cNvPr id="15" name="圆角矩形 13">
            <a:extLst>
              <a:ext uri="{FF2B5EF4-FFF2-40B4-BE49-F238E27FC236}">
                <a16:creationId xmlns:a16="http://schemas.microsoft.com/office/drawing/2014/main" id="{1C8C0542-6105-4F0C-BEBD-41D4A3DEDF29}"/>
              </a:ext>
            </a:extLst>
          </p:cNvPr>
          <p:cNvSpPr/>
          <p:nvPr/>
        </p:nvSpPr>
        <p:spPr>
          <a:xfrm>
            <a:off x="3380010" y="4815751"/>
            <a:ext cx="2016224" cy="504056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又要准备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money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7" name="圆角矩形 14">
            <a:extLst>
              <a:ext uri="{FF2B5EF4-FFF2-40B4-BE49-F238E27FC236}">
                <a16:creationId xmlns:a16="http://schemas.microsoft.com/office/drawing/2014/main" id="{DDFB5C5A-FFF4-4A97-96EB-7009677E084F}"/>
              </a:ext>
            </a:extLst>
          </p:cNvPr>
          <p:cNvSpPr/>
          <p:nvPr/>
        </p:nvSpPr>
        <p:spPr>
          <a:xfrm>
            <a:off x="6046239" y="2387316"/>
            <a:ext cx="876672" cy="1707576"/>
          </a:xfrm>
          <a:prstGeom prst="roundRect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叫外卖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05512ED-B0DF-4B14-8030-B5ADFE3B5578}"/>
              </a:ext>
            </a:extLst>
          </p:cNvPr>
          <p:cNvCxnSpPr>
            <a:stCxn id="13" idx="3"/>
          </p:cNvCxnSpPr>
          <p:nvPr/>
        </p:nvCxnSpPr>
        <p:spPr>
          <a:xfrm>
            <a:off x="5396234" y="2059914"/>
            <a:ext cx="632865" cy="929162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tailEnd type="triangle"/>
          </a:ln>
          <a:effectLst/>
        </p:spPr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D535620-B2CE-4305-96C9-5B532F7AB12A}"/>
              </a:ext>
            </a:extLst>
          </p:cNvPr>
          <p:cNvCxnSpPr>
            <a:endCxn id="14" idx="3"/>
          </p:cNvCxnSpPr>
          <p:nvPr/>
        </p:nvCxnSpPr>
        <p:spPr>
          <a:xfrm flipH="1">
            <a:off x="5384656" y="3590836"/>
            <a:ext cx="644443" cy="875183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tailEnd type="triangle"/>
          </a:ln>
          <a:effectLst/>
        </p:spPr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FFEA6402-066F-49BF-80E9-1A6761A461EF}"/>
              </a:ext>
            </a:extLst>
          </p:cNvPr>
          <p:cNvSpPr/>
          <p:nvPr/>
        </p:nvSpPr>
        <p:spPr>
          <a:xfrm>
            <a:off x="5597051" y="1807886"/>
            <a:ext cx="720080" cy="592331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￥</a:t>
            </a:r>
          </a:p>
        </p:txBody>
      </p:sp>
      <p:sp>
        <p:nvSpPr>
          <p:cNvPr id="21" name="圆角矩形 22">
            <a:extLst>
              <a:ext uri="{FF2B5EF4-FFF2-40B4-BE49-F238E27FC236}">
                <a16:creationId xmlns:a16="http://schemas.microsoft.com/office/drawing/2014/main" id="{2C2FE0E2-9BDC-4C5B-9F26-4EF4352E98E3}"/>
              </a:ext>
            </a:extLst>
          </p:cNvPr>
          <p:cNvSpPr/>
          <p:nvPr/>
        </p:nvSpPr>
        <p:spPr>
          <a:xfrm>
            <a:off x="3362871" y="2371490"/>
            <a:ext cx="2041934" cy="1723402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2" name="圆角矩形 23">
            <a:extLst>
              <a:ext uri="{FF2B5EF4-FFF2-40B4-BE49-F238E27FC236}">
                <a16:creationId xmlns:a16="http://schemas.microsoft.com/office/drawing/2014/main" id="{1C82F27F-02D8-4326-A412-B4944E5D482E}"/>
              </a:ext>
            </a:extLst>
          </p:cNvPr>
          <p:cNvSpPr/>
          <p:nvPr/>
        </p:nvSpPr>
        <p:spPr>
          <a:xfrm>
            <a:off x="1784983" y="2466396"/>
            <a:ext cx="876672" cy="1707576"/>
          </a:xfrm>
          <a:prstGeom prst="roundRect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下馆子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F661F7D7-482A-498D-8232-0EFE897A2FBF}"/>
              </a:ext>
            </a:extLst>
          </p:cNvPr>
          <p:cNvCxnSpPr/>
          <p:nvPr/>
        </p:nvCxnSpPr>
        <p:spPr>
          <a:xfrm flipH="1">
            <a:off x="2709369" y="2086903"/>
            <a:ext cx="644443" cy="875183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tailEnd type="triangle"/>
          </a:ln>
          <a:effectLst/>
        </p:spPr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37F6C286-B4BB-4F4F-BE9E-455F108D0B24}"/>
              </a:ext>
            </a:extLst>
          </p:cNvPr>
          <p:cNvSpPr/>
          <p:nvPr/>
        </p:nvSpPr>
        <p:spPr>
          <a:xfrm>
            <a:off x="2441974" y="1835297"/>
            <a:ext cx="720080" cy="592331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￥</a:t>
            </a:r>
          </a:p>
        </p:txBody>
      </p:sp>
      <p:sp>
        <p:nvSpPr>
          <p:cNvPr id="25" name="圆角矩形 28">
            <a:extLst>
              <a:ext uri="{FF2B5EF4-FFF2-40B4-BE49-F238E27FC236}">
                <a16:creationId xmlns:a16="http://schemas.microsoft.com/office/drawing/2014/main" id="{C81B2293-0C49-4D82-A6DE-CD8964860130}"/>
              </a:ext>
            </a:extLst>
          </p:cNvPr>
          <p:cNvSpPr/>
          <p:nvPr/>
        </p:nvSpPr>
        <p:spPr>
          <a:xfrm>
            <a:off x="3362871" y="4213991"/>
            <a:ext cx="2024795" cy="504056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6" name="圆角矩形 29">
            <a:extLst>
              <a:ext uri="{FF2B5EF4-FFF2-40B4-BE49-F238E27FC236}">
                <a16:creationId xmlns:a16="http://schemas.microsoft.com/office/drawing/2014/main" id="{A607AF3F-AB19-468A-B491-57373ADFE7A3}"/>
              </a:ext>
            </a:extLst>
          </p:cNvPr>
          <p:cNvSpPr/>
          <p:nvPr/>
        </p:nvSpPr>
        <p:spPr>
          <a:xfrm>
            <a:off x="3388581" y="5417511"/>
            <a:ext cx="2016224" cy="504056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吃</a:t>
            </a:r>
            <a:r>
              <a:rPr lang="zh-CN" altLang="en-US" sz="20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妈</a:t>
            </a: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妈做的菜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9008D89-B668-43C6-9F4B-8DF4A447C83A}"/>
              </a:ext>
            </a:extLst>
          </p:cNvPr>
          <p:cNvSpPr txBox="1"/>
          <p:nvPr/>
        </p:nvSpPr>
        <p:spPr>
          <a:xfrm>
            <a:off x="7395417" y="2621480"/>
            <a:ext cx="3600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函数（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对象是参数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）：</a:t>
            </a:r>
            <a:endParaRPr lang="en-US" altLang="zh-CN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int(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12.9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 = 12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007B084-002D-4D7A-89DE-F94DC94A3123}"/>
              </a:ext>
            </a:extLst>
          </p:cNvPr>
          <p:cNvSpPr txBox="1"/>
          <p:nvPr/>
        </p:nvSpPr>
        <p:spPr>
          <a:xfrm>
            <a:off x="7395417" y="4783438"/>
            <a:ext cx="3600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方法（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对象是前缀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）：</a:t>
            </a:r>
            <a:endParaRPr lang="en-US" altLang="zh-CN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string1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.format(x)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927E27B-9498-47C7-91CF-28E9ACC63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94" y="4245191"/>
            <a:ext cx="694855" cy="59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116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内容占位符 4">
            <a:extLst>
              <a:ext uri="{FF2B5EF4-FFF2-40B4-BE49-F238E27FC236}">
                <a16:creationId xmlns:a16="http://schemas.microsoft.com/office/drawing/2014/main" id="{4417E315-995D-870E-1CED-3C8FB9F40413}"/>
              </a:ext>
            </a:extLst>
          </p:cNvPr>
          <p:cNvSpPr txBox="1">
            <a:spLocks/>
          </p:cNvSpPr>
          <p:nvPr/>
        </p:nvSpPr>
        <p:spPr>
          <a:xfrm>
            <a:off x="1132822" y="1002932"/>
            <a:ext cx="1106552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2.3.6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字符串常用方法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（强调：本节所有方法调用都不会改变原字符串！！！）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2A64CF-068E-A24B-509B-5799E16C7EF1}"/>
              </a:ext>
            </a:extLst>
          </p:cNvPr>
          <p:cNvSpPr txBox="1">
            <a:spLocks/>
          </p:cNvSpPr>
          <p:nvPr/>
        </p:nvSpPr>
        <p:spPr>
          <a:xfrm>
            <a:off x="986607" y="1687269"/>
            <a:ext cx="8280920" cy="71637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一．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find( 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rfind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index()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rindex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count()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8C482047-D136-5688-3249-02584ADB0DB6}"/>
              </a:ext>
            </a:extLst>
          </p:cNvPr>
          <p:cNvSpPr txBox="1">
            <a:spLocks/>
          </p:cNvSpPr>
          <p:nvPr/>
        </p:nvSpPr>
        <p:spPr>
          <a:xfrm>
            <a:off x="1265505" y="2457358"/>
            <a:ext cx="10162262" cy="324036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find()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和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rfind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方法分别用来查找一个字符串在另一个字符串指定范围（默认是整个字符串）中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首次和最后一次出现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的位置，如果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不存在则返回</a:t>
            </a: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-1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；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index()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和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rindex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方法用来返回一个字符串在另一个字符串指定范围中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首次和最后一次出现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的位置，如果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不存在则抛出异常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count()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方法用来返回一个字符串在另一个字符串中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出现的次数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602347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910BE7AE-C1E6-4D8B-B71D-A06F774CF1CC}"/>
              </a:ext>
            </a:extLst>
          </p:cNvPr>
          <p:cNvSpPr txBox="1">
            <a:spLocks/>
          </p:cNvSpPr>
          <p:nvPr/>
        </p:nvSpPr>
        <p:spPr>
          <a:xfrm>
            <a:off x="1490663" y="883810"/>
            <a:ext cx="6544579" cy="49885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find( 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rfind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index()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rindex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count()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3585A3-B055-44B7-B5BB-E71EB2AD4404}"/>
              </a:ext>
            </a:extLst>
          </p:cNvPr>
          <p:cNvSpPr/>
          <p:nvPr/>
        </p:nvSpPr>
        <p:spPr>
          <a:xfrm>
            <a:off x="1649669" y="1542215"/>
            <a:ext cx="5616624" cy="5016758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s = 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asdfdfdcvbdr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s.rfind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s.index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s.rindex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fd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('z')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-1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s.index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('z')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Traceback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 (most recent call last):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  File "&lt;pyshell#6&gt;", line 1, in &lt;module&gt;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s.index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('z')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ValueError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: substring not found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1425E80-AD9C-41B9-B1B2-74BEF4504F1B}"/>
              </a:ext>
            </a:extLst>
          </p:cNvPr>
          <p:cNvSpPr/>
          <p:nvPr/>
        </p:nvSpPr>
        <p:spPr>
          <a:xfrm>
            <a:off x="7592276" y="2415879"/>
            <a:ext cx="2952328" cy="3170099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('fd',1,2)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-1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s.index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('fd',1,10)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('fd',1,3)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-1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('fd',1,4)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-1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&gt;&gt;&gt; </a:t>
            </a: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s.find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('fd',1,5)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2087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  <p:bldP spid="10" grpId="0" uiExpand="1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D07C8C7-D054-4883-93B9-4E367575B573}"/>
              </a:ext>
            </a:extLst>
          </p:cNvPr>
          <p:cNvSpPr txBox="1">
            <a:spLocks/>
          </p:cNvSpPr>
          <p:nvPr/>
        </p:nvSpPr>
        <p:spPr>
          <a:xfrm>
            <a:off x="968426" y="1075110"/>
            <a:ext cx="8280920" cy="71637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二．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71668AC3-3D7A-4DE7-B7E7-DCF661085734}"/>
              </a:ext>
            </a:extLst>
          </p:cNvPr>
          <p:cNvSpPr txBox="1">
            <a:spLocks/>
          </p:cNvSpPr>
          <p:nvPr/>
        </p:nvSpPr>
        <p:spPr>
          <a:xfrm>
            <a:off x="968426" y="1585338"/>
            <a:ext cx="10261498" cy="496709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tx1"/>
              </a:buClr>
              <a:buAutoNum type="arabicPeriod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字符串调用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方法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可以将该字符串分隔后变成一个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列表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，列表中的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元素一定是字符串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；如：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s = '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abca,abcd,ab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'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(',')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abca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', '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abcd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', 'ab']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('c')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['ab', '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a,ab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', '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d,ab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']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('ca')                #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只要有指定的子串，都可以作为分隔符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['ab', ',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abcd,ab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’]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s = '123,321'    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#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数字分隔后元素还是字符串！！！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(',')</a:t>
            </a:r>
          </a:p>
          <a:p>
            <a:pPr marL="0" indent="126365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['123', '321']</a:t>
            </a:r>
          </a:p>
        </p:txBody>
      </p:sp>
    </p:spTree>
    <p:extLst>
      <p:ext uri="{BB962C8B-B14F-4D97-AF65-F5344CB8AC3E}">
        <p14:creationId xmlns:p14="http://schemas.microsoft.com/office/powerpoint/2010/main" val="4292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D07C8C7-D054-4883-93B9-4E367575B573}"/>
              </a:ext>
            </a:extLst>
          </p:cNvPr>
          <p:cNvSpPr txBox="1">
            <a:spLocks/>
          </p:cNvSpPr>
          <p:nvPr/>
        </p:nvSpPr>
        <p:spPr>
          <a:xfrm>
            <a:off x="914599" y="1138482"/>
            <a:ext cx="8280920" cy="71637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二．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  <a:endParaRPr lang="zh-CN" altLang="en-US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71668AC3-3D7A-4DE7-B7E7-DCF661085734}"/>
              </a:ext>
            </a:extLst>
          </p:cNvPr>
          <p:cNvSpPr txBox="1">
            <a:spLocks/>
          </p:cNvSpPr>
          <p:nvPr/>
        </p:nvSpPr>
        <p:spPr>
          <a:xfrm>
            <a:off x="1121826" y="1631059"/>
            <a:ext cx="10161926" cy="453503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AutoNum type="arabicPeriod" startAt="2"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分隔的方式是以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括号中的符号为分隔符，分隔符左右都是列表元素，要注意，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如果分隔符在最边上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，如在最左边，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第一个元素是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空串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s = '123,321'</a:t>
            </a: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32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)           #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注意下面第一个元素中的逗号也是符号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      </a:t>
            </a: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['123,', '1']</a:t>
            </a: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('1')              #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分隔符左右肯定有元素！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  </a:t>
            </a: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['', '23,32', '']</a:t>
            </a: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&gt;&gt;&gt; 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s.split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′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)              #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字符串不包含指定分隔符的结果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  <a:p>
            <a:pPr marL="0" indent="1430338"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['123,321']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06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D25FCB-BB54-4DB5-AA52-E570FF8034B9}"/>
              </a:ext>
            </a:extLst>
          </p:cNvPr>
          <p:cNvSpPr/>
          <p:nvPr/>
        </p:nvSpPr>
        <p:spPr>
          <a:xfrm>
            <a:off x="1490663" y="1681043"/>
            <a:ext cx="10009112" cy="409342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"</a:t>
            </a:r>
            <a:r>
              <a:rPr lang="en-US" altLang="zh-CN" sz="2000" b="1" dirty="0" err="1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apple,peach,banana,pear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"</a:t>
            </a:r>
          </a:p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li = </a:t>
            </a:r>
            <a:r>
              <a:rPr lang="en-US" altLang="zh-CN" sz="2000" b="1" dirty="0" err="1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(",")</a:t>
            </a:r>
          </a:p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li</a:t>
            </a:r>
          </a:p>
          <a:p>
            <a:pPr lvl="0"/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[′apple′, ′peach′, ′banana′, ′pear′]                 </a:t>
            </a:r>
            <a:r>
              <a:rPr lang="en-US" altLang="zh-CN" sz="20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返回列表</a:t>
            </a:r>
            <a:endPara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"2014-10-31"</a:t>
            </a:r>
          </a:p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 = </a:t>
            </a:r>
            <a:r>
              <a:rPr lang="en-US" altLang="zh-CN" sz="2000" b="1" dirty="0" err="1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("-")</a:t>
            </a:r>
          </a:p>
          <a:p>
            <a:pPr lvl="0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print(t)</a:t>
            </a:r>
          </a:p>
          <a:p>
            <a:pPr lvl="0"/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['2014', '10', '31']</a:t>
            </a:r>
          </a:p>
          <a:p>
            <a:pPr lvl="0"/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n1,n2,n3 = input('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请输入三个人姓名：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′).split(′, ′)          </a:t>
            </a: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最常用的场合</a:t>
            </a: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</a:p>
          <a:p>
            <a:pPr lvl="0"/>
            <a:r>
              <a:rPr lang="zh-CN" altLang="en-US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请输入三个人姓名：</a:t>
            </a:r>
            <a:r>
              <a:rPr lang="en-US" altLang="zh-CN" sz="2000" b="1" dirty="0" err="1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zhangsan,lisi,wangwu</a:t>
            </a:r>
            <a:endParaRPr lang="en-US" altLang="zh-CN" sz="2000" b="1" dirty="0">
              <a:solidFill>
                <a:srgbClr val="00FF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/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n3</a:t>
            </a:r>
          </a:p>
          <a:p>
            <a:pPr lvl="0"/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wangwu</a:t>
            </a:r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pPr lvl="0"/>
            <a:endParaRPr lang="en-US" altLang="zh-CN" sz="2000" b="1" dirty="0">
              <a:solidFill>
                <a:srgbClr val="00FF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070661C4-0964-472C-B62A-2E61F1E8FCD9}"/>
              </a:ext>
            </a:extLst>
          </p:cNvPr>
          <p:cNvSpPr txBox="1">
            <a:spLocks/>
          </p:cNvSpPr>
          <p:nvPr/>
        </p:nvSpPr>
        <p:spPr>
          <a:xfrm>
            <a:off x="1346647" y="1101935"/>
            <a:ext cx="8280920" cy="479254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指定分隔符示例：</a:t>
            </a:r>
            <a:endParaRPr lang="en-US" altLang="zh-CN" sz="2400" b="1" dirty="0"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EAFE207-04BA-4F19-BBB1-7CFE9E181C1C}"/>
              </a:ext>
            </a:extLst>
          </p:cNvPr>
          <p:cNvSpPr txBox="1">
            <a:spLocks/>
          </p:cNvSpPr>
          <p:nvPr/>
        </p:nvSpPr>
        <p:spPr>
          <a:xfrm>
            <a:off x="1130623" y="938752"/>
            <a:ext cx="8280920" cy="479254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二．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23EDAA-5875-4AE7-AC25-311ABE984C3E}"/>
              </a:ext>
            </a:extLst>
          </p:cNvPr>
          <p:cNvSpPr/>
          <p:nvPr/>
        </p:nvSpPr>
        <p:spPr>
          <a:xfrm>
            <a:off x="1166627" y="1557586"/>
            <a:ext cx="98650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 startAt="3"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如果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split()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括号中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不指定分隔符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字符串中的任何空白符号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（包括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空格、换行符、制表符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等等）都将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被认为是分隔符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，返回包含最终分割结果的列表。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（这个使用很普遍）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A15730-4814-4705-ACE3-2E2C1A1256B2}"/>
              </a:ext>
            </a:extLst>
          </p:cNvPr>
          <p:cNvSpPr/>
          <p:nvPr/>
        </p:nvSpPr>
        <p:spPr>
          <a:xfrm>
            <a:off x="2138735" y="3141762"/>
            <a:ext cx="7704856" cy="286232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'hello world \n\n My name is Long   '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'My', 'name', 'is', 'Long']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'\n\</a:t>
            </a:r>
            <a:r>
              <a:rPr lang="en-US" altLang="zh-C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world \n\n\n My name is Long   '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'My', 'name', 'is', 'Long']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'\n\</a:t>
            </a:r>
            <a:r>
              <a:rPr lang="en-US" altLang="zh-C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\t\t world \n\n\n My name\t is Long   '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r>
              <a:rPr lang="en-US" altLang="zh-CN" sz="2000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'My', 'name', 'is', 'Long']</a:t>
            </a:r>
          </a:p>
        </p:txBody>
      </p:sp>
    </p:spTree>
    <p:extLst>
      <p:ext uri="{BB962C8B-B14F-4D97-AF65-F5344CB8AC3E}">
        <p14:creationId xmlns:p14="http://schemas.microsoft.com/office/powerpoint/2010/main" val="113360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uiExpand="1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E0520CB-2818-4F88-BF7E-F09875CAE7CD}"/>
              </a:ext>
            </a:extLst>
          </p:cNvPr>
          <p:cNvSpPr txBox="1">
            <a:spLocks/>
          </p:cNvSpPr>
          <p:nvPr/>
        </p:nvSpPr>
        <p:spPr>
          <a:xfrm>
            <a:off x="1130623" y="938752"/>
            <a:ext cx="8280920" cy="479254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二．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split()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6AD777-37CA-41C5-9D8E-FE3EF06D40A0}"/>
              </a:ext>
            </a:extLst>
          </p:cNvPr>
          <p:cNvSpPr/>
          <p:nvPr/>
        </p:nvSpPr>
        <p:spPr>
          <a:xfrm>
            <a:off x="1171878" y="1530222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  split()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还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允许指定最大分割次数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BD9172-F7D8-4D77-A56D-4356A17F884D}"/>
              </a:ext>
            </a:extLst>
          </p:cNvPr>
          <p:cNvSpPr/>
          <p:nvPr/>
        </p:nvSpPr>
        <p:spPr>
          <a:xfrm>
            <a:off x="1562671" y="2308814"/>
            <a:ext cx="9217024" cy="224196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'\n\</a:t>
            </a:r>
            <a:r>
              <a:rPr lang="en-US" altLang="zh-CN" b="1" dirty="0" err="1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\t\t world \n\n\n My name is Long   '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(None, 1)           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因为要指定后面的分割次数，所以前面不能空白，需要用</a:t>
            </a:r>
            <a:r>
              <a:rPr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None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00FF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 \n\n\n My name is Long   ']</a:t>
            </a:r>
          </a:p>
        </p:txBody>
      </p:sp>
    </p:spTree>
    <p:extLst>
      <p:ext uri="{BB962C8B-B14F-4D97-AF65-F5344CB8AC3E}">
        <p14:creationId xmlns:p14="http://schemas.microsoft.com/office/powerpoint/2010/main" val="35639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440729" y="428725"/>
            <a:ext cx="7316893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下面哪个不是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Python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的数据类型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812434" y="2081584"/>
            <a:ext cx="1878221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列表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812434" y="2939033"/>
            <a:ext cx="1878221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字典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812434" y="3796481"/>
            <a:ext cx="1878221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数组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812434" y="4653930"/>
            <a:ext cx="1878221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文件</a:t>
            </a: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3097894" y="2145892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097894" y="300334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3097894" y="3860789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3097894" y="4718238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755359" y="5593114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D66F9D1-DC8A-42BB-9C4E-F5788DBEDA49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3058165"/>
      </p:ext>
    </p:extLst>
  </p:cSld>
  <p:clrMapOvr>
    <a:masterClrMapping/>
  </p:clrMapOvr>
  <p:transition spd="slow" advTm="0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5355EA-90B8-43FD-A3EB-9F19572A064F}"/>
              </a:ext>
            </a:extLst>
          </p:cNvPr>
          <p:cNvSpPr/>
          <p:nvPr/>
        </p:nvSpPr>
        <p:spPr>
          <a:xfrm>
            <a:off x="2210743" y="974881"/>
            <a:ext cx="6408712" cy="5293757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'\n\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\t\t world \n\n\n My name is Long   '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(None, 2)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 name is Long   ']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s.rsplit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(None, 2)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['\n\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\t\t world \n\n\n My name', 'is', 'Long']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maxsplit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= 5)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'My', 'name', 'is', 'Long  ']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maxsplit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= 100)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['hello', 'world', 'My', 'name', 'is', 'Long']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(', ', 4)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['\n\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\t\t world \n\n\n My name is Long   ']</a:t>
            </a: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s.split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 ',  4)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None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与空格的区别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['\n\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nhello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\t\t', 'world', '\n\n\n', 'My', 'name is Long   ']</a:t>
            </a:r>
          </a:p>
        </p:txBody>
      </p:sp>
    </p:spTree>
    <p:extLst>
      <p:ext uri="{BB962C8B-B14F-4D97-AF65-F5344CB8AC3E}">
        <p14:creationId xmlns:p14="http://schemas.microsoft.com/office/powerpoint/2010/main" val="272159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EEE020-0435-4EB9-A3FA-B74F499C7BAA}"/>
              </a:ext>
            </a:extLst>
          </p:cNvPr>
          <p:cNvSpPr/>
          <p:nvPr/>
        </p:nvSpPr>
        <p:spPr>
          <a:xfrm>
            <a:off x="1490663" y="1672559"/>
            <a:ext cx="9698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跟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split()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正好相反，通过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join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前面的连接符把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后面的字符串序列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连起来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67F9624-F206-46C3-AF97-8C19B8870A88}"/>
              </a:ext>
            </a:extLst>
          </p:cNvPr>
          <p:cNvSpPr txBox="1">
            <a:spLocks/>
          </p:cNvSpPr>
          <p:nvPr/>
        </p:nvSpPr>
        <p:spPr>
          <a:xfrm>
            <a:off x="1132519" y="1046615"/>
            <a:ext cx="3833990" cy="4792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三．字符串连接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join()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8331367-A25F-4BAA-9CAD-B00CF4DB6084}"/>
              </a:ext>
            </a:extLst>
          </p:cNvPr>
          <p:cNvSpPr/>
          <p:nvPr/>
        </p:nvSpPr>
        <p:spPr>
          <a:xfrm>
            <a:off x="1490663" y="2280914"/>
            <a:ext cx="6239108" cy="4042453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li = ["apple", "peach", "banana", "pear"]</a:t>
            </a:r>
          </a:p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sep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= ","</a:t>
            </a:r>
          </a:p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sep.join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(li)</a:t>
            </a:r>
          </a:p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</a:t>
            </a:r>
          </a:p>
          <a:p>
            <a:pPr lvl="0" defTabSz="914400" latinLnBrk="1">
              <a:lnSpc>
                <a:spcPct val="120000"/>
              </a:lnSpc>
              <a:defRPr/>
            </a:pPr>
            <a:r>
              <a:rPr lang="fi-FI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apple,peach,banana,pear</a:t>
            </a:r>
            <a:r>
              <a:rPr lang="en-US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fi-FI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</a:p>
          <a:p>
            <a:pPr lvl="0" defTabSz="914400" latinLnBrk="1">
              <a:lnSpc>
                <a:spcPct val="120000"/>
              </a:lnSpc>
              <a:defRPr/>
            </a:pPr>
            <a:r>
              <a:rPr lang="fi-FI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'*'.join('12345')</a:t>
            </a:r>
          </a:p>
          <a:p>
            <a:pPr lvl="0" defTabSz="914400" latinLnBrk="1">
              <a:lnSpc>
                <a:spcPct val="120000"/>
              </a:lnSpc>
              <a:defRPr/>
            </a:pPr>
            <a:r>
              <a:rPr lang="fi-FI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'1*2*3*4*5'</a:t>
            </a:r>
          </a:p>
          <a:p>
            <a:pPr lvl="0" defTabSz="914400" latinLnBrk="1">
              <a:lnSpc>
                <a:spcPct val="120000"/>
              </a:lnSpc>
              <a:defRPr/>
            </a:pPr>
            <a:r>
              <a:rPr lang="fi-FI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'*'.join(['1', '2', '3', '4', '5'])</a:t>
            </a:r>
          </a:p>
          <a:p>
            <a:pPr lvl="0" defTabSz="914400" latinLnBrk="1">
              <a:lnSpc>
                <a:spcPct val="120000"/>
              </a:lnSpc>
              <a:defRPr/>
            </a:pPr>
            <a:r>
              <a:rPr lang="fi-FI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'1*2*3*4*5'</a:t>
            </a:r>
            <a:endParaRPr kumimoji="0" lang="en-US" altLang="zh-CN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7C04163-CDC2-D952-1368-ECBA87608E2E}"/>
              </a:ext>
            </a:extLst>
          </p:cNvPr>
          <p:cNvSpPr/>
          <p:nvPr/>
        </p:nvSpPr>
        <p:spPr>
          <a:xfrm>
            <a:off x="7899375" y="2781722"/>
            <a:ext cx="3744416" cy="2723438"/>
          </a:xfrm>
          <a:prstGeom prst="rect">
            <a:avLst/>
          </a:prstGeom>
          <a:solidFill>
            <a:srgbClr val="99FFCC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注意：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join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括号中的参数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必须满足两点：</a:t>
            </a:r>
            <a:endParaRPr kumimoji="0" lang="en-US" altLang="zh-CN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必须是</a:t>
            </a:r>
            <a:r>
              <a:rPr lang="zh-CN" altLang="en-US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可迭代对象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，如字符串、列表、元组等</a:t>
            </a:r>
            <a:endParaRPr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可迭代对象中的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元素必须是字符串！</a:t>
            </a:r>
            <a:endParaRPr kumimoji="0" lang="en-US" altLang="zh-CN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90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9" grpId="0" uiExpand="1" build="p" animBg="1"/>
      <p:bldP spid="2" grpId="0" uiExpand="1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E8CCEC-B4CE-44EA-9820-E81C4893A096}"/>
              </a:ext>
            </a:extLst>
          </p:cNvPr>
          <p:cNvSpPr/>
          <p:nvPr/>
        </p:nvSpPr>
        <p:spPr>
          <a:xfrm>
            <a:off x="1772001" y="1620458"/>
            <a:ext cx="3840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字符串大小写发生改变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13A9FD96-449A-4722-A40F-8C986743AA03}"/>
              </a:ext>
            </a:extLst>
          </p:cNvPr>
          <p:cNvSpPr txBox="1">
            <a:spLocks/>
          </p:cNvSpPr>
          <p:nvPr/>
        </p:nvSpPr>
        <p:spPr>
          <a:xfrm>
            <a:off x="1203924" y="1032764"/>
            <a:ext cx="8784975" cy="479254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四．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lower()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upper()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capitalize()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title()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swapcase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D2D2518-9AD4-4CE7-BE3A-2CDBB16E619C}"/>
              </a:ext>
            </a:extLst>
          </p:cNvPr>
          <p:cNvSpPr/>
          <p:nvPr/>
        </p:nvSpPr>
        <p:spPr>
          <a:xfrm>
            <a:off x="1994719" y="2204623"/>
            <a:ext cx="6798187" cy="4154984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"What is Your Name?"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s.lower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返回小写字符串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'what is your name?'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s.upper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返回大写字符串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'WHAT IS YOUR NAME?'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s.capitalize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字符串首字符大写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'What is your name?'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s.title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每个单词的首字母大写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'What Is Your Name?'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s.swapcase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大小写互换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wHAT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IS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yOUR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nAME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?'</a:t>
            </a:r>
          </a:p>
        </p:txBody>
      </p:sp>
    </p:spTree>
    <p:extLst>
      <p:ext uri="{BB962C8B-B14F-4D97-AF65-F5344CB8AC3E}">
        <p14:creationId xmlns:p14="http://schemas.microsoft.com/office/powerpoint/2010/main" val="231579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9" grpId="0" uiExpand="1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97738C-69B5-4522-86D2-220C251BE979}"/>
              </a:ext>
            </a:extLst>
          </p:cNvPr>
          <p:cNvSpPr/>
          <p:nvPr/>
        </p:nvSpPr>
        <p:spPr>
          <a:xfrm>
            <a:off x="2066727" y="3154724"/>
            <a:ext cx="8349734" cy="3046988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&gt;&gt;&gt;&gt;&gt;&gt; '1234.0'.isdigit()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九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isnumeric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isnumeric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方法支持汉字数字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ⅣⅢⅩ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isnumeric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支持罗马数字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ⅣⅢⅩ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isdecimal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F5CAF95-6593-43EF-BBD1-3D11422CC009}"/>
              </a:ext>
            </a:extLst>
          </p:cNvPr>
          <p:cNvSpPr txBox="1">
            <a:spLocks/>
          </p:cNvSpPr>
          <p:nvPr/>
        </p:nvSpPr>
        <p:spPr>
          <a:xfrm>
            <a:off x="1130623" y="1032462"/>
            <a:ext cx="9485438" cy="89371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3763" indent="-893763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五．字符判断方法：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isalnum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isalpha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isdigit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isdecimal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isnumeric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isspace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isupper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islower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078781-51E0-41DB-A754-BA9EF32016E4}"/>
              </a:ext>
            </a:extLst>
          </p:cNvPr>
          <p:cNvSpPr/>
          <p:nvPr/>
        </p:nvSpPr>
        <p:spPr>
          <a:xfrm>
            <a:off x="1634702" y="1860487"/>
            <a:ext cx="9002671" cy="114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3888" algn="just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用来测试字符串是否为数字或字母、是否为字母、是否为数字字符、是否为空白字符、是否为大写字母以及是否为小写字母。</a:t>
            </a:r>
            <a:endParaRPr kumimoji="0" lang="zh-CN" altLang="en-US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89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uiExpand="1" build="p"/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BA158CD-4F79-4CAB-9258-BD585D64B69C}"/>
              </a:ext>
            </a:extLst>
          </p:cNvPr>
          <p:cNvSpPr/>
          <p:nvPr/>
        </p:nvSpPr>
        <p:spPr>
          <a:xfrm>
            <a:off x="2066727" y="1078791"/>
            <a:ext cx="5904656" cy="532453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s.isalnum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所有字符都是数字或者字母</a:t>
            </a:r>
          </a:p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s.isalpha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所有字符都是字母</a:t>
            </a:r>
          </a:p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s.isdigit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所有字符都是数字</a:t>
            </a:r>
          </a:p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s.islower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所有字符都是小写</a:t>
            </a:r>
          </a:p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s.isupper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所有字符都是大写</a:t>
            </a:r>
          </a:p>
          <a:p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s.istitle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所有单词都是首字母大写，像标题</a:t>
            </a:r>
          </a:p>
          <a:p>
            <a:pPr marL="1260475" indent="-1260475">
              <a:spcAft>
                <a:spcPts val="0"/>
              </a:spcAft>
            </a:pP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s.isspace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() 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所有字符都是空白字符、</a:t>
            </a:r>
            <a:r>
              <a:rPr lang="en-US" altLang="zh-CN" sz="2000" b="1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\n</a:t>
            </a:r>
            <a:r>
              <a:rPr lang="zh-CN" altLang="zh-CN" sz="2000" b="1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\t</a:t>
            </a:r>
            <a:r>
              <a:rPr lang="zh-CN" altLang="zh-CN" sz="2000" b="1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\r</a:t>
            </a:r>
            <a:endParaRPr lang="en-US" altLang="zh-CN" sz="2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 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判断是整数还是浮点数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a=123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b=123.123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&gt;&gt;&gt;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isinstance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a,int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&gt;&gt;&gt;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isinstance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b,float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&gt;&gt;&gt;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isinstance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b,int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214237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01AA6B3-A2AD-4F1C-9684-1ACC70E48E2E}"/>
              </a:ext>
            </a:extLst>
          </p:cNvPr>
          <p:cNvSpPr/>
          <p:nvPr/>
        </p:nvSpPr>
        <p:spPr>
          <a:xfrm>
            <a:off x="1652935" y="2072670"/>
            <a:ext cx="3600400" cy="409342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str_1 = "123"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str_2 = "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Abc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"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str_3 = "123 </a:t>
            </a:r>
            <a:r>
              <a:rPr lang="en-US" altLang="zh-CN" sz="2000" b="1" dirty="0" err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Abc</a:t>
            </a: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"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</a:t>
            </a:r>
            <a:r>
              <a:rPr lang="en-US" altLang="zh-CN" sz="2000" b="1" dirty="0" err="1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isdigit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函数判断是否数字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print(str_1.isdigit())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print(str_2.isdigit())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print(str_3.isdigit())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C79447D-F514-4C55-A30A-022A729FC318}"/>
              </a:ext>
            </a:extLst>
          </p:cNvPr>
          <p:cNvSpPr/>
          <p:nvPr/>
        </p:nvSpPr>
        <p:spPr>
          <a:xfrm>
            <a:off x="1490663" y="711230"/>
            <a:ext cx="9721080" cy="114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isalnum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必须是数字和字母的混合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：有除了数字或者字母外的符号（空格，分号，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etc.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）都会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False; 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isalpha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为纯字母，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不区分大小写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4C0C0A1-6ABA-4EAD-AEB6-AA2A6F1DEDF2}"/>
              </a:ext>
            </a:extLst>
          </p:cNvPr>
          <p:cNvSpPr/>
          <p:nvPr/>
        </p:nvSpPr>
        <p:spPr>
          <a:xfrm>
            <a:off x="5595119" y="1892607"/>
            <a:ext cx="4572000" cy="470898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</a:t>
            </a:r>
            <a:r>
              <a:rPr lang="en-US" altLang="zh-CN" sz="2000" b="1" dirty="0" err="1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isalpha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判断是否字母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print(str_1.isalpha())    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print(str_2.isalpha())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    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print(str_3.isalpha())    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</a:p>
          <a:p>
            <a:endParaRPr lang="en-US" altLang="zh-CN" sz="2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en-US" altLang="zh-CN" sz="2000" b="1" dirty="0" err="1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isalnum</a:t>
            </a:r>
            <a:r>
              <a:rPr lang="zh-CN" altLang="en-US" sz="2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判断是否数字和字母的组合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print(str_1.isalnum())    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print(str_2.isalnum())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True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print(str_3.isalnum()) </a:t>
            </a:r>
          </a:p>
          <a:p>
            <a:r>
              <a:rPr lang="en-US" altLang="zh-CN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                    </a:t>
            </a:r>
            <a:r>
              <a:rPr lang="en-US" altLang="zh-CN" sz="2000" b="1" dirty="0">
                <a:solidFill>
                  <a:srgbClr val="FF0000"/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</a:rPr>
              <a:t># why?</a:t>
            </a:r>
          </a:p>
        </p:txBody>
      </p:sp>
    </p:spTree>
    <p:extLst>
      <p:ext uri="{BB962C8B-B14F-4D97-AF65-F5344CB8AC3E}">
        <p14:creationId xmlns:p14="http://schemas.microsoft.com/office/powerpoint/2010/main" val="90218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9" grpId="0" uiExpand="1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F307718-7DB6-4F4F-8E7C-071248197C6B}"/>
              </a:ext>
            </a:extLst>
          </p:cNvPr>
          <p:cNvSpPr/>
          <p:nvPr/>
        </p:nvSpPr>
        <p:spPr>
          <a:xfrm>
            <a:off x="1093959" y="3279614"/>
            <a:ext cx="10982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3288" indent="-903288"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例如：测试用户输入中是否有敏感词，如果有的话就把敏感词替换为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个星号***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85B7FCEC-081C-4927-86C9-C98CC95D6366}"/>
              </a:ext>
            </a:extLst>
          </p:cNvPr>
          <p:cNvSpPr txBox="1">
            <a:spLocks/>
          </p:cNvSpPr>
          <p:nvPr/>
        </p:nvSpPr>
        <p:spPr>
          <a:xfrm>
            <a:off x="1121825" y="924631"/>
            <a:ext cx="8071120" cy="4792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六．查找替换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replace()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，类似于“查找与替换”功能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Arial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AF57FF7-FFA5-4962-AA3F-516D7E5763DF}"/>
              </a:ext>
            </a:extLst>
          </p:cNvPr>
          <p:cNvSpPr/>
          <p:nvPr/>
        </p:nvSpPr>
        <p:spPr>
          <a:xfrm>
            <a:off x="2328679" y="1635026"/>
            <a:ext cx="5412206" cy="1569660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a,a,a'.replace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('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a','A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'A,A,A'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a,a,a,a,a,a'.replace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('a','A',3)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A,A,A,a,a,a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A030EE6-1BB4-41EA-8931-1953135E5B35}"/>
              </a:ext>
            </a:extLst>
          </p:cNvPr>
          <p:cNvSpPr/>
          <p:nvPr/>
        </p:nvSpPr>
        <p:spPr>
          <a:xfrm>
            <a:off x="2434958" y="3816207"/>
            <a:ext cx="5378893" cy="2677656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words = ('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测试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', 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非法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', 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暴力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', 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话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text = 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这句话里含有非法内容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for word in words: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 if word in text: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	    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text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= 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text</a:t>
            </a:r>
            <a:r>
              <a:rPr kumimoji="0" lang="en-US" altLang="zh-CN" b="1" i="0" u="none" strike="noStrike" kern="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.replace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(word, '***')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text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这句***里含有***内容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9A6F0897-6573-49A6-A0EA-404BFCD1AE8F}"/>
              </a:ext>
            </a:extLst>
          </p:cNvPr>
          <p:cNvCxnSpPr/>
          <p:nvPr/>
        </p:nvCxnSpPr>
        <p:spPr>
          <a:xfrm flipH="1">
            <a:off x="7858438" y="5518026"/>
            <a:ext cx="653123" cy="0"/>
          </a:xfrm>
          <a:prstGeom prst="straightConnector1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A40109A-8CA8-4B10-A6C1-5F9A03679A7E}"/>
              </a:ext>
            </a:extLst>
          </p:cNvPr>
          <p:cNvSpPr txBox="1"/>
          <p:nvPr/>
        </p:nvSpPr>
        <p:spPr>
          <a:xfrm>
            <a:off x="8631034" y="4531644"/>
            <a:ext cx="553998" cy="1657245"/>
          </a:xfrm>
          <a:prstGeom prst="rect">
            <a:avLst/>
          </a:prstGeom>
          <a:solidFill>
            <a:srgbClr val="FBFEE6"/>
          </a:solidFill>
        </p:spPr>
        <p:txBody>
          <a:bodyPr vert="eaVert" wrap="square" rtlCol="0">
            <a:spAutoFit/>
          </a:bodyPr>
          <a:lstStyle/>
          <a:p>
            <a:pPr algn="ctr" defTabSz="914400" latinLnBrk="1"/>
            <a:r>
              <a:rPr lang="zh-CN" altLang="en-US" b="1" kern="1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重新赋值</a:t>
            </a:r>
          </a:p>
        </p:txBody>
      </p:sp>
      <p:sp>
        <p:nvSpPr>
          <p:cNvPr id="13" name="椭圆形标注 7">
            <a:extLst>
              <a:ext uri="{FF2B5EF4-FFF2-40B4-BE49-F238E27FC236}">
                <a16:creationId xmlns:a16="http://schemas.microsoft.com/office/drawing/2014/main" id="{6285257D-E678-4015-B347-E6B7E4274F12}"/>
              </a:ext>
            </a:extLst>
          </p:cNvPr>
          <p:cNvSpPr/>
          <p:nvPr/>
        </p:nvSpPr>
        <p:spPr>
          <a:xfrm>
            <a:off x="7858438" y="1499321"/>
            <a:ext cx="4248472" cy="720080"/>
          </a:xfrm>
          <a:prstGeom prst="wedgeEllipseCallout">
            <a:avLst>
              <a:gd name="adj1" fmla="val -77768"/>
              <a:gd name="adj2" fmla="val 127588"/>
            </a:avLst>
          </a:prstGeom>
          <a:solidFill>
            <a:srgbClr val="FFFF6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字符串不是不可变吗？</a:t>
            </a:r>
          </a:p>
        </p:txBody>
      </p:sp>
    </p:spTree>
    <p:extLst>
      <p:ext uri="{BB962C8B-B14F-4D97-AF65-F5344CB8AC3E}">
        <p14:creationId xmlns:p14="http://schemas.microsoft.com/office/powerpoint/2010/main" val="18100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9" grpId="0" uiExpand="1" build="p" animBg="1"/>
      <p:bldP spid="10" grpId="0" uiExpand="1" build="p" animBg="1"/>
      <p:bldP spid="12" grpId="0" animBg="1"/>
      <p:bldP spid="1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2CA658E0-A445-4335-95AE-984DE9A27BDF}"/>
              </a:ext>
            </a:extLst>
          </p:cNvPr>
          <p:cNvSpPr txBox="1">
            <a:spLocks/>
          </p:cNvSpPr>
          <p:nvPr/>
        </p:nvSpPr>
        <p:spPr>
          <a:xfrm>
            <a:off x="914599" y="1115062"/>
            <a:ext cx="9762592" cy="57846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六．字符映射表生成方法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maketrans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及利用映射表转换方法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translate()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D96FA8D-5D35-48B0-923E-E020D7E26D71}"/>
              </a:ext>
            </a:extLst>
          </p:cNvPr>
          <p:cNvSpPr/>
          <p:nvPr/>
        </p:nvSpPr>
        <p:spPr>
          <a:xfrm>
            <a:off x="1706687" y="1754816"/>
            <a:ext cx="9145016" cy="3349956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创建映射表，将字符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"abcdef123"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一一对应地转换为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"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uvwxyz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@#$"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table = ''.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maketrans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('abcdef123', '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uvwxyz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@#$')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"Python is a great programming language. I like it!"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按映射表进行替换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s.translate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(table)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'Python is u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gryut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progrumming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lunguugy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. I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liky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it!'</a:t>
            </a:r>
          </a:p>
        </p:txBody>
      </p:sp>
    </p:spTree>
    <p:extLst>
      <p:ext uri="{BB962C8B-B14F-4D97-AF65-F5344CB8AC3E}">
        <p14:creationId xmlns:p14="http://schemas.microsoft.com/office/powerpoint/2010/main" val="373574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8A6297B-5B8F-4AE0-A7E0-7203348C813F}"/>
              </a:ext>
            </a:extLst>
          </p:cNvPr>
          <p:cNvSpPr txBox="1">
            <a:spLocks/>
          </p:cNvSpPr>
          <p:nvPr/>
        </p:nvSpPr>
        <p:spPr>
          <a:xfrm>
            <a:off x="1346647" y="970912"/>
            <a:ext cx="4752528" cy="531555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凯撒加密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B66D529-C5E9-4B0E-A342-EAD08C0CAAF9}"/>
              </a:ext>
            </a:extLst>
          </p:cNvPr>
          <p:cNvSpPr/>
          <p:nvPr/>
        </p:nvSpPr>
        <p:spPr>
          <a:xfrm>
            <a:off x="1490663" y="1733692"/>
            <a:ext cx="8208912" cy="4154984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import string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def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kaisa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(s, k):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lower =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string.ascii_lowercase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小写字母</a:t>
            </a:r>
          </a:p>
          <a:p>
            <a:pPr lvl="0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upper =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string.ascii_uppercase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大写字母</a:t>
            </a:r>
          </a:p>
          <a:p>
            <a:pPr lvl="0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before =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string.ascii_letters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after = lower[k:] + lower[:k] + upper[k:] + upper[:k]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table = ''.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maketrans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(before, after)     #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创建映射表</a:t>
            </a:r>
          </a:p>
          <a:p>
            <a:pPr lvl="0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	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return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s.translate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(table)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"Python is a great programming language. I like it!"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kaisa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(s, 3)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Sbwkrq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lv d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juhdw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surjudpplqj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odqjxdjh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. L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olnh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lw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!'</a:t>
            </a:r>
          </a:p>
        </p:txBody>
      </p:sp>
    </p:spTree>
    <p:extLst>
      <p:ext uri="{BB962C8B-B14F-4D97-AF65-F5344CB8AC3E}">
        <p14:creationId xmlns:p14="http://schemas.microsoft.com/office/powerpoint/2010/main" val="9778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8A9A0F-A3B5-4847-8671-301BCB1A0564}"/>
              </a:ext>
            </a:extLst>
          </p:cNvPr>
          <p:cNvSpPr/>
          <p:nvPr/>
        </p:nvSpPr>
        <p:spPr>
          <a:xfrm>
            <a:off x="2642791" y="3119110"/>
            <a:ext cx="9018506" cy="3046988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'Hello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world!'.center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(20) 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居中对齐，以空格进行填充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 Hello world!    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'Hello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world!'.center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(20, '=')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居中对齐，以字符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进行填充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'====Hello world!===='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'Hello world!'.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ljust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(20, '=')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左对齐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'Hello world!========'</a:t>
            </a:r>
          </a:p>
          <a:p>
            <a:pPr lvl="0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'Hello world!'.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rjust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(20, '=')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右对齐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'========Hello world!'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7DBB59A-4BE3-4AD7-93BB-81433D98042E}"/>
              </a:ext>
            </a:extLst>
          </p:cNvPr>
          <p:cNvSpPr txBox="1">
            <a:spLocks/>
          </p:cNvSpPr>
          <p:nvPr/>
        </p:nvSpPr>
        <p:spPr>
          <a:xfrm>
            <a:off x="986607" y="1113320"/>
            <a:ext cx="8104929" cy="43204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七．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字符排版对齐方法：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center()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ljust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rjust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4033C1-8833-4A3C-B7DD-C462BE4B31C3}"/>
              </a:ext>
            </a:extLst>
          </p:cNvPr>
          <p:cNvSpPr/>
          <p:nvPr/>
        </p:nvSpPr>
        <p:spPr>
          <a:xfrm>
            <a:off x="1253611" y="1611254"/>
            <a:ext cx="10662387" cy="1698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返回指定宽度的新字符串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，原字符串居中、左对齐或右对齐出现在新字符串中，如果指定宽度大于字符串长度，则使用指定的字符（默认为空格）进行填充</a:t>
            </a:r>
          </a:p>
        </p:txBody>
      </p:sp>
    </p:spTree>
    <p:extLst>
      <p:ext uri="{BB962C8B-B14F-4D97-AF65-F5344CB8AC3E}">
        <p14:creationId xmlns:p14="http://schemas.microsoft.com/office/powerpoint/2010/main" val="315226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8" grpId="0" uiExpand="1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A0828C23-332F-40D9-BAAE-9C830801C94C}"/>
              </a:ext>
            </a:extLst>
          </p:cNvPr>
          <p:cNvSpPr txBox="1">
            <a:spLocks/>
          </p:cNvSpPr>
          <p:nvPr/>
        </p:nvSpPr>
        <p:spPr>
          <a:xfrm>
            <a:off x="1490663" y="1554763"/>
            <a:ext cx="8856984" cy="46064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3288" indent="-903288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优点：不需要提前声明变量类型，但解释器会根据赋值或运算来自动推断变量类型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7A460E0A-DAAA-4EE8-AB74-C600D3BE110F}"/>
              </a:ext>
            </a:extLst>
          </p:cNvPr>
          <p:cNvSpPr txBox="1">
            <a:spLocks/>
          </p:cNvSpPr>
          <p:nvPr/>
        </p:nvSpPr>
        <p:spPr>
          <a:xfrm>
            <a:off x="2570783" y="2493690"/>
            <a:ext cx="8424936" cy="3888432"/>
          </a:xfrm>
          <a:prstGeom prst="rect">
            <a:avLst/>
          </a:prstGeom>
          <a:solidFill>
            <a:srgbClr val="D0F7FC"/>
          </a:solidFill>
        </p:spPr>
        <p:txBody>
          <a:bodyPr lIns="121963" tIns="60981" rIns="121963" bIns="60981">
            <a:no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下面的代码演示了Python变量类型的变化</a:t>
            </a:r>
            <a:endParaRPr lang="zh-CN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3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print(type(x))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&lt;class 'int'&gt;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'Hello world.'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print(type(x))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&lt;class 'str'&gt;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[1,2,3]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print(type(x))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&lt;class 'list'&gt;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isinstance(3, int)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isinstance(‘Hello world’, str)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判断一个数据是什么类型</a:t>
            </a:r>
            <a:endParaRPr lang="zh-CN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363538">
              <a:lnSpc>
                <a:spcPct val="8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55107441-BF38-4702-ABA3-D0F061B564A8}"/>
              </a:ext>
            </a:extLst>
          </p:cNvPr>
          <p:cNvSpPr txBox="1">
            <a:spLocks/>
          </p:cNvSpPr>
          <p:nvPr/>
        </p:nvSpPr>
        <p:spPr>
          <a:xfrm>
            <a:off x="986607" y="1008965"/>
            <a:ext cx="4032448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2.1 Python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变量（标识符）</a:t>
            </a:r>
          </a:p>
        </p:txBody>
      </p:sp>
    </p:spTree>
    <p:extLst>
      <p:ext uri="{BB962C8B-B14F-4D97-AF65-F5344CB8AC3E}">
        <p14:creationId xmlns:p14="http://schemas.microsoft.com/office/powerpoint/2010/main" val="119009889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F4D66F-FB71-4623-9DEF-BFFD8E6DDEEC}"/>
              </a:ext>
            </a:extLst>
          </p:cNvPr>
          <p:cNvSpPr txBox="1">
            <a:spLocks/>
          </p:cNvSpPr>
          <p:nvPr/>
        </p:nvSpPr>
        <p:spPr>
          <a:xfrm>
            <a:off x="1490663" y="1078791"/>
            <a:ext cx="7596336" cy="62118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77913" indent="-1077913" algn="l"/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2.3 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输入英文字符串，统计字数，格式如下：</a:t>
            </a:r>
            <a:endParaRPr lang="ko-KR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BEA54469-6E5E-49D4-BE0C-8F89124AA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727" y="3428249"/>
            <a:ext cx="3456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知识点：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0C84E3-8EC8-46B2-957A-B0EB20745F5D}"/>
              </a:ext>
            </a:extLst>
          </p:cNvPr>
          <p:cNvSpPr txBox="1"/>
          <p:nvPr/>
        </p:nvSpPr>
        <p:spPr>
          <a:xfrm>
            <a:off x="2738865" y="3908966"/>
            <a:ext cx="70922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掌握字符串常用的分割方法和成员资格判定方法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掌握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字符统计方法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巩固学习字符串格式化方法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继续尝试查找和替换方法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FF5AD12-BCC6-4F84-823F-C302F0308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831" y="1696631"/>
            <a:ext cx="3282175" cy="159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6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BF05AE7-3EC4-4F41-83DB-96933ED3B9C9}"/>
              </a:ext>
            </a:extLst>
          </p:cNvPr>
          <p:cNvSpPr txBox="1">
            <a:spLocks/>
          </p:cNvSpPr>
          <p:nvPr/>
        </p:nvSpPr>
        <p:spPr>
          <a:xfrm>
            <a:off x="1117895" y="960144"/>
            <a:ext cx="9433048" cy="88782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3888" indent="-623888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八．删除字符串两端的空字符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包括空格、换行符、制表符等）或指定字符：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strip()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rstrip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lstrip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090C4C-F1AB-4D23-83E1-8FD14A3DB4BE}"/>
              </a:ext>
            </a:extLst>
          </p:cNvPr>
          <p:cNvSpPr/>
          <p:nvPr/>
        </p:nvSpPr>
        <p:spPr>
          <a:xfrm>
            <a:off x="2498775" y="1861343"/>
            <a:ext cx="5328592" cy="3903954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  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aaabbbccc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\n\t   '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   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牢记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不会被改变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aaabbbccc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s.lstrip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aaabbbccc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\n\t   '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s.rstrip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aaabbbccc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95517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2.3.6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字符串常用方法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CE0D87D-CABF-4162-83C2-D20A5AE3D0FE}"/>
              </a:ext>
            </a:extLst>
          </p:cNvPr>
          <p:cNvSpPr txBox="1">
            <a:spLocks/>
          </p:cNvSpPr>
          <p:nvPr/>
        </p:nvSpPr>
        <p:spPr>
          <a:xfrm>
            <a:off x="1121825" y="901529"/>
            <a:ext cx="9621547" cy="887829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3888" indent="-623888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八．删除字符串两端的空字符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包括空格、换行符、制表符等）或指定字符：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strip()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rstrip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、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lstrip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  <a:cs typeface="Arial" pitchFamily="34" charset="0"/>
              </a:rPr>
              <a:t>()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EA04409-9E92-491D-A699-C49AF1A90A94}"/>
              </a:ext>
            </a:extLst>
          </p:cNvPr>
          <p:cNvSpPr/>
          <p:nvPr/>
        </p:nvSpPr>
        <p:spPr>
          <a:xfrm>
            <a:off x="1846144" y="1789358"/>
            <a:ext cx="8172908" cy="4893647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('a')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这里不能删除连续的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，因为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的左右都有空格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  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aaabbbccc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'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s = '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aaabbbaaaccc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字符串两端首字符是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可以被删除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('a')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bbbaaaccc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'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s.lstrip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('a')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bbbaaaccc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('ab')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只要字符串两端符合指定的任何字符都可以被删除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'ccc '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('a ')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指定字符包含空格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bbbaaaccc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s.strip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('b ')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指定的字符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和空格都不在字符串两端，无法删除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aaabbbaaaccc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aaa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8F37654-B55A-57F0-D69F-307C337753C9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59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639822" y="1121208"/>
            <a:ext cx="5387039" cy="984379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b="1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Microsoft Yahei" panose="020B0503020204020204" pitchFamily="34" charset="-122"/>
              </a:rPr>
              <a:t>字符串函数</a:t>
            </a:r>
            <a:r>
              <a:rPr lang="en-US" altLang="zh-CN" sz="2601" b="1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Microsoft Yahei" panose="020B0503020204020204" pitchFamily="34" charset="-122"/>
              </a:rPr>
              <a:t>split()</a:t>
            </a:r>
            <a:r>
              <a:rPr lang="zh-CN" altLang="en-US" sz="2601" b="1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Microsoft Yahei" panose="020B0503020204020204" pitchFamily="34" charset="-122"/>
              </a:rPr>
              <a:t>的作用是什么？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685617" y="2383891"/>
            <a:ext cx="486239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按照指定字符分割字符串为列表</a:t>
            </a:r>
            <a:endParaRPr lang="zh-CN" altLang="en-US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685617" y="3266988"/>
            <a:ext cx="486239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连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接两个字符串序列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652073" y="4104650"/>
            <a:ext cx="486239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去掉字符串两侧空格或指定字符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5617" y="4942312"/>
            <a:ext cx="486239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替换字符串中特定字符</a:t>
            </a: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937532" y="2454061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937532" y="3311510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937532" y="4168958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937532" y="5026407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1"/>
            </p:custDataLst>
          </p:nvPr>
        </p:nvSpPr>
        <p:spPr>
          <a:xfrm>
            <a:off x="8187407" y="5703350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3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6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0FDF396C-3B47-4D2B-B04B-B06F7B6D0D14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2466125"/>
      </p:ext>
    </p:extLst>
  </p:cSld>
  <p:clrMapOvr>
    <a:masterClrMapping/>
  </p:clrMapOvr>
  <p:transition spd="slow" advTm="0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87BFF6-0207-4C2D-B456-9FBE92918B36}"/>
              </a:ext>
            </a:extLst>
          </p:cNvPr>
          <p:cNvSpPr/>
          <p:nvPr/>
        </p:nvSpPr>
        <p:spPr>
          <a:xfrm>
            <a:off x="1121825" y="847958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2.4 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运算符</a:t>
            </a:r>
          </a:p>
        </p:txBody>
      </p:sp>
      <p:graphicFrame>
        <p:nvGraphicFramePr>
          <p:cNvPr id="8" name="Group 3">
            <a:extLst>
              <a:ext uri="{FF2B5EF4-FFF2-40B4-BE49-F238E27FC236}">
                <a16:creationId xmlns:a16="http://schemas.microsoft.com/office/drawing/2014/main" id="{6E55657F-87A7-4A5A-B248-7336E80DF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13252"/>
              </p:ext>
            </p:extLst>
          </p:nvPr>
        </p:nvGraphicFramePr>
        <p:xfrm>
          <a:off x="1814699" y="1417310"/>
          <a:ext cx="8568952" cy="5294910"/>
        </p:xfrm>
        <a:graphic>
          <a:graphicData uri="http://schemas.openxmlformats.org/drawingml/2006/table">
            <a:tbl>
              <a:tblPr/>
              <a:tblGrid>
                <a:gridCol w="2936245">
                  <a:extLst>
                    <a:ext uri="{9D8B030D-6E8A-4147-A177-3AD203B41FA5}">
                      <a16:colId xmlns:a16="http://schemas.microsoft.com/office/drawing/2014/main" val="799600629"/>
                    </a:ext>
                  </a:extLst>
                </a:gridCol>
                <a:gridCol w="5632707">
                  <a:extLst>
                    <a:ext uri="{9D8B030D-6E8A-4147-A177-3AD203B41FA5}">
                      <a16:colId xmlns:a16="http://schemas.microsoft.com/office/drawing/2014/main" val="1050309514"/>
                    </a:ext>
                  </a:extLst>
                </a:gridCol>
              </a:tblGrid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运算符示例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功能说明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1668595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x+y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算术加法，列表、元组、字符串合并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921248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x-y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算术减法，集合差集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758672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x*y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乘法，序列重复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184490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x/y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除法（在Python 3.x中叫做真除法）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990708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x//y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求整商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557591"/>
                  </a:ext>
                </a:extLst>
              </a:tr>
              <a:tr h="338306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x%y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余数（对实数也可以进行余数运算），字符串格式化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192856"/>
                  </a:ext>
                </a:extLst>
              </a:tr>
              <a:tr h="137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-x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相反数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49049"/>
                  </a:ext>
                </a:extLst>
              </a:tr>
              <a:tr h="137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x**y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幂运算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901503"/>
                  </a:ext>
                </a:extLst>
              </a:tr>
              <a:tr h="33172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x&lt;y；x&lt;=y；x&gt;y；x&gt;=y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大小比较（可以连用），集合的包含关系比较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36650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x==y；x!=y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相等（值）比较，不等（值）比较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577255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or 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逻辑或 (只有x为假才会计算y)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665274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and 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逻辑与(只有x为真才会计算y)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238003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not x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逻辑非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71739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in y；x not in 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成员测试运算符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090268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x is y；x is not y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对象实体同一性测试（地址）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555548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|、^、&amp;、&lt;&lt;、&gt;&gt;、~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位运算符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474266"/>
                  </a:ext>
                </a:extLst>
              </a:tr>
              <a:tr h="2911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&amp;、|、^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集合交集、并集、对称差集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993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092539"/>
      </p:ext>
    </p:extLst>
  </p:cSld>
  <p:clrMapOvr>
    <a:masterClrMapping/>
  </p:clrMapOvr>
  <p:transition spd="slow" advTm="0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6C064561-B49A-4D1D-8C3B-44B5C905793C}"/>
              </a:ext>
            </a:extLst>
          </p:cNvPr>
          <p:cNvSpPr txBox="1">
            <a:spLocks/>
          </p:cNvSpPr>
          <p:nvPr/>
        </p:nvSpPr>
        <p:spPr>
          <a:xfrm>
            <a:off x="1103566" y="1093599"/>
            <a:ext cx="6874478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2.4.1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算术运算符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82920F1-91F7-4DC9-AF1C-4CA8225FDC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500697"/>
              </p:ext>
            </p:extLst>
          </p:nvPr>
        </p:nvGraphicFramePr>
        <p:xfrm>
          <a:off x="2210744" y="2759893"/>
          <a:ext cx="5796644" cy="1786850"/>
        </p:xfrm>
        <a:graphic>
          <a:graphicData uri="http://schemas.openxmlformats.org/drawingml/2006/table">
            <a:tbl>
              <a:tblPr/>
              <a:tblGrid>
                <a:gridCol w="2916324">
                  <a:extLst>
                    <a:ext uri="{9D8B030D-6E8A-4147-A177-3AD203B41FA5}">
                      <a16:colId xmlns:a16="http://schemas.microsoft.com/office/drawing/2014/main" val="4156034548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732671681"/>
                    </a:ext>
                  </a:extLst>
                </a:gridCol>
              </a:tblGrid>
              <a:tr h="418698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**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指数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160953"/>
                  </a:ext>
                </a:extLst>
              </a:tr>
              <a:tr h="418698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+x，-x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正负号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047784"/>
                  </a:ext>
                </a:extLst>
              </a:tr>
              <a:tr h="530756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*，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/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，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//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，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%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乘法、除法、整除与取余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33204"/>
                  </a:ext>
                </a:extLst>
              </a:tr>
              <a:tr h="418698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+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，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-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加法与减法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820964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BB123245-B1A2-49F2-9EEE-4526ECA86200}"/>
              </a:ext>
            </a:extLst>
          </p:cNvPr>
          <p:cNvSpPr txBox="1"/>
          <p:nvPr/>
        </p:nvSpPr>
        <p:spPr>
          <a:xfrm>
            <a:off x="1562671" y="1721165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算术运算符的优先级别如下表所示，同一行表示级别一致，执行顺序从左到右</a:t>
            </a:r>
          </a:p>
        </p:txBody>
      </p:sp>
      <p:sp>
        <p:nvSpPr>
          <p:cNvPr id="10" name="横卷形 5">
            <a:extLst>
              <a:ext uri="{FF2B5EF4-FFF2-40B4-BE49-F238E27FC236}">
                <a16:creationId xmlns:a16="http://schemas.microsoft.com/office/drawing/2014/main" id="{D7E134CD-CBB4-4DB4-B63D-EEB4A468B56E}"/>
              </a:ext>
            </a:extLst>
          </p:cNvPr>
          <p:cNvSpPr/>
          <p:nvPr/>
        </p:nvSpPr>
        <p:spPr>
          <a:xfrm>
            <a:off x="1954316" y="4844693"/>
            <a:ext cx="6624736" cy="936104"/>
          </a:xfrm>
          <a:prstGeom prst="horizontalScroll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中“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+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”和“*”还有别的用法</a:t>
            </a:r>
          </a:p>
        </p:txBody>
      </p:sp>
    </p:spTree>
    <p:extLst>
      <p:ext uri="{BB962C8B-B14F-4D97-AF65-F5344CB8AC3E}">
        <p14:creationId xmlns:p14="http://schemas.microsoft.com/office/powerpoint/2010/main" val="146322840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B443815D-27E9-4099-A32A-0C853662FE47}"/>
              </a:ext>
            </a:extLst>
          </p:cNvPr>
          <p:cNvSpPr txBox="1">
            <a:spLocks/>
          </p:cNvSpPr>
          <p:nvPr/>
        </p:nvSpPr>
        <p:spPr>
          <a:xfrm>
            <a:off x="1118755" y="1209423"/>
            <a:ext cx="7308812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2.4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输入秒表计时数，用时分秒统计用时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967CEEAC-64D6-4E58-BF70-99C6A842D862}"/>
              </a:ext>
            </a:extLst>
          </p:cNvPr>
          <p:cNvSpPr txBox="1">
            <a:spLocks/>
          </p:cNvSpPr>
          <p:nvPr/>
        </p:nvSpPr>
        <p:spPr>
          <a:xfrm>
            <a:off x="1503395" y="2069254"/>
            <a:ext cx="7909012" cy="172819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要求：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           输出格式如：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3678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秒共用时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小时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分钟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秒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427248B3-CDAE-4927-8588-B567B717DCCF}"/>
              </a:ext>
            </a:extLst>
          </p:cNvPr>
          <p:cNvSpPr txBox="1">
            <a:spLocks/>
          </p:cNvSpPr>
          <p:nvPr/>
        </p:nvSpPr>
        <p:spPr>
          <a:xfrm>
            <a:off x="1503395" y="3357786"/>
            <a:ext cx="7272808" cy="172819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712788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）熟悉算术运算符的使用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712788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）熟悉字符串连接方式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952631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A89990FA-E75D-46B6-A5D8-EBF79CE962BD}"/>
              </a:ext>
            </a:extLst>
          </p:cNvPr>
          <p:cNvSpPr txBox="1">
            <a:spLocks/>
          </p:cNvSpPr>
          <p:nvPr/>
        </p:nvSpPr>
        <p:spPr>
          <a:xfrm>
            <a:off x="1434007" y="1301412"/>
            <a:ext cx="7308812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2.5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输出自然数，十个换行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B7BC36DC-0573-438B-8F6D-DA1F2B24BAD3}"/>
              </a:ext>
            </a:extLst>
          </p:cNvPr>
          <p:cNvSpPr txBox="1">
            <a:spLocks/>
          </p:cNvSpPr>
          <p:nvPr/>
        </p:nvSpPr>
        <p:spPr>
          <a:xfrm>
            <a:off x="1922711" y="2061642"/>
            <a:ext cx="7977536" cy="1944216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要求三种方式：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）输出固定值，如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56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个自然数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）输出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个数，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由键盘输入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）尝试用函数调用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9CB2C6ED-2EBE-4D84-8977-2475B00E0815}"/>
              </a:ext>
            </a:extLst>
          </p:cNvPr>
          <p:cNvSpPr txBox="1">
            <a:spLocks/>
          </p:cNvSpPr>
          <p:nvPr/>
        </p:nvSpPr>
        <p:spPr>
          <a:xfrm>
            <a:off x="1922711" y="4077866"/>
            <a:ext cx="7329464" cy="208823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）熟悉算术运算符的使用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print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函数和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end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参数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 indent="35560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）初步了解选择结构和循环逻辑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6773247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41D0B-0809-A960-5A3F-26536FE20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4">
            <a:extLst>
              <a:ext uri="{FF2B5EF4-FFF2-40B4-BE49-F238E27FC236}">
                <a16:creationId xmlns:a16="http://schemas.microsoft.com/office/drawing/2014/main" id="{DF18C7FE-8621-242A-0CF9-8C01C013EE02}"/>
              </a:ext>
            </a:extLst>
          </p:cNvPr>
          <p:cNvSpPr/>
          <p:nvPr/>
        </p:nvSpPr>
        <p:spPr>
          <a:xfrm>
            <a:off x="9483551" y="6051360"/>
            <a:ext cx="2592888" cy="616177"/>
          </a:xfrm>
          <a:prstGeom prst="cloudCallout">
            <a:avLst>
              <a:gd name="adj1" fmla="val -47514"/>
              <a:gd name="adj2" fmla="val -81309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 latinLnBrk="1">
              <a:defRPr/>
            </a:pPr>
            <a:r>
              <a:rPr lang="zh-CN" altLang="en-US" sz="2801" b="1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前节回顾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45D2608-7E7C-906C-2984-821EA3A1254A}"/>
              </a:ext>
            </a:extLst>
          </p:cNvPr>
          <p:cNvSpPr/>
          <p:nvPr/>
        </p:nvSpPr>
        <p:spPr>
          <a:xfrm>
            <a:off x="626567" y="621482"/>
            <a:ext cx="10441160" cy="3933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ea1ChsPeriod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字符串格式化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format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{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索引号或关键字：填充符号、对齐、宽度、千分位、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精度、类型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}</a:t>
            </a:r>
          </a:p>
          <a:p>
            <a:pPr algn="just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字符串常用方法</a:t>
            </a:r>
            <a:r>
              <a:rPr lang="zh-CN" altLang="en-US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（功能：拼接、截取、比较、搜索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  <a:p>
            <a:pPr algn="just">
              <a:lnSpc>
                <a:spcPct val="13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find()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rfind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()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index ()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rindex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()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count ()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split ()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join ()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lower()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upper()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capitalize()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title()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swapcase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isalnum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isalpha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isdigit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isdecimal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isnumeric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isspace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isupper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islower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replace()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maketrans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translate()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center()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ljust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rjust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strip()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rstrip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lstrip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</a:p>
          <a:p>
            <a:pPr algn="just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算术运算符    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**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、取负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*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/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//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%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    </a:t>
            </a:r>
            <a:r>
              <a:rPr lang="zh-CN" altLang="en-US" b="1" dirty="0">
                <a:solidFill>
                  <a:srgbClr val="CC33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注意优先级别</a:t>
            </a:r>
            <a:endParaRPr lang="en-US" altLang="zh-CN" b="1" dirty="0">
              <a:solidFill>
                <a:srgbClr val="CC3399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99FC862-0994-5994-36DB-ACF445783763}"/>
              </a:ext>
            </a:extLst>
          </p:cNvPr>
          <p:cNvSpPr/>
          <p:nvPr/>
        </p:nvSpPr>
        <p:spPr>
          <a:xfrm>
            <a:off x="626567" y="4633706"/>
            <a:ext cx="8208912" cy="161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 latinLnBrk="1">
              <a:lnSpc>
                <a:spcPct val="150000"/>
              </a:lnSpc>
              <a:defRPr/>
            </a:pPr>
            <a:r>
              <a:rPr lang="zh-CN" altLang="en-US" b="1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本节课教学目标：</a:t>
            </a:r>
            <a:endParaRPr lang="en-US" altLang="zh-CN" b="1" dirty="0"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学习关系运算符、逻辑运算符及常用的内置函数，并能灵活应用各种运算符及内置函数完成实际编程需求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2292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AE04C4AD-E56D-4631-9957-06BA10C5AEF8}"/>
              </a:ext>
            </a:extLst>
          </p:cNvPr>
          <p:cNvSpPr txBox="1">
            <a:spLocks/>
          </p:cNvSpPr>
          <p:nvPr/>
        </p:nvSpPr>
        <p:spPr>
          <a:xfrm>
            <a:off x="1115388" y="1128314"/>
            <a:ext cx="7128792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2.4.2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关系运算符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24D330-7178-452A-991F-12E619E6DF1D}"/>
              </a:ext>
            </a:extLst>
          </p:cNvPr>
          <p:cNvSpPr txBox="1"/>
          <p:nvPr/>
        </p:nvSpPr>
        <p:spPr>
          <a:xfrm>
            <a:off x="1634679" y="179295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关系运算符有十个，彼此之间没有优先级别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D82C23-886C-4B90-8453-CFE261BA3C9F}"/>
              </a:ext>
            </a:extLst>
          </p:cNvPr>
          <p:cNvSpPr txBox="1"/>
          <p:nvPr/>
        </p:nvSpPr>
        <p:spPr>
          <a:xfrm>
            <a:off x="2411532" y="2395764"/>
            <a:ext cx="6711979" cy="461665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&lt;=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&gt;=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!=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==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is, is not, in, not in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F320FE-1519-4EEB-9C06-3A85F23187E7}"/>
              </a:ext>
            </a:extLst>
          </p:cNvPr>
          <p:cNvSpPr txBox="1"/>
          <p:nvPr/>
        </p:nvSpPr>
        <p:spPr>
          <a:xfrm>
            <a:off x="1678351" y="2997746"/>
            <a:ext cx="9649072" cy="2806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前六个比较运算符说明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</a:t>
            </a:r>
          </a:p>
          <a:p>
            <a:pPr marL="342900" indent="-342900" defTabSz="914400" latinLnBrk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用于比较两边的表达式是否满足条件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</a:p>
          <a:p>
            <a:pPr marL="342900" indent="-342900" defTabSz="914400" latinLnBrk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若关系成立，结果为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，否则，结果为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  <a:p>
            <a:pPr marL="342900" indent="-342900" defTabSz="914400" latinLnBrk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注意到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==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号用于判断是否相等</a:t>
            </a:r>
          </a:p>
          <a:p>
            <a:pPr marL="342900" indent="-342900" defTabSz="914400" latinLnBrk="1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这个比较判断不仅可以用于数据大小判断，还可以用于字符的判断</a:t>
            </a:r>
          </a:p>
        </p:txBody>
      </p:sp>
    </p:spTree>
    <p:extLst>
      <p:ext uri="{BB962C8B-B14F-4D97-AF65-F5344CB8AC3E}">
        <p14:creationId xmlns:p14="http://schemas.microsoft.com/office/powerpoint/2010/main" val="35624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(2.1  Python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3">
            <a:extLst>
              <a:ext uri="{FF2B5EF4-FFF2-40B4-BE49-F238E27FC236}">
                <a16:creationId xmlns:a16="http://schemas.microsoft.com/office/drawing/2014/main" id="{92C5369D-1750-4575-BEDC-51A3E6CC6CFC}"/>
              </a:ext>
            </a:extLst>
          </p:cNvPr>
          <p:cNvSpPr txBox="1">
            <a:spLocks/>
          </p:cNvSpPr>
          <p:nvPr/>
        </p:nvSpPr>
        <p:spPr>
          <a:xfrm>
            <a:off x="1121825" y="909514"/>
            <a:ext cx="10413546" cy="2837722"/>
          </a:xfrm>
          <a:prstGeom prst="rect">
            <a:avLst/>
          </a:prstGeom>
        </p:spPr>
        <p:txBody>
          <a:bodyPr lIns="121963" tIns="60981" rIns="121963" bIns="60981">
            <a:norm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变量的命名规则（以下规则不包含汉字，所有汉字都可以作为变量的符号）：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变量只能以字母或者下划线开头，后面可以包含字母、数字、下划线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变量对大小写有严格要求，比如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Pyt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pyt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是两个变量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变量名称不可以跟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关键字同名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(35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不建议使用系统内置的模块名、类型名或函数名以及已经导入的模块名及其成员作为变量名，会导致类型和含义改变</a:t>
            </a:r>
          </a:p>
        </p:txBody>
      </p:sp>
      <p:sp>
        <p:nvSpPr>
          <p:cNvPr id="9" name="横卷形 6">
            <a:extLst>
              <a:ext uri="{FF2B5EF4-FFF2-40B4-BE49-F238E27FC236}">
                <a16:creationId xmlns:a16="http://schemas.microsoft.com/office/drawing/2014/main" id="{24F05788-5D31-4CCE-A6E4-938602DF4E24}"/>
              </a:ext>
            </a:extLst>
          </p:cNvPr>
          <p:cNvSpPr/>
          <p:nvPr/>
        </p:nvSpPr>
        <p:spPr>
          <a:xfrm>
            <a:off x="3002831" y="6008187"/>
            <a:ext cx="4968552" cy="681131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变量必须先赋值再使用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ED9D0B-F0A7-4ACF-8A1C-4B292A1F9CB8}"/>
              </a:ext>
            </a:extLst>
          </p:cNvPr>
          <p:cNvSpPr txBox="1"/>
          <p:nvPr/>
        </p:nvSpPr>
        <p:spPr>
          <a:xfrm>
            <a:off x="1378252" y="3573810"/>
            <a:ext cx="9376310" cy="2505366"/>
          </a:xfrm>
          <a:prstGeom prst="rect">
            <a:avLst/>
          </a:prstGeom>
          <a:solidFill>
            <a:srgbClr val="F8FFE7"/>
          </a:solidFill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1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的关键字（输入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help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（），然后输入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keywords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就能获取）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               class               from               or           None                continue           </a:t>
            </a: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global              pass               True               def          if                      raise</a:t>
            </a: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and                 del                  import            as          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elif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in                  </a:t>
            </a: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try                  return            assert              else         is                     while</a:t>
            </a: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async              except            lambda           with       await               finally             </a:t>
            </a:r>
          </a:p>
          <a:p>
            <a:pPr defTabSz="914400" latinLnBrk="1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nonlocal         yield              break               for          not </a:t>
            </a:r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C4929D-9F23-413A-8F31-5573267C71C0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28901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 animBg="1"/>
      <p:bldP spid="1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4DFBEAD-0BC5-41BB-AFCB-BB914D2C4C2A}"/>
              </a:ext>
            </a:extLst>
          </p:cNvPr>
          <p:cNvSpPr txBox="1">
            <a:spLocks/>
          </p:cNvSpPr>
          <p:nvPr/>
        </p:nvSpPr>
        <p:spPr>
          <a:xfrm>
            <a:off x="1130623" y="1053530"/>
            <a:ext cx="9655901" cy="77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2.6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有十个硬币，一个为假币，假币较轻，请找出该假币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FFE102BC-E8AE-4060-8CFC-72912B431D5F}"/>
              </a:ext>
            </a:extLst>
          </p:cNvPr>
          <p:cNvSpPr txBox="1">
            <a:spLocks/>
          </p:cNvSpPr>
          <p:nvPr/>
        </p:nvSpPr>
        <p:spPr>
          <a:xfrm>
            <a:off x="1778695" y="1971796"/>
            <a:ext cx="8607242" cy="1944216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要求三种方式：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）定义一个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demo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函数，逐一输入硬币重量实现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）使用列表，输入全部硬币重量后查询假币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）尝试调用函数实现</a:t>
            </a:r>
          </a:p>
          <a:p>
            <a:pPr>
              <a:defRPr/>
            </a:pP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D277C7B2-D2FA-47D9-A573-C1774428E6E0}"/>
              </a:ext>
            </a:extLst>
          </p:cNvPr>
          <p:cNvSpPr txBox="1">
            <a:spLocks/>
          </p:cNvSpPr>
          <p:nvPr/>
        </p:nvSpPr>
        <p:spPr>
          <a:xfrm>
            <a:off x="1778695" y="3916012"/>
            <a:ext cx="7329464" cy="208823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）熟悉关系运算符的使用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）加深了解选择结构和循环逻辑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）初次接触列表的概念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9231480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56D477E-B506-473C-B708-6572D29B1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38286"/>
              </p:ext>
            </p:extLst>
          </p:nvPr>
        </p:nvGraphicFramePr>
        <p:xfrm>
          <a:off x="1562671" y="1839433"/>
          <a:ext cx="4896544" cy="93610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:a16="http://schemas.microsoft.com/office/drawing/2014/main" val="3464839224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942090033"/>
                    </a:ext>
                  </a:extLst>
                </a:gridCol>
              </a:tblGrid>
              <a:tr h="468052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is，is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 not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相同地址的同一性测试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713074"/>
                  </a:ext>
                </a:extLst>
              </a:tr>
              <a:tr h="468052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in，not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 in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成员资格测试</a:t>
                      </a:r>
                    </a:p>
                  </a:txBody>
                  <a:tcPr marL="62077" marR="62077" marT="31038" marB="31038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70925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2684A3F9-6434-4343-A50A-B5FF3C04F065}"/>
              </a:ext>
            </a:extLst>
          </p:cNvPr>
          <p:cNvSpPr txBox="1"/>
          <p:nvPr/>
        </p:nvSpPr>
        <p:spPr>
          <a:xfrm>
            <a:off x="1346647" y="1197339"/>
            <a:ext cx="917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后四个测试运算符说明：返回结果为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或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864200-65A9-4937-B1E7-8799392CEA64}"/>
              </a:ext>
            </a:extLst>
          </p:cNvPr>
          <p:cNvSpPr txBox="1"/>
          <p:nvPr/>
        </p:nvSpPr>
        <p:spPr>
          <a:xfrm>
            <a:off x="1969717" y="2955966"/>
            <a:ext cx="3024336" cy="341632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"11sdfhgfhgf"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</a:t>
            </a:r>
            <a:r>
              <a:rPr lang="en-US" altLang="zh-CN" sz="18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sd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 in x</a:t>
            </a:r>
          </a:p>
          <a:p>
            <a:pPr defTabSz="914400" latinLnBrk="1"/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"ab" in x</a:t>
            </a:r>
          </a:p>
          <a:p>
            <a:pPr defTabSz="914400" latinLnBrk="1"/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"ab" not in x</a:t>
            </a:r>
          </a:p>
          <a:p>
            <a:pPr defTabSz="914400" latinLnBrk="1"/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["</a:t>
            </a:r>
            <a:r>
              <a:rPr lang="en-US" altLang="zh-CN" sz="18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as","rt","we</a:t>
            </a:r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"]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"as" in x</a:t>
            </a:r>
          </a:p>
          <a:p>
            <a:pPr defTabSz="914400" latinLnBrk="1"/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en-U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"a" in x</a:t>
            </a:r>
          </a:p>
          <a:p>
            <a:pPr defTabSz="914400" latinLnBrk="1"/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DA249A-F7F4-4B14-989F-E03D1A4A35FD}"/>
              </a:ext>
            </a:extLst>
          </p:cNvPr>
          <p:cNvSpPr txBox="1"/>
          <p:nvPr/>
        </p:nvSpPr>
        <p:spPr>
          <a:xfrm>
            <a:off x="7116704" y="1905915"/>
            <a:ext cx="2409982" cy="452431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1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1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is y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id(x)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1802946224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id(y)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1802946224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[1,2,3]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y = [1,2,3]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is y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id(x)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1378947535688</a:t>
            </a:r>
          </a:p>
          <a:p>
            <a:pPr defTabSz="914400" latinLnBrk="1"/>
            <a:r>
              <a:rPr lang="es-ES" altLang="zh-CN" sz="1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id(y)</a:t>
            </a:r>
          </a:p>
          <a:p>
            <a:pPr defTabSz="914400" latinLnBrk="1"/>
            <a:r>
              <a:rPr lang="es-E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1378947535944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C5B65A5-46E4-4BF9-BC51-9703C2AC85E4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735756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 animBg="1"/>
      <p:bldP spid="11" grpId="0" uiExpand="1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440729" y="428725"/>
            <a:ext cx="7316893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x='</a:t>
            </a:r>
            <a:r>
              <a:rPr lang="en-US" altLang="zh-CN" sz="2601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adfderf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lang="en-US" altLang="zh-CN" sz="2601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dlkjfd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</a:t>
            </a:r>
          </a:p>
          <a:p>
            <a:pPr>
              <a:lnSpc>
                <a:spcPct val="150000"/>
              </a:lnSpc>
            </a:pP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print( '</a:t>
            </a:r>
            <a:r>
              <a:rPr lang="en-US" altLang="zh-CN" sz="2601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fd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  in  x )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355340" y="2786708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355340" y="3644157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355340" y="4501605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True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355340" y="5359053"/>
            <a:ext cx="64022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False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640800" y="2851016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640800" y="3708465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640800" y="4565913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640800" y="542336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755359" y="5680595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24BA3CF-7296-4F3B-8379-9524575BFDE4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771855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8DF64E0-F584-41B2-9504-8CCA69B21247}"/>
              </a:ext>
            </a:extLst>
          </p:cNvPr>
          <p:cNvSpPr txBox="1">
            <a:spLocks/>
          </p:cNvSpPr>
          <p:nvPr/>
        </p:nvSpPr>
        <p:spPr>
          <a:xfrm>
            <a:off x="1105299" y="910022"/>
            <a:ext cx="7416824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2.4.3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逻辑运算符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CBC735-734E-4511-BF9D-EF27082A7299}"/>
              </a:ext>
            </a:extLst>
          </p:cNvPr>
          <p:cNvSpPr txBox="1"/>
          <p:nvPr/>
        </p:nvSpPr>
        <p:spPr>
          <a:xfrm>
            <a:off x="1620162" y="1291114"/>
            <a:ext cx="6840760" cy="5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逻辑运算符有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个，优先级别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: not &gt; and &gt; or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E25476-3744-4460-8409-F1A5CF0370C1}"/>
              </a:ext>
            </a:extLst>
          </p:cNvPr>
          <p:cNvSpPr txBox="1"/>
          <p:nvPr/>
        </p:nvSpPr>
        <p:spPr>
          <a:xfrm>
            <a:off x="2354759" y="1943877"/>
            <a:ext cx="6480720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 defTabSz="914400" latinLnBrk="1"/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not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（非）、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and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（与、且）、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or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（或）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DF51F6-7434-4DBF-BAC3-381B2209E93C}"/>
              </a:ext>
            </a:extLst>
          </p:cNvPr>
          <p:cNvSpPr txBox="1"/>
          <p:nvPr/>
        </p:nvSpPr>
        <p:spPr>
          <a:xfrm>
            <a:off x="1105299" y="2637706"/>
            <a:ext cx="10801200" cy="378565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0 and True           # 0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决定了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and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的结果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True and 0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决定结果是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1 and 3   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决定结果是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2 &lt;= 1 and 0         #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惰性求值，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2&lt;=1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结果为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，不再关注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and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后面内容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False and 0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惰性求值（也称为短路求值），结果为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510029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uiExpand="1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7952FF-DA79-4958-9D35-B19B2B5340AC}"/>
              </a:ext>
            </a:extLst>
          </p:cNvPr>
          <p:cNvSpPr txBox="1"/>
          <p:nvPr/>
        </p:nvSpPr>
        <p:spPr>
          <a:xfrm>
            <a:off x="654422" y="1629594"/>
            <a:ext cx="11067727" cy="378565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2 &gt; 1 and 0 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最后一个表达式是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0 or True  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最后一个表达式为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0 or False  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最后一个表达式为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False or 0             #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最后一个表达式为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</a:t>
            </a:r>
          </a:p>
          <a:p>
            <a:pPr indent="273050"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3 &lt; 5 or '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abc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 &gt; 10      #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惰性求值，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 &lt; 5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，哪怕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or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后面是错误的语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273050"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2493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4A4DB3FC-9D1F-4C2E-BC39-9A21D6F2B6D6}"/>
              </a:ext>
            </a:extLst>
          </p:cNvPr>
          <p:cNvSpPr txBox="1">
            <a:spLocks/>
          </p:cNvSpPr>
          <p:nvPr/>
        </p:nvSpPr>
        <p:spPr>
          <a:xfrm>
            <a:off x="1274639" y="1195132"/>
            <a:ext cx="7308812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2.7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请找出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0—100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内与“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”有关的数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3D7BE158-3B8C-4952-90B9-808FC995B96F}"/>
              </a:ext>
            </a:extLst>
          </p:cNvPr>
          <p:cNvSpPr txBox="1">
            <a:spLocks/>
          </p:cNvSpPr>
          <p:nvPr/>
        </p:nvSpPr>
        <p:spPr>
          <a:xfrm>
            <a:off x="1850703" y="1917626"/>
            <a:ext cx="7977536" cy="1944216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要求：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）输出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的倍数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）输出含有数字“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”的数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C0FBDA4D-D116-4197-A4B9-1096D1B738C9}"/>
              </a:ext>
            </a:extLst>
          </p:cNvPr>
          <p:cNvSpPr txBox="1">
            <a:spLocks/>
          </p:cNvSpPr>
          <p:nvPr/>
        </p:nvSpPr>
        <p:spPr>
          <a:xfrm>
            <a:off x="1845297" y="3576224"/>
            <a:ext cx="7905528" cy="208823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）熟悉各种运算符的使用及优先级别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）熟悉赋值号与关系运算符恒等号的区别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）掌握求余判断整数换行的方法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673239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运算符）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A34DFBDF-FA4C-4748-8335-A256BF562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623" y="1046817"/>
            <a:ext cx="10153128" cy="18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latinLnBrk="1" hangingPunct="1">
              <a:lnSpc>
                <a:spcPct val="150000"/>
              </a:lnSpc>
              <a:spcBef>
                <a:spcPct val="20000"/>
              </a:spcBef>
              <a:buClr>
                <a:srgbClr val="EEECE1"/>
              </a:buClr>
              <a:buFont typeface="Monotype Sorts" charset="2"/>
              <a:buNone/>
            </a:pP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运算符的执行顺序</a:t>
            </a:r>
          </a:p>
          <a:p>
            <a:pPr defTabSz="914400" eaLnBrk="1" latinLnBrk="1" hangingPunct="1">
              <a:lnSpc>
                <a:spcPct val="150000"/>
              </a:lnSpc>
              <a:spcBef>
                <a:spcPct val="20000"/>
              </a:spcBef>
              <a:buClr>
                <a:srgbClr val="EEECE1"/>
              </a:buClr>
              <a:buFont typeface="Monotype Sorts" charset="2"/>
              <a:buNone/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   表达式中出现了多种不同类型的运算符时，其运算符优先级如下：</a:t>
            </a:r>
          </a:p>
          <a:p>
            <a:pPr indent="534988" defTabSz="914400" eaLnBrk="1" latinLnBrk="1" hangingPunct="1">
              <a:lnSpc>
                <a:spcPct val="150000"/>
              </a:lnSpc>
              <a:spcBef>
                <a:spcPct val="20000"/>
              </a:spcBef>
              <a:buClr>
                <a:srgbClr val="EEECE1"/>
              </a:buClr>
              <a:buFont typeface="Monotype Sorts" charset="2"/>
              <a:buNone/>
            </a:pP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     算术运算符 </a:t>
            </a: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 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字符串运算符 </a:t>
            </a: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 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关系运算符 </a:t>
            </a:r>
            <a:r>
              <a:rPr kumimoji="1"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&gt; </a:t>
            </a:r>
            <a:r>
              <a:rPr kumimoji="1"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逻辑运算符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F92910D5-7155-4DB2-8F4E-50988AC40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22" y="3182995"/>
            <a:ext cx="6892469" cy="49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1" latinLnBrk="1" hangingPunct="1">
              <a:lnSpc>
                <a:spcPct val="115000"/>
              </a:lnSpc>
              <a:spcBef>
                <a:spcPct val="25000"/>
              </a:spcBef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最简单的记忆方法：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用括号决定优先权 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6854946E-9AFF-49F4-A09C-ADA633BEC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0643" y="3966495"/>
            <a:ext cx="9793088" cy="169854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latinLnBrk="1" hangingPunct="1">
              <a:lnSpc>
                <a:spcPct val="150000"/>
              </a:lnSpc>
              <a:spcBef>
                <a:spcPct val="25000"/>
              </a:spcBef>
            </a:pP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使用圆括号来分组运算符和操作数，能够更明确地指出运算的先后顺序，使程序尽可能地易读。例如，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 + (3 * 4)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显然比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 + 3 * 4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清晰。与此同时，圆括号也应该正确使用，而不应该用得过滥（比如</a:t>
            </a:r>
            <a:r>
              <a:rPr kumimoji="1"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 + (3 + 4)</a:t>
            </a:r>
            <a:r>
              <a:rPr kumimoji="1"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3262471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92377A-18FB-4341-A57B-F330538594A2}"/>
              </a:ext>
            </a:extLst>
          </p:cNvPr>
          <p:cNvSpPr/>
          <p:nvPr/>
        </p:nvSpPr>
        <p:spPr>
          <a:xfrm>
            <a:off x="1155587" y="1042815"/>
            <a:ext cx="6311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2.5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与数值和字符串相关的常用内置函数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FB5334-3F33-4322-A53D-01595DDB6240}"/>
              </a:ext>
            </a:extLst>
          </p:cNvPr>
          <p:cNvSpPr txBox="1"/>
          <p:nvPr/>
        </p:nvSpPr>
        <p:spPr>
          <a:xfrm>
            <a:off x="1618165" y="2396723"/>
            <a:ext cx="812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 defTabSz="914400" latinLnBrk="1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内置函数是指不需要导入任何模块可以直接使用的函数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8BF0D00-DFF3-40DA-B041-B00EDEECF004}"/>
              </a:ext>
            </a:extLst>
          </p:cNvPr>
          <p:cNvSpPr/>
          <p:nvPr/>
        </p:nvSpPr>
        <p:spPr>
          <a:xfrm>
            <a:off x="1634679" y="2979377"/>
            <a:ext cx="8341059" cy="114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400" latinLnBrk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要想了解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的内置函数有哪些，可以采用下面语句：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 &gt;&gt;&gt;</a:t>
            </a:r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dir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(__</a:t>
            </a:r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builtins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__)  (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注意：下划线前后各两条）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872CB9-3E4A-4F09-9535-3E657ECA989F}"/>
              </a:ext>
            </a:extLst>
          </p:cNvPr>
          <p:cNvSpPr txBox="1"/>
          <p:nvPr/>
        </p:nvSpPr>
        <p:spPr>
          <a:xfrm>
            <a:off x="1923854" y="4374117"/>
            <a:ext cx="8172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latinLnBrk="1">
              <a:buClr>
                <a:prstClr val="white"/>
              </a:buClr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dir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help()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是初学者最有用的两个内置函数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697475-325D-436A-9916-48DC7B873AEE}"/>
              </a:ext>
            </a:extLst>
          </p:cNvPr>
          <p:cNvSpPr txBox="1"/>
          <p:nvPr/>
        </p:nvSpPr>
        <p:spPr>
          <a:xfrm>
            <a:off x="1634679" y="5055423"/>
            <a:ext cx="8751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latinLnBrk="1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编程时应优先考虑</a:t>
            </a:r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</a:rPr>
              <a:t>使用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内置函数，其优点是：速度快、稳定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1D86F8-988E-43C3-B3E9-7BFF93775783}"/>
              </a:ext>
            </a:extLst>
          </p:cNvPr>
          <p:cNvSpPr/>
          <p:nvPr/>
        </p:nvSpPr>
        <p:spPr>
          <a:xfrm>
            <a:off x="1618165" y="1723623"/>
            <a:ext cx="6516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400" latinLnBrk="1">
              <a:buFont typeface="Wingdings" panose="05000000000000000000" pitchFamily="2" charset="2"/>
              <a:buChar char="u"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函数可以用以实现特定功能的小型程序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F6A151-3C67-4F73-8C90-2B9A920872A0}"/>
              </a:ext>
            </a:extLst>
          </p:cNvPr>
          <p:cNvSpPr txBox="1"/>
          <p:nvPr/>
        </p:nvSpPr>
        <p:spPr>
          <a:xfrm>
            <a:off x="1618165" y="5701945"/>
            <a:ext cx="8623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 defTabSz="914400" latinLnBrk="1"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所有函数的使用有参数必须写参数，没有参数必须加括号</a:t>
            </a:r>
          </a:p>
        </p:txBody>
      </p:sp>
    </p:spTree>
    <p:extLst>
      <p:ext uri="{BB962C8B-B14F-4D97-AF65-F5344CB8AC3E}">
        <p14:creationId xmlns:p14="http://schemas.microsoft.com/office/powerpoint/2010/main" val="357275406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(2.5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与数值和字符串相关的常用内置函数）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F2E03CBC-E6D6-4B1D-A928-DAC7E1AF4120}"/>
              </a:ext>
            </a:extLst>
          </p:cNvPr>
          <p:cNvSpPr txBox="1">
            <a:spLocks/>
          </p:cNvSpPr>
          <p:nvPr/>
        </p:nvSpPr>
        <p:spPr>
          <a:xfrm>
            <a:off x="1121825" y="1032593"/>
            <a:ext cx="5035691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2.5.1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类型转换函数</a:t>
            </a:r>
          </a:p>
        </p:txBody>
      </p:sp>
      <p:graphicFrame>
        <p:nvGraphicFramePr>
          <p:cNvPr id="8" name="内容占位符 5">
            <a:extLst>
              <a:ext uri="{FF2B5EF4-FFF2-40B4-BE49-F238E27FC236}">
                <a16:creationId xmlns:a16="http://schemas.microsoft.com/office/drawing/2014/main" id="{9A32225B-165C-4854-8945-284A5D8CEB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4616495"/>
              </p:ext>
            </p:extLst>
          </p:nvPr>
        </p:nvGraphicFramePr>
        <p:xfrm>
          <a:off x="1274639" y="3434646"/>
          <a:ext cx="10009112" cy="2022422"/>
        </p:xfrm>
        <a:graphic>
          <a:graphicData uri="http://schemas.openxmlformats.org/drawingml/2006/table">
            <a:tbl>
              <a:tblPr firstRow="1" bandRow="1"/>
              <a:tblGrid>
                <a:gridCol w="2354714">
                  <a:extLst>
                    <a:ext uri="{9D8B030D-6E8A-4147-A177-3AD203B41FA5}">
                      <a16:colId xmlns:a16="http://schemas.microsoft.com/office/drawing/2014/main" val="1114876253"/>
                    </a:ext>
                  </a:extLst>
                </a:gridCol>
                <a:gridCol w="3090562">
                  <a:extLst>
                    <a:ext uri="{9D8B030D-6E8A-4147-A177-3AD203B41FA5}">
                      <a16:colId xmlns:a16="http://schemas.microsoft.com/office/drawing/2014/main" val="72593482"/>
                    </a:ext>
                  </a:extLst>
                </a:gridCol>
                <a:gridCol w="883018">
                  <a:extLst>
                    <a:ext uri="{9D8B030D-6E8A-4147-A177-3AD203B41FA5}">
                      <a16:colId xmlns:a16="http://schemas.microsoft.com/office/drawing/2014/main" val="3251358044"/>
                    </a:ext>
                  </a:extLst>
                </a:gridCol>
                <a:gridCol w="3680818">
                  <a:extLst>
                    <a:ext uri="{9D8B030D-6E8A-4147-A177-3AD203B41FA5}">
                      <a16:colId xmlns:a16="http://schemas.microsoft.com/office/drawing/2014/main" val="2108718937"/>
                    </a:ext>
                  </a:extLst>
                </a:gridCol>
              </a:tblGrid>
              <a:tr h="368554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函数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描述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函数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描述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41679"/>
                  </a:ext>
                </a:extLst>
              </a:tr>
              <a:tr h="368554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2000" b="1" baseline="0" dirty="0" err="1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altLang="zh-CN" sz="2000" b="1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(x)</a:t>
                      </a:r>
                      <a:endParaRPr lang="zh-CN" altLang="en-US" sz="2000" b="1" baseline="0" dirty="0"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altLang="zh-CN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转换为一个整数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2000" b="1" baseline="0" dirty="0" err="1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str</a:t>
                      </a:r>
                      <a:r>
                        <a:rPr lang="en-US" altLang="zh-CN" sz="2000" b="1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(x)</a:t>
                      </a:r>
                      <a:endParaRPr lang="zh-CN" altLang="en-US" sz="2000" b="1" baseline="0" dirty="0"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将对象</a:t>
                      </a:r>
                      <a:r>
                        <a:rPr lang="en-US" altLang="zh-CN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转换成字符串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586952"/>
                  </a:ext>
                </a:extLst>
              </a:tr>
              <a:tr h="368554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2000" b="1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float(x)</a:t>
                      </a:r>
                      <a:endParaRPr lang="zh-CN" altLang="en-US" sz="2000" b="1" baseline="0" dirty="0"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altLang="zh-CN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转换为一个浮点数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baseline="0" dirty="0" err="1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chr</a:t>
                      </a:r>
                      <a:r>
                        <a:rPr lang="en-US" altLang="zh-CN" sz="2000" b="1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(x)</a:t>
                      </a:r>
                      <a:endParaRPr lang="zh-CN" altLang="en-US" sz="2000" b="1" baseline="0" dirty="0"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altLang="zh-CN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ASCII</a:t>
                      </a: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码（整数）转换成字符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44101"/>
                  </a:ext>
                </a:extLst>
              </a:tr>
              <a:tr h="833702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2800" b="1" baseline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eval</a:t>
                      </a:r>
                      <a:r>
                        <a:rPr lang="en-US" altLang="zh-CN" sz="28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800" b="1" baseline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str</a:t>
                      </a:r>
                      <a:r>
                        <a:rPr lang="en-US" altLang="zh-CN" sz="28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将字符串当成有效表达式来求值，并返回计算结果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baseline="0" dirty="0" err="1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ord</a:t>
                      </a:r>
                      <a:r>
                        <a:rPr lang="en-US" altLang="zh-CN" sz="2000" b="1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(x)</a:t>
                      </a:r>
                      <a:endParaRPr lang="zh-CN" altLang="en-US" sz="2000" b="1" baseline="0" dirty="0"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将字符转换成对应的</a:t>
                      </a:r>
                      <a:r>
                        <a:rPr lang="en-US" altLang="zh-CN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ASCII</a:t>
                      </a:r>
                      <a:r>
                        <a:rPr lang="zh-CN" altLang="en-US" sz="2000" b="0" baseline="0" dirty="0"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码（整数）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715754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0823492-FB29-4FFD-934B-73D6BAA6F3DB}"/>
              </a:ext>
            </a:extLst>
          </p:cNvPr>
          <p:cNvSpPr txBox="1"/>
          <p:nvPr/>
        </p:nvSpPr>
        <p:spPr>
          <a:xfrm>
            <a:off x="1421362" y="1678018"/>
            <a:ext cx="9801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计算机中的运算与数据类型有关，不同类型的数据运算要进行类型转换，类型转换包括系统的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自动转换（隐式转换）和强制转换（显示转换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E6BEF4-0E39-4B69-B527-5032B38320F6}"/>
              </a:ext>
            </a:extLst>
          </p:cNvPr>
          <p:cNvSpPr txBox="1"/>
          <p:nvPr/>
        </p:nvSpPr>
        <p:spPr>
          <a:xfrm>
            <a:off x="1421362" y="2720404"/>
            <a:ext cx="8224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自动转换：整数是浮点数的特例，浮点数是复数的特例</a:t>
            </a:r>
          </a:p>
        </p:txBody>
      </p:sp>
    </p:spTree>
    <p:extLst>
      <p:ext uri="{BB962C8B-B14F-4D97-AF65-F5344CB8AC3E}">
        <p14:creationId xmlns:p14="http://schemas.microsoft.com/office/powerpoint/2010/main" val="38300013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(2.5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与数值和字符串相关的常用内置函数）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0B84AFF5-BF52-4343-BB79-ED6A16232EE2}"/>
              </a:ext>
            </a:extLst>
          </p:cNvPr>
          <p:cNvSpPr txBox="1">
            <a:spLocks/>
          </p:cNvSpPr>
          <p:nvPr/>
        </p:nvSpPr>
        <p:spPr>
          <a:xfrm>
            <a:off x="1130623" y="1104460"/>
            <a:ext cx="6609456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2.5.2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与数值型数据相关的常用内置函数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C9F0CE-4125-4F74-82D5-60B5FCA02C70}"/>
              </a:ext>
            </a:extLst>
          </p:cNvPr>
          <p:cNvSpPr txBox="1"/>
          <p:nvPr/>
        </p:nvSpPr>
        <p:spPr>
          <a:xfrm>
            <a:off x="1346647" y="1690994"/>
            <a:ext cx="10225136" cy="1698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abs(x)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返回数字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的绝对值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pow(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x,y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en-US" altLang="zh-CN" b="1" baseline="30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y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相当于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x**y</a:t>
            </a:r>
          </a:p>
          <a:p>
            <a:pPr marL="3224213" indent="-3224213" defTabSz="914400" latinLnBrk="1"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round(x[,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小数位数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])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四舍五入，若不指定小数位数，则返回整数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B7F2F2-AE79-2D6A-E75E-F8DB6B43DFDA}"/>
              </a:ext>
            </a:extLst>
          </p:cNvPr>
          <p:cNvSpPr txBox="1"/>
          <p:nvPr/>
        </p:nvSpPr>
        <p:spPr>
          <a:xfrm>
            <a:off x="1443039" y="3515832"/>
            <a:ext cx="9627311" cy="2477601"/>
          </a:xfrm>
          <a:prstGeom prst="rect">
            <a:avLst/>
          </a:prstGeom>
          <a:solidFill>
            <a:srgbClr val="99FFCC"/>
          </a:solidFill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1500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注意：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round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用于科学计算，保证精度，不同于前面字符串格式化</a:t>
            </a:r>
            <a:endParaRPr lang="en-US" altLang="zh-CN" sz="2000" b="1" dirty="0">
              <a:solidFill>
                <a:srgbClr val="C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round(3.0001, 2)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保留小数点后两位，要求保证的是精度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3.0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'%.2f' % 3.0001      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字符串格式化用于排版，必须满足标准格式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'3.00'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'{:.2f}'.format(3.0001)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'3.00'</a:t>
            </a:r>
          </a:p>
        </p:txBody>
      </p:sp>
    </p:spTree>
    <p:extLst>
      <p:ext uri="{BB962C8B-B14F-4D97-AF65-F5344CB8AC3E}">
        <p14:creationId xmlns:p14="http://schemas.microsoft.com/office/powerpoint/2010/main" val="20273514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2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414C23C-247E-4FB4-9BD1-D4C8D2619519}"/>
              </a:ext>
            </a:extLst>
          </p:cNvPr>
          <p:cNvSpPr/>
          <p:nvPr/>
        </p:nvSpPr>
        <p:spPr>
          <a:xfrm>
            <a:off x="626567" y="193538"/>
            <a:ext cx="10585176" cy="5887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91" indent="-457291">
              <a:lnSpc>
                <a:spcPct val="130000"/>
              </a:lnSpc>
              <a:buAutoNum type="ea1ChsPeriod"/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输入输出函数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input(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提示信息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：输入的内容要从交互窗口，而不是放在提示信息中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1.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输入必须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赋值给变量或放入表达式里面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2.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输入的一定是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字符串类型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（包括键入的引号，括号等）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3. </a:t>
            </a:r>
            <a:r>
              <a:rPr lang="zh-CN" altLang="en-US" sz="2000" b="1" dirty="0">
                <a:solidFill>
                  <a:srgbClr val="00B05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只有字符串可以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调用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split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这个方法，用来按指定字符分割，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返回列表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4.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可以用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将字符串连接在一起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print():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要合理使用括号中的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参数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sep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Python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主要数据类型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简单数据类型（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int, float, complex, bool)</a:t>
            </a:r>
          </a:p>
          <a:p>
            <a:pPr indent="714518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序列对象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(str, tuple, list)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、其他类型（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dict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, set, 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文件类型等）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Python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的变量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427773" indent="-1713256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变量不需要声明，但是必须遵循变量的命名规则。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427288" indent="-2427288"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本节课教学目标：</a:t>
            </a:r>
            <a:endParaRPr lang="en-US" altLang="zh-CN" sz="2000" b="1" dirty="0"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427288" indent="-2427288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变量各种赋值方式、数值型数据（常量）、字符串基本知识及</a:t>
            </a:r>
            <a:r>
              <a:rPr lang="zh-CN" altLang="en-US" sz="2800" b="1" dirty="0">
                <a:solidFill>
                  <a:schemeClr val="bg1"/>
                </a:solidFill>
                <a:highlight>
                  <a:srgbClr val="FF00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字符串切片</a:t>
            </a:r>
            <a:endParaRPr lang="en-US" altLang="zh-CN" sz="2800" b="1" dirty="0">
              <a:solidFill>
                <a:schemeClr val="bg1"/>
              </a:solidFill>
              <a:highlight>
                <a:srgbClr val="FF0000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" name="云形标注 4">
            <a:extLst>
              <a:ext uri="{FF2B5EF4-FFF2-40B4-BE49-F238E27FC236}">
                <a16:creationId xmlns:a16="http://schemas.microsoft.com/office/drawing/2014/main" id="{EBA24113-D6E1-4A78-804F-AB479E73D884}"/>
              </a:ext>
            </a:extLst>
          </p:cNvPr>
          <p:cNvSpPr/>
          <p:nvPr/>
        </p:nvSpPr>
        <p:spPr>
          <a:xfrm>
            <a:off x="9411543" y="6032705"/>
            <a:ext cx="2592888" cy="666904"/>
          </a:xfrm>
          <a:prstGeom prst="cloudCallout">
            <a:avLst>
              <a:gd name="adj1" fmla="val -47514"/>
              <a:gd name="adj2" fmla="val -81309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 latinLnBrk="1">
              <a:defRPr/>
            </a:pPr>
            <a:r>
              <a:rPr lang="zh-CN" altLang="en-US" sz="2801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前节回顾</a:t>
            </a:r>
          </a:p>
        </p:txBody>
      </p:sp>
    </p:spTree>
    <p:extLst>
      <p:ext uri="{BB962C8B-B14F-4D97-AF65-F5344CB8AC3E}">
        <p14:creationId xmlns:p14="http://schemas.microsoft.com/office/powerpoint/2010/main" val="40826952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(2.5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与数值和字符串相关的常用内置函数）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74D4B8-5074-4F64-AEC6-C3A18F90DD97}"/>
              </a:ext>
            </a:extLst>
          </p:cNvPr>
          <p:cNvSpPr txBox="1"/>
          <p:nvPr/>
        </p:nvSpPr>
        <p:spPr>
          <a:xfrm>
            <a:off x="1121825" y="1552164"/>
            <a:ext cx="10801200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spcAft>
                <a:spcPts val="600"/>
              </a:spcAft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isinstance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object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type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作用：来判断一个对象是否是一个已知的类型。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</a:p>
          <a:p>
            <a:pPr indent="539750" defTabSz="914400" latinLnBrk="1">
              <a:spcBef>
                <a:spcPts val="12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其第一个参数（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object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）为对象，第二个参数（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type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）为类型名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(int...)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或一组类型名的元组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((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int,list,float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是一个元组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。其返回值为布尔型（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 or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flase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）。 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539750" defTabSz="914400" latinLnBrk="1">
              <a:spcBef>
                <a:spcPts val="12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若对象的类型与参数二的类型相同则返回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。若参数二为一个元组，则若对象类型与元组中类型名之一相同即返回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367A36-70A1-4E82-9278-5E7D9EE0FD34}"/>
              </a:ext>
            </a:extLst>
          </p:cNvPr>
          <p:cNvSpPr txBox="1"/>
          <p:nvPr/>
        </p:nvSpPr>
        <p:spPr>
          <a:xfrm>
            <a:off x="2354759" y="4301223"/>
            <a:ext cx="5184576" cy="2246769"/>
          </a:xfrm>
          <a:prstGeom prst="rect">
            <a:avLst/>
          </a:prstGeom>
          <a:solidFill>
            <a:srgbClr val="D0F7F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a = 4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isinstance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a,int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isinstance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a,str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</a:p>
          <a:p>
            <a:pPr defTabSz="914400" latinLnBrk="1"/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isinstance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(a,(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str,int,list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))</a:t>
            </a:r>
          </a:p>
          <a:p>
            <a:pPr defTabSz="914400" latinLnBrk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7B2FC934-6554-013C-0A6C-4213AA2FA323}"/>
              </a:ext>
            </a:extLst>
          </p:cNvPr>
          <p:cNvSpPr txBox="1">
            <a:spLocks/>
          </p:cNvSpPr>
          <p:nvPr/>
        </p:nvSpPr>
        <p:spPr>
          <a:xfrm>
            <a:off x="1121825" y="1066756"/>
            <a:ext cx="6609456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2.5.2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与数值型数据相关的常用内置函数</a:t>
            </a:r>
          </a:p>
        </p:txBody>
      </p:sp>
    </p:spTree>
    <p:extLst>
      <p:ext uri="{BB962C8B-B14F-4D97-AF65-F5344CB8AC3E}">
        <p14:creationId xmlns:p14="http://schemas.microsoft.com/office/powerpoint/2010/main" val="325593734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uiExpand="1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(2.5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与数值和字符串相关的常用内置函数）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DD06EDA5-E5CC-43DC-8D73-DB72DCDEF946}"/>
              </a:ext>
            </a:extLst>
          </p:cNvPr>
          <p:cNvSpPr txBox="1">
            <a:spLocks/>
          </p:cNvSpPr>
          <p:nvPr/>
        </p:nvSpPr>
        <p:spPr>
          <a:xfrm>
            <a:off x="1312148" y="1197547"/>
            <a:ext cx="8339717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2.8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求一组数的最大值、最小值及所有元素之和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D32C223B-68DE-498B-AF44-969EA1C61E9A}"/>
              </a:ext>
            </a:extLst>
          </p:cNvPr>
          <p:cNvSpPr txBox="1">
            <a:spLocks/>
          </p:cNvSpPr>
          <p:nvPr/>
        </p:nvSpPr>
        <p:spPr>
          <a:xfrm>
            <a:off x="1647890" y="1972237"/>
            <a:ext cx="7977536" cy="1440160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要求：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）用循环逻辑完成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）用内置函数完成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CD5E33A5-7EB3-467B-8698-2115A8983AAD}"/>
              </a:ext>
            </a:extLst>
          </p:cNvPr>
          <p:cNvSpPr txBox="1">
            <a:spLocks/>
          </p:cNvSpPr>
          <p:nvPr/>
        </p:nvSpPr>
        <p:spPr>
          <a:xfrm>
            <a:off x="1647890" y="3726439"/>
            <a:ext cx="8409584" cy="1440152"/>
          </a:xfrm>
          <a:prstGeom prst="rect">
            <a:avLst/>
          </a:prstGeom>
        </p:spPr>
        <p:txBody>
          <a:bodyPr vert="horz" lIns="39600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）熟悉循环逻辑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）熟悉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min(),max(),sum(),range()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Wingdings" panose="05000000000000000000" pitchFamily="2" charset="2"/>
              </a:rPr>
              <a:t>等内置函数</a:t>
            </a:r>
          </a:p>
        </p:txBody>
      </p:sp>
    </p:spTree>
    <p:extLst>
      <p:ext uri="{BB962C8B-B14F-4D97-AF65-F5344CB8AC3E}">
        <p14:creationId xmlns:p14="http://schemas.microsoft.com/office/powerpoint/2010/main" val="25710143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(2.5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与数值和字符串相关的常用内置函数）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9B1904D-FB55-4FAE-9355-BB4EC4AAAFDB}"/>
              </a:ext>
            </a:extLst>
          </p:cNvPr>
          <p:cNvSpPr txBox="1">
            <a:spLocks/>
          </p:cNvSpPr>
          <p:nvPr/>
        </p:nvSpPr>
        <p:spPr>
          <a:xfrm>
            <a:off x="1121825" y="1140346"/>
            <a:ext cx="6609456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2.5.3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与序列数据对象相关的常用内置函数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3239B5-BAB1-4A88-95AA-3F979883DA52}"/>
              </a:ext>
            </a:extLst>
          </p:cNvPr>
          <p:cNvSpPr txBox="1"/>
          <p:nvPr/>
        </p:nvSpPr>
        <p:spPr>
          <a:xfrm>
            <a:off x="1603202" y="1726771"/>
            <a:ext cx="852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计算字符串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的长度或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其他可迭代对象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的元素个数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58BA53-C372-4483-A97B-B5F2EF35F896}"/>
              </a:ext>
            </a:extLst>
          </p:cNvPr>
          <p:cNvSpPr txBox="1"/>
          <p:nvPr/>
        </p:nvSpPr>
        <p:spPr>
          <a:xfrm>
            <a:off x="2546705" y="2188436"/>
            <a:ext cx="5184576" cy="2308324"/>
          </a:xfrm>
          <a:prstGeom prst="rect">
            <a:avLst/>
          </a:prstGeom>
          <a:solidFill>
            <a:srgbClr val="D0F7FC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"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sdgrtregh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</a:t>
            </a:r>
          </a:p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</a:p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9</a:t>
            </a:r>
          </a:p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["a","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sdf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","ere","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rte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"]</a:t>
            </a:r>
          </a:p>
          <a:p>
            <a:pPr defTabSz="914400" latinLnBrk="1"/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</a:p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3C8641-7462-4E6B-916C-BD26AB38E2E5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55A4B8-551F-49B7-ED72-06DEF0A54DAC}"/>
              </a:ext>
            </a:extLst>
          </p:cNvPr>
          <p:cNvSpPr txBox="1"/>
          <p:nvPr/>
        </p:nvSpPr>
        <p:spPr>
          <a:xfrm>
            <a:off x="1604873" y="4671153"/>
            <a:ext cx="95050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max(x)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min(x)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返回序列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的最大值、最小值（序列元素是同类型）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sum(x)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返回序列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的和（序列元素只能是数字）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range([start,]end[,step])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返回一个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range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对象，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不包含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这一项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reversed(x):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返回序列对象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的逆序结果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结果为生成器对象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31046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uiExpand="1" build="p" animBg="1"/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45448" y="831699"/>
            <a:ext cx="6552728" cy="127287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执行：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x = input() 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后输入：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[1, 'ab', 345]</a:t>
            </a:r>
          </a:p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那么</a:t>
            </a:r>
            <a:r>
              <a:rPr lang="en-US" altLang="zh-CN" sz="2601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len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(x)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为：</a:t>
            </a:r>
            <a:endParaRPr lang="en-US" altLang="zh-CN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75264" y="2250802"/>
            <a:ext cx="1591440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575264" y="3108250"/>
            <a:ext cx="1591440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6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575264" y="3965699"/>
            <a:ext cx="1591440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10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575264" y="4823147"/>
            <a:ext cx="1591440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12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860723" y="2315110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860723" y="3172558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860723" y="4030007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860723" y="4887455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827367" y="5444788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4FA5400-CC5F-4EED-8F5F-F72055FC9B3B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468072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A478165-3056-4D9F-9A03-258C78E751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32998" y="1078714"/>
            <a:ext cx="6895564" cy="1122934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执行语句：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len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('\'hello\'\</a:t>
            </a:r>
            <a:r>
              <a:rPr lang="en-US" altLang="zh-CN" sz="2600" dirty="0" err="1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nworld</a:t>
            </a:r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')</a:t>
            </a:r>
            <a:r>
              <a:rPr lang="zh-CN" altLang="en-US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的结果是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06856F-9336-4554-BB8E-8DCEDB6A95B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722911" y="2297608"/>
            <a:ext cx="1715289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10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0E4CFC-B121-42C2-8E02-78A0168905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22911" y="3155057"/>
            <a:ext cx="1715289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12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895C22-7F92-46A4-8B45-6807CCA171A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22911" y="4012505"/>
            <a:ext cx="1715289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13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89A62A-677C-4816-8194-B6FA68568D5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722911" y="4869954"/>
            <a:ext cx="1715289" cy="643086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16</a:t>
            </a:r>
            <a:endParaRPr lang="zh-CN" altLang="en-US" sz="26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E2F7840-F84A-4100-9E27-10106C68E0BC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855759" y="2361917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B06E530-6EDD-493F-93C4-C27C0859563E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855759" y="3219365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970306F-001B-4B0B-B483-13104365ECDC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855759" y="4076814"/>
            <a:ext cx="514469" cy="514469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5F1AEA-1FAC-45D1-985C-044599659337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855759" y="4934262"/>
            <a:ext cx="514469" cy="514469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D49D7BA-4BA8-43D2-BA5A-18C8F6953D1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20639" y="6216501"/>
            <a:ext cx="1543408" cy="411575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>
            <a:no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A5DF13E-ABB5-4DB8-8FE9-AB16E89A87F2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8350" cy="635000"/>
            <a:chOff x="0" y="0"/>
            <a:chExt cx="1219835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1F820999-2494-4B95-965A-72BB8866855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1219835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2A9AE82F-799E-4ED5-ACDB-EDCB5F4D37E4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42181CC8-5B6B-4D56-B4BE-7F386C0E1D18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523B5A06-A3BA-449D-9D4E-025915F94C54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02A2C94-9970-4E9A-8DFC-526B2999BE0C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4761232"/>
      </p:ext>
    </p:extLst>
  </p:cSld>
  <p:clrMapOvr>
    <a:masterClrMapping/>
  </p:clrMapOvr>
  <p:transition spd="slow" advTm="0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4">
            <a:extLst>
              <a:ext uri="{FF2B5EF4-FFF2-40B4-BE49-F238E27FC236}">
                <a16:creationId xmlns:a16="http://schemas.microsoft.com/office/drawing/2014/main" id="{634F9570-A81D-4547-9A5B-E5FF70F8F8A8}"/>
              </a:ext>
            </a:extLst>
          </p:cNvPr>
          <p:cNvSpPr/>
          <p:nvPr/>
        </p:nvSpPr>
        <p:spPr>
          <a:xfrm>
            <a:off x="9411543" y="6238105"/>
            <a:ext cx="2592888" cy="618037"/>
          </a:xfrm>
          <a:prstGeom prst="cloudCallout">
            <a:avLst>
              <a:gd name="adj1" fmla="val -37500"/>
              <a:gd name="adj2" fmla="val -80003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 latinLnBrk="1">
              <a:defRPr/>
            </a:pPr>
            <a:r>
              <a:rPr lang="zh-CN" altLang="en-US" sz="2801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前节回顾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67F2CB-D1BB-4708-A19D-CB028B16202D}"/>
              </a:ext>
            </a:extLst>
          </p:cNvPr>
          <p:cNvSpPr/>
          <p:nvPr/>
        </p:nvSpPr>
        <p:spPr>
          <a:xfrm>
            <a:off x="410543" y="261442"/>
            <a:ext cx="10944916" cy="581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AutoNum type="ea1ChsPeriod"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关系运算符（比较运算符、测试运算符）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&lt;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&lt;=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&gt;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&gt;=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!=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==</a:t>
            </a:r>
            <a:r>
              <a:rPr lang="zh-CN" altLang="en-US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kern="0" dirty="0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pitchFamily="2" charset="-122"/>
              </a:rPr>
              <a:t>is,  is not,  in,  not in</a:t>
            </a:r>
            <a:endParaRPr lang="en-US" altLang="zh-CN" sz="2200" b="1" dirty="0"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is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is not    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注意与“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==</a:t>
            </a: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”的区别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所有的关系运算符返回的都是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bool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类型（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True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或者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False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4518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成员函数判断可用于字符串、列表、元组、字典等各种容器对象</a:t>
            </a:r>
            <a:endParaRPr lang="en-US" altLang="zh-CN" sz="22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二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逻辑运算符（注意优先级别）  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not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and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or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583" latinLnBrk="1">
              <a:lnSpc>
                <a:spcPct val="150000"/>
              </a:lnSpc>
              <a:defRPr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常用内置函数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536575"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类型转换函数： 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int(x)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float(x)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eval(x)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chr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ord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</a:p>
          <a:p>
            <a:pPr indent="536575"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与数值型数据有关的函数：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sz="2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isinstance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object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type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sz="2200" b="1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536575" defTabSz="914583" latinLnBrk="1"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与序列数据对象有关的函数：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583" latinLnBrk="1"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 </a:t>
            </a:r>
            <a:r>
              <a:rPr lang="en-US" altLang="zh-CN" sz="2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len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max(x)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min(x)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sum(x)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range(start, end, step)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reversed(x)</a:t>
            </a:r>
          </a:p>
        </p:txBody>
      </p:sp>
    </p:spTree>
    <p:extLst>
      <p:ext uri="{BB962C8B-B14F-4D97-AF65-F5344CB8AC3E}">
        <p14:creationId xmlns:p14="http://schemas.microsoft.com/office/powerpoint/2010/main" val="106848924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0CA792B-EBAA-4038-999C-FC0ACF83E9CB}"/>
              </a:ext>
            </a:extLst>
          </p:cNvPr>
          <p:cNvSpPr/>
          <p:nvPr/>
        </p:nvSpPr>
        <p:spPr>
          <a:xfrm>
            <a:off x="1095692" y="1188218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latinLnBrk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2.6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模块导入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A2194B-17E5-40D6-9AA7-191A5F046EC6}"/>
              </a:ext>
            </a:extLst>
          </p:cNvPr>
          <p:cNvSpPr txBox="1"/>
          <p:nvPr/>
        </p:nvSpPr>
        <p:spPr>
          <a:xfrm>
            <a:off x="1993439" y="2436998"/>
            <a:ext cx="6480830" cy="2206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400" latinLnBrk="1">
              <a:lnSpc>
                <a:spcPct val="200000"/>
              </a:lnSpc>
              <a:buFontTx/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import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[as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别名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]</a:t>
            </a:r>
          </a:p>
          <a:p>
            <a:pPr marL="457200" indent="-457200" defTabSz="914400" latinLnBrk="1">
              <a:lnSpc>
                <a:spcPct val="200000"/>
              </a:lnSpc>
              <a:buFontTx/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from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模块名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import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对象名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[as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别名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]</a:t>
            </a:r>
          </a:p>
          <a:p>
            <a:pPr marL="457200" indent="-457200" defTabSz="914400" latinLnBrk="1">
              <a:lnSpc>
                <a:spcPct val="200000"/>
              </a:lnSpc>
              <a:buFontTx/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from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模块名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import * 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不建议使用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7A197F-296A-4DB5-A526-554E23552B90}"/>
              </a:ext>
            </a:extLst>
          </p:cNvPr>
          <p:cNvSpPr txBox="1"/>
          <p:nvPr/>
        </p:nvSpPr>
        <p:spPr>
          <a:xfrm>
            <a:off x="1595729" y="1975333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模块是导入到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以增强其功能的扩展</a:t>
            </a:r>
          </a:p>
        </p:txBody>
      </p:sp>
    </p:spTree>
    <p:extLst>
      <p:ext uri="{BB962C8B-B14F-4D97-AF65-F5344CB8AC3E}">
        <p14:creationId xmlns:p14="http://schemas.microsoft.com/office/powerpoint/2010/main" val="276729070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(2.6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模块导入）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1CD22B-CE0A-4A21-B07B-8B8B0C172AA3}"/>
              </a:ext>
            </a:extLst>
          </p:cNvPr>
          <p:cNvSpPr txBox="1"/>
          <p:nvPr/>
        </p:nvSpPr>
        <p:spPr>
          <a:xfrm>
            <a:off x="1408354" y="100844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三个比较常用的模块：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math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random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string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ED0FE7-2315-4D42-BFAB-B0BEE46A8669}"/>
              </a:ext>
            </a:extLst>
          </p:cNvPr>
          <p:cNvSpPr txBox="1"/>
          <p:nvPr/>
        </p:nvSpPr>
        <p:spPr>
          <a:xfrm>
            <a:off x="1442035" y="1656520"/>
            <a:ext cx="101297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latinLnBrk="1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math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的常用函数有：（下列函数加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前缀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math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  <a:p>
            <a:pPr indent="80803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sin(x)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cos(x)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radians(x)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：三角函数的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必须是弧度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80803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sqrt(x)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的平方根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80803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pi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圆周率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3.1415926…</a:t>
            </a:r>
          </a:p>
          <a:p>
            <a:pPr indent="80803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log(x[, base]):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计算以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base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为底的对数，默认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base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，即计算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ln(x)</a:t>
            </a:r>
          </a:p>
          <a:p>
            <a:pPr indent="80803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log10(x)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lg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</a:t>
            </a:r>
          </a:p>
          <a:p>
            <a:pPr indent="808038" defTabSz="914400" latinLnBrk="1"/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exp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(x):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</a:t>
            </a:r>
            <a:r>
              <a:rPr lang="en-US" altLang="zh-CN" b="1" baseline="30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A34936-481D-4BC1-BFB5-3F2A32A4A60E}"/>
              </a:ext>
            </a:extLst>
          </p:cNvPr>
          <p:cNvSpPr txBox="1"/>
          <p:nvPr/>
        </p:nvSpPr>
        <p:spPr>
          <a:xfrm>
            <a:off x="1501328" y="4520583"/>
            <a:ext cx="106970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latinLnBrk="1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random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的常用函数有：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下列函数加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前缀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random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278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random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获得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[0,1)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内的随机小数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2788" defTabSz="914400" latinLnBrk="1"/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randint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a,b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获得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</a:t>
            </a:r>
            <a:r>
              <a:rPr lang="en-US" altLang="zh-CN" b="1" dirty="0" err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a,b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]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上的随机整数</a:t>
            </a:r>
            <a:endParaRPr lang="en-US" altLang="zh-CN" b="1" baseline="30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2788" defTabSz="914400" latinLnBrk="1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sample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x, n)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返回从序列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x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中随机选择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个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不重复元素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列表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对象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712788"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注意：不重复的只是元素，不是值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1273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(2.6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模块导入）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DEC05D-55D1-4464-B1B5-B4B1A269E33C}"/>
              </a:ext>
            </a:extLst>
          </p:cNvPr>
          <p:cNvSpPr/>
          <p:nvPr/>
        </p:nvSpPr>
        <p:spPr>
          <a:xfrm>
            <a:off x="1850703" y="1750735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模块中定义常量有（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注意常量后面没有括号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）：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354013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string.digits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数字字符常量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 indent="354013">
              <a:lnSpc>
                <a:spcPct val="150000"/>
              </a:lnSpc>
              <a:defRPr/>
            </a:pP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string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ascii_letters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英文字母常量</a:t>
            </a: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</a:p>
          <a:p>
            <a:pPr marR="0" lvl="0" indent="354013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string.punctuation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标点符号常量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 indent="354013">
              <a:lnSpc>
                <a:spcPct val="150000"/>
              </a:lnSpc>
              <a:defRPr/>
            </a:pPr>
            <a:r>
              <a:rPr kumimoji="0" lang="en-US" altLang="zh-CN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string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.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ascii_lowercase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</a:t>
            </a:r>
            <a:r>
              <a:rPr kumimoji="0" lang="zh-CN" altLang="en-US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小写字母常量</a:t>
            </a:r>
            <a:endParaRPr kumimoji="0" lang="en-US" altLang="zh-CN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lvl="0" indent="354013">
              <a:lnSpc>
                <a:spcPct val="150000"/>
              </a:lnSpc>
              <a:defRPr/>
            </a:pP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string.ascii_uppercase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大写字母常量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R="0" lvl="0" indent="354013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string.printable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打印字符常量</a:t>
            </a:r>
            <a:endParaRPr kumimoji="0" lang="zh-CN" altLang="en-US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220EB9-BE88-5A84-3D9B-1ECD9E13A583}"/>
              </a:ext>
            </a:extLst>
          </p:cNvPr>
          <p:cNvSpPr txBox="1"/>
          <p:nvPr/>
        </p:nvSpPr>
        <p:spPr>
          <a:xfrm>
            <a:off x="1315975" y="1153071"/>
            <a:ext cx="1069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latinLnBrk="1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模块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string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都是常量，不是函数，不需要加括号，同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math.pi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math.e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99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变量和简单数据类型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(2.6  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模块导入）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4DEC27-698D-459D-8BCD-80D5921F8580}"/>
              </a:ext>
            </a:extLst>
          </p:cNvPr>
          <p:cNvSpPr/>
          <p:nvPr/>
        </p:nvSpPr>
        <p:spPr>
          <a:xfrm>
            <a:off x="1130623" y="1413570"/>
            <a:ext cx="10504910" cy="3785652"/>
          </a:xfrm>
          <a:prstGeom prst="rect">
            <a:avLst/>
          </a:prstGeom>
          <a:solidFill>
            <a:srgbClr val="FBFEE6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随机密码生成原理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endParaRPr lang="zh-CN" altLang="en-US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import string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string.digits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+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string.ascii_letters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+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string.punctuation</a:t>
            </a:r>
            <a:endParaRPr lang="en-US" altLang="zh-CN" sz="20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'0123456789abcdefghijklmnopqrstuvwxyzABCDEFGHIJKLMNOPQRSTUVWXYZ!"#$%&amp;\'()*+,-./:;&lt;=&gt;?@[\\]^_`{|}~'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import random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''.join([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random.choice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 for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in range(8)])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'H\\{.#=)g'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''.join([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random.choice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(x) for 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in range(8)])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'(</a:t>
            </a:r>
            <a:r>
              <a:rPr lang="en-US" altLang="zh-CN" sz="20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CrZ</a:t>
            </a:r>
            <a:r>
              <a:rPr lang="en-US" altLang="zh-CN" sz="20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[44M'</a:t>
            </a:r>
          </a:p>
        </p:txBody>
      </p:sp>
    </p:spTree>
    <p:extLst>
      <p:ext uri="{BB962C8B-B14F-4D97-AF65-F5344CB8AC3E}">
        <p14:creationId xmlns:p14="http://schemas.microsoft.com/office/powerpoint/2010/main" val="402955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theme1.xml><?xml version="1.0" encoding="utf-8"?>
<a:theme xmlns:a="http://schemas.openxmlformats.org/drawingml/2006/main" name="第一PPT，www.1ppt.com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精美翻书效果工作总结PPT模板2.pptx [只读]" id="{9F1AAABA-F753-42B1-97BE-927D581A1BF9}" vid="{5BB58929-6BCB-4A98-A936-3733551D331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12922</TotalTime>
  <Words>12356</Words>
  <Application>Microsoft Office PowerPoint</Application>
  <PresentationFormat>自定义</PresentationFormat>
  <Paragraphs>1774</Paragraphs>
  <Slides>106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106</vt:i4>
      </vt:variant>
    </vt:vector>
  </HeadingPairs>
  <TitlesOfParts>
    <vt:vector size="120" baseType="lpstr">
      <vt:lpstr>Menlo</vt:lpstr>
      <vt:lpstr>Monotype Sorts</vt:lpstr>
      <vt:lpstr>华文楷体</vt:lpstr>
      <vt:lpstr>隶书</vt:lpstr>
      <vt:lpstr>宋体</vt:lpstr>
      <vt:lpstr>微软雅黑</vt:lpstr>
      <vt:lpstr>微软雅黑</vt:lpstr>
      <vt:lpstr>幼圆</vt:lpstr>
      <vt:lpstr>Arial</vt:lpstr>
      <vt:lpstr>Arial Black</vt:lpstr>
      <vt:lpstr>Calibri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蓝色简洁</dc:title>
  <dc:creator>第一PPT</dc:creator>
  <cp:keywords>www.1ppt.com</cp:keywords>
  <cp:lastModifiedBy>office</cp:lastModifiedBy>
  <cp:revision>286</cp:revision>
  <dcterms:created xsi:type="dcterms:W3CDTF">2014-08-23T07:50:08Z</dcterms:created>
  <dcterms:modified xsi:type="dcterms:W3CDTF">2024-10-19T13:18:04Z</dcterms:modified>
</cp:coreProperties>
</file>