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444" r:id="rId2"/>
    <p:sldId id="359" r:id="rId3"/>
    <p:sldId id="378" r:id="rId4"/>
    <p:sldId id="379" r:id="rId5"/>
    <p:sldId id="387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407" r:id="rId17"/>
    <p:sldId id="330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408" r:id="rId27"/>
    <p:sldId id="409" r:id="rId28"/>
    <p:sldId id="417" r:id="rId29"/>
    <p:sldId id="415" r:id="rId30"/>
    <p:sldId id="335" r:id="rId31"/>
    <p:sldId id="410" r:id="rId32"/>
    <p:sldId id="411" r:id="rId33"/>
    <p:sldId id="412" r:id="rId34"/>
    <p:sldId id="413" r:id="rId35"/>
    <p:sldId id="414" r:id="rId36"/>
    <p:sldId id="416" r:id="rId37"/>
    <p:sldId id="438" r:id="rId38"/>
    <p:sldId id="439" r:id="rId39"/>
    <p:sldId id="440" r:id="rId40"/>
    <p:sldId id="432" r:id="rId41"/>
    <p:sldId id="437" r:id="rId42"/>
    <p:sldId id="445" r:id="rId43"/>
    <p:sldId id="435" r:id="rId44"/>
    <p:sldId id="446" r:id="rId45"/>
    <p:sldId id="447" r:id="rId46"/>
    <p:sldId id="331" r:id="rId47"/>
    <p:sldId id="433" r:id="rId48"/>
    <p:sldId id="441" r:id="rId49"/>
    <p:sldId id="436" r:id="rId50"/>
  </p:sldIdLst>
  <p:sldSz cx="12198350" cy="6859588"/>
  <p:notesSz cx="6858000" cy="9144000"/>
  <p:custDataLst>
    <p:tags r:id="rId52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FF3399"/>
    <a:srgbClr val="008E40"/>
    <a:srgbClr val="FFCCFF"/>
    <a:srgbClr val="FFFFCC"/>
    <a:srgbClr val="FF00FF"/>
    <a:srgbClr val="66FFFF"/>
    <a:srgbClr val="339966"/>
    <a:srgbClr val="F8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9" autoAdjust="0"/>
    <p:restoredTop sz="94660"/>
  </p:normalViewPr>
  <p:slideViewPr>
    <p:cSldViewPr>
      <p:cViewPr varScale="1">
        <p:scale>
          <a:sx n="55" d="100"/>
          <a:sy n="55" d="100"/>
        </p:scale>
        <p:origin x="90" y="54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01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808" y="117426"/>
            <a:ext cx="1701887" cy="677151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en-US" altLang="zh-CN" sz="3600" b="1" spc="-150" dirty="0">
                <a:solidFill>
                  <a:schemeClr val="accent1"/>
                </a:solidFill>
                <a:effectLst/>
                <a:latin typeface="Arial Black" pitchFamily="34" charset="0"/>
                <a:ea typeface="微软雅黑" pitchFamily="34" charset="-122"/>
              </a:rPr>
              <a:t>LOGO</a:t>
            </a:r>
            <a:endParaRPr lang="zh-CN" altLang="en-US" sz="3600" b="1" spc="-150" dirty="0">
              <a:solidFill>
                <a:schemeClr val="accent1"/>
              </a:solidFill>
              <a:effectLst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2671" y="693490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transition spd="slow" advTm="0">
    <p:wipe/>
  </p:transition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2.tmp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0" Type="http://schemas.openxmlformats.org/officeDocument/2006/relationships/image" Target="../media/image2.tmp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10" Type="http://schemas.openxmlformats.org/officeDocument/2006/relationships/tags" Target="../tags/tag24.xml"/><Relationship Id="rId19" Type="http://schemas.openxmlformats.org/officeDocument/2006/relationships/image" Target="../media/image4.png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image" Target="../media/image2.tmp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10" Type="http://schemas.openxmlformats.org/officeDocument/2006/relationships/tags" Target="../tags/tag41.xml"/><Relationship Id="rId19" Type="http://schemas.openxmlformats.org/officeDocument/2006/relationships/image" Target="../media/image7.png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164998" y="495865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055792" y="513966"/>
            <a:ext cx="3741980" cy="511504"/>
            <a:chOff x="6339097" y="1573726"/>
            <a:chExt cx="3744416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588742" y="1614014"/>
              <a:ext cx="3220587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164998" y="1210187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053865" y="2673342"/>
            <a:ext cx="3741980" cy="511504"/>
            <a:chOff x="6315199" y="2410178"/>
            <a:chExt cx="3744416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480261" y="2454436"/>
              <a:ext cx="1522303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列表和元组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5164998" y="1937717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055723" y="1937717"/>
            <a:ext cx="3741980" cy="511504"/>
            <a:chOff x="6339097" y="3296031"/>
            <a:chExt cx="3744416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371843" y="3336319"/>
              <a:ext cx="1832019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程序流程控制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5164998" y="2657798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056095" y="4044239"/>
            <a:ext cx="3741980" cy="511503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7227733" y="4221882"/>
              <a:ext cx="1939157" cy="430929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函数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圆角矩形 82"/>
          <p:cNvSpPr/>
          <p:nvPr/>
        </p:nvSpPr>
        <p:spPr>
          <a:xfrm>
            <a:off x="5167357" y="4051735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060556" y="1224010"/>
            <a:ext cx="3741980" cy="511504"/>
            <a:chOff x="6339097" y="5057483"/>
            <a:chExt cx="3744416" cy="511504"/>
          </a:xfrm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938252" y="5104309"/>
              <a:ext cx="2602851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变量和简单数据类型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38535" y="2219568"/>
            <a:ext cx="2806485" cy="1354172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学习内容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163899" y="4725938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7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056095" y="4733683"/>
            <a:ext cx="3741980" cy="511504"/>
            <a:chOff x="6339097" y="5057483"/>
            <a:chExt cx="3744416" cy="511504"/>
          </a:xfrm>
        </p:grpSpPr>
        <p:sp>
          <p:nvSpPr>
            <p:cNvPr id="27" name="圆角矩形 26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494955" y="5097771"/>
              <a:ext cx="1366421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文件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圆角矩形 24">
            <a:extLst>
              <a:ext uri="{FF2B5EF4-FFF2-40B4-BE49-F238E27FC236}">
                <a16:creationId xmlns:a16="http://schemas.microsoft.com/office/drawing/2014/main" id="{11B5D666-81A0-46EE-B671-7734BDF1DB93}"/>
              </a:ext>
            </a:extLst>
          </p:cNvPr>
          <p:cNvSpPr/>
          <p:nvPr/>
        </p:nvSpPr>
        <p:spPr>
          <a:xfrm>
            <a:off x="5166195" y="5461082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8E628F7-1051-4170-93A5-18D06C063BCD}"/>
              </a:ext>
            </a:extLst>
          </p:cNvPr>
          <p:cNvGrpSpPr/>
          <p:nvPr/>
        </p:nvGrpSpPr>
        <p:grpSpPr>
          <a:xfrm>
            <a:off x="6056095" y="5446224"/>
            <a:ext cx="3741980" cy="511504"/>
            <a:chOff x="6339097" y="5057483"/>
            <a:chExt cx="3744416" cy="511504"/>
          </a:xfrm>
        </p:grpSpPr>
        <p:sp>
          <p:nvSpPr>
            <p:cNvPr id="35" name="圆角矩形 26">
              <a:extLst>
                <a:ext uri="{FF2B5EF4-FFF2-40B4-BE49-F238E27FC236}">
                  <a16:creationId xmlns:a16="http://schemas.microsoft.com/office/drawing/2014/main" id="{4004FFAE-A28C-4A52-8BF2-0D5B44A105DE}"/>
                </a:ext>
              </a:extLst>
            </p:cNvPr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C6D8D04-AC68-41E4-A7AB-FF9D978283C7}"/>
                </a:ext>
              </a:extLst>
            </p:cNvPr>
            <p:cNvSpPr/>
            <p:nvPr/>
          </p:nvSpPr>
          <p:spPr>
            <a:xfrm>
              <a:off x="7044734" y="5120309"/>
              <a:ext cx="2285346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面向对象程序设计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20BC8E-1768-30B9-0AFF-788EC1A2F1FA}"/>
              </a:ext>
            </a:extLst>
          </p:cNvPr>
          <p:cNvGrpSpPr/>
          <p:nvPr/>
        </p:nvGrpSpPr>
        <p:grpSpPr>
          <a:xfrm>
            <a:off x="6056095" y="3338028"/>
            <a:ext cx="3741980" cy="511504"/>
            <a:chOff x="6315199" y="2410178"/>
            <a:chExt cx="3744416" cy="511504"/>
          </a:xfrm>
        </p:grpSpPr>
        <p:sp>
          <p:nvSpPr>
            <p:cNvPr id="4" name="圆角矩形 72">
              <a:extLst>
                <a:ext uri="{FF2B5EF4-FFF2-40B4-BE49-F238E27FC236}">
                  <a16:creationId xmlns:a16="http://schemas.microsoft.com/office/drawing/2014/main" id="{E8B0E564-5E00-AADB-DDDA-97F3396DF648}"/>
                </a:ext>
              </a:extLst>
            </p:cNvPr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7F2460E-57D2-ED18-B599-9C35EAD0A425}"/>
                </a:ext>
              </a:extLst>
            </p:cNvPr>
            <p:cNvSpPr/>
            <p:nvPr/>
          </p:nvSpPr>
          <p:spPr>
            <a:xfrm>
              <a:off x="7480261" y="2454436"/>
              <a:ext cx="1522303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字典与集合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圆角矩形 78">
            <a:extLst>
              <a:ext uri="{FF2B5EF4-FFF2-40B4-BE49-F238E27FC236}">
                <a16:creationId xmlns:a16="http://schemas.microsoft.com/office/drawing/2014/main" id="{7257F0E5-53F1-E12E-FA21-AC213C3032CC}"/>
              </a:ext>
            </a:extLst>
          </p:cNvPr>
          <p:cNvSpPr/>
          <p:nvPr/>
        </p:nvSpPr>
        <p:spPr>
          <a:xfrm>
            <a:off x="5167228" y="3322484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下箭头 87">
            <a:extLst>
              <a:ext uri="{FF2B5EF4-FFF2-40B4-BE49-F238E27FC236}">
                <a16:creationId xmlns:a16="http://schemas.microsoft.com/office/drawing/2014/main" id="{00ED6F1E-2C5B-0500-4CB3-999728D7DC3F}"/>
              </a:ext>
            </a:extLst>
          </p:cNvPr>
          <p:cNvSpPr/>
          <p:nvPr/>
        </p:nvSpPr>
        <p:spPr>
          <a:xfrm rot="16200000">
            <a:off x="4260663" y="1872018"/>
            <a:ext cx="576064" cy="67938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51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2.9672E-7 -9.74312E-7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2.9672E-7 -3.5339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5 0.04119 L 2.9672E-7 1.05531E-6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5 0.04119 L 2.9672E-7 4.21199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5 0.04119 L 2.9672E-7 4.21199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5 0.04119 L 1.56169E-7 2.24485E-7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6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5 0.04119 L 1.56169E-7 -7.82226E-7 " pathEditMode="relative" rAng="0" ptsTypes="AA">
                                      <p:cBhvr>
                                        <p:cTn id="69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6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3735 0.04119 L 1.56169E-7 3.6959E-6 " pathEditMode="relative" rAng="0" ptsTypes="AA">
                                      <p:cBhvr>
                                        <p:cTn id="7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75" grpId="0" animBg="1"/>
      <p:bldP spid="75" grpId="1" animBg="1"/>
      <p:bldP spid="75" grpId="2" animBg="1"/>
      <p:bldP spid="75" grpId="3" animBg="1"/>
      <p:bldP spid="79" grpId="0" animBg="1"/>
      <p:bldP spid="79" grpId="1" animBg="1"/>
      <p:bldP spid="83" grpId="0" animBg="1"/>
      <p:bldP spid="83" grpId="1" animBg="1"/>
      <p:bldP spid="87" grpId="0"/>
      <p:bldP spid="25" grpId="0" animBg="1"/>
      <p:bldP spid="25" grpId="1" animBg="1"/>
      <p:bldP spid="33" grpId="0" animBg="1"/>
      <p:bldP spid="33" grpId="1" animBg="1"/>
      <p:bldP spid="6" grpId="0" animBg="1"/>
      <p:bldP spid="6" grpId="1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单分支选择结构</a:t>
            </a:r>
            <a:r>
              <a:rPr lang="en-US" altLang="zh-CN" b="1" kern="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2D59251D-1EDC-4686-A9F6-218A3D3D19BA}"/>
              </a:ext>
            </a:extLst>
          </p:cNvPr>
          <p:cNvSpPr txBox="1">
            <a:spLocks/>
          </p:cNvSpPr>
          <p:nvPr/>
        </p:nvSpPr>
        <p:spPr>
          <a:xfrm>
            <a:off x="951111" y="1042926"/>
            <a:ext cx="6588224" cy="74792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3.3.1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单分支选择结构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35FB7F-9B8D-4676-AF74-51839CECF682}"/>
              </a:ext>
            </a:extLst>
          </p:cNvPr>
          <p:cNvSpPr txBox="1"/>
          <p:nvPr/>
        </p:nvSpPr>
        <p:spPr>
          <a:xfrm>
            <a:off x="1580674" y="1663648"/>
            <a:ext cx="3744416" cy="59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单分支选择结构的流程图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Line 8">
            <a:extLst>
              <a:ext uri="{FF2B5EF4-FFF2-40B4-BE49-F238E27FC236}">
                <a16:creationId xmlns:a16="http://schemas.microsoft.com/office/drawing/2014/main" id="{27D4D52E-C2B1-47A3-B6FC-A16CAC6BFF08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3056053" y="2946602"/>
            <a:ext cx="7207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Line 12">
            <a:extLst>
              <a:ext uri="{FF2B5EF4-FFF2-40B4-BE49-F238E27FC236}">
                <a16:creationId xmlns:a16="http://schemas.microsoft.com/office/drawing/2014/main" id="{784D0581-A4A9-4172-BD7E-E97E7A2D4E1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16413" y="5394551"/>
            <a:ext cx="141671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26BD275D-D192-4874-A787-82A28CF01B00}"/>
              </a:ext>
            </a:extLst>
          </p:cNvPr>
          <p:cNvSpPr/>
          <p:nvPr/>
        </p:nvSpPr>
        <p:spPr>
          <a:xfrm>
            <a:off x="2456864" y="3306964"/>
            <a:ext cx="1944217" cy="647427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表达式</a:t>
            </a:r>
          </a:p>
        </p:txBody>
      </p:sp>
      <p:sp>
        <p:nvSpPr>
          <p:cNvPr id="13" name="Line 8">
            <a:extLst>
              <a:ext uri="{FF2B5EF4-FFF2-40B4-BE49-F238E27FC236}">
                <a16:creationId xmlns:a16="http://schemas.microsoft.com/office/drawing/2014/main" id="{C603AFF3-030F-46C6-884A-1857C88D9285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3164386" y="4206422"/>
            <a:ext cx="50405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3945007-4038-49B9-841E-D9CE34539CCD}"/>
              </a:ext>
            </a:extLst>
          </p:cNvPr>
          <p:cNvSpPr/>
          <p:nvPr/>
        </p:nvSpPr>
        <p:spPr>
          <a:xfrm>
            <a:off x="2672889" y="4458449"/>
            <a:ext cx="1512168" cy="5760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语句块</a:t>
            </a:r>
          </a:p>
        </p:txBody>
      </p:sp>
      <p:sp>
        <p:nvSpPr>
          <p:cNvPr id="15" name="Line 8">
            <a:extLst>
              <a:ext uri="{FF2B5EF4-FFF2-40B4-BE49-F238E27FC236}">
                <a16:creationId xmlns:a16="http://schemas.microsoft.com/office/drawing/2014/main" id="{22049738-8889-433C-B4D9-962DB803E691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2911720" y="5539207"/>
            <a:ext cx="10093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872BF6-BED9-460B-9FD3-6D8F3E2345DB}"/>
              </a:ext>
            </a:extLst>
          </p:cNvPr>
          <p:cNvSpPr txBox="1"/>
          <p:nvPr/>
        </p:nvSpPr>
        <p:spPr>
          <a:xfrm>
            <a:off x="3464977" y="3970669"/>
            <a:ext cx="756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7" name="Line 12">
            <a:extLst>
              <a:ext uri="{FF2B5EF4-FFF2-40B4-BE49-F238E27FC236}">
                <a16:creationId xmlns:a16="http://schemas.microsoft.com/office/drawing/2014/main" id="{B5A380DF-4E75-492C-B785-0CEDDD6F73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01081" y="3630677"/>
            <a:ext cx="432047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8" name="Line 12">
            <a:extLst>
              <a:ext uri="{FF2B5EF4-FFF2-40B4-BE49-F238E27FC236}">
                <a16:creationId xmlns:a16="http://schemas.microsoft.com/office/drawing/2014/main" id="{8486519C-76C6-450A-B4D6-678D9E0BD2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33129" y="3630677"/>
            <a:ext cx="0" cy="1763874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3ECC2F-D30C-4913-9588-1A3246CFBA17}"/>
              </a:ext>
            </a:extLst>
          </p:cNvPr>
          <p:cNvSpPr txBox="1"/>
          <p:nvPr/>
        </p:nvSpPr>
        <p:spPr>
          <a:xfrm>
            <a:off x="4275322" y="3174191"/>
            <a:ext cx="84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FB4F414-EFB5-4125-8E19-DA7F0AEA36A5}"/>
              </a:ext>
            </a:extLst>
          </p:cNvPr>
          <p:cNvSpPr/>
          <p:nvPr/>
        </p:nvSpPr>
        <p:spPr>
          <a:xfrm>
            <a:off x="1736784" y="2874916"/>
            <a:ext cx="3600400" cy="2880320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A2E59F37-12D2-4253-BE9B-89F9693CE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505" y="1416889"/>
            <a:ext cx="4662250" cy="4708981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6088" indent="-446088" fontAlgn="base" latinLnBrk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已知两个数</a:t>
            </a:r>
            <a:r>
              <a:rPr kumimoji="1"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kumimoji="1"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，比较它们的大小，使得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始终大于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y.</a:t>
            </a:r>
          </a:p>
          <a:p>
            <a:pPr indent="714375" fontAlgn="base" latinLnBrk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if  x&lt;y:</a:t>
            </a:r>
          </a:p>
          <a:p>
            <a:pPr indent="714375" fontAlgn="base" latinLnBrk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t=x</a:t>
            </a:r>
          </a:p>
          <a:p>
            <a:pPr indent="714375" fontAlgn="base" latinLnBrk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x=y</a:t>
            </a:r>
          </a:p>
          <a:p>
            <a:pPr indent="714375" fontAlgn="base" latinLnBrk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y=t</a:t>
            </a:r>
          </a:p>
          <a:p>
            <a:pPr fontAlgn="base" latinLnBrk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魅力</a:t>
            </a: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kumimoji="1"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375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if  x&lt;y:</a:t>
            </a:r>
          </a:p>
          <a:p>
            <a:pPr indent="714375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</a:t>
            </a:r>
            <a:r>
              <a:rPr kumimoji="1"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x,y</a:t>
            </a: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=  </a:t>
            </a:r>
            <a:r>
              <a:rPr kumimoji="1"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y,x</a:t>
            </a:r>
            <a:endParaRPr kumimoji="1"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52937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4" grpId="0" animBg="1"/>
      <p:bldP spid="16" grpId="0"/>
      <p:bldP spid="19" grpId="0"/>
      <p:bldP spid="20" grpId="0" animBg="1"/>
      <p:bldP spid="21" grpId="0" uiExpand="1" build="allAtOnce" autoUpdateAnimBg="0"/>
      <p:bldP spid="21" grpId="1" uiExpan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7AB96C61-DB72-4794-80AD-09C4D807F2CF}"/>
              </a:ext>
            </a:extLst>
          </p:cNvPr>
          <p:cNvSpPr txBox="1">
            <a:spLocks/>
          </p:cNvSpPr>
          <p:nvPr/>
        </p:nvSpPr>
        <p:spPr>
          <a:xfrm>
            <a:off x="1095127" y="1123920"/>
            <a:ext cx="6588224" cy="59081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3.3.2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双分支选择结构</a:t>
            </a:r>
            <a:endParaRPr lang="ko-KR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8334AE-1C05-4352-8F83-0AC9E7F53387}"/>
              </a:ext>
            </a:extLst>
          </p:cNvPr>
          <p:cNvSpPr txBox="1"/>
          <p:nvPr/>
        </p:nvSpPr>
        <p:spPr>
          <a:xfrm>
            <a:off x="1842156" y="1629594"/>
            <a:ext cx="43290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语法格式：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注意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if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else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对齐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714375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if &lt;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条件表达式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&gt;:</a:t>
            </a:r>
            <a:endParaRPr kumimoji="0" lang="zh-CN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457200" marR="0" lvl="1" indent="714375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 &lt;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内嵌语句块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</a:t>
            </a:r>
            <a:endParaRPr lang="en-US" altLang="zh-CN" b="1" noProof="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457200" marR="0" lvl="1" indent="358775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else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1" indent="714375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内嵌语句块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2&gt;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3BE674-7B58-433B-ADDA-C04FF0D740F1}"/>
              </a:ext>
            </a:extLst>
          </p:cNvPr>
          <p:cNvSpPr txBox="1"/>
          <p:nvPr/>
        </p:nvSpPr>
        <p:spPr>
          <a:xfrm>
            <a:off x="1460983" y="3705113"/>
            <a:ext cx="9779552" cy="225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说明：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表达式为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True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时，执行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语句块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False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时执行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语句块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457200" marR="0" lvl="0" indent="-4572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语句块都必须内嵌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，要严格缩进，一旦缩进结束，表示内嵌结束或称满足条件后执行的流程结束。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Line 8">
            <a:extLst>
              <a:ext uri="{FF2B5EF4-FFF2-40B4-BE49-F238E27FC236}">
                <a16:creationId xmlns:a16="http://schemas.microsoft.com/office/drawing/2014/main" id="{80E0CA41-44D0-4C06-A604-9642BBB312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42669" y="3115380"/>
            <a:ext cx="7207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E6DB07E9-4A2D-499B-A48D-7C0FDFC5E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9295" y="2897892"/>
            <a:ext cx="2016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注意也有冒号</a:t>
            </a:r>
          </a:p>
        </p:txBody>
      </p:sp>
    </p:spTree>
    <p:extLst>
      <p:ext uri="{BB962C8B-B14F-4D97-AF65-F5344CB8AC3E}">
        <p14:creationId xmlns:p14="http://schemas.microsoft.com/office/powerpoint/2010/main" val="4630901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71F8D01D-FE52-4F80-AAAE-35AB71E35378}"/>
              </a:ext>
            </a:extLst>
          </p:cNvPr>
          <p:cNvSpPr txBox="1">
            <a:spLocks/>
          </p:cNvSpPr>
          <p:nvPr/>
        </p:nvSpPr>
        <p:spPr>
          <a:xfrm>
            <a:off x="1038293" y="1207997"/>
            <a:ext cx="4644008" cy="49263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3.3.2 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双分支选择结构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78ABD2-F276-4C5F-A4DB-DB4C2E19C167}"/>
              </a:ext>
            </a:extLst>
          </p:cNvPr>
          <p:cNvSpPr txBox="1"/>
          <p:nvPr/>
        </p:nvSpPr>
        <p:spPr>
          <a:xfrm>
            <a:off x="1765358" y="1689460"/>
            <a:ext cx="4483098" cy="59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双分支选择结构的流程图</a:t>
            </a:r>
            <a:endParaRPr kumimoji="0" lang="en-US" altLang="zh-CN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Line 8">
            <a:extLst>
              <a:ext uri="{FF2B5EF4-FFF2-40B4-BE49-F238E27FC236}">
                <a16:creationId xmlns:a16="http://schemas.microsoft.com/office/drawing/2014/main" id="{60E684D4-4902-4CDC-B70F-7FEDFC176924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2787427" y="2933477"/>
            <a:ext cx="7207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Line 12">
            <a:extLst>
              <a:ext uri="{FF2B5EF4-FFF2-40B4-BE49-F238E27FC236}">
                <a16:creationId xmlns:a16="http://schemas.microsoft.com/office/drawing/2014/main" id="{8AFA5630-3BD2-42D7-A200-5A66B0EADD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56666" y="5381426"/>
            <a:ext cx="171731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640FFA3B-1248-443B-A95B-E135C252EBC1}"/>
              </a:ext>
            </a:extLst>
          </p:cNvPr>
          <p:cNvSpPr/>
          <p:nvPr/>
        </p:nvSpPr>
        <p:spPr>
          <a:xfrm>
            <a:off x="2188238" y="3293839"/>
            <a:ext cx="1944217" cy="647427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</a:p>
        </p:txBody>
      </p:sp>
      <p:sp>
        <p:nvSpPr>
          <p:cNvPr id="13" name="Line 8">
            <a:extLst>
              <a:ext uri="{FF2B5EF4-FFF2-40B4-BE49-F238E27FC236}">
                <a16:creationId xmlns:a16="http://schemas.microsoft.com/office/drawing/2014/main" id="{5326F4FE-FA4F-48E1-B4D3-6E9D5DF0EF3E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2901164" y="4187894"/>
            <a:ext cx="493251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F872C96-E1A4-470B-96A4-C916C71C450F}"/>
              </a:ext>
            </a:extLst>
          </p:cNvPr>
          <p:cNvSpPr/>
          <p:nvPr/>
        </p:nvSpPr>
        <p:spPr>
          <a:xfrm>
            <a:off x="2404263" y="4445324"/>
            <a:ext cx="1512168" cy="5760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Line 8">
            <a:extLst>
              <a:ext uri="{FF2B5EF4-FFF2-40B4-BE49-F238E27FC236}">
                <a16:creationId xmlns:a16="http://schemas.microsoft.com/office/drawing/2014/main" id="{497A59F5-D89F-4290-BD8B-509BDA6E03E4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2649132" y="5520044"/>
            <a:ext cx="1006192" cy="887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C7B1DF4-D80D-47FF-9908-F8ECC747B5AD}"/>
              </a:ext>
            </a:extLst>
          </p:cNvPr>
          <p:cNvSpPr txBox="1"/>
          <p:nvPr/>
        </p:nvSpPr>
        <p:spPr>
          <a:xfrm>
            <a:off x="3196351" y="3957544"/>
            <a:ext cx="756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True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7" name="Line 12">
            <a:extLst>
              <a:ext uri="{FF2B5EF4-FFF2-40B4-BE49-F238E27FC236}">
                <a16:creationId xmlns:a16="http://schemas.microsoft.com/office/drawing/2014/main" id="{3AED835E-7E76-4A78-B2EA-6362B42DAA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32454" y="3600299"/>
            <a:ext cx="720080" cy="1725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8" name="Line 12">
            <a:extLst>
              <a:ext uri="{FF2B5EF4-FFF2-40B4-BE49-F238E27FC236}">
                <a16:creationId xmlns:a16="http://schemas.microsoft.com/office/drawing/2014/main" id="{D209C87F-0586-4715-84FD-4B37FBC7058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853915" y="3591722"/>
            <a:ext cx="12557" cy="85424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E28212B-477C-4B94-A61B-FC90798F2B66}"/>
              </a:ext>
            </a:extLst>
          </p:cNvPr>
          <p:cNvSpPr txBox="1"/>
          <p:nvPr/>
        </p:nvSpPr>
        <p:spPr>
          <a:xfrm>
            <a:off x="4055474" y="3168064"/>
            <a:ext cx="84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False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B28AB04-FBFB-4EB0-A943-4AF9F7962BB6}"/>
              </a:ext>
            </a:extLst>
          </p:cNvPr>
          <p:cNvSpPr/>
          <p:nvPr/>
        </p:nvSpPr>
        <p:spPr>
          <a:xfrm>
            <a:off x="1899916" y="2861791"/>
            <a:ext cx="4051340" cy="2880320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F7DBC60-CF74-4602-B5ED-9F50DF55E340}"/>
              </a:ext>
            </a:extLst>
          </p:cNvPr>
          <p:cNvSpPr/>
          <p:nvPr/>
        </p:nvSpPr>
        <p:spPr>
          <a:xfrm>
            <a:off x="4096452" y="4434517"/>
            <a:ext cx="1512168" cy="5760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F4FB8705-F7AB-45A3-ACEE-FCF219CAA3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65093" y="5010579"/>
            <a:ext cx="8890" cy="37084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3" name="Text Box 7">
            <a:extLst>
              <a:ext uri="{FF2B5EF4-FFF2-40B4-BE49-F238E27FC236}">
                <a16:creationId xmlns:a16="http://schemas.microsoft.com/office/drawing/2014/main" id="{39F268C6-D03A-46B2-BEAB-E84AF2455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523" y="1721634"/>
            <a:ext cx="4006370" cy="34163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6088" indent="-446088" fontAlgn="base" latinLnBrk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把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两个数中较大的数赋值给变量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max1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	if x&gt;y: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		max1=x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	else: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		max1=y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	print (max1)</a:t>
            </a:r>
          </a:p>
        </p:txBody>
      </p:sp>
    </p:spTree>
    <p:extLst>
      <p:ext uri="{BB962C8B-B14F-4D97-AF65-F5344CB8AC3E}">
        <p14:creationId xmlns:p14="http://schemas.microsoft.com/office/powerpoint/2010/main" val="389313290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4" grpId="0" animBg="1"/>
      <p:bldP spid="16" grpId="0"/>
      <p:bldP spid="19" grpId="0"/>
      <p:bldP spid="20" grpId="0" animBg="1"/>
      <p:bldP spid="21" grpId="0" animBg="1"/>
      <p:bldP spid="23" grpId="0" uiExpand="1" build="allAtOnce" autoUpdateAnimBg="0"/>
      <p:bldP spid="23" grpId="1" uiExpand="1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3B377BDD-620C-40D2-BAFA-704BC43779D7}"/>
              </a:ext>
            </a:extLst>
          </p:cNvPr>
          <p:cNvSpPr txBox="1">
            <a:spLocks/>
          </p:cNvSpPr>
          <p:nvPr/>
        </p:nvSpPr>
        <p:spPr>
          <a:xfrm>
            <a:off x="1013991" y="1004200"/>
            <a:ext cx="9036496" cy="537357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3.3.2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双分支选择结构（</a:t>
            </a:r>
            <a:r>
              <a:rPr kumimoji="1"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if condition else </a:t>
            </a:r>
            <a:r>
              <a:rPr kumimoji="1"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C22407-364B-4F49-B794-2D3E278DCCF4}"/>
              </a:ext>
            </a:extLst>
          </p:cNvPr>
          <p:cNvSpPr txBox="1"/>
          <p:nvPr/>
        </p:nvSpPr>
        <p:spPr>
          <a:xfrm>
            <a:off x="1490663" y="1523880"/>
            <a:ext cx="9693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魅力</a:t>
            </a:r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双分支选择结构三目条件表达式（也称为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三元组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结构）：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A043B0DB-21FE-4898-BAAE-5491ED8D7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164" y="4757532"/>
            <a:ext cx="9036496" cy="904863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已知两个数</a:t>
            </a:r>
            <a:r>
              <a:rPr kumimoji="1"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kumimoji="1"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，比较它们的大小，把大的数赋值给变量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max1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s-E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</a:t>
            </a:r>
            <a:r>
              <a:rPr kumimoji="1" lang="es-E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max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 </a:t>
            </a:r>
            <a:r>
              <a:rPr kumimoji="1" lang="es-E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 x if x&gt;y else</a:t>
            </a:r>
            <a:r>
              <a:rPr kumimoji="1" lang="es-E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y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7C17E61-764F-45F6-B5ED-11104C38254F}"/>
              </a:ext>
            </a:extLst>
          </p:cNvPr>
          <p:cNvSpPr/>
          <p:nvPr/>
        </p:nvSpPr>
        <p:spPr>
          <a:xfrm>
            <a:off x="1806618" y="2172441"/>
            <a:ext cx="9152589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value1 if condition else value2       </a:t>
            </a:r>
          </a:p>
          <a:p>
            <a:pPr marL="446088" indent="-446088" fontAlgn="base" latinLnBrk="0"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Font typeface="Monotype Sorts" charset="2"/>
              <a:buNone/>
            </a:pP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        </a:t>
            </a:r>
            <a:r>
              <a:rPr kumimoji="1" lang="en-US" altLang="zh-CN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kumimoji="1" lang="zh-CN" altLang="en-US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返回结果可以赋值给变量或者直接打印输出</a:t>
            </a:r>
            <a:endParaRPr kumimoji="1" lang="en-US" altLang="zh-CN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E8B782-5A9D-498A-9015-CA5C2BD29824}"/>
              </a:ext>
            </a:extLst>
          </p:cNvPr>
          <p:cNvSpPr txBox="1"/>
          <p:nvPr/>
        </p:nvSpPr>
        <p:spPr>
          <a:xfrm>
            <a:off x="1443667" y="2980330"/>
            <a:ext cx="9515539" cy="1698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说明：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condition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表达式为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时，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Value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，为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时返回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value2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语句必须写在同一行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3" name="椭圆形标注 2">
            <a:extLst>
              <a:ext uri="{FF2B5EF4-FFF2-40B4-BE49-F238E27FC236}">
                <a16:creationId xmlns:a16="http://schemas.microsoft.com/office/drawing/2014/main" id="{FDAAF9C4-66F4-44B1-866C-0AED6ED4DEDC}"/>
              </a:ext>
            </a:extLst>
          </p:cNvPr>
          <p:cNvSpPr/>
          <p:nvPr/>
        </p:nvSpPr>
        <p:spPr>
          <a:xfrm>
            <a:off x="7107287" y="5741055"/>
            <a:ext cx="4752528" cy="904851"/>
          </a:xfrm>
          <a:prstGeom prst="wedgeEllipseCallout">
            <a:avLst>
              <a:gd name="adj1" fmla="val -55745"/>
              <a:gd name="adj2" fmla="val -76947"/>
            </a:avLst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注意这里 </a:t>
            </a: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y 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不能写成</a:t>
            </a: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max1 = y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76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allAtOnce" autoUpdateAnimBg="0"/>
      <p:bldP spid="10" grpId="1" uiExpand="1" build="allAtOnce" animBg="1"/>
      <p:bldP spid="11" grpId="0"/>
      <p:bldP spid="12" grpId="0" build="p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EDE5BDC6-720F-4491-B483-E32F5A448926}"/>
              </a:ext>
            </a:extLst>
          </p:cNvPr>
          <p:cNvSpPr txBox="1">
            <a:spLocks/>
          </p:cNvSpPr>
          <p:nvPr/>
        </p:nvSpPr>
        <p:spPr>
          <a:xfrm>
            <a:off x="1274639" y="1078791"/>
            <a:ext cx="6765667" cy="76470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，计算分段函数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f(x)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的值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BD246793-1AE8-4D56-B1D0-8835996F1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695" y="1843495"/>
            <a:ext cx="7142258" cy="448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6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5334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3716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52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2098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6670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1242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5814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40386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要求：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用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函数输入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</a:p>
          <a:p>
            <a:pPr marR="0" lvl="0" indent="195263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已知：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f(x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＝  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  x&lt;=5</a:t>
            </a:r>
          </a:p>
          <a:p>
            <a:pPr marR="0" lvl="0" indent="195263" defTabSz="898525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  (x-5) 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1/4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x&gt;5</a:t>
            </a:r>
          </a:p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</a:p>
          <a:p>
            <a:pPr marR="0" lvl="0" indent="22225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1.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学习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双分支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语句的使用</a:t>
            </a:r>
          </a:p>
          <a:p>
            <a:pPr marR="0" lvl="0" indent="22225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2.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巩固学习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函数的数据输入方式</a:t>
            </a:r>
          </a:p>
          <a:p>
            <a:pPr marR="0" lvl="0" indent="22225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3.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学习算术运算符和关系运算符的使用</a:t>
            </a:r>
          </a:p>
          <a:p>
            <a:pPr marR="0" lvl="0" indent="22225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4.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学习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if……else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格式和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if condition else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格式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AutoShape 4">
            <a:extLst>
              <a:ext uri="{FF2B5EF4-FFF2-40B4-BE49-F238E27FC236}">
                <a16:creationId xmlns:a16="http://schemas.microsoft.com/office/drawing/2014/main" id="{441DA537-048D-4678-B8FF-97B3EABDA799}"/>
              </a:ext>
            </a:extLst>
          </p:cNvPr>
          <p:cNvSpPr>
            <a:spLocks/>
          </p:cNvSpPr>
          <p:nvPr/>
        </p:nvSpPr>
        <p:spPr bwMode="auto">
          <a:xfrm>
            <a:off x="4370983" y="2483059"/>
            <a:ext cx="143669" cy="881404"/>
          </a:xfrm>
          <a:prstGeom prst="leftBrace">
            <a:avLst>
              <a:gd name="adj1" fmla="val 70604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14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42AC74E1-698E-4CA6-93B9-5FE418C7B0C8}"/>
              </a:ext>
            </a:extLst>
          </p:cNvPr>
          <p:cNvSpPr txBox="1">
            <a:spLocks/>
          </p:cNvSpPr>
          <p:nvPr/>
        </p:nvSpPr>
        <p:spPr>
          <a:xfrm>
            <a:off x="1264295" y="1201903"/>
            <a:ext cx="7149480" cy="76470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3.2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求一元二次方程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ax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+bx+c=0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的根</a:t>
            </a:r>
          </a:p>
        </p:txBody>
      </p:sp>
      <p:sp>
        <p:nvSpPr>
          <p:cNvPr id="10" name="内容占位符 3">
            <a:extLst>
              <a:ext uri="{FF2B5EF4-FFF2-40B4-BE49-F238E27FC236}">
                <a16:creationId xmlns:a16="http://schemas.microsoft.com/office/drawing/2014/main" id="{6D63C005-7814-43B8-8AF0-DB4F1EDA6EA1}"/>
              </a:ext>
            </a:extLst>
          </p:cNvPr>
          <p:cNvSpPr txBox="1">
            <a:spLocks/>
          </p:cNvSpPr>
          <p:nvPr/>
        </p:nvSpPr>
        <p:spPr>
          <a:xfrm>
            <a:off x="1795460" y="3233025"/>
            <a:ext cx="8136904" cy="2304256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）掌握双分支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语句的语法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）巩固算术运算符和关系运算符的使用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）掌握输入序列解包、输出格式化的方法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C5121C-314C-4638-8465-B9E034EC8CD9}"/>
              </a:ext>
            </a:extLst>
          </p:cNvPr>
          <p:cNvSpPr/>
          <p:nvPr/>
        </p:nvSpPr>
        <p:spPr>
          <a:xfrm>
            <a:off x="1778695" y="1959909"/>
            <a:ext cx="892899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6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要求：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R="0" lvl="0" indent="631825" algn="l" defTabSz="914400" rtl="0" eaLnBrk="1" fontAlgn="auto" latinLnBrk="1" hangingPunct="1">
              <a:lnSpc>
                <a:spcPct val="100000"/>
              </a:lnSpc>
              <a:spcBef>
                <a:spcPct val="6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三个系数用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input()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函数输入，输出两个根保留小数点四位。</a:t>
            </a:r>
          </a:p>
        </p:txBody>
      </p:sp>
    </p:spTree>
    <p:extLst>
      <p:ext uri="{BB962C8B-B14F-4D97-AF65-F5344CB8AC3E}">
        <p14:creationId xmlns:p14="http://schemas.microsoft.com/office/powerpoint/2010/main" val="127266165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9874EE2-AADF-415E-BF3A-99CD7D64BA58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42AC74E1-698E-4CA6-93B9-5FE418C7B0C8}"/>
              </a:ext>
            </a:extLst>
          </p:cNvPr>
          <p:cNvSpPr txBox="1">
            <a:spLocks/>
          </p:cNvSpPr>
          <p:nvPr/>
        </p:nvSpPr>
        <p:spPr>
          <a:xfrm>
            <a:off x="1313616" y="1140347"/>
            <a:ext cx="7149480" cy="53431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3.3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将学生百分制成绩转换成五分制成绩</a:t>
            </a:r>
          </a:p>
        </p:txBody>
      </p:sp>
      <p:sp>
        <p:nvSpPr>
          <p:cNvPr id="10" name="内容占位符 3">
            <a:extLst>
              <a:ext uri="{FF2B5EF4-FFF2-40B4-BE49-F238E27FC236}">
                <a16:creationId xmlns:a16="http://schemas.microsoft.com/office/drawing/2014/main" id="{6D63C005-7814-43B8-8AF0-DB4F1EDA6EA1}"/>
              </a:ext>
            </a:extLst>
          </p:cNvPr>
          <p:cNvSpPr txBox="1">
            <a:spLocks/>
          </p:cNvSpPr>
          <p:nvPr/>
        </p:nvSpPr>
        <p:spPr>
          <a:xfrm>
            <a:off x="2080044" y="4058211"/>
            <a:ext cx="6675747" cy="2304256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9138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）掌握双分支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语句的语法</a:t>
            </a:r>
          </a:p>
          <a:p>
            <a:pPr indent="719138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）巩固输入数据的类型转换方式</a:t>
            </a:r>
          </a:p>
          <a:p>
            <a:pPr indent="719138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）掌握选择嵌套的逻辑关系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9138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）注意选择语句逻辑</a:t>
            </a:r>
          </a:p>
          <a:p>
            <a:pPr indent="719138">
              <a:lnSpc>
                <a:spcPct val="150000"/>
              </a:lnSpc>
            </a:pP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C5121C-314C-4638-8465-B9E034EC8CD9}"/>
              </a:ext>
            </a:extLst>
          </p:cNvPr>
          <p:cNvSpPr/>
          <p:nvPr/>
        </p:nvSpPr>
        <p:spPr>
          <a:xfrm>
            <a:off x="2080044" y="1749887"/>
            <a:ext cx="280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要求：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90-100:  “A”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80-89 :  “B”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70-79 :  “C”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60-69 :  “D”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&lt;60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分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 “E”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60951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21744" y="767579"/>
            <a:ext cx="7754176" cy="5763239"/>
          </a:xfrm>
          <a:prstGeom prst="rect">
            <a:avLst/>
          </a:prstGeom>
        </p:spPr>
      </p:pic>
      <p:sp>
        <p:nvSpPr>
          <p:cNvPr id="11" name="椭圆 1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9851208" y="1721745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9851208" y="2579193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851208" y="3436642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851208" y="4294090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6"/>
            </p:custDataLst>
          </p:nvPr>
        </p:nvSpPr>
        <p:spPr>
          <a:xfrm>
            <a:off x="7699746" y="6216502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685616" y="161073"/>
            <a:ext cx="4609579" cy="5487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Microsoft Yahei" panose="020B0503020204020204" pitchFamily="34" charset="-122"/>
              </a:rPr>
              <a:t>这段程序四个位置哪个有错误？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685616" y="6160619"/>
            <a:ext cx="2050731" cy="5233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1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找问题</a:t>
            </a:r>
          </a:p>
        </p:txBody>
      </p:sp>
      <p:grpSp>
        <p:nvGrpSpPr>
          <p:cNvPr id="20" name="组合 19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0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1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2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EC6BC5B0-7FDB-454F-8DCE-79569C66DF26}"/>
              </a:ext>
            </a:extLst>
          </p:cNvPr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13667"/>
      </p:ext>
    </p:extLst>
  </p:cSld>
  <p:clrMapOvr>
    <a:masterClrMapping/>
  </p:clrMapOvr>
  <p:transition spd="slow" advTm="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7EA81F97-669F-441F-834E-5D777251F3D9}"/>
              </a:ext>
            </a:extLst>
          </p:cNvPr>
          <p:cNvSpPr txBox="1">
            <a:spLocks/>
          </p:cNvSpPr>
          <p:nvPr/>
        </p:nvSpPr>
        <p:spPr>
          <a:xfrm>
            <a:off x="1118748" y="1093599"/>
            <a:ext cx="6588224" cy="49360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3.3.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多分支选择结构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5647BD-50F5-4868-89B8-A0DF1AEC0808}"/>
              </a:ext>
            </a:extLst>
          </p:cNvPr>
          <p:cNvSpPr txBox="1"/>
          <p:nvPr/>
        </p:nvSpPr>
        <p:spPr>
          <a:xfrm>
            <a:off x="1885219" y="1572041"/>
            <a:ext cx="345638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语法格式：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if &lt;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&gt;: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87313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内嵌语句块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1&gt;</a:t>
            </a:r>
          </a:p>
          <a:p>
            <a:pPr marL="609600" lvl="1" indent="-609600">
              <a:defRPr/>
            </a:pPr>
            <a:r>
              <a:rPr kumimoji="0" lang="en-US" altLang="zh-CN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elif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2&gt;:</a:t>
            </a:r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marR="0" lvl="1" indent="-65088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内嵌语句块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2&gt;</a:t>
            </a:r>
          </a:p>
          <a:p>
            <a:pPr marL="609600" lvl="1" indent="-609600">
              <a:defRPr/>
            </a:pPr>
            <a:r>
              <a:rPr lang="en-US" altLang="zh-CN" b="1" dirty="0" err="1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elif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&lt;</a:t>
            </a:r>
            <a:r>
              <a:rPr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3&gt;:</a:t>
            </a:r>
          </a:p>
          <a:p>
            <a:pPr marL="609600" lvl="1" indent="-65088">
              <a:defRPr/>
            </a:pP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内嵌语句块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3&gt;</a:t>
            </a:r>
          </a:p>
          <a:p>
            <a:pPr marL="609600" lvl="1" indent="-609600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……</a:t>
            </a:r>
          </a:p>
          <a:p>
            <a:pPr marL="609600" lvl="1" indent="-609600">
              <a:defRPr/>
            </a:pPr>
            <a:r>
              <a:rPr lang="en-US" altLang="zh-CN" b="1" dirty="0">
                <a:solidFill>
                  <a:srgbClr val="CCCC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else</a:t>
            </a:r>
            <a:r>
              <a:rPr lang="zh-CN" altLang="en-US" b="1" dirty="0">
                <a:solidFill>
                  <a:srgbClr val="CCCC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en-US" altLang="zh-CN" b="1" dirty="0">
              <a:solidFill>
                <a:srgbClr val="CCCC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lvl="1" indent="-609600">
              <a:defRPr/>
            </a:pPr>
            <a:r>
              <a:rPr lang="en-US" altLang="zh-CN" b="1" dirty="0">
                <a:solidFill>
                  <a:srgbClr val="CCCC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&lt;</a:t>
            </a:r>
            <a:r>
              <a:rPr lang="zh-CN" altLang="en-US" b="1" dirty="0">
                <a:solidFill>
                  <a:srgbClr val="CCCC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语句块</a:t>
            </a:r>
            <a:r>
              <a:rPr lang="en-US" altLang="zh-CN" b="1" dirty="0">
                <a:solidFill>
                  <a:srgbClr val="CCCC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n&gt;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3E3893-1EC2-42C8-86A2-9D1BFAC0D650}"/>
              </a:ext>
            </a:extLst>
          </p:cNvPr>
          <p:cNvSpPr txBox="1"/>
          <p:nvPr/>
        </p:nvSpPr>
        <p:spPr>
          <a:xfrm>
            <a:off x="6141681" y="1572041"/>
            <a:ext cx="5014034" cy="4053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说明：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这是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一个完整的选择语句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，不是选择嵌套。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每个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elif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后面都有一个条件表达式，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顺序判断条件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，从上往下，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先满足先执行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，执行结束直接跳出整个选择结构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CN" altLang="en-US" b="1" noProof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所有条件都不满足时执行</a:t>
            </a:r>
            <a:r>
              <a:rPr lang="en-US" altLang="zh-CN" b="1" noProof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else</a:t>
            </a:r>
            <a:r>
              <a:rPr lang="zh-CN" altLang="en-US" b="1" noProof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下面的语句块</a:t>
            </a:r>
            <a:r>
              <a:rPr lang="en-US" altLang="zh-CN" b="1" noProof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b="1" noProof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卷形: 水平 1">
            <a:extLst>
              <a:ext uri="{FF2B5EF4-FFF2-40B4-BE49-F238E27FC236}">
                <a16:creationId xmlns:a16="http://schemas.microsoft.com/office/drawing/2014/main" id="{9A85D370-F8EE-44F4-A723-5F381C27FC27}"/>
              </a:ext>
            </a:extLst>
          </p:cNvPr>
          <p:cNvSpPr/>
          <p:nvPr/>
        </p:nvSpPr>
        <p:spPr>
          <a:xfrm>
            <a:off x="1885219" y="5708034"/>
            <a:ext cx="8965440" cy="916127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无论哪种选择结构，</a:t>
            </a:r>
            <a:r>
              <a:rPr lang="zh-CN" altLang="en-US" sz="32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最多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只做一个内嵌语句块</a:t>
            </a:r>
          </a:p>
        </p:txBody>
      </p:sp>
    </p:spTree>
    <p:extLst>
      <p:ext uri="{BB962C8B-B14F-4D97-AF65-F5344CB8AC3E}">
        <p14:creationId xmlns:p14="http://schemas.microsoft.com/office/powerpoint/2010/main" val="172236485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E74D29-6B5A-4BB1-86B1-8FF264C84EA5}"/>
              </a:ext>
            </a:extLst>
          </p:cNvPr>
          <p:cNvSpPr txBox="1"/>
          <p:nvPr/>
        </p:nvSpPr>
        <p:spPr>
          <a:xfrm>
            <a:off x="1202631" y="822586"/>
            <a:ext cx="4483098" cy="59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多分支选择结构的流程图</a:t>
            </a:r>
            <a:endParaRPr kumimoji="0" lang="en-US" altLang="zh-CN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8" name="椭圆形标注 7">
            <a:extLst>
              <a:ext uri="{FF2B5EF4-FFF2-40B4-BE49-F238E27FC236}">
                <a16:creationId xmlns:a16="http://schemas.microsoft.com/office/drawing/2014/main" id="{72D03B34-1AFC-4F1D-B6B9-9A56B0608DA5}"/>
              </a:ext>
            </a:extLst>
          </p:cNvPr>
          <p:cNvSpPr/>
          <p:nvPr/>
        </p:nvSpPr>
        <p:spPr>
          <a:xfrm>
            <a:off x="6652611" y="1152528"/>
            <a:ext cx="4656712" cy="752352"/>
          </a:xfrm>
          <a:prstGeom prst="wedgeEllipseCallout">
            <a:avLst>
              <a:gd name="adj1" fmla="val -39903"/>
              <a:gd name="adj2" fmla="val 108394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注意：这不是选择嵌套</a:t>
            </a:r>
          </a:p>
        </p:txBody>
      </p:sp>
      <p:sp>
        <p:nvSpPr>
          <p:cNvPr id="68" name="Line 8">
            <a:extLst>
              <a:ext uri="{FF2B5EF4-FFF2-40B4-BE49-F238E27FC236}">
                <a16:creationId xmlns:a16="http://schemas.microsoft.com/office/drawing/2014/main" id="{9CE91E5F-E2E5-443D-8C87-CE746E736E7F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3019833" y="1781285"/>
            <a:ext cx="483721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9" name="Line 12">
            <a:extLst>
              <a:ext uri="{FF2B5EF4-FFF2-40B4-BE49-F238E27FC236}">
                <a16:creationId xmlns:a16="http://schemas.microsoft.com/office/drawing/2014/main" id="{6CB63818-4192-44A1-AA15-2FE6682F288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50557" y="5763085"/>
            <a:ext cx="6466414" cy="6526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0" name="菱形 69">
            <a:extLst>
              <a:ext uri="{FF2B5EF4-FFF2-40B4-BE49-F238E27FC236}">
                <a16:creationId xmlns:a16="http://schemas.microsoft.com/office/drawing/2014/main" id="{0A0A6F57-A102-484A-8EA0-4E0D3F8FCA59}"/>
              </a:ext>
            </a:extLst>
          </p:cNvPr>
          <p:cNvSpPr/>
          <p:nvPr/>
        </p:nvSpPr>
        <p:spPr>
          <a:xfrm>
            <a:off x="1986449" y="2023146"/>
            <a:ext cx="2545579" cy="845555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1" name="Line 8">
            <a:extLst>
              <a:ext uri="{FF2B5EF4-FFF2-40B4-BE49-F238E27FC236}">
                <a16:creationId xmlns:a16="http://schemas.microsoft.com/office/drawing/2014/main" id="{2B3CC2F3-2898-496E-BCBC-0335552716AE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2432617" y="3696538"/>
            <a:ext cx="1645971" cy="12181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FE2537F-C852-4904-9557-FC3BD8C0039E}"/>
              </a:ext>
            </a:extLst>
          </p:cNvPr>
          <p:cNvSpPr/>
          <p:nvPr/>
        </p:nvSpPr>
        <p:spPr>
          <a:xfrm>
            <a:off x="2277732" y="4525613"/>
            <a:ext cx="1979894" cy="7523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3" name="Line 8">
            <a:extLst>
              <a:ext uri="{FF2B5EF4-FFF2-40B4-BE49-F238E27FC236}">
                <a16:creationId xmlns:a16="http://schemas.microsoft.com/office/drawing/2014/main" id="{E7F3AB6E-5B1E-4FD2-949F-D04873C3A6E1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6249484" y="5995307"/>
            <a:ext cx="469606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015CA2D-FF89-4118-8544-0108CA9C7FF9}"/>
              </a:ext>
            </a:extLst>
          </p:cNvPr>
          <p:cNvSpPr txBox="1"/>
          <p:nvPr/>
        </p:nvSpPr>
        <p:spPr>
          <a:xfrm>
            <a:off x="3297792" y="3075860"/>
            <a:ext cx="989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True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5" name="Line 12">
            <a:extLst>
              <a:ext uri="{FF2B5EF4-FFF2-40B4-BE49-F238E27FC236}">
                <a16:creationId xmlns:a16="http://schemas.microsoft.com/office/drawing/2014/main" id="{9C406EB2-7D5F-4EA9-9B02-2DA8EBE814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32027" y="2456865"/>
            <a:ext cx="79092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" name="Line 12">
            <a:extLst>
              <a:ext uri="{FF2B5EF4-FFF2-40B4-BE49-F238E27FC236}">
                <a16:creationId xmlns:a16="http://schemas.microsoft.com/office/drawing/2014/main" id="{214D0CAF-CC18-40F7-A6BE-0585841DF94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22953" y="3571542"/>
            <a:ext cx="0" cy="9785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173E5E53-975F-4800-8F57-5EE1479557DD}"/>
              </a:ext>
            </a:extLst>
          </p:cNvPr>
          <p:cNvSpPr txBox="1"/>
          <p:nvPr/>
        </p:nvSpPr>
        <p:spPr>
          <a:xfrm>
            <a:off x="4532027" y="1916264"/>
            <a:ext cx="1107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False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ACB26460-CA4E-4A3E-989D-3D6803F9D301}"/>
              </a:ext>
            </a:extLst>
          </p:cNvPr>
          <p:cNvSpPr/>
          <p:nvPr/>
        </p:nvSpPr>
        <p:spPr>
          <a:xfrm>
            <a:off x="4370865" y="4525613"/>
            <a:ext cx="1979894" cy="7523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9" name="Line 12">
            <a:extLst>
              <a:ext uri="{FF2B5EF4-FFF2-40B4-BE49-F238E27FC236}">
                <a16:creationId xmlns:a16="http://schemas.microsoft.com/office/drawing/2014/main" id="{D9CCA731-16DE-4F3C-B3E3-B607B37F34B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1623" y="5295853"/>
            <a:ext cx="0" cy="48069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58E1C532-DF96-4913-BB6C-0AFF221D7ABE}"/>
              </a:ext>
            </a:extLst>
          </p:cNvPr>
          <p:cNvSpPr/>
          <p:nvPr/>
        </p:nvSpPr>
        <p:spPr>
          <a:xfrm>
            <a:off x="6484287" y="4517930"/>
            <a:ext cx="1979894" cy="7523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n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93723B9A-4ED7-4ACA-B19D-A66008BFF0F1}"/>
              </a:ext>
            </a:extLst>
          </p:cNvPr>
          <p:cNvSpPr/>
          <p:nvPr/>
        </p:nvSpPr>
        <p:spPr>
          <a:xfrm>
            <a:off x="8603138" y="4517930"/>
            <a:ext cx="1979894" cy="7523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n+1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2" name="Line 12">
            <a:extLst>
              <a:ext uri="{FF2B5EF4-FFF2-40B4-BE49-F238E27FC236}">
                <a16:creationId xmlns:a16="http://schemas.microsoft.com/office/drawing/2014/main" id="{7C73CB90-61C4-47AE-8691-2004C426786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459931" y="5277962"/>
            <a:ext cx="3" cy="5065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3" name="Line 12">
            <a:extLst>
              <a:ext uri="{FF2B5EF4-FFF2-40B4-BE49-F238E27FC236}">
                <a16:creationId xmlns:a16="http://schemas.microsoft.com/office/drawing/2014/main" id="{70340466-0B49-4DD2-9FD7-27711AE9500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8767" y="5277962"/>
            <a:ext cx="0" cy="47744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4" name="Line 12">
            <a:extLst>
              <a:ext uri="{FF2B5EF4-FFF2-40B4-BE49-F238E27FC236}">
                <a16:creationId xmlns:a16="http://schemas.microsoft.com/office/drawing/2014/main" id="{0914CED1-2CC1-49F8-9AF0-3AA98BE4C60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34516" y="5277964"/>
            <a:ext cx="0" cy="50510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5" name="菱形 84">
            <a:extLst>
              <a:ext uri="{FF2B5EF4-FFF2-40B4-BE49-F238E27FC236}">
                <a16:creationId xmlns:a16="http://schemas.microsoft.com/office/drawing/2014/main" id="{AD2DF2EF-78C9-4B31-9DBE-6FE6EC9E93FA}"/>
              </a:ext>
            </a:extLst>
          </p:cNvPr>
          <p:cNvSpPr/>
          <p:nvPr/>
        </p:nvSpPr>
        <p:spPr>
          <a:xfrm>
            <a:off x="4060635" y="2736496"/>
            <a:ext cx="2545579" cy="845555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6" name="菱形 85">
            <a:extLst>
              <a:ext uri="{FF2B5EF4-FFF2-40B4-BE49-F238E27FC236}">
                <a16:creationId xmlns:a16="http://schemas.microsoft.com/office/drawing/2014/main" id="{1F561538-8511-403C-9164-F8B405830A0F}"/>
              </a:ext>
            </a:extLst>
          </p:cNvPr>
          <p:cNvSpPr/>
          <p:nvPr/>
        </p:nvSpPr>
        <p:spPr>
          <a:xfrm>
            <a:off x="6151774" y="3392326"/>
            <a:ext cx="2545579" cy="845555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n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7" name="Line 12">
            <a:extLst>
              <a:ext uri="{FF2B5EF4-FFF2-40B4-BE49-F238E27FC236}">
                <a16:creationId xmlns:a16="http://schemas.microsoft.com/office/drawing/2014/main" id="{2618CFC1-A7D5-4718-91FD-46795618AFB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22954" y="2435678"/>
            <a:ext cx="0" cy="300819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8" name="Line 12">
            <a:extLst>
              <a:ext uri="{FF2B5EF4-FFF2-40B4-BE49-F238E27FC236}">
                <a16:creationId xmlns:a16="http://schemas.microsoft.com/office/drawing/2014/main" id="{DB4F9E39-F649-4C4E-98B1-D4B893C116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95744" y="3127463"/>
            <a:ext cx="780868" cy="17656"/>
          </a:xfrm>
          <a:prstGeom prst="line">
            <a:avLst/>
          </a:prstGeom>
          <a:noFill/>
          <a:ln w="38100">
            <a:solidFill>
              <a:srgbClr val="FF00FF"/>
            </a:solidFill>
            <a:prstDash val="lgDashDot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9" name="Line 12">
            <a:extLst>
              <a:ext uri="{FF2B5EF4-FFF2-40B4-BE49-F238E27FC236}">
                <a16:creationId xmlns:a16="http://schemas.microsoft.com/office/drawing/2014/main" id="{6EE2EDE7-AD12-408D-BA66-F7CF7E4808E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64468" y="3127463"/>
            <a:ext cx="12144" cy="268554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0" name="Line 12">
            <a:extLst>
              <a:ext uri="{FF2B5EF4-FFF2-40B4-BE49-F238E27FC236}">
                <a16:creationId xmlns:a16="http://schemas.microsoft.com/office/drawing/2014/main" id="{16037E8C-5E4A-4EB3-B056-752237AC547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428256" y="4248824"/>
            <a:ext cx="3" cy="26910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1" name="Line 12">
            <a:extLst>
              <a:ext uri="{FF2B5EF4-FFF2-40B4-BE49-F238E27FC236}">
                <a16:creationId xmlns:a16="http://schemas.microsoft.com/office/drawing/2014/main" id="{597A4E94-0B4D-45EE-B2EE-1635914C9D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97353" y="3804004"/>
            <a:ext cx="981174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2" name="Line 12">
            <a:extLst>
              <a:ext uri="{FF2B5EF4-FFF2-40B4-BE49-F238E27FC236}">
                <a16:creationId xmlns:a16="http://schemas.microsoft.com/office/drawing/2014/main" id="{15EB02EF-52CB-46F5-AA44-9D37A89D06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683303" y="3804003"/>
            <a:ext cx="0" cy="72004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7C0AAD1-9B46-4B23-986E-B41888D9736A}"/>
              </a:ext>
            </a:extLst>
          </p:cNvPr>
          <p:cNvSpPr txBox="1"/>
          <p:nvPr/>
        </p:nvSpPr>
        <p:spPr>
          <a:xfrm>
            <a:off x="7730391" y="4045322"/>
            <a:ext cx="989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True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E022A6D-1BC1-423E-95F1-21A8B72D5898}"/>
              </a:ext>
            </a:extLst>
          </p:cNvPr>
          <p:cNvSpPr txBox="1"/>
          <p:nvPr/>
        </p:nvSpPr>
        <p:spPr>
          <a:xfrm>
            <a:off x="5357325" y="3624221"/>
            <a:ext cx="989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True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3E826F0-BB13-4738-BF94-9A8399CF2834}"/>
              </a:ext>
            </a:extLst>
          </p:cNvPr>
          <p:cNvSpPr txBox="1"/>
          <p:nvPr/>
        </p:nvSpPr>
        <p:spPr>
          <a:xfrm>
            <a:off x="6547860" y="2578624"/>
            <a:ext cx="1107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False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4FA8A9D9-7602-4C27-BDD2-709559BCDFB2}"/>
              </a:ext>
            </a:extLst>
          </p:cNvPr>
          <p:cNvSpPr txBox="1"/>
          <p:nvPr/>
        </p:nvSpPr>
        <p:spPr>
          <a:xfrm>
            <a:off x="8697353" y="3292031"/>
            <a:ext cx="1107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else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00609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1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 animBg="1"/>
      <p:bldP spid="70" grpId="0" animBg="1"/>
      <p:bldP spid="72" grpId="0" animBg="1"/>
      <p:bldP spid="74" grpId="0"/>
      <p:bldP spid="77" grpId="0"/>
      <p:bldP spid="78" grpId="0" animBg="1"/>
      <p:bldP spid="80" grpId="0" animBg="1"/>
      <p:bldP spid="81" grpId="0" animBg="1"/>
      <p:bldP spid="85" grpId="0" animBg="1"/>
      <p:bldP spid="86" grpId="0" animBg="1"/>
      <p:bldP spid="93" grpId="0"/>
      <p:bldP spid="94" grpId="0"/>
      <p:bldP spid="95" grpId="0"/>
      <p:bldP spid="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33E1E6D7-E5E0-46B5-910A-D5F181628268}"/>
              </a:ext>
            </a:extLst>
          </p:cNvPr>
          <p:cNvSpPr txBox="1"/>
          <p:nvPr/>
        </p:nvSpPr>
        <p:spPr>
          <a:xfrm>
            <a:off x="1121825" y="170270"/>
            <a:ext cx="4401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B3FBB913-7A65-44A6-B2D0-C7931D819913}"/>
              </a:ext>
            </a:extLst>
          </p:cNvPr>
          <p:cNvSpPr txBox="1">
            <a:spLocks/>
          </p:cNvSpPr>
          <p:nvPr/>
        </p:nvSpPr>
        <p:spPr>
          <a:xfrm>
            <a:off x="1427712" y="1317536"/>
            <a:ext cx="2160240" cy="46064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本章内容：</a:t>
            </a:r>
            <a:endParaRPr lang="en-US" altLang="ko-KR" sz="32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1" name="Content Placeholder 12">
            <a:extLst>
              <a:ext uri="{FF2B5EF4-FFF2-40B4-BE49-F238E27FC236}">
                <a16:creationId xmlns:a16="http://schemas.microsoft.com/office/drawing/2014/main" id="{02DF32E4-7754-4664-AD61-A215D714FB53}"/>
              </a:ext>
            </a:extLst>
          </p:cNvPr>
          <p:cNvSpPr txBox="1">
            <a:spLocks/>
          </p:cNvSpPr>
          <p:nvPr/>
        </p:nvSpPr>
        <p:spPr>
          <a:xfrm>
            <a:off x="1837132" y="1870604"/>
            <a:ext cx="9361040" cy="2494002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熟练掌握选择语句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if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语句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的单分支、双分支、多分支、嵌套等结构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熟练掌握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range()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函数的使用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熟练掌握循环语句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for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循环和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while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的使用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掌握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break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continue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语句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6A980B1C-4343-4813-A170-A258C7CCE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8655" y="4365898"/>
            <a:ext cx="7391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重点：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流程控制语句的</a:t>
            </a: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执行流程和基本用法</a:t>
            </a:r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id="{7889D2F2-9CAD-4C35-B7C6-BD5688867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4094" y="5042168"/>
            <a:ext cx="6989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难点：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各种流程控制语句的</a:t>
            </a:r>
            <a:r>
              <a:rPr kumimoji="1"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嵌套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使用</a:t>
            </a:r>
          </a:p>
        </p:txBody>
      </p:sp>
    </p:spTree>
    <p:extLst>
      <p:ext uri="{BB962C8B-B14F-4D97-AF65-F5344CB8AC3E}">
        <p14:creationId xmlns:p14="http://schemas.microsoft.com/office/powerpoint/2010/main" val="165913661"/>
      </p:ext>
    </p:extLst>
  </p:cSld>
  <p:clrMapOvr>
    <a:masterClrMapping/>
  </p:clrMapOvr>
  <p:transition spd="slow" advTm="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多分支选择结构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726DACAF-719D-4450-A020-DBDD2357D814}"/>
              </a:ext>
            </a:extLst>
          </p:cNvPr>
          <p:cNvSpPr txBox="1">
            <a:spLocks/>
          </p:cNvSpPr>
          <p:nvPr/>
        </p:nvSpPr>
        <p:spPr>
          <a:xfrm>
            <a:off x="1562671" y="1064251"/>
            <a:ext cx="9577064" cy="53431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3.4 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采用多分支选择结构将学生百分制成绩转换成五分制成绩</a:t>
            </a: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1EE02164-672A-44EE-B68C-D1EFA5A18BCE}"/>
              </a:ext>
            </a:extLst>
          </p:cNvPr>
          <p:cNvSpPr txBox="1">
            <a:spLocks/>
          </p:cNvSpPr>
          <p:nvPr/>
        </p:nvSpPr>
        <p:spPr>
          <a:xfrm>
            <a:off x="2329099" y="3982115"/>
            <a:ext cx="6675747" cy="2304256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）掌握多分支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语句的语法</a:t>
            </a:r>
          </a:p>
          <a:p>
            <a:pPr indent="719138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）巩固输入数据的类型转换方式</a:t>
            </a:r>
          </a:p>
          <a:p>
            <a:pPr indent="719138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）掌握输出的不同格式</a:t>
            </a:r>
          </a:p>
          <a:p>
            <a:pPr indent="719138">
              <a:lnSpc>
                <a:spcPct val="150000"/>
              </a:lnSpc>
            </a:pP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133823-DA81-4E03-8AD5-310D1922B0B0}"/>
              </a:ext>
            </a:extLst>
          </p:cNvPr>
          <p:cNvSpPr/>
          <p:nvPr/>
        </p:nvSpPr>
        <p:spPr>
          <a:xfrm>
            <a:off x="2329099" y="1673791"/>
            <a:ext cx="280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要求：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90-100:  “A”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80-89 :  “B”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70-79 :  “C”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60-69 :  “D”</a:t>
            </a:r>
          </a:p>
          <a:p>
            <a:pPr lvl="0" indent="804863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&lt;60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分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 “E”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835692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1C652881-6B93-40B5-9C7A-F21275874EAC}"/>
              </a:ext>
            </a:extLst>
          </p:cNvPr>
          <p:cNvSpPr txBox="1">
            <a:spLocks/>
          </p:cNvSpPr>
          <p:nvPr/>
        </p:nvSpPr>
        <p:spPr>
          <a:xfrm>
            <a:off x="987115" y="872867"/>
            <a:ext cx="6588224" cy="747926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3.3.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en-US" altLang="ko-KR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选择结构的嵌套</a:t>
            </a:r>
            <a:endParaRPr lang="ko-KR" altLang="en-U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9290F0-0368-41EC-8B3D-20BF744F8030}"/>
              </a:ext>
            </a:extLst>
          </p:cNvPr>
          <p:cNvSpPr txBox="1"/>
          <p:nvPr/>
        </p:nvSpPr>
        <p:spPr>
          <a:xfrm>
            <a:off x="2138735" y="1476051"/>
            <a:ext cx="421202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50000"/>
              </a:lnSpc>
              <a:spcAft>
                <a:spcPts val="1800"/>
              </a:spcAft>
              <a:defRPr/>
            </a:pPr>
            <a:r>
              <a:rPr lang="zh-CN" altLang="en-US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语法格式：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indent="-457200" defTabSz="914400" latinLnBrk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if &lt;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1&gt;:</a:t>
            </a:r>
            <a:endParaRPr lang="zh-CN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1" indent="-457200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外层内嵌语句块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1&gt;</a:t>
            </a:r>
          </a:p>
          <a:p>
            <a:pPr marL="457200" lvl="1" indent="-457200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if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2&gt;:</a:t>
            </a:r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1" indent="-457200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	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内层内嵌语句块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2&gt;</a:t>
            </a:r>
          </a:p>
          <a:p>
            <a:pPr marL="457200" lvl="1" indent="-457200" defTabSz="914400" latinLnBrk="1">
              <a:defRPr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	else:</a:t>
            </a:r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1" indent="-457200" defTabSz="914400" latinLnBrk="1">
              <a:defRPr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	     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内层内嵌语句块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3&gt;</a:t>
            </a:r>
          </a:p>
          <a:p>
            <a:pPr marL="457200" lvl="1" indent="-457200" defTabSz="914400" latinLnBrk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else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1" indent="-457200"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外层内嵌语句块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4&gt;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52A85F-7707-4FAD-8D8D-B7FB3EEE0499}"/>
              </a:ext>
            </a:extLst>
          </p:cNvPr>
          <p:cNvSpPr txBox="1"/>
          <p:nvPr/>
        </p:nvSpPr>
        <p:spPr>
          <a:xfrm>
            <a:off x="1832511" y="5572594"/>
            <a:ext cx="9036496" cy="438197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这是一个嵌套的选择语句，缩进必须要正确并且一致才能保证正确的从属关系。</a:t>
            </a:r>
            <a:endParaRPr lang="en-US" altLang="zh-CN" sz="2000" b="1" dirty="0">
              <a:solidFill>
                <a:srgbClr val="FFFF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28659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3.3.4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选择结构的嵌套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072334D-E6AD-468C-95A2-6E74B41874FD}"/>
              </a:ext>
            </a:extLst>
          </p:cNvPr>
          <p:cNvSpPr/>
          <p:nvPr/>
        </p:nvSpPr>
        <p:spPr>
          <a:xfrm>
            <a:off x="6054590" y="3141302"/>
            <a:ext cx="3740802" cy="1965270"/>
          </a:xfrm>
          <a:prstGeom prst="rect">
            <a:avLst/>
          </a:prstGeom>
          <a:solidFill>
            <a:srgbClr val="F2FEA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8593C4-33D5-44E5-B6EC-08EFBA0898E3}"/>
              </a:ext>
            </a:extLst>
          </p:cNvPr>
          <p:cNvSpPr/>
          <p:nvPr/>
        </p:nvSpPr>
        <p:spPr>
          <a:xfrm>
            <a:off x="2116633" y="3141301"/>
            <a:ext cx="3875728" cy="1965271"/>
          </a:xfrm>
          <a:prstGeom prst="rect">
            <a:avLst/>
          </a:prstGeom>
          <a:solidFill>
            <a:srgbClr val="F2FEA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A821DB-95FD-4BF7-8CAC-B0FEC0C24697}"/>
              </a:ext>
            </a:extLst>
          </p:cNvPr>
          <p:cNvSpPr txBox="1"/>
          <p:nvPr/>
        </p:nvSpPr>
        <p:spPr>
          <a:xfrm>
            <a:off x="1489691" y="896282"/>
            <a:ext cx="4483098" cy="59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选择结构的嵌套流程图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Line 8">
            <a:extLst>
              <a:ext uri="{FF2B5EF4-FFF2-40B4-BE49-F238E27FC236}">
                <a16:creationId xmlns:a16="http://schemas.microsoft.com/office/drawing/2014/main" id="{6C4CB205-D4FE-4CAF-9BED-4EE19CBAEC82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3089212" y="1813815"/>
            <a:ext cx="563263" cy="14732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7E79C05A-7933-41C9-989B-462C1395E1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88676" y="5246002"/>
            <a:ext cx="543460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id="{823E49F2-A944-4B06-9D6B-3DD6710766DF}"/>
              </a:ext>
            </a:extLst>
          </p:cNvPr>
          <p:cNvSpPr/>
          <p:nvPr/>
        </p:nvSpPr>
        <p:spPr>
          <a:xfrm>
            <a:off x="2402127" y="2091129"/>
            <a:ext cx="1944217" cy="647427"/>
          </a:xfrm>
          <a:prstGeom prst="diamond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  <a:r>
              <a:rPr kumimoji="0" lang="en-US" altLang="zh-CN" sz="16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endParaRPr kumimoji="0" lang="zh-CN" altLang="en-US" sz="16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" name="Line 8">
            <a:extLst>
              <a:ext uri="{FF2B5EF4-FFF2-40B4-BE49-F238E27FC236}">
                <a16:creationId xmlns:a16="http://schemas.microsoft.com/office/drawing/2014/main" id="{96C9AA18-BD33-436D-9F67-E8207791BF2A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3159616" y="2937617"/>
            <a:ext cx="442875" cy="5689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2383F88-35F0-4CCC-AC34-D7F81C4D7C41}"/>
              </a:ext>
            </a:extLst>
          </p:cNvPr>
          <p:cNvSpPr/>
          <p:nvPr/>
        </p:nvSpPr>
        <p:spPr>
          <a:xfrm>
            <a:off x="2655276" y="4246597"/>
            <a:ext cx="1512168" cy="576062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6" name="Line 8">
            <a:extLst>
              <a:ext uri="{FF2B5EF4-FFF2-40B4-BE49-F238E27FC236}">
                <a16:creationId xmlns:a16="http://schemas.microsoft.com/office/drawing/2014/main" id="{975D8822-4B9B-4158-B542-7C1F176D98A3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5870795" y="5481861"/>
            <a:ext cx="504377" cy="0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17109DB-D253-43F3-BA5F-805C8DCF46BA}"/>
              </a:ext>
            </a:extLst>
          </p:cNvPr>
          <p:cNvSpPr txBox="1"/>
          <p:nvPr/>
        </p:nvSpPr>
        <p:spPr>
          <a:xfrm>
            <a:off x="3439996" y="2780137"/>
            <a:ext cx="756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8" name="Line 12">
            <a:extLst>
              <a:ext uri="{FF2B5EF4-FFF2-40B4-BE49-F238E27FC236}">
                <a16:creationId xmlns:a16="http://schemas.microsoft.com/office/drawing/2014/main" id="{658ABE7B-1E3F-4EDD-8618-DB4324B7156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89628" y="2414301"/>
            <a:ext cx="2752020" cy="541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9" name="Line 12">
            <a:extLst>
              <a:ext uri="{FF2B5EF4-FFF2-40B4-BE49-F238E27FC236}">
                <a16:creationId xmlns:a16="http://schemas.microsoft.com/office/drawing/2014/main" id="{D0A07395-0A3B-4493-9056-868346B81E0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214429" y="3497143"/>
            <a:ext cx="3915" cy="749454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C62A32B-7AA2-469E-A6E4-59C4E5A5CDF6}"/>
              </a:ext>
            </a:extLst>
          </p:cNvPr>
          <p:cNvSpPr txBox="1"/>
          <p:nvPr/>
        </p:nvSpPr>
        <p:spPr>
          <a:xfrm>
            <a:off x="4336294" y="2001393"/>
            <a:ext cx="84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CB3CA0E-D477-4E89-B684-DF3DD8AF8FA7}"/>
              </a:ext>
            </a:extLst>
          </p:cNvPr>
          <p:cNvSpPr/>
          <p:nvPr/>
        </p:nvSpPr>
        <p:spPr>
          <a:xfrm>
            <a:off x="4418927" y="4246597"/>
            <a:ext cx="1512168" cy="576062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8A7C9067-0506-43DE-9CA1-7C666E80FB9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15119" y="4828213"/>
            <a:ext cx="8165" cy="417789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DF21EC3-AEEC-4488-8678-851844F8D755}"/>
              </a:ext>
            </a:extLst>
          </p:cNvPr>
          <p:cNvSpPr/>
          <p:nvPr/>
        </p:nvSpPr>
        <p:spPr>
          <a:xfrm>
            <a:off x="6289647" y="4246597"/>
            <a:ext cx="1512168" cy="576062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3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1042ED1-CFE7-4FCA-A6BE-221036FBD8A9}"/>
              </a:ext>
            </a:extLst>
          </p:cNvPr>
          <p:cNvSpPr/>
          <p:nvPr/>
        </p:nvSpPr>
        <p:spPr>
          <a:xfrm>
            <a:off x="8016533" y="4267787"/>
            <a:ext cx="1512168" cy="576062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语句块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4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5" name="Line 12">
            <a:extLst>
              <a:ext uri="{FF2B5EF4-FFF2-40B4-BE49-F238E27FC236}">
                <a16:creationId xmlns:a16="http://schemas.microsoft.com/office/drawing/2014/main" id="{03C273CA-7630-484C-B986-F6F32321B0B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67253" y="4815413"/>
            <a:ext cx="8165" cy="417789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6" name="Line 12">
            <a:extLst>
              <a:ext uri="{FF2B5EF4-FFF2-40B4-BE49-F238E27FC236}">
                <a16:creationId xmlns:a16="http://schemas.microsoft.com/office/drawing/2014/main" id="{EBF57C5A-F7B7-4D3A-A790-6881C741360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210180" y="4815414"/>
            <a:ext cx="8165" cy="417789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7" name="Line 12">
            <a:extLst>
              <a:ext uri="{FF2B5EF4-FFF2-40B4-BE49-F238E27FC236}">
                <a16:creationId xmlns:a16="http://schemas.microsoft.com/office/drawing/2014/main" id="{665C2675-6086-434F-A935-1FCACC3B3C7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80511" y="4815415"/>
            <a:ext cx="8165" cy="417789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8" name="菱形 27">
            <a:extLst>
              <a:ext uri="{FF2B5EF4-FFF2-40B4-BE49-F238E27FC236}">
                <a16:creationId xmlns:a16="http://schemas.microsoft.com/office/drawing/2014/main" id="{02153716-C3A4-402C-AD59-D49F5DCC3A3D}"/>
              </a:ext>
            </a:extLst>
          </p:cNvPr>
          <p:cNvSpPr/>
          <p:nvPr/>
        </p:nvSpPr>
        <p:spPr>
          <a:xfrm>
            <a:off x="2422631" y="3187680"/>
            <a:ext cx="1944217" cy="647427"/>
          </a:xfrm>
          <a:prstGeom prst="diamond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  <a:r>
              <a:rPr kumimoji="0" lang="en-US" altLang="zh-CN" sz="16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endParaRPr kumimoji="0" lang="zh-CN" altLang="en-US" sz="16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9" name="菱形 28">
            <a:extLst>
              <a:ext uri="{FF2B5EF4-FFF2-40B4-BE49-F238E27FC236}">
                <a16:creationId xmlns:a16="http://schemas.microsoft.com/office/drawing/2014/main" id="{7647183E-1116-48E3-99D2-160ACC2FF56C}"/>
              </a:ext>
            </a:extLst>
          </p:cNvPr>
          <p:cNvSpPr/>
          <p:nvPr/>
        </p:nvSpPr>
        <p:spPr>
          <a:xfrm>
            <a:off x="6090052" y="3179880"/>
            <a:ext cx="1944217" cy="647427"/>
          </a:xfrm>
          <a:prstGeom prst="diamond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表达式</a:t>
            </a:r>
            <a:r>
              <a:rPr kumimoji="0" lang="en-US" altLang="zh-CN" sz="1600" b="1" i="0" u="none" strike="noStrike" kern="0" cap="none" spc="0" normalizeH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3</a:t>
            </a:r>
            <a:endParaRPr kumimoji="0" lang="zh-CN" altLang="en-US" sz="1600" b="1" i="0" u="none" strike="noStrike" kern="0" cap="none" spc="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0" name="Line 12">
            <a:extLst>
              <a:ext uri="{FF2B5EF4-FFF2-40B4-BE49-F238E27FC236}">
                <a16:creationId xmlns:a16="http://schemas.microsoft.com/office/drawing/2014/main" id="{B3A3AA5E-7065-4E7E-AEAC-1F012080E60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41647" y="2414300"/>
            <a:ext cx="14644" cy="69283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1" name="Line 12">
            <a:extLst>
              <a:ext uri="{FF2B5EF4-FFF2-40B4-BE49-F238E27FC236}">
                <a16:creationId xmlns:a16="http://schemas.microsoft.com/office/drawing/2014/main" id="{DCF18761-A68E-480B-8CF8-E1C738B0CF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67252" y="3835109"/>
            <a:ext cx="8165" cy="40844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2" name="Line 12">
            <a:extLst>
              <a:ext uri="{FF2B5EF4-FFF2-40B4-BE49-F238E27FC236}">
                <a16:creationId xmlns:a16="http://schemas.microsoft.com/office/drawing/2014/main" id="{0385D21A-0D61-4F09-80A1-06DBA8793D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56007" y="3497143"/>
            <a:ext cx="836512" cy="252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3" name="Line 12">
            <a:extLst>
              <a:ext uri="{FF2B5EF4-FFF2-40B4-BE49-F238E27FC236}">
                <a16:creationId xmlns:a16="http://schemas.microsoft.com/office/drawing/2014/main" id="{4980F5A5-9180-4609-AB3E-2CB0DDD9994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26932" y="3500373"/>
            <a:ext cx="0" cy="748354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AE0A6ED-2533-4B61-A1A1-0194B1D9A6EC}"/>
              </a:ext>
            </a:extLst>
          </p:cNvPr>
          <p:cNvSpPr txBox="1"/>
          <p:nvPr/>
        </p:nvSpPr>
        <p:spPr>
          <a:xfrm>
            <a:off x="7230687" y="3860935"/>
            <a:ext cx="756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defRPr/>
            </a:pP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F275A4E-931B-4A4D-A2B2-84C617C3F4BF}"/>
              </a:ext>
            </a:extLst>
          </p:cNvPr>
          <p:cNvSpPr txBox="1"/>
          <p:nvPr/>
        </p:nvSpPr>
        <p:spPr>
          <a:xfrm>
            <a:off x="3480855" y="3777198"/>
            <a:ext cx="756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15EE855-A8C4-4A36-95C2-56FF3C98F8C0}"/>
              </a:ext>
            </a:extLst>
          </p:cNvPr>
          <p:cNvSpPr txBox="1"/>
          <p:nvPr/>
        </p:nvSpPr>
        <p:spPr>
          <a:xfrm>
            <a:off x="7978607" y="3083258"/>
            <a:ext cx="84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defRPr/>
            </a:pP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A4E5339-BE5B-40B1-B531-8FDE3D360D36}"/>
              </a:ext>
            </a:extLst>
          </p:cNvPr>
          <p:cNvSpPr txBox="1"/>
          <p:nvPr/>
        </p:nvSpPr>
        <p:spPr>
          <a:xfrm>
            <a:off x="4381491" y="3058351"/>
            <a:ext cx="84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8" name="Line 12">
            <a:extLst>
              <a:ext uri="{FF2B5EF4-FFF2-40B4-BE49-F238E27FC236}">
                <a16:creationId xmlns:a16="http://schemas.microsoft.com/office/drawing/2014/main" id="{129604F2-2DD2-4991-87E3-06800823F4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34269" y="3500374"/>
            <a:ext cx="80073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9" name="Line 8">
            <a:extLst>
              <a:ext uri="{FF2B5EF4-FFF2-40B4-BE49-F238E27FC236}">
                <a16:creationId xmlns:a16="http://schemas.microsoft.com/office/drawing/2014/main" id="{1FEA59EF-5084-4C51-8E40-3B7A35AE65DB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3173362" y="4028234"/>
            <a:ext cx="420164" cy="10469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0" name="椭圆形标注 44">
            <a:extLst>
              <a:ext uri="{FF2B5EF4-FFF2-40B4-BE49-F238E27FC236}">
                <a16:creationId xmlns:a16="http://schemas.microsoft.com/office/drawing/2014/main" id="{C6DC9F26-8256-41F8-803C-43FD55B1189E}"/>
              </a:ext>
            </a:extLst>
          </p:cNvPr>
          <p:cNvSpPr/>
          <p:nvPr/>
        </p:nvSpPr>
        <p:spPr>
          <a:xfrm>
            <a:off x="7041646" y="1413096"/>
            <a:ext cx="3450017" cy="752352"/>
          </a:xfrm>
          <a:prstGeom prst="wedgeEllipseCallout">
            <a:avLst>
              <a:gd name="adj1" fmla="val -34410"/>
              <a:gd name="adj2" fmla="val 153582"/>
            </a:avLst>
          </a:prstGeom>
          <a:solidFill>
            <a:srgbClr val="FFFFC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并列的两层嵌套</a:t>
            </a:r>
          </a:p>
        </p:txBody>
      </p:sp>
    </p:spTree>
    <p:extLst>
      <p:ext uri="{BB962C8B-B14F-4D97-AF65-F5344CB8AC3E}">
        <p14:creationId xmlns:p14="http://schemas.microsoft.com/office/powerpoint/2010/main" val="263586086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3" grpId="0" animBg="1"/>
      <p:bldP spid="15" grpId="0" animBg="1"/>
      <p:bldP spid="17" grpId="0"/>
      <p:bldP spid="20" grpId="0"/>
      <p:bldP spid="21" grpId="0" animBg="1"/>
      <p:bldP spid="23" grpId="0" animBg="1"/>
      <p:bldP spid="24" grpId="0" animBg="1"/>
      <p:bldP spid="28" grpId="0" animBg="1"/>
      <p:bldP spid="29" grpId="0" animBg="1"/>
      <p:bldP spid="34" grpId="0"/>
      <p:bldP spid="35" grpId="0"/>
      <p:bldP spid="36" grpId="0"/>
      <p:bldP spid="37" grpId="0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3.3.4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选择结构的嵌套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E100704F-D3EC-4BB5-AACE-4C4044996A21}"/>
              </a:ext>
            </a:extLst>
          </p:cNvPr>
          <p:cNvSpPr txBox="1">
            <a:spLocks/>
          </p:cNvSpPr>
          <p:nvPr/>
        </p:nvSpPr>
        <p:spPr>
          <a:xfrm>
            <a:off x="1485400" y="993422"/>
            <a:ext cx="6765667" cy="76470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3.5 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，计算分段函数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f(x)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的值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730FB36-3AF5-4E83-889F-83C02E59C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7187" y="1785142"/>
            <a:ext cx="6495710" cy="111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6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5334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3716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52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2098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6670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1242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5814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40386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要求：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用</a:t>
            </a:r>
            <a:r>
              <a:rPr kumimoji="0" lang="en-US" altLang="zh-CN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input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函数输入</a:t>
            </a:r>
            <a:r>
              <a:rPr kumimoji="0" lang="en-US" altLang="zh-CN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x</a:t>
            </a:r>
          </a:p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已知：</a:t>
            </a:r>
            <a:endParaRPr kumimoji="0" lang="en-US" altLang="zh-CN" sz="2400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5B816363-7189-44E1-94A8-FC73EE8764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704723"/>
              </p:ext>
            </p:extLst>
          </p:nvPr>
        </p:nvGraphicFramePr>
        <p:xfrm>
          <a:off x="2941045" y="2343823"/>
          <a:ext cx="5028096" cy="185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84200" imgH="876240" progId="Equation.DSMT4">
                  <p:embed/>
                </p:oleObj>
              </mc:Choice>
              <mc:Fallback>
                <p:oleObj name="Equation" r:id="rId2" imgW="1384200" imgH="876240" progId="Equation.DSMT4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045" y="2343823"/>
                        <a:ext cx="5028096" cy="185468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0E04AAC3-8141-47CD-8F0F-AF7368D8020F}"/>
              </a:ext>
            </a:extLst>
          </p:cNvPr>
          <p:cNvSpPr/>
          <p:nvPr/>
        </p:nvSpPr>
        <p:spPr>
          <a:xfrm>
            <a:off x="1974701" y="4198511"/>
            <a:ext cx="6860777" cy="225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</a:p>
          <a:p>
            <a:pPr marL="609600" lvl="0" indent="-1524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）学习多分支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语句的使用及逻辑关系</a:t>
            </a:r>
          </a:p>
          <a:p>
            <a:pPr marL="609600" lvl="0" indent="-1524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）巩固学习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函数的数据输入方式</a:t>
            </a:r>
          </a:p>
          <a:p>
            <a:pPr marL="609600" lvl="0" indent="-1524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）巩固学习模块导入方法</a:t>
            </a:r>
          </a:p>
        </p:txBody>
      </p:sp>
    </p:spTree>
    <p:extLst>
      <p:ext uri="{BB962C8B-B14F-4D97-AF65-F5344CB8AC3E}">
        <p14:creationId xmlns:p14="http://schemas.microsoft.com/office/powerpoint/2010/main" val="10406571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3.3.4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选择结构的嵌套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2CD8475C-A502-4969-9DE2-853F6DC42C91}"/>
              </a:ext>
            </a:extLst>
          </p:cNvPr>
          <p:cNvSpPr txBox="1">
            <a:spLocks/>
          </p:cNvSpPr>
          <p:nvPr/>
        </p:nvSpPr>
        <p:spPr>
          <a:xfrm>
            <a:off x="1349872" y="1288555"/>
            <a:ext cx="6765667" cy="55775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3.6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输入某年某月，判断该月的天数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BE7D37C9-D2C1-489A-B62B-9FAC8728F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829" y="2233594"/>
            <a:ext cx="6495710" cy="55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6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5334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3716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52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2098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6670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1242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5814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40386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要求：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用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input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函数输入年和月</a:t>
            </a:r>
            <a:endParaRPr kumimoji="0" lang="en-US" altLang="zh-CN" sz="24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96F8F43-3BE3-4C19-8CE8-A6DC19926D1C}"/>
              </a:ext>
            </a:extLst>
          </p:cNvPr>
          <p:cNvSpPr/>
          <p:nvPr/>
        </p:nvSpPr>
        <p:spPr>
          <a:xfrm>
            <a:off x="1619829" y="2941963"/>
            <a:ext cx="9663922" cy="225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</a:p>
          <a:p>
            <a:pPr marL="609600" lvl="0" indent="-762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巩固学习输入数据类型转换的重要性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及序列解包输入技巧</a:t>
            </a:r>
            <a:endParaRPr kumimoji="0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lvl="0" indent="-762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初步了解列表的索引方法</a:t>
            </a:r>
          </a:p>
          <a:p>
            <a:pPr marL="609600" lvl="0" indent="-762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学习选择语句嵌套的使用，正确理解缩进的概念</a:t>
            </a:r>
          </a:p>
        </p:txBody>
      </p:sp>
    </p:spTree>
    <p:extLst>
      <p:ext uri="{BB962C8B-B14F-4D97-AF65-F5344CB8AC3E}">
        <p14:creationId xmlns:p14="http://schemas.microsoft.com/office/powerpoint/2010/main" val="268946237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3.3.4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选择结构的嵌套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1F5ADA3D-2510-4BA2-AA8C-6B19C152D355}"/>
              </a:ext>
            </a:extLst>
          </p:cNvPr>
          <p:cNvSpPr txBox="1">
            <a:spLocks/>
          </p:cNvSpPr>
          <p:nvPr/>
        </p:nvSpPr>
        <p:spPr>
          <a:xfrm>
            <a:off x="1346647" y="1203863"/>
            <a:ext cx="6765667" cy="76470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6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3.7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摄氏温度与华氏温度的转换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64C93305-B1EF-4F30-8735-CDE4C0618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703" y="1939131"/>
            <a:ext cx="7140316" cy="223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6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5334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3716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52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2098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6670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1242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5814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4038600" indent="-3810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要求：</a:t>
            </a:r>
            <a:endParaRPr kumimoji="0" lang="en-US" altLang="zh-CN" sz="2400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用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函数输入用“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”或“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F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”结尾的温度</a:t>
            </a:r>
            <a:endParaRPr kumimoji="0" lang="en-US" altLang="zh-CN" sz="24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marR="0" lvl="0" indent="-609600" defTabSz="914400" rtl="0" eaLnBrk="1" fontAlgn="base" latinLnBrk="0" hangingPunct="1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）若输入用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结尾，则用公式：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F=C*9/5+32</a:t>
            </a:r>
          </a:p>
          <a:p>
            <a:pPr lvl="0" eaLnBrk="1" latinLnBrk="0" hangingPunct="1">
              <a:lnSpc>
                <a:spcPct val="90000"/>
              </a:lnSpc>
              <a:spcBef>
                <a:spcPct val="60000"/>
              </a:spcBef>
              <a:buNone/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）若输入用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F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结尾，则用公式：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C=(F-32)*5/9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FBC0DAC-3F19-4D4D-A054-13C2974E065F}"/>
              </a:ext>
            </a:extLst>
          </p:cNvPr>
          <p:cNvSpPr/>
          <p:nvPr/>
        </p:nvSpPr>
        <p:spPr>
          <a:xfrm>
            <a:off x="1848198" y="4062152"/>
            <a:ext cx="7275313" cy="225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</a:p>
          <a:p>
            <a:pPr marL="609600" lvl="0" indent="-762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巩固学习输入数据类型转换的重要性</a:t>
            </a:r>
            <a:endParaRPr kumimoji="0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lvl="0" indent="-762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</a:t>
            </a:r>
            <a:r>
              <a:rPr kumimoji="0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print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函数的格式化技巧</a:t>
            </a:r>
          </a:p>
          <a:p>
            <a:pPr marL="609600" lvl="0" indent="-76200" fontAlgn="base" latinLnBrk="0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掌握字符串截取技巧及成员资格判断方法</a:t>
            </a:r>
          </a:p>
        </p:txBody>
      </p:sp>
    </p:spTree>
    <p:extLst>
      <p:ext uri="{BB962C8B-B14F-4D97-AF65-F5344CB8AC3E}">
        <p14:creationId xmlns:p14="http://schemas.microsoft.com/office/powerpoint/2010/main" val="34345465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53EEA62-E1AA-4719-91C8-EE75BEC282A8}"/>
              </a:ext>
            </a:extLst>
          </p:cNvPr>
          <p:cNvSpPr txBox="1">
            <a:spLocks/>
          </p:cNvSpPr>
          <p:nvPr/>
        </p:nvSpPr>
        <p:spPr>
          <a:xfrm>
            <a:off x="1118748" y="1201903"/>
            <a:ext cx="6588224" cy="74792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3.4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循环结构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12" name="文本占位符 36866">
            <a:extLst>
              <a:ext uri="{FF2B5EF4-FFF2-40B4-BE49-F238E27FC236}">
                <a16:creationId xmlns:a16="http://schemas.microsoft.com/office/drawing/2014/main" id="{DE6DBB1E-4FDF-4A8F-8BC6-7D36243F7A2C}"/>
              </a:ext>
            </a:extLst>
          </p:cNvPr>
          <p:cNvSpPr txBox="1">
            <a:spLocks noChangeArrowheads="1"/>
          </p:cNvSpPr>
          <p:nvPr/>
        </p:nvSpPr>
        <p:spPr>
          <a:xfrm>
            <a:off x="1550795" y="1766422"/>
            <a:ext cx="10203631" cy="3925170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zh-CN" altLang="en-US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连续地重复执行某一段程序的现象</a:t>
            </a:r>
          </a:p>
          <a:p>
            <a:pPr marL="342900" indent="-342900" fontAlgn="base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zh-CN" altLang="en-US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循环体</a:t>
            </a:r>
            <a:r>
              <a:rPr lang="en-US" altLang="zh-CN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被重复执行的程序段。</a:t>
            </a:r>
          </a:p>
          <a:p>
            <a:pPr marL="342900" indent="-342900" fontAlgn="base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提供了两种基本的循环结构语句：</a:t>
            </a:r>
            <a:endParaRPr lang="en-US" altLang="zh-CN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	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For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循环语句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	While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循环语句</a:t>
            </a:r>
            <a:endParaRPr lang="en-US" altLang="zh-CN" b="1" kern="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 fontAlgn="base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相同或不同的循环结构之间都可以互相</a:t>
            </a:r>
            <a:r>
              <a:rPr lang="zh-CN" altLang="en-US" b="1" kern="0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嵌套，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实现更为</a:t>
            </a:r>
            <a:r>
              <a:rPr lang="zh-CN" altLang="en-US" b="1" kern="0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复杂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的逻辑。</a:t>
            </a:r>
          </a:p>
          <a:p>
            <a:pPr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   </a:t>
            </a:r>
            <a:endParaRPr lang="en-US" altLang="zh-CN" b="1" dirty="0">
              <a:solidFill>
                <a:srgbClr val="00FFFF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75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49AD94AB-4307-43C3-93D5-08BFF5317E20}"/>
              </a:ext>
            </a:extLst>
          </p:cNvPr>
          <p:cNvSpPr txBox="1">
            <a:spLocks/>
          </p:cNvSpPr>
          <p:nvPr/>
        </p:nvSpPr>
        <p:spPr>
          <a:xfrm>
            <a:off x="1778695" y="1585186"/>
            <a:ext cx="3168352" cy="40444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for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语句的语法格式：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9" name="文本占位符 36866">
            <a:extLst>
              <a:ext uri="{FF2B5EF4-FFF2-40B4-BE49-F238E27FC236}">
                <a16:creationId xmlns:a16="http://schemas.microsoft.com/office/drawing/2014/main" id="{5952E5C2-16F8-48FE-82B1-F9D52363FF9D}"/>
              </a:ext>
            </a:extLst>
          </p:cNvPr>
          <p:cNvSpPr txBox="1">
            <a:spLocks noChangeArrowheads="1"/>
          </p:cNvSpPr>
          <p:nvPr/>
        </p:nvSpPr>
        <p:spPr>
          <a:xfrm>
            <a:off x="2210743" y="2163881"/>
            <a:ext cx="5722168" cy="921906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for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变量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 in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可迭代容器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：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      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循环体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</a:t>
            </a:r>
          </a:p>
        </p:txBody>
      </p:sp>
      <p:sp>
        <p:nvSpPr>
          <p:cNvPr id="10" name="文本占位符 36866">
            <a:extLst>
              <a:ext uri="{FF2B5EF4-FFF2-40B4-BE49-F238E27FC236}">
                <a16:creationId xmlns:a16="http://schemas.microsoft.com/office/drawing/2014/main" id="{11556AEA-BC42-464D-8F32-5FB547D609B3}"/>
              </a:ext>
            </a:extLst>
          </p:cNvPr>
          <p:cNvSpPr txBox="1">
            <a:spLocks noChangeArrowheads="1"/>
          </p:cNvSpPr>
          <p:nvPr/>
        </p:nvSpPr>
        <p:spPr>
          <a:xfrm>
            <a:off x="1519672" y="3264804"/>
            <a:ext cx="9260023" cy="3261334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说明：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）变量可以扩展为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变量表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，变量表中变量之间用逗号分开；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marL="719138" indent="-719138"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）可迭代容器可以是序列（如字符串）、迭代器或其他支持迭代的对象；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marL="727075" indent="-727075">
              <a:spcBef>
                <a:spcPts val="1200"/>
              </a:spcBef>
              <a:spcAft>
                <a:spcPts val="600"/>
              </a:spcAft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for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循环用于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遍历可迭代对象中的元素；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由于可迭代对象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元素个数确定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，所以循环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次数确定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一般用于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循环次数可以提前确定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的情况。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32044B24-8D1F-4546-8D6D-5E454AFDFE64}"/>
              </a:ext>
            </a:extLst>
          </p:cNvPr>
          <p:cNvSpPr txBox="1">
            <a:spLocks/>
          </p:cNvSpPr>
          <p:nvPr/>
        </p:nvSpPr>
        <p:spPr>
          <a:xfrm>
            <a:off x="914599" y="1029638"/>
            <a:ext cx="6588224" cy="74792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3.4.1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for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" name="Line 8">
            <a:extLst>
              <a:ext uri="{FF2B5EF4-FFF2-40B4-BE49-F238E27FC236}">
                <a16:creationId xmlns:a16="http://schemas.microsoft.com/office/drawing/2014/main" id="{67900E75-7DAA-15DF-05D8-1E4CD44D1F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50759" y="2397814"/>
            <a:ext cx="7207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" name="Text Box 9">
            <a:extLst>
              <a:ext uri="{FF2B5EF4-FFF2-40B4-BE49-F238E27FC236}">
                <a16:creationId xmlns:a16="http://schemas.microsoft.com/office/drawing/2014/main" id="{E43D5815-D155-7F42-1868-56D6550B1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9295" y="2189334"/>
            <a:ext cx="4319835" cy="52322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注意这里！冒号是必须的！</a:t>
            </a:r>
            <a:endParaRPr kumimoji="0" lang="zh-CN" altLang="en-US" sz="2800" b="1" u="none" strike="noStrike" kern="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13807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 uiExpand="1" build="p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4.3.2  Python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中神奇的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文本占位符 36866">
            <a:extLst>
              <a:ext uri="{FF2B5EF4-FFF2-40B4-BE49-F238E27FC236}">
                <a16:creationId xmlns:a16="http://schemas.microsoft.com/office/drawing/2014/main" id="{F9520EF7-F5F3-4D7E-945A-FB78B47A35CE}"/>
              </a:ext>
            </a:extLst>
          </p:cNvPr>
          <p:cNvSpPr txBox="1">
            <a:spLocks noChangeArrowheads="1"/>
          </p:cNvSpPr>
          <p:nvPr/>
        </p:nvSpPr>
        <p:spPr>
          <a:xfrm>
            <a:off x="842591" y="1160651"/>
            <a:ext cx="9865096" cy="893706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white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for 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变量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in 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可迭代对象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1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prstClr val="white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      可迭代对象可以是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字符串、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列表、元组、集合、字典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range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A4E1410-06FF-47A4-BD83-D8A212882125}"/>
              </a:ext>
            </a:extLst>
          </p:cNvPr>
          <p:cNvSpPr/>
          <p:nvPr/>
        </p:nvSpPr>
        <p:spPr>
          <a:xfrm>
            <a:off x="1778695" y="2558463"/>
            <a:ext cx="3312368" cy="2246769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x="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abcd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for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in x: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print(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</a:t>
            </a: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</a:t>
            </a:r>
          </a:p>
        </p:txBody>
      </p:sp>
      <p:sp>
        <p:nvSpPr>
          <p:cNvPr id="2" name="文本占位符 36866">
            <a:extLst>
              <a:ext uri="{FF2B5EF4-FFF2-40B4-BE49-F238E27FC236}">
                <a16:creationId xmlns:a16="http://schemas.microsoft.com/office/drawing/2014/main" id="{177ECC65-167B-FD65-A768-6FC354376182}"/>
              </a:ext>
            </a:extLst>
          </p:cNvPr>
          <p:cNvSpPr txBox="1">
            <a:spLocks noChangeArrowheads="1"/>
          </p:cNvSpPr>
          <p:nvPr/>
        </p:nvSpPr>
        <p:spPr>
          <a:xfrm>
            <a:off x="1346647" y="5085978"/>
            <a:ext cx="8508819" cy="893706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white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遍历任何可迭代对象，每个都是可迭代对象中的独立元素，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而字符串的独立元素是单一字符</a:t>
            </a:r>
          </a:p>
        </p:txBody>
      </p:sp>
    </p:spTree>
    <p:extLst>
      <p:ext uri="{BB962C8B-B14F-4D97-AF65-F5344CB8AC3E}">
        <p14:creationId xmlns:p14="http://schemas.microsoft.com/office/powerpoint/2010/main" val="4528072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4.3.2  Python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中神奇的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文本占位符 36866">
            <a:extLst>
              <a:ext uri="{FF2B5EF4-FFF2-40B4-BE49-F238E27FC236}">
                <a16:creationId xmlns:a16="http://schemas.microsoft.com/office/drawing/2014/main" id="{3026D038-CD39-4E7C-9183-6518D4BD1697}"/>
              </a:ext>
            </a:extLst>
          </p:cNvPr>
          <p:cNvSpPr txBox="1">
            <a:spLocks noChangeArrowheads="1"/>
          </p:cNvSpPr>
          <p:nvPr/>
        </p:nvSpPr>
        <p:spPr>
          <a:xfrm>
            <a:off x="842591" y="1096472"/>
            <a:ext cx="9948979" cy="4536501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Pct val="70000"/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for 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变量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in range([start, ] end [, step])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</a:t>
            </a:r>
          </a:p>
          <a:p>
            <a:pPr marL="269875" lvl="0" indent="706438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Pct val="70000"/>
            </a:pP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range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函数也是一个可迭代对象，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range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的范围不包括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end</a:t>
            </a: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值，同时需要注意的是变量出了循环后的值为最后一个范围内有效的值。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indent="1430338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 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in range(3):  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的值被固定在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</a:p>
          <a:p>
            <a:pPr indent="1430338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print (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 end = ' ' )</a:t>
            </a:r>
          </a:p>
          <a:p>
            <a:pPr indent="1430338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print (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                         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注意这个 </a:t>
            </a:r>
            <a:r>
              <a:rPr lang="en-US" altLang="zh-CN" sz="2400" b="1" dirty="0" err="1">
                <a:solidFill>
                  <a:srgbClr val="FF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FF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是出了循环后的值</a:t>
            </a:r>
            <a:r>
              <a:rPr lang="en-US" altLang="zh-CN" sz="2400" b="1" dirty="0">
                <a:solidFill>
                  <a:srgbClr val="FF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</a:t>
            </a:r>
          </a:p>
          <a:p>
            <a:pPr indent="1430338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输出结果为：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0 1 2 2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最后一个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是除了循环以后打印的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1430338">
              <a:lnSpc>
                <a:spcPct val="150000"/>
              </a:lnSpc>
              <a:spcBef>
                <a:spcPts val="0"/>
              </a:spcBef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DC9CF68-2CAC-4409-B549-7CA129F03B52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026610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33E1E6D7-E5E0-46B5-910A-D5F181628268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Line 3">
            <a:extLst>
              <a:ext uri="{FF2B5EF4-FFF2-40B4-BE49-F238E27FC236}">
                <a16:creationId xmlns:a16="http://schemas.microsoft.com/office/drawing/2014/main" id="{4B040459-BFA3-49A5-86CE-F32D132BD4BA}"/>
              </a:ext>
            </a:extLst>
          </p:cNvPr>
          <p:cNvSpPr>
            <a:spLocks noChangeShapeType="1"/>
          </p:cNvSpPr>
          <p:nvPr/>
        </p:nvSpPr>
        <p:spPr bwMode="auto">
          <a:xfrm>
            <a:off x="7171940" y="2113385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pSp>
        <p:nvGrpSpPr>
          <p:cNvPr id="12" name="Group 36">
            <a:extLst>
              <a:ext uri="{FF2B5EF4-FFF2-40B4-BE49-F238E27FC236}">
                <a16:creationId xmlns:a16="http://schemas.microsoft.com/office/drawing/2014/main" id="{2480AC63-F812-44D0-BFFC-71FC4F1AD640}"/>
              </a:ext>
            </a:extLst>
          </p:cNvPr>
          <p:cNvGrpSpPr>
            <a:grpSpLocks/>
          </p:cNvGrpSpPr>
          <p:nvPr/>
        </p:nvGrpSpPr>
        <p:grpSpPr bwMode="auto">
          <a:xfrm>
            <a:off x="6295640" y="2634085"/>
            <a:ext cx="1752600" cy="838200"/>
            <a:chOff x="3456" y="1650"/>
            <a:chExt cx="1104" cy="528"/>
          </a:xfrm>
        </p:grpSpPr>
        <p:sp>
          <p:nvSpPr>
            <p:cNvPr id="13" name="AutoShape 4">
              <a:extLst>
                <a:ext uri="{FF2B5EF4-FFF2-40B4-BE49-F238E27FC236}">
                  <a16:creationId xmlns:a16="http://schemas.microsoft.com/office/drawing/2014/main" id="{A99A1017-0365-4BA4-87ED-18A86C54E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650"/>
              <a:ext cx="1104" cy="528"/>
            </a:xfrm>
            <a:prstGeom prst="flowChartDecision">
              <a:avLst/>
            </a:prstGeom>
            <a:solidFill>
              <a:srgbClr val="66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4" name="Text Box 5">
              <a:extLst>
                <a:ext uri="{FF2B5EF4-FFF2-40B4-BE49-F238E27FC236}">
                  <a16:creationId xmlns:a16="http://schemas.microsoft.com/office/drawing/2014/main" id="{9CB3ECB2-D744-4F0A-816E-8FB18D7D3C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0" y="1796"/>
              <a:ext cx="512" cy="262"/>
            </a:xfrm>
            <a:prstGeom prst="rect">
              <a:avLst/>
            </a:prstGeom>
            <a:solidFill>
              <a:srgbClr val="66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条件</a:t>
              </a:r>
            </a:p>
          </p:txBody>
        </p:sp>
      </p:grpSp>
      <p:grpSp>
        <p:nvGrpSpPr>
          <p:cNvPr id="15" name="Group 38">
            <a:extLst>
              <a:ext uri="{FF2B5EF4-FFF2-40B4-BE49-F238E27FC236}">
                <a16:creationId xmlns:a16="http://schemas.microsoft.com/office/drawing/2014/main" id="{0CAB7CDA-A43E-41E5-8643-127778DB4BF6}"/>
              </a:ext>
            </a:extLst>
          </p:cNvPr>
          <p:cNvGrpSpPr>
            <a:grpSpLocks/>
          </p:cNvGrpSpPr>
          <p:nvPr/>
        </p:nvGrpSpPr>
        <p:grpSpPr bwMode="auto">
          <a:xfrm>
            <a:off x="4902960" y="3566011"/>
            <a:ext cx="1447800" cy="477838"/>
            <a:chOff x="2640" y="2205"/>
            <a:chExt cx="912" cy="301"/>
          </a:xfrm>
        </p:grpSpPr>
        <p:sp>
          <p:nvSpPr>
            <p:cNvPr id="19" name="AutoShape 6">
              <a:extLst>
                <a:ext uri="{FF2B5EF4-FFF2-40B4-BE49-F238E27FC236}">
                  <a16:creationId xmlns:a16="http://schemas.microsoft.com/office/drawing/2014/main" id="{A1C39F10-5CCE-404F-A34F-32CF69D8D6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218"/>
              <a:ext cx="912" cy="288"/>
            </a:xfrm>
            <a:prstGeom prst="flowChartProcess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0" name="Text Box 8">
              <a:extLst>
                <a:ext uri="{FF2B5EF4-FFF2-40B4-BE49-F238E27FC236}">
                  <a16:creationId xmlns:a16="http://schemas.microsoft.com/office/drawing/2014/main" id="{F8AD698B-031D-408A-BCCF-946BD28DB6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2205"/>
              <a:ext cx="624" cy="288"/>
            </a:xfrm>
            <a:prstGeom prst="rect">
              <a:avLst/>
            </a:prstGeom>
            <a:solidFill>
              <a:srgbClr val="66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语句</a:t>
              </a:r>
              <a:r>
                <a:rPr kumimoji="1" lang="en-US" altLang="zh-CN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1</a:t>
              </a:r>
            </a:p>
          </p:txBody>
        </p:sp>
      </p:grpSp>
      <p:grpSp>
        <p:nvGrpSpPr>
          <p:cNvPr id="21" name="Group 37">
            <a:extLst>
              <a:ext uri="{FF2B5EF4-FFF2-40B4-BE49-F238E27FC236}">
                <a16:creationId xmlns:a16="http://schemas.microsoft.com/office/drawing/2014/main" id="{14B27E9F-A803-446F-B59F-209D2FDCA26E}"/>
              </a:ext>
            </a:extLst>
          </p:cNvPr>
          <p:cNvGrpSpPr>
            <a:grpSpLocks/>
          </p:cNvGrpSpPr>
          <p:nvPr/>
        </p:nvGrpSpPr>
        <p:grpSpPr bwMode="auto">
          <a:xfrm>
            <a:off x="7991496" y="3567941"/>
            <a:ext cx="1447800" cy="457200"/>
            <a:chOff x="4512" y="2226"/>
            <a:chExt cx="912" cy="288"/>
          </a:xfrm>
        </p:grpSpPr>
        <p:sp>
          <p:nvSpPr>
            <p:cNvPr id="22" name="AutoShape 7">
              <a:extLst>
                <a:ext uri="{FF2B5EF4-FFF2-40B4-BE49-F238E27FC236}">
                  <a16:creationId xmlns:a16="http://schemas.microsoft.com/office/drawing/2014/main" id="{78236308-CEF5-4876-82C5-ED5C90335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226"/>
              <a:ext cx="912" cy="288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3" name="Text Box 9">
              <a:extLst>
                <a:ext uri="{FF2B5EF4-FFF2-40B4-BE49-F238E27FC236}">
                  <a16:creationId xmlns:a16="http://schemas.microsoft.com/office/drawing/2014/main" id="{67807AEC-0795-4A39-B9D9-D7717338A6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6" y="2226"/>
              <a:ext cx="624" cy="288"/>
            </a:xfrm>
            <a:prstGeom prst="rect">
              <a:avLst/>
            </a:prstGeom>
            <a:solidFill>
              <a:srgbClr val="66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语句</a:t>
              </a:r>
              <a:r>
                <a:rPr kumimoji="1" lang="en-US" altLang="zh-CN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4" name="Line 10">
            <a:extLst>
              <a:ext uri="{FF2B5EF4-FFF2-40B4-BE49-F238E27FC236}">
                <a16:creationId xmlns:a16="http://schemas.microsoft.com/office/drawing/2014/main" id="{265F04C8-52B9-47A7-992B-5EC5F42F26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7777" y="3049696"/>
            <a:ext cx="0" cy="51631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5" name="Line 11">
            <a:extLst>
              <a:ext uri="{FF2B5EF4-FFF2-40B4-BE49-F238E27FC236}">
                <a16:creationId xmlns:a16="http://schemas.microsoft.com/office/drawing/2014/main" id="{12B16971-4B26-4FB7-B8F9-3950C4C93F3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48240" y="3040282"/>
            <a:ext cx="685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6" name="Line 12">
            <a:extLst>
              <a:ext uri="{FF2B5EF4-FFF2-40B4-BE49-F238E27FC236}">
                <a16:creationId xmlns:a16="http://schemas.microsoft.com/office/drawing/2014/main" id="{12669661-71D7-4C16-85C7-633B8E1FF4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30478" y="4434310"/>
            <a:ext cx="3103562" cy="793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7" name="Line 13">
            <a:extLst>
              <a:ext uri="{FF2B5EF4-FFF2-40B4-BE49-F238E27FC236}">
                <a16:creationId xmlns:a16="http://schemas.microsoft.com/office/drawing/2014/main" id="{D4E4D713-D483-41F0-B04D-F352FF98D9C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4040" y="3037310"/>
            <a:ext cx="0" cy="538162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8" name="Line 14">
            <a:extLst>
              <a:ext uri="{FF2B5EF4-FFF2-40B4-BE49-F238E27FC236}">
                <a16:creationId xmlns:a16="http://schemas.microsoft.com/office/drawing/2014/main" id="{3793D8B2-CBAF-4E69-9402-55EE2DCE5B0E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4040" y="4005685"/>
            <a:ext cx="0" cy="4286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9" name="Line 15">
            <a:extLst>
              <a:ext uri="{FF2B5EF4-FFF2-40B4-BE49-F238E27FC236}">
                <a16:creationId xmlns:a16="http://schemas.microsoft.com/office/drawing/2014/main" id="{854A9C32-C12F-492A-9167-12E1D91BF75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2540" y="4019972"/>
            <a:ext cx="0" cy="4286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0" name="Line 16">
            <a:extLst>
              <a:ext uri="{FF2B5EF4-FFF2-40B4-BE49-F238E27FC236}">
                <a16:creationId xmlns:a16="http://schemas.microsoft.com/office/drawing/2014/main" id="{487E5DB6-E563-47A7-BF3F-685BA74308E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09840" y="3062710"/>
            <a:ext cx="685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1" name="Line 17">
            <a:extLst>
              <a:ext uri="{FF2B5EF4-FFF2-40B4-BE49-F238E27FC236}">
                <a16:creationId xmlns:a16="http://schemas.microsoft.com/office/drawing/2014/main" id="{0D80772D-CECD-43E5-B645-561213D8A62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10040" y="4434310"/>
            <a:ext cx="0" cy="457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2" name="AutoShape 18">
            <a:extLst>
              <a:ext uri="{FF2B5EF4-FFF2-40B4-BE49-F238E27FC236}">
                <a16:creationId xmlns:a16="http://schemas.microsoft.com/office/drawing/2014/main" id="{56BD2237-12E2-4540-A21B-CFD4D2440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5362" y="4390423"/>
            <a:ext cx="76200" cy="101600"/>
          </a:xfrm>
          <a:prstGeom prst="flowChartConnector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F4BEE7E2-76C7-4B21-96D3-C8FDE9DEE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3923" y="2587962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b="1"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</a:p>
        </p:txBody>
      </p:sp>
      <p:sp>
        <p:nvSpPr>
          <p:cNvPr id="34" name="Text Box 20">
            <a:extLst>
              <a:ext uri="{FF2B5EF4-FFF2-40B4-BE49-F238E27FC236}">
                <a16:creationId xmlns:a16="http://schemas.microsoft.com/office/drawing/2014/main" id="{6F1FF69B-144E-4222-8728-E7AFEF2EE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0640" y="2595646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</a:p>
        </p:txBody>
      </p:sp>
      <p:sp>
        <p:nvSpPr>
          <p:cNvPr id="35" name="Line 23">
            <a:extLst>
              <a:ext uri="{FF2B5EF4-FFF2-40B4-BE49-F238E27FC236}">
                <a16:creationId xmlns:a16="http://schemas.microsoft.com/office/drawing/2014/main" id="{E2770754-8E5A-451A-8B27-436079D73F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4240" y="2248322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6" name="Line 24">
            <a:extLst>
              <a:ext uri="{FF2B5EF4-FFF2-40B4-BE49-F238E27FC236}">
                <a16:creationId xmlns:a16="http://schemas.microsoft.com/office/drawing/2014/main" id="{CC92DE0B-7ACC-42D2-8CB0-97F548CF659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4240" y="3238922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7" name="Line 25">
            <a:extLst>
              <a:ext uri="{FF2B5EF4-FFF2-40B4-BE49-F238E27FC236}">
                <a16:creationId xmlns:a16="http://schemas.microsoft.com/office/drawing/2014/main" id="{E06A7928-C20E-47FF-AE35-696FB50E11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4240" y="4077122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pSp>
        <p:nvGrpSpPr>
          <p:cNvPr id="38" name="Group 35">
            <a:extLst>
              <a:ext uri="{FF2B5EF4-FFF2-40B4-BE49-F238E27FC236}">
                <a16:creationId xmlns:a16="http://schemas.microsoft.com/office/drawing/2014/main" id="{E62496A9-6E51-4285-9ED4-5F0982E9BB16}"/>
              </a:ext>
            </a:extLst>
          </p:cNvPr>
          <p:cNvGrpSpPr>
            <a:grpSpLocks/>
          </p:cNvGrpSpPr>
          <p:nvPr/>
        </p:nvGrpSpPr>
        <p:grpSpPr bwMode="auto">
          <a:xfrm>
            <a:off x="2028440" y="2781722"/>
            <a:ext cx="1447800" cy="466725"/>
            <a:chOff x="768" y="1728"/>
            <a:chExt cx="912" cy="294"/>
          </a:xfrm>
          <a:solidFill>
            <a:srgbClr val="66FFFF"/>
          </a:solidFill>
        </p:grpSpPr>
        <p:sp>
          <p:nvSpPr>
            <p:cNvPr id="39" name="AutoShape 21">
              <a:extLst>
                <a:ext uri="{FF2B5EF4-FFF2-40B4-BE49-F238E27FC236}">
                  <a16:creationId xmlns:a16="http://schemas.microsoft.com/office/drawing/2014/main" id="{589F10DF-717C-4861-927D-51BA407F7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728"/>
              <a:ext cx="912" cy="288"/>
            </a:xfrm>
            <a:prstGeom prst="flowChartProcess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40" name="Text Box 26">
              <a:extLst>
                <a:ext uri="{FF2B5EF4-FFF2-40B4-BE49-F238E27FC236}">
                  <a16:creationId xmlns:a16="http://schemas.microsoft.com/office/drawing/2014/main" id="{0FB63399-DBE7-4A79-82A0-CC245B980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" y="1734"/>
              <a:ext cx="624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语句</a:t>
              </a:r>
              <a:r>
                <a:rPr kumimoji="1" lang="en-US" altLang="zh-CN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1</a:t>
              </a:r>
            </a:p>
          </p:txBody>
        </p:sp>
      </p:grpSp>
      <p:grpSp>
        <p:nvGrpSpPr>
          <p:cNvPr id="41" name="Group 34">
            <a:extLst>
              <a:ext uri="{FF2B5EF4-FFF2-40B4-BE49-F238E27FC236}">
                <a16:creationId xmlns:a16="http://schemas.microsoft.com/office/drawing/2014/main" id="{AB53CDA7-D985-47D6-8F95-42716131C6C9}"/>
              </a:ext>
            </a:extLst>
          </p:cNvPr>
          <p:cNvGrpSpPr>
            <a:grpSpLocks/>
          </p:cNvGrpSpPr>
          <p:nvPr/>
        </p:nvGrpSpPr>
        <p:grpSpPr bwMode="auto">
          <a:xfrm>
            <a:off x="2028440" y="3615163"/>
            <a:ext cx="1447800" cy="461963"/>
            <a:chOff x="768" y="2253"/>
            <a:chExt cx="912" cy="291"/>
          </a:xfrm>
          <a:solidFill>
            <a:srgbClr val="66FFFF"/>
          </a:solidFill>
        </p:grpSpPr>
        <p:sp>
          <p:nvSpPr>
            <p:cNvPr id="42" name="AutoShape 22">
              <a:extLst>
                <a:ext uri="{FF2B5EF4-FFF2-40B4-BE49-F238E27FC236}">
                  <a16:creationId xmlns:a16="http://schemas.microsoft.com/office/drawing/2014/main" id="{2EBCB0FB-E1D5-4308-B287-0B3C2183C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256"/>
              <a:ext cx="912" cy="288"/>
            </a:xfrm>
            <a:prstGeom prst="flowChart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43" name="Text Box 27">
              <a:extLst>
                <a:ext uri="{FF2B5EF4-FFF2-40B4-BE49-F238E27FC236}">
                  <a16:creationId xmlns:a16="http://schemas.microsoft.com/office/drawing/2014/main" id="{D1D1EBC8-5EAC-40C5-98E0-FA79186CF0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" y="2253"/>
              <a:ext cx="823" cy="29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语句块</a:t>
              </a:r>
              <a:r>
                <a:rPr kumimoji="1" lang="en-US" altLang="zh-CN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44" name="Text Box 28">
            <a:extLst>
              <a:ext uri="{FF2B5EF4-FFF2-40B4-BE49-F238E27FC236}">
                <a16:creationId xmlns:a16="http://schemas.microsoft.com/office/drawing/2014/main" id="{F9219EDA-D063-4CB5-9FF1-6EC9F1F3D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740" y="1540115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）选择结构</a:t>
            </a:r>
          </a:p>
        </p:txBody>
      </p:sp>
      <p:sp>
        <p:nvSpPr>
          <p:cNvPr id="45" name="Rectangle 32">
            <a:extLst>
              <a:ext uri="{FF2B5EF4-FFF2-40B4-BE49-F238E27FC236}">
                <a16:creationId xmlns:a16="http://schemas.microsoft.com/office/drawing/2014/main" id="{BAB18327-93C6-4888-8B74-1BC4A03A8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7515" y="875136"/>
            <a:ext cx="76120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j-cs"/>
              </a:rPr>
              <a:t>3.1  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j-cs"/>
              </a:rPr>
              <a:t>顺序结构</a:t>
            </a:r>
          </a:p>
        </p:txBody>
      </p:sp>
      <p:sp>
        <p:nvSpPr>
          <p:cNvPr id="46" name="Text Box 33">
            <a:extLst>
              <a:ext uri="{FF2B5EF4-FFF2-40B4-BE49-F238E27FC236}">
                <a16:creationId xmlns:a16="http://schemas.microsoft.com/office/drawing/2014/main" id="{CDC7B22E-E80D-45FC-A001-1FB872BBE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490" y="1571909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）顺序结构</a:t>
            </a:r>
          </a:p>
        </p:txBody>
      </p:sp>
      <p:grpSp>
        <p:nvGrpSpPr>
          <p:cNvPr id="47" name="Group 44">
            <a:extLst>
              <a:ext uri="{FF2B5EF4-FFF2-40B4-BE49-F238E27FC236}">
                <a16:creationId xmlns:a16="http://schemas.microsoft.com/office/drawing/2014/main" id="{0B2F51E4-B974-4264-9C12-CF0609AF8DE9}"/>
              </a:ext>
            </a:extLst>
          </p:cNvPr>
          <p:cNvGrpSpPr>
            <a:grpSpLocks/>
          </p:cNvGrpSpPr>
          <p:nvPr/>
        </p:nvGrpSpPr>
        <p:grpSpPr bwMode="auto">
          <a:xfrm>
            <a:off x="1950577" y="5561435"/>
            <a:ext cx="1295400" cy="647700"/>
            <a:chOff x="476" y="3385"/>
            <a:chExt cx="816" cy="408"/>
          </a:xfrm>
          <a:solidFill>
            <a:srgbClr val="99FFCC"/>
          </a:solidFill>
        </p:grpSpPr>
        <p:sp>
          <p:nvSpPr>
            <p:cNvPr id="48" name="AutoShape 39">
              <a:extLst>
                <a:ext uri="{FF2B5EF4-FFF2-40B4-BE49-F238E27FC236}">
                  <a16:creationId xmlns:a16="http://schemas.microsoft.com/office/drawing/2014/main" id="{661565D9-B974-42FE-BBEF-262F0AE56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3385"/>
              <a:ext cx="816" cy="408"/>
            </a:xfrm>
            <a:prstGeom prst="flowChart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49" name="Text Box 40">
              <a:extLst>
                <a:ext uri="{FF2B5EF4-FFF2-40B4-BE49-F238E27FC236}">
                  <a16:creationId xmlns:a16="http://schemas.microsoft.com/office/drawing/2014/main" id="{E99D57B5-D265-4486-988B-2B5E6405CC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" y="3430"/>
              <a:ext cx="701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处理框</a:t>
              </a:r>
            </a:p>
          </p:txBody>
        </p:sp>
      </p:grpSp>
      <p:grpSp>
        <p:nvGrpSpPr>
          <p:cNvPr id="50" name="Group 41">
            <a:extLst>
              <a:ext uri="{FF2B5EF4-FFF2-40B4-BE49-F238E27FC236}">
                <a16:creationId xmlns:a16="http://schemas.microsoft.com/office/drawing/2014/main" id="{AB416831-78DF-4F0D-A18E-B9D077E8C8F8}"/>
              </a:ext>
            </a:extLst>
          </p:cNvPr>
          <p:cNvGrpSpPr>
            <a:grpSpLocks/>
          </p:cNvGrpSpPr>
          <p:nvPr/>
        </p:nvGrpSpPr>
        <p:grpSpPr bwMode="auto">
          <a:xfrm>
            <a:off x="3857240" y="5485235"/>
            <a:ext cx="1752600" cy="838200"/>
            <a:chOff x="3456" y="1650"/>
            <a:chExt cx="1104" cy="528"/>
          </a:xfrm>
          <a:solidFill>
            <a:srgbClr val="99FFCC"/>
          </a:solidFill>
        </p:grpSpPr>
        <p:sp>
          <p:nvSpPr>
            <p:cNvPr id="51" name="AutoShape 42">
              <a:extLst>
                <a:ext uri="{FF2B5EF4-FFF2-40B4-BE49-F238E27FC236}">
                  <a16:creationId xmlns:a16="http://schemas.microsoft.com/office/drawing/2014/main" id="{2DC63ACA-2A9F-4B40-9C71-19EE34DA7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650"/>
              <a:ext cx="1104" cy="528"/>
            </a:xfrm>
            <a:prstGeom prst="flowChartDecision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52" name="Text Box 43">
              <a:extLst>
                <a:ext uri="{FF2B5EF4-FFF2-40B4-BE49-F238E27FC236}">
                  <a16:creationId xmlns:a16="http://schemas.microsoft.com/office/drawing/2014/main" id="{33A60C7B-7984-4BDB-86FC-6AA879805F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0" y="1770"/>
              <a:ext cx="466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条件</a:t>
              </a:r>
            </a:p>
          </p:txBody>
        </p:sp>
      </p:grpSp>
      <p:sp>
        <p:nvSpPr>
          <p:cNvPr id="53" name="Rectangle 45">
            <a:extLst>
              <a:ext uri="{FF2B5EF4-FFF2-40B4-BE49-F238E27FC236}">
                <a16:creationId xmlns:a16="http://schemas.microsoft.com/office/drawing/2014/main" id="{72F10652-BAB7-4FF6-AEA5-820C610EA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528" y="4769272"/>
            <a:ext cx="29690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流程图中的基本符号</a:t>
            </a:r>
          </a:p>
        </p:txBody>
      </p:sp>
      <p:sp>
        <p:nvSpPr>
          <p:cNvPr id="54" name="Line 46">
            <a:extLst>
              <a:ext uri="{FF2B5EF4-FFF2-40B4-BE49-F238E27FC236}">
                <a16:creationId xmlns:a16="http://schemas.microsoft.com/office/drawing/2014/main" id="{39BD2892-06B6-4370-8772-609FF379995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9265" y="5713835"/>
            <a:ext cx="0" cy="762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5" name="Line 47">
            <a:extLst>
              <a:ext uri="{FF2B5EF4-FFF2-40B4-BE49-F238E27FC236}">
                <a16:creationId xmlns:a16="http://schemas.microsoft.com/office/drawing/2014/main" id="{67CF402B-E548-45A4-A5DF-EC3FE415829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1665" y="5561435"/>
            <a:ext cx="10668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6" name="Text Box 48">
            <a:extLst>
              <a:ext uri="{FF2B5EF4-FFF2-40B4-BE49-F238E27FC236}">
                <a16:creationId xmlns:a16="http://schemas.microsoft.com/office/drawing/2014/main" id="{E4E7C35C-3A40-45FB-98F7-43AD0A84E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9828" y="5829836"/>
            <a:ext cx="11504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流程线</a:t>
            </a:r>
          </a:p>
        </p:txBody>
      </p:sp>
      <p:sp>
        <p:nvSpPr>
          <p:cNvPr id="57" name="AutoShape 49">
            <a:extLst>
              <a:ext uri="{FF2B5EF4-FFF2-40B4-BE49-F238E27FC236}">
                <a16:creationId xmlns:a16="http://schemas.microsoft.com/office/drawing/2014/main" id="{4E62AB1C-65A8-4214-BA89-522C6409426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663876" y="5493930"/>
            <a:ext cx="155297" cy="173904"/>
          </a:xfrm>
          <a:prstGeom prst="flowChartConnector">
            <a:avLst/>
          </a:pr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8" name="Text Box 50">
            <a:extLst>
              <a:ext uri="{FF2B5EF4-FFF2-40B4-BE49-F238E27FC236}">
                <a16:creationId xmlns:a16="http://schemas.microsoft.com/office/drawing/2014/main" id="{B6F0A11C-FD87-4CB1-8D6E-7324D0AD7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0640" y="5829836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>
                <a:latin typeface="Times New Roman" panose="02020603050405020304" pitchFamily="18" charset="0"/>
                <a:ea typeface="华文楷体" panose="02010600040101010101" pitchFamily="2" charset="-122"/>
              </a:rPr>
              <a:t>连接点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E60A13D-E7D2-472A-B1D0-7FE0CD2CB7E8}"/>
              </a:ext>
            </a:extLst>
          </p:cNvPr>
          <p:cNvSpPr/>
          <p:nvPr/>
        </p:nvSpPr>
        <p:spPr>
          <a:xfrm>
            <a:off x="4805176" y="2464495"/>
            <a:ext cx="4824536" cy="2232248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659440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25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750"/>
                            </p:stCondLst>
                            <p:childTnLst>
                              <p:par>
                                <p:cTn id="8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5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62" decel="50000">
                                          <p:stCondLst>
                                            <p:cond delay="25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62" decel="50000">
                                          <p:stCondLst>
                                            <p:cond delay="62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44" grpId="0"/>
      <p:bldP spid="46" grpId="0"/>
      <p:bldP spid="53" grpId="0"/>
      <p:bldP spid="56" grpId="0" autoUpdateAnimBg="0"/>
      <p:bldP spid="57" grpId="0" animBg="1"/>
      <p:bldP spid="58" grpId="0" autoUpdateAnimBg="0"/>
      <p:bldP spid="5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69966" y="925576"/>
            <a:ext cx="4427311" cy="217736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459298" y="1893466"/>
            <a:ext cx="3658447" cy="1128428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代码运行后的结果是？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481879" y="3580691"/>
            <a:ext cx="3175983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1 3 5 7 9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81879" y="4438139"/>
            <a:ext cx="3175983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1 3 5 7 9 10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323594" y="3580691"/>
            <a:ext cx="2263114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1 3 5 7 9 11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7323594" y="4438139"/>
            <a:ext cx="2263114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1 4 7 10 11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767339" y="3644999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767339" y="4502447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6609054" y="3644999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6609054" y="4502447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699746" y="6216502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3581488-2367-4C11-A006-0DD3E983FBD3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7244034"/>
      </p:ext>
    </p:extLst>
  </p:cSld>
  <p:clrMapOvr>
    <a:masterClrMapping/>
  </p:clrMapOvr>
  <p:transition spd="slow" advTm="0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4.3.1  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9F899471-D4A4-4C38-B573-C0E3B513199C}"/>
              </a:ext>
            </a:extLst>
          </p:cNvPr>
          <p:cNvSpPr txBox="1">
            <a:spLocks/>
          </p:cNvSpPr>
          <p:nvPr/>
        </p:nvSpPr>
        <p:spPr>
          <a:xfrm>
            <a:off x="1084520" y="1076137"/>
            <a:ext cx="6588224" cy="74792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3.4.2 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1A1B3A9E-FE35-422D-87BB-650A48F064DB}"/>
              </a:ext>
            </a:extLst>
          </p:cNvPr>
          <p:cNvSpPr txBox="1">
            <a:spLocks/>
          </p:cNvSpPr>
          <p:nvPr/>
        </p:nvSpPr>
        <p:spPr>
          <a:xfrm>
            <a:off x="1951098" y="1691798"/>
            <a:ext cx="5578152" cy="46064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while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语句的语法格式：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0" name="文本占位符 36866">
            <a:extLst>
              <a:ext uri="{FF2B5EF4-FFF2-40B4-BE49-F238E27FC236}">
                <a16:creationId xmlns:a16="http://schemas.microsoft.com/office/drawing/2014/main" id="{581EECEC-C4FF-4EBC-8859-88F1286AC4F9}"/>
              </a:ext>
            </a:extLst>
          </p:cNvPr>
          <p:cNvSpPr txBox="1">
            <a:spLocks noChangeArrowheads="1"/>
          </p:cNvSpPr>
          <p:nvPr/>
        </p:nvSpPr>
        <p:spPr>
          <a:xfrm>
            <a:off x="2138735" y="2525779"/>
            <a:ext cx="5722168" cy="976023"/>
          </a:xfrm>
          <a:prstGeom prst="rect">
            <a:avLst/>
          </a:prstGeom>
        </p:spPr>
        <p:txBody>
          <a:bodyPr lIns="121963" tIns="60981" rIns="121963" bIns="60981"/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while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条件表达式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：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          &lt;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循环体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</a:t>
            </a:r>
          </a:p>
        </p:txBody>
      </p:sp>
      <p:sp>
        <p:nvSpPr>
          <p:cNvPr id="11" name="文本占位符 36866">
            <a:extLst>
              <a:ext uri="{FF2B5EF4-FFF2-40B4-BE49-F238E27FC236}">
                <a16:creationId xmlns:a16="http://schemas.microsoft.com/office/drawing/2014/main" id="{8E173CCB-0D85-4183-B28F-9EEF44032BC4}"/>
              </a:ext>
            </a:extLst>
          </p:cNvPr>
          <p:cNvSpPr txBox="1">
            <a:spLocks noChangeArrowheads="1"/>
          </p:cNvSpPr>
          <p:nvPr/>
        </p:nvSpPr>
        <p:spPr>
          <a:xfrm>
            <a:off x="1314571" y="3539993"/>
            <a:ext cx="9299639" cy="2052106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说明：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indent="539750"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条件表达式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结果为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True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时执行循环体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while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循环一般用于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循环次数难以提前确定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的情况，也可以用于循环次数确定的情况。</a:t>
            </a:r>
          </a:p>
        </p:txBody>
      </p:sp>
      <p:sp>
        <p:nvSpPr>
          <p:cNvPr id="12" name="Line 8">
            <a:extLst>
              <a:ext uri="{FF2B5EF4-FFF2-40B4-BE49-F238E27FC236}">
                <a16:creationId xmlns:a16="http://schemas.microsoft.com/office/drawing/2014/main" id="{2508276C-EFF2-43E0-A27D-5E4D8E8B0DF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78024" y="2777612"/>
            <a:ext cx="77273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AE826AB8-902C-49B5-B810-9450C3D19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474" y="2514104"/>
            <a:ext cx="2729621" cy="52322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冒号必须有！</a:t>
            </a:r>
            <a:endParaRPr kumimoji="0" lang="zh-CN" altLang="en-US" sz="2800" b="1" u="none" strike="noStrike" kern="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59956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4.3.1  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AB95D43-FFC2-4E8E-A5BC-048ED0D31F16}"/>
              </a:ext>
            </a:extLst>
          </p:cNvPr>
          <p:cNvSpPr txBox="1">
            <a:spLocks/>
          </p:cNvSpPr>
          <p:nvPr/>
        </p:nvSpPr>
        <p:spPr>
          <a:xfrm>
            <a:off x="1562671" y="981586"/>
            <a:ext cx="7341731" cy="2663323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3.8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完成以下三个基本的循环程序</a:t>
            </a:r>
            <a:b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）计算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到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的自然数累加和</a:t>
            </a:r>
            <a:b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）输入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个数，输出最大值</a:t>
            </a:r>
            <a:b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）在窗体上打印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$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要求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大于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时换行打印）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4C49552-2552-4F59-A517-57F744A1F19A}"/>
              </a:ext>
            </a:extLst>
          </p:cNvPr>
          <p:cNvSpPr/>
          <p:nvPr/>
        </p:nvSpPr>
        <p:spPr>
          <a:xfrm>
            <a:off x="1562671" y="3303776"/>
            <a:ext cx="74137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）熟练掌握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两种循环结构使用的</a:t>
            </a:r>
            <a:r>
              <a:rPr lang="zh-CN" altLang="en-US" sz="24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共性与异性</a:t>
            </a:r>
            <a:endParaRPr kumimoji="0" lang="en-US" altLang="zh-CN" sz="2400" b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循环语句必须在循环体内改变条件</a:t>
            </a:r>
            <a:endParaRPr kumimoji="0" lang="en-US" altLang="zh-CN" sz="2400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）巩固学习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range()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函数</a:t>
            </a:r>
            <a:endParaRPr lang="en-US" altLang="zh-CN" sz="2400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）巩固学习</a:t>
            </a:r>
            <a:r>
              <a:rPr lang="en-US" altLang="zh-CN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print()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的换行与续行技巧</a:t>
            </a:r>
            <a:endParaRPr kumimoji="0" lang="zh-CN" altLang="en-US" sz="24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870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4.3.1  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7D8D77F-C25D-42B7-80BC-C87B8DBF93BA}"/>
              </a:ext>
            </a:extLst>
          </p:cNvPr>
          <p:cNvSpPr txBox="1">
            <a:spLocks/>
          </p:cNvSpPr>
          <p:nvPr/>
        </p:nvSpPr>
        <p:spPr>
          <a:xfrm>
            <a:off x="1346647" y="946787"/>
            <a:ext cx="6485529" cy="51023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3.9 </a:t>
            </a:r>
            <a:r>
              <a:rPr lang="zh-CN" altLang="en-US" sz="24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求下列表达式的值。</a:t>
            </a:r>
            <a:endParaRPr lang="zh-CN" altLang="en-US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6B896346-CD8C-4DAD-B1D9-C01033C63E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921294"/>
              </p:ext>
            </p:extLst>
          </p:nvPr>
        </p:nvGraphicFramePr>
        <p:xfrm>
          <a:off x="2570783" y="1606097"/>
          <a:ext cx="4853709" cy="92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406080" progId="Equation.DSMT4">
                  <p:embed/>
                </p:oleObj>
              </mc:Choice>
              <mc:Fallback>
                <p:oleObj name="Equation" r:id="rId2" imgW="1346040" imgH="40608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783" y="1606097"/>
                        <a:ext cx="4853709" cy="9253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6">
            <a:extLst>
              <a:ext uri="{FF2B5EF4-FFF2-40B4-BE49-F238E27FC236}">
                <a16:creationId xmlns:a16="http://schemas.microsoft.com/office/drawing/2014/main" id="{D54DB6DD-FD62-4BCD-98F9-22FE940B2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671" y="4190325"/>
            <a:ext cx="97930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）使用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循环时初值的设置很重要</a:t>
            </a:r>
            <a:endParaRPr kumimoji="1" lang="en-US" altLang="zh-CN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714375" marR="0" lvl="0" indent="-714375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的循环体中必须有循环变量改变的语句，不然会出现死循环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58A49475-6D03-48C2-AA0C-6CDDAC213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671" y="2531434"/>
            <a:ext cx="95050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要求：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0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en-US" altLang="zh-CN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为有限的固定值（</a:t>
            </a:r>
            <a:r>
              <a:rPr kumimoji="0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for)</a:t>
            </a:r>
            <a:endParaRPr kumimoji="0" lang="zh-CN" altLang="en-US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0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lang="en-US" altLang="zh-CN" b="1" i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不确定，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要求末项绝对值小于</a:t>
            </a:r>
            <a:r>
              <a:rPr kumimoji="0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2×10</a:t>
            </a:r>
            <a:r>
              <a:rPr kumimoji="0" lang="zh-CN" altLang="en-US" b="1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－</a:t>
            </a:r>
            <a:r>
              <a:rPr kumimoji="0" lang="en-US" altLang="zh-CN" b="1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0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时停止累加 </a:t>
            </a:r>
            <a:r>
              <a:rPr kumimoji="0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(while)</a:t>
            </a:r>
            <a:endParaRPr kumimoji="0" lang="zh-CN" altLang="en-US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43383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4.3.1  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9DF79D09-FF52-4AB5-B397-442B29FFB298}"/>
              </a:ext>
            </a:extLst>
          </p:cNvPr>
          <p:cNvSpPr txBox="1">
            <a:spLocks/>
          </p:cNvSpPr>
          <p:nvPr/>
        </p:nvSpPr>
        <p:spPr>
          <a:xfrm>
            <a:off x="1346647" y="1002300"/>
            <a:ext cx="6485529" cy="51023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3.10 </a:t>
            </a:r>
            <a:r>
              <a:rPr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求下列表达式的值。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aphicFrame>
        <p:nvGraphicFramePr>
          <p:cNvPr id="9" name="Object 5">
            <a:extLst>
              <a:ext uri="{FF2B5EF4-FFF2-40B4-BE49-F238E27FC236}">
                <a16:creationId xmlns:a16="http://schemas.microsoft.com/office/drawing/2014/main" id="{0BA7D5DA-B987-4C06-A37F-F16E72EFD6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697853"/>
              </p:ext>
            </p:extLst>
          </p:nvPr>
        </p:nvGraphicFramePr>
        <p:xfrm>
          <a:off x="2538413" y="1651000"/>
          <a:ext cx="597535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90640" imgH="406080" progId="Equation.DSMT4">
                  <p:embed/>
                </p:oleObj>
              </mc:Choice>
              <mc:Fallback>
                <p:oleObj name="Equation" r:id="rId2" imgW="1790640" imgH="406080" progId="Equation.DSMT4">
                  <p:embed/>
                  <p:pic>
                    <p:nvPicPr>
                      <p:cNvPr id="11" name="Object 5">
                        <a:extLst>
                          <a:ext uri="{FF2B5EF4-FFF2-40B4-BE49-F238E27FC236}">
                            <a16:creationId xmlns:a16="http://schemas.microsoft.com/office/drawing/2014/main" id="{DC1C3765-85CA-4BB2-BC1E-745A84DF4B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13" y="1651000"/>
                        <a:ext cx="5975350" cy="8588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6">
            <a:extLst>
              <a:ext uri="{FF2B5EF4-FFF2-40B4-BE49-F238E27FC236}">
                <a16:creationId xmlns:a16="http://schemas.microsoft.com/office/drawing/2014/main" id="{A0D6839F-FA6A-46D1-BFD4-8A63A982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331" y="3768727"/>
            <a:ext cx="671040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sz="2400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）符号交替变换的方法</a:t>
            </a:r>
          </a:p>
          <a:p>
            <a:pPr lvl="0"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）初值设定的方法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91ECC71A-C7DD-47A3-BBD9-19A615AAC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331" y="2618166"/>
            <a:ext cx="77017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要求：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      末项绝对值不能小于</a:t>
            </a:r>
            <a:r>
              <a:rPr kumimoji="0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2×10</a:t>
            </a:r>
            <a:r>
              <a:rPr kumimoji="0" lang="zh-CN" altLang="en-US" sz="2400" b="1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－</a:t>
            </a:r>
            <a:r>
              <a:rPr kumimoji="0" lang="en-US" altLang="zh-CN" sz="2400" b="1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，否则停止累加</a:t>
            </a:r>
          </a:p>
        </p:txBody>
      </p:sp>
    </p:spTree>
    <p:extLst>
      <p:ext uri="{BB962C8B-B14F-4D97-AF65-F5344CB8AC3E}">
        <p14:creationId xmlns:p14="http://schemas.microsoft.com/office/powerpoint/2010/main" val="32687549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4.3.1  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21A842F2-0F35-4450-A784-14A1D3F84891}"/>
              </a:ext>
            </a:extLst>
          </p:cNvPr>
          <p:cNvSpPr txBox="1">
            <a:spLocks/>
          </p:cNvSpPr>
          <p:nvPr/>
        </p:nvSpPr>
        <p:spPr>
          <a:xfrm>
            <a:off x="1562671" y="1192112"/>
            <a:ext cx="6485529" cy="51023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3.11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猜数游戏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78C335D6-3D80-4AD8-83D0-D58798CA1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711" y="2349674"/>
            <a:ext cx="671040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知识点：</a:t>
            </a:r>
            <a:endParaRPr kumimoji="1" lang="en-US" altLang="zh-CN" sz="2400" b="1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（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）巩固学习随机函数的使用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（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）学习循环语句与选择语句的嵌套应用</a:t>
            </a:r>
          </a:p>
        </p:txBody>
      </p:sp>
    </p:spTree>
    <p:extLst>
      <p:ext uri="{BB962C8B-B14F-4D97-AF65-F5344CB8AC3E}">
        <p14:creationId xmlns:p14="http://schemas.microsoft.com/office/powerpoint/2010/main" val="17755223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4.3.2  Python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中神奇的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E3B49477-ACF0-44FA-9260-72FF2E64898F}"/>
              </a:ext>
            </a:extLst>
          </p:cNvPr>
          <p:cNvSpPr txBox="1">
            <a:spLocks/>
          </p:cNvSpPr>
          <p:nvPr/>
        </p:nvSpPr>
        <p:spPr>
          <a:xfrm>
            <a:off x="1418655" y="1201903"/>
            <a:ext cx="6485529" cy="51023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3.12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的阶乘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4B529D6C-5BEA-4097-AFA5-F38D0C075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727" y="2061642"/>
            <a:ext cx="666513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8255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range()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函数的使用方法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8255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）掌握阶乘的计算初值必须设置为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</a:p>
          <a:p>
            <a:pPr marR="0" lvl="0" indent="8255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）掌握各种不同的输出格式</a:t>
            </a:r>
            <a:endParaRPr kumimoji="1" lang="zh-CN" altLang="en-US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13610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78B51EDF-7BB6-4D37-9BA3-71C996529DD5}"/>
              </a:ext>
            </a:extLst>
          </p:cNvPr>
          <p:cNvSpPr txBox="1">
            <a:spLocks/>
          </p:cNvSpPr>
          <p:nvPr/>
        </p:nvSpPr>
        <p:spPr>
          <a:xfrm>
            <a:off x="1118748" y="1070954"/>
            <a:ext cx="6588224" cy="74792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3.4.3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循环结构嵌套（多重循环）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9DFE392-89C6-495A-AB87-D6327CF512C8}"/>
              </a:ext>
            </a:extLst>
          </p:cNvPr>
          <p:cNvSpPr txBox="1">
            <a:spLocks/>
          </p:cNvSpPr>
          <p:nvPr/>
        </p:nvSpPr>
        <p:spPr>
          <a:xfrm>
            <a:off x="1664491" y="1663727"/>
            <a:ext cx="8869367" cy="1587625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53975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如果在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一个循环内完整地包含另一个循环结构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，则称为多重循环，或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循环嵌套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，嵌套的层数可以根据需要而定，嵌套一层称为二重循环，嵌套二层称为三重循环。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60C187A-826B-466B-83E0-EEBA851F0B6D}"/>
              </a:ext>
            </a:extLst>
          </p:cNvPr>
          <p:cNvSpPr txBox="1">
            <a:spLocks/>
          </p:cNvSpPr>
          <p:nvPr/>
        </p:nvSpPr>
        <p:spPr>
          <a:xfrm>
            <a:off x="2642791" y="3608237"/>
            <a:ext cx="4680520" cy="2376264"/>
          </a:xfrm>
          <a:prstGeom prst="rect">
            <a:avLst/>
          </a:prstGeom>
          <a:solidFill>
            <a:srgbClr val="FFFFCC"/>
          </a:solidFill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for &lt;</a:t>
            </a:r>
            <a:r>
              <a:rPr lang="zh-CN" altLang="en-US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条件表达式</a:t>
            </a: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1&gt;</a:t>
            </a: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	</a:t>
            </a:r>
            <a:r>
              <a:rPr lang="zh-CN" altLang="en-US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循环体</a:t>
            </a:r>
            <a:endParaRPr lang="en-US" altLang="zh-CN" sz="2400" b="1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	for &lt;</a:t>
            </a:r>
            <a:r>
              <a:rPr lang="zh-CN" altLang="en-US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条件表达式</a:t>
            </a: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2&gt;</a:t>
            </a: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		</a:t>
            </a:r>
            <a:r>
              <a:rPr lang="zh-CN" altLang="en-US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循环体</a:t>
            </a:r>
            <a:endParaRPr lang="en-US" altLang="zh-CN" sz="2400" b="1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		……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49821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3.4.3 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循环结构嵌套</a:t>
            </a:r>
            <a:r>
              <a:rPr lang="zh-CN" altLang="en-US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C799EDA5-60C0-4A93-9369-86762836B99B}"/>
              </a:ext>
            </a:extLst>
          </p:cNvPr>
          <p:cNvSpPr txBox="1">
            <a:spLocks/>
          </p:cNvSpPr>
          <p:nvPr/>
        </p:nvSpPr>
        <p:spPr>
          <a:xfrm>
            <a:off x="1418655" y="1140347"/>
            <a:ext cx="6231414" cy="149995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3.13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打印九九乘法表。</a:t>
            </a:r>
            <a:b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3.14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打印字符三角形。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402742E6-82C4-44F3-8E89-C9DA8845A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4679" y="2781722"/>
            <a:ext cx="63367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166688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1" lang="zh-CN" altLang="en-US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双重循环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的使用技巧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166688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）掌握打印字符串的简便方法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047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3.4.3 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循环结构嵌套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E115F04-292C-4A67-A6F7-87E18FCDE8AF}"/>
              </a:ext>
            </a:extLst>
          </p:cNvPr>
          <p:cNvSpPr txBox="1">
            <a:spLocks/>
          </p:cNvSpPr>
          <p:nvPr/>
        </p:nvSpPr>
        <p:spPr>
          <a:xfrm>
            <a:off x="1287156" y="964139"/>
            <a:ext cx="5367318" cy="64108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3.15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百钱买百鸡</a:t>
            </a:r>
          </a:p>
        </p:txBody>
      </p:sp>
      <p:sp>
        <p:nvSpPr>
          <p:cNvPr id="9" name="Rectangle 4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5EA45533-C3FB-488F-A831-03AC58014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2402" y="1838032"/>
            <a:ext cx="10225136" cy="439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623888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我国古代数学家在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《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算经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》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中出了一道题：“鸡翁一，值钱五；鸡母一，值钱三；鸡雏三，值钱一。百钱买百鸡，问鸡翁、母、雏各几何？”。</a:t>
            </a:r>
          </a:p>
          <a:p>
            <a:pPr indent="280988" defTabSz="914400" fontAlgn="base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意为： 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公鸡  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元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/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</a:t>
            </a:r>
          </a:p>
          <a:p>
            <a:pPr marL="0" indent="1890713" defTabSz="914400" fontAlgn="base">
              <a:lnSpc>
                <a:spcPct val="150000"/>
              </a:lnSpc>
              <a:spcAft>
                <a:spcPct val="0"/>
              </a:spcAft>
            </a:pP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母鸡  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元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/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</a:t>
            </a:r>
          </a:p>
          <a:p>
            <a:pPr marL="0" indent="1890713" defTabSz="914400" fontAlgn="base">
              <a:lnSpc>
                <a:spcPct val="150000"/>
              </a:lnSpc>
              <a:spcAft>
                <a:spcPct val="0"/>
              </a:spcAft>
            </a:pP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小鸡  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/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元</a:t>
            </a:r>
          </a:p>
          <a:p>
            <a:pPr marL="0" indent="976313" defTabSz="914400" fontAlgn="base">
              <a:lnSpc>
                <a:spcPct val="150000"/>
              </a:lnSpc>
              <a:spcAft>
                <a:spcPct val="0"/>
              </a:spcAft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用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100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元钱买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100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只鸡</a:t>
            </a:r>
          </a:p>
          <a:p>
            <a:pPr marL="0" indent="976313" defTabSz="914400" fontAlgn="base">
              <a:lnSpc>
                <a:spcPct val="150000"/>
              </a:lnSpc>
              <a:spcAft>
                <a:spcPct val="0"/>
              </a:spcAft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问公鸡、母鸡、小鸡各多少？</a:t>
            </a:r>
          </a:p>
          <a:p>
            <a:pPr defTabSz="914400" fontAlgn="base">
              <a:spcAft>
                <a:spcPct val="0"/>
              </a:spcAft>
            </a:pPr>
            <a:endParaRPr kumimoji="1"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550863" defTabSz="914400" fontAlgn="base">
              <a:spcAft>
                <a:spcPct val="0"/>
              </a:spcAft>
            </a:pP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计算机中处理此类问题，通常采用</a:t>
            </a: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“穷举法”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36430266"/>
      </p:ext>
    </p:extLst>
  </p:cSld>
  <p:clrMapOvr>
    <a:masterClrMapping/>
  </p:clrMapOvr>
  <p:transition spd="slow" advTm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顺序结构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Line 2">
            <a:extLst>
              <a:ext uri="{FF2B5EF4-FFF2-40B4-BE49-F238E27FC236}">
                <a16:creationId xmlns:a16="http://schemas.microsoft.com/office/drawing/2014/main" id="{AEB84B83-502E-453E-9096-42CE0B7EC36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34234" y="1669083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pSp>
        <p:nvGrpSpPr>
          <p:cNvPr id="9" name="Group 38">
            <a:extLst>
              <a:ext uri="{FF2B5EF4-FFF2-40B4-BE49-F238E27FC236}">
                <a16:creationId xmlns:a16="http://schemas.microsoft.com/office/drawing/2014/main" id="{56E9619A-B3D7-4A01-BEC6-6AC01DEBE26C}"/>
              </a:ext>
            </a:extLst>
          </p:cNvPr>
          <p:cNvGrpSpPr>
            <a:grpSpLocks/>
          </p:cNvGrpSpPr>
          <p:nvPr/>
        </p:nvGrpSpPr>
        <p:grpSpPr bwMode="auto">
          <a:xfrm>
            <a:off x="2354759" y="2205658"/>
            <a:ext cx="1752600" cy="838200"/>
            <a:chOff x="1152" y="1650"/>
            <a:chExt cx="1104" cy="528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16825066-0D9B-473D-8C8F-EB61B34DCD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650"/>
              <a:ext cx="1104" cy="528"/>
            </a:xfrm>
            <a:prstGeom prst="flowChartDecision">
              <a:avLst/>
            </a:prstGeom>
            <a:solidFill>
              <a:srgbClr val="66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id="{17B17C65-C4FC-43F7-8039-D478225B25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4" y="1752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条件</a:t>
              </a:r>
            </a:p>
          </p:txBody>
        </p:sp>
      </p:grpSp>
      <p:sp>
        <p:nvSpPr>
          <p:cNvPr id="12" name="Line 7">
            <a:extLst>
              <a:ext uri="{FF2B5EF4-FFF2-40B4-BE49-F238E27FC236}">
                <a16:creationId xmlns:a16="http://schemas.microsoft.com/office/drawing/2014/main" id="{96369DCE-E5C0-4C62-8BF7-A5792DB0FA6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42339" y="3034166"/>
            <a:ext cx="0" cy="450849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3" name="Line 8">
            <a:extLst>
              <a:ext uri="{FF2B5EF4-FFF2-40B4-BE49-F238E27FC236}">
                <a16:creationId xmlns:a16="http://schemas.microsoft.com/office/drawing/2014/main" id="{F803A505-AA76-4BD7-9F16-7EBE1B910F2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2159" y="2634283"/>
            <a:ext cx="0" cy="2209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Line 9">
            <a:extLst>
              <a:ext uri="{FF2B5EF4-FFF2-40B4-BE49-F238E27FC236}">
                <a16:creationId xmlns:a16="http://schemas.microsoft.com/office/drawing/2014/main" id="{C9E3FE5A-6777-4696-9B9E-563DCABEC063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8522" y="3958258"/>
            <a:ext cx="0" cy="4286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5" name="Line 10">
            <a:extLst>
              <a:ext uri="{FF2B5EF4-FFF2-40B4-BE49-F238E27FC236}">
                <a16:creationId xmlns:a16="http://schemas.microsoft.com/office/drawing/2014/main" id="{57C2AE3A-408F-44D6-9A7A-7EEEA7C73C9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647" y="2626346"/>
            <a:ext cx="304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7" name="Line 11">
            <a:extLst>
              <a:ext uri="{FF2B5EF4-FFF2-40B4-BE49-F238E27FC236}">
                <a16:creationId xmlns:a16="http://schemas.microsoft.com/office/drawing/2014/main" id="{E8C66429-FA5F-48D7-B91C-2C085867756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92959" y="4844083"/>
            <a:ext cx="121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8" name="Line 12">
            <a:extLst>
              <a:ext uri="{FF2B5EF4-FFF2-40B4-BE49-F238E27FC236}">
                <a16:creationId xmlns:a16="http://schemas.microsoft.com/office/drawing/2014/main" id="{1A0D6B5B-B876-43E6-BC5B-AE9597651F9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5659" y="4844083"/>
            <a:ext cx="0" cy="4286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9" name="Line 13">
            <a:extLst>
              <a:ext uri="{FF2B5EF4-FFF2-40B4-BE49-F238E27FC236}">
                <a16:creationId xmlns:a16="http://schemas.microsoft.com/office/drawing/2014/main" id="{2E4A6D73-68BA-4893-B1FD-7C085E6677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91209" y="1948483"/>
            <a:ext cx="13525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0" name="Line 14">
            <a:extLst>
              <a:ext uri="{FF2B5EF4-FFF2-40B4-BE49-F238E27FC236}">
                <a16:creationId xmlns:a16="http://schemas.microsoft.com/office/drawing/2014/main" id="{CCE59923-61DE-4F3B-A855-923479C3352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97559" y="4386883"/>
            <a:ext cx="13652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1" name="Line 15">
            <a:extLst>
              <a:ext uri="{FF2B5EF4-FFF2-40B4-BE49-F238E27FC236}">
                <a16:creationId xmlns:a16="http://schemas.microsoft.com/office/drawing/2014/main" id="{8FB3004F-A045-415F-A6D8-7BA6D3728975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7559" y="1948483"/>
            <a:ext cx="0" cy="2438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2" name="Text Box 26">
            <a:extLst>
              <a:ext uri="{FF2B5EF4-FFF2-40B4-BE49-F238E27FC236}">
                <a16:creationId xmlns:a16="http://schemas.microsoft.com/office/drawing/2014/main" id="{EBA663AB-BC41-4C53-BB58-94FF7FB17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943" y="931575"/>
            <a:ext cx="411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）循环结构</a:t>
            </a:r>
          </a:p>
        </p:txBody>
      </p:sp>
      <p:sp>
        <p:nvSpPr>
          <p:cNvPr id="23" name="Text Box 29">
            <a:extLst>
              <a:ext uri="{FF2B5EF4-FFF2-40B4-BE49-F238E27FC236}">
                <a16:creationId xmlns:a16="http://schemas.microsoft.com/office/drawing/2014/main" id="{144601BA-6B0A-42B1-89A0-AFCBC5F34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9159" y="301528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</a:p>
        </p:txBody>
      </p:sp>
      <p:sp>
        <p:nvSpPr>
          <p:cNvPr id="24" name="Text Box 30">
            <a:extLst>
              <a:ext uri="{FF2B5EF4-FFF2-40B4-BE49-F238E27FC236}">
                <a16:creationId xmlns:a16="http://schemas.microsoft.com/office/drawing/2014/main" id="{B59B3382-D7CA-4550-9178-13E9DDC4B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959" y="2177083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</a:p>
        </p:txBody>
      </p:sp>
      <p:grpSp>
        <p:nvGrpSpPr>
          <p:cNvPr id="25" name="Group 39">
            <a:extLst>
              <a:ext uri="{FF2B5EF4-FFF2-40B4-BE49-F238E27FC236}">
                <a16:creationId xmlns:a16="http://schemas.microsoft.com/office/drawing/2014/main" id="{0523A54D-4EC0-4C09-9B42-2285645DD9FF}"/>
              </a:ext>
            </a:extLst>
          </p:cNvPr>
          <p:cNvGrpSpPr>
            <a:grpSpLocks/>
          </p:cNvGrpSpPr>
          <p:nvPr/>
        </p:nvGrpSpPr>
        <p:grpSpPr bwMode="auto">
          <a:xfrm>
            <a:off x="2583359" y="3472483"/>
            <a:ext cx="1447800" cy="471488"/>
            <a:chOff x="1296" y="2448"/>
            <a:chExt cx="912" cy="297"/>
          </a:xfrm>
          <a:solidFill>
            <a:srgbClr val="66FFFF"/>
          </a:solidFill>
        </p:grpSpPr>
        <p:sp>
          <p:nvSpPr>
            <p:cNvPr id="26" name="AutoShape 5">
              <a:extLst>
                <a:ext uri="{FF2B5EF4-FFF2-40B4-BE49-F238E27FC236}">
                  <a16:creationId xmlns:a16="http://schemas.microsoft.com/office/drawing/2014/main" id="{1499EAFA-12C5-48A5-9607-102F68027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457"/>
              <a:ext cx="912" cy="288"/>
            </a:xfrm>
            <a:prstGeom prst="flowChart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7" name="Text Box 34">
              <a:extLst>
                <a:ext uri="{FF2B5EF4-FFF2-40B4-BE49-F238E27FC236}">
                  <a16:creationId xmlns:a16="http://schemas.microsoft.com/office/drawing/2014/main" id="{67687DD6-70ED-4B89-99EB-D8ED38AE7A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4" y="2448"/>
              <a:ext cx="720" cy="29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rPr>
                <a:t>循环体</a:t>
              </a:r>
            </a:p>
          </p:txBody>
        </p:sp>
      </p:grpSp>
      <p:sp>
        <p:nvSpPr>
          <p:cNvPr id="28" name="Text Box 26">
            <a:extLst>
              <a:ext uri="{FF2B5EF4-FFF2-40B4-BE49-F238E27FC236}">
                <a16:creationId xmlns:a16="http://schemas.microsoft.com/office/drawing/2014/main" id="{9A8D8206-3BC7-4F2E-B30E-D0888557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5727" y="931575"/>
            <a:ext cx="3456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kumimoji="1"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）程序基本架构</a:t>
            </a:r>
          </a:p>
        </p:txBody>
      </p:sp>
      <p:sp>
        <p:nvSpPr>
          <p:cNvPr id="29" name="Line 23">
            <a:extLst>
              <a:ext uri="{FF2B5EF4-FFF2-40B4-BE49-F238E27FC236}">
                <a16:creationId xmlns:a16="http://schemas.microsoft.com/office/drawing/2014/main" id="{56A10E05-F9FA-4B3F-9610-E6EE1323AD24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2315" y="1669083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0" name="Line 24">
            <a:extLst>
              <a:ext uri="{FF2B5EF4-FFF2-40B4-BE49-F238E27FC236}">
                <a16:creationId xmlns:a16="http://schemas.microsoft.com/office/drawing/2014/main" id="{AE9112ED-39AC-40D8-A89F-ECE506EAB3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2315" y="2605187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1" name="Line 25">
            <a:extLst>
              <a:ext uri="{FF2B5EF4-FFF2-40B4-BE49-F238E27FC236}">
                <a16:creationId xmlns:a16="http://schemas.microsoft.com/office/drawing/2014/main" id="{FF346198-65AA-4BCA-A9CF-278FE6C1FA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2315" y="3469283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4386200-D8DD-486C-BC6E-655F3A1C1984}"/>
              </a:ext>
            </a:extLst>
          </p:cNvPr>
          <p:cNvSpPr txBox="1"/>
          <p:nvPr/>
        </p:nvSpPr>
        <p:spPr>
          <a:xfrm>
            <a:off x="6543799" y="2177083"/>
            <a:ext cx="2304256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顺序结构语句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C2A493B-89B8-42CF-911B-DED9880C2212}"/>
              </a:ext>
            </a:extLst>
          </p:cNvPr>
          <p:cNvSpPr txBox="1"/>
          <p:nvPr/>
        </p:nvSpPr>
        <p:spPr>
          <a:xfrm>
            <a:off x="6543799" y="2986187"/>
            <a:ext cx="2304256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选择结构语句</a:t>
            </a:r>
          </a:p>
        </p:txBody>
      </p:sp>
      <p:sp>
        <p:nvSpPr>
          <p:cNvPr id="34" name="Line 24">
            <a:extLst>
              <a:ext uri="{FF2B5EF4-FFF2-40B4-BE49-F238E27FC236}">
                <a16:creationId xmlns:a16="http://schemas.microsoft.com/office/drawing/2014/main" id="{F358CBC0-94F1-4795-B86A-1B01AA14ABDF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2315" y="4288776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5" name="Line 25">
            <a:extLst>
              <a:ext uri="{FF2B5EF4-FFF2-40B4-BE49-F238E27FC236}">
                <a16:creationId xmlns:a16="http://schemas.microsoft.com/office/drawing/2014/main" id="{389C432B-D8DC-44D4-84DD-709770EF5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2315" y="5152872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AC38F7A-7FF7-4B07-9134-6811CA35800F}"/>
              </a:ext>
            </a:extLst>
          </p:cNvPr>
          <p:cNvSpPr txBox="1"/>
          <p:nvPr/>
        </p:nvSpPr>
        <p:spPr>
          <a:xfrm>
            <a:off x="6543799" y="3860672"/>
            <a:ext cx="2304256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循环结构语句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AFC8F5F-C2FB-470B-A491-315471AB971C}"/>
              </a:ext>
            </a:extLst>
          </p:cNvPr>
          <p:cNvSpPr txBox="1"/>
          <p:nvPr/>
        </p:nvSpPr>
        <p:spPr>
          <a:xfrm>
            <a:off x="6543799" y="4669776"/>
            <a:ext cx="2304256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循环结构语句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8" name="横卷形 41">
            <a:extLst>
              <a:ext uri="{FF2B5EF4-FFF2-40B4-BE49-F238E27FC236}">
                <a16:creationId xmlns:a16="http://schemas.microsoft.com/office/drawing/2014/main" id="{D7FC202B-2E59-4523-B12C-4CAB955D52EB}"/>
              </a:ext>
            </a:extLst>
          </p:cNvPr>
          <p:cNvSpPr/>
          <p:nvPr/>
        </p:nvSpPr>
        <p:spPr>
          <a:xfrm>
            <a:off x="1891209" y="5633306"/>
            <a:ext cx="6614120" cy="686035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是利用冒号和缩进来确定逻辑关系的</a:t>
            </a:r>
          </a:p>
        </p:txBody>
      </p:sp>
    </p:spTree>
    <p:extLst>
      <p:ext uri="{BB962C8B-B14F-4D97-AF65-F5344CB8AC3E}">
        <p14:creationId xmlns:p14="http://schemas.microsoft.com/office/powerpoint/2010/main" val="165821902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32" grpId="0" animBg="1"/>
      <p:bldP spid="33" grpId="0" animBg="1"/>
      <p:bldP spid="36" grpId="0" animBg="1"/>
      <p:bldP spid="37" grpId="0" animBg="1"/>
      <p:bldP spid="3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2B71208D-477C-40E9-BC95-94406D64CFF8}"/>
              </a:ext>
            </a:extLst>
          </p:cNvPr>
          <p:cNvSpPr txBox="1">
            <a:spLocks/>
          </p:cNvSpPr>
          <p:nvPr/>
        </p:nvSpPr>
        <p:spPr>
          <a:xfrm>
            <a:off x="1105187" y="1283019"/>
            <a:ext cx="6588224" cy="46166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4.4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break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C359F16-B823-4CED-BA52-FC5B27CC895E}"/>
              </a:ext>
            </a:extLst>
          </p:cNvPr>
          <p:cNvSpPr txBox="1">
            <a:spLocks/>
          </p:cNvSpPr>
          <p:nvPr/>
        </p:nvSpPr>
        <p:spPr>
          <a:xfrm>
            <a:off x="1506592" y="2074107"/>
            <a:ext cx="9217024" cy="1359529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3763" indent="-893763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作用：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用于在循环过程中满足特定条件时强行退出循环，通常与选择结构结合使用。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break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语句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被执行后，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整个循环结束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DF3D11-09C2-4857-B19C-1CE2AB1BDCE8}"/>
              </a:ext>
            </a:extLst>
          </p:cNvPr>
          <p:cNvSpPr txBox="1"/>
          <p:nvPr/>
        </p:nvSpPr>
        <p:spPr>
          <a:xfrm>
            <a:off x="1506592" y="3770599"/>
            <a:ext cx="810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尝试猜数游戏用</a:t>
            </a: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while True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永真循环 </a:t>
            </a: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  break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来完成</a:t>
            </a:r>
          </a:p>
        </p:txBody>
      </p:sp>
    </p:spTree>
    <p:extLst>
      <p:ext uri="{BB962C8B-B14F-4D97-AF65-F5344CB8AC3E}">
        <p14:creationId xmlns:p14="http://schemas.microsoft.com/office/powerpoint/2010/main" val="364890324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3.4.4  break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D9A99ABC-93ED-4FE4-B81B-0EE2A9B5BF75}"/>
              </a:ext>
            </a:extLst>
          </p:cNvPr>
          <p:cNvSpPr txBox="1">
            <a:spLocks/>
          </p:cNvSpPr>
          <p:nvPr/>
        </p:nvSpPr>
        <p:spPr>
          <a:xfrm>
            <a:off x="914599" y="1286339"/>
            <a:ext cx="9206074" cy="601727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77913" indent="-1077913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3.16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找出一个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1-1000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中被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除余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，被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除余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，被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除余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的数。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8153BCAD-F6C2-4C61-90D6-60D738CF0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6687" y="2367965"/>
            <a:ext cx="734481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sz="2400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1666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1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break</a:t>
            </a: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的使用技巧</a:t>
            </a:r>
            <a:endParaRPr kumimoji="1" lang="en-US" altLang="zh-CN" sz="24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1666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range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中步长的作用</a:t>
            </a:r>
            <a:endParaRPr kumimoji="1" lang="en-US" altLang="zh-CN" sz="24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1666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sz="2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）了解好的算法对程序计算效率的影响</a:t>
            </a:r>
            <a:endParaRPr kumimoji="1" lang="en-US" altLang="zh-CN" sz="24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1095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2B71208D-477C-40E9-BC95-94406D64CFF8}"/>
              </a:ext>
            </a:extLst>
          </p:cNvPr>
          <p:cNvSpPr txBox="1">
            <a:spLocks/>
          </p:cNvSpPr>
          <p:nvPr/>
        </p:nvSpPr>
        <p:spPr>
          <a:xfrm>
            <a:off x="986607" y="1228907"/>
            <a:ext cx="6588224" cy="46166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4.5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continue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C359F16-B823-4CED-BA52-FC5B27CC895E}"/>
              </a:ext>
            </a:extLst>
          </p:cNvPr>
          <p:cNvSpPr txBox="1">
            <a:spLocks/>
          </p:cNvSpPr>
          <p:nvPr/>
        </p:nvSpPr>
        <p:spPr>
          <a:xfrm>
            <a:off x="1445909" y="1917626"/>
            <a:ext cx="9514352" cy="3442309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3763" indent="-893763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作用：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用于在循环过程中满足特定条件时强行退出循环，通常与选择结构结合使用。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continue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语句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被执行后，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本次循环结束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，忽略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continue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之后的循环体剩余的所有语句，直接回到循环顶端，提前进入下一次循环。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continue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语句放在循环体的最后一行没有任何意义！！</a:t>
            </a:r>
          </a:p>
          <a:p>
            <a:pPr marL="893763" indent="-893763">
              <a:lnSpc>
                <a:spcPct val="150000"/>
              </a:lnSpc>
              <a:buNone/>
            </a:pP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0" name="文本占位符 36866">
            <a:extLst>
              <a:ext uri="{FF2B5EF4-FFF2-40B4-BE49-F238E27FC236}">
                <a16:creationId xmlns:a16="http://schemas.microsoft.com/office/drawing/2014/main" id="{B9205716-B77A-4110-A14C-FECDDA7B0E66}"/>
              </a:ext>
            </a:extLst>
          </p:cNvPr>
          <p:cNvSpPr txBox="1">
            <a:spLocks noChangeArrowheads="1"/>
          </p:cNvSpPr>
          <p:nvPr/>
        </p:nvSpPr>
        <p:spPr>
          <a:xfrm>
            <a:off x="1270537" y="2833400"/>
            <a:ext cx="9865096" cy="1948871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3513" marR="0" lvl="0" indent="-809625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white"/>
              </a:buClr>
              <a:buSzPct val="70000"/>
              <a:buFont typeface="Arial" pitchFamily="34" charset="0"/>
              <a:buNone/>
              <a:tabLst>
                <a:tab pos="903288" algn="l"/>
              </a:tabLst>
              <a:defRPr/>
            </a:pP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00397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3.4.5  continue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A3780583-3743-4145-961D-62A42D4EF852}"/>
              </a:ext>
            </a:extLst>
          </p:cNvPr>
          <p:cNvSpPr txBox="1">
            <a:spLocks/>
          </p:cNvSpPr>
          <p:nvPr/>
        </p:nvSpPr>
        <p:spPr>
          <a:xfrm>
            <a:off x="1118748" y="885058"/>
            <a:ext cx="7992888" cy="2612681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3763" indent="-811213"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3.17  continue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的应用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893763" indent="-354013"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要求：</a:t>
            </a:r>
            <a:b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）输出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到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中的奇数</a:t>
            </a:r>
            <a:b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）产生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个两位随机整数，降序输出其中的奇数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E623DC33-9A47-4EAE-834C-6FF5DFA99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671" y="3337292"/>
            <a:ext cx="80204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continue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在循环中的应用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）掌握随机函数和排序函数的应用</a:t>
            </a:r>
            <a:endParaRPr kumimoji="1" lang="en-US" altLang="zh-CN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）习题答案中有部分内容后续学了列表后再看</a:t>
            </a:r>
          </a:p>
        </p:txBody>
      </p:sp>
    </p:spTree>
    <p:extLst>
      <p:ext uri="{BB962C8B-B14F-4D97-AF65-F5344CB8AC3E}">
        <p14:creationId xmlns:p14="http://schemas.microsoft.com/office/powerpoint/2010/main" val="4250625343"/>
      </p:ext>
    </p:extLst>
  </p:cSld>
  <p:clrMapOvr>
    <a:masterClrMapping/>
  </p:clrMapOvr>
  <p:transition spd="slow" advTm="0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2B71208D-477C-40E9-BC95-94406D64CFF8}"/>
              </a:ext>
            </a:extLst>
          </p:cNvPr>
          <p:cNvSpPr txBox="1">
            <a:spLocks/>
          </p:cNvSpPr>
          <p:nvPr/>
        </p:nvSpPr>
        <p:spPr>
          <a:xfrm>
            <a:off x="986607" y="1228907"/>
            <a:ext cx="6588224" cy="46166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4.6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else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子句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C359F16-B823-4CED-BA52-FC5B27CC895E}"/>
              </a:ext>
            </a:extLst>
          </p:cNvPr>
          <p:cNvSpPr txBox="1">
            <a:spLocks/>
          </p:cNvSpPr>
          <p:nvPr/>
        </p:nvSpPr>
        <p:spPr>
          <a:xfrm>
            <a:off x="1341999" y="1816002"/>
            <a:ext cx="9514352" cy="72007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3763" indent="-893763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for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while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循环格式中还有一个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else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分支结构，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具体格式如下：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0" name="文本占位符 36866">
            <a:extLst>
              <a:ext uri="{FF2B5EF4-FFF2-40B4-BE49-F238E27FC236}">
                <a16:creationId xmlns:a16="http://schemas.microsoft.com/office/drawing/2014/main" id="{B9205716-B77A-4110-A14C-FECDDA7B0E66}"/>
              </a:ext>
            </a:extLst>
          </p:cNvPr>
          <p:cNvSpPr txBox="1">
            <a:spLocks noChangeArrowheads="1"/>
          </p:cNvSpPr>
          <p:nvPr/>
        </p:nvSpPr>
        <p:spPr>
          <a:xfrm>
            <a:off x="1270537" y="2833400"/>
            <a:ext cx="9865096" cy="1948871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3513" marR="0" lvl="0" indent="-809625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white"/>
              </a:buClr>
              <a:buSzPct val="70000"/>
              <a:buFont typeface="Arial" pitchFamily="34" charset="0"/>
              <a:buNone/>
              <a:tabLst>
                <a:tab pos="903288" algn="l"/>
              </a:tabLst>
              <a:defRPr/>
            </a:pP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占位符 36866">
            <a:extLst>
              <a:ext uri="{FF2B5EF4-FFF2-40B4-BE49-F238E27FC236}">
                <a16:creationId xmlns:a16="http://schemas.microsoft.com/office/drawing/2014/main" id="{792EC8D8-755D-75E2-A09A-BB7372F97B2D}"/>
              </a:ext>
            </a:extLst>
          </p:cNvPr>
          <p:cNvSpPr txBox="1">
            <a:spLocks noChangeArrowheads="1"/>
          </p:cNvSpPr>
          <p:nvPr/>
        </p:nvSpPr>
        <p:spPr>
          <a:xfrm>
            <a:off x="6216531" y="2544361"/>
            <a:ext cx="3960307" cy="1899497"/>
          </a:xfrm>
          <a:prstGeom prst="rect">
            <a:avLst/>
          </a:prstGeom>
          <a:solidFill>
            <a:srgbClr val="FFCCFF"/>
          </a:solidFill>
        </p:spPr>
        <p:txBody>
          <a:bodyPr lIns="396092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while &lt;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条件表达式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：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     &lt;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循环体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</a:t>
            </a: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[else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：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&lt;else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子句代码块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&gt;]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占位符 36866">
            <a:extLst>
              <a:ext uri="{FF2B5EF4-FFF2-40B4-BE49-F238E27FC236}">
                <a16:creationId xmlns:a16="http://schemas.microsoft.com/office/drawing/2014/main" id="{E7C7C188-94F6-9BC9-4CA6-39A4A5D0A3A2}"/>
              </a:ext>
            </a:extLst>
          </p:cNvPr>
          <p:cNvSpPr txBox="1">
            <a:spLocks noChangeArrowheads="1"/>
          </p:cNvSpPr>
          <p:nvPr/>
        </p:nvSpPr>
        <p:spPr>
          <a:xfrm>
            <a:off x="1487582" y="2536080"/>
            <a:ext cx="4357493" cy="1907778"/>
          </a:xfrm>
          <a:prstGeom prst="rect">
            <a:avLst/>
          </a:prstGeom>
          <a:solidFill>
            <a:srgbClr val="FFCCFF"/>
          </a:solidFill>
        </p:spPr>
        <p:txBody>
          <a:bodyPr lIns="121963" tIns="60981" rIns="121963" bIns="60981">
            <a:noAutofit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for &lt;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变量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 in &lt;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可迭代容器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algn="just"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     &lt;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循环体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</a:t>
            </a:r>
          </a:p>
          <a:p>
            <a:pPr algn="just"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[else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 algn="just"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     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&lt;else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子句代码块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&gt;]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占位符 36866">
            <a:extLst>
              <a:ext uri="{FF2B5EF4-FFF2-40B4-BE49-F238E27FC236}">
                <a16:creationId xmlns:a16="http://schemas.microsoft.com/office/drawing/2014/main" id="{16590677-C9E6-BB3D-1AC8-BB925557DB8E}"/>
              </a:ext>
            </a:extLst>
          </p:cNvPr>
          <p:cNvSpPr txBox="1">
            <a:spLocks noChangeArrowheads="1"/>
          </p:cNvSpPr>
          <p:nvPr/>
        </p:nvSpPr>
        <p:spPr>
          <a:xfrm>
            <a:off x="1118748" y="4818116"/>
            <a:ext cx="10307395" cy="1537142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说明：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）通常情况下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else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子代码块省略；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chemeClr val="bg1"/>
              </a:buClr>
              <a:buSzPct val="70000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只要循环体中没有遇到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break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语句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，循环结束后一定会执行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else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Arial" panose="020B0604020202020204" pitchFamily="34" charset="0"/>
              </a:rPr>
              <a:t>子句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9274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2" grpId="0" animBg="1"/>
      <p:bldP spid="3" grpId="0" animBg="1"/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程序控制结构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4.4  break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continue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7DAC5F-39EC-4EF9-AB44-2228043D4056}"/>
              </a:ext>
            </a:extLst>
          </p:cNvPr>
          <p:cNvSpPr/>
          <p:nvPr/>
        </p:nvSpPr>
        <p:spPr>
          <a:xfrm>
            <a:off x="1346647" y="2106354"/>
            <a:ext cx="4968552" cy="2554545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def </a:t>
            </a:r>
            <a:r>
              <a:rPr lang="en-US" altLang="zh-CN" sz="2000" b="1" dirty="0">
                <a:solidFill>
                  <a:srgbClr val="0000FF"/>
                </a:solidFill>
                <a:latin typeface="幼圆"/>
                <a:ea typeface="幼圆"/>
              </a:rPr>
              <a:t>demo</a:t>
            </a:r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():</a:t>
            </a:r>
          </a:p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    x="你知道我很想你吗"</a:t>
            </a:r>
          </a:p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    while x:</a:t>
            </a:r>
          </a:p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        print (x)</a:t>
            </a:r>
          </a:p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        x=x[:-1]</a:t>
            </a:r>
          </a:p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    else:</a:t>
            </a:r>
          </a:p>
          <a:p>
            <a:pPr defTabSz="914400" latinLnBrk="1"/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        print ("挥一挥手，我走了……")</a:t>
            </a:r>
          </a:p>
          <a:p>
            <a:pPr defTabSz="914400" latinLnBrk="1"/>
            <a:r>
              <a:rPr lang="en-US" altLang="zh-CN" sz="2000" b="1" dirty="0">
                <a:solidFill>
                  <a:srgbClr val="0000FF"/>
                </a:solidFill>
                <a:latin typeface="幼圆"/>
                <a:ea typeface="幼圆"/>
              </a:rPr>
              <a:t>demo</a:t>
            </a:r>
            <a:r>
              <a:rPr lang="zh-CN" altLang="en-US" sz="2000" b="1" dirty="0">
                <a:solidFill>
                  <a:srgbClr val="0000FF"/>
                </a:solidFill>
                <a:latin typeface="幼圆"/>
                <a:ea typeface="幼圆"/>
              </a:rPr>
              <a:t>()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6C265C-8EAB-45C1-909B-E8112980F352}"/>
              </a:ext>
            </a:extLst>
          </p:cNvPr>
          <p:cNvSpPr txBox="1"/>
          <p:nvPr/>
        </p:nvSpPr>
        <p:spPr>
          <a:xfrm>
            <a:off x="1118748" y="1107534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循环语句中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else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的使用（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break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结合才有意义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1ECA3D-EE6F-4BF4-8CE7-F3BE2149AF77}"/>
              </a:ext>
            </a:extLst>
          </p:cNvPr>
          <p:cNvSpPr/>
          <p:nvPr/>
        </p:nvSpPr>
        <p:spPr>
          <a:xfrm>
            <a:off x="6624451" y="2106354"/>
            <a:ext cx="4963616" cy="2246769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def </a:t>
            </a:r>
            <a:r>
              <a:rPr lang="en-US" altLang="zh-CN" sz="2000" b="1" dirty="0">
                <a:solidFill>
                  <a:srgbClr val="FF0000"/>
                </a:solidFill>
                <a:latin typeface="幼圆"/>
                <a:ea typeface="幼圆"/>
              </a:rPr>
              <a:t>demo</a:t>
            </a:r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():</a:t>
            </a:r>
          </a:p>
          <a:p>
            <a:pPr defTabSz="914400" latinLnBrk="1"/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    x="你知道我很想你吗"</a:t>
            </a:r>
          </a:p>
          <a:p>
            <a:pPr defTabSz="914400" latinLnBrk="1"/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    while x:</a:t>
            </a:r>
          </a:p>
          <a:p>
            <a:pPr defTabSz="914400" latinLnBrk="1"/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        print (x)</a:t>
            </a:r>
          </a:p>
          <a:p>
            <a:pPr defTabSz="914400" latinLnBrk="1"/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        x=x[:-1]</a:t>
            </a:r>
          </a:p>
          <a:p>
            <a:pPr defTabSz="914400" latinLnBrk="1"/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    print ("挥一挥手，我走了……")</a:t>
            </a: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幼圆"/>
                <a:ea typeface="幼圆"/>
              </a:rPr>
              <a:t>demo</a:t>
            </a:r>
            <a:r>
              <a:rPr lang="zh-CN" altLang="en-US" sz="2000" b="1" dirty="0">
                <a:solidFill>
                  <a:srgbClr val="FF0000"/>
                </a:solidFill>
                <a:latin typeface="幼圆"/>
                <a:ea typeface="幼圆"/>
              </a:rPr>
              <a:t>()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CD5687-FDF9-B4D0-F54C-498D5E13CA04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66749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uiExpan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13513" y="1285145"/>
            <a:ext cx="2808962" cy="768305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程序运行结果是：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792073" y="2703447"/>
            <a:ext cx="339205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4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2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over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792073" y="3560895"/>
            <a:ext cx="339205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4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2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over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792073" y="4418344"/>
            <a:ext cx="339205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4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2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792073" y="5275792"/>
            <a:ext cx="339205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over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3077533" y="2767755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3077533" y="3625203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3077533" y="4482652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3077533" y="5340100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699746" y="6216502"/>
            <a:ext cx="1056083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31194" y="861955"/>
            <a:ext cx="3867981" cy="1562821"/>
          </a:xfrm>
          <a:prstGeom prst="rect">
            <a:avLst/>
          </a:prstGeom>
        </p:spPr>
      </p:pic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E339D67-152F-4416-BAF2-600EF0027B54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27138"/>
      </p:ext>
    </p:extLst>
  </p:cSld>
  <p:clrMapOvr>
    <a:masterClrMapping/>
  </p:clrMapOvr>
  <p:transition spd="slow" advTm="0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4.4  break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continue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99B37668-37E7-4E8D-9E24-6B591A671B2A}"/>
              </a:ext>
            </a:extLst>
          </p:cNvPr>
          <p:cNvSpPr txBox="1">
            <a:spLocks/>
          </p:cNvSpPr>
          <p:nvPr/>
        </p:nvSpPr>
        <p:spPr>
          <a:xfrm>
            <a:off x="836112" y="812638"/>
            <a:ext cx="6485529" cy="51023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3.18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判断输入的任意正整数是否为素数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1A93A59E-FA4F-4C02-835C-0AEC81520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735" y="4162991"/>
            <a:ext cx="7488832" cy="220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-45720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知识点：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539750" algn="l" defTabSz="914400" rtl="0" eaLnBrk="1" fontAlgn="base" latinLnBrk="0" hangingPunct="1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）掌握程序算法优劣对效率的影响</a:t>
            </a:r>
          </a:p>
          <a:p>
            <a:pPr marL="0" marR="0" lvl="0" indent="539750" algn="l" defTabSz="914400" rtl="0" eaLnBrk="1" fontAlgn="base" latinLnBrk="0" hangingPunct="1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）学习循环语句与选择语句的嵌套应用</a:t>
            </a:r>
            <a:endParaRPr kumimoji="1" lang="en-US" altLang="zh-CN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539750" algn="l" defTabSz="914400" rtl="0" eaLnBrk="1" fontAlgn="base" latinLnBrk="0" hangingPunct="1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）本例巧妙使用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for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while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循环中的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else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结构</a:t>
            </a:r>
            <a:endParaRPr kumimoji="1" lang="en-US" altLang="zh-CN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539750" algn="l" defTabSz="914400" rtl="0" eaLnBrk="1" fontAlgn="base" latinLnBrk="0" hangingPunct="1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）掌握</a:t>
            </a:r>
            <a:r>
              <a:rPr kumimoji="1"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break</a:t>
            </a:r>
            <a:r>
              <a:rPr kumimoji="1"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对循环的作用</a:t>
            </a:r>
            <a:endParaRPr kumimoji="1" lang="zh-CN" altLang="en-US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666972-1351-4C9E-80EF-6C91F3172F4C}"/>
              </a:ext>
            </a:extLst>
          </p:cNvPr>
          <p:cNvSpPr/>
          <p:nvPr/>
        </p:nvSpPr>
        <p:spPr>
          <a:xfrm>
            <a:off x="2066391" y="1442018"/>
            <a:ext cx="8496944" cy="2723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思考素数的概念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539750"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）除了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和自身外，没有其他除的尽的因子</a:t>
            </a:r>
          </a:p>
          <a:p>
            <a:pPr indent="539750"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）一个数如果不是素数，那么这个数为：</a:t>
            </a:r>
          </a:p>
          <a:p>
            <a:pPr indent="1350963"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X=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a×b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a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或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不会超过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sqrt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1350963"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因此：只要判断  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x%i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是否为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1350963">
              <a:lnSpc>
                <a:spcPct val="12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其中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的范围不超过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[2,sqrt(x)]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即可。</a:t>
            </a:r>
          </a:p>
        </p:txBody>
      </p:sp>
    </p:spTree>
    <p:extLst>
      <p:ext uri="{BB962C8B-B14F-4D97-AF65-F5344CB8AC3E}">
        <p14:creationId xmlns:p14="http://schemas.microsoft.com/office/powerpoint/2010/main" val="403971746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4.5 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多重循环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B8A6BB4C-E9FA-4171-8BEE-0F345C2FA5E6}"/>
              </a:ext>
            </a:extLst>
          </p:cNvPr>
          <p:cNvSpPr txBox="1">
            <a:spLocks/>
          </p:cNvSpPr>
          <p:nvPr/>
        </p:nvSpPr>
        <p:spPr>
          <a:xfrm>
            <a:off x="1091269" y="1064834"/>
            <a:ext cx="5367318" cy="64108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3.19 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验证哥德巴赫猜想</a:t>
            </a:r>
          </a:p>
        </p:txBody>
      </p:sp>
      <p:sp>
        <p:nvSpPr>
          <p:cNvPr id="9" name="Rectangle 4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FCA99F86-FD73-4EAB-AA8D-75B2E7D6B6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0979" y="2031447"/>
            <a:ext cx="10347266" cy="64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 latinLnBrk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一个</a:t>
            </a:r>
            <a:r>
              <a:rPr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大于等于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6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的偶数可以表示为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两个素数之和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。例如：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 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6=3+3    8=3+5</a:t>
            </a:r>
            <a:endParaRPr kumimoji="1" lang="zh-CN" altLang="en-US" b="1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B8AA46-D0A4-40D3-A21D-528AE7C20527}"/>
              </a:ext>
            </a:extLst>
          </p:cNvPr>
          <p:cNvSpPr/>
          <p:nvPr/>
        </p:nvSpPr>
        <p:spPr>
          <a:xfrm>
            <a:off x="1340979" y="2672527"/>
            <a:ext cx="10049144" cy="1698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算法设计：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设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为大于等于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6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的任一偶数，将其分解为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N1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N2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两个数，使用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N1+N2=N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，分别判断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N1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N2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是否为素数，若都是，则为一组解。若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N1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不是素数，就不必再检查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N2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是否素数。先从</a:t>
            </a:r>
            <a:r>
              <a:rPr kumimoji="1"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N1=3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开始，直到</a:t>
            </a:r>
            <a:r>
              <a:rPr kumimoji="1"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N1=N/2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为止。</a:t>
            </a:r>
          </a:p>
        </p:txBody>
      </p:sp>
    </p:spTree>
    <p:extLst>
      <p:ext uri="{BB962C8B-B14F-4D97-AF65-F5344CB8AC3E}">
        <p14:creationId xmlns:p14="http://schemas.microsoft.com/office/powerpoint/2010/main" val="1169748406"/>
      </p:ext>
    </p:extLst>
  </p:cSld>
  <p:clrMapOvr>
    <a:masterClrMapping/>
  </p:clrMapOvr>
  <p:transition spd="slow" advTm="0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91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4.4  break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语句和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continue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475098D5-0A80-412D-8891-A1EC4DAFE04D}"/>
              </a:ext>
            </a:extLst>
          </p:cNvPr>
          <p:cNvSpPr txBox="1">
            <a:spLocks/>
          </p:cNvSpPr>
          <p:nvPr/>
        </p:nvSpPr>
        <p:spPr>
          <a:xfrm>
            <a:off x="1085976" y="1453174"/>
            <a:ext cx="9843655" cy="89371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77913" indent="-1077913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3.20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不断接收用户输入，如果是数字就继续输入，不是数字就退出。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790F4D0D-F08B-44BC-8969-1BABE9834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703" y="2721271"/>
            <a:ext cx="64599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知识点：</a:t>
            </a:r>
            <a:endParaRPr kumimoji="1" lang="en-US" altLang="zh-CN" sz="2400" b="1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R="0" lvl="0" indent="1666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（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）掌握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while True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的使用技巧</a:t>
            </a:r>
            <a:endParaRPr kumimoji="1" lang="en-US" altLang="zh-CN" sz="2400" b="1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R="0" lvl="0" indent="1666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（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）巩固学习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print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不换行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的方法</a:t>
            </a:r>
            <a:endParaRPr kumimoji="1" lang="en-US" altLang="zh-CN" sz="2400" b="1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R="0" lvl="0" indent="1666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（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3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）加深学习</a:t>
            </a:r>
            <a:r>
              <a:rPr kumimoji="1" lang="en-US" altLang="zh-CN" sz="2400" b="1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break</a:t>
            </a:r>
            <a:r>
              <a:rPr kumimoji="1" lang="zh-CN" altLang="en-US" sz="2400" b="1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语句的使用方法</a:t>
            </a:r>
          </a:p>
        </p:txBody>
      </p:sp>
    </p:spTree>
    <p:extLst>
      <p:ext uri="{BB962C8B-B14F-4D97-AF65-F5344CB8AC3E}">
        <p14:creationId xmlns:p14="http://schemas.microsoft.com/office/powerpoint/2010/main" val="289069499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42B75C3-DA91-418E-B8E1-9154424217FA}"/>
              </a:ext>
            </a:extLst>
          </p:cNvPr>
          <p:cNvSpPr txBox="1">
            <a:spLocks/>
          </p:cNvSpPr>
          <p:nvPr/>
        </p:nvSpPr>
        <p:spPr>
          <a:xfrm>
            <a:off x="1118748" y="1017452"/>
            <a:ext cx="6588224" cy="569747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.2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布尔值和条件表达式</a:t>
            </a:r>
            <a:endParaRPr lang="ko-KR" altLang="en-US" sz="2400" b="1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28179D2E-38C7-451D-AF28-CD6E497E24CD}"/>
              </a:ext>
            </a:extLst>
          </p:cNvPr>
          <p:cNvSpPr txBox="1">
            <a:spLocks/>
          </p:cNvSpPr>
          <p:nvPr/>
        </p:nvSpPr>
        <p:spPr>
          <a:xfrm>
            <a:off x="1410422" y="1452971"/>
            <a:ext cx="10484375" cy="1058643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Python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中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单个常量、变量或者任意合法表达式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都可以作为条件表达式，表达式可以包含以下运算符：</a:t>
            </a:r>
            <a:endParaRPr lang="en-US" altLang="ko-KR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F021C5-4E21-4828-A853-5AC2E9D77A4C}"/>
              </a:ext>
            </a:extLst>
          </p:cNvPr>
          <p:cNvSpPr txBox="1"/>
          <p:nvPr/>
        </p:nvSpPr>
        <p:spPr>
          <a:xfrm>
            <a:off x="1651554" y="2666446"/>
            <a:ext cx="99227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算术运算符：</a:t>
            </a:r>
            <a:r>
              <a:rPr lang="en-US" altLang="ko-KR" b="1" dirty="0">
                <a:latin typeface="+mn-ea"/>
                <a:cs typeface="Arial" pitchFamily="34" charset="0"/>
              </a:rPr>
              <a:t> +</a:t>
            </a:r>
            <a:r>
              <a:rPr lang="ko-KR" altLang="en-US" b="1" dirty="0">
                <a:latin typeface="+mn-ea"/>
                <a:cs typeface="Arial" pitchFamily="34" charset="0"/>
              </a:rPr>
              <a:t>、</a:t>
            </a:r>
            <a:r>
              <a:rPr lang="en-US" altLang="ko-KR" b="1" dirty="0">
                <a:latin typeface="+mn-ea"/>
                <a:cs typeface="Arial" pitchFamily="34" charset="0"/>
              </a:rPr>
              <a:t>-</a:t>
            </a:r>
            <a:r>
              <a:rPr lang="ko-KR" altLang="en-US" b="1" dirty="0">
                <a:latin typeface="+mn-ea"/>
                <a:cs typeface="Arial" pitchFamily="34" charset="0"/>
              </a:rPr>
              <a:t>、*、</a:t>
            </a:r>
            <a:r>
              <a:rPr lang="en-US" altLang="ko-KR" b="1" dirty="0">
                <a:latin typeface="+mn-ea"/>
                <a:cs typeface="Arial" pitchFamily="34" charset="0"/>
              </a:rPr>
              <a:t>/</a:t>
            </a:r>
            <a:r>
              <a:rPr lang="ko-KR" altLang="en-US" b="1" dirty="0">
                <a:latin typeface="+mn-ea"/>
                <a:cs typeface="Arial" pitchFamily="34" charset="0"/>
              </a:rPr>
              <a:t>、</a:t>
            </a:r>
            <a:r>
              <a:rPr lang="en-US" altLang="ko-KR" b="1" dirty="0">
                <a:latin typeface="+mn-ea"/>
                <a:cs typeface="Arial" pitchFamily="34" charset="0"/>
              </a:rPr>
              <a:t>//</a:t>
            </a:r>
            <a:r>
              <a:rPr lang="ko-KR" altLang="en-US" b="1" dirty="0">
                <a:latin typeface="+mn-ea"/>
                <a:cs typeface="Arial" pitchFamily="34" charset="0"/>
              </a:rPr>
              <a:t>、</a:t>
            </a:r>
            <a:r>
              <a:rPr lang="en-US" altLang="ko-KR" b="1" dirty="0">
                <a:latin typeface="+mn-ea"/>
                <a:cs typeface="Arial" pitchFamily="34" charset="0"/>
              </a:rPr>
              <a:t>%</a:t>
            </a:r>
            <a:r>
              <a:rPr lang="ko-KR" altLang="en-US" b="1" dirty="0">
                <a:latin typeface="+mn-ea"/>
                <a:cs typeface="Arial" pitchFamily="34" charset="0"/>
              </a:rPr>
              <a:t>、**</a:t>
            </a:r>
            <a:endParaRPr lang="en-US" altLang="ko-KR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关系运算符：</a:t>
            </a:r>
            <a:r>
              <a:rPr lang="en-US" altLang="ko-KR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&gt;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&lt;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==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&lt;=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&gt;=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!=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可以连续使用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，如：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2238375">
              <a:spcBef>
                <a:spcPts val="0"/>
              </a:spcBef>
            </a:pPr>
            <a:r>
              <a:rPr lang="en-US" altLang="ko-KR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print (1&lt;2&lt;3)      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#</a:t>
            </a:r>
            <a:r>
              <a:rPr lang="en-US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关系运算符连续使用相当于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and</a:t>
            </a:r>
            <a:endParaRPr lang="en-US" altLang="ko-KR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38375">
              <a:spcBef>
                <a:spcPts val="0"/>
              </a:spcBef>
            </a:pPr>
            <a:r>
              <a:rPr lang="en-US" altLang="ko-KR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                            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#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相当于执行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1&lt;3 and 3&gt;2</a:t>
            </a:r>
            <a:endParaRPr lang="en-US" altLang="ko-KR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38375">
              <a:spcBef>
                <a:spcPts val="0"/>
              </a:spcBef>
            </a:pPr>
            <a:r>
              <a:rPr lang="en-US" altLang="ko-KR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print (1&lt;2&gt;3)</a:t>
            </a:r>
          </a:p>
          <a:p>
            <a:pPr indent="2238375">
              <a:spcBef>
                <a:spcPts val="0"/>
              </a:spcBef>
            </a:pPr>
            <a:r>
              <a:rPr lang="en-US" altLang="ko-KR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</a:p>
          <a:p>
            <a:pPr indent="2238375">
              <a:spcBef>
                <a:spcPts val="0"/>
              </a:spcBef>
            </a:pPr>
            <a:r>
              <a:rPr lang="en-US" altLang="ko-KR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print (1&lt;3&gt;2)</a:t>
            </a:r>
            <a:endParaRPr lang="en-US" altLang="ko-KR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238375">
              <a:spcBef>
                <a:spcPts val="0"/>
              </a:spcBef>
            </a:pPr>
            <a:r>
              <a:rPr lang="en-US" altLang="ko-KR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endParaRPr lang="en-US" altLang="zh-CN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457200" indent="-457200">
              <a:buAutoNum type="arabicPeriod" startAt="3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测试运算符：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not in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 not</a:t>
            </a:r>
          </a:p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4.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逻辑运算符：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not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and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or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，注意短路求值的概念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4387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布尔值和条件表达式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1AD2C2A7-1A1E-4638-8464-46A334CE274F}"/>
              </a:ext>
            </a:extLst>
          </p:cNvPr>
          <p:cNvSpPr txBox="1">
            <a:spLocks/>
          </p:cNvSpPr>
          <p:nvPr/>
        </p:nvSpPr>
        <p:spPr>
          <a:xfrm>
            <a:off x="1118748" y="1101436"/>
            <a:ext cx="9948979" cy="3528392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4375" algn="just">
              <a:spcBef>
                <a:spcPts val="18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在选择和循环结构中，条件表达式的值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只要不是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（或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0.0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0j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等）、空值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None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、空列表、空元组、空集合、空字典、空字符串、空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range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对象或其他空迭代对象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解释器均认为与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等价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。从这个意义上来讲，几乎所有的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合法表达式都可以作为条件表达式，包括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含有函数调用的表达式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  <a:p>
            <a:pPr indent="714375" algn="just">
              <a:spcBef>
                <a:spcPts val="18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测试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时可以使用</a:t>
            </a:r>
            <a:r>
              <a:rPr lang="en-US" altLang="zh-CN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bool()</a:t>
            </a: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确定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还是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实际使用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时由于所有的值都可以转换成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bool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值，</a:t>
            </a:r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不需要显示转换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BF3DA79-FE0F-44A0-8D60-14C9EDD5ACB9}"/>
              </a:ext>
            </a:extLst>
          </p:cNvPr>
          <p:cNvSpPr/>
          <p:nvPr/>
        </p:nvSpPr>
        <p:spPr>
          <a:xfrm>
            <a:off x="2570783" y="4233154"/>
            <a:ext cx="3361220" cy="1323439"/>
          </a:xfrm>
          <a:prstGeom prst="rect">
            <a:avLst/>
          </a:prstGeom>
          <a:solidFill>
            <a:srgbClr val="F8FFE7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x=123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if bool(x)==True: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	print('ok')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ok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D2E4C4-C5F7-4B63-9DBE-CE302376269A}"/>
              </a:ext>
            </a:extLst>
          </p:cNvPr>
          <p:cNvSpPr/>
          <p:nvPr/>
        </p:nvSpPr>
        <p:spPr>
          <a:xfrm>
            <a:off x="6099175" y="4221882"/>
            <a:ext cx="3361220" cy="1323439"/>
          </a:xfrm>
          <a:prstGeom prst="rect">
            <a:avLst/>
          </a:prstGeom>
          <a:solidFill>
            <a:srgbClr val="F8FFE7"/>
          </a:solidFill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x=123</a:t>
            </a:r>
          </a:p>
          <a:p>
            <a:pPr defTabSz="914400" latinLnBrk="1"/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if 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</a:t>
            </a:r>
          </a:p>
          <a:p>
            <a:pPr defTabSz="914400" latinLnBrk="1"/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print('ok')</a:t>
            </a:r>
          </a:p>
          <a:p>
            <a:pPr defTabSz="914400" latinLnBrk="1"/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ok</a:t>
            </a:r>
          </a:p>
        </p:txBody>
      </p:sp>
      <p:sp>
        <p:nvSpPr>
          <p:cNvPr id="2" name="爆炸形: 8 pt  1">
            <a:extLst>
              <a:ext uri="{FF2B5EF4-FFF2-40B4-BE49-F238E27FC236}">
                <a16:creationId xmlns:a16="http://schemas.microsoft.com/office/drawing/2014/main" id="{F3E82C6E-EC09-42AE-A976-43209C2FAAE2}"/>
              </a:ext>
            </a:extLst>
          </p:cNvPr>
          <p:cNvSpPr/>
          <p:nvPr/>
        </p:nvSpPr>
        <p:spPr>
          <a:xfrm>
            <a:off x="3362871" y="5254096"/>
            <a:ext cx="2016224" cy="100811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差评</a:t>
            </a:r>
          </a:p>
        </p:txBody>
      </p:sp>
      <p:sp>
        <p:nvSpPr>
          <p:cNvPr id="11" name="爆炸形: 8 pt  10">
            <a:extLst>
              <a:ext uri="{FF2B5EF4-FFF2-40B4-BE49-F238E27FC236}">
                <a16:creationId xmlns:a16="http://schemas.microsoft.com/office/drawing/2014/main" id="{3B47B750-9206-4319-ACE6-845D8BBB6370}"/>
              </a:ext>
            </a:extLst>
          </p:cNvPr>
          <p:cNvSpPr/>
          <p:nvPr/>
        </p:nvSpPr>
        <p:spPr>
          <a:xfrm>
            <a:off x="8452283" y="4228299"/>
            <a:ext cx="2016224" cy="100811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优秀</a:t>
            </a:r>
          </a:p>
        </p:txBody>
      </p:sp>
    </p:spTree>
    <p:extLst>
      <p:ext uri="{BB962C8B-B14F-4D97-AF65-F5344CB8AC3E}">
        <p14:creationId xmlns:p14="http://schemas.microsoft.com/office/powerpoint/2010/main" val="82257666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10" grpId="0" animBg="1"/>
      <p:bldP spid="2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000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布尔值和条件表达式</a:t>
            </a:r>
            <a:r>
              <a:rPr lang="en-US" altLang="zh-CN" b="1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B62A492D-6405-457F-8BF3-977B60B56D65}"/>
              </a:ext>
            </a:extLst>
          </p:cNvPr>
          <p:cNvSpPr txBox="1">
            <a:spLocks noChangeArrowheads="1"/>
          </p:cNvSpPr>
          <p:nvPr/>
        </p:nvSpPr>
        <p:spPr>
          <a:xfrm>
            <a:off x="1118747" y="880052"/>
            <a:ext cx="9660948" cy="427936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条件表达式举例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条件表达式中的等号必须用恒等号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==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，牢记！！！）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838AC356-CC45-46A9-A53A-B251B8EA7F3E}"/>
              </a:ext>
            </a:extLst>
          </p:cNvPr>
          <p:cNvSpPr txBox="1">
            <a:spLocks noChangeArrowheads="1"/>
          </p:cNvSpPr>
          <p:nvPr/>
        </p:nvSpPr>
        <p:spPr>
          <a:xfrm>
            <a:off x="1232550" y="1307988"/>
            <a:ext cx="10441160" cy="532859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、判断条件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是否在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(-3,3)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之间的逻辑表达式：</a:t>
            </a:r>
          </a:p>
          <a:p>
            <a:pPr marL="342900" indent="384175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写作：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3&lt;x and x&lt;3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或  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 Unicode MS" panose="020B0604020202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、判断变量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均不为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的逻辑表达式：</a:t>
            </a:r>
          </a:p>
          <a:p>
            <a:pPr marL="342900" indent="384175"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写作：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a!=0 and b!=0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或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、判断变量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中必有且仅有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个为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384175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写作：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a==0 and b!=0 or a!=0 and b==0</a:t>
            </a:r>
          </a:p>
          <a:p>
            <a:pPr marL="342900" indent="903288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或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a*b==0 and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a+b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!=0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、判断整型变量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k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是正的奇数：</a:t>
            </a:r>
          </a:p>
          <a:p>
            <a:pPr marL="342900" indent="384175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写作：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k&gt;0 and k%2==1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条件表达式特殊使用：在循环条件判断时，始终使用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True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作为条件判断，保持循环一直进行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，如：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while True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9470BC4-8AF1-4FCA-8F4B-86CE9A6B838A}"/>
              </a:ext>
            </a:extLst>
          </p:cNvPr>
          <p:cNvSpPr/>
          <p:nvPr/>
        </p:nvSpPr>
        <p:spPr>
          <a:xfrm>
            <a:off x="5873227" y="1835199"/>
            <a:ext cx="1098378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2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-3&lt;x&lt;3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171FBC-2CD8-4C90-B7F8-23B33E9F3750}"/>
              </a:ext>
            </a:extLst>
          </p:cNvPr>
          <p:cNvSpPr/>
          <p:nvPr/>
        </p:nvSpPr>
        <p:spPr>
          <a:xfrm>
            <a:off x="5903941" y="2759686"/>
            <a:ext cx="1172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 Unicode MS" panose="020B0604020202020204" pitchFamily="34" charset="-122"/>
              </a:rPr>
              <a:t>a*b!=0 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24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utoUpdateAnimBg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sz="20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51" name="Title 3">
            <a:extLst>
              <a:ext uri="{FF2B5EF4-FFF2-40B4-BE49-F238E27FC236}">
                <a16:creationId xmlns:a16="http://schemas.microsoft.com/office/drawing/2014/main" id="{CFCF3DC1-687A-43D0-BF58-6B4057233C31}"/>
              </a:ext>
            </a:extLst>
          </p:cNvPr>
          <p:cNvSpPr txBox="1">
            <a:spLocks/>
          </p:cNvSpPr>
          <p:nvPr/>
        </p:nvSpPr>
        <p:spPr>
          <a:xfrm>
            <a:off x="1136668" y="970526"/>
            <a:ext cx="3960440" cy="439298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3.3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选择结构（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语句）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2" name="Rectangle 22">
            <a:extLst>
              <a:ext uri="{FF2B5EF4-FFF2-40B4-BE49-F238E27FC236}">
                <a16:creationId xmlns:a16="http://schemas.microsoft.com/office/drawing/2014/main" id="{1BBCADC3-185A-4A9F-9022-7BB884F01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2671" y="5335101"/>
            <a:ext cx="7523653" cy="830997"/>
          </a:xfrm>
          <a:prstGeom prst="rect">
            <a:avLst/>
          </a:prstGeom>
          <a:solidFill>
            <a:srgbClr val="FFFF00"/>
          </a:solidFill>
          <a:ln w="9525">
            <a:solidFill>
              <a:srgbClr val="009999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语句块</a:t>
            </a:r>
            <a:r>
              <a:rPr kumimoji="1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可以什么都没有，也可以里面再增加判断条件，</a:t>
            </a:r>
            <a:endParaRPr kumimoji="1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kern="0" dirty="0">
                <a:solidFill>
                  <a:srgbClr val="080808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从而使选择结构分为单分支、双分支、多分支结构。</a:t>
            </a:r>
            <a:endParaRPr kumimoji="1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pSp>
        <p:nvGrpSpPr>
          <p:cNvPr id="53" name="Group 3">
            <a:extLst>
              <a:ext uri="{FF2B5EF4-FFF2-40B4-BE49-F238E27FC236}">
                <a16:creationId xmlns:a16="http://schemas.microsoft.com/office/drawing/2014/main" id="{DE695384-C38E-4DA5-A04A-C03FAF05D004}"/>
              </a:ext>
            </a:extLst>
          </p:cNvPr>
          <p:cNvGrpSpPr>
            <a:grpSpLocks/>
          </p:cNvGrpSpPr>
          <p:nvPr/>
        </p:nvGrpSpPr>
        <p:grpSpPr bwMode="auto">
          <a:xfrm>
            <a:off x="1922711" y="1424525"/>
            <a:ext cx="6481340" cy="3583896"/>
            <a:chOff x="1104" y="1104"/>
            <a:chExt cx="4368" cy="2592"/>
          </a:xfrm>
        </p:grpSpPr>
        <p:sp>
          <p:nvSpPr>
            <p:cNvPr id="54" name="Rectangle 4">
              <a:extLst>
                <a:ext uri="{FF2B5EF4-FFF2-40B4-BE49-F238E27FC236}">
                  <a16:creationId xmlns:a16="http://schemas.microsoft.com/office/drawing/2014/main" id="{B07DEC66-C15B-4FC4-A6F1-FC924448C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1296"/>
              <a:ext cx="4368" cy="1872"/>
            </a:xfrm>
            <a:prstGeom prst="rect">
              <a:avLst/>
            </a:prstGeom>
            <a:solidFill>
              <a:srgbClr val="CC99FF"/>
            </a:solidFill>
            <a:ln w="9525" cap="rnd">
              <a:solidFill>
                <a:schemeClr val="accent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grpSp>
          <p:nvGrpSpPr>
            <p:cNvPr id="55" name="Group 5">
              <a:extLst>
                <a:ext uri="{FF2B5EF4-FFF2-40B4-BE49-F238E27FC236}">
                  <a16:creationId xmlns:a16="http://schemas.microsoft.com/office/drawing/2014/main" id="{5AB0F88B-D66E-4031-95F3-DEFC768AB4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104"/>
              <a:ext cx="3600" cy="2592"/>
              <a:chOff x="1488" y="1152"/>
              <a:chExt cx="3600" cy="2736"/>
            </a:xfrm>
          </p:grpSpPr>
          <p:sp>
            <p:nvSpPr>
              <p:cNvPr id="56" name="Line 6">
                <a:extLst>
                  <a:ext uri="{FF2B5EF4-FFF2-40B4-BE49-F238E27FC236}">
                    <a16:creationId xmlns:a16="http://schemas.microsoft.com/office/drawing/2014/main" id="{EF97685E-DCFD-44EF-8216-1D42A9D5AF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2" y="2688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</a:endParaRPr>
              </a:p>
            </p:txBody>
          </p:sp>
          <p:grpSp>
            <p:nvGrpSpPr>
              <p:cNvPr id="57" name="Group 7">
                <a:extLst>
                  <a:ext uri="{FF2B5EF4-FFF2-40B4-BE49-F238E27FC236}">
                    <a16:creationId xmlns:a16="http://schemas.microsoft.com/office/drawing/2014/main" id="{393F524B-54B2-46A4-BEA0-DCB816D519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88" y="1152"/>
                <a:ext cx="3600" cy="2736"/>
                <a:chOff x="1488" y="1296"/>
                <a:chExt cx="3600" cy="2736"/>
              </a:xfrm>
            </p:grpSpPr>
            <p:sp>
              <p:nvSpPr>
                <p:cNvPr id="58" name="AutoShape 8">
                  <a:extLst>
                    <a:ext uri="{FF2B5EF4-FFF2-40B4-BE49-F238E27FC236}">
                      <a16:creationId xmlns:a16="http://schemas.microsoft.com/office/drawing/2014/main" id="{C344D7DE-CDB1-41A3-A143-9F1C60CB7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96" y="1632"/>
                  <a:ext cx="1632" cy="672"/>
                </a:xfrm>
                <a:prstGeom prst="diamond">
                  <a:avLst/>
                </a:prstGeom>
                <a:solidFill>
                  <a:srgbClr val="BBE0E3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条件？</a:t>
                  </a:r>
                </a:p>
              </p:txBody>
            </p:sp>
            <p:sp>
              <p:nvSpPr>
                <p:cNvPr id="59" name="Rectangle 9">
                  <a:extLst>
                    <a:ext uri="{FF2B5EF4-FFF2-40B4-BE49-F238E27FC236}">
                      <a16:creationId xmlns:a16="http://schemas.microsoft.com/office/drawing/2014/main" id="{46B22B49-B6EB-4BDF-90DF-BFF4A58DCF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8" y="2400"/>
                  <a:ext cx="1200" cy="432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语句块</a:t>
                  </a:r>
                  <a:r>
                    <a:rPr kumimoji="1" lang="en-US" altLang="zh-CN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1</a:t>
                  </a:r>
                </a:p>
              </p:txBody>
            </p:sp>
            <p:sp>
              <p:nvSpPr>
                <p:cNvPr id="60" name="Rectangle 10">
                  <a:extLst>
                    <a:ext uri="{FF2B5EF4-FFF2-40B4-BE49-F238E27FC236}">
                      <a16:creationId xmlns:a16="http://schemas.microsoft.com/office/drawing/2014/main" id="{14EFBB84-DCB9-4322-BE59-027DEF984F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88" y="2400"/>
                  <a:ext cx="1200" cy="432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语句块</a:t>
                  </a:r>
                  <a:r>
                    <a:rPr kumimoji="1" lang="en-US" altLang="zh-CN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2</a:t>
                  </a:r>
                </a:p>
              </p:txBody>
            </p:sp>
            <p:sp>
              <p:nvSpPr>
                <p:cNvPr id="61" name="Rectangle 11">
                  <a:extLst>
                    <a:ext uri="{FF2B5EF4-FFF2-40B4-BE49-F238E27FC236}">
                      <a16:creationId xmlns:a16="http://schemas.microsoft.com/office/drawing/2014/main" id="{7110830A-AF69-431C-8708-1EECF139C3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4" y="3600"/>
                  <a:ext cx="2016" cy="432"/>
                </a:xfrm>
                <a:prstGeom prst="rect">
                  <a:avLst/>
                </a:prstGeom>
                <a:solidFill>
                  <a:srgbClr val="FFFF99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IF</a:t>
                  </a:r>
                  <a:r>
                    <a:rPr kumimoji="1" lang="zh-CN" altLang="en-US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结构下一语句</a:t>
                  </a:r>
                </a:p>
              </p:txBody>
            </p:sp>
            <p:sp>
              <p:nvSpPr>
                <p:cNvPr id="62" name="Line 12">
                  <a:extLst>
                    <a:ext uri="{FF2B5EF4-FFF2-40B4-BE49-F238E27FC236}">
                      <a16:creationId xmlns:a16="http://schemas.microsoft.com/office/drawing/2014/main" id="{E1300F84-6BC3-4F92-AEE5-6FE1F376D8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064" y="1968"/>
                  <a:ext cx="432" cy="0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3" name="Line 13">
                  <a:extLst>
                    <a:ext uri="{FF2B5EF4-FFF2-40B4-BE49-F238E27FC236}">
                      <a16:creationId xmlns:a16="http://schemas.microsoft.com/office/drawing/2014/main" id="{BA1A9C4E-B8C5-4BD0-A2A0-90B2910964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080" y="1968"/>
                  <a:ext cx="432" cy="0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4" name="Line 14">
                  <a:extLst>
                    <a:ext uri="{FF2B5EF4-FFF2-40B4-BE49-F238E27FC236}">
                      <a16:creationId xmlns:a16="http://schemas.microsoft.com/office/drawing/2014/main" id="{B282F103-5E0D-4EA9-86D4-2BD5B79C0D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064" y="3264"/>
                  <a:ext cx="2448" cy="0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5" name="Line 15">
                  <a:extLst>
                    <a:ext uri="{FF2B5EF4-FFF2-40B4-BE49-F238E27FC236}">
                      <a16:creationId xmlns:a16="http://schemas.microsoft.com/office/drawing/2014/main" id="{0ECBDB57-7717-400C-9630-AA2D917DD6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64" y="1968"/>
                  <a:ext cx="0" cy="432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6" name="Line 16">
                  <a:extLst>
                    <a:ext uri="{FF2B5EF4-FFF2-40B4-BE49-F238E27FC236}">
                      <a16:creationId xmlns:a16="http://schemas.microsoft.com/office/drawing/2014/main" id="{46A87E3B-23D1-44B0-A88C-36A5829499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12" y="1968"/>
                  <a:ext cx="0" cy="432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7" name="Line 17">
                  <a:extLst>
                    <a:ext uri="{FF2B5EF4-FFF2-40B4-BE49-F238E27FC236}">
                      <a16:creationId xmlns:a16="http://schemas.microsoft.com/office/drawing/2014/main" id="{76B211A9-A884-4CAC-9AC1-1AA7A6FEB2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12" y="3264"/>
                  <a:ext cx="0" cy="336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8" name="Line 18">
                  <a:extLst>
                    <a:ext uri="{FF2B5EF4-FFF2-40B4-BE49-F238E27FC236}">
                      <a16:creationId xmlns:a16="http://schemas.microsoft.com/office/drawing/2014/main" id="{1AABE437-CB04-481A-87CE-AF76F050BF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64" y="2832"/>
                  <a:ext cx="0" cy="432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69" name="Line 19">
                  <a:extLst>
                    <a:ext uri="{FF2B5EF4-FFF2-40B4-BE49-F238E27FC236}">
                      <a16:creationId xmlns:a16="http://schemas.microsoft.com/office/drawing/2014/main" id="{1CE54BF7-0719-40E2-B776-E84CCBE06C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12" y="1296"/>
                  <a:ext cx="0" cy="336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pitchFamily="2" charset="-122"/>
                  </a:endParaRPr>
                </a:p>
              </p:txBody>
            </p:sp>
            <p:sp>
              <p:nvSpPr>
                <p:cNvPr id="70" name="Text Box 20">
                  <a:extLst>
                    <a:ext uri="{FF2B5EF4-FFF2-40B4-BE49-F238E27FC236}">
                      <a16:creationId xmlns:a16="http://schemas.microsoft.com/office/drawing/2014/main" id="{5A606BB0-D5C5-460F-93DA-168C8CCA8B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00" y="1633"/>
                  <a:ext cx="528" cy="2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成立</a:t>
                  </a:r>
                </a:p>
              </p:txBody>
            </p:sp>
            <p:sp>
              <p:nvSpPr>
                <p:cNvPr id="71" name="Text Box 21">
                  <a:extLst>
                    <a:ext uri="{FF2B5EF4-FFF2-40B4-BE49-F238E27FC236}">
                      <a16:creationId xmlns:a16="http://schemas.microsoft.com/office/drawing/2014/main" id="{DF44DB47-D914-472F-95A0-D2D045EC44C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80" y="1635"/>
                  <a:ext cx="744" cy="2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华文楷体" panose="02010600040101010101" pitchFamily="2" charset="-122"/>
                    </a:rPr>
                    <a:t>不成立</a:t>
                  </a:r>
                </a:p>
              </p:txBody>
            </p:sp>
          </p:grpSp>
        </p:grpSp>
      </p:grpSp>
      <p:sp>
        <p:nvSpPr>
          <p:cNvPr id="72" name="AutoShape 23">
            <a:extLst>
              <a:ext uri="{FF2B5EF4-FFF2-40B4-BE49-F238E27FC236}">
                <a16:creationId xmlns:a16="http://schemas.microsoft.com/office/drawing/2014/main" id="{B44D690F-487D-4ECA-840A-B31C60F0305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971383" y="3057470"/>
            <a:ext cx="471250" cy="2330018"/>
          </a:xfrm>
          <a:prstGeom prst="curvedRightArrow">
            <a:avLst>
              <a:gd name="adj1" fmla="val 71111"/>
              <a:gd name="adj2" fmla="val 142222"/>
              <a:gd name="adj3" fmla="val 33333"/>
            </a:avLst>
          </a:prstGeom>
          <a:gradFill rotWithShape="1">
            <a:gsLst>
              <a:gs pos="0">
                <a:srgbClr val="CC99FF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3033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A4DE495F-9FDE-4C7E-9DB4-5957391AA61D}"/>
              </a:ext>
            </a:extLst>
          </p:cNvPr>
          <p:cNvSpPr txBox="1"/>
          <p:nvPr/>
        </p:nvSpPr>
        <p:spPr>
          <a:xfrm>
            <a:off x="1121824" y="170270"/>
            <a:ext cx="5228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程序流程控制</a:t>
            </a:r>
            <a:endParaRPr lang="zh-CN" altLang="en-US" b="1" kern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F4AFFADE-7D66-4089-92A7-8C8A6F78CD12}"/>
              </a:ext>
            </a:extLst>
          </p:cNvPr>
          <p:cNvSpPr txBox="1">
            <a:spLocks/>
          </p:cNvSpPr>
          <p:nvPr/>
        </p:nvSpPr>
        <p:spPr>
          <a:xfrm>
            <a:off x="1118748" y="994155"/>
            <a:ext cx="6588224" cy="545719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3.3.1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单分支选择结构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51E850-2ADA-4D78-BEFA-6D393E025855}"/>
              </a:ext>
            </a:extLst>
          </p:cNvPr>
          <p:cNvSpPr txBox="1"/>
          <p:nvPr/>
        </p:nvSpPr>
        <p:spPr>
          <a:xfrm>
            <a:off x="1665971" y="1540181"/>
            <a:ext cx="41130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语法格式：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375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if &lt;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条件表达式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&gt;:</a:t>
            </a:r>
            <a:endParaRPr lang="zh-CN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1" indent="714375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&lt;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内嵌语句块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</a:t>
            </a:r>
            <a:endParaRPr lang="zh-CN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Line 8">
            <a:extLst>
              <a:ext uri="{FF2B5EF4-FFF2-40B4-BE49-F238E27FC236}">
                <a16:creationId xmlns:a16="http://schemas.microsoft.com/office/drawing/2014/main" id="{9197DFF4-3312-489E-A332-BC2C7C6FEAD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90396" y="2414462"/>
            <a:ext cx="7207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D85FD280-9BA9-466F-A172-EF79D4500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8523" y="2186511"/>
            <a:ext cx="2016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注意有冒号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DD62DBDA-C96A-428D-91BA-0549041C4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8523" y="2807948"/>
            <a:ext cx="18300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内嵌要缩进</a:t>
            </a:r>
          </a:p>
        </p:txBody>
      </p:sp>
      <p:sp>
        <p:nvSpPr>
          <p:cNvPr id="13" name="Line 12">
            <a:extLst>
              <a:ext uri="{FF2B5EF4-FFF2-40B4-BE49-F238E27FC236}">
                <a16:creationId xmlns:a16="http://schemas.microsoft.com/office/drawing/2014/main" id="{6A5A8CC7-A831-4311-A6D9-C9A04F12B6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90396" y="3016149"/>
            <a:ext cx="72072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ECEFD4-BC77-47D0-BAA4-E2A3FAF6A563}"/>
              </a:ext>
            </a:extLst>
          </p:cNvPr>
          <p:cNvSpPr txBox="1"/>
          <p:nvPr/>
        </p:nvSpPr>
        <p:spPr>
          <a:xfrm>
            <a:off x="1665971" y="3384258"/>
            <a:ext cx="9496924" cy="2806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语法说明：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表达式可以是任意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数值、字符、关系或逻辑表达式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，或用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其他数据类型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表示的表达式，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表达式为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时，执行语句块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语句块称为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if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语句的内嵌语句或子句序列，要严格缩进，一旦缩进结束，表示内嵌结束或称满足条件后执行的流程结束。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对话气泡: 圆角矩形 1">
            <a:extLst>
              <a:ext uri="{FF2B5EF4-FFF2-40B4-BE49-F238E27FC236}">
                <a16:creationId xmlns:a16="http://schemas.microsoft.com/office/drawing/2014/main" id="{E17D75F0-DA48-4DB8-B03E-A1A75CFAA588}"/>
              </a:ext>
            </a:extLst>
          </p:cNvPr>
          <p:cNvSpPr/>
          <p:nvPr/>
        </p:nvSpPr>
        <p:spPr>
          <a:xfrm>
            <a:off x="9264927" y="2983789"/>
            <a:ext cx="1440160" cy="621436"/>
          </a:xfrm>
          <a:prstGeom prst="wedgeRoundRectCallout">
            <a:avLst>
              <a:gd name="adj1" fmla="val -76979"/>
              <a:gd name="adj2" fmla="val 219676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重点</a:t>
            </a:r>
          </a:p>
        </p:txBody>
      </p:sp>
    </p:spTree>
    <p:extLst>
      <p:ext uri="{BB962C8B-B14F-4D97-AF65-F5344CB8AC3E}">
        <p14:creationId xmlns:p14="http://schemas.microsoft.com/office/powerpoint/2010/main" val="685242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 uiExpand="1" build="p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theme1.xml><?xml version="1.0" encoding="utf-8"?>
<a:theme xmlns:a="http://schemas.openxmlformats.org/drawingml/2006/main" name="第一PPT，www.1ppt.com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精美翻书效果工作总结PPT模板2.pptx [只读]" id="{9F1AAABA-F753-42B1-97BE-927D581A1BF9}" vid="{5BB58929-6BCB-4A98-A936-3733551D331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17896</TotalTime>
  <Words>4097</Words>
  <Application>Microsoft Office PowerPoint</Application>
  <PresentationFormat>自定义</PresentationFormat>
  <Paragraphs>551</Paragraphs>
  <Slides>49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Monotype Sorts</vt:lpstr>
      <vt:lpstr>华文楷体</vt:lpstr>
      <vt:lpstr>微软雅黑</vt:lpstr>
      <vt:lpstr>微软雅黑</vt:lpstr>
      <vt:lpstr>幼圆</vt:lpstr>
      <vt:lpstr>Arial</vt:lpstr>
      <vt:lpstr>Arial Black</vt:lpstr>
      <vt:lpstr>Calibri</vt:lpstr>
      <vt:lpstr>Times New Roman</vt:lpstr>
      <vt:lpstr>Wingdings</vt:lpstr>
      <vt:lpstr>第一PPT，www.1ppt.com</vt:lpstr>
      <vt:lpstr>Equation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蓝色简洁</dc:title>
  <dc:creator>第一PPT</dc:creator>
  <cp:keywords>www.1ppt.com</cp:keywords>
  <cp:lastModifiedBy>office</cp:lastModifiedBy>
  <cp:revision>364</cp:revision>
  <dcterms:created xsi:type="dcterms:W3CDTF">2014-08-23T07:50:08Z</dcterms:created>
  <dcterms:modified xsi:type="dcterms:W3CDTF">2024-08-19T15:14:18Z</dcterms:modified>
</cp:coreProperties>
</file>