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8" r:id="rId2"/>
    <p:sldId id="399" r:id="rId3"/>
    <p:sldId id="403" r:id="rId4"/>
    <p:sldId id="404" r:id="rId5"/>
    <p:sldId id="405" r:id="rId6"/>
    <p:sldId id="420" r:id="rId7"/>
    <p:sldId id="434" r:id="rId8"/>
    <p:sldId id="437" r:id="rId9"/>
    <p:sldId id="438" r:id="rId10"/>
    <p:sldId id="435" r:id="rId11"/>
    <p:sldId id="436" r:id="rId12"/>
    <p:sldId id="439" r:id="rId13"/>
    <p:sldId id="44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18B31E-CFC1-48AC-A86E-202F93451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BDEC680-A195-4876-A97D-3DA0095D29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6400C5-B90D-47A6-BEEF-0FC4CAE5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2871BF-557E-482B-A0F1-FB2ED33F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DB827D-82BD-4DF5-A8A6-F62BC8D5E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881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D68FC7-DEAC-484C-9A34-B342A9EED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F3F042-C54F-4BB4-973F-5500EF09AD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CD7231-3E49-4EC2-AC3B-262DDB462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CBDD87-DBAB-4C06-995C-07CC02BA2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CE8C7E-AF12-4D68-90D4-1E23F9650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53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82C6C56-878E-4ED1-8374-34C94EEC2C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2CF5AB-CA6D-4A24-9940-5AD3E6DBA1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626B8C-32BB-4B25-A590-86B16C75D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FF773A-DE50-4E71-8046-565C0E46B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2F1008-0851-4CAF-A68B-2FA7076A0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8391A-7DCA-4073-A801-598570119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74A92A-B028-410E-B35B-9A5B01C87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C1939D-58DA-4D0E-932A-28E9FE11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033E32-7EA8-4D31-8C86-9087CDF57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0C662D-7036-4100-AB7B-1184C745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84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796822-E4C9-4278-9319-106B877E1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7479F6-0354-453A-81FF-93AE11ED5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B1FE19-EEC0-4EB7-9979-9E1593447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4F8039-B5D1-459E-952B-546462703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7083CE-8679-42C9-9E5C-4E1BD6262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48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DE6473-BD8D-4D69-8C21-C255DEEDE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739BF1-3CF0-4D93-89C4-F2A74CFC1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FB89F1-4388-489E-8DAB-0EA6BE7CB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495CA8-7172-46A5-AA25-1A86C6E30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A5577F-11B3-48F9-A162-0F2E11618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35D624-01C6-48FB-B241-2EC56E116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9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D183BC-5B68-4CD0-A48B-61C8F819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BEC384-BAA6-4854-8ECA-AD6729480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EBF8D6-EBDC-4F09-9D20-1662B15D3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DD1C9F6-D874-4FFD-BFDC-8336940E4E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1B8B979-D1BE-40B2-BF69-2FE84EBEFB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10F153F-0EE4-4E88-B42E-9C4C3F1B9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5B65B8B-10EC-4438-9810-FFC676E19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A077823-32C6-4E50-B1BD-3B3209753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73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B74C4-8339-4841-8249-42EFA41DD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036DF31-EE3C-4D1F-9401-C2C227919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E84793-B175-43FF-8B65-7E7AFD182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F06BE6-E54C-4727-9F10-7016BE8F7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3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029CFEB-85ED-4631-8827-3D8739EC9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A992B6-CF86-4A66-95CC-39D410EBF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A18BE4-9F33-42F5-8C58-B2CAED88C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72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CEC1BB-041C-41CB-A659-14C984A25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D24C7C-5D3C-4979-A760-B2D099A68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544A2D-64BF-4FF2-BCF2-FAACAB23D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8A049F-565D-4357-AC98-EE8773931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7BFE14-44C6-4E6A-8412-4862A3ED8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DEBFEE-DA84-418E-96FD-8ABDE991B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55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7F8A54-19F8-4020-9BF9-BBE14F6BC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60EE7DD-4915-4F2F-A93A-AC67F3787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77CCD6-D5EC-4777-AD46-FB2299E87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D6A4FD-BD62-4CE3-BA50-DCA5655A6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AC944D-AACC-4F94-BA3D-E5778F350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115B1D-EEF1-42B8-A0B2-252D15016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51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6CB15F-FA61-4C9F-B25D-A4CE4E8B8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116FD8-BFD9-4DC2-A759-32BDBE296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59A543-61B3-407A-899D-3DE66C37CF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52460-3CDB-464D-99C8-7C82F8D87FE5}" type="datetimeFigureOut">
              <a:rPr lang="zh-CN" altLang="en-US" smtClean="0"/>
              <a:t>2024/11/25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6F9016-8EEC-4FBB-9A74-664EF1ABBC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911DA1-13B1-46FB-8A51-06A4A4E71E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A7486-126E-4572-868D-182EF5D27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754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列表与元组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C74A04B-13C9-4ADF-A88F-68C501AEA638}"/>
              </a:ext>
            </a:extLst>
          </p:cNvPr>
          <p:cNvSpPr txBox="1">
            <a:spLocks/>
          </p:cNvSpPr>
          <p:nvPr/>
        </p:nvSpPr>
        <p:spPr>
          <a:xfrm>
            <a:off x="986094" y="1143400"/>
            <a:ext cx="2843342" cy="460408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元组（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tuple)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9294F2DB-EC3B-4CD0-B1C1-F1AC1A87854F}"/>
              </a:ext>
            </a:extLst>
          </p:cNvPr>
          <p:cNvSpPr txBox="1">
            <a:spLocks/>
          </p:cNvSpPr>
          <p:nvPr/>
        </p:nvSpPr>
        <p:spPr>
          <a:xfrm>
            <a:off x="1498060" y="1712375"/>
            <a:ext cx="7531764" cy="46037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元组（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tuple)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也是处理一组</a:t>
            </a: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有序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项目的</a:t>
            </a: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不可变数据结构</a:t>
            </a:r>
            <a:endParaRPr lang="en-US" altLang="ko-KR" sz="2399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524A0BD4-6418-46A6-9C5E-C2D8763ACB10}"/>
              </a:ext>
            </a:extLst>
          </p:cNvPr>
          <p:cNvSpPr txBox="1">
            <a:spLocks/>
          </p:cNvSpPr>
          <p:nvPr/>
        </p:nvSpPr>
        <p:spPr>
          <a:xfrm>
            <a:off x="1121241" y="2259021"/>
            <a:ext cx="10435725" cy="3401065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971" indent="-456971"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中的所有元素放在一对圆括号“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”和“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”中，每个元素用逗号分隔；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元组是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不可变数据类型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，即元组中的元素不可以被添加、修改或者删除；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同一元组中的每个元素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数据类型可以各不相同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元组可以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嵌套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，元组中的元素不仅可以是数值、字符串等不同的基本数据类型，也可以是列表、元组、字典、集合等其他自定义类型的对象；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支持切片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操作，但是只能用于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查询或访问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元素，不能用于修改、增加或删除元素</a:t>
            </a:r>
            <a:endParaRPr lang="ko-KR" altLang="en-US" sz="2399" b="1" dirty="0">
              <a:latin typeface="Times New Roman" panose="020206030504050203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95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D6365B76-7656-4F39-8A55-761AE8CD93FD}"/>
              </a:ext>
            </a:extLst>
          </p:cNvPr>
          <p:cNvSpPr txBox="1">
            <a:spLocks/>
          </p:cNvSpPr>
          <p:nvPr/>
        </p:nvSpPr>
        <p:spPr>
          <a:xfrm>
            <a:off x="998467" y="1230707"/>
            <a:ext cx="7484934" cy="460408"/>
          </a:xfrm>
          <a:prstGeom prst="rect">
            <a:avLst/>
          </a:prstGeom>
        </p:spPr>
        <p:txBody>
          <a:bodyPr>
            <a:norm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集合的删除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13660D41-BB41-456F-9EA2-1F198CB98CD6}"/>
              </a:ext>
            </a:extLst>
          </p:cNvPr>
          <p:cNvSpPr txBox="1">
            <a:spLocks/>
          </p:cNvSpPr>
          <p:nvPr/>
        </p:nvSpPr>
        <p:spPr>
          <a:xfrm>
            <a:off x="1337567" y="2010530"/>
            <a:ext cx="7692466" cy="2824360"/>
          </a:xfrm>
          <a:prstGeom prst="rect">
            <a:avLst/>
          </a:prstGeom>
        </p:spPr>
        <p:txBody>
          <a:bodyPr lIns="121900" tIns="60949" rIns="121900" bIns="60949">
            <a:no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  <a:spcAft>
                <a:spcPts val="60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集合只能删除整个集合，不能删除其中的部分元素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018">
              <a:lnSpc>
                <a:spcPct val="16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{1, 2}</a:t>
            </a:r>
          </a:p>
          <a:p>
            <a:pPr indent="714018">
              <a:lnSpc>
                <a:spcPct val="16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del(x)</a:t>
            </a:r>
          </a:p>
          <a:p>
            <a:pPr indent="176125">
              <a:lnSpc>
                <a:spcPct val="16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思考为什么不能用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del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删除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中的部分元素？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D6C681-2246-9D72-1318-44C3C2C7DC41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集合的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创建与删除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08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9D8812E-D336-47ED-B8B2-35A9D9A3A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1241" y="942731"/>
            <a:ext cx="7351331" cy="70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en-US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5.2.2</a:t>
            </a:r>
            <a:r>
              <a:rPr lang="zh-CN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与集合有关的常用方法</a:t>
            </a:r>
            <a:endParaRPr lang="zh-CN" altLang="zh-CN" sz="2399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CE7B698-8DB9-44AD-8908-B9E009EDA2B6}"/>
              </a:ext>
            </a:extLst>
          </p:cNvPr>
          <p:cNvSpPr/>
          <p:nvPr/>
        </p:nvSpPr>
        <p:spPr>
          <a:xfrm>
            <a:off x="1448843" y="2016458"/>
            <a:ext cx="9708381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133" algn="just" latinLnBrk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使用集合对象的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add()方法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可以增加新元素，如果该元素已存在则忽略该操作，不会抛出异常；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update()方法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合并另外一个集合中的元素到当前集合中，并自动去除重复元素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363356" algn="just" latinLnBrk="1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{1, 2, 3}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s.add(3)      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添加元素，重复元素自动忽略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{1, 2, 3}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s.update({3, 4})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更新当前集合，自动忽略重复的元素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</a:t>
            </a:r>
          </a:p>
          <a:p>
            <a:pPr indent="363356" algn="just" latinLnBrk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{1, 2, 3, 4}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6F321C-7821-CECB-8F60-9CF8DCF3A82B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5F4C0F-6D94-59F6-A7C6-2CC942E94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809" y="1477218"/>
            <a:ext cx="4210085" cy="70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集合元素添加</a:t>
            </a:r>
            <a:endParaRPr lang="zh-CN" altLang="zh-CN" sz="2399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07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1B0C65A-805E-4F6E-A854-CC77E3727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094" y="894083"/>
            <a:ext cx="7351331" cy="70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集合元素删除</a:t>
            </a:r>
            <a:endParaRPr lang="zh-CN" altLang="zh-CN" sz="2399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5E9881D-6B5C-43C8-B94E-5A88407ECAAC}"/>
              </a:ext>
            </a:extLst>
          </p:cNvPr>
          <p:cNvSpPr txBox="1">
            <a:spLocks/>
          </p:cNvSpPr>
          <p:nvPr/>
        </p:nvSpPr>
        <p:spPr>
          <a:xfrm>
            <a:off x="1107036" y="1473943"/>
            <a:ext cx="10932775" cy="5099829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pop()方法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用于随机删除并返回集合中的一个元素，如果集合为空则抛出异常；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remove()方法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用于删除集合中的元素，如果指定元素不存在则抛出异常；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discard()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用于从集合中删除一个特定元素，如果元素不在集合中则忽略该操作；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clear()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方法清空集合删除所有元素。</a:t>
            </a:r>
          </a:p>
          <a:p>
            <a:pPr indent="0"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s.discard(5)         # 删除元素，不存在则忽略该操作</a:t>
            </a:r>
          </a:p>
          <a:p>
            <a:pPr indent="0"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</a:t>
            </a:r>
          </a:p>
          <a:p>
            <a:pPr indent="0"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{1, 2, 3, 4}</a:t>
            </a:r>
          </a:p>
          <a:p>
            <a:pPr indent="0"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s.remove(5)           # 删除元素，不存在就抛出异常</a:t>
            </a:r>
          </a:p>
          <a:p>
            <a:pPr indent="0"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KeyError: 5</a:t>
            </a:r>
          </a:p>
          <a:p>
            <a:pPr indent="0"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s.pop()               # 删除并返回第一个元素</a:t>
            </a:r>
          </a:p>
          <a:p>
            <a:pPr indent="0"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4498B8-CE69-3B47-6BE0-8700B86C1A28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5.2.2</a:t>
            </a:r>
            <a:r>
              <a:rPr lang="zh-CN" altLang="zh-CN" sz="2000" b="1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与集合有关的常用方法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000" b="1" dirty="0">
              <a:solidFill>
                <a:schemeClr val="tx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90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BB933F-600A-E50E-94FD-58F7FC1C9E56}"/>
              </a:ext>
            </a:extLst>
          </p:cNvPr>
          <p:cNvSpPr txBox="1"/>
          <p:nvPr/>
        </p:nvSpPr>
        <p:spPr>
          <a:xfrm>
            <a:off x="1565910" y="1325880"/>
            <a:ext cx="8595360" cy="260154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关于元组和集合在本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中的所有知识点，请同学们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结合教材中的所有示例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加深练习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，在下次上课时进行雨课堂考核，同时请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准备一张白纸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，需要写一段代码，内容也是与本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内容相关</a:t>
            </a:r>
          </a:p>
        </p:txBody>
      </p:sp>
    </p:spTree>
    <p:extLst>
      <p:ext uri="{BB962C8B-B14F-4D97-AF65-F5344CB8AC3E}">
        <p14:creationId xmlns:p14="http://schemas.microsoft.com/office/powerpoint/2010/main" val="309151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68F469A7-7F2C-42BB-A62E-B2FC7940E7D9}"/>
              </a:ext>
            </a:extLst>
          </p:cNvPr>
          <p:cNvSpPr txBox="1">
            <a:spLocks/>
          </p:cNvSpPr>
          <p:nvPr/>
        </p:nvSpPr>
        <p:spPr>
          <a:xfrm>
            <a:off x="1236276" y="1355249"/>
            <a:ext cx="8225316" cy="46040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元组的创建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67A4D649-B84E-4807-B16E-50EC5E726E91}"/>
              </a:ext>
            </a:extLst>
          </p:cNvPr>
          <p:cNvSpPr txBox="1">
            <a:spLocks/>
          </p:cNvSpPr>
          <p:nvPr/>
        </p:nvSpPr>
        <p:spPr>
          <a:xfrm>
            <a:off x="1623866" y="1866488"/>
            <a:ext cx="10384104" cy="4754224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29" indent="-342729">
              <a:spcBef>
                <a:spcPts val="600"/>
              </a:spcBef>
              <a:buFontTx/>
              <a:buAutoNum type="arabicPeriod"/>
            </a:pP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创建空元组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()</a:t>
            </a:r>
          </a:p>
          <a:p>
            <a:pPr indent="620403">
              <a:spcBef>
                <a:spcPts val="6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tuple()        #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类型构造器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 </a:t>
            </a: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用户输入元组内容</a:t>
            </a:r>
            <a:endParaRPr lang="en-US" altLang="zh-CN" sz="2399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(1, 2, 3, '7', 'xx', 4, '</a:t>
            </a:r>
            <a:r>
              <a:rPr lang="en-US" altLang="zh-CN" sz="2399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', 8)</a:t>
            </a:r>
          </a:p>
          <a:p>
            <a:pPr indent="269740">
              <a:spcBef>
                <a:spcPts val="600"/>
              </a:spcBef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特殊情况：只有一个元素时必须加一个逗号，如：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(1,)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或者   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1,</a:t>
            </a:r>
          </a:p>
          <a:p>
            <a:pPr>
              <a:spcBef>
                <a:spcPts val="600"/>
              </a:spcBef>
            </a:pPr>
            <a:r>
              <a:rPr lang="en-US" altLang="zh-CN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3. </a:t>
            </a: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元组赋值</a:t>
            </a:r>
            <a:endParaRPr lang="en-US" altLang="zh-CN" sz="2399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x</a:t>
            </a:r>
          </a:p>
          <a:p>
            <a:pPr indent="269740">
              <a:spcBef>
                <a:spcPts val="1799"/>
              </a:spcBef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注意：不能使用 </a:t>
            </a:r>
            <a:r>
              <a:rPr lang="en-US" altLang="zh-CN" sz="2399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x.copy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，元组没有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copy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这个方法！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729" indent="-342729">
              <a:spcBef>
                <a:spcPts val="600"/>
              </a:spcBef>
              <a:buFontTx/>
              <a:buAutoNum type="arabicPeriod"/>
            </a:pPr>
            <a:endParaRPr lang="zh-CN" altLang="en-US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F2E81148-4328-42C8-8326-17B2D47FF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035" y="766409"/>
            <a:ext cx="7351331" cy="70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3943">
              <a:defRPr/>
            </a:pPr>
            <a:r>
              <a:rPr lang="en-US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en-US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.1 </a:t>
            </a:r>
            <a:r>
              <a:rPr lang="zh-CN" altLang="en-US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元组的基本操作</a:t>
            </a:r>
            <a:endParaRPr lang="zh-CN" altLang="zh-CN" sz="2399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C73B6E54-E439-6EB9-7139-AACC98FA7268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列表与元组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677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列表与元组</a:t>
            </a:r>
            <a:r>
              <a:rPr lang="en-US" altLang="zh-CN" sz="1999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(4.2.1 </a:t>
            </a:r>
            <a:r>
              <a:rPr lang="zh-CN" altLang="en-US" sz="1999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元组的基本操作）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38AA90F-A2F6-4051-81B0-A081EBD95FB4}"/>
              </a:ext>
            </a:extLst>
          </p:cNvPr>
          <p:cNvSpPr txBox="1">
            <a:spLocks/>
          </p:cNvSpPr>
          <p:nvPr/>
        </p:nvSpPr>
        <p:spPr>
          <a:xfrm>
            <a:off x="1181328" y="1044870"/>
            <a:ext cx="8225316" cy="46040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元组的创建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AEC7AF84-B5A5-42C2-B090-C68CFB6467AA}"/>
              </a:ext>
            </a:extLst>
          </p:cNvPr>
          <p:cNvSpPr txBox="1">
            <a:spLocks/>
          </p:cNvSpPr>
          <p:nvPr/>
        </p:nvSpPr>
        <p:spPr>
          <a:xfrm>
            <a:off x="1423834" y="1631739"/>
            <a:ext cx="10147843" cy="4920386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5865" indent="-445865"/>
            <a:r>
              <a:rPr lang="en-US" altLang="zh-CN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   </a:t>
            </a: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利用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tuple()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</a:t>
            </a: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可以将列表、字符串、</a:t>
            </a:r>
            <a:r>
              <a:rPr lang="en-US" altLang="zh-CN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lang="zh-CN" altLang="en-US" sz="23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等可迭代对象类型的数据转换为元组</a:t>
            </a:r>
            <a:endParaRPr lang="en-US" altLang="zh-CN" sz="2399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45865" indent="268154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[1, 2, 3, 4]</a:t>
            </a: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</a:t>
            </a:r>
          </a:p>
          <a:p>
            <a:pPr marL="363356" indent="350663"/>
            <a:r>
              <a:rPr lang="en-US" altLang="zh-CN" sz="19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[1, 2, 3, 4]</a:t>
            </a: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tuple(y)       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注意直接将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代入圆括号内有中括号</a:t>
            </a:r>
            <a:endParaRPr lang="en-US" altLang="zh-CN" sz="1999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marL="363356" indent="350663"/>
            <a:r>
              <a:rPr lang="en-US" altLang="zh-CN" sz="19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(1, 2, 3, 4)                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是两种不同的数据类型</a:t>
            </a:r>
            <a:endParaRPr lang="en-US" altLang="zh-CN" sz="1999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z = "</a:t>
            </a:r>
            <a:r>
              <a:rPr lang="en-US" altLang="zh-CN" sz="1999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abcdefg</a:t>
            </a:r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</a:t>
            </a: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tuple(z)</a:t>
            </a: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marL="363356" indent="350663"/>
            <a:r>
              <a:rPr lang="zh-CN" altLang="en-US" sz="19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19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'a', 'b', 'c', 'd', 'e', 'f', 'g')</a:t>
            </a: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tuple(range(1, 11, 2))           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</a:t>
            </a:r>
            <a:r>
              <a:rPr lang="en-US" altLang="zh-CN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lang="zh-CN" altLang="en-US" sz="19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不包含最后一项</a:t>
            </a:r>
            <a:endParaRPr lang="en-US" altLang="zh-CN" sz="1999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63356" indent="350663"/>
            <a:r>
              <a:rPr lang="en-US" altLang="zh-CN" sz="19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marL="363356" indent="350663"/>
            <a:r>
              <a:rPr lang="en-US" altLang="zh-CN" sz="19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(1, 3, 5, 7, 9)</a:t>
            </a:r>
          </a:p>
          <a:p>
            <a:pPr marL="363356" indent="-363356"/>
            <a:endParaRPr lang="en-US" altLang="zh-CN" sz="19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729" indent="-342729">
              <a:buFontTx/>
              <a:buAutoNum type="arabicPeriod"/>
            </a:pPr>
            <a:endParaRPr lang="zh-CN" altLang="en-US" sz="19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93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AC44AE51-2F88-4AE5-9BE8-E5E69F7375E1}"/>
              </a:ext>
            </a:extLst>
          </p:cNvPr>
          <p:cNvSpPr txBox="1">
            <a:spLocks/>
          </p:cNvSpPr>
          <p:nvPr/>
        </p:nvSpPr>
        <p:spPr>
          <a:xfrm>
            <a:off x="1121241" y="1028427"/>
            <a:ext cx="8225316" cy="46040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元组的删除</a:t>
            </a: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9EBFB3A0-C0E4-42E1-AA90-50784849C5BF}"/>
              </a:ext>
            </a:extLst>
          </p:cNvPr>
          <p:cNvSpPr txBox="1">
            <a:spLocks/>
          </p:cNvSpPr>
          <p:nvPr/>
        </p:nvSpPr>
        <p:spPr>
          <a:xfrm>
            <a:off x="1365039" y="1702237"/>
            <a:ext cx="10591958" cy="3670496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元组只能删除整个元组，不能删除其中的部分元素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018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1, 2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018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del(x)</a:t>
            </a:r>
          </a:p>
          <a:p>
            <a:pPr marL="445865" indent="-445865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元组只能重新赋值一个空元组的方式删除所有元素，保留元组的数据类型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45865" indent="268154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marL="445865" indent="268154"/>
            <a:r>
              <a:rPr lang="en-US" altLang="zh-CN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(1, 2, 3)</a:t>
            </a:r>
          </a:p>
          <a:p>
            <a:pPr marL="445865" indent="268154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( )</a:t>
            </a:r>
          </a:p>
          <a:p>
            <a:pPr marL="445865" indent="268154"/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marL="445865" indent="268154"/>
            <a:r>
              <a:rPr lang="en-US" altLang="zh-CN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 )</a:t>
            </a:r>
          </a:p>
        </p:txBody>
      </p:sp>
      <p:sp>
        <p:nvSpPr>
          <p:cNvPr id="10" name="横卷形 1">
            <a:extLst>
              <a:ext uri="{FF2B5EF4-FFF2-40B4-BE49-F238E27FC236}">
                <a16:creationId xmlns:a16="http://schemas.microsoft.com/office/drawing/2014/main" id="{227EF082-BC3E-4DC6-98F9-17EC3228D07F}"/>
              </a:ext>
            </a:extLst>
          </p:cNvPr>
          <p:cNvSpPr/>
          <p:nvPr/>
        </p:nvSpPr>
        <p:spPr>
          <a:xfrm>
            <a:off x="1715624" y="5249130"/>
            <a:ext cx="8760751" cy="863646"/>
          </a:xfrm>
          <a:prstGeom prst="horizontalScroll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135F31FF-BEBB-E35A-851A-A6371042CBC7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列表与元组</a:t>
            </a:r>
            <a:r>
              <a:rPr lang="en-US" altLang="zh-CN" sz="1999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(4.2.1 </a:t>
            </a:r>
            <a:r>
              <a:rPr lang="zh-CN" altLang="en-US" sz="1999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元组的基本操作）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140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279CCCE5-468F-429B-AF95-46316D381500}"/>
              </a:ext>
            </a:extLst>
          </p:cNvPr>
          <p:cNvSpPr txBox="1">
            <a:spLocks/>
          </p:cNvSpPr>
          <p:nvPr/>
        </p:nvSpPr>
        <p:spPr>
          <a:xfrm>
            <a:off x="1055710" y="938996"/>
            <a:ext cx="4779438" cy="46040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2.2</a:t>
            </a:r>
            <a:r>
              <a:rPr lang="zh-CN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元组与列表的区别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8CB2394F-5071-4DFB-A78B-D9EEC27C5608}"/>
              </a:ext>
            </a:extLst>
          </p:cNvPr>
          <p:cNvSpPr txBox="1">
            <a:spLocks/>
          </p:cNvSpPr>
          <p:nvPr/>
        </p:nvSpPr>
        <p:spPr>
          <a:xfrm>
            <a:off x="1784607" y="1460922"/>
            <a:ext cx="6398539" cy="46040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元组（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tuple)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可以看成是一个</a:t>
            </a: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不可改变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的列表</a:t>
            </a:r>
            <a:endParaRPr lang="en-US" altLang="ko-KR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569F10D8-0729-43E7-8B52-941D06AC9AF8}"/>
              </a:ext>
            </a:extLst>
          </p:cNvPr>
          <p:cNvSpPr txBox="1">
            <a:spLocks/>
          </p:cNvSpPr>
          <p:nvPr/>
        </p:nvSpPr>
        <p:spPr>
          <a:xfrm>
            <a:off x="1115034" y="1921330"/>
            <a:ext cx="10718779" cy="2904178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971" indent="-456971"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与列表创建的括号不同；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元组是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不可变数据类型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，即元组中的元素不可以被添加、修改或者删除；因此元组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没有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append()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insert()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extend()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remove()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pop()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等用以修改、增加、删除元素的操作方法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元组的访问和处理速度比列表快，由于其不可变而使代码更安全；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元组可以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作为字典的键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，但是列表不可以。</a:t>
            </a:r>
            <a:endParaRPr lang="ko-KR" altLang="en-US" sz="2399" b="1" dirty="0">
              <a:latin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10" name="横卷形 1">
            <a:extLst>
              <a:ext uri="{FF2B5EF4-FFF2-40B4-BE49-F238E27FC236}">
                <a16:creationId xmlns:a16="http://schemas.microsoft.com/office/drawing/2014/main" id="{9DD68B62-122B-4687-AAA0-BD8B7AA25A7C}"/>
              </a:ext>
            </a:extLst>
          </p:cNvPr>
          <p:cNvSpPr/>
          <p:nvPr/>
        </p:nvSpPr>
        <p:spPr>
          <a:xfrm>
            <a:off x="2065651" y="4834619"/>
            <a:ext cx="6833968" cy="1368579"/>
          </a:xfrm>
          <a:prstGeom prst="horizontalScroll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3943" latinLnBrk="1"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tuple()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函数可以看作是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冻结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列表，使其不可变</a:t>
            </a:r>
            <a:endParaRPr lang="en-US" altLang="zh-CN" sz="2400" b="1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 algn="ctr" defTabSz="913943" latinLnBrk="1"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list()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函数可以看作是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融化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元组，使其可变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C340A9-4008-92DD-D3EE-DA17B880CFCA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列表与元组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412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E8EA4708-07CA-47C6-AE65-D5AC9FD33079}"/>
              </a:ext>
            </a:extLst>
          </p:cNvPr>
          <p:cNvSpPr txBox="1">
            <a:spLocks/>
          </p:cNvSpPr>
          <p:nvPr/>
        </p:nvSpPr>
        <p:spPr>
          <a:xfrm>
            <a:off x="1130036" y="922700"/>
            <a:ext cx="3166702" cy="563048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defRPr/>
            </a:pPr>
            <a:r>
              <a:rPr lang="en-US" altLang="zh-CN" sz="27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5.2</a:t>
            </a:r>
            <a:r>
              <a:rPr lang="zh-CN" altLang="zh-CN" sz="27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7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集合（</a:t>
            </a:r>
            <a:r>
              <a:rPr lang="en-US" altLang="zh-CN" sz="27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set)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CB7106C9-36D8-43B9-8DCD-98573AF30CDB}"/>
              </a:ext>
            </a:extLst>
          </p:cNvPr>
          <p:cNvSpPr txBox="1">
            <a:spLocks/>
          </p:cNvSpPr>
          <p:nvPr/>
        </p:nvSpPr>
        <p:spPr>
          <a:xfrm>
            <a:off x="1281018" y="1701708"/>
            <a:ext cx="10579666" cy="4317403"/>
          </a:xfrm>
          <a:prstGeom prst="rect">
            <a:avLst/>
          </a:prstGeom>
        </p:spPr>
        <p:txBody>
          <a:bodyPr lIns="121900" tIns="60949" rIns="121900" bIns="60949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971" indent="-456971"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集合</a:t>
            </a:r>
            <a:r>
              <a:rPr lang="en-US" altLang="zh-CN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(set)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中的所有元素放在一对大括号“</a:t>
            </a:r>
            <a:r>
              <a:rPr lang="en-US" altLang="zh-CN" sz="21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{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”和“</a:t>
            </a:r>
            <a:r>
              <a:rPr lang="en-US" altLang="zh-CN" sz="21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}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”中，每个元素用逗号分隔；</a:t>
            </a:r>
            <a:endParaRPr lang="en-US" altLang="zh-CN" sz="21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集合是</a:t>
            </a:r>
            <a:r>
              <a:rPr lang="zh-CN" altLang="en-US" sz="21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属于</a:t>
            </a:r>
            <a:r>
              <a:rPr lang="en-US" altLang="zh-CN" sz="21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Python</a:t>
            </a:r>
            <a:r>
              <a:rPr lang="zh-CN" altLang="en-US" sz="21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无序可变序列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，即集合中的元素可以被添加、修改或者删除，但是不能用索引访问；</a:t>
            </a:r>
            <a:endParaRPr lang="en-US" altLang="zh-CN" sz="21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同一集合中的每个元素</a:t>
            </a:r>
            <a:r>
              <a:rPr lang="zh-CN" altLang="en-US" sz="21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都是唯一的，元素之间不允许重复，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同一个集合内的每个元素集合中</a:t>
            </a:r>
            <a:r>
              <a:rPr lang="zh-CN" altLang="en-US" sz="2199" b="1" dirty="0">
                <a:solidFill>
                  <a:schemeClr val="bg1"/>
                </a:solidFill>
                <a:highlight>
                  <a:srgbClr val="FF0000"/>
                </a:highlight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只能包含数字、字符串、元组等不可变类型（或者说可哈希）的数据</a:t>
            </a:r>
            <a:r>
              <a:rPr lang="zh-CN" altLang="en-US" sz="21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；</a:t>
            </a:r>
            <a:r>
              <a:rPr lang="zh-CN" altLang="en-US" sz="21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不能包含列表、字典、集合等可变类型的数据</a:t>
            </a:r>
            <a:endParaRPr lang="en-US" altLang="zh-CN" sz="2199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集合支持异构，但不支持嵌套，也就是说集合中不可以有集合（冻结集合除外）</a:t>
            </a:r>
            <a:endParaRPr lang="en-US" altLang="zh-CN" sz="2199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集合</a:t>
            </a:r>
            <a:r>
              <a:rPr lang="zh-CN" altLang="en-US" sz="21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不支持切片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操作，集合是</a:t>
            </a:r>
            <a:r>
              <a:rPr lang="zh-CN" altLang="en-US" sz="27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无序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的，也</a:t>
            </a:r>
            <a:r>
              <a:rPr lang="zh-CN" altLang="en-US" sz="21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不支持索引访问</a:t>
            </a: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，可以通过</a:t>
            </a:r>
            <a:r>
              <a:rPr lang="zh-CN" altLang="en-US" sz="2199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遍历的方式访问元素</a:t>
            </a:r>
            <a:endParaRPr lang="en-US" altLang="zh-CN" sz="2199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6971" indent="-456971">
              <a:spcBef>
                <a:spcPts val="1199"/>
              </a:spcBef>
              <a:buFontTx/>
              <a:buAutoNum type="arabicPeriod"/>
            </a:pPr>
            <a:r>
              <a:rPr lang="zh-CN" altLang="en-US" sz="2199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集合</a:t>
            </a:r>
            <a:r>
              <a:rPr lang="zh-CN" altLang="en-US" sz="2199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支持用</a:t>
            </a:r>
            <a:r>
              <a:rPr lang="en-US" altLang="zh-CN" sz="2199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</a:t>
            </a:r>
            <a:r>
              <a:rPr lang="zh-CN" altLang="en-US" sz="2199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和</a:t>
            </a:r>
            <a:r>
              <a:rPr lang="en-US" altLang="zh-CN" sz="2199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not in</a:t>
            </a:r>
            <a:r>
              <a:rPr lang="zh-CN" altLang="en-US" sz="2199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操作符检查成员</a:t>
            </a:r>
            <a:endParaRPr lang="ko-KR" altLang="en-US" sz="2199" b="1" dirty="0">
              <a:solidFill>
                <a:srgbClr val="00B050"/>
              </a:solidFill>
              <a:latin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7FAA10-D251-025D-654D-A107B4A9B308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88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E80D1189-9F88-4DC2-A869-524F7893841E}"/>
              </a:ext>
            </a:extLst>
          </p:cNvPr>
          <p:cNvSpPr txBox="1">
            <a:spLocks/>
          </p:cNvSpPr>
          <p:nvPr/>
        </p:nvSpPr>
        <p:spPr>
          <a:xfrm>
            <a:off x="928131" y="1590640"/>
            <a:ext cx="8225316" cy="460408"/>
          </a:xfrm>
          <a:prstGeom prst="rect">
            <a:avLst/>
          </a:prstGeom>
        </p:spPr>
        <p:txBody>
          <a:bodyPr>
            <a:norm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集合的创建</a:t>
            </a:r>
          </a:p>
        </p:txBody>
      </p: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2A09837A-6CDA-424E-A3A0-E84C43B99EBB}"/>
              </a:ext>
            </a:extLst>
          </p:cNvPr>
          <p:cNvSpPr txBox="1">
            <a:spLocks/>
          </p:cNvSpPr>
          <p:nvPr/>
        </p:nvSpPr>
        <p:spPr>
          <a:xfrm>
            <a:off x="1276517" y="2233683"/>
            <a:ext cx="10070741" cy="3930196"/>
          </a:xfrm>
          <a:prstGeom prst="rect">
            <a:avLst/>
          </a:prstGeom>
        </p:spPr>
        <p:txBody>
          <a:bodyPr lIns="121900" tIns="60949" rIns="121900" bIns="60949">
            <a:no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29" indent="-342729">
              <a:spcBef>
                <a:spcPts val="600"/>
              </a:spcBef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创建空集合：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{}         #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这是错误的！！！！！是空字典，不是空集合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set()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类型构造器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用户输入集合内容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{1, 2, 3, '7', 'xx', 4, '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', 8}</a:t>
            </a: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y = {1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, [2]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, 3}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错误，列表不能成为集合的元素，因为列表可变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)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集合赋值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x</a:t>
            </a:r>
          </a:p>
          <a:p>
            <a:pPr indent="620403">
              <a:spcBef>
                <a:spcPts val="6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x.copy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pPr indent="620403">
              <a:spcBef>
                <a:spcPts val="600"/>
              </a:spcBef>
            </a:pPr>
            <a:endParaRPr lang="en-US" altLang="zh-CN" b="1" dirty="0">
              <a:solidFill>
                <a:srgbClr val="FFFF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620403">
              <a:spcBef>
                <a:spcPts val="600"/>
              </a:spcBef>
            </a:pPr>
            <a:endParaRPr lang="en-US" altLang="zh-CN" b="1" dirty="0">
              <a:solidFill>
                <a:srgbClr val="FFFF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269740">
              <a:spcBef>
                <a:spcPts val="1799"/>
              </a:spcBef>
            </a:pPr>
            <a:endParaRPr lang="en-US" altLang="zh-CN" b="1" dirty="0">
              <a:solidFill>
                <a:srgbClr val="FF66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729" indent="-342729">
              <a:spcBef>
                <a:spcPts val="600"/>
              </a:spcBef>
              <a:buFontTx/>
              <a:buAutoNum type="arabicPeriod"/>
            </a:pP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58F85FFE-8AAB-48B8-85E2-7D737E1D0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123" y="927596"/>
            <a:ext cx="7351331" cy="70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en-US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5.2</a:t>
            </a:r>
            <a:r>
              <a:rPr lang="zh-CN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.1 </a:t>
            </a:r>
            <a:r>
              <a:rPr lang="zh-CN" altLang="en-US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集合的</a:t>
            </a:r>
            <a:r>
              <a:rPr lang="zh-CN" altLang="zh-CN" sz="2399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创建与删除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85A222-44B6-705F-15D5-4296B67AEC22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60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2E6E5CF-A635-4B50-915B-E6BC118FF293}"/>
              </a:ext>
            </a:extLst>
          </p:cNvPr>
          <p:cNvSpPr txBox="1">
            <a:spLocks/>
          </p:cNvSpPr>
          <p:nvPr/>
        </p:nvSpPr>
        <p:spPr>
          <a:xfrm>
            <a:off x="654081" y="1125134"/>
            <a:ext cx="8225316" cy="460408"/>
          </a:xfrm>
          <a:prstGeom prst="rect">
            <a:avLst/>
          </a:prstGeom>
        </p:spPr>
        <p:txBody>
          <a:bodyPr>
            <a:norm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集合的创建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59E2689-CC5D-4158-A6FF-916B06B5AD4E}"/>
              </a:ext>
            </a:extLst>
          </p:cNvPr>
          <p:cNvSpPr txBox="1">
            <a:spLocks/>
          </p:cNvSpPr>
          <p:nvPr/>
        </p:nvSpPr>
        <p:spPr>
          <a:xfrm>
            <a:off x="936374" y="1655387"/>
            <a:ext cx="5724644" cy="3263312"/>
          </a:xfrm>
          <a:prstGeom prst="rect">
            <a:avLst/>
          </a:prstGeom>
        </p:spPr>
        <p:txBody>
          <a:bodyPr vert="horz" lIns="91392" tIns="45696" rIns="91392" bIns="45696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5865" indent="-445865" algn="just">
              <a:lnSpc>
                <a:spcPct val="140000"/>
              </a:lnSpc>
              <a:spcBef>
                <a:spcPts val="0"/>
              </a:spcBef>
              <a:spcAft>
                <a:spcPts val="1199"/>
              </a:spcAft>
              <a:buNone/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可以使用函数set()函数将列表、元组、字符串、range对象等其他可迭代对象转换为集合，如果原来的数据中</a:t>
            </a:r>
            <a:r>
              <a:rPr lang="zh-CN" altLang="en-US" sz="2399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存在重复元素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，则在转换为集合的时候</a:t>
            </a:r>
            <a:r>
              <a:rPr lang="zh-CN" altLang="en-US" sz="2399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只保留一个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；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如果原序列或迭代对象中有不可哈希的值，无法转换成为集合，抛出异常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BCCA1A8-3AFC-4B4A-BD79-4D8C9BC3802F}"/>
              </a:ext>
            </a:extLst>
          </p:cNvPr>
          <p:cNvSpPr/>
          <p:nvPr/>
        </p:nvSpPr>
        <p:spPr>
          <a:xfrm>
            <a:off x="1130035" y="5502033"/>
            <a:ext cx="5724644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可哈希：字符串、元组等不可变数据类型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03C853D-5144-4649-B3E1-03DD3CAE9B52}"/>
              </a:ext>
            </a:extLst>
          </p:cNvPr>
          <p:cNvSpPr/>
          <p:nvPr/>
        </p:nvSpPr>
        <p:spPr>
          <a:xfrm>
            <a:off x="6985497" y="1771717"/>
            <a:ext cx="4842293" cy="419198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&gt;&gt;&gt; s = [1, 2, 3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 [5, 4]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&gt;&gt;&gt; set(s)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Traceback (most recent call last):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File "&lt;pyshell#1&gt;", line 1, in &lt;module&gt;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set(s)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TypeError: unhashable type: 'list'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&gt;&gt;&gt; s = [1, 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1, 2,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2, 3, 'asf']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&gt;&gt;&gt; set(s)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{1, 2, 3, 'asf'}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9540E5-452D-10A2-85F1-7B65F904DE0E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集合的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创建与删除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000" b="1" dirty="0">
              <a:solidFill>
                <a:schemeClr val="tx2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572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0" grpId="0" animBg="1"/>
      <p:bldP spid="11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035" y="694121"/>
            <a:ext cx="1106196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273" y="185973"/>
            <a:ext cx="935617" cy="89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8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479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61B7B6A6-02A2-4559-980C-182E22B1B090}"/>
              </a:ext>
            </a:extLst>
          </p:cNvPr>
          <p:cNvSpPr txBox="1">
            <a:spLocks/>
          </p:cNvSpPr>
          <p:nvPr/>
        </p:nvSpPr>
        <p:spPr>
          <a:xfrm>
            <a:off x="1561857" y="1587369"/>
            <a:ext cx="9716020" cy="5099451"/>
          </a:xfrm>
          <a:prstGeom prst="rect">
            <a:avLst/>
          </a:prstGeom>
        </p:spPr>
        <p:txBody>
          <a:bodyPr vert="horz" lIns="91392" tIns="45696" rIns="91392" bIns="45696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a_set = set(range(8, 14))         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#把range对象转换为集合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a_set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{8, 9, 10, 11, 12, 13}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b_set = set([0, 1, 2, 3, 0, 1, 2, 3, 7, 8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])     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#把列表对象转换为集合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b_set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{0, 1, 2, 3, 7, 8}</a:t>
            </a:r>
            <a:endParaRPr lang="en-US" altLang="zh-CN" sz="2399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'</a:t>
            </a:r>
            <a:r>
              <a:rPr lang="en-US" altLang="zh-CN" sz="2399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aaggaaggrr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             </a:t>
            </a:r>
            <a:r>
              <a:rPr lang="zh-CN" altLang="en-US" sz="2399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#把字符串对象转换为集合</a:t>
            </a:r>
            <a:endParaRPr lang="en-US" altLang="zh-CN" sz="2399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set(x)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{'g', 'r', 'a'}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(1, 2, 3, [4, 5, 6])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set(x)                  </a:t>
            </a:r>
            <a:r>
              <a:rPr lang="en-US" altLang="zh-CN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399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猜</a:t>
            </a:r>
            <a:endParaRPr lang="en-US" altLang="zh-CN" sz="2399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84A9B33-2F4F-4320-857B-CA6B1C1B2EB9}"/>
              </a:ext>
            </a:extLst>
          </p:cNvPr>
          <p:cNvSpPr txBox="1">
            <a:spLocks/>
          </p:cNvSpPr>
          <p:nvPr/>
        </p:nvSpPr>
        <p:spPr>
          <a:xfrm>
            <a:off x="986094" y="1079221"/>
            <a:ext cx="3526555" cy="460408"/>
          </a:xfrm>
          <a:prstGeom prst="rect">
            <a:avLst/>
          </a:prstGeom>
        </p:spPr>
        <p:txBody>
          <a:bodyPr>
            <a:norm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sz="2399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集合的创建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6C4ABA-56A5-AF37-00DA-DDE982BCF53D}"/>
              </a:ext>
            </a:extLst>
          </p:cNvPr>
          <p:cNvSpPr txBox="1"/>
          <p:nvPr/>
        </p:nvSpPr>
        <p:spPr>
          <a:xfrm>
            <a:off x="1121241" y="171173"/>
            <a:ext cx="828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字典与集合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集合的</a:t>
            </a:r>
            <a:r>
              <a:rPr lang="zh-CN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创建与删除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999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30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1668</Words>
  <Application>Microsoft Office PowerPoint</Application>
  <PresentationFormat>宽屏</PresentationFormat>
  <Paragraphs>143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等线 Light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bc340</dc:creator>
  <cp:lastModifiedBy>office</cp:lastModifiedBy>
  <cp:revision>14</cp:revision>
  <dcterms:created xsi:type="dcterms:W3CDTF">2020-11-10T13:37:37Z</dcterms:created>
  <dcterms:modified xsi:type="dcterms:W3CDTF">2024-11-25T14:09:30Z</dcterms:modified>
</cp:coreProperties>
</file>