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2" r:id="rId28"/>
    <p:sldId id="283" r:id="rId29"/>
  </p:sldIdLst>
  <p:sldSz cx="12192000" cy="85344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A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15.jpe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7.png"/><Relationship Id="rId1" Type="http://schemas.openxmlformats.org/officeDocument/2006/relationships/image" Target="../media/image6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15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openxmlformats.org/officeDocument/2006/relationships/image" Target="../media/image15.jpeg"/><Relationship Id="rId6" Type="http://schemas.openxmlformats.org/officeDocument/2006/relationships/image" Target="../media/image12.png"/><Relationship Id="rId5" Type="http://schemas.openxmlformats.org/officeDocument/2006/relationships/tags" Target="../tags/tag1.xml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0.png"/><Relationship Id="rId10" Type="http://schemas.openxmlformats.org/officeDocument/2006/relationships/image" Target="../media/image8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png"/><Relationship Id="rId8" Type="http://schemas.openxmlformats.org/officeDocument/2006/relationships/image" Target="../media/image15.jpe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64.png"/><Relationship Id="rId3" Type="http://schemas.openxmlformats.org/officeDocument/2006/relationships/image" Target="../media/image21.png"/><Relationship Id="rId2" Type="http://schemas.openxmlformats.org/officeDocument/2006/relationships/image" Target="../media/image9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8.png"/><Relationship Id="rId10" Type="http://schemas.openxmlformats.org/officeDocument/2006/relationships/image" Target="../media/image97.png"/><Relationship Id="rId1" Type="http://schemas.openxmlformats.org/officeDocument/2006/relationships/image" Target="../media/image9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2.png"/><Relationship Id="rId7" Type="http://schemas.openxmlformats.org/officeDocument/2006/relationships/image" Target="../media/image101.png"/><Relationship Id="rId6" Type="http://schemas.openxmlformats.org/officeDocument/2006/relationships/image" Target="../media/image15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png"/><Relationship Id="rId8" Type="http://schemas.openxmlformats.org/officeDocument/2006/relationships/image" Target="../media/image15.jpeg"/><Relationship Id="rId7" Type="http://schemas.openxmlformats.org/officeDocument/2006/relationships/image" Target="../media/image107.png"/><Relationship Id="rId6" Type="http://schemas.openxmlformats.org/officeDocument/2006/relationships/image" Target="../media/image106.png"/><Relationship Id="rId5" Type="http://schemas.openxmlformats.org/officeDocument/2006/relationships/image" Target="../media/image37.png"/><Relationship Id="rId4" Type="http://schemas.openxmlformats.org/officeDocument/2006/relationships/image" Target="../media/image105.png"/><Relationship Id="rId3" Type="http://schemas.openxmlformats.org/officeDocument/2006/relationships/image" Target="../media/image104.png"/><Relationship Id="rId2" Type="http://schemas.openxmlformats.org/officeDocument/2006/relationships/image" Target="../media/image2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9.png"/><Relationship Id="rId10" Type="http://schemas.openxmlformats.org/officeDocument/2006/relationships/image" Target="../media/image68.png"/><Relationship Id="rId1" Type="http://schemas.openxmlformats.org/officeDocument/2006/relationships/image" Target="../media/image10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6.png"/><Relationship Id="rId8" Type="http://schemas.openxmlformats.org/officeDocument/2006/relationships/image" Target="../media/image115.png"/><Relationship Id="rId7" Type="http://schemas.openxmlformats.org/officeDocument/2006/relationships/image" Target="../media/image114.png"/><Relationship Id="rId6" Type="http://schemas.openxmlformats.org/officeDocument/2006/relationships/image" Target="../media/image113.png"/><Relationship Id="rId5" Type="http://schemas.openxmlformats.org/officeDocument/2006/relationships/image" Target="../media/image15.jpeg"/><Relationship Id="rId4" Type="http://schemas.openxmlformats.org/officeDocument/2006/relationships/image" Target="../media/image112.png"/><Relationship Id="rId3" Type="http://schemas.openxmlformats.org/officeDocument/2006/relationships/image" Target="../media/image109.png"/><Relationship Id="rId2" Type="http://schemas.openxmlformats.org/officeDocument/2006/relationships/image" Target="../media/image111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19.png"/><Relationship Id="rId11" Type="http://schemas.openxmlformats.org/officeDocument/2006/relationships/image" Target="../media/image118.png"/><Relationship Id="rId10" Type="http://schemas.openxmlformats.org/officeDocument/2006/relationships/image" Target="../media/image117.png"/><Relationship Id="rId1" Type="http://schemas.openxmlformats.org/officeDocument/2006/relationships/image" Target="../media/image110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2.jpeg"/><Relationship Id="rId7" Type="http://schemas.openxmlformats.org/officeDocument/2006/relationships/image" Target="../media/image121.png"/><Relationship Id="rId6" Type="http://schemas.openxmlformats.org/officeDocument/2006/relationships/image" Target="../media/image15.jpeg"/><Relationship Id="rId5" Type="http://schemas.openxmlformats.org/officeDocument/2006/relationships/image" Target="../media/image107.png"/><Relationship Id="rId4" Type="http://schemas.openxmlformats.org/officeDocument/2006/relationships/image" Target="../media/image64.png"/><Relationship Id="rId3" Type="http://schemas.openxmlformats.org/officeDocument/2006/relationships/image" Target="../media/image21.png"/><Relationship Id="rId2" Type="http://schemas.openxmlformats.org/officeDocument/2006/relationships/image" Target="../media/image92.png"/><Relationship Id="rId1" Type="http://schemas.openxmlformats.org/officeDocument/2006/relationships/image" Target="../media/image12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8.png"/><Relationship Id="rId8" Type="http://schemas.openxmlformats.org/officeDocument/2006/relationships/image" Target="../media/image127.png"/><Relationship Id="rId7" Type="http://schemas.openxmlformats.org/officeDocument/2006/relationships/image" Target="../media/image126.png"/><Relationship Id="rId6" Type="http://schemas.openxmlformats.org/officeDocument/2006/relationships/image" Target="../media/image125.png"/><Relationship Id="rId5" Type="http://schemas.openxmlformats.org/officeDocument/2006/relationships/image" Target="../media/image109.png"/><Relationship Id="rId4" Type="http://schemas.openxmlformats.org/officeDocument/2006/relationships/image" Target="../media/image15.jpeg"/><Relationship Id="rId3" Type="http://schemas.openxmlformats.org/officeDocument/2006/relationships/image" Target="../media/image124.png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9.png"/><Relationship Id="rId1" Type="http://schemas.openxmlformats.org/officeDocument/2006/relationships/image" Target="../media/image12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3.png"/><Relationship Id="rId8" Type="http://schemas.openxmlformats.org/officeDocument/2006/relationships/image" Target="../media/image15.jpeg"/><Relationship Id="rId7" Type="http://schemas.openxmlformats.org/officeDocument/2006/relationships/image" Target="../media/image124.png"/><Relationship Id="rId6" Type="http://schemas.openxmlformats.org/officeDocument/2006/relationships/image" Target="../media/image132.png"/><Relationship Id="rId5" Type="http://schemas.openxmlformats.org/officeDocument/2006/relationships/image" Target="../media/image21.png"/><Relationship Id="rId4" Type="http://schemas.openxmlformats.org/officeDocument/2006/relationships/image" Target="../media/image131.png"/><Relationship Id="rId3" Type="http://schemas.openxmlformats.org/officeDocument/2006/relationships/image" Target="../media/image109.png"/><Relationship Id="rId2" Type="http://schemas.openxmlformats.org/officeDocument/2006/relationships/image" Target="../media/image130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5.png"/><Relationship Id="rId10" Type="http://schemas.openxmlformats.org/officeDocument/2006/relationships/image" Target="../media/image134.png"/><Relationship Id="rId1" Type="http://schemas.openxmlformats.org/officeDocument/2006/relationships/image" Target="../media/image12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jpe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0.jpeg"/><Relationship Id="rId5" Type="http://schemas.openxmlformats.org/officeDocument/2006/relationships/image" Target="../media/image15.jpeg"/><Relationship Id="rId4" Type="http://schemas.openxmlformats.org/officeDocument/2006/relationships/image" Target="../media/image139.png"/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image" Target="../media/image136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3.png"/><Relationship Id="rId5" Type="http://schemas.openxmlformats.org/officeDocument/2006/relationships/image" Target="../media/image58.png"/><Relationship Id="rId4" Type="http://schemas.openxmlformats.org/officeDocument/2006/relationships/image" Target="../media/image15.jpeg"/><Relationship Id="rId3" Type="http://schemas.openxmlformats.org/officeDocument/2006/relationships/image" Target="../media/image142.png"/><Relationship Id="rId2" Type="http://schemas.openxmlformats.org/officeDocument/2006/relationships/image" Target="../media/image37.png"/><Relationship Id="rId1" Type="http://schemas.openxmlformats.org/officeDocument/2006/relationships/image" Target="../media/image14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9.png"/><Relationship Id="rId8" Type="http://schemas.openxmlformats.org/officeDocument/2006/relationships/image" Target="../media/image15.jpeg"/><Relationship Id="rId7" Type="http://schemas.openxmlformats.org/officeDocument/2006/relationships/image" Target="../media/image124.png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9.png"/><Relationship Id="rId10" Type="http://schemas.openxmlformats.org/officeDocument/2006/relationships/image" Target="../media/image150.png"/><Relationship Id="rId1" Type="http://schemas.openxmlformats.org/officeDocument/2006/relationships/image" Target="../media/image14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07.png"/><Relationship Id="rId7" Type="http://schemas.openxmlformats.org/officeDocument/2006/relationships/image" Target="../media/image21.png"/><Relationship Id="rId6" Type="http://schemas.openxmlformats.org/officeDocument/2006/relationships/image" Target="../media/image92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7.png"/><Relationship Id="rId10" Type="http://schemas.openxmlformats.org/officeDocument/2006/relationships/image" Target="../media/image156.png"/><Relationship Id="rId1" Type="http://schemas.openxmlformats.org/officeDocument/2006/relationships/image" Target="../media/image151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94.png"/><Relationship Id="rId7" Type="http://schemas.openxmlformats.org/officeDocument/2006/relationships/image" Target="../media/image163.png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Relationship Id="rId3" Type="http://schemas.openxmlformats.org/officeDocument/2006/relationships/image" Target="../media/image24.png"/><Relationship Id="rId2" Type="http://schemas.openxmlformats.org/officeDocument/2006/relationships/image" Target="../media/image159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9.png"/><Relationship Id="rId1" Type="http://schemas.openxmlformats.org/officeDocument/2006/relationships/image" Target="../media/image158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0.png"/><Relationship Id="rId8" Type="http://schemas.openxmlformats.org/officeDocument/2006/relationships/image" Target="../media/image92.png"/><Relationship Id="rId7" Type="http://schemas.openxmlformats.org/officeDocument/2006/relationships/image" Target="../media/image94.png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Relationship Id="rId3" Type="http://schemas.openxmlformats.org/officeDocument/2006/relationships/image" Target="../media/image166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65.png"/><Relationship Id="rId19" Type="http://schemas.openxmlformats.org/officeDocument/2006/relationships/image" Target="../media/image178.png"/><Relationship Id="rId18" Type="http://schemas.openxmlformats.org/officeDocument/2006/relationships/image" Target="../media/image177.png"/><Relationship Id="rId17" Type="http://schemas.openxmlformats.org/officeDocument/2006/relationships/image" Target="../media/image176.png"/><Relationship Id="rId16" Type="http://schemas.openxmlformats.org/officeDocument/2006/relationships/image" Target="../media/image175.png"/><Relationship Id="rId15" Type="http://schemas.openxmlformats.org/officeDocument/2006/relationships/image" Target="../media/image174.png"/><Relationship Id="rId14" Type="http://schemas.openxmlformats.org/officeDocument/2006/relationships/image" Target="../media/image173.png"/><Relationship Id="rId13" Type="http://schemas.openxmlformats.org/officeDocument/2006/relationships/image" Target="../media/image15.jpeg"/><Relationship Id="rId12" Type="http://schemas.openxmlformats.org/officeDocument/2006/relationships/image" Target="../media/image172.png"/><Relationship Id="rId11" Type="http://schemas.openxmlformats.org/officeDocument/2006/relationships/image" Target="../media/image77.png"/><Relationship Id="rId10" Type="http://schemas.openxmlformats.org/officeDocument/2006/relationships/image" Target="../media/image171.png"/><Relationship Id="rId1" Type="http://schemas.openxmlformats.org/officeDocument/2006/relationships/image" Target="../media/image164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92.png"/><Relationship Id="rId7" Type="http://schemas.openxmlformats.org/officeDocument/2006/relationships/image" Target="../media/image107.png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4" Type="http://schemas.openxmlformats.org/officeDocument/2006/relationships/image" Target="../media/image182.png"/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88.png"/><Relationship Id="rId12" Type="http://schemas.openxmlformats.org/officeDocument/2006/relationships/image" Target="../media/image187.png"/><Relationship Id="rId11" Type="http://schemas.openxmlformats.org/officeDocument/2006/relationships/image" Target="../media/image186.png"/><Relationship Id="rId10" Type="http://schemas.openxmlformats.org/officeDocument/2006/relationships/image" Target="../media/image185.jpeg"/><Relationship Id="rId1" Type="http://schemas.openxmlformats.org/officeDocument/2006/relationships/image" Target="../media/image179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24.png"/><Relationship Id="rId7" Type="http://schemas.openxmlformats.org/officeDocument/2006/relationships/image" Target="../media/image193.png"/><Relationship Id="rId6" Type="http://schemas.openxmlformats.org/officeDocument/2006/relationships/image" Target="../media/image131.png"/><Relationship Id="rId5" Type="http://schemas.openxmlformats.org/officeDocument/2006/relationships/image" Target="../media/image109.png"/><Relationship Id="rId4" Type="http://schemas.openxmlformats.org/officeDocument/2006/relationships/image" Target="../media/image192.png"/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76.png"/><Relationship Id="rId1" Type="http://schemas.openxmlformats.org/officeDocument/2006/relationships/image" Target="../media/image189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jpe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15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jpeg"/><Relationship Id="rId7" Type="http://schemas.openxmlformats.org/officeDocument/2006/relationships/image" Target="../media/image34.png"/><Relationship Id="rId6" Type="http://schemas.openxmlformats.org/officeDocument/2006/relationships/image" Target="../media/image15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15.jpeg"/><Relationship Id="rId7" Type="http://schemas.openxmlformats.org/officeDocument/2006/relationships/image" Target="../media/image12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1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15.jpe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1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51.png"/><Relationship Id="rId12" Type="http://schemas.openxmlformats.org/officeDocument/2006/relationships/image" Target="../media/image50.png"/><Relationship Id="rId11" Type="http://schemas.openxmlformats.org/officeDocument/2006/relationships/image" Target="../media/image49.png"/><Relationship Id="rId10" Type="http://schemas.openxmlformats.org/officeDocument/2006/relationships/image" Target="../media/image48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15.jpeg"/><Relationship Id="rId5" Type="http://schemas.openxmlformats.org/officeDocument/2006/relationships/image" Target="../media/image54.png"/><Relationship Id="rId4" Type="http://schemas.openxmlformats.org/officeDocument/2006/relationships/image" Target="../media/image12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7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15.jpeg"/><Relationship Id="rId5" Type="http://schemas.openxmlformats.org/officeDocument/2006/relationships/image" Target="../media/image1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5.jpeg"/><Relationship Id="rId11" Type="http://schemas.openxmlformats.org/officeDocument/2006/relationships/image" Target="../media/image17.png"/><Relationship Id="rId10" Type="http://schemas.openxmlformats.org/officeDocument/2006/relationships/image" Target="../media/image63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15.jpeg"/><Relationship Id="rId6" Type="http://schemas.openxmlformats.org/officeDocument/2006/relationships/image" Target="../media/image12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68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723900"/>
            <a:ext cx="12192000" cy="68961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899160" y="2898775"/>
            <a:ext cx="7892415" cy="3190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" indent="-49530" algn="l" rtl="0" eaLnBrk="0">
              <a:lnSpc>
                <a:spcPct val="97000"/>
              </a:lnSpc>
            </a:pPr>
            <a:r>
              <a:rPr sz="5400" kern="0" spc="-10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5400" kern="0" spc="-39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54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</a:t>
            </a:r>
            <a:r>
              <a:rPr sz="54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函数详解</a:t>
            </a:r>
            <a:endParaRPr sz="54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101000"/>
              </a:lnSpc>
              <a:spcBef>
                <a:spcPts val="175"/>
              </a:spcBef>
              <a:tabLst>
                <a:tab pos="929005" algn="l"/>
              </a:tabLst>
            </a:pPr>
            <a:r>
              <a:rPr sz="1000" u="sng" kern="0" spc="0" dirty="0">
                <a:solidFill>
                  <a:schemeClr val="accent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endParaRPr sz="1000" dirty="0">
              <a:solidFill>
                <a:schemeClr val="accent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8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ct val="92000"/>
              </a:lnSpc>
              <a:spcBef>
                <a:spcPts val="460"/>
              </a:spcBef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从基础到高级特性的全面指南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</a:t>
            </a:r>
            <a:r>
              <a:rPr sz="1200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|       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 A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rkTS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88451" y="5934710"/>
            <a:ext cx="190500" cy="1524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7620000"/>
            <a:ext cx="12192000" cy="762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496300" y="1181100"/>
            <a:ext cx="3365500" cy="2667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276572" y="5710942"/>
            <a:ext cx="935004" cy="601133"/>
          </a:xfrm>
          <a:prstGeom prst="rect">
            <a:avLst/>
          </a:prstGeom>
        </p:spPr>
      </p:pic>
      <p:sp>
        <p:nvSpPr>
          <p:cNvPr id="14" name="rect 14"/>
          <p:cNvSpPr/>
          <p:nvPr/>
        </p:nvSpPr>
        <p:spPr>
          <a:xfrm>
            <a:off x="0" y="2552700"/>
            <a:ext cx="152400" cy="34290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479395" y="6335661"/>
            <a:ext cx="978519" cy="319548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914400" y="2428875"/>
            <a:ext cx="771525" cy="32385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920" algn="l" rtl="0" eaLnBrk="0">
              <a:lnSpc>
                <a:spcPct val="95000"/>
              </a:lnSpc>
              <a:spcBef>
                <a:spcPts val="5"/>
              </a:spcBef>
            </a:pP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第三章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718222" y="2577570"/>
            <a:ext cx="452004" cy="422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picture 4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65988"/>
            <a:ext cx="12192000" cy="7200900"/>
          </a:xfrm>
          <a:prstGeom prst="rect">
            <a:avLst/>
          </a:prstGeom>
        </p:spPr>
      </p:pic>
      <p:sp>
        <p:nvSpPr>
          <p:cNvPr id="444" name="rect 444"/>
          <p:cNvSpPr/>
          <p:nvPr/>
        </p:nvSpPr>
        <p:spPr>
          <a:xfrm>
            <a:off x="628650" y="6084709"/>
            <a:ext cx="10953750" cy="1172577"/>
          </a:xfrm>
          <a:prstGeom prst="rect">
            <a:avLst/>
          </a:prstGeom>
          <a:solidFill>
            <a:srgbClr val="1E40A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6" name="rect 446"/>
          <p:cNvSpPr/>
          <p:nvPr/>
        </p:nvSpPr>
        <p:spPr>
          <a:xfrm>
            <a:off x="609600" y="3237738"/>
            <a:ext cx="3457575" cy="260985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8" name="rect 448"/>
          <p:cNvSpPr/>
          <p:nvPr/>
        </p:nvSpPr>
        <p:spPr>
          <a:xfrm>
            <a:off x="8124825" y="3237738"/>
            <a:ext cx="3457575" cy="260985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50" name="rect 450"/>
          <p:cNvSpPr/>
          <p:nvPr/>
        </p:nvSpPr>
        <p:spPr>
          <a:xfrm>
            <a:off x="4371974" y="3237738"/>
            <a:ext cx="3448050" cy="260985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52" name="textbox 452"/>
          <p:cNvSpPr/>
          <p:nvPr/>
        </p:nvSpPr>
        <p:spPr>
          <a:xfrm>
            <a:off x="1076197" y="6333997"/>
            <a:ext cx="10233659" cy="7702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1000"/>
              </a:lnSpc>
            </a:pP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在实际开发中，通常建议显式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指定返回类型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，以提高代码的可读性和可维护性。然而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，在某些情况下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，特别是在简单的箭头函数中，省略返回类型可以使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代码更加简洁。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54" name="textbox 454"/>
          <p:cNvSpPr/>
          <p:nvPr/>
        </p:nvSpPr>
        <p:spPr>
          <a:xfrm>
            <a:off x="602995" y="2257297"/>
            <a:ext cx="10811509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indent="-10160" algn="l" rtl="0" eaLnBrk="0">
              <a:lnSpc>
                <a:spcPct val="106000"/>
              </a:lnSpc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返回类型是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编程语言中用于指定函数或方法返回值的数据类型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，它是函数定义的重要组成部分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，明确了函数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调用者可以预期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的返回值类型。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56" name="textbox 456"/>
          <p:cNvSpPr/>
          <p:nvPr/>
        </p:nvSpPr>
        <p:spPr>
          <a:xfrm>
            <a:off x="8340725" y="3520313"/>
            <a:ext cx="2924175" cy="1146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spcBef>
                <a:spcPts val="0"/>
              </a:spcBef>
              <a:tabLst>
                <a:tab pos="41846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800" kern="0" spc="1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indent="444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对于不需要返回值的函数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，可以显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式指定为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或省略标注。这类函数通常不需要返回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200" kern="0" spc="1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8" name="picture 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53425" y="3533013"/>
            <a:ext cx="285750" cy="285750"/>
          </a:xfrm>
          <a:prstGeom prst="rect">
            <a:avLst/>
          </a:prstGeom>
        </p:spPr>
      </p:pic>
      <p:sp>
        <p:nvSpPr>
          <p:cNvPr id="460" name="textbox 460"/>
          <p:cNvSpPr/>
          <p:nvPr/>
        </p:nvSpPr>
        <p:spPr>
          <a:xfrm>
            <a:off x="4587875" y="3520313"/>
            <a:ext cx="2917825" cy="11449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spcBef>
                <a:spcPts val="0"/>
              </a:spcBef>
              <a:tabLst>
                <a:tab pos="41592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类型推断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如果函数体内的代码可以推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断出函数返回值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，则在函数声明中可省略标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注的返回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2" name="picture 4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00575" y="3533013"/>
            <a:ext cx="285750" cy="285750"/>
          </a:xfrm>
          <a:prstGeom prst="rect">
            <a:avLst/>
          </a:prstGeom>
        </p:spPr>
      </p:pic>
      <p:sp>
        <p:nvSpPr>
          <p:cNvPr id="464" name="textbox 464"/>
          <p:cNvSpPr/>
          <p:nvPr/>
        </p:nvSpPr>
        <p:spPr>
          <a:xfrm>
            <a:off x="825500" y="3520313"/>
            <a:ext cx="2921000" cy="9163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0350" algn="l" rtl="0" eaLnBrk="0">
              <a:lnSpc>
                <a:spcPct val="92000"/>
              </a:lnSpc>
              <a:spcBef>
                <a:spcPts val="0"/>
              </a:spcBef>
              <a:tabLst>
                <a:tab pos="38100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显式指定返回类型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在函数声明中明确指定返回值的类型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编译器可以推断出来。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6" name="picture 4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3533013"/>
            <a:ext cx="247650" cy="285750"/>
          </a:xfrm>
          <a:prstGeom prst="rect">
            <a:avLst/>
          </a:prstGeom>
        </p:spPr>
      </p:pic>
      <p:sp>
        <p:nvSpPr>
          <p:cNvPr id="468" name="textbox 468"/>
          <p:cNvSpPr/>
          <p:nvPr/>
        </p:nvSpPr>
        <p:spPr>
          <a:xfrm>
            <a:off x="838199" y="4590288"/>
            <a:ext cx="3000375" cy="800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19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5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9560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28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foo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70" name="textbox 470"/>
          <p:cNvSpPr/>
          <p:nvPr/>
        </p:nvSpPr>
        <p:spPr>
          <a:xfrm>
            <a:off x="8353425" y="4818888"/>
            <a:ext cx="3000375" cy="800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73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</a:t>
            </a:r>
            <a:r>
              <a:rPr sz="1000" kern="0" spc="5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</a:t>
            </a:r>
            <a:r>
              <a:rPr sz="1000" kern="0" spc="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82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72" name="rect 472"/>
          <p:cNvSpPr/>
          <p:nvPr/>
        </p:nvSpPr>
        <p:spPr>
          <a:xfrm>
            <a:off x="4600574" y="4818888"/>
            <a:ext cx="2990850" cy="800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74" name="picture 4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665988"/>
            <a:ext cx="12192000" cy="76200"/>
          </a:xfrm>
          <a:prstGeom prst="rect">
            <a:avLst/>
          </a:prstGeom>
        </p:spPr>
      </p:pic>
      <p:sp>
        <p:nvSpPr>
          <p:cNvPr id="476" name="textbox 476"/>
          <p:cNvSpPr/>
          <p:nvPr/>
        </p:nvSpPr>
        <p:spPr>
          <a:xfrm>
            <a:off x="605129" y="1289177"/>
            <a:ext cx="1812289" cy="541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3600" u="sng" kern="0" spc="-7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36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8" name="picture 4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238782" y="1816486"/>
            <a:ext cx="1918557" cy="358505"/>
          </a:xfrm>
          <a:prstGeom prst="rect">
            <a:avLst/>
          </a:prstGeom>
        </p:spPr>
      </p:pic>
      <p:sp>
        <p:nvSpPr>
          <p:cNvPr id="480" name="textbox 480"/>
          <p:cNvSpPr/>
          <p:nvPr/>
        </p:nvSpPr>
        <p:spPr>
          <a:xfrm>
            <a:off x="4707835" y="4942890"/>
            <a:ext cx="657225" cy="572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10"/>
              </a:lnSpc>
            </a:pPr>
            <a:r>
              <a:rPr sz="1000" kern="0" spc="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410"/>
              </a:lnSpc>
              <a:spcBef>
                <a:spcPts val="90"/>
              </a:spcBef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300"/>
              </a:lnSpc>
              <a:spcBef>
                <a:spcPts val="9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82" name="picture 4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3218688"/>
            <a:ext cx="3457575" cy="76200"/>
          </a:xfrm>
          <a:prstGeom prst="rect">
            <a:avLst/>
          </a:prstGeom>
        </p:spPr>
      </p:pic>
      <p:pic>
        <p:nvPicPr>
          <p:cNvPr id="484" name="picture 4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124825" y="3218688"/>
            <a:ext cx="3457575" cy="76200"/>
          </a:xfrm>
          <a:prstGeom prst="rect">
            <a:avLst/>
          </a:prstGeom>
        </p:spPr>
      </p:pic>
      <p:pic>
        <p:nvPicPr>
          <p:cNvPr id="486" name="picture 4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71975" y="3218688"/>
            <a:ext cx="3448050" cy="76200"/>
          </a:xfrm>
          <a:prstGeom prst="rect">
            <a:avLst/>
          </a:prstGeom>
        </p:spPr>
      </p:pic>
      <p:sp>
        <p:nvSpPr>
          <p:cNvPr id="488" name="textbox 488"/>
          <p:cNvSpPr/>
          <p:nvPr/>
        </p:nvSpPr>
        <p:spPr>
          <a:xfrm>
            <a:off x="5428563" y="4942890"/>
            <a:ext cx="576580" cy="374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40"/>
              </a:lnSpc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goo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556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goo</a:t>
            </a: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90" name="picture 4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6152388"/>
            <a:ext cx="76200" cy="1104899"/>
          </a:xfrm>
          <a:prstGeom prst="rect">
            <a:avLst/>
          </a:prstGeom>
        </p:spPr>
      </p:pic>
      <p:pic>
        <p:nvPicPr>
          <p:cNvPr id="492" name="picture 49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00100" y="6390513"/>
            <a:ext cx="17145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picture 4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496" name="rect 496"/>
          <p:cNvSpPr/>
          <p:nvPr/>
        </p:nvSpPr>
        <p:spPr>
          <a:xfrm>
            <a:off x="323850" y="4305300"/>
            <a:ext cx="5695950" cy="26670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8" name="rect 498"/>
          <p:cNvSpPr/>
          <p:nvPr/>
        </p:nvSpPr>
        <p:spPr>
          <a:xfrm>
            <a:off x="6191250" y="4305300"/>
            <a:ext cx="5695950" cy="26670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6362700" y="4800600"/>
            <a:ext cx="5372100" cy="1997202"/>
            <a:chOff x="0" y="0"/>
            <a:chExt cx="5372100" cy="1997202"/>
          </a:xfrm>
        </p:grpSpPr>
        <p:sp>
          <p:nvSpPr>
            <p:cNvPr id="500" name="rect 500"/>
            <p:cNvSpPr/>
            <p:nvPr/>
          </p:nvSpPr>
          <p:spPr>
            <a:xfrm>
              <a:off x="0" y="0"/>
              <a:ext cx="5372100" cy="1752600"/>
            </a:xfrm>
            <a:prstGeom prst="rect">
              <a:avLst/>
            </a:prstGeom>
            <a:solidFill>
              <a:srgbClr val="11182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02" name="textbox 502"/>
            <p:cNvSpPr/>
            <p:nvPr/>
          </p:nvSpPr>
          <p:spPr>
            <a:xfrm>
              <a:off x="-12700" y="-12700"/>
              <a:ext cx="5397500" cy="20358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9075" algn="l" rtl="0" eaLnBrk="0">
                <a:lnSpc>
                  <a:spcPct val="96000"/>
                </a:lnSpc>
              </a:pPr>
              <a:r>
                <a:rPr sz="1000" kern="0" spc="80" dirty="0">
                  <a:solidFill>
                    <a:srgbClr val="94A3B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//</a:t>
              </a:r>
              <a:r>
                <a:rPr sz="1000" kern="0" spc="60" dirty="0">
                  <a:solidFill>
                    <a:srgbClr val="94A3B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8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显式指定返回类型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2725" algn="l" rtl="0" eaLnBrk="0">
                <a:lnSpc>
                  <a:spcPct val="90000"/>
                </a:lnSpc>
                <a:spcBef>
                  <a:spcPts val="435"/>
                </a:spcBef>
              </a:pPr>
              <a:r>
                <a:rPr sz="1000" kern="0" spc="6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function  </a:t>
              </a:r>
              <a:r>
                <a:rPr sz="1000" kern="0" spc="60" dirty="0">
                  <a:solidFill>
                    <a:srgbClr val="F59E0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add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(x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 </a:t>
              </a:r>
              <a:r>
                <a:rPr sz="1000" kern="0" spc="6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number</a:t>
              </a:r>
              <a:r>
                <a:rPr sz="1000" kern="0" spc="-5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,  y</a:t>
              </a:r>
              <a:r>
                <a:rPr sz="1000" kern="0" spc="-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 </a:t>
              </a:r>
              <a:r>
                <a:rPr sz="1000" kern="0" spc="6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number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)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 </a:t>
              </a:r>
              <a:r>
                <a:rPr sz="1000" kern="0" spc="6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number</a:t>
              </a:r>
              <a:r>
                <a:rPr sz="1000" kern="0" spc="13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{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00355" algn="l" rtl="0" eaLnBrk="0">
                <a:lnSpc>
                  <a:spcPts val="1500"/>
                </a:lnSpc>
              </a:pPr>
              <a:r>
                <a:rPr sz="1000" kern="0" spc="1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return</a:t>
              </a:r>
              <a:r>
                <a:rPr sz="1000" kern="0" spc="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x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+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y;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24155" algn="l" rtl="0" eaLnBrk="0">
                <a:lnSpc>
                  <a:spcPct val="93000"/>
                </a:lnSpc>
                <a:spcBef>
                  <a:spcPts val="41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}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9075" algn="l" rtl="0" eaLnBrk="0">
                <a:lnSpc>
                  <a:spcPct val="96000"/>
                </a:lnSpc>
                <a:spcBef>
                  <a:spcPts val="305"/>
                </a:spcBef>
              </a:pPr>
              <a:r>
                <a:rPr sz="1000" kern="0" spc="80" dirty="0">
                  <a:solidFill>
                    <a:srgbClr val="94A3B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//</a:t>
              </a:r>
              <a:r>
                <a:rPr sz="1000" kern="0" spc="30" dirty="0">
                  <a:solidFill>
                    <a:srgbClr val="94A3B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8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通过推断确定返回类型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2725" algn="l" rtl="0" eaLnBrk="0">
                <a:lnSpc>
                  <a:spcPct val="90000"/>
                </a:lnSpc>
                <a:spcBef>
                  <a:spcPts val="435"/>
                </a:spcBef>
              </a:pPr>
              <a:r>
                <a:rPr sz="1000" kern="0" spc="7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function  </a:t>
              </a:r>
              <a:r>
                <a:rPr sz="1000" kern="0" spc="70" dirty="0">
                  <a:solidFill>
                    <a:srgbClr val="F59E0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sum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x</a:t>
              </a:r>
              <a:r>
                <a:rPr sz="1000" kern="0" spc="-4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 </a:t>
              </a:r>
              <a:r>
                <a:rPr sz="1000" kern="0" spc="6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number</a:t>
              </a:r>
              <a:r>
                <a:rPr sz="1000" kern="0" spc="-5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,  y</a:t>
              </a:r>
              <a:r>
                <a:rPr sz="1000" kern="0" spc="-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 </a:t>
              </a:r>
              <a:r>
                <a:rPr sz="1000" kern="0" spc="60" dirty="0">
                  <a:solidFill>
                    <a:srgbClr val="8B5C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number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)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{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00355" algn="l" rtl="0" eaLnBrk="0">
                <a:lnSpc>
                  <a:spcPts val="1500"/>
                </a:lnSpc>
              </a:pPr>
              <a:r>
                <a:rPr sz="1000" kern="0" spc="1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return</a:t>
              </a:r>
              <a:r>
                <a:rPr sz="1000" kern="0" spc="3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x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+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y;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24155" algn="l" rtl="0" eaLnBrk="0">
                <a:lnSpc>
                  <a:spcPct val="93000"/>
                </a:lnSpc>
                <a:spcBef>
                  <a:spcPts val="41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}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780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000" kern="0" spc="5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显式指定返回类型可提高代</a:t>
              </a:r>
              <a:r>
                <a:rPr sz="1000" kern="0" spc="4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码可读性和类型安全性。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504" name="rect 504"/>
          <p:cNvSpPr/>
          <p:nvPr/>
        </p:nvSpPr>
        <p:spPr>
          <a:xfrm>
            <a:off x="323850" y="2438400"/>
            <a:ext cx="5695950" cy="17145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6" name="rect 506"/>
          <p:cNvSpPr/>
          <p:nvPr/>
        </p:nvSpPr>
        <p:spPr>
          <a:xfrm>
            <a:off x="6191250" y="2438400"/>
            <a:ext cx="5695950" cy="17145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8" name="textbox 508"/>
          <p:cNvSpPr/>
          <p:nvPr/>
        </p:nvSpPr>
        <p:spPr>
          <a:xfrm>
            <a:off x="495300" y="4800600"/>
            <a:ext cx="5372100" cy="13716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3000"/>
              </a:lnSpc>
              <a:spcBef>
                <a:spcPts val="0"/>
              </a:spcBef>
            </a:pPr>
            <a:r>
              <a:rPr sz="1000" kern="0" spc="14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000" kern="0" spc="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4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hi1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5590" algn="l" rtl="0" eaLnBrk="0">
              <a:lnSpc>
                <a:spcPct val="93000"/>
              </a:lnSpc>
              <a:spcBef>
                <a:spcPts val="385"/>
              </a:spcBef>
            </a:pPr>
            <a:r>
              <a:rPr sz="1000" kern="0" spc="9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console</a:t>
            </a:r>
            <a:r>
              <a:rPr sz="1000" kern="0" spc="-6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9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log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 hi</a:t>
            </a:r>
            <a:r>
              <a:rPr sz="1000" kern="0" spc="-6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15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1455" algn="l" rtl="0" eaLnBrk="0">
              <a:lnSpc>
                <a:spcPct val="93000"/>
              </a:lnSpc>
              <a:spcBef>
                <a:spcPts val="38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0000"/>
              </a:lnSpc>
              <a:spcBef>
                <a:spcPts val="390"/>
              </a:spcBef>
            </a:pPr>
            <a:r>
              <a:rPr sz="1000" kern="0" spc="1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000" kern="0" spc="8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3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hi2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 :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30" dirty="0">
                <a:solidFill>
                  <a:srgbClr val="8B5C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  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5590" algn="l" rtl="0" eaLnBrk="0">
              <a:lnSpc>
                <a:spcPts val="1500"/>
              </a:lnSpc>
            </a:pPr>
            <a:r>
              <a:rPr sz="1000" kern="0" spc="9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console</a:t>
            </a:r>
            <a:r>
              <a:rPr sz="1000" kern="0" spc="-6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9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log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 hi</a:t>
            </a:r>
            <a:r>
              <a:rPr sz="1000" kern="0" spc="-6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15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1455" algn="l" rtl="0" eaLnBrk="0">
              <a:lnSpc>
                <a:spcPct val="93000"/>
              </a:lnSpc>
              <a:spcBef>
                <a:spcPts val="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10" name="textbox 510"/>
          <p:cNvSpPr/>
          <p:nvPr/>
        </p:nvSpPr>
        <p:spPr>
          <a:xfrm>
            <a:off x="495300" y="2933700"/>
            <a:ext cx="5372100" cy="8001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0000"/>
              </a:lnSpc>
            </a:pPr>
            <a:r>
              <a:rPr sz="1000" kern="0" spc="14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000" kern="0" spc="8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4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foo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 :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40" dirty="0">
                <a:solidFill>
                  <a:srgbClr val="8B5C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  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7655" algn="l" rtl="0" eaLnBrk="0">
              <a:lnSpc>
                <a:spcPts val="1500"/>
              </a:lnSpc>
            </a:pPr>
            <a:r>
              <a:rPr sz="1000" kern="0" spc="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000" kern="0" spc="1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9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 fo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</a:t>
            </a:r>
            <a:r>
              <a:rPr sz="1000" kern="0" spc="-4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23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1455" algn="l" rtl="0" eaLnBrk="0">
              <a:lnSpc>
                <a:spcPct val="93000"/>
              </a:lnSpc>
              <a:spcBef>
                <a:spcPts val="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12" name="textbox 512"/>
          <p:cNvSpPr/>
          <p:nvPr/>
        </p:nvSpPr>
        <p:spPr>
          <a:xfrm>
            <a:off x="6362700" y="2933700"/>
            <a:ext cx="5372100" cy="800100"/>
          </a:xfrm>
          <a:prstGeom prst="rect">
            <a:avLst/>
          </a:prstGeom>
          <a:solidFill>
            <a:srgbClr val="11182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0000"/>
              </a:lnSpc>
            </a:pPr>
            <a:r>
              <a:rPr sz="1000" kern="0" spc="1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000" kern="0" spc="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12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goo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7655" algn="l" rtl="0" eaLnBrk="0">
              <a:lnSpc>
                <a:spcPts val="1500"/>
              </a:lnSpc>
            </a:pPr>
            <a:r>
              <a:rPr sz="1000" kern="0" spc="6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000" kern="0" spc="1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6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 goo</a:t>
            </a:r>
            <a:r>
              <a:rPr sz="1000" kern="0" spc="-6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6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240" dirty="0">
                <a:solidFill>
                  <a:srgbClr val="10B98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1455" algn="l" rtl="0" eaLnBrk="0">
              <a:lnSpc>
                <a:spcPct val="93000"/>
              </a:lnSpc>
              <a:spcBef>
                <a:spcPts val="5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14" name="textbox 514"/>
          <p:cNvSpPr/>
          <p:nvPr/>
        </p:nvSpPr>
        <p:spPr>
          <a:xfrm>
            <a:off x="300329" y="1156589"/>
            <a:ext cx="2703829" cy="5283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6" name="textbox 516"/>
          <p:cNvSpPr/>
          <p:nvPr/>
        </p:nvSpPr>
        <p:spPr>
          <a:xfrm>
            <a:off x="297586" y="1989073"/>
            <a:ext cx="6966584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返回类型是</a:t>
            </a:r>
            <a:r>
              <a:rPr sz="13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中函数定义的重要组成部分</a:t>
            </a:r>
            <a:r>
              <a:rPr sz="1300" kern="0" spc="-2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-2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它明确了函数调用者</a:t>
            </a:r>
            <a:r>
              <a:rPr sz="13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可以预期的返回值类型。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8" name="picture 5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6361601" y="3832352"/>
            <a:ext cx="5041900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15"/>
              </a:lnSpc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函数体内代码推断出返回值为字符串类型</a:t>
            </a:r>
            <a:r>
              <a:rPr sz="1000" kern="0" spc="-1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，可省略标注。调用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goo</a:t>
            </a:r>
            <a:r>
              <a:rPr sz="1000" kern="0" spc="4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返回字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符串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goo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2" name="textbox 522"/>
          <p:cNvSpPr/>
          <p:nvPr/>
        </p:nvSpPr>
        <p:spPr>
          <a:xfrm>
            <a:off x="488467" y="6270752"/>
            <a:ext cx="4952365" cy="187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80"/>
              </a:lnSpc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不需要返回值的函数可显式指定为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或省略标注。这类函数通常不需要返回语句。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4" name="textbox 524"/>
          <p:cNvSpPr/>
          <p:nvPr/>
        </p:nvSpPr>
        <p:spPr>
          <a:xfrm>
            <a:off x="3950766" y="7223252"/>
            <a:ext cx="4279265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1000" i="1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通过这些示例，可以了解返回类型的使用方式及其在实际编程中的应用</a:t>
            </a:r>
            <a:r>
              <a:rPr sz="1000" i="1" kern="0" spc="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6" name="textbox 526"/>
          <p:cNvSpPr/>
          <p:nvPr/>
        </p:nvSpPr>
        <p:spPr>
          <a:xfrm>
            <a:off x="494201" y="3832352"/>
            <a:ext cx="3584575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15"/>
              </a:lnSpc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函数声明中显式指定返回类型为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000" kern="0" spc="-15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，返回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字符串值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foo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8" name="textbox 528"/>
          <p:cNvSpPr/>
          <p:nvPr/>
        </p:nvSpPr>
        <p:spPr>
          <a:xfrm>
            <a:off x="6350000" y="2603500"/>
            <a:ext cx="2235200" cy="2514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spcBef>
                <a:spcPts val="0"/>
              </a:spcBef>
              <a:tabLst>
                <a:tab pos="32194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通过推断确定返回类型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30" name="picture 5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62700" y="2616200"/>
            <a:ext cx="190500" cy="203200"/>
          </a:xfrm>
          <a:prstGeom prst="rect">
            <a:avLst/>
          </a:prstGeom>
        </p:spPr>
      </p:pic>
      <p:sp>
        <p:nvSpPr>
          <p:cNvPr id="532" name="textbox 532"/>
          <p:cNvSpPr/>
          <p:nvPr/>
        </p:nvSpPr>
        <p:spPr>
          <a:xfrm>
            <a:off x="482600" y="2603500"/>
            <a:ext cx="1901825" cy="2514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500" kern="0" spc="-20" dirty="0">
                <a:solidFill>
                  <a:srgbClr val="1B639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-20" dirty="0">
                <a:solidFill>
                  <a:srgbClr val="1B639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显式指定返回类型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4" name="textbox 534"/>
          <p:cNvSpPr/>
          <p:nvPr/>
        </p:nvSpPr>
        <p:spPr>
          <a:xfrm>
            <a:off x="482600" y="4470400"/>
            <a:ext cx="1861820" cy="2457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89000"/>
              </a:lnSpc>
              <a:spcBef>
                <a:spcPts val="0"/>
              </a:spcBef>
              <a:tabLst>
                <a:tab pos="32194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无返回值（</a:t>
            </a:r>
            <a:r>
              <a:rPr sz="1500" kern="0" spc="-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500" kern="0" spc="-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36" name="picture 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95300" y="4483100"/>
            <a:ext cx="190500" cy="20320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6350000" y="4470400"/>
            <a:ext cx="1806575" cy="2514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2000"/>
              </a:lnSpc>
              <a:spcBef>
                <a:spcPts val="0"/>
              </a:spcBef>
              <a:tabLst>
                <a:tab pos="2730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返回类型推断示例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0" name="picture 5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62700" y="4483100"/>
            <a:ext cx="142875" cy="203200"/>
          </a:xfrm>
          <a:prstGeom prst="rect">
            <a:avLst/>
          </a:prstGeom>
        </p:spPr>
      </p:pic>
      <p:pic>
        <p:nvPicPr>
          <p:cNvPr id="542" name="picture 5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172200" y="2438400"/>
            <a:ext cx="76200" cy="4533900"/>
          </a:xfrm>
          <a:prstGeom prst="rect">
            <a:avLst/>
          </a:prstGeom>
        </p:spPr>
      </p:pic>
      <p:pic>
        <p:nvPicPr>
          <p:cNvPr id="544" name="picture 5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04800" y="4305300"/>
            <a:ext cx="76200" cy="2666999"/>
          </a:xfrm>
          <a:prstGeom prst="rect">
            <a:avLst/>
          </a:prstGeom>
        </p:spPr>
      </p:pic>
      <p:pic>
        <p:nvPicPr>
          <p:cNvPr id="546" name="picture 5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04800" y="2438400"/>
            <a:ext cx="76200" cy="1714500"/>
          </a:xfrm>
          <a:prstGeom prst="rect">
            <a:avLst/>
          </a:prstGeom>
        </p:spPr>
      </p:pic>
      <p:pic>
        <p:nvPicPr>
          <p:cNvPr id="548" name="picture 5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04800" y="1752600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picture 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628650" y="4838700"/>
            <a:ext cx="3895725" cy="1828800"/>
            <a:chOff x="0" y="0"/>
            <a:chExt cx="3895725" cy="1828800"/>
          </a:xfrm>
        </p:grpSpPr>
        <p:pic>
          <p:nvPicPr>
            <p:cNvPr id="552" name="picture 5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95725" cy="1828800"/>
            </a:xfrm>
            <a:prstGeom prst="rect">
              <a:avLst/>
            </a:prstGeom>
          </p:spPr>
        </p:pic>
        <p:sp>
          <p:nvSpPr>
            <p:cNvPr id="554" name="textbox 554"/>
            <p:cNvSpPr/>
            <p:nvPr/>
          </p:nvSpPr>
          <p:spPr>
            <a:xfrm>
              <a:off x="-12700" y="-12700"/>
              <a:ext cx="3921125" cy="18707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1770" algn="l" rtl="0" eaLnBrk="0">
                <a:lnSpc>
                  <a:spcPct val="95000"/>
                </a:lnSpc>
                <a:spcBef>
                  <a:spcPts val="0"/>
                </a:spcBef>
              </a:pPr>
              <a:r>
                <a:rPr sz="1300" kern="0" spc="30" dirty="0">
                  <a:solidFill>
                    <a:srgbClr val="BFDB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变量覆盖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6850" indent="-5715" algn="l" rtl="0" eaLnBrk="0">
                <a:lnSpc>
                  <a:spcPct val="115000"/>
                </a:lnSpc>
                <a:spcBef>
                  <a:spcPts val="925"/>
                </a:spcBef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如果函数内部定义的变量与外部作用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域中已有的变量     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同名</a:t>
              </a:r>
              <a:r>
                <a:rPr sz="1200" kern="0" spc="-20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，则函数内部的局部变量会覆盖</a:t>
              </a:r>
              <a:r>
                <a:rPr sz="1200" kern="0" spc="-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外部定义的变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89230" indent="1270" algn="l" rtl="0" eaLnBrk="0">
                <a:lnSpc>
                  <a:spcPct val="115000"/>
                </a:lnSpc>
                <a:spcBef>
                  <a:spcPts val="300"/>
                </a:spcBef>
              </a:pPr>
              <a:r>
                <a:rPr sz="1200" kern="0" spc="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量。这种行为遵循</a:t>
              </a:r>
              <a:r>
                <a:rPr sz="1200" kern="0" spc="1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就近原则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200" kern="0" spc="-15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，即优先使用当前作用     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域中的变量。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556" name="rect 556"/>
          <p:cNvSpPr/>
          <p:nvPr/>
        </p:nvSpPr>
        <p:spPr>
          <a:xfrm>
            <a:off x="5506085" y="5290185"/>
            <a:ext cx="3209925" cy="16954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58" name="table 558"/>
          <p:cNvGraphicFramePr>
            <a:graphicFrameLocks noGrp="1"/>
          </p:cNvGraphicFramePr>
          <p:nvPr/>
        </p:nvGraphicFramePr>
        <p:xfrm>
          <a:off x="5506085" y="5267325"/>
          <a:ext cx="3228975" cy="1714500"/>
        </p:xfrm>
        <a:graphic>
          <a:graphicData uri="http://schemas.openxmlformats.org/drawingml/2006/table">
            <a:tbl>
              <a:tblPr/>
              <a:tblGrid>
                <a:gridCol w="433069"/>
                <a:gridCol w="2795904"/>
              </a:tblGrid>
              <a:tr h="490219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1450" algn="l" rtl="0" eaLnBrk="0">
                        <a:lnSpc>
                          <a:spcPct val="71000"/>
                        </a:lnSpc>
                        <a:spcBef>
                          <a:spcPts val="5"/>
                        </a:spcBef>
                      </a:pPr>
                      <a:r>
                        <a:rPr sz="2000" kern="0" spc="60" dirty="0">
                          <a:solidFill>
                            <a:srgbClr val="4A6F9C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&lt;/</a:t>
                      </a:r>
                      <a:r>
                        <a:rPr sz="2000" kern="0" spc="150" dirty="0">
                          <a:solidFill>
                            <a:srgbClr val="4A6F9C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300" kern="0" spc="6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 </a:t>
                      </a:r>
                      <a:r>
                        <a:rPr sz="13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example</a:t>
                      </a:r>
                      <a:r>
                        <a:rPr sz="1300" kern="0" spc="6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()</a:t>
                      </a:r>
                      <a:endParaRPr sz="1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6006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910" indent="635" algn="l" rtl="0" eaLnBrk="0">
                        <a:lnSpc>
                          <a:spcPct val="117000"/>
                        </a:lnSpc>
                        <a:spcBef>
                          <a:spcPts val="0"/>
                        </a:spcBef>
                      </a:pP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变量 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x = 20    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局部变量</a:t>
                      </a:r>
                      <a:r>
                        <a:rPr sz="1200" kern="0" spc="-2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，覆盖外部变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量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4209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76225" algn="l" rtl="0" eaLnBrk="0">
                        <a:lnSpc>
                          <a:spcPts val="1215"/>
                        </a:lnSpc>
                        <a:tabLst>
                          <a:tab pos="349250" algn="l"/>
                        </a:tabLst>
                      </a:pPr>
                      <a:r>
                        <a:rPr sz="1000" kern="0" spc="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000" kern="0" spc="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console</a:t>
                      </a:r>
                      <a:r>
                        <a:rPr sz="1000" kern="0" spc="8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000" kern="0" spc="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log</a:t>
                      </a:r>
                      <a:r>
                        <a:rPr sz="1000" kern="0" spc="8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(x);</a:t>
                      </a: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8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//</a:t>
                      </a:r>
                      <a:r>
                        <a:rPr sz="1000" kern="0" spc="-5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8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输出</a:t>
                      </a:r>
                      <a:r>
                        <a:rPr sz="1000" kern="0" spc="8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20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1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4800" algn="l" rtl="0" eaLnBrk="0">
                        <a:lnSpc>
                          <a:spcPct val="96000"/>
                        </a:lnSpc>
                        <a:tabLst>
                          <a:tab pos="374015" algn="l"/>
                        </a:tabLst>
                      </a:pPr>
                      <a:r>
                        <a:rPr sz="1000" kern="0" spc="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使用当前作用域中的变量</a:t>
                      </a:r>
                      <a:r>
                        <a:rPr sz="1000" kern="0" spc="40" dirty="0">
                          <a:solidFill>
                            <a:srgbClr val="9CA3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x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64" name="picture 5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67855" y="5081220"/>
            <a:ext cx="104775" cy="93784"/>
          </a:xfrm>
          <a:prstGeom prst="rect">
            <a:avLst/>
          </a:prstGeom>
        </p:spPr>
      </p:pic>
      <p:pic>
        <p:nvPicPr>
          <p:cNvPr id="568" name="picture 5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506085" y="3318510"/>
            <a:ext cx="3895725" cy="1737360"/>
          </a:xfrm>
          <a:prstGeom prst="rect">
            <a:avLst/>
          </a:prstGeom>
        </p:spPr>
      </p:pic>
      <p:sp>
        <p:nvSpPr>
          <p:cNvPr id="570" name="rect 570"/>
          <p:cNvSpPr/>
          <p:nvPr/>
        </p:nvSpPr>
        <p:spPr>
          <a:xfrm>
            <a:off x="628650" y="3352800"/>
            <a:ext cx="3895725" cy="13335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572" name="table 57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506085" y="3357880"/>
          <a:ext cx="3895725" cy="1643380"/>
        </p:xfrm>
        <a:graphic>
          <a:graphicData uri="http://schemas.openxmlformats.org/drawingml/2006/table">
            <a:tbl>
              <a:tblPr/>
              <a:tblGrid>
                <a:gridCol w="3895725"/>
              </a:tblGrid>
              <a:tr h="164338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76000"/>
                        </a:lnSpc>
                        <a:spcBef>
                          <a:spcPts val="0"/>
                        </a:spcBef>
                        <a:tabLst>
                          <a:tab pos="41275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endParaRPr sz="1200" kern="0" spc="0" dirty="0">
                        <a:solidFill>
                          <a:srgbClr val="D1D5DB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23850" algn="l" rtl="0" eaLnBrk="0">
                        <a:lnSpc>
                          <a:spcPct val="76000"/>
                        </a:lnSpc>
                        <a:spcBef>
                          <a:spcPts val="0"/>
                        </a:spcBef>
                        <a:tabLst>
                          <a:tab pos="412750" algn="l"/>
                        </a:tabLst>
                      </a:pPr>
                      <a:endParaRPr sz="1200" kern="0" spc="-10" dirty="0">
                        <a:solidFill>
                          <a:srgbClr val="D1D5DB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23850" algn="l" rtl="0" eaLnBrk="0">
                        <a:lnSpc>
                          <a:spcPct val="76000"/>
                        </a:lnSpc>
                        <a:spcBef>
                          <a:spcPts val="0"/>
                        </a:spcBef>
                        <a:tabLst>
                          <a:tab pos="412750" algn="l"/>
                        </a:tabLst>
                      </a:pP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42900" algn="l" rtl="0" eaLnBrk="0">
                        <a:lnSpc>
                          <a:spcPct val="70000"/>
                        </a:lnSpc>
                        <a:spcBef>
                          <a:spcPts val="5"/>
                        </a:spcBef>
                        <a:tabLst>
                          <a:tab pos="422275" algn="l"/>
                        </a:tabLst>
                      </a:pPr>
                      <a:r>
                        <a:rPr sz="13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endParaRPr sz="1300" kern="0" spc="40" dirty="0">
                        <a:solidFill>
                          <a:srgbClr val="93C5FD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42900" algn="l" rtl="0" eaLnBrk="0">
                        <a:lnSpc>
                          <a:spcPct val="70000"/>
                        </a:lnSpc>
                        <a:spcBef>
                          <a:spcPts val="5"/>
                        </a:spcBef>
                        <a:tabLst>
                          <a:tab pos="422275" algn="l"/>
                        </a:tabLst>
                      </a:pP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23850" algn="l" rtl="0" eaLnBrk="0">
                        <a:lnSpc>
                          <a:spcPct val="71000"/>
                        </a:lnSpc>
                        <a:spcBef>
                          <a:spcPts val="55"/>
                        </a:spcBef>
                        <a:tabLst>
                          <a:tab pos="412750" algn="l"/>
                        </a:tabLst>
                      </a:pPr>
                      <a:r>
                        <a:rPr sz="12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endParaRPr lang="zh-CN" sz="1200" kern="0" spc="-10" baseline="5000" dirty="0">
                        <a:solidFill>
                          <a:srgbClr val="D1D5DB">
                            <a:alpha val="100000"/>
                          </a:srgbClr>
                        </a:solidFill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2" name="textbox 582"/>
          <p:cNvSpPr/>
          <p:nvPr/>
        </p:nvSpPr>
        <p:spPr>
          <a:xfrm>
            <a:off x="791514" y="3551173"/>
            <a:ext cx="3526790" cy="981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局部作用域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在函数内部定义的变量只能在该函数内部访问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，无法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从外部访问。这些变量是局部的，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它们的生命周期仅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限于函数调用期间。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84" name="textbox 584"/>
          <p:cNvSpPr/>
          <p:nvPr/>
        </p:nvSpPr>
        <p:spPr>
          <a:xfrm>
            <a:off x="613473" y="2429509"/>
            <a:ext cx="1026731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函数的作用域是指变量和函数在代码中的可见性和可访问范围。作用域定义了变量和函数的生命周期以及访问权限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的界限。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6" name="picture 5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sp>
        <p:nvSpPr>
          <p:cNvPr id="588" name="textbox 588"/>
          <p:cNvSpPr/>
          <p:nvPr/>
        </p:nvSpPr>
        <p:spPr>
          <a:xfrm>
            <a:off x="628446" y="1461389"/>
            <a:ext cx="268033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的作用</a:t>
            </a:r>
            <a:r>
              <a:rPr sz="36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域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90" name="textbox 590"/>
          <p:cNvSpPr/>
          <p:nvPr/>
        </p:nvSpPr>
        <p:spPr>
          <a:xfrm>
            <a:off x="8872346" y="2962148"/>
            <a:ext cx="2496820" cy="422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345" rIns="0" bIns="0"/>
          <a:lstStyle/>
          <a:p>
            <a:pPr marL="775335" indent="-763270" algn="l" rtl="0" eaLnBrk="0">
              <a:lnSpc>
                <a:spcPct val="112000"/>
              </a:lnSpc>
              <a:spcBef>
                <a:spcPts val="5"/>
              </a:spcBef>
            </a:pPr>
            <a:r>
              <a:rPr sz="1200" i="1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理解作用域是编写复杂函数和避免变</a:t>
            </a:r>
            <a:r>
              <a:rPr sz="1200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i="1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量冲突的基础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92" name="picture 59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594" name="textbox 594"/>
          <p:cNvSpPr/>
          <p:nvPr/>
        </p:nvSpPr>
        <p:spPr>
          <a:xfrm>
            <a:off x="5133340" y="2929255"/>
            <a:ext cx="1718945" cy="295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2000"/>
              </a:lnSpc>
              <a:tabLst>
                <a:tab pos="35052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作用域示意图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98" name="picture 59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33975" y="2943225"/>
            <a:ext cx="257175" cy="228600"/>
          </a:xfrm>
          <a:prstGeom prst="rect">
            <a:avLst/>
          </a:prstGeom>
        </p:spPr>
      </p:pic>
      <p:sp>
        <p:nvSpPr>
          <p:cNvPr id="600" name="textbox 600"/>
          <p:cNvSpPr/>
          <p:nvPr/>
        </p:nvSpPr>
        <p:spPr>
          <a:xfrm>
            <a:off x="596900" y="2929382"/>
            <a:ext cx="1930400" cy="278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2194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作用域的关键点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02" name="picture 6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943225"/>
            <a:ext cx="228600" cy="228600"/>
          </a:xfrm>
          <a:prstGeom prst="rect">
            <a:avLst/>
          </a:prstGeom>
        </p:spPr>
      </p:pic>
      <p:pic>
        <p:nvPicPr>
          <p:cNvPr id="604" name="picture 6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4838700"/>
            <a:ext cx="76200" cy="1562100"/>
          </a:xfrm>
          <a:prstGeom prst="rect">
            <a:avLst/>
          </a:prstGeom>
        </p:spPr>
      </p:pic>
      <p:pic>
        <p:nvPicPr>
          <p:cNvPr id="606" name="picture 60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3352800"/>
            <a:ext cx="76200" cy="1333500"/>
          </a:xfrm>
          <a:prstGeom prst="rect">
            <a:avLst/>
          </a:prstGeom>
        </p:spPr>
      </p:pic>
      <p:sp>
        <p:nvSpPr>
          <p:cNvPr id="2" name="textbox 582"/>
          <p:cNvSpPr/>
          <p:nvPr/>
        </p:nvSpPr>
        <p:spPr>
          <a:xfrm>
            <a:off x="5629275" y="3453765"/>
            <a:ext cx="3526790" cy="1499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r>
              <a:rPr lang="zh-CN"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访问规则</a:t>
            </a:r>
            <a:endParaRPr lang="zh-CN" sz="1300" kern="0" spc="40" dirty="0">
              <a:solidFill>
                <a:srgbClr val="BFDBFE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函数内部可访问内部定义的变量</a:t>
            </a:r>
            <a:endParaRPr sz="1200" kern="0" spc="-10" dirty="0">
              <a:solidFill>
                <a:srgbClr val="D1D5D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全局作用域</a:t>
            </a:r>
            <a:endParaRPr sz="1200" kern="0" spc="40" dirty="0">
              <a:solidFill>
                <a:srgbClr val="93C5FD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函数内部可访问外部定义的变量</a:t>
            </a:r>
            <a:endParaRPr sz="1200" kern="0" spc="-10" dirty="0">
              <a:solidFill>
                <a:srgbClr val="D1D5D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lang="zh-CN"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变量</a:t>
            </a:r>
            <a:r>
              <a:rPr lang="en-US" altLang="zh-CN"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x = 10</a:t>
            </a:r>
            <a:endParaRPr lang="en-US" altLang="zh-CN" sz="1200" kern="0" spc="-10" dirty="0">
              <a:solidFill>
                <a:srgbClr val="D1D5DB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  <a:p>
            <a:pPr marL="13970" algn="l" rtl="0" eaLnBrk="0">
              <a:lnSpc>
                <a:spcPct val="118000"/>
              </a:lnSpc>
              <a:spcBef>
                <a:spcPts val="5"/>
              </a:spcBef>
            </a:pPr>
            <a:r>
              <a:rPr lang="zh-CN" altLang="en-US"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当内外部变量同名时，优先使用内部变量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picture 6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727710"/>
            <a:ext cx="12192000" cy="7078980"/>
          </a:xfrm>
          <a:prstGeom prst="rect">
            <a:avLst/>
          </a:prstGeom>
        </p:spPr>
      </p:pic>
      <p:sp>
        <p:nvSpPr>
          <p:cNvPr id="614" name="rect 614"/>
          <p:cNvSpPr/>
          <p:nvPr/>
        </p:nvSpPr>
        <p:spPr>
          <a:xfrm>
            <a:off x="609600" y="2247900"/>
            <a:ext cx="10972800" cy="255016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6" name="rect 616"/>
          <p:cNvSpPr/>
          <p:nvPr/>
        </p:nvSpPr>
        <p:spPr>
          <a:xfrm>
            <a:off x="628650" y="5208905"/>
            <a:ext cx="10953750" cy="1524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18" name="picture 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34328" y="5694422"/>
            <a:ext cx="439448" cy="416268"/>
          </a:xfrm>
          <a:prstGeom prst="rect">
            <a:avLst/>
          </a:prstGeom>
        </p:spPr>
      </p:pic>
      <p:sp>
        <p:nvSpPr>
          <p:cNvPr id="620" name="textbox 620"/>
          <p:cNvSpPr/>
          <p:nvPr/>
        </p:nvSpPr>
        <p:spPr>
          <a:xfrm>
            <a:off x="787400" y="5390514"/>
            <a:ext cx="8155940" cy="1181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1000"/>
              </a:lnSpc>
              <a:tabLst>
                <a:tab pos="2444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函数作用域关键点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40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局部作用域：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在函数内部定义的变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量只能在该函数内部访问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，无法从外部访问。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3000"/>
              </a:lnSpc>
              <a:spcBef>
                <a:spcPts val="1010"/>
              </a:spcBef>
            </a:pPr>
            <a:r>
              <a:rPr sz="1800" kern="0" spc="-10" baseline="30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-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变量覆盖：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如果函数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内部定义的变量与外部作用域中已有的变量同名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，则函数内部的局部变量会覆盖外部定义的变量。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  <a:spcBef>
                <a:spcPts val="5"/>
              </a:spcBef>
            </a:pPr>
            <a:r>
              <a:rPr sz="1800" kern="0" spc="0" baseline="30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就近原则：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优先使用当前作用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域中的变量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，即使外部作用域中有同名变量。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2" name="picture 6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780405"/>
            <a:ext cx="152400" cy="152400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5408930"/>
            <a:ext cx="142875" cy="190500"/>
          </a:xfrm>
          <a:prstGeom prst="rect">
            <a:avLst/>
          </a:prstGeom>
        </p:spPr>
      </p:pic>
      <p:sp>
        <p:nvSpPr>
          <p:cNvPr id="626" name="rect 626"/>
          <p:cNvSpPr/>
          <p:nvPr/>
        </p:nvSpPr>
        <p:spPr>
          <a:xfrm>
            <a:off x="3943349" y="3200400"/>
            <a:ext cx="1962150" cy="352425"/>
          </a:xfrm>
          <a:prstGeom prst="rect">
            <a:avLst/>
          </a:prstGeom>
          <a:solidFill>
            <a:srgbClr val="2563EB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28" name="textbox 628"/>
          <p:cNvSpPr/>
          <p:nvPr/>
        </p:nvSpPr>
        <p:spPr>
          <a:xfrm>
            <a:off x="757967" y="3235325"/>
            <a:ext cx="5160645" cy="8820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105" algn="l" rtl="0" eaLnBrk="0">
              <a:lnSpc>
                <a:spcPts val="1690"/>
              </a:lnSpc>
              <a:spcBef>
                <a:spcPts val="0"/>
              </a:spcBef>
            </a:pPr>
            <a:r>
              <a:rPr sz="1600" kern="0" spc="0" baseline="500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600" kern="0" spc="0" baseline="5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600" kern="0" spc="0" baseline="500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600" kern="0" spc="0" baseline="5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(x);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500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500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600" kern="0" spc="0" baseline="500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2Θ</a:t>
            </a:r>
            <a:r>
              <a:rPr sz="1000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     </a:t>
            </a:r>
            <a:r>
              <a:rPr sz="1600" kern="0" spc="0" baseline="3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局部变量</a:t>
            </a:r>
            <a:r>
              <a:rPr sz="1600" kern="0" spc="0" baseline="3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</a:t>
            </a:r>
            <a:r>
              <a:rPr sz="1600" kern="0" spc="0" baseline="3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覆盖全</a:t>
            </a:r>
            <a:r>
              <a:rPr sz="1600" kern="0" spc="-10" baseline="3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局变量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example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30" name="picture 6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081380" y="3248025"/>
            <a:ext cx="152400" cy="381000"/>
          </a:xfrm>
          <a:prstGeom prst="rect">
            <a:avLst/>
          </a:prstGeom>
        </p:spPr>
      </p:pic>
      <p:pic>
        <p:nvPicPr>
          <p:cNvPr id="632" name="picture 6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04200" y="1046921"/>
            <a:ext cx="3276600" cy="509380"/>
          </a:xfrm>
          <a:prstGeom prst="rect">
            <a:avLst/>
          </a:prstGeom>
        </p:spPr>
      </p:pic>
      <p:sp>
        <p:nvSpPr>
          <p:cNvPr id="634" name="textbox 634"/>
          <p:cNvSpPr/>
          <p:nvPr/>
        </p:nvSpPr>
        <p:spPr>
          <a:xfrm>
            <a:off x="603415" y="1646173"/>
            <a:ext cx="8565515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13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通过以下示例代码</a:t>
            </a:r>
            <a:r>
              <a:rPr sz="1300" kern="0" spc="-2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，我们可以清晰地理解函</a:t>
            </a: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数作用域的工作原理</a:t>
            </a:r>
            <a:r>
              <a:rPr sz="1300" kern="0" spc="-2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，特别是局部变量与外部变量的关系和访问规则。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6" name="picture 6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705100" y="2771775"/>
            <a:ext cx="19050" cy="381000"/>
          </a:xfrm>
          <a:prstGeom prst="rect">
            <a:avLst/>
          </a:prstGeom>
        </p:spPr>
      </p:pic>
      <p:sp>
        <p:nvSpPr>
          <p:cNvPr id="638" name="rect 638"/>
          <p:cNvSpPr/>
          <p:nvPr/>
        </p:nvSpPr>
        <p:spPr>
          <a:xfrm>
            <a:off x="2514599" y="2724150"/>
            <a:ext cx="1676400" cy="352425"/>
          </a:xfrm>
          <a:prstGeom prst="rect">
            <a:avLst/>
          </a:prstGeom>
          <a:solidFill>
            <a:srgbClr val="2563EB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0" name="textbox 640"/>
          <p:cNvSpPr/>
          <p:nvPr/>
        </p:nvSpPr>
        <p:spPr>
          <a:xfrm>
            <a:off x="758234" y="2791002"/>
            <a:ext cx="3293109" cy="367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600" kern="0" spc="0" baseline="700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700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example</a:t>
            </a:r>
            <a:r>
              <a:rPr sz="1600" kern="0" spc="0" baseline="7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70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</a:t>
            </a:r>
            <a:r>
              <a:rPr sz="1600" kern="0" spc="0" baseline="-1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全局作用域中的变</a:t>
            </a:r>
            <a:r>
              <a:rPr sz="1600" kern="0" spc="-10" baseline="-1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</a:t>
            </a:r>
            <a:r>
              <a:rPr sz="1600" kern="0" spc="-10" baseline="-10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</a:t>
            </a:r>
            <a:endParaRPr sz="1600" baseline="-10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105" algn="l" rtl="0" eaLnBrk="0">
              <a:lnSpc>
                <a:spcPts val="1240"/>
              </a:lnSpc>
              <a:spcBef>
                <a:spcPts val="150"/>
              </a:spcBef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2Θ</a:t>
            </a:r>
            <a:r>
              <a:rPr sz="1000" kern="0" spc="-41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局部变量</a:t>
            </a:r>
            <a:r>
              <a:rPr sz="1000" kern="0" spc="-15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，覆盖</a:t>
            </a:r>
            <a:r>
              <a:rPr sz="1000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外部变量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2" name="picture 6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663575"/>
            <a:ext cx="12192000" cy="76200"/>
          </a:xfrm>
          <a:prstGeom prst="rect">
            <a:avLst/>
          </a:prstGeom>
        </p:spPr>
      </p:pic>
      <p:sp>
        <p:nvSpPr>
          <p:cNvPr id="644" name="textbox 644"/>
          <p:cNvSpPr/>
          <p:nvPr/>
        </p:nvSpPr>
        <p:spPr>
          <a:xfrm>
            <a:off x="620560" y="828547"/>
            <a:ext cx="2350770" cy="4140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27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2700" u="sng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</a:t>
            </a:r>
            <a:r>
              <a:rPr sz="27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用域示例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6" name="picture 6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181350" y="3629025"/>
            <a:ext cx="19050" cy="381000"/>
          </a:xfrm>
          <a:prstGeom prst="rect">
            <a:avLst/>
          </a:prstGeom>
        </p:spPr>
      </p:pic>
      <p:sp>
        <p:nvSpPr>
          <p:cNvPr id="648" name="rect 648"/>
          <p:cNvSpPr/>
          <p:nvPr/>
        </p:nvSpPr>
        <p:spPr>
          <a:xfrm>
            <a:off x="2990849" y="3581400"/>
            <a:ext cx="2143125" cy="352425"/>
          </a:xfrm>
          <a:prstGeom prst="rect">
            <a:avLst/>
          </a:prstGeom>
          <a:solidFill>
            <a:srgbClr val="2563EB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50" name="textbox 650"/>
          <p:cNvSpPr/>
          <p:nvPr/>
        </p:nvSpPr>
        <p:spPr>
          <a:xfrm>
            <a:off x="2037433" y="4118102"/>
            <a:ext cx="685165" cy="476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</a:pPr>
            <a:r>
              <a:rPr sz="1000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000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1Θ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52" name="picture 6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231237" y="4200525"/>
            <a:ext cx="19050" cy="381000"/>
          </a:xfrm>
          <a:prstGeom prst="rect">
            <a:avLst/>
          </a:prstGeom>
        </p:spPr>
      </p:pic>
      <p:sp>
        <p:nvSpPr>
          <p:cNvPr id="654" name="textbox 654"/>
          <p:cNvSpPr/>
          <p:nvPr/>
        </p:nvSpPr>
        <p:spPr>
          <a:xfrm>
            <a:off x="2038349" y="4152900"/>
            <a:ext cx="1877060" cy="352425"/>
          </a:xfrm>
          <a:prstGeom prst="rect">
            <a:avLst/>
          </a:prstGeom>
          <a:solidFill>
            <a:srgbClr val="2563EB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ct val="95000"/>
              </a:lnSpc>
              <a:tabLst>
                <a:tab pos="40132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函数外部访问全局变量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56" name="picture 6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190750" y="4267200"/>
            <a:ext cx="133350" cy="133350"/>
          </a:xfrm>
          <a:prstGeom prst="rect">
            <a:avLst/>
          </a:prstGeom>
        </p:spPr>
      </p:pic>
      <p:sp>
        <p:nvSpPr>
          <p:cNvPr id="658" name="textbox 658"/>
          <p:cNvSpPr/>
          <p:nvPr/>
        </p:nvSpPr>
        <p:spPr>
          <a:xfrm>
            <a:off x="2978149" y="3679952"/>
            <a:ext cx="2169160" cy="17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tabLst>
                <a:tab pos="16510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函数内部优先访问局部变量    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0" name="picture 6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143250" y="3695700"/>
            <a:ext cx="133350" cy="133350"/>
          </a:xfrm>
          <a:prstGeom prst="rect">
            <a:avLst/>
          </a:prstGeom>
        </p:spPr>
      </p:pic>
      <p:sp>
        <p:nvSpPr>
          <p:cNvPr id="662" name="textbox 662"/>
          <p:cNvSpPr/>
          <p:nvPr/>
        </p:nvSpPr>
        <p:spPr>
          <a:xfrm>
            <a:off x="757967" y="2403602"/>
            <a:ext cx="1751329" cy="1828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1Θ</a:t>
            </a:r>
            <a:r>
              <a:rPr sz="1000" kern="0" spc="-42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外部变量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4" name="textbox 664"/>
          <p:cNvSpPr/>
          <p:nvPr/>
        </p:nvSpPr>
        <p:spPr>
          <a:xfrm>
            <a:off x="757701" y="4124502"/>
            <a:ext cx="1217930" cy="1835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66" name="picture 66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5208905"/>
            <a:ext cx="76200" cy="1523999"/>
          </a:xfrm>
          <a:prstGeom prst="rect">
            <a:avLst/>
          </a:prstGeom>
        </p:spPr>
      </p:pic>
      <p:sp>
        <p:nvSpPr>
          <p:cNvPr id="668" name="textbox 668"/>
          <p:cNvSpPr/>
          <p:nvPr/>
        </p:nvSpPr>
        <p:spPr>
          <a:xfrm>
            <a:off x="760234" y="3553002"/>
            <a:ext cx="94614" cy="176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" name="picture 6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672" name="rect 672"/>
          <p:cNvSpPr/>
          <p:nvPr/>
        </p:nvSpPr>
        <p:spPr>
          <a:xfrm>
            <a:off x="628650" y="4924425"/>
            <a:ext cx="3486150" cy="1438275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4" name="textbox 674"/>
          <p:cNvSpPr/>
          <p:nvPr/>
        </p:nvSpPr>
        <p:spPr>
          <a:xfrm>
            <a:off x="613283" y="2429509"/>
            <a:ext cx="10868025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6000"/>
              </a:lnSpc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函数调用是执行已定义函数的过程</a:t>
            </a:r>
            <a:r>
              <a:rPr sz="1500" kern="0" spc="-2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，运行函数内部的一段代码并返回结果。通过编写函数和进行函数调用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，可以避免重复编写相同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的代码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，使代码更具模块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化和可重用性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，从而提高程序的组织性和可读性。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76" name="picture 6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52875" y="3543300"/>
            <a:ext cx="4286250" cy="923925"/>
          </a:xfrm>
          <a:prstGeom prst="rect">
            <a:avLst/>
          </a:prstGeom>
        </p:spPr>
      </p:pic>
      <p:sp>
        <p:nvSpPr>
          <p:cNvPr id="678" name="textbox 678"/>
          <p:cNvSpPr/>
          <p:nvPr/>
        </p:nvSpPr>
        <p:spPr>
          <a:xfrm>
            <a:off x="787400" y="5100701"/>
            <a:ext cx="3073400" cy="10998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0"/>
              </a:spcBef>
              <a:tabLst>
                <a:tab pos="3048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调用语法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" indent="7620" algn="l" rtl="0" eaLnBrk="0">
              <a:lnSpc>
                <a:spcPct val="115000"/>
              </a:lnSpc>
              <a:spcBef>
                <a:spcPts val="134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函数调用使用函数名后跟括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号的语法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，括号内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包含传递给函数的参数。例如：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join('hello',</a:t>
            </a:r>
            <a:r>
              <a:rPr sz="1200" kern="0" spc="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'worl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80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5113401"/>
            <a:ext cx="171450" cy="231647"/>
          </a:xfrm>
          <a:prstGeom prst="rect">
            <a:avLst/>
          </a:prstGeom>
        </p:spPr>
      </p:pic>
      <p:pic>
        <p:nvPicPr>
          <p:cNvPr id="682" name="picture 6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2057400"/>
            <a:ext cx="762000" cy="38100"/>
          </a:xfrm>
          <a:prstGeom prst="rect">
            <a:avLst/>
          </a:prstGeom>
        </p:spPr>
      </p:pic>
      <p:pic>
        <p:nvPicPr>
          <p:cNvPr id="684" name="picture 6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34758" y="1917700"/>
            <a:ext cx="3248900" cy="508000"/>
          </a:xfrm>
          <a:prstGeom prst="rect">
            <a:avLst/>
          </a:prstGeom>
        </p:spPr>
      </p:pic>
      <p:sp>
        <p:nvSpPr>
          <p:cNvPr id="686" name="textbox 686"/>
          <p:cNvSpPr/>
          <p:nvPr/>
        </p:nvSpPr>
        <p:spPr>
          <a:xfrm>
            <a:off x="628446" y="1461389"/>
            <a:ext cx="2234564" cy="526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函数的调用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88" name="picture 6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690" name="picture 6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470572" y="5892800"/>
            <a:ext cx="452004" cy="431800"/>
          </a:xfrm>
          <a:prstGeom prst="rect">
            <a:avLst/>
          </a:prstGeom>
        </p:spPr>
      </p:pic>
      <p:pic>
        <p:nvPicPr>
          <p:cNvPr id="692" name="picture 6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4924425"/>
            <a:ext cx="7620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picture 6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704088"/>
            <a:ext cx="12192000" cy="7115175"/>
          </a:xfrm>
          <a:prstGeom prst="rect">
            <a:avLst/>
          </a:prstGeom>
        </p:spPr>
      </p:pic>
      <p:sp>
        <p:nvSpPr>
          <p:cNvPr id="696" name="rect 696"/>
          <p:cNvSpPr/>
          <p:nvPr/>
        </p:nvSpPr>
        <p:spPr>
          <a:xfrm>
            <a:off x="6400800" y="2685288"/>
            <a:ext cx="5181600" cy="4524375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8" name="rect 698"/>
          <p:cNvSpPr/>
          <p:nvPr/>
        </p:nvSpPr>
        <p:spPr>
          <a:xfrm>
            <a:off x="628650" y="2685288"/>
            <a:ext cx="5162550" cy="4524375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00" name="textbox 700"/>
          <p:cNvSpPr/>
          <p:nvPr/>
        </p:nvSpPr>
        <p:spPr>
          <a:xfrm>
            <a:off x="863600" y="2943097"/>
            <a:ext cx="4141470" cy="2437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1000"/>
              </a:lnSpc>
              <a:tabLst>
                <a:tab pos="33972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函数调用代码示例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" algn="l" rtl="0" eaLnBrk="0">
              <a:lnSpc>
                <a:spcPts val="1530"/>
              </a:lnSpc>
              <a:spcBef>
                <a:spcPts val="1470"/>
              </a:spcBef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9000"/>
              </a:lnSpc>
              <a:spcBef>
                <a:spcPts val="320"/>
              </a:spcBef>
            </a:pPr>
            <a:r>
              <a:rPr sz="12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join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4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200" kern="0" spc="-4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2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</a:t>
            </a:r>
            <a:r>
              <a:rPr sz="1200" kern="0" spc="-4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</a:t>
            </a:r>
            <a:r>
              <a:rPr sz="1200" kern="0" spc="1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798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z</a:t>
            </a:r>
            <a:r>
              <a:rPr sz="1200" kern="0" spc="-44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70" dirty="0">
                <a:solidFill>
                  <a:srgbClr val="C08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`${x}</a:t>
            </a:r>
            <a:r>
              <a:rPr sz="1200" kern="0" spc="3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${y}`</a:t>
            </a:r>
            <a:r>
              <a:rPr sz="1200" kern="0" spc="-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96240" algn="l" rtl="0" eaLnBrk="0">
              <a:lnSpc>
                <a:spcPts val="1520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1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z</a:t>
            </a:r>
            <a:r>
              <a:rPr sz="1200" kern="0" spc="-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765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algn="l" rtl="0" eaLnBrk="0">
              <a:lnSpc>
                <a:spcPts val="1475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调⽤函数</a:t>
            </a:r>
            <a:r>
              <a:rPr sz="1200" kern="0" spc="-20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，需要传递两个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型的参数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22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3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join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'hello'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29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'world'</a:t>
            </a:r>
            <a:r>
              <a:rPr sz="1200" kern="0" spc="-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ct val="99000"/>
              </a:lnSpc>
            </a:pP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10" dirty="0">
                <a:solidFill>
                  <a:srgbClr val="4ADE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02" name="picture 7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76300" y="2961513"/>
            <a:ext cx="238125" cy="190500"/>
          </a:xfrm>
          <a:prstGeom prst="rect">
            <a:avLst/>
          </a:prstGeom>
        </p:spPr>
      </p:pic>
      <p:sp>
        <p:nvSpPr>
          <p:cNvPr id="704" name="textbox 704"/>
          <p:cNvSpPr/>
          <p:nvPr/>
        </p:nvSpPr>
        <p:spPr>
          <a:xfrm>
            <a:off x="6616700" y="5415026"/>
            <a:ext cx="4740275" cy="1567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indent="-121285" algn="l" rtl="0" eaLnBrk="0">
              <a:lnSpc>
                <a:spcPct val="108000"/>
              </a:lnSpc>
              <a:tabLst>
                <a:tab pos="302895" algn="l"/>
              </a:tabLst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参数传递：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在调用函数时</a:t>
            </a:r>
            <a:r>
              <a:rPr sz="1200" kern="0" spc="-17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，必须提供与函数声明中定义的参数类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型和数量相匹配的实参。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3690" indent="-129540" algn="l" rtl="0" eaLnBrk="0">
              <a:lnSpc>
                <a:spcPct val="109000"/>
              </a:lnSpc>
              <a:spcBef>
                <a:spcPts val="1380"/>
              </a:spcBef>
              <a:tabLst>
                <a:tab pos="301625" algn="l"/>
              </a:tabLst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返回值获取：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通过变量接收函数的返回值</a:t>
            </a:r>
            <a:r>
              <a:rPr sz="1200" kern="0" spc="-17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，可以进一步处理或输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出结果。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indent="-121285" algn="l" rtl="0" eaLnBrk="0">
              <a:lnSpc>
                <a:spcPct val="109000"/>
              </a:lnSpc>
              <a:spcBef>
                <a:spcPts val="0"/>
              </a:spcBef>
              <a:tabLst>
                <a:tab pos="323215" algn="l"/>
              </a:tabLst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类型检查：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TS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在编译时会检查参数类型是否与函数声明中的类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型匹配。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6" name="picture 7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29400" y="6609588"/>
            <a:ext cx="190500" cy="190500"/>
          </a:xfrm>
          <a:prstGeom prst="rect">
            <a:avLst/>
          </a:prstGeom>
        </p:spPr>
      </p:pic>
      <p:pic>
        <p:nvPicPr>
          <p:cNvPr id="708" name="picture 7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629400" y="6038088"/>
            <a:ext cx="171450" cy="190500"/>
          </a:xfrm>
          <a:prstGeom prst="rect">
            <a:avLst/>
          </a:prstGeom>
        </p:spPr>
      </p:pic>
      <p:pic>
        <p:nvPicPr>
          <p:cNvPr id="710" name="picture 7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29400" y="5466588"/>
            <a:ext cx="171450" cy="190500"/>
          </a:xfrm>
          <a:prstGeom prst="rect">
            <a:avLst/>
          </a:prstGeom>
        </p:spPr>
      </p:pic>
      <p:pic>
        <p:nvPicPr>
          <p:cNvPr id="712" name="picture 7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896100" y="3671913"/>
            <a:ext cx="3644900" cy="1205069"/>
          </a:xfrm>
          <a:prstGeom prst="rect">
            <a:avLst/>
          </a:prstGeom>
        </p:spPr>
      </p:pic>
      <p:pic>
        <p:nvPicPr>
          <p:cNvPr id="714" name="picture 7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4200" y="1456356"/>
            <a:ext cx="3276600" cy="517869"/>
          </a:xfrm>
          <a:prstGeom prst="rect">
            <a:avLst/>
          </a:prstGeom>
        </p:spPr>
      </p:pic>
      <p:sp>
        <p:nvSpPr>
          <p:cNvPr id="716" name="textbox 716"/>
          <p:cNvSpPr/>
          <p:nvPr/>
        </p:nvSpPr>
        <p:spPr>
          <a:xfrm>
            <a:off x="613473" y="2219197"/>
            <a:ext cx="817181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函数调用是执行已定义函数的过程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，通过传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递参数并获取返回值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，实现代码的模块化和可重用性。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8" name="textbox 718"/>
          <p:cNvSpPr/>
          <p:nvPr/>
        </p:nvSpPr>
        <p:spPr>
          <a:xfrm>
            <a:off x="628446" y="1327277"/>
            <a:ext cx="268033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0" name="picture 7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704088"/>
            <a:ext cx="12192000" cy="76200"/>
          </a:xfrm>
          <a:prstGeom prst="rect">
            <a:avLst/>
          </a:prstGeom>
        </p:spPr>
      </p:pic>
      <p:pic>
        <p:nvPicPr>
          <p:cNvPr id="722" name="picture 7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685288"/>
            <a:ext cx="76200" cy="4524375"/>
          </a:xfrm>
          <a:prstGeom prst="rect">
            <a:avLst/>
          </a:prstGeom>
        </p:spPr>
      </p:pic>
      <p:sp>
        <p:nvSpPr>
          <p:cNvPr id="724" name="textbox 724"/>
          <p:cNvSpPr/>
          <p:nvPr/>
        </p:nvSpPr>
        <p:spPr>
          <a:xfrm>
            <a:off x="6616700" y="2943097"/>
            <a:ext cx="1463675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1000"/>
              </a:lnSpc>
              <a:tabLst>
                <a:tab pos="3206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函数调用流程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6" name="picture 7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629400" y="2961513"/>
            <a:ext cx="219075" cy="190500"/>
          </a:xfrm>
          <a:prstGeom prst="rect">
            <a:avLst/>
          </a:prstGeom>
        </p:spPr>
      </p:pic>
      <p:pic>
        <p:nvPicPr>
          <p:cNvPr id="728" name="picture 7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34328" y="6310302"/>
            <a:ext cx="439448" cy="4175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picture 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47700"/>
            <a:ext cx="12192000" cy="7229475"/>
          </a:xfrm>
          <a:prstGeom prst="rect">
            <a:avLst/>
          </a:prstGeom>
        </p:spPr>
      </p:pic>
      <p:sp>
        <p:nvSpPr>
          <p:cNvPr id="732" name="rect 732"/>
          <p:cNvSpPr/>
          <p:nvPr/>
        </p:nvSpPr>
        <p:spPr>
          <a:xfrm>
            <a:off x="6286500" y="3200400"/>
            <a:ext cx="5295900" cy="4067175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34" name="textbox 734"/>
          <p:cNvSpPr/>
          <p:nvPr/>
        </p:nvSpPr>
        <p:spPr>
          <a:xfrm>
            <a:off x="6812229" y="3424682"/>
            <a:ext cx="4402454" cy="3241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8905" algn="l" rtl="0" eaLnBrk="0">
              <a:lnSpc>
                <a:spcPct val="92000"/>
              </a:lnSpc>
              <a:spcBef>
                <a:spcPts val="1565"/>
              </a:spcBef>
            </a:pPr>
            <a:r>
              <a:rPr sz="15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类型安全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1000"/>
              </a:lnSpc>
              <a:spcBef>
                <a:spcPts val="795"/>
              </a:spcBef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函数类型提供静态类型检查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，减少运行时错误</a:t>
            </a:r>
            <a:r>
              <a:rPr sz="1200" kern="0" spc="-19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，提高代码可靠性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1445" algn="l" rtl="0" eaLnBrk="0">
              <a:lnSpc>
                <a:spcPct val="92000"/>
              </a:lnSpc>
              <a:spcBef>
                <a:spcPts val="455"/>
              </a:spcBef>
            </a:pPr>
            <a:r>
              <a:rPr sz="1500" kern="0" spc="-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可读性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ct val="91000"/>
              </a:lnSpc>
              <a:spcBef>
                <a:spcPts val="790"/>
              </a:spcBef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清晰的函数类型定义提高了代码的可读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性和可维护性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0810" algn="l" rtl="0" eaLnBrk="0">
              <a:lnSpc>
                <a:spcPct val="92000"/>
              </a:lnSpc>
              <a:spcBef>
                <a:spcPts val="460"/>
              </a:spcBef>
            </a:pPr>
            <a:r>
              <a:rPr sz="1500" kern="0" spc="-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重构支持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4620" algn="l" rtl="0" eaLnBrk="0">
              <a:lnSpc>
                <a:spcPct val="91000"/>
              </a:lnSpc>
              <a:spcBef>
                <a:spcPts val="790"/>
              </a:spcBef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函数类型便于代码重构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，可以更容易地识别和修改相关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635" algn="l" rtl="0" eaLnBrk="0">
              <a:lnSpc>
                <a:spcPct val="92000"/>
              </a:lnSpc>
              <a:spcBef>
                <a:spcPts val="455"/>
              </a:spcBef>
            </a:pPr>
            <a:r>
              <a:rPr sz="15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文档价值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函数类型可以作为文档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，向其他开发者清晰展示函数的预期用途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36" name="picture 7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3200400"/>
            <a:ext cx="5295900" cy="2085975"/>
          </a:xfrm>
          <a:prstGeom prst="rect">
            <a:avLst/>
          </a:prstGeom>
        </p:spPr>
      </p:pic>
      <p:sp>
        <p:nvSpPr>
          <p:cNvPr id="738" name="rect 738"/>
          <p:cNvSpPr/>
          <p:nvPr/>
        </p:nvSpPr>
        <p:spPr>
          <a:xfrm>
            <a:off x="609600" y="5514975"/>
            <a:ext cx="5295900" cy="1752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0" name="textbox 740"/>
          <p:cNvSpPr/>
          <p:nvPr/>
        </p:nvSpPr>
        <p:spPr>
          <a:xfrm>
            <a:off x="613283" y="2239009"/>
            <a:ext cx="10868025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6000"/>
              </a:lnSpc>
            </a:pP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函数类型是指在定义函数时指定的参数类型和返回类型。</a:t>
            </a:r>
            <a:r>
              <a:rPr sz="1500" kern="0" spc="-3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通常用于定义回调函数或描述特定的函数签名，有助于提高代码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的可读性和类型安全性。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2" name="textbox 742"/>
          <p:cNvSpPr/>
          <p:nvPr/>
        </p:nvSpPr>
        <p:spPr>
          <a:xfrm>
            <a:off x="942847" y="3882263"/>
            <a:ext cx="3101975" cy="1063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定义函数类型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2710"/>
              </a:lnSpc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指定参数类型和返回类型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969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trigFunc</a:t>
            </a:r>
            <a:r>
              <a:rPr sz="1000" kern="0" spc="1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(x:</a:t>
            </a:r>
            <a:r>
              <a:rPr sz="1000" kern="0" spc="1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0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44" name="picture 7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34328" y="6349164"/>
            <a:ext cx="439448" cy="417596"/>
          </a:xfrm>
          <a:prstGeom prst="rect">
            <a:avLst/>
          </a:prstGeom>
        </p:spPr>
      </p:pic>
      <p:sp>
        <p:nvSpPr>
          <p:cNvPr id="746" name="textbox 746"/>
          <p:cNvSpPr/>
          <p:nvPr/>
        </p:nvSpPr>
        <p:spPr>
          <a:xfrm>
            <a:off x="946658" y="6196838"/>
            <a:ext cx="2609850" cy="8782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回调函数：作为参数传递给其他函数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" algn="l" rtl="0" eaLnBrk="0">
              <a:lnSpc>
                <a:spcPct val="91000"/>
              </a:lnSpc>
              <a:spcBef>
                <a:spcPts val="1390"/>
              </a:spcBef>
            </a:pP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函数签名：描述特定的函数特征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类型注解：为函数提供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明确的类型信息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48" name="picture 7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04200" y="1396862"/>
            <a:ext cx="3276600" cy="530500"/>
          </a:xfrm>
          <a:prstGeom prst="rect">
            <a:avLst/>
          </a:prstGeom>
        </p:spPr>
      </p:pic>
      <p:pic>
        <p:nvPicPr>
          <p:cNvPr id="750" name="picture 7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647700"/>
            <a:ext cx="12192000" cy="76200"/>
          </a:xfrm>
          <a:prstGeom prst="rect">
            <a:avLst/>
          </a:prstGeom>
        </p:spPr>
      </p:pic>
      <p:sp>
        <p:nvSpPr>
          <p:cNvPr id="752" name="textbox 752"/>
          <p:cNvSpPr/>
          <p:nvPr/>
        </p:nvSpPr>
        <p:spPr>
          <a:xfrm>
            <a:off x="628446" y="1270889"/>
            <a:ext cx="178879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</a:t>
            </a:r>
            <a:r>
              <a:rPr sz="3600" u="sng" kern="0" spc="-1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36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4" name="textbox 754"/>
          <p:cNvSpPr/>
          <p:nvPr/>
        </p:nvSpPr>
        <p:spPr>
          <a:xfrm>
            <a:off x="787400" y="5729351"/>
            <a:ext cx="1282700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0"/>
              </a:spcBef>
              <a:tabLst>
                <a:tab pos="36131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6" name="picture 7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100" y="5742051"/>
            <a:ext cx="228600" cy="231648"/>
          </a:xfrm>
          <a:prstGeom prst="rect">
            <a:avLst/>
          </a:prstGeom>
        </p:spPr>
      </p:pic>
      <p:sp>
        <p:nvSpPr>
          <p:cNvPr id="758" name="textbox 758"/>
          <p:cNvSpPr/>
          <p:nvPr/>
        </p:nvSpPr>
        <p:spPr>
          <a:xfrm>
            <a:off x="787400" y="3416300"/>
            <a:ext cx="1225550" cy="286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tabLst>
                <a:tab pos="30289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定义方式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60" name="picture 7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00100" y="3429000"/>
            <a:ext cx="171450" cy="228600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77000" y="3848100"/>
            <a:ext cx="304800" cy="533400"/>
          </a:xfrm>
          <a:prstGeom prst="rect">
            <a:avLst/>
          </a:prstGeom>
        </p:spPr>
      </p:pic>
      <p:pic>
        <p:nvPicPr>
          <p:cNvPr id="764" name="picture 7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77000" y="4610100"/>
            <a:ext cx="304800" cy="533400"/>
          </a:xfrm>
          <a:prstGeom prst="rect">
            <a:avLst/>
          </a:prstGeom>
        </p:spPr>
      </p:pic>
      <p:pic>
        <p:nvPicPr>
          <p:cNvPr id="766" name="picture 7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77000" y="5372100"/>
            <a:ext cx="304800" cy="533400"/>
          </a:xfrm>
          <a:prstGeom prst="rect">
            <a:avLst/>
          </a:prstGeom>
        </p:spPr>
      </p:pic>
      <p:pic>
        <p:nvPicPr>
          <p:cNvPr id="768" name="picture 76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77000" y="6134100"/>
            <a:ext cx="304800" cy="533400"/>
          </a:xfrm>
          <a:prstGeom prst="rect">
            <a:avLst/>
          </a:prstGeom>
        </p:spPr>
      </p:pic>
      <p:pic>
        <p:nvPicPr>
          <p:cNvPr id="770" name="picture 7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77000" y="3429000"/>
            <a:ext cx="228600" cy="228600"/>
          </a:xfrm>
          <a:prstGeom prst="rect">
            <a:avLst/>
          </a:prstGeom>
        </p:spPr>
      </p:pic>
      <p:pic>
        <p:nvPicPr>
          <p:cNvPr id="772" name="picture 7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00100" y="4600575"/>
            <a:ext cx="57150" cy="495300"/>
          </a:xfrm>
          <a:prstGeom prst="rect">
            <a:avLst/>
          </a:prstGeom>
        </p:spPr>
      </p:pic>
      <p:pic>
        <p:nvPicPr>
          <p:cNvPr id="774" name="picture 77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0100" y="3905250"/>
            <a:ext cx="76200" cy="152400"/>
          </a:xfrm>
          <a:prstGeom prst="rect">
            <a:avLst/>
          </a:prstGeom>
        </p:spPr>
      </p:pic>
      <p:pic>
        <p:nvPicPr>
          <p:cNvPr id="776" name="picture 77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0100" y="4276725"/>
            <a:ext cx="76200" cy="152400"/>
          </a:xfrm>
          <a:prstGeom prst="rect">
            <a:avLst/>
          </a:prstGeom>
        </p:spPr>
      </p:pic>
      <p:pic>
        <p:nvPicPr>
          <p:cNvPr id="778" name="picture 77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0100" y="6219825"/>
            <a:ext cx="76200" cy="152400"/>
          </a:xfrm>
          <a:prstGeom prst="rect">
            <a:avLst/>
          </a:prstGeom>
        </p:spPr>
      </p:pic>
      <p:pic>
        <p:nvPicPr>
          <p:cNvPr id="780" name="picture 78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0100" y="6562725"/>
            <a:ext cx="76200" cy="152400"/>
          </a:xfrm>
          <a:prstGeom prst="rect">
            <a:avLst/>
          </a:prstGeom>
        </p:spPr>
      </p:pic>
      <p:pic>
        <p:nvPicPr>
          <p:cNvPr id="782" name="picture 78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00100" y="6905625"/>
            <a:ext cx="76200" cy="1523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4" name="picture 7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28600"/>
            <a:ext cx="12192000" cy="8077200"/>
          </a:xfrm>
          <a:prstGeom prst="rect">
            <a:avLst/>
          </a:prstGeom>
        </p:spPr>
      </p:pic>
      <p:sp>
        <p:nvSpPr>
          <p:cNvPr id="786" name="rect 786"/>
          <p:cNvSpPr/>
          <p:nvPr/>
        </p:nvSpPr>
        <p:spPr>
          <a:xfrm>
            <a:off x="609600" y="2362200"/>
            <a:ext cx="10972800" cy="39243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88" name="rect 788"/>
          <p:cNvSpPr/>
          <p:nvPr/>
        </p:nvSpPr>
        <p:spPr>
          <a:xfrm>
            <a:off x="609600" y="6515100"/>
            <a:ext cx="10972800" cy="1181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0" name="rect 790"/>
          <p:cNvSpPr/>
          <p:nvPr/>
        </p:nvSpPr>
        <p:spPr>
          <a:xfrm>
            <a:off x="5737225" y="4655820"/>
            <a:ext cx="2667000" cy="5334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2" name="rect 792"/>
          <p:cNvSpPr/>
          <p:nvPr/>
        </p:nvSpPr>
        <p:spPr>
          <a:xfrm>
            <a:off x="5737225" y="3322320"/>
            <a:ext cx="2667000" cy="5334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4" name="rect 794"/>
          <p:cNvSpPr/>
          <p:nvPr/>
        </p:nvSpPr>
        <p:spPr>
          <a:xfrm>
            <a:off x="5737225" y="3989070"/>
            <a:ext cx="2667000" cy="5334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6" name="rect 796"/>
          <p:cNvSpPr/>
          <p:nvPr/>
        </p:nvSpPr>
        <p:spPr>
          <a:xfrm>
            <a:off x="5737225" y="2655570"/>
            <a:ext cx="2667000" cy="533400"/>
          </a:xfrm>
          <a:prstGeom prst="rect">
            <a:avLst/>
          </a:prstGeom>
          <a:solidFill>
            <a:srgbClr val="2563EB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8" name="textbox 798"/>
          <p:cNvSpPr/>
          <p:nvPr/>
        </p:nvSpPr>
        <p:spPr>
          <a:xfrm>
            <a:off x="835101" y="2608198"/>
            <a:ext cx="4234815" cy="26282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0"/>
              </a:lnSpc>
            </a:pPr>
            <a:r>
              <a:rPr sz="1300" kern="0" spc="1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 使⽤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type</a:t>
            </a:r>
            <a:r>
              <a:rPr sz="1300" kern="0" spc="1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关键字定义函数类型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algn="l" rtl="0" eaLnBrk="0">
              <a:lnSpc>
                <a:spcPct val="97000"/>
              </a:lnSpc>
              <a:spcBef>
                <a:spcPts val="570"/>
              </a:spcBef>
            </a:pPr>
            <a:r>
              <a:rPr sz="1300" kern="0" spc="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type  </a:t>
            </a:r>
            <a:r>
              <a:rPr sz="1300" kern="0" spc="7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trigFunc  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=</a:t>
            </a:r>
            <a:r>
              <a:rPr sz="1300" kern="0" spc="13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(</a:t>
            </a:r>
            <a:r>
              <a:rPr sz="1300" kern="0" spc="6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x</a:t>
            </a:r>
            <a:r>
              <a:rPr sz="1300" kern="0" spc="-6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:  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number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)</a:t>
            </a:r>
            <a:r>
              <a:rPr sz="1300" kern="0" spc="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=&gt;</a:t>
            </a:r>
            <a:r>
              <a:rPr sz="1300" kern="0" spc="8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number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;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0"/>
              </a:lnSpc>
              <a:spcBef>
                <a:spcPts val="395"/>
              </a:spcBef>
            </a:pPr>
            <a:r>
              <a:rPr sz="1300" kern="0" spc="5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 定义⼀个函数</a:t>
            </a:r>
            <a:r>
              <a:rPr sz="1300" kern="0" spc="-14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，接收参数为上述定义的函数类型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ct val="97000"/>
              </a:lnSpc>
              <a:spcBef>
                <a:spcPts val="565"/>
              </a:spcBef>
            </a:pP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function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5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do_act</a:t>
            </a:r>
            <a:r>
              <a:rPr sz="1300" kern="0" spc="14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ion</a:t>
            </a:r>
            <a:r>
              <a:rPr sz="1300" kern="0" spc="1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(</a:t>
            </a:r>
            <a:r>
              <a:rPr sz="1300" kern="0" spc="14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f</a:t>
            </a:r>
            <a:r>
              <a:rPr sz="1300" kern="0" spc="-6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:</a:t>
            </a:r>
            <a:r>
              <a:rPr sz="1300" kern="0" spc="8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4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trigFunc</a:t>
            </a:r>
            <a:r>
              <a:rPr sz="1300" kern="0" spc="1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):</a:t>
            </a:r>
            <a:r>
              <a:rPr sz="1300" kern="0" spc="8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number  </a:t>
            </a:r>
            <a:r>
              <a:rPr sz="1300" kern="0" spc="1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{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4180" algn="l" rtl="0" eaLnBrk="0">
              <a:lnSpc>
                <a:spcPts val="1590"/>
              </a:lnSpc>
              <a:spcBef>
                <a:spcPts val="525"/>
              </a:spcBef>
            </a:pPr>
            <a:r>
              <a:rPr sz="1300" kern="0" spc="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 调⽤函数获取结果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4975" algn="l" rtl="0" eaLnBrk="0">
              <a:lnSpc>
                <a:spcPts val="1615"/>
              </a:lnSpc>
              <a:spcBef>
                <a:spcPts val="570"/>
              </a:spcBef>
            </a:pP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return</a:t>
            </a: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5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f</a:t>
            </a:r>
            <a:r>
              <a:rPr sz="1300" kern="0" spc="1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(3.14</a:t>
            </a:r>
            <a:r>
              <a:rPr sz="1300" kern="0" spc="1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1592653589);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algn="l" rtl="0" eaLnBrk="0">
              <a:lnSpc>
                <a:spcPts val="1615"/>
              </a:lnSpc>
              <a:spcBef>
                <a:spcPts val="485"/>
              </a:spcBef>
            </a:pPr>
            <a:r>
              <a:rPr sz="1300" kern="0" spc="2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}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0"/>
              </a:lnSpc>
              <a:spcBef>
                <a:spcPts val="0"/>
              </a:spcBef>
            </a:pPr>
            <a:r>
              <a:rPr sz="1300" kern="0" spc="2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 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Math</a:t>
            </a:r>
            <a:r>
              <a:rPr sz="1300" kern="0" spc="2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.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sin</a:t>
            </a:r>
            <a:r>
              <a:rPr sz="1300" kern="0" spc="2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符合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trigFunc</a:t>
            </a:r>
            <a:r>
              <a:rPr sz="1300" kern="0" spc="2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类型的要求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0" name="textbox 800"/>
          <p:cNvSpPr/>
          <p:nvPr/>
        </p:nvSpPr>
        <p:spPr>
          <a:xfrm>
            <a:off x="613473" y="851789"/>
            <a:ext cx="7219315" cy="11264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305" algn="l" rtl="0" eaLnBrk="0">
              <a:lnSpc>
                <a:spcPct val="91000"/>
              </a:lnSpc>
            </a:pPr>
            <a:r>
              <a:rPr sz="3600" u="sng" kern="0" spc="-1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0"/>
              </a:spcBef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函数类型用于定义回调函数或描述特定的函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数签名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，提高代码的可读性和类型安全性。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2" name="picture 8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34328" y="6666246"/>
            <a:ext cx="439448" cy="417596"/>
          </a:xfrm>
          <a:prstGeom prst="rect">
            <a:avLst/>
          </a:prstGeom>
        </p:spPr>
      </p:pic>
      <p:sp>
        <p:nvSpPr>
          <p:cNvPr id="804" name="textbox 804"/>
          <p:cNvSpPr/>
          <p:nvPr/>
        </p:nvSpPr>
        <p:spPr>
          <a:xfrm>
            <a:off x="749300" y="6696709"/>
            <a:ext cx="8255000" cy="838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1000"/>
              </a:lnSpc>
              <a:tabLst>
                <a:tab pos="2444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函数类型的关键点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100"/>
              </a:spcBef>
              <a:tabLst>
                <a:tab pos="2540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函数类型通常用于定义回调函数                                                          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提高代码的可读性和类型安全性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200" kern="0" spc="29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适用于描述特定的函数签名                                                                          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在调用时需要传入符合类型要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求的函数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6" name="picture 8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84900" y="7048500"/>
            <a:ext cx="152400" cy="152400"/>
          </a:xfrm>
          <a:prstGeom prst="rect">
            <a:avLst/>
          </a:prstGeom>
        </p:spPr>
      </p:pic>
      <p:pic>
        <p:nvPicPr>
          <p:cNvPr id="808" name="picture 8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2000" y="7048500"/>
            <a:ext cx="152400" cy="152400"/>
          </a:xfrm>
          <a:prstGeom prst="rect">
            <a:avLst/>
          </a:prstGeom>
        </p:spPr>
      </p:pic>
      <p:pic>
        <p:nvPicPr>
          <p:cNvPr id="810" name="picture 8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2000" y="6715125"/>
            <a:ext cx="142875" cy="190500"/>
          </a:xfrm>
          <a:prstGeom prst="rect">
            <a:avLst/>
          </a:prstGeom>
        </p:spPr>
      </p:pic>
      <p:sp>
        <p:nvSpPr>
          <p:cNvPr id="812" name="textbox 812"/>
          <p:cNvSpPr/>
          <p:nvPr/>
        </p:nvSpPr>
        <p:spPr>
          <a:xfrm>
            <a:off x="835101" y="5275198"/>
            <a:ext cx="3789045" cy="761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5"/>
              </a:lnSpc>
            </a:pPr>
            <a:r>
              <a:rPr sz="1300" kern="0" spc="2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</a:t>
            </a:r>
            <a:r>
              <a:rPr sz="1300" kern="0" spc="3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2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Math</a:t>
            </a:r>
            <a:r>
              <a:rPr sz="1300" kern="0" spc="-7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.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sin</a:t>
            </a:r>
            <a:r>
              <a:rPr sz="1300" kern="0" spc="21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作为参数调⽤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do</a:t>
            </a:r>
            <a:r>
              <a:rPr sz="1300" kern="0" spc="2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_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action</a:t>
            </a:r>
            <a:r>
              <a:rPr sz="1300" kern="0" spc="20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ct val="97000"/>
              </a:lnSpc>
              <a:spcBef>
                <a:spcPts val="565"/>
              </a:spcBef>
            </a:pPr>
            <a:r>
              <a:rPr sz="1300" kern="0" spc="1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let</a:t>
            </a:r>
            <a:r>
              <a:rPr sz="1300" kern="0" spc="1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8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result</a:t>
            </a:r>
            <a:r>
              <a:rPr sz="1300" kern="0" spc="5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8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=</a:t>
            </a:r>
            <a:r>
              <a:rPr sz="13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18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do_</a:t>
            </a:r>
            <a:r>
              <a:rPr sz="1300" kern="0" spc="17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action</a:t>
            </a:r>
            <a:r>
              <a:rPr sz="1300" kern="0" spc="17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(</a:t>
            </a:r>
            <a:r>
              <a:rPr sz="1300" kern="0" spc="17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Math.sin</a:t>
            </a:r>
            <a:r>
              <a:rPr sz="1300" kern="0" spc="17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);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95"/>
              </a:lnSpc>
              <a:spcBef>
                <a:spcPts val="5"/>
              </a:spcBef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console</a:t>
            </a:r>
            <a:r>
              <a:rPr sz="1300" kern="0" spc="2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.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log</a:t>
            </a:r>
            <a:r>
              <a:rPr sz="1300" kern="0" spc="2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(</a:t>
            </a:r>
            <a:r>
              <a:rPr sz="1300" kern="0" spc="-20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、最终的结果为：</a:t>
            </a:r>
            <a:r>
              <a:rPr sz="1300" kern="0" spc="26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$</a:t>
            </a:r>
            <a:r>
              <a:rPr sz="1300" kern="0" spc="25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{</a:t>
            </a:r>
            <a:r>
              <a:rPr sz="1300" kern="0" spc="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result</a:t>
            </a:r>
            <a:r>
              <a:rPr sz="1300" kern="0" spc="25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}</a:t>
            </a:r>
            <a:r>
              <a:rPr sz="1300" kern="0" spc="-21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2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);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4" name="picture 8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04200" y="1075311"/>
            <a:ext cx="3276600" cy="519214"/>
          </a:xfrm>
          <a:prstGeom prst="rect">
            <a:avLst/>
          </a:prstGeom>
        </p:spPr>
      </p:pic>
      <p:pic>
        <p:nvPicPr>
          <p:cNvPr id="816" name="picture 8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228600"/>
            <a:ext cx="12192000" cy="76200"/>
          </a:xfrm>
          <a:prstGeom prst="rect">
            <a:avLst/>
          </a:prstGeom>
        </p:spPr>
      </p:pic>
      <p:sp>
        <p:nvSpPr>
          <p:cNvPr id="818" name="textbox 818"/>
          <p:cNvSpPr/>
          <p:nvPr/>
        </p:nvSpPr>
        <p:spPr>
          <a:xfrm>
            <a:off x="5905500" y="2754122"/>
            <a:ext cx="2244725" cy="361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128270" algn="l" rtl="0" eaLnBrk="0">
              <a:lnSpc>
                <a:spcPct val="110000"/>
              </a:lnSpc>
              <a:tabLst>
                <a:tab pos="224790" algn="l"/>
              </a:tabLst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关键字定义函数类型</a:t>
            </a:r>
            <a:r>
              <a:rPr sz="1000" kern="0" spc="-1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，指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定参数和返回值类型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0" name="picture 8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18200" y="2769870"/>
            <a:ext cx="133350" cy="133350"/>
          </a:xfrm>
          <a:prstGeom prst="rect">
            <a:avLst/>
          </a:prstGeom>
        </p:spPr>
      </p:pic>
      <p:sp>
        <p:nvSpPr>
          <p:cNvPr id="822" name="textbox 822"/>
          <p:cNvSpPr/>
          <p:nvPr/>
        </p:nvSpPr>
        <p:spPr>
          <a:xfrm>
            <a:off x="5905500" y="3420872"/>
            <a:ext cx="2235200" cy="361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indent="125730" algn="l" rtl="0" eaLnBrk="0">
              <a:lnSpc>
                <a:spcPct val="113000"/>
              </a:lnSpc>
              <a:tabLst>
                <a:tab pos="226695" algn="l"/>
              </a:tabLst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定义一个函数</a:t>
            </a:r>
            <a:r>
              <a:rPr sz="1000" kern="0" spc="-1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，接收另一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个函数作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4" name="picture 8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18200" y="3436620"/>
            <a:ext cx="133350" cy="133350"/>
          </a:xfrm>
          <a:prstGeom prst="rect">
            <a:avLst/>
          </a:prstGeom>
        </p:spPr>
      </p:pic>
      <p:sp>
        <p:nvSpPr>
          <p:cNvPr id="826" name="textbox 826"/>
          <p:cNvSpPr/>
          <p:nvPr/>
        </p:nvSpPr>
        <p:spPr>
          <a:xfrm>
            <a:off x="5905500" y="4087622"/>
            <a:ext cx="2235200" cy="361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indent="127635" algn="l" rtl="0" eaLnBrk="0">
              <a:lnSpc>
                <a:spcPct val="113000"/>
              </a:lnSpc>
              <a:tabLst>
                <a:tab pos="227965" algn="l"/>
              </a:tabLst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调用传入的函数</a:t>
            </a:r>
            <a:r>
              <a:rPr sz="1000" kern="0" spc="-1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，并传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入一个数值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8" name="picture 8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18200" y="4103370"/>
            <a:ext cx="133350" cy="133350"/>
          </a:xfrm>
          <a:prstGeom prst="rect">
            <a:avLst/>
          </a:prstGeom>
        </p:spPr>
      </p:pic>
      <p:sp>
        <p:nvSpPr>
          <p:cNvPr id="830" name="textbox 830"/>
          <p:cNvSpPr/>
          <p:nvPr/>
        </p:nvSpPr>
        <p:spPr>
          <a:xfrm>
            <a:off x="5905500" y="4754372"/>
            <a:ext cx="2235200" cy="361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indent="125730" algn="l" rtl="0" eaLnBrk="0">
              <a:lnSpc>
                <a:spcPct val="110000"/>
              </a:lnSpc>
              <a:tabLst>
                <a:tab pos="234950" algn="l"/>
              </a:tabLst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Math</a:t>
            </a:r>
            <a:r>
              <a:rPr sz="1000" kern="0" spc="12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</a:t>
            </a:r>
            <a:r>
              <a:rPr sz="1000" kern="0" spc="-14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</a:t>
            </a:r>
            <a:r>
              <a:rPr sz="1000" kern="0" spc="-1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1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函数符合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trigFunc</a:t>
            </a:r>
            <a:r>
              <a:rPr sz="1000" kern="0" spc="1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</a:t>
            </a:r>
            <a:r>
              <a:rPr sz="1000" kern="0" spc="-17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，可作为参数传</a:t>
            </a:r>
            <a:r>
              <a:rPr sz="10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32" name="picture 8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18200" y="4770120"/>
            <a:ext cx="133350" cy="133350"/>
          </a:xfrm>
          <a:prstGeom prst="rect">
            <a:avLst/>
          </a:prstGeom>
        </p:spPr>
      </p:pic>
      <p:pic>
        <p:nvPicPr>
          <p:cNvPr id="834" name="picture 8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785485" y="2684145"/>
            <a:ext cx="28575" cy="533400"/>
          </a:xfrm>
          <a:prstGeom prst="rect">
            <a:avLst/>
          </a:prstGeom>
        </p:spPr>
      </p:pic>
      <p:pic>
        <p:nvPicPr>
          <p:cNvPr id="836" name="picture 8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785485" y="3350895"/>
            <a:ext cx="28575" cy="533400"/>
          </a:xfrm>
          <a:prstGeom prst="rect">
            <a:avLst/>
          </a:prstGeom>
        </p:spPr>
      </p:pic>
      <p:pic>
        <p:nvPicPr>
          <p:cNvPr id="838" name="picture 8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785485" y="4017645"/>
            <a:ext cx="28575" cy="533400"/>
          </a:xfrm>
          <a:prstGeom prst="rect">
            <a:avLst/>
          </a:prstGeom>
        </p:spPr>
      </p:pic>
      <p:pic>
        <p:nvPicPr>
          <p:cNvPr id="840" name="picture 8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785485" y="4684395"/>
            <a:ext cx="2857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2" name="picture 8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18388"/>
            <a:ext cx="12192000" cy="6896100"/>
          </a:xfrm>
          <a:prstGeom prst="rect">
            <a:avLst/>
          </a:prstGeom>
        </p:spPr>
      </p:pic>
      <p:sp>
        <p:nvSpPr>
          <p:cNvPr id="844" name="textbox 844"/>
          <p:cNvSpPr/>
          <p:nvPr/>
        </p:nvSpPr>
        <p:spPr>
          <a:xfrm>
            <a:off x="6248400" y="5428488"/>
            <a:ext cx="5334000" cy="1447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1000"/>
              </a:lnSpc>
              <a:spcBef>
                <a:spcPts val="0"/>
              </a:spcBef>
              <a:tabLst>
                <a:tab pos="4311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ct val="91000"/>
              </a:lnSpc>
              <a:spcBef>
                <a:spcPts val="1095"/>
              </a:spcBef>
              <a:tabLst>
                <a:tab pos="4222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ct val="92000"/>
              </a:lnSpc>
              <a:spcBef>
                <a:spcPts val="1080"/>
              </a:spcBef>
              <a:tabLst>
                <a:tab pos="4286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需要简洁语法的场景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1000"/>
              </a:lnSpc>
              <a:spcBef>
                <a:spcPts val="5"/>
              </a:spcBef>
              <a:tabLst>
                <a:tab pos="4318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函数式编程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46" name="picture 8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6533388"/>
            <a:ext cx="152400" cy="152400"/>
          </a:xfrm>
          <a:prstGeom prst="rect">
            <a:avLst/>
          </a:prstGeom>
        </p:spPr>
      </p:pic>
      <p:pic>
        <p:nvPicPr>
          <p:cNvPr id="848" name="picture 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6228588"/>
            <a:ext cx="152400" cy="152400"/>
          </a:xfrm>
          <a:prstGeom prst="rect">
            <a:avLst/>
          </a:prstGeom>
        </p:spPr>
      </p:pic>
      <p:pic>
        <p:nvPicPr>
          <p:cNvPr id="850" name="picture 8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923788"/>
            <a:ext cx="152400" cy="152400"/>
          </a:xfrm>
          <a:prstGeom prst="rect">
            <a:avLst/>
          </a:prstGeom>
        </p:spPr>
      </p:pic>
      <p:pic>
        <p:nvPicPr>
          <p:cNvPr id="852" name="picture 8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618988"/>
            <a:ext cx="152400" cy="152400"/>
          </a:xfrm>
          <a:prstGeom prst="rect">
            <a:avLst/>
          </a:prstGeom>
        </p:spPr>
      </p:pic>
      <p:sp>
        <p:nvSpPr>
          <p:cNvPr id="854" name="rect 854"/>
          <p:cNvSpPr/>
          <p:nvPr/>
        </p:nvSpPr>
        <p:spPr>
          <a:xfrm>
            <a:off x="628650" y="5161788"/>
            <a:ext cx="5314950" cy="990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56" name="rect 856"/>
          <p:cNvSpPr/>
          <p:nvPr/>
        </p:nvSpPr>
        <p:spPr>
          <a:xfrm>
            <a:off x="628650" y="3332988"/>
            <a:ext cx="5314950" cy="762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58" name="rect 858"/>
          <p:cNvSpPr/>
          <p:nvPr/>
        </p:nvSpPr>
        <p:spPr>
          <a:xfrm>
            <a:off x="628650" y="4247388"/>
            <a:ext cx="5314950" cy="762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0" name="rect 860"/>
          <p:cNvSpPr/>
          <p:nvPr/>
        </p:nvSpPr>
        <p:spPr>
          <a:xfrm>
            <a:off x="6248400" y="3332988"/>
            <a:ext cx="2590800" cy="13335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2" name="textbox 862"/>
          <p:cNvSpPr/>
          <p:nvPr/>
        </p:nvSpPr>
        <p:spPr>
          <a:xfrm>
            <a:off x="1228597" y="5348351"/>
            <a:ext cx="4442459" cy="6527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省略花括号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590" indent="635" algn="l" rtl="0" eaLnBrk="0">
              <a:lnSpc>
                <a:spcPct val="116000"/>
              </a:lnSpc>
              <a:spcBef>
                <a:spcPts val="26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函数体只有一条语句时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，可省略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花括号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，该表达式会作为函数的返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4" name="rect 864"/>
          <p:cNvSpPr/>
          <p:nvPr/>
        </p:nvSpPr>
        <p:spPr>
          <a:xfrm>
            <a:off x="8991600" y="3332988"/>
            <a:ext cx="2590800" cy="9525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6" name="textbox 866"/>
          <p:cNvSpPr/>
          <p:nvPr/>
        </p:nvSpPr>
        <p:spPr>
          <a:xfrm>
            <a:off x="609244" y="1441577"/>
            <a:ext cx="4874259" cy="546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3600" u="sng" kern="0" spc="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 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36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Lambda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36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68" name="textbox 868"/>
          <p:cNvSpPr/>
          <p:nvPr/>
        </p:nvSpPr>
        <p:spPr>
          <a:xfrm>
            <a:off x="6362700" y="3752088"/>
            <a:ext cx="2362200" cy="800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19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(x,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y)</a:t>
            </a:r>
            <a:r>
              <a:rPr sz="1000" kern="0" spc="2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956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70" name="textbox 870"/>
          <p:cNvSpPr/>
          <p:nvPr/>
        </p:nvSpPr>
        <p:spPr>
          <a:xfrm>
            <a:off x="605853" y="2333497"/>
            <a:ext cx="9674225" cy="229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箭头函数是一种简洁的表达方式</a:t>
            </a:r>
            <a:r>
              <a:rPr sz="1500" kern="0" spc="-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，使用箭头符号（</a:t>
            </a:r>
            <a:r>
              <a:rPr sz="1500" kern="0" spc="-3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=&gt;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）定义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，比传统函数表达式更简洁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，具有特殊的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绑定行为。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72" name="picture 8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04200" y="1541274"/>
            <a:ext cx="3276600" cy="506851"/>
          </a:xfrm>
          <a:prstGeom prst="rect">
            <a:avLst/>
          </a:prstGeom>
        </p:spPr>
      </p:pic>
      <p:sp>
        <p:nvSpPr>
          <p:cNvPr id="874" name="textbox 874"/>
          <p:cNvSpPr/>
          <p:nvPr/>
        </p:nvSpPr>
        <p:spPr>
          <a:xfrm>
            <a:off x="1230579" y="4433951"/>
            <a:ext cx="3583304" cy="422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不绑定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2000"/>
              </a:lnSpc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不绑定自己的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，而是捕获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其所在上下文的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6" name="textbox 876"/>
          <p:cNvSpPr/>
          <p:nvPr/>
        </p:nvSpPr>
        <p:spPr>
          <a:xfrm>
            <a:off x="1171447" y="3519551"/>
            <a:ext cx="3547109" cy="417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2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语法简洁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使用箭头符号（</a:t>
            </a: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=&gt;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）定义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，比传统函数表达式更简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8" name="textbox 878"/>
          <p:cNvSpPr/>
          <p:nvPr/>
        </p:nvSpPr>
        <p:spPr>
          <a:xfrm>
            <a:off x="9105900" y="3752088"/>
            <a:ext cx="2362200" cy="419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6525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(x,</a:t>
            </a: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y)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80" name="textbox 880"/>
          <p:cNvSpPr/>
          <p:nvPr/>
        </p:nvSpPr>
        <p:spPr>
          <a:xfrm>
            <a:off x="2736583" y="7022846"/>
            <a:ext cx="6514465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i="1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箭头函数常用于定义回调函数，因为它的语法简洁且自动绑定</a:t>
            </a:r>
            <a:r>
              <a:rPr sz="1200" i="1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，避免了上下文切换的复杂性。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82" name="picture 8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818388"/>
            <a:ext cx="12192000" cy="76200"/>
          </a:xfrm>
          <a:prstGeom prst="rect">
            <a:avLst/>
          </a:prstGeom>
        </p:spPr>
      </p:pic>
      <p:sp>
        <p:nvSpPr>
          <p:cNvPr id="884" name="textbox 884"/>
          <p:cNvSpPr/>
          <p:nvPr/>
        </p:nvSpPr>
        <p:spPr>
          <a:xfrm>
            <a:off x="6240957" y="5005070"/>
            <a:ext cx="934719" cy="276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6" name="textbox 886"/>
          <p:cNvSpPr/>
          <p:nvPr/>
        </p:nvSpPr>
        <p:spPr>
          <a:xfrm>
            <a:off x="604901" y="2909570"/>
            <a:ext cx="932180" cy="279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语法特点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8" name="textbox 888"/>
          <p:cNvSpPr/>
          <p:nvPr/>
        </p:nvSpPr>
        <p:spPr>
          <a:xfrm>
            <a:off x="6243701" y="2909570"/>
            <a:ext cx="932180" cy="279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语法对比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90" name="picture 8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34328" y="6234102"/>
            <a:ext cx="439448" cy="417596"/>
          </a:xfrm>
          <a:prstGeom prst="rect">
            <a:avLst/>
          </a:prstGeom>
        </p:spPr>
      </p:pic>
      <p:sp>
        <p:nvSpPr>
          <p:cNvPr id="892" name="textbox 892"/>
          <p:cNvSpPr/>
          <p:nvPr/>
        </p:nvSpPr>
        <p:spPr>
          <a:xfrm>
            <a:off x="7000290" y="3481451"/>
            <a:ext cx="1089660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传统函数表达式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4" name="textbox 894"/>
          <p:cNvSpPr/>
          <p:nvPr/>
        </p:nvSpPr>
        <p:spPr>
          <a:xfrm>
            <a:off x="9976663" y="3481451"/>
            <a:ext cx="628015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96" name="picture 8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5161788"/>
            <a:ext cx="76200" cy="990600"/>
          </a:xfrm>
          <a:prstGeom prst="rect">
            <a:avLst/>
          </a:prstGeom>
        </p:spPr>
      </p:pic>
      <p:pic>
        <p:nvPicPr>
          <p:cNvPr id="898" name="picture 89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00100" y="4485513"/>
            <a:ext cx="285750" cy="228600"/>
          </a:xfrm>
          <a:prstGeom prst="rect">
            <a:avLst/>
          </a:prstGeom>
        </p:spPr>
      </p:pic>
      <p:pic>
        <p:nvPicPr>
          <p:cNvPr id="900" name="picture 9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00100" y="5399913"/>
            <a:ext cx="285750" cy="228600"/>
          </a:xfrm>
          <a:prstGeom prst="rect">
            <a:avLst/>
          </a:prstGeom>
        </p:spPr>
      </p:pic>
      <p:pic>
        <p:nvPicPr>
          <p:cNvPr id="902" name="picture 9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3332988"/>
            <a:ext cx="76200" cy="762000"/>
          </a:xfrm>
          <a:prstGeom prst="rect">
            <a:avLst/>
          </a:prstGeom>
        </p:spPr>
      </p:pic>
      <p:pic>
        <p:nvPicPr>
          <p:cNvPr id="904" name="picture 90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4247388"/>
            <a:ext cx="76200" cy="762000"/>
          </a:xfrm>
          <a:prstGeom prst="rect">
            <a:avLst/>
          </a:prstGeom>
        </p:spPr>
      </p:pic>
      <p:pic>
        <p:nvPicPr>
          <p:cNvPr id="906" name="picture 90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00100" y="3571113"/>
            <a:ext cx="22860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8" name="picture 9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18388"/>
            <a:ext cx="12192000" cy="6896100"/>
          </a:xfrm>
          <a:prstGeom prst="rect">
            <a:avLst/>
          </a:prstGeom>
        </p:spPr>
      </p:pic>
      <p:pic>
        <p:nvPicPr>
          <p:cNvPr id="910" name="picture 9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" y="3104388"/>
            <a:ext cx="10953750" cy="2857500"/>
          </a:xfrm>
          <a:prstGeom prst="rect">
            <a:avLst/>
          </a:prstGeom>
        </p:spPr>
      </p:pic>
      <p:sp>
        <p:nvSpPr>
          <p:cNvPr id="912" name="rect 912"/>
          <p:cNvSpPr/>
          <p:nvPr/>
        </p:nvSpPr>
        <p:spPr>
          <a:xfrm>
            <a:off x="876299" y="3790188"/>
            <a:ext cx="4800600" cy="11811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14" name="textbox 914"/>
          <p:cNvSpPr/>
          <p:nvPr/>
        </p:nvSpPr>
        <p:spPr>
          <a:xfrm>
            <a:off x="1065244" y="3344672"/>
            <a:ext cx="7272655" cy="23723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76000"/>
              </a:lnSpc>
            </a:pPr>
            <a:r>
              <a:rPr sz="2600" kern="0" spc="-20" dirty="0">
                <a:solidFill>
                  <a:srgbClr val="3B70B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600" kern="0" spc="320" dirty="0">
                <a:solidFill>
                  <a:srgbClr val="3B70B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单行简化形式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5"/>
              </a:lnSpc>
              <a:spcBef>
                <a:spcPts val="395"/>
              </a:spcBef>
            </a:pP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</a:t>
            </a:r>
            <a:r>
              <a:rPr sz="1300" kern="0" spc="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300" kern="0" spc="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300" kern="0" spc="-45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300" kern="0" spc="-45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3070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300" kern="0" spc="1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300" kern="0" spc="1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ts val="1675"/>
              </a:lnSpc>
              <a:spcBef>
                <a:spcPts val="505"/>
              </a:spcBef>
            </a:pP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645" algn="l" rtl="0" eaLnBrk="0">
              <a:lnSpc>
                <a:spcPct val="83000"/>
              </a:lnSpc>
              <a:spcBef>
                <a:spcPts val="36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使用花括号定义函数体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，需要显式使用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185" algn="l" rtl="0" eaLnBrk="0">
              <a:lnSpc>
                <a:spcPts val="2700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适用于函数体包含多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条语句的情况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6" name="rect 916"/>
          <p:cNvSpPr/>
          <p:nvPr/>
        </p:nvSpPr>
        <p:spPr>
          <a:xfrm>
            <a:off x="628650" y="6266688"/>
            <a:ext cx="10953750" cy="6096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18" name="picture 9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34328" y="6234102"/>
            <a:ext cx="439448" cy="417596"/>
          </a:xfrm>
          <a:prstGeom prst="rect">
            <a:avLst/>
          </a:prstGeom>
        </p:spPr>
      </p:pic>
      <p:sp>
        <p:nvSpPr>
          <p:cNvPr id="920" name="textbox 920"/>
          <p:cNvSpPr/>
          <p:nvPr/>
        </p:nvSpPr>
        <p:spPr>
          <a:xfrm>
            <a:off x="787400" y="6442964"/>
            <a:ext cx="7998459" cy="659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0"/>
              </a:spcBef>
              <a:tabLst>
                <a:tab pos="302895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这两种写法是等价的，可以根据需求选择更合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适的语法形式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5"/>
              </a:spcBef>
            </a:pPr>
            <a:r>
              <a:rPr sz="1200" i="1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箭头函数的简洁语法是</a:t>
            </a:r>
            <a:r>
              <a:rPr sz="1200" i="1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i="1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</a:t>
            </a:r>
            <a:r>
              <a:rPr sz="1200" i="1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特性之一，能够提高代码的可读性和开发效率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2" name="picture 9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6455664"/>
            <a:ext cx="171450" cy="231648"/>
          </a:xfrm>
          <a:prstGeom prst="rect">
            <a:avLst/>
          </a:prstGeom>
        </p:spPr>
      </p:pic>
      <p:sp>
        <p:nvSpPr>
          <p:cNvPr id="924" name="textbox 924"/>
          <p:cNvSpPr/>
          <p:nvPr/>
        </p:nvSpPr>
        <p:spPr>
          <a:xfrm>
            <a:off x="6209158" y="4006316"/>
            <a:ext cx="427355" cy="2387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675"/>
              </a:lnSpc>
            </a:pPr>
            <a:r>
              <a:rPr sz="1300" kern="0" spc="-5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300" kern="0" spc="17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26" name="rect 926"/>
          <p:cNvSpPr/>
          <p:nvPr/>
        </p:nvSpPr>
        <p:spPr>
          <a:xfrm>
            <a:off x="6553200" y="3790188"/>
            <a:ext cx="4800600" cy="9144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8" name="textbox 928"/>
          <p:cNvSpPr/>
          <p:nvPr/>
        </p:nvSpPr>
        <p:spPr>
          <a:xfrm>
            <a:off x="6742144" y="4006316"/>
            <a:ext cx="4336415" cy="49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95"/>
              </a:lnSpc>
            </a:pP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sum2</a:t>
            </a:r>
            <a:r>
              <a:rPr sz="13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300" kern="0" spc="-45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300" kern="0" spc="-45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1005" algn="l" rtl="0" eaLnBrk="0">
              <a:lnSpc>
                <a:spcPts val="1595"/>
              </a:lnSpc>
              <a:spcBef>
                <a:spcPts val="0"/>
              </a:spcBef>
            </a:pPr>
            <a:r>
              <a:rPr sz="1300" kern="0" spc="-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300" kern="0" spc="10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30" name="textbox 930"/>
          <p:cNvSpPr/>
          <p:nvPr/>
        </p:nvSpPr>
        <p:spPr>
          <a:xfrm>
            <a:off x="6540500" y="4920488"/>
            <a:ext cx="3340100" cy="544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0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省略花括号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，表达式结果自动作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为返回值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8511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适用于函数体只有一条语句的情况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，更加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32" name="picture 9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53200" y="5276088"/>
            <a:ext cx="152400" cy="152399"/>
          </a:xfrm>
          <a:prstGeom prst="rect">
            <a:avLst/>
          </a:prstGeom>
        </p:spPr>
      </p:pic>
      <p:pic>
        <p:nvPicPr>
          <p:cNvPr id="934" name="picture 9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53200" y="4933188"/>
            <a:ext cx="152400" cy="152400"/>
          </a:xfrm>
          <a:prstGeom prst="rect">
            <a:avLst/>
          </a:prstGeom>
        </p:spPr>
      </p:pic>
      <p:pic>
        <p:nvPicPr>
          <p:cNvPr id="936" name="picture 9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4200" y="1541274"/>
            <a:ext cx="3276600" cy="506851"/>
          </a:xfrm>
          <a:prstGeom prst="rect">
            <a:avLst/>
          </a:prstGeom>
        </p:spPr>
      </p:pic>
      <p:sp>
        <p:nvSpPr>
          <p:cNvPr id="938" name="textbox 938"/>
          <p:cNvSpPr/>
          <p:nvPr/>
        </p:nvSpPr>
        <p:spPr>
          <a:xfrm>
            <a:off x="605853" y="2409697"/>
            <a:ext cx="760730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箭头函数提供了两种编写方式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，多行形式与单行简化形式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，在语法上有所区别但功能相同。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40" name="textbox 940"/>
          <p:cNvSpPr/>
          <p:nvPr/>
        </p:nvSpPr>
        <p:spPr>
          <a:xfrm>
            <a:off x="609244" y="1441577"/>
            <a:ext cx="269938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</a:t>
            </a: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2" name="picture 9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818388"/>
            <a:ext cx="12192000" cy="76200"/>
          </a:xfrm>
          <a:prstGeom prst="rect">
            <a:avLst/>
          </a:prstGeom>
        </p:spPr>
      </p:pic>
      <p:pic>
        <p:nvPicPr>
          <p:cNvPr id="944" name="picture 9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86500" y="3104388"/>
            <a:ext cx="76200" cy="2857499"/>
          </a:xfrm>
          <a:prstGeom prst="rect">
            <a:avLst/>
          </a:prstGeom>
        </p:spPr>
      </p:pic>
      <p:pic>
        <p:nvPicPr>
          <p:cNvPr id="946" name="picture 94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3104388"/>
            <a:ext cx="76200" cy="2857499"/>
          </a:xfrm>
          <a:prstGeom prst="rect">
            <a:avLst/>
          </a:prstGeom>
        </p:spPr>
      </p:pic>
      <p:sp>
        <p:nvSpPr>
          <p:cNvPr id="948" name="textbox 948"/>
          <p:cNvSpPr/>
          <p:nvPr/>
        </p:nvSpPr>
        <p:spPr>
          <a:xfrm>
            <a:off x="1275537" y="3366770"/>
            <a:ext cx="928369" cy="277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多行形式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50" name="textbox 950"/>
          <p:cNvSpPr/>
          <p:nvPr/>
        </p:nvSpPr>
        <p:spPr>
          <a:xfrm>
            <a:off x="11170873" y="4006316"/>
            <a:ext cx="936625" cy="2565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20"/>
              </a:lnSpc>
            </a:pP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300" kern="0" spc="10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2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952" name="picture 95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76300" y="3357372"/>
            <a:ext cx="285750" cy="243840"/>
          </a:xfrm>
          <a:prstGeom prst="rect">
            <a:avLst/>
          </a:prstGeom>
        </p:spPr>
      </p:pic>
      <p:pic>
        <p:nvPicPr>
          <p:cNvPr id="954" name="picture 9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6266688"/>
            <a:ext cx="76200" cy="609600"/>
          </a:xfrm>
          <a:prstGeom prst="rect">
            <a:avLst/>
          </a:prstGeom>
        </p:spPr>
      </p:pic>
      <p:pic>
        <p:nvPicPr>
          <p:cNvPr id="956" name="picture 9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76300" y="5542788"/>
            <a:ext cx="152400" cy="152400"/>
          </a:xfrm>
          <a:prstGeom prst="rect">
            <a:avLst/>
          </a:prstGeom>
        </p:spPr>
      </p:pic>
      <p:pic>
        <p:nvPicPr>
          <p:cNvPr id="958" name="picture 9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76300" y="5199888"/>
            <a:ext cx="152400" cy="1523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24" name="textbox 24"/>
          <p:cNvSpPr/>
          <p:nvPr/>
        </p:nvSpPr>
        <p:spPr>
          <a:xfrm>
            <a:off x="628650" y="3124200"/>
            <a:ext cx="5238750" cy="14859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2595"/>
              </a:lnSpc>
              <a:spcBef>
                <a:spcPts val="5"/>
              </a:spcBef>
            </a:pPr>
            <a:r>
              <a:rPr sz="1900" kern="0" spc="-10" dirty="0">
                <a:solidFill>
                  <a:srgbClr val="285B9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900" kern="0" spc="140" dirty="0">
                <a:solidFill>
                  <a:srgbClr val="285B9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2300" kern="0" spc="-10" baseline="34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函数基础</a:t>
            </a:r>
            <a:endParaRPr sz="2300" baseline="3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8200" algn="l" rtl="0" eaLnBrk="0">
              <a:lnSpc>
                <a:spcPct val="91000"/>
              </a:lnSpc>
              <a:spcBef>
                <a:spcPts val="150"/>
              </a:spcBef>
              <a:tabLst>
                <a:tab pos="9271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函数声明与基本结构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8200" algn="l" rtl="0" eaLnBrk="0">
              <a:lnSpc>
                <a:spcPct val="91000"/>
              </a:lnSpc>
              <a:spcBef>
                <a:spcPts val="1090"/>
              </a:spcBef>
              <a:tabLst>
                <a:tab pos="92265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可选参数与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8200" algn="l" rtl="0" eaLnBrk="0">
              <a:lnSpc>
                <a:spcPct val="92000"/>
              </a:lnSpc>
              <a:tabLst>
                <a:tab pos="91821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返回类型与作用域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4450" y="4292600"/>
            <a:ext cx="152400" cy="101600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4450" y="3987800"/>
            <a:ext cx="152400" cy="101600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4450" y="3683000"/>
            <a:ext cx="152400" cy="101600"/>
          </a:xfrm>
          <a:prstGeom prst="rect">
            <a:avLst/>
          </a:prstGeom>
        </p:spPr>
      </p:pic>
      <p:sp>
        <p:nvSpPr>
          <p:cNvPr id="32" name="textbox 32"/>
          <p:cNvSpPr/>
          <p:nvPr/>
        </p:nvSpPr>
        <p:spPr>
          <a:xfrm>
            <a:off x="628650" y="4838700"/>
            <a:ext cx="5238750" cy="14859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ct val="91000"/>
              </a:lnSpc>
              <a:tabLst>
                <a:tab pos="6985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函数高级特性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8200" algn="l" rtl="0" eaLnBrk="0">
              <a:lnSpc>
                <a:spcPct val="91000"/>
              </a:lnSpc>
              <a:spcBef>
                <a:spcPts val="1100"/>
              </a:spcBef>
              <a:tabLst>
                <a:tab pos="9271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函数调用与类型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38200" algn="l" rtl="0" eaLnBrk="0">
              <a:lnSpc>
                <a:spcPct val="91000"/>
              </a:lnSpc>
              <a:spcBef>
                <a:spcPts val="1090"/>
              </a:spcBef>
              <a:tabLst>
                <a:tab pos="92138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箭头函数与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Lambda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8200" algn="l" rtl="0" eaLnBrk="0">
              <a:lnSpc>
                <a:spcPct val="92000"/>
              </a:lnSpc>
              <a:tabLst>
                <a:tab pos="92773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闭包机制与应用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314450" y="5981700"/>
            <a:ext cx="152400" cy="1524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4450" y="5700345"/>
            <a:ext cx="152400" cy="105507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4450" y="5395545"/>
            <a:ext cx="152400" cy="105507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5076825"/>
            <a:ext cx="361950" cy="285749"/>
          </a:xfrm>
          <a:prstGeom prst="rect">
            <a:avLst/>
          </a:prstGeom>
        </p:spPr>
      </p:pic>
      <p:sp>
        <p:nvSpPr>
          <p:cNvPr id="42" name="rect 42"/>
          <p:cNvSpPr/>
          <p:nvPr/>
        </p:nvSpPr>
        <p:spPr>
          <a:xfrm>
            <a:off x="6343650" y="3124200"/>
            <a:ext cx="5238750" cy="1181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" name="rect 44"/>
          <p:cNvSpPr/>
          <p:nvPr/>
        </p:nvSpPr>
        <p:spPr>
          <a:xfrm>
            <a:off x="6343650" y="4533900"/>
            <a:ext cx="5238750" cy="1181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" name="textbox 46"/>
          <p:cNvSpPr/>
          <p:nvPr/>
        </p:nvSpPr>
        <p:spPr>
          <a:xfrm>
            <a:off x="603948" y="2429509"/>
            <a:ext cx="1078166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本课程将深入探索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编程语言中函数的多彩世界</a:t>
            </a:r>
            <a:r>
              <a:rPr sz="1500" kern="0" spc="-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，从基础知识入手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，逐步讲解高级特性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，确保读者全面掌握函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数的各个方面。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6502400" y="3305809"/>
            <a:ext cx="2063750" cy="845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1000"/>
              </a:lnSpc>
              <a:tabLst>
                <a:tab pos="4635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函数进阶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0" algn="l" rtl="0" eaLnBrk="0">
              <a:lnSpc>
                <a:spcPct val="91000"/>
              </a:lnSpc>
              <a:spcBef>
                <a:spcPts val="1100"/>
              </a:spcBef>
              <a:tabLst>
                <a:tab pos="6921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函数重载技术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0" algn="l" rtl="0" eaLnBrk="0">
              <a:lnSpc>
                <a:spcPct val="91000"/>
              </a:lnSpc>
              <a:tabLst>
                <a:tab pos="6921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函数在项目中的应用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50" y="3987800"/>
            <a:ext cx="152400" cy="101600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50" y="3683000"/>
            <a:ext cx="152400" cy="10160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15100" y="3362325"/>
            <a:ext cx="285750" cy="285750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6502400" y="4715509"/>
            <a:ext cx="1758950" cy="8458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1000"/>
              </a:lnSpc>
              <a:tabLst>
                <a:tab pos="4635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实践环节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0" algn="l" rtl="0" eaLnBrk="0">
              <a:lnSpc>
                <a:spcPct val="92000"/>
              </a:lnSpc>
              <a:spcBef>
                <a:spcPts val="1100"/>
              </a:spcBef>
              <a:tabLst>
                <a:tab pos="68326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知识巩固与练习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0" algn="l" rtl="0" eaLnBrk="0">
              <a:lnSpc>
                <a:spcPct val="91000"/>
              </a:lnSpc>
              <a:spcBef>
                <a:spcPts val="5"/>
              </a:spcBef>
              <a:tabLst>
                <a:tab pos="6858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总结与回顾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50" y="5395545"/>
            <a:ext cx="152400" cy="105507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50" y="5090745"/>
            <a:ext cx="152400" cy="105507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15100" y="4772025"/>
            <a:ext cx="285750" cy="285750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2579319" y="6358763"/>
            <a:ext cx="7020559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i="1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通过本章的学习，读者将能够更加游刃有</a:t>
            </a: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余地应用函数相关知识，在编程中编写出更高效、优雅的代码。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612444" y="1461389"/>
            <a:ext cx="1804670" cy="545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36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</a:t>
            </a: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大纲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3124200"/>
            <a:ext cx="76200" cy="320040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34328" y="6257131"/>
            <a:ext cx="426893" cy="410368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24600" y="3124200"/>
            <a:ext cx="76200" cy="1181100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24600" y="4533900"/>
            <a:ext cx="76200" cy="11810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picture 9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19100"/>
            <a:ext cx="12192000" cy="769620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 rot="21600000">
            <a:off x="6400800" y="2708909"/>
            <a:ext cx="5181600" cy="4796790"/>
            <a:chOff x="0" y="0"/>
            <a:chExt cx="5181600" cy="4796790"/>
          </a:xfrm>
        </p:grpSpPr>
        <p:sp>
          <p:nvSpPr>
            <p:cNvPr id="962" name="rect 962"/>
            <p:cNvSpPr/>
            <p:nvPr/>
          </p:nvSpPr>
          <p:spPr>
            <a:xfrm>
              <a:off x="0" y="377190"/>
              <a:ext cx="5181600" cy="4419600"/>
            </a:xfrm>
            <a:prstGeom prst="rect">
              <a:avLst/>
            </a:prstGeom>
            <a:solidFill>
              <a:srgbClr val="1E40AF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4" name="textbox 964"/>
            <p:cNvSpPr/>
            <p:nvPr/>
          </p:nvSpPr>
          <p:spPr>
            <a:xfrm>
              <a:off x="-12700" y="-12700"/>
              <a:ext cx="5207000" cy="483044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765" algn="l" rtl="0" eaLnBrk="0">
                <a:lnSpc>
                  <a:spcPct val="93000"/>
                </a:lnSpc>
              </a:pPr>
              <a:r>
                <a:rPr sz="1500" kern="0" spc="-3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闭包示例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9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5260" algn="l" rtl="0" eaLnBrk="0">
                <a:lnSpc>
                  <a:spcPts val="1495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200" kern="0" spc="8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0385" algn="l" rtl="0" eaLnBrk="0">
                <a:lnSpc>
                  <a:spcPts val="1520"/>
                </a:lnSpc>
                <a:spcBef>
                  <a:spcPts val="305"/>
                </a:spcBef>
              </a:pP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7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200" kern="0" spc="6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0385" algn="l" rtl="0" eaLnBrk="0">
                <a:lnSpc>
                  <a:spcPct val="99000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</a:t>
              </a:r>
              <a:r>
                <a:rPr sz="1200" kern="0" spc="8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04875" algn="l" rtl="0" eaLnBrk="0">
                <a:lnSpc>
                  <a:spcPts val="1530"/>
                </a:lnSpc>
                <a:spcBef>
                  <a:spcPts val="320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访问外部函数的局部变量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906145" algn="l" rtl="0" eaLnBrk="0">
                <a:lnSpc>
                  <a:spcPts val="1520"/>
                </a:lnSpc>
                <a:spcBef>
                  <a:spcPts val="330"/>
                </a:spcBef>
              </a:pPr>
              <a:r>
                <a:rPr sz="1200" kern="0" spc="-2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++;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4400" algn="l" rtl="0" eaLnBrk="0">
                <a:lnSpc>
                  <a:spcPts val="1520"/>
                </a:lnSpc>
                <a:spcBef>
                  <a:spcPts val="280"/>
                </a:spcBef>
              </a:pP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200" kern="0" spc="1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280"/>
                </a:spcBef>
              </a:pPr>
              <a:r>
                <a:rPr sz="1200" kern="0" spc="-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8640" algn="l" rtl="0" eaLnBrk="0">
                <a:lnSpc>
                  <a:spcPct val="99000"/>
                </a:lnSpc>
                <a:spcBef>
                  <a:spcPts val="360"/>
                </a:spcBef>
              </a:pPr>
              <a:r>
                <a:rPr sz="1200" kern="0" spc="-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200" kern="0" spc="1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</a:t>
              </a:r>
              <a:r>
                <a:rPr sz="1200" kern="0" spc="-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3355" algn="l" rtl="0" eaLnBrk="0">
                <a:lnSpc>
                  <a:spcPct val="98000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调⽤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函数获取返回值：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函数实例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4625" algn="l" rtl="0" eaLnBrk="0">
                <a:lnSpc>
                  <a:spcPts val="1800"/>
                </a:lnSpc>
              </a:pPr>
              <a:r>
                <a:rPr sz="1200" kern="0" spc="-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200" kern="0" spc="16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z</a:t>
              </a:r>
              <a:r>
                <a:rPr sz="1200" kern="0" spc="6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</a:t>
              </a:r>
              <a:r>
                <a:rPr sz="12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3355" algn="l" rtl="0" eaLnBrk="0">
                <a:lnSpc>
                  <a:spcPts val="1475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实际调⽤的是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返回的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4625" algn="l" rtl="0" eaLnBrk="0">
                <a:lnSpc>
                  <a:spcPct val="114000"/>
                </a:lnSpc>
                <a:spcBef>
                  <a:spcPts val="315"/>
                </a:spcBef>
              </a:pPr>
              <a:r>
                <a:rPr sz="1200" kern="0" spc="-1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200" kern="0" spc="-1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第⼀次调⽤结果：</a:t>
              </a:r>
              <a:r>
                <a:rPr sz="1200" kern="0" spc="-200" dirty="0">
                  <a:solidFill>
                    <a:srgbClr val="FCD34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z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());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3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返回：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</a:t>
              </a:r>
              <a:r>
                <a:rPr sz="1200" kern="0" spc="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         </a:t>
              </a:r>
              <a:r>
                <a:rPr sz="1200" kern="0" spc="-1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200" kern="0" spc="-10" dirty="0">
                  <a:solidFill>
                    <a:srgbClr val="7DD3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第⼆次调⽤结果：</a:t>
              </a:r>
              <a:r>
                <a:rPr sz="1200" kern="0" spc="-200" dirty="0">
                  <a:solidFill>
                    <a:srgbClr val="FCD34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200" kern="0" spc="-1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z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());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3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返回：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966" name="textbox 966"/>
          <p:cNvSpPr/>
          <p:nvPr/>
        </p:nvSpPr>
        <p:spPr>
          <a:xfrm>
            <a:off x="613283" y="1042289"/>
            <a:ext cx="10868025" cy="1393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035" algn="l" rtl="0" eaLnBrk="0">
              <a:lnSpc>
                <a:spcPct val="93000"/>
              </a:lnSpc>
            </a:pPr>
            <a:r>
              <a:rPr sz="3600" u="sng" kern="0" spc="-13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7000"/>
              </a:lnSpc>
              <a:spcBef>
                <a:spcPts val="5"/>
              </a:spcBef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闭包是由函数及其声明时的环境共同组成的结构</a:t>
            </a:r>
            <a:r>
              <a:rPr sz="1500" kern="0" spc="-2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，允许函数访问创建时作用域内的变量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，即使在闭包执行时这些变量已经超出它们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的原始作用域。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8" name="rect 968"/>
          <p:cNvSpPr/>
          <p:nvPr/>
        </p:nvSpPr>
        <p:spPr>
          <a:xfrm>
            <a:off x="628650" y="2667000"/>
            <a:ext cx="5162550" cy="1066800"/>
          </a:xfrm>
          <a:prstGeom prst="rect">
            <a:avLst/>
          </a:prstGeom>
          <a:solidFill>
            <a:srgbClr val="2563EB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0" name="rect 970"/>
          <p:cNvSpPr/>
          <p:nvPr/>
        </p:nvSpPr>
        <p:spPr>
          <a:xfrm>
            <a:off x="628650" y="3886200"/>
            <a:ext cx="5162550" cy="1066800"/>
          </a:xfrm>
          <a:prstGeom prst="rect">
            <a:avLst/>
          </a:prstGeom>
          <a:solidFill>
            <a:srgbClr val="2563EB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2" name="rect 972"/>
          <p:cNvSpPr/>
          <p:nvPr/>
        </p:nvSpPr>
        <p:spPr>
          <a:xfrm>
            <a:off x="628650" y="5105400"/>
            <a:ext cx="5162550" cy="1066800"/>
          </a:xfrm>
          <a:prstGeom prst="rect">
            <a:avLst/>
          </a:prstGeom>
          <a:solidFill>
            <a:srgbClr val="2563EB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4" name="textbox 974"/>
          <p:cNvSpPr/>
          <p:nvPr/>
        </p:nvSpPr>
        <p:spPr>
          <a:xfrm>
            <a:off x="601167" y="6506209"/>
            <a:ext cx="5203190" cy="9988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2000"/>
              </a:lnSpc>
            </a:pP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0" algn="l" rtl="0" eaLnBrk="0">
              <a:lnSpc>
                <a:spcPct val="119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当一个函数被定义时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，它会捕获其所在作用域中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的所有变量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，并将其与函数体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一起形成闭包。即使该函数在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其原始作用域之外被调用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，它仍然可以访问这些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捕获的变量。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76" name="textbox 976"/>
          <p:cNvSpPr/>
          <p:nvPr/>
        </p:nvSpPr>
        <p:spPr>
          <a:xfrm>
            <a:off x="787400" y="2865373"/>
            <a:ext cx="4797425" cy="715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5000"/>
              </a:lnSpc>
              <a:tabLst>
                <a:tab pos="368300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持久化引用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7190" indent="63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闭包可以访问其创建时作用域内的任何局部变量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，即使在闭包执行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时这些变量已经超出它们的原始作用域。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78" name="picture 9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0100" y="2905125"/>
            <a:ext cx="238125" cy="190500"/>
          </a:xfrm>
          <a:prstGeom prst="rect">
            <a:avLst/>
          </a:prstGeom>
        </p:spPr>
      </p:pic>
      <p:sp>
        <p:nvSpPr>
          <p:cNvPr id="980" name="textbox 980"/>
          <p:cNvSpPr/>
          <p:nvPr/>
        </p:nvSpPr>
        <p:spPr>
          <a:xfrm>
            <a:off x="787400" y="4084573"/>
            <a:ext cx="4749800" cy="714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4000"/>
              </a:lnSpc>
              <a:tabLst>
                <a:tab pos="320675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数据隐藏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083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闭包可以创建私有变量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，这些变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量不能被外部直接访问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，只能通过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闭包函数来操作。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2" name="picture 9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0100" y="4124325"/>
            <a:ext cx="190500" cy="190500"/>
          </a:xfrm>
          <a:prstGeom prst="rect">
            <a:avLst/>
          </a:prstGeom>
        </p:spPr>
      </p:pic>
      <p:sp>
        <p:nvSpPr>
          <p:cNvPr id="984" name="textbox 984"/>
          <p:cNvSpPr/>
          <p:nvPr/>
        </p:nvSpPr>
        <p:spPr>
          <a:xfrm>
            <a:off x="787400" y="5303773"/>
            <a:ext cx="4749800" cy="7156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6000"/>
              </a:lnSpc>
              <a:tabLst>
                <a:tab pos="321945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状态保留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5120" indent="508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闭包可以保留对环境的引用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使外部函数已经执行完毕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，闭包内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部的变量状态仍然保留。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6" name="picture 9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5343525"/>
            <a:ext cx="190500" cy="190500"/>
          </a:xfrm>
          <a:prstGeom prst="rect">
            <a:avLst/>
          </a:prstGeom>
        </p:spPr>
      </p:pic>
      <p:pic>
        <p:nvPicPr>
          <p:cNvPr id="988" name="picture 9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419100"/>
            <a:ext cx="12192000" cy="76200"/>
          </a:xfrm>
          <a:prstGeom prst="rect">
            <a:avLst/>
          </a:prstGeom>
        </p:spPr>
      </p:pic>
      <p:pic>
        <p:nvPicPr>
          <p:cNvPr id="990" name="picture 9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2667000"/>
            <a:ext cx="38100" cy="1066800"/>
          </a:xfrm>
          <a:prstGeom prst="rect">
            <a:avLst/>
          </a:prstGeom>
        </p:spPr>
      </p:pic>
      <p:pic>
        <p:nvPicPr>
          <p:cNvPr id="992" name="picture 9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3886200"/>
            <a:ext cx="38100" cy="1066800"/>
          </a:xfrm>
          <a:prstGeom prst="rect">
            <a:avLst/>
          </a:prstGeom>
        </p:spPr>
      </p:pic>
      <p:pic>
        <p:nvPicPr>
          <p:cNvPr id="994" name="picture 9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5105400"/>
            <a:ext cx="38100" cy="106679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6" name="picture 9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99288"/>
            <a:ext cx="12192000" cy="7734300"/>
          </a:xfrm>
          <a:prstGeom prst="rect">
            <a:avLst/>
          </a:prstGeom>
        </p:spPr>
      </p:pic>
      <p:sp>
        <p:nvSpPr>
          <p:cNvPr id="998" name="textbox 998"/>
          <p:cNvSpPr/>
          <p:nvPr/>
        </p:nvSpPr>
        <p:spPr>
          <a:xfrm>
            <a:off x="609600" y="3104388"/>
            <a:ext cx="5486400" cy="36576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95"/>
              </a:lnSpc>
            </a:pPr>
            <a:r>
              <a:rPr sz="1200" kern="0" spc="-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1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1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27685" algn="l" rtl="0" eaLnBrk="0">
              <a:lnSpc>
                <a:spcPts val="1520"/>
              </a:lnSpc>
              <a:spcBef>
                <a:spcPts val="305"/>
              </a:spcBef>
            </a:pPr>
            <a:r>
              <a:rPr sz="1200" kern="0" spc="-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7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200" kern="0" spc="6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6415" algn="l" rtl="0" eaLnBrk="0">
              <a:lnSpc>
                <a:spcPct val="98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在函数内部定义箭头函数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7685" algn="l" rtl="0" eaLnBrk="0">
              <a:lnSpc>
                <a:spcPts val="1800"/>
              </a:lnSpc>
            </a:pP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16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7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2175" algn="l" rtl="0" eaLnBrk="0">
              <a:lnSpc>
                <a:spcPts val="1530"/>
              </a:lnSpc>
              <a:spcBef>
                <a:spcPts val="385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</a:t>
            </a:r>
            <a:r>
              <a:rPr sz="1200" kern="0" spc="-19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，该函数使⽤了它所在的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函数中的局部变量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3445" algn="l" rtl="0" eaLnBrk="0">
              <a:lnSpc>
                <a:spcPts val="1520"/>
              </a:lnSpc>
              <a:spcBef>
                <a:spcPts val="330"/>
              </a:spcBef>
            </a:pPr>
            <a:r>
              <a:rPr sz="1200" kern="0" spc="-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countreturn</a:t>
            </a:r>
            <a:r>
              <a:rPr sz="1200" kern="0" spc="-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280"/>
              </a:spcBef>
            </a:pP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5305" indent="-8890" algn="l" rtl="0" eaLnBrk="0">
              <a:lnSpc>
                <a:spcPct val="114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返回⼀个函数</a:t>
            </a:r>
            <a:r>
              <a:rPr sz="1200" kern="0" spc="-20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，该函数不接收任何参数</a:t>
            </a:r>
            <a:r>
              <a:rPr sz="1200" kern="0" spc="-19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类型的值</a:t>
            </a:r>
            <a:r>
              <a:rPr sz="1200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</a:t>
            </a: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1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ct val="98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函数获取返回值：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函数实例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1925" algn="l" rtl="0" eaLnBrk="0">
              <a:lnSpc>
                <a:spcPts val="1800"/>
              </a:lnSpc>
            </a:pPr>
            <a:r>
              <a:rPr sz="1200" kern="0" spc="-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16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z</a:t>
            </a:r>
            <a:r>
              <a:rPr sz="1200" kern="0" spc="6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200" kern="0" spc="-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00" name="textbox 1000"/>
          <p:cNvSpPr/>
          <p:nvPr/>
        </p:nvSpPr>
        <p:spPr>
          <a:xfrm>
            <a:off x="6388100" y="5093461"/>
            <a:ext cx="5178425" cy="24301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6000"/>
              </a:lnSpc>
              <a:tabLst>
                <a:tab pos="301625" algn="l"/>
              </a:tabLst>
            </a:pPr>
            <a:r>
              <a:rPr sz="13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创建闭包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3530" indent="7620" algn="l" rtl="0" eaLnBrk="0">
              <a:lnSpc>
                <a:spcPct val="109000"/>
              </a:lnSpc>
              <a:spcBef>
                <a:spcPts val="51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被定义在函数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，并且使用了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的局部变量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r>
              <a:rPr sz="1200" kern="0" spc="-17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，因此形成了一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个闭包。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spcBef>
                <a:spcPts val="400"/>
              </a:spcBef>
              <a:tabLst>
                <a:tab pos="304800" algn="l"/>
              </a:tabLst>
            </a:pPr>
            <a:r>
              <a:rPr sz="13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访问外部变量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6070" indent="1905" algn="l" rtl="0" eaLnBrk="0">
              <a:lnSpc>
                <a:spcPct val="114000"/>
              </a:lnSpc>
              <a:spcBef>
                <a:spcPts val="52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即使在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z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调用时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函数已经执行完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毕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函数依然可以访问和修改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r>
              <a:rPr sz="1200" kern="0" spc="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6000"/>
              </a:lnSpc>
              <a:spcBef>
                <a:spcPts val="390"/>
              </a:spcBef>
              <a:tabLst>
                <a:tab pos="302895" algn="l"/>
              </a:tabLst>
            </a:pPr>
            <a:r>
              <a:rPr sz="13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状态保持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1625" indent="9525" algn="l" rtl="0" eaLnBrk="0">
              <a:lnSpc>
                <a:spcPct val="109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维持了对创建环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境的引用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，因此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变量的值在多次调用之间被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保留和更新。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02" name="picture 1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6885813"/>
            <a:ext cx="171450" cy="190500"/>
          </a:xfrm>
          <a:prstGeom prst="rect">
            <a:avLst/>
          </a:prstGeom>
        </p:spPr>
      </p:pic>
      <p:pic>
        <p:nvPicPr>
          <p:cNvPr id="1004" name="picture 1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6009513"/>
            <a:ext cx="171450" cy="190500"/>
          </a:xfrm>
          <a:prstGeom prst="rect">
            <a:avLst/>
          </a:prstGeom>
        </p:spPr>
      </p:pic>
      <p:pic>
        <p:nvPicPr>
          <p:cNvPr id="1006" name="picture 1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133213"/>
            <a:ext cx="171450" cy="190499"/>
          </a:xfrm>
          <a:prstGeom prst="rect">
            <a:avLst/>
          </a:prstGeom>
        </p:spPr>
      </p:pic>
      <p:pic>
        <p:nvPicPr>
          <p:cNvPr id="1008" name="picture 1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3104388"/>
            <a:ext cx="5181600" cy="1714500"/>
          </a:xfrm>
          <a:prstGeom prst="rect">
            <a:avLst/>
          </a:prstGeom>
        </p:spPr>
      </p:pic>
      <p:sp>
        <p:nvSpPr>
          <p:cNvPr id="1010" name="textbox 1010"/>
          <p:cNvSpPr/>
          <p:nvPr/>
        </p:nvSpPr>
        <p:spPr>
          <a:xfrm>
            <a:off x="613663" y="1914397"/>
            <a:ext cx="10867390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06000"/>
              </a:lnSpc>
            </a:pP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闭包是由函数及其声明时的环境共同组成的结构</a:t>
            </a:r>
            <a:r>
              <a:rPr sz="1500" kern="0" spc="-2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，可以访问其创建时作用域内的任何局部变量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，即使在闭包执行时这些变量已经超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出它们的原始作用域。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2" name="picture 10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399288"/>
            <a:ext cx="12192000" cy="76200"/>
          </a:xfrm>
          <a:prstGeom prst="rect">
            <a:avLst/>
          </a:prstGeom>
        </p:spPr>
      </p:pic>
      <p:sp>
        <p:nvSpPr>
          <p:cNvPr id="1014" name="textbox 1014"/>
          <p:cNvSpPr/>
          <p:nvPr/>
        </p:nvSpPr>
        <p:spPr>
          <a:xfrm>
            <a:off x="627075" y="1022477"/>
            <a:ext cx="1790064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3000"/>
              </a:lnSpc>
            </a:pP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6" name="textbox 1016"/>
          <p:cNvSpPr/>
          <p:nvPr/>
        </p:nvSpPr>
        <p:spPr>
          <a:xfrm>
            <a:off x="6388100" y="2680970"/>
            <a:ext cx="1644650" cy="279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tabLst>
                <a:tab pos="27432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闭包工作原理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8" name="picture 10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2694813"/>
            <a:ext cx="171450" cy="228600"/>
          </a:xfrm>
          <a:prstGeom prst="rect">
            <a:avLst/>
          </a:prstGeom>
        </p:spPr>
      </p:pic>
      <p:sp>
        <p:nvSpPr>
          <p:cNvPr id="1020" name="textbox 1020"/>
          <p:cNvSpPr/>
          <p:nvPr/>
        </p:nvSpPr>
        <p:spPr>
          <a:xfrm>
            <a:off x="596900" y="2680970"/>
            <a:ext cx="1301750" cy="280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800" kern="0" spc="-60" dirty="0">
                <a:solidFill>
                  <a:srgbClr val="5A85B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150" dirty="0">
                <a:solidFill>
                  <a:srgbClr val="5A85B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2" name="picture 10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1618488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" name="picture 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99288"/>
            <a:ext cx="12192000" cy="7734300"/>
          </a:xfrm>
          <a:prstGeom prst="rect">
            <a:avLst/>
          </a:prstGeom>
        </p:spPr>
      </p:pic>
      <p:sp>
        <p:nvSpPr>
          <p:cNvPr id="1026" name="rect 1026"/>
          <p:cNvSpPr/>
          <p:nvPr/>
        </p:nvSpPr>
        <p:spPr>
          <a:xfrm>
            <a:off x="4343399" y="2551938"/>
            <a:ext cx="3505200" cy="32956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28" name="rect 1028"/>
          <p:cNvSpPr/>
          <p:nvPr/>
        </p:nvSpPr>
        <p:spPr>
          <a:xfrm>
            <a:off x="609600" y="2551938"/>
            <a:ext cx="3505200" cy="32956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30" name="rect 1030"/>
          <p:cNvSpPr/>
          <p:nvPr/>
        </p:nvSpPr>
        <p:spPr>
          <a:xfrm>
            <a:off x="8077200" y="2551938"/>
            <a:ext cx="3505200" cy="32956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32" name="textbox 1032"/>
          <p:cNvSpPr/>
          <p:nvPr/>
        </p:nvSpPr>
        <p:spPr>
          <a:xfrm>
            <a:off x="609600" y="6095238"/>
            <a:ext cx="5372100" cy="12001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2000"/>
              </a:lnSpc>
              <a:spcBef>
                <a:spcPts val="5"/>
              </a:spcBef>
              <a:tabLst>
                <a:tab pos="45402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事件处理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4660" indent="6350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闭包在事件处理程序中非常有用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，可以访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问创建时的上下文环境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该环境的外部函数已执行完毕。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34" name="picture 10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0100" y="6390513"/>
            <a:ext cx="142875" cy="228600"/>
          </a:xfrm>
          <a:prstGeom prst="rect">
            <a:avLst/>
          </a:prstGeom>
        </p:spPr>
      </p:pic>
      <p:sp>
        <p:nvSpPr>
          <p:cNvPr id="1036" name="rect 1036"/>
          <p:cNvSpPr/>
          <p:nvPr/>
        </p:nvSpPr>
        <p:spPr>
          <a:xfrm>
            <a:off x="6210300" y="6095238"/>
            <a:ext cx="5372100" cy="12001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38" name="textbox 1038"/>
          <p:cNvSpPr/>
          <p:nvPr/>
        </p:nvSpPr>
        <p:spPr>
          <a:xfrm>
            <a:off x="4533899" y="3980688"/>
            <a:ext cx="3124835" cy="16764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6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205"/>
              </a:lnSpc>
              <a:spcBef>
                <a:spcPts val="15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getName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0055" algn="l" rtl="0" eaLnBrk="0">
              <a:lnSpc>
                <a:spcPts val="1290"/>
              </a:lnSpc>
              <a:spcBef>
                <a:spcPts val="220"/>
              </a:spcBef>
            </a:pPr>
            <a:r>
              <a:rPr sz="10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0035" algn="l" rtl="0" eaLnBrk="0">
              <a:lnSpc>
                <a:spcPts val="1265"/>
              </a:lnSpc>
              <a:spcBef>
                <a:spcPts val="135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265"/>
              </a:lnSpc>
              <a:spcBef>
                <a:spcPts val="15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.setName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(newName)</a:t>
            </a:r>
            <a:r>
              <a:rPr sz="10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6245" algn="l" rtl="0" eaLnBrk="0">
              <a:lnSpc>
                <a:spcPts val="1290"/>
              </a:lnSpc>
              <a:spcBef>
                <a:spcPts val="155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newName;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0035" algn="l" rtl="0" eaLnBrk="0">
              <a:lnSpc>
                <a:spcPts val="1265"/>
              </a:lnSpc>
              <a:spcBef>
                <a:spcPts val="135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4460" algn="l" rtl="0" eaLnBrk="0">
              <a:lnSpc>
                <a:spcPts val="1265"/>
              </a:lnSpc>
              <a:spcBef>
                <a:spcPts val="155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40" name="textbox 1040"/>
          <p:cNvSpPr/>
          <p:nvPr/>
        </p:nvSpPr>
        <p:spPr>
          <a:xfrm>
            <a:off x="800099" y="3980688"/>
            <a:ext cx="3124200" cy="16764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6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createCounter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6860" algn="l" rtl="0" eaLnBrk="0">
              <a:lnSpc>
                <a:spcPts val="1310"/>
              </a:lnSpc>
              <a:spcBef>
                <a:spcPts val="110"/>
              </a:spcBef>
            </a:pP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8130" algn="l" rtl="0" eaLnBrk="0">
              <a:lnSpc>
                <a:spcPts val="1290"/>
              </a:lnSpc>
              <a:spcBef>
                <a:spcPts val="16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4480" algn="l" rtl="0" eaLnBrk="0">
              <a:lnSpc>
                <a:spcPts val="1265"/>
              </a:lnSpc>
              <a:spcBef>
                <a:spcPts val="13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3070" algn="l" rtl="0" eaLnBrk="0">
              <a:lnSpc>
                <a:spcPts val="1290"/>
              </a:lnSpc>
              <a:spcBef>
                <a:spcPts val="155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0055" algn="l" rtl="0" eaLnBrk="0">
              <a:lnSpc>
                <a:spcPts val="1290"/>
              </a:lnSpc>
              <a:spcBef>
                <a:spcPts val="135"/>
              </a:spcBef>
            </a:pPr>
            <a:r>
              <a:rPr sz="10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0035" algn="l" rtl="0" eaLnBrk="0">
              <a:lnSpc>
                <a:spcPts val="1265"/>
              </a:lnSpc>
              <a:spcBef>
                <a:spcPts val="135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4460" algn="l" rtl="0" eaLnBrk="0">
              <a:lnSpc>
                <a:spcPts val="1265"/>
              </a:lnSpc>
              <a:spcBef>
                <a:spcPts val="155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42" name="textbox 1042"/>
          <p:cNvSpPr/>
          <p:nvPr/>
        </p:nvSpPr>
        <p:spPr>
          <a:xfrm>
            <a:off x="8267700" y="4161663"/>
            <a:ext cx="3124200" cy="1495425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265"/>
              </a:lnSpc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makeAdder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(x)</a:t>
            </a: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4480" algn="l" rtl="0" eaLnBrk="0">
              <a:lnSpc>
                <a:spcPts val="1205"/>
              </a:lnSpc>
              <a:spcBef>
                <a:spcPts val="15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(y)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0055" algn="l" rtl="0" eaLnBrk="0">
              <a:lnSpc>
                <a:spcPts val="1205"/>
              </a:lnSpc>
              <a:spcBef>
                <a:spcPts val="220"/>
              </a:spcBef>
            </a:pPr>
            <a:r>
              <a:rPr sz="10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0035" algn="l" rtl="0" eaLnBrk="0">
              <a:lnSpc>
                <a:spcPts val="1265"/>
              </a:lnSpc>
              <a:spcBef>
                <a:spcPts val="220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4460" algn="l" rtl="0" eaLnBrk="0">
              <a:lnSpc>
                <a:spcPts val="1265"/>
              </a:lnSpc>
              <a:spcBef>
                <a:spcPts val="155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1285" algn="l" rtl="0" eaLnBrk="0">
              <a:lnSpc>
                <a:spcPts val="1300"/>
              </a:lnSpc>
              <a:spcBef>
                <a:spcPts val="110"/>
              </a:spcBef>
            </a:pPr>
            <a:r>
              <a:rPr sz="1000" kern="0" spc="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创建不同的加法函数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1920" algn="l" rtl="0" eaLnBrk="0">
              <a:lnSpc>
                <a:spcPts val="1265"/>
              </a:lnSpc>
              <a:spcBef>
                <a:spcPts val="175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makeAdder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(5);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44" name="textbox 1044"/>
          <p:cNvSpPr/>
          <p:nvPr/>
        </p:nvSpPr>
        <p:spPr>
          <a:xfrm>
            <a:off x="6388100" y="6333997"/>
            <a:ext cx="4883150" cy="7702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tabLst>
                <a:tab pos="30607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异步编程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785" indent="-7620" algn="l" rtl="0" eaLnBrk="0">
              <a:lnSpc>
                <a:spcPct val="115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在异步操作中，</a:t>
            </a:r>
            <a:r>
              <a:rPr sz="12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闭包可以保存当前状态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，确保回调函数执行时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能够访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问到正确的上下文环境和变量值。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6" name="picture 1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6390513"/>
            <a:ext cx="171450" cy="228600"/>
          </a:xfrm>
          <a:prstGeom prst="rect">
            <a:avLst/>
          </a:prstGeom>
        </p:spPr>
      </p:pic>
      <p:sp>
        <p:nvSpPr>
          <p:cNvPr id="1048" name="textbox 1048"/>
          <p:cNvSpPr/>
          <p:nvPr/>
        </p:nvSpPr>
        <p:spPr>
          <a:xfrm>
            <a:off x="4521200" y="2796413"/>
            <a:ext cx="3073400" cy="10699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92000"/>
              </a:lnSpc>
              <a:tabLst>
                <a:tab pos="3302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私有变量实现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利用闭包特性可以创建私有变量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，这些变量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能在创建它们的函数内部访问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，无法从外部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接访问。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50" name="picture 10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33900" y="2809113"/>
            <a:ext cx="200025" cy="228600"/>
          </a:xfrm>
          <a:prstGeom prst="rect">
            <a:avLst/>
          </a:prstGeom>
        </p:spPr>
      </p:pic>
      <p:sp>
        <p:nvSpPr>
          <p:cNvPr id="1052" name="textbox 1052"/>
          <p:cNvSpPr/>
          <p:nvPr/>
        </p:nvSpPr>
        <p:spPr>
          <a:xfrm>
            <a:off x="8255000" y="2796413"/>
            <a:ext cx="3073400" cy="10706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1000"/>
              </a:lnSpc>
              <a:spcBef>
                <a:spcPts val="0"/>
              </a:spcBef>
              <a:tabLst>
                <a:tab pos="4254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函数工厂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825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闭包可以用于创建函数工厂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，根据传入的参数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生成不同的函数实例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，每个实例都保留自己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54" name="picture 10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67700" y="2809113"/>
            <a:ext cx="285750" cy="228600"/>
          </a:xfrm>
          <a:prstGeom prst="rect">
            <a:avLst/>
          </a:prstGeom>
        </p:spPr>
      </p:pic>
      <p:sp>
        <p:nvSpPr>
          <p:cNvPr id="1056" name="textbox 1056"/>
          <p:cNvSpPr/>
          <p:nvPr/>
        </p:nvSpPr>
        <p:spPr>
          <a:xfrm>
            <a:off x="787400" y="2796413"/>
            <a:ext cx="3073400" cy="839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0"/>
              </a:spcBef>
              <a:tabLst>
                <a:tab pos="3587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数据封装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5080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闭包可以创建私有变量和方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，保护对象的内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部状态不被外部直接访问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，实现数据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的封装。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58" name="picture 10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100" y="2809113"/>
            <a:ext cx="228600" cy="228600"/>
          </a:xfrm>
          <a:prstGeom prst="rect">
            <a:avLst/>
          </a:prstGeom>
        </p:spPr>
      </p:pic>
      <p:sp>
        <p:nvSpPr>
          <p:cNvPr id="1060" name="textbox 1060"/>
          <p:cNvSpPr/>
          <p:nvPr/>
        </p:nvSpPr>
        <p:spPr>
          <a:xfrm>
            <a:off x="627075" y="1022477"/>
            <a:ext cx="4910454" cy="539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0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</a:t>
            </a:r>
            <a:r>
              <a:rPr sz="36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在实际项目中的应用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2" name="textbox 1062"/>
          <p:cNvSpPr/>
          <p:nvPr/>
        </p:nvSpPr>
        <p:spPr>
          <a:xfrm>
            <a:off x="613663" y="1914397"/>
            <a:ext cx="981900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闭包作为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中的重要特性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，在实际项目开发中具有多种应用场景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，能够帮助开发者编写出更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高效、模块化的代码。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4" name="picture 10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4200" y="1293624"/>
            <a:ext cx="3276600" cy="506851"/>
          </a:xfrm>
          <a:prstGeom prst="rect">
            <a:avLst/>
          </a:prstGeom>
        </p:spPr>
      </p:pic>
      <p:pic>
        <p:nvPicPr>
          <p:cNvPr id="1066" name="picture 10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399288"/>
            <a:ext cx="12192000" cy="76200"/>
          </a:xfrm>
          <a:prstGeom prst="rect">
            <a:avLst/>
          </a:prstGeom>
        </p:spPr>
      </p:pic>
      <p:pic>
        <p:nvPicPr>
          <p:cNvPr id="1068" name="picture 106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6076188"/>
            <a:ext cx="5372100" cy="76199"/>
          </a:xfrm>
          <a:prstGeom prst="rect">
            <a:avLst/>
          </a:prstGeom>
        </p:spPr>
      </p:pic>
      <p:pic>
        <p:nvPicPr>
          <p:cNvPr id="1070" name="picture 107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10300" y="6076188"/>
            <a:ext cx="5372100" cy="76199"/>
          </a:xfrm>
          <a:prstGeom prst="rect">
            <a:avLst/>
          </a:prstGeom>
        </p:spPr>
      </p:pic>
      <p:pic>
        <p:nvPicPr>
          <p:cNvPr id="1072" name="picture 107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2532888"/>
            <a:ext cx="3505200" cy="76200"/>
          </a:xfrm>
          <a:prstGeom prst="rect">
            <a:avLst/>
          </a:prstGeom>
        </p:spPr>
      </p:pic>
      <p:pic>
        <p:nvPicPr>
          <p:cNvPr id="1074" name="picture 10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343400" y="2532888"/>
            <a:ext cx="3505200" cy="76200"/>
          </a:xfrm>
          <a:prstGeom prst="rect">
            <a:avLst/>
          </a:prstGeom>
        </p:spPr>
      </p:pic>
      <p:pic>
        <p:nvPicPr>
          <p:cNvPr id="1076" name="picture 10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077200" y="2532888"/>
            <a:ext cx="3505200" cy="76200"/>
          </a:xfrm>
          <a:prstGeom prst="rect">
            <a:avLst/>
          </a:prstGeom>
        </p:spPr>
      </p:pic>
      <p:pic>
        <p:nvPicPr>
          <p:cNvPr id="1078" name="picture 10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34328" y="7243752"/>
            <a:ext cx="439448" cy="41759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7380" y="7352665"/>
            <a:ext cx="10955020" cy="25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156585" algn="l" rtl="0" eaLnBrk="0">
              <a:lnSpc>
                <a:spcPct val="91000"/>
              </a:lnSpc>
              <a:spcBef>
                <a:spcPts val="0"/>
              </a:spcBef>
            </a:pPr>
            <a:r>
              <a:rPr sz="1200" i="1" kern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闭包是</a:t>
            </a:r>
            <a:r>
              <a:rPr sz="1200" i="1" kern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ArkTS</a:t>
            </a:r>
            <a:r>
              <a:rPr sz="1200" i="1" kern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中一种强大的编程技术，能够帮助开发者编写出更模块化、更安全的代码。</a:t>
            </a:r>
            <a:endParaRPr lang="zh-CN" altLang="en-US" sz="1200" i="1" kern="0" dirty="0">
              <a:solidFill>
                <a:srgbClr val="9CA3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" name="picture 10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00100"/>
            <a:ext cx="12192000" cy="6934200"/>
          </a:xfrm>
          <a:prstGeom prst="rect">
            <a:avLst/>
          </a:prstGeom>
        </p:spPr>
      </p:pic>
      <p:sp>
        <p:nvSpPr>
          <p:cNvPr id="1084" name="rect 1084"/>
          <p:cNvSpPr/>
          <p:nvPr/>
        </p:nvSpPr>
        <p:spPr>
          <a:xfrm>
            <a:off x="628650" y="5067300"/>
            <a:ext cx="5314950" cy="1828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6" name="textbox 1086"/>
          <p:cNvSpPr/>
          <p:nvPr/>
        </p:nvSpPr>
        <p:spPr>
          <a:xfrm>
            <a:off x="6267450" y="5067300"/>
            <a:ext cx="5314950" cy="1828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6250" algn="l" rtl="0" eaLnBrk="0">
              <a:lnSpc>
                <a:spcPct val="91000"/>
              </a:lnSpc>
              <a:spcBef>
                <a:spcPts val="5"/>
              </a:spcBef>
              <a:tabLst>
                <a:tab pos="59880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重要事项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91000"/>
              </a:lnSpc>
              <a:spcBef>
                <a:spcPts val="360"/>
              </a:spcBef>
              <a:tabLst>
                <a:tab pos="4889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函数声明必须唯一：不允许重载的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函数具有相同的参数列表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0050" algn="l" rtl="0" eaLnBrk="0">
              <a:lnSpc>
                <a:spcPct val="91000"/>
              </a:lnSpc>
              <a:spcBef>
                <a:spcPts val="1390"/>
              </a:spcBef>
              <a:tabLst>
                <a:tab pos="4889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函数实现紧随声明：所有函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数声明应紧跟一个通用实现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1950" algn="l" rtl="0" eaLnBrk="0">
              <a:lnSpc>
                <a:spcPct val="91000"/>
              </a:lnSpc>
              <a:spcBef>
                <a:spcPts val="5"/>
              </a:spcBef>
              <a:tabLst>
                <a:tab pos="44386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适用于需要根据参数类型或数量提供不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同行为的场景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8" name="picture 1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15100" y="6477000"/>
            <a:ext cx="114300" cy="152400"/>
          </a:xfrm>
          <a:prstGeom prst="rect">
            <a:avLst/>
          </a:prstGeom>
        </p:spPr>
      </p:pic>
      <p:pic>
        <p:nvPicPr>
          <p:cNvPr id="1090" name="picture 10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6134100"/>
            <a:ext cx="152400" cy="152400"/>
          </a:xfrm>
          <a:prstGeom prst="rect">
            <a:avLst/>
          </a:prstGeom>
        </p:spPr>
      </p:pic>
      <p:pic>
        <p:nvPicPr>
          <p:cNvPr id="1092" name="picture 10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5791200"/>
            <a:ext cx="152400" cy="152400"/>
          </a:xfrm>
          <a:prstGeom prst="rect">
            <a:avLst/>
          </a:prstGeom>
        </p:spPr>
      </p:pic>
      <p:pic>
        <p:nvPicPr>
          <p:cNvPr id="1094" name="picture 10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5100" y="5332476"/>
            <a:ext cx="228600" cy="231648"/>
          </a:xfrm>
          <a:prstGeom prst="rect">
            <a:avLst/>
          </a:prstGeom>
        </p:spPr>
      </p:pic>
      <p:pic>
        <p:nvPicPr>
          <p:cNvPr id="1096" name="picture 10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362200" y="3162300"/>
            <a:ext cx="7378700" cy="1295400"/>
          </a:xfrm>
          <a:prstGeom prst="rect">
            <a:avLst/>
          </a:prstGeom>
        </p:spPr>
      </p:pic>
      <p:pic>
        <p:nvPicPr>
          <p:cNvPr id="1098" name="picture 10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34328" y="6266196"/>
            <a:ext cx="439448" cy="417596"/>
          </a:xfrm>
          <a:prstGeom prst="rect">
            <a:avLst/>
          </a:prstGeom>
        </p:spPr>
      </p:pic>
      <p:sp>
        <p:nvSpPr>
          <p:cNvPr id="1100" name="textbox 1100"/>
          <p:cNvSpPr/>
          <p:nvPr/>
        </p:nvSpPr>
        <p:spPr>
          <a:xfrm>
            <a:off x="863600" y="5307583"/>
            <a:ext cx="3606800" cy="13582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900" kern="0" spc="-80" dirty="0">
                <a:solidFill>
                  <a:srgbClr val="5D85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900" kern="0" spc="-80" dirty="0">
                <a:solidFill>
                  <a:srgbClr val="5D85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500" kern="0" spc="-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实现方式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365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编写多个同名函数声明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，但参数类型或数量不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380"/>
              </a:spcBef>
              <a:tabLst>
                <a:tab pos="2508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紧跟一个通用实现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，用于处理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所有重载情况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540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函数体中使用类型保护或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类型断言来区分不同参数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2" name="picture 11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76300" y="6477000"/>
            <a:ext cx="152400" cy="152400"/>
          </a:xfrm>
          <a:prstGeom prst="rect">
            <a:avLst/>
          </a:prstGeom>
        </p:spPr>
      </p:pic>
      <p:pic>
        <p:nvPicPr>
          <p:cNvPr id="1104" name="picture 11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76300" y="6134100"/>
            <a:ext cx="152400" cy="152400"/>
          </a:xfrm>
          <a:prstGeom prst="rect">
            <a:avLst/>
          </a:prstGeom>
        </p:spPr>
      </p:pic>
      <p:pic>
        <p:nvPicPr>
          <p:cNvPr id="1106" name="picture 11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76300" y="5791200"/>
            <a:ext cx="152400" cy="152400"/>
          </a:xfrm>
          <a:prstGeom prst="rect">
            <a:avLst/>
          </a:prstGeom>
        </p:spPr>
      </p:pic>
      <p:sp>
        <p:nvSpPr>
          <p:cNvPr id="1108" name="textbox 1108"/>
          <p:cNvSpPr/>
          <p:nvPr/>
        </p:nvSpPr>
        <p:spPr>
          <a:xfrm>
            <a:off x="613473" y="2315209"/>
            <a:ext cx="1083881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函数重载允许为同一个函数提供多种调用方式。通过编写多个同名但参数类型或参数数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量不同的函数声明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，可以实现函数的重载。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10" name="picture 11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204200" y="1532511"/>
            <a:ext cx="3276600" cy="519213"/>
          </a:xfrm>
          <a:prstGeom prst="rect">
            <a:avLst/>
          </a:prstGeom>
        </p:spPr>
      </p:pic>
      <p:pic>
        <p:nvPicPr>
          <p:cNvPr id="1112" name="picture 11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800100"/>
            <a:ext cx="12192000" cy="76200"/>
          </a:xfrm>
          <a:prstGeom prst="rect">
            <a:avLst/>
          </a:prstGeom>
        </p:spPr>
      </p:pic>
      <p:sp>
        <p:nvSpPr>
          <p:cNvPr id="1114" name="textbox 1114"/>
          <p:cNvSpPr/>
          <p:nvPr/>
        </p:nvSpPr>
        <p:spPr>
          <a:xfrm>
            <a:off x="628446" y="1423289"/>
            <a:ext cx="178879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3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</a:t>
            </a:r>
            <a:r>
              <a:rPr sz="36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载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16" name="textbox 1116"/>
          <p:cNvSpPr/>
          <p:nvPr/>
        </p:nvSpPr>
        <p:spPr>
          <a:xfrm>
            <a:off x="596900" y="6930263"/>
            <a:ext cx="2722245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1000"/>
              </a:lnSpc>
              <a:tabLst>
                <a:tab pos="242570" algn="l"/>
              </a:tabLst>
            </a:pPr>
            <a:r>
              <a:rPr sz="12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i="1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详细示例请见下一页</a:t>
            </a:r>
            <a:r>
              <a:rPr sz="1200" i="1" kern="0" spc="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i="1" kern="0" spc="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函数重载示例</a:t>
            </a:r>
            <a:r>
              <a:rPr sz="1200" i="1" kern="0" spc="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118" name="picture 11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6943725"/>
            <a:ext cx="114300" cy="152400"/>
          </a:xfrm>
          <a:prstGeom prst="rect">
            <a:avLst/>
          </a:prstGeom>
        </p:spPr>
      </p:pic>
      <p:pic>
        <p:nvPicPr>
          <p:cNvPr id="1120" name="picture 11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09600" y="5067300"/>
            <a:ext cx="76200" cy="1828800"/>
          </a:xfrm>
          <a:prstGeom prst="rect">
            <a:avLst/>
          </a:prstGeom>
        </p:spPr>
      </p:pic>
      <p:pic>
        <p:nvPicPr>
          <p:cNvPr id="1122" name="picture 11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248400" y="5067300"/>
            <a:ext cx="762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4" name="picture 1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711708"/>
            <a:ext cx="12192000" cy="7105649"/>
          </a:xfrm>
          <a:prstGeom prst="rect">
            <a:avLst/>
          </a:prstGeom>
        </p:spPr>
      </p:pic>
      <p:graphicFrame>
        <p:nvGraphicFramePr>
          <p:cNvPr id="1126" name="table 1126"/>
          <p:cNvGraphicFramePr>
            <a:graphicFrameLocks noGrp="1"/>
          </p:cNvGraphicFramePr>
          <p:nvPr/>
        </p:nvGraphicFramePr>
        <p:xfrm>
          <a:off x="609600" y="2692908"/>
          <a:ext cx="6410325" cy="4057650"/>
        </p:xfrm>
        <a:graphic>
          <a:graphicData uri="http://schemas.openxmlformats.org/drawingml/2006/table">
            <a:tbl>
              <a:tblPr/>
              <a:tblGrid>
                <a:gridCol w="6410325"/>
              </a:tblGrid>
              <a:tr h="4044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7625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  <a:tabLst>
                          <a:tab pos="553085" algn="l"/>
                        </a:tabLst>
                      </a:pPr>
                      <a:r>
                        <a:rPr sz="15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代码示例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33375" algn="l" rtl="0" eaLnBrk="0">
                        <a:lnSpc>
                          <a:spcPts val="1495"/>
                        </a:lnSpc>
                        <a:spcBef>
                          <a:spcPts val="1510"/>
                        </a:spcBef>
                        <a:tabLst>
                          <a:tab pos="438150" algn="l"/>
                        </a:tabLst>
                      </a:pP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function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foo(x:</a:t>
                      </a:r>
                      <a:r>
                        <a:rPr sz="1200" kern="0" spc="10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number):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void;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333375" algn="l" rtl="0" eaLnBrk="0">
                        <a:lnSpc>
                          <a:spcPct val="99000"/>
                        </a:lnSpc>
                        <a:spcBef>
                          <a:spcPts val="1500"/>
                        </a:spcBef>
                        <a:tabLst>
                          <a:tab pos="438150" algn="l"/>
                        </a:tabLst>
                      </a:pPr>
                      <a:r>
                        <a:rPr sz="1200" kern="0" spc="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function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foo(x:</a:t>
                      </a:r>
                      <a:r>
                        <a:rPr sz="1200" kern="0" spc="9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string):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v</a:t>
                      </a:r>
                      <a:r>
                        <a:rPr sz="1200" kern="0" spc="-20" dirty="0">
                          <a:solidFill>
                            <a:srgbClr val="60A5FA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oid;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8285" algn="l" rtl="0" eaLnBrk="0">
                        <a:lnSpc>
                          <a:spcPct val="99000"/>
                        </a:lnSpc>
                        <a:spcBef>
                          <a:spcPts val="365"/>
                        </a:spcBef>
                      </a:pP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function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foo(x: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number</a:t>
                      </a:r>
                      <a:r>
                        <a:rPr sz="1200" kern="0" spc="31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|</a:t>
                      </a:r>
                      <a:r>
                        <a:rPr sz="1200" kern="0" spc="9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string):</a:t>
                      </a:r>
                      <a:r>
                        <a:rPr sz="1200" kern="0" spc="3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void</a:t>
                      </a:r>
                      <a:r>
                        <a:rPr sz="1200" kern="0" spc="13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3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00050" algn="l" rtl="0" eaLnBrk="0">
                        <a:lnSpc>
                          <a:spcPts val="1475"/>
                        </a:lnSpc>
                        <a:spcBef>
                          <a:spcPts val="1520"/>
                        </a:spcBef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console.l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og(`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接收到的参数：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${x}`);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0190" algn="l" rtl="0" eaLnBrk="0">
                        <a:lnSpc>
                          <a:spcPts val="1495"/>
                        </a:lnSpc>
                        <a:spcBef>
                          <a:spcPts val="370"/>
                        </a:spcBef>
                      </a:pPr>
                      <a:r>
                        <a:rPr sz="1200" kern="0" spc="-20" dirty="0">
                          <a:solidFill>
                            <a:srgbClr val="4ADE8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248285" algn="l" rtl="0" eaLnBrk="0">
                        <a:lnSpc>
                          <a:spcPct val="98000"/>
                        </a:lnSpc>
                        <a:spcBef>
                          <a:spcPts val="1455"/>
                        </a:spcBef>
                      </a:pP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foo(123);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OK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，使⽤第</a:t>
                      </a:r>
                      <a:r>
                        <a:rPr sz="1200" kern="0" spc="-2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—个定义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48285" algn="l" rtl="0" eaLnBrk="0">
                        <a:lnSpc>
                          <a:spcPts val="3000"/>
                        </a:lnSpc>
                      </a:pP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foo('aa');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OK</a:t>
                      </a:r>
                      <a:r>
                        <a:rPr sz="1200" kern="0" spc="-10" dirty="0">
                          <a:solidFill>
                            <a:srgbClr val="FACC1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，使⽤第⼆个定义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6872"/>
                    </a:solidFill>
                  </a:tcPr>
                </a:tc>
              </a:tr>
            </a:tbl>
          </a:graphicData>
        </a:graphic>
      </p:graphicFrame>
      <p:pic>
        <p:nvPicPr>
          <p:cNvPr id="1128" name="picture 1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47725" y="3797808"/>
            <a:ext cx="95250" cy="95250"/>
          </a:xfrm>
          <a:prstGeom prst="rect">
            <a:avLst/>
          </a:prstGeom>
        </p:spPr>
      </p:pic>
      <p:pic>
        <p:nvPicPr>
          <p:cNvPr id="1130" name="picture 1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47725" y="3416808"/>
            <a:ext cx="95250" cy="95250"/>
          </a:xfrm>
          <a:prstGeom prst="rect">
            <a:avLst/>
          </a:prstGeom>
        </p:spPr>
      </p:pic>
      <p:pic>
        <p:nvPicPr>
          <p:cNvPr id="1132" name="picture 1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47725" y="2978658"/>
            <a:ext cx="238125" cy="190500"/>
          </a:xfrm>
          <a:prstGeom prst="rect">
            <a:avLst/>
          </a:prstGeom>
        </p:spPr>
      </p:pic>
      <p:sp>
        <p:nvSpPr>
          <p:cNvPr id="1134" name="textbox 1134"/>
          <p:cNvSpPr/>
          <p:nvPr/>
        </p:nvSpPr>
        <p:spPr>
          <a:xfrm>
            <a:off x="7324725" y="2692908"/>
            <a:ext cx="4257675" cy="23622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2000"/>
              </a:lnSpc>
              <a:spcBef>
                <a:spcPts val="0"/>
              </a:spcBef>
              <a:tabLst>
                <a:tab pos="41783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1005" indent="-78105" algn="l" rtl="0" eaLnBrk="0">
              <a:lnSpc>
                <a:spcPct val="108000"/>
              </a:lnSpc>
              <a:spcBef>
                <a:spcPts val="1390"/>
              </a:spcBef>
              <a:tabLst>
                <a:tab pos="42799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函数声明必须唯一：不允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许重载的函数具有相同的参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数列表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1005" indent="-78105" algn="l" rtl="0" eaLnBrk="0">
              <a:lnSpc>
                <a:spcPct val="109000"/>
              </a:lnSpc>
              <a:spcBef>
                <a:spcPts val="1380"/>
              </a:spcBef>
              <a:tabLst>
                <a:tab pos="42799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函数实现紧随声明：所有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函数声明应紧跟一个通用实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indent="-76200" algn="l" rtl="0" eaLnBrk="0">
              <a:lnSpc>
                <a:spcPct val="108000"/>
              </a:lnSpc>
              <a:tabLst>
                <a:tab pos="419735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通用实现中使用联合类型（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|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来处理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所有重载情况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36" name="picture 1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15225" y="4445508"/>
            <a:ext cx="152400" cy="152400"/>
          </a:xfrm>
          <a:prstGeom prst="rect">
            <a:avLst/>
          </a:prstGeom>
        </p:spPr>
      </p:pic>
      <p:pic>
        <p:nvPicPr>
          <p:cNvPr id="1138" name="picture 11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15225" y="3874008"/>
            <a:ext cx="152400" cy="152400"/>
          </a:xfrm>
          <a:prstGeom prst="rect">
            <a:avLst/>
          </a:prstGeom>
        </p:spPr>
      </p:pic>
      <p:pic>
        <p:nvPicPr>
          <p:cNvPr id="1140" name="picture 11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15225" y="3302508"/>
            <a:ext cx="152400" cy="152400"/>
          </a:xfrm>
          <a:prstGeom prst="rect">
            <a:avLst/>
          </a:prstGeom>
        </p:spPr>
      </p:pic>
      <p:pic>
        <p:nvPicPr>
          <p:cNvPr id="1142" name="picture 11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515225" y="2931033"/>
            <a:ext cx="142875" cy="190500"/>
          </a:xfrm>
          <a:prstGeom prst="rect">
            <a:avLst/>
          </a:prstGeom>
        </p:spPr>
      </p:pic>
      <p:graphicFrame>
        <p:nvGraphicFramePr>
          <p:cNvPr id="1144" name="table 1144"/>
          <p:cNvGraphicFramePr>
            <a:graphicFrameLocks noGrp="1"/>
          </p:cNvGraphicFramePr>
          <p:nvPr/>
        </p:nvGraphicFramePr>
        <p:xfrm>
          <a:off x="7324725" y="5207508"/>
          <a:ext cx="4257675" cy="1543050"/>
        </p:xfrm>
        <a:graphic>
          <a:graphicData uri="http://schemas.openxmlformats.org/drawingml/2006/table">
            <a:tbl>
              <a:tblPr/>
              <a:tblGrid>
                <a:gridCol w="4257675"/>
              </a:tblGrid>
              <a:tr h="15303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9100" algn="l" rtl="0" eaLnBrk="0">
                        <a:lnSpc>
                          <a:spcPct val="92000"/>
                        </a:lnSpc>
                        <a:tabLst>
                          <a:tab pos="495935" algn="l"/>
                        </a:tabLst>
                      </a:pPr>
                      <a:r>
                        <a:rPr sz="15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-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输出结果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00025" algn="l" rtl="0" eaLnBrk="0">
                        <a:lnSpc>
                          <a:spcPct val="83000"/>
                        </a:lnSpc>
                        <a:spcBef>
                          <a:spcPts val="1025"/>
                        </a:spcBef>
                      </a:pPr>
                      <a:r>
                        <a:rPr sz="2400" kern="0" spc="17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2400" kern="0" spc="26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foo(123) </a:t>
                      </a:r>
                      <a:r>
                        <a:rPr sz="1200" kern="0" spc="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调用结果：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接收到的参数：</a:t>
                      </a:r>
                      <a:r>
                        <a:rPr sz="1200" kern="0" spc="-25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123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04825" algn="l" rtl="0" eaLnBrk="0">
                        <a:lnSpc>
                          <a:spcPts val="2590"/>
                        </a:lnSpc>
                        <a:spcBef>
                          <a:spcPts val="5"/>
                        </a:spcBef>
                        <a:tabLst>
                          <a:tab pos="619125" algn="l"/>
                        </a:tabLst>
                      </a:pPr>
                      <a:r>
                        <a:rPr sz="1200" kern="0" spc="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foo</a:t>
                      </a:r>
                      <a:r>
                        <a:rPr sz="1200" kern="0" spc="1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('</a:t>
                      </a:r>
                      <a:r>
                        <a:rPr sz="1200" kern="0" spc="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aa</a:t>
                      </a:r>
                      <a:r>
                        <a:rPr sz="1200" kern="0" spc="1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') </a:t>
                      </a:r>
                      <a:r>
                        <a:rPr sz="1200" kern="0" spc="10" dirty="0">
                          <a:solidFill>
                            <a:srgbClr val="E5E7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调用结果：</a:t>
                      </a:r>
                      <a:r>
                        <a:rPr sz="1200" kern="0" spc="1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接收到的参数：</a:t>
                      </a:r>
                      <a:r>
                        <a:rPr sz="12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aa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6872"/>
                    </a:solidFill>
                  </a:tcPr>
                </a:tc>
              </a:tr>
            </a:tbl>
          </a:graphicData>
        </a:graphic>
      </p:graphicFrame>
      <p:pic>
        <p:nvPicPr>
          <p:cNvPr id="1146" name="picture 1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524750" y="6245733"/>
            <a:ext cx="304800" cy="304800"/>
          </a:xfrm>
          <a:prstGeom prst="rect">
            <a:avLst/>
          </a:prstGeom>
        </p:spPr>
      </p:pic>
      <p:pic>
        <p:nvPicPr>
          <p:cNvPr id="1148" name="picture 11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524750" y="5455157"/>
            <a:ext cx="219075" cy="190500"/>
          </a:xfrm>
          <a:prstGeom prst="rect">
            <a:avLst/>
          </a:prstGeom>
        </p:spPr>
      </p:pic>
      <p:sp>
        <p:nvSpPr>
          <p:cNvPr id="1150" name="textbox 1150"/>
          <p:cNvSpPr/>
          <p:nvPr/>
        </p:nvSpPr>
        <p:spPr>
          <a:xfrm>
            <a:off x="613473" y="2226817"/>
            <a:ext cx="1083881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函数重载允许为同一个函数提供多种调用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方式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，通过编写多个同名但参数类型或参数数量不同的函数声明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，可以实现函数的重载。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52" name="picture 115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204200" y="1463354"/>
            <a:ext cx="3276600" cy="509380"/>
          </a:xfrm>
          <a:prstGeom prst="rect">
            <a:avLst/>
          </a:prstGeom>
        </p:spPr>
      </p:pic>
      <p:sp>
        <p:nvSpPr>
          <p:cNvPr id="1154" name="textbox 1154"/>
          <p:cNvSpPr/>
          <p:nvPr/>
        </p:nvSpPr>
        <p:spPr>
          <a:xfrm>
            <a:off x="628446" y="1334896"/>
            <a:ext cx="268033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重载示例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56" name="picture 11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711708"/>
            <a:ext cx="12192000" cy="76200"/>
          </a:xfrm>
          <a:prstGeom prst="rect">
            <a:avLst/>
          </a:prstGeom>
        </p:spPr>
      </p:pic>
      <p:sp>
        <p:nvSpPr>
          <p:cNvPr id="1158" name="textbox 1158"/>
          <p:cNvSpPr/>
          <p:nvPr/>
        </p:nvSpPr>
        <p:spPr>
          <a:xfrm>
            <a:off x="3036519" y="7013320"/>
            <a:ext cx="6106159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通过函数重载，我们可以为同一个函数名提供多种调用方式，提升代码的可读性和灵活性。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0" name="picture 11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34328" y="6308397"/>
            <a:ext cx="439448" cy="41759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2" name="picture 11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75488"/>
            <a:ext cx="12192000" cy="7581900"/>
          </a:xfrm>
          <a:prstGeom prst="rect">
            <a:avLst/>
          </a:prstGeom>
        </p:spPr>
      </p:pic>
      <p:sp>
        <p:nvSpPr>
          <p:cNvPr id="1164" name="rect 1164"/>
          <p:cNvSpPr/>
          <p:nvPr/>
        </p:nvSpPr>
        <p:spPr>
          <a:xfrm>
            <a:off x="628650" y="5809488"/>
            <a:ext cx="10953750" cy="14097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66" name="rect 1166"/>
          <p:cNvSpPr/>
          <p:nvPr/>
        </p:nvSpPr>
        <p:spPr>
          <a:xfrm>
            <a:off x="628650" y="3942588"/>
            <a:ext cx="5314950" cy="1638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68" name="textbox 1168"/>
          <p:cNvSpPr/>
          <p:nvPr/>
        </p:nvSpPr>
        <p:spPr>
          <a:xfrm>
            <a:off x="6267450" y="3942588"/>
            <a:ext cx="5314950" cy="1638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8150" algn="l" rtl="0" eaLnBrk="0">
              <a:lnSpc>
                <a:spcPct val="92000"/>
              </a:lnSpc>
              <a:tabLst>
                <a:tab pos="55943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最佳实践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ct val="91000"/>
              </a:lnSpc>
              <a:spcBef>
                <a:spcPts val="1540"/>
              </a:spcBef>
              <a:tabLst>
                <a:tab pos="36766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合理使用可选参数和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85750" algn="l" rtl="0" eaLnBrk="0">
              <a:lnSpc>
                <a:spcPct val="91000"/>
              </a:lnSpc>
              <a:spcBef>
                <a:spcPts val="1090"/>
              </a:spcBef>
              <a:tabLst>
                <a:tab pos="3651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避免过度嵌套函数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，控制作用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域复杂度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ct val="91000"/>
              </a:lnSpc>
              <a:tabLst>
                <a:tab pos="3651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利用闭包特性实现数据隐藏和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状态保存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70" name="picture 1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89700" y="5223333"/>
            <a:ext cx="63500" cy="105507"/>
          </a:xfrm>
          <a:prstGeom prst="rect">
            <a:avLst/>
          </a:prstGeom>
        </p:spPr>
      </p:pic>
      <p:pic>
        <p:nvPicPr>
          <p:cNvPr id="1172" name="picture 1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89700" y="4918533"/>
            <a:ext cx="63500" cy="105507"/>
          </a:xfrm>
          <a:prstGeom prst="rect">
            <a:avLst/>
          </a:prstGeom>
        </p:spPr>
      </p:pic>
      <p:pic>
        <p:nvPicPr>
          <p:cNvPr id="1174" name="picture 1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89700" y="4613734"/>
            <a:ext cx="63500" cy="105507"/>
          </a:xfrm>
          <a:prstGeom prst="rect">
            <a:avLst/>
          </a:prstGeom>
        </p:spPr>
      </p:pic>
      <p:pic>
        <p:nvPicPr>
          <p:cNvPr id="1176" name="picture 1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0" y="4180713"/>
            <a:ext cx="228600" cy="228600"/>
          </a:xfrm>
          <a:prstGeom prst="rect">
            <a:avLst/>
          </a:prstGeom>
        </p:spPr>
      </p:pic>
      <p:sp>
        <p:nvSpPr>
          <p:cNvPr id="1178" name="rect 1178"/>
          <p:cNvSpPr/>
          <p:nvPr/>
        </p:nvSpPr>
        <p:spPr>
          <a:xfrm>
            <a:off x="628650" y="2456688"/>
            <a:ext cx="5314950" cy="1257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0" name="textbox 1180"/>
          <p:cNvSpPr/>
          <p:nvPr/>
        </p:nvSpPr>
        <p:spPr>
          <a:xfrm>
            <a:off x="6267450" y="2456688"/>
            <a:ext cx="5314950" cy="1257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8150" algn="l" rtl="0" eaLnBrk="0">
              <a:lnSpc>
                <a:spcPct val="91000"/>
              </a:lnSpc>
              <a:spcBef>
                <a:spcPts val="5"/>
              </a:spcBef>
              <a:tabLst>
                <a:tab pos="5651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4630" indent="7620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函数作为一等公民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，可以作为参数传递给其他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，这种特性在处理异步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操作、事件响应和函数式编程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中非常有用。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2" name="picture 11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0" y="2694813"/>
            <a:ext cx="228600" cy="228600"/>
          </a:xfrm>
          <a:prstGeom prst="rect">
            <a:avLst/>
          </a:prstGeom>
        </p:spPr>
      </p:pic>
      <p:sp>
        <p:nvSpPr>
          <p:cNvPr id="1184" name="textbox 1184"/>
          <p:cNvSpPr/>
          <p:nvPr/>
        </p:nvSpPr>
        <p:spPr>
          <a:xfrm>
            <a:off x="825500" y="2682113"/>
            <a:ext cx="4902200" cy="8401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0"/>
              </a:spcBef>
              <a:tabLst>
                <a:tab pos="3587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模块化开发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7620" algn="l" rtl="0" eaLnBrk="0">
              <a:lnSpc>
                <a:spcPct val="115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函数使代码更具模块化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，通过将重复的代码片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段封装为函数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，可以避免重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复编写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，提高代码的可重用性和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维护性。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6" name="picture 11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38200" y="2694813"/>
            <a:ext cx="228600" cy="228600"/>
          </a:xfrm>
          <a:prstGeom prst="rect">
            <a:avLst/>
          </a:prstGeom>
        </p:spPr>
      </p:pic>
      <p:sp>
        <p:nvSpPr>
          <p:cNvPr id="1188" name="textbox 1188"/>
          <p:cNvSpPr/>
          <p:nvPr/>
        </p:nvSpPr>
        <p:spPr>
          <a:xfrm>
            <a:off x="825500" y="4168013"/>
            <a:ext cx="3073400" cy="1220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619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设计原则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ct val="91000"/>
              </a:lnSpc>
              <a:spcBef>
                <a:spcPts val="1540"/>
              </a:spcBef>
              <a:tabLst>
                <a:tab pos="1727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单一职责原则：每个函数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应只负责一个功能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ct val="91000"/>
              </a:lnSpc>
              <a:spcBef>
                <a:spcPts val="1090"/>
              </a:spcBef>
              <a:tabLst>
                <a:tab pos="16891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接口一致性：保持参数和返回值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的类型稳定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91000"/>
              </a:lnSpc>
              <a:tabLst>
                <a:tab pos="16891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避免副作用：</a:t>
            </a:r>
            <a:r>
              <a:rPr sz="1200" kern="0" spc="-2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函数应尽量不改变外部状态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90" name="picture 1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0900" y="5223333"/>
            <a:ext cx="63500" cy="105507"/>
          </a:xfrm>
          <a:prstGeom prst="rect">
            <a:avLst/>
          </a:prstGeom>
        </p:spPr>
      </p:pic>
      <p:pic>
        <p:nvPicPr>
          <p:cNvPr id="1192" name="picture 1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0900" y="4918533"/>
            <a:ext cx="63500" cy="105507"/>
          </a:xfrm>
          <a:prstGeom prst="rect">
            <a:avLst/>
          </a:prstGeom>
        </p:spPr>
      </p:pic>
      <p:pic>
        <p:nvPicPr>
          <p:cNvPr id="1194" name="picture 1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0900" y="4613734"/>
            <a:ext cx="63500" cy="105507"/>
          </a:xfrm>
          <a:prstGeom prst="rect">
            <a:avLst/>
          </a:prstGeom>
        </p:spPr>
      </p:pic>
      <p:pic>
        <p:nvPicPr>
          <p:cNvPr id="1196" name="picture 11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8200" y="4180713"/>
            <a:ext cx="228600" cy="228600"/>
          </a:xfrm>
          <a:prstGeom prst="rect">
            <a:avLst/>
          </a:prstGeom>
        </p:spPr>
      </p:pic>
      <p:sp>
        <p:nvSpPr>
          <p:cNvPr id="1198" name="textbox 1198"/>
          <p:cNvSpPr/>
          <p:nvPr/>
        </p:nvSpPr>
        <p:spPr>
          <a:xfrm>
            <a:off x="628446" y="1098677"/>
            <a:ext cx="401764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0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在项目中的应用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0" name="picture 12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4200" y="1274759"/>
            <a:ext cx="3276600" cy="509380"/>
          </a:xfrm>
          <a:prstGeom prst="rect">
            <a:avLst/>
          </a:prstGeom>
        </p:spPr>
      </p:pic>
      <p:sp>
        <p:nvSpPr>
          <p:cNvPr id="1202" name="textbox 1202"/>
          <p:cNvSpPr/>
          <p:nvPr/>
        </p:nvSpPr>
        <p:spPr>
          <a:xfrm>
            <a:off x="604138" y="1990597"/>
            <a:ext cx="856170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通过本章的学习</a:t>
            </a:r>
            <a:r>
              <a:rPr sz="1500" kern="0" spc="-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，读者能够更加游刃有余地应用函数相关知识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，在编程中编写出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更高效、优雅的代码。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4" name="picture 12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34328" y="6494034"/>
            <a:ext cx="439448" cy="417596"/>
          </a:xfrm>
          <a:prstGeom prst="rect">
            <a:avLst/>
          </a:prstGeom>
        </p:spPr>
      </p:pic>
      <p:sp>
        <p:nvSpPr>
          <p:cNvPr id="1206" name="textbox 1206"/>
          <p:cNvSpPr/>
          <p:nvPr/>
        </p:nvSpPr>
        <p:spPr>
          <a:xfrm>
            <a:off x="825500" y="6034913"/>
            <a:ext cx="1663700" cy="991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1000"/>
              </a:lnSpc>
              <a:spcBef>
                <a:spcPts val="0"/>
              </a:spcBef>
              <a:tabLst>
                <a:tab pos="31115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函数实现指导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0" algn="l" rtl="0" eaLnBrk="0">
              <a:lnSpc>
                <a:spcPct val="91000"/>
              </a:lnSpc>
              <a:spcBef>
                <a:spcPts val="1550"/>
              </a:spcBef>
              <a:tabLst>
                <a:tab pos="28575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简洁明了的函数命名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5"/>
              </a:spcBef>
              <a:tabLst>
                <a:tab pos="2489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平衡参数数量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8" name="picture 120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38200" y="6861633"/>
            <a:ext cx="152400" cy="93784"/>
          </a:xfrm>
          <a:prstGeom prst="rect">
            <a:avLst/>
          </a:prstGeom>
        </p:spPr>
      </p:pic>
      <p:pic>
        <p:nvPicPr>
          <p:cNvPr id="1210" name="picture 12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38200" y="6457188"/>
            <a:ext cx="190500" cy="152400"/>
          </a:xfrm>
          <a:prstGeom prst="rect">
            <a:avLst/>
          </a:prstGeom>
        </p:spPr>
      </p:pic>
      <p:pic>
        <p:nvPicPr>
          <p:cNvPr id="1212" name="picture 12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38200" y="6047613"/>
            <a:ext cx="171450" cy="228600"/>
          </a:xfrm>
          <a:prstGeom prst="rect">
            <a:avLst/>
          </a:prstGeom>
        </p:spPr>
      </p:pic>
      <p:sp>
        <p:nvSpPr>
          <p:cNvPr id="1214" name="textbox 1214"/>
          <p:cNvSpPr/>
          <p:nvPr/>
        </p:nvSpPr>
        <p:spPr>
          <a:xfrm>
            <a:off x="7959725" y="6444488"/>
            <a:ext cx="1819275" cy="589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0"/>
              </a:spcBef>
              <a:tabLst>
                <a:tab pos="2489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控制函数复杂度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400" kern="0" spc="0" dirty="0">
                <a:solidFill>
                  <a:srgbClr val="3284C2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亟</a:t>
            </a:r>
            <a:r>
              <a:rPr sz="1400" kern="0" spc="290" dirty="0">
                <a:solidFill>
                  <a:srgbClr val="3284C2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权衡内联与分离的利弊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16" name="picture 12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972425" y="6457188"/>
            <a:ext cx="152400" cy="152400"/>
          </a:xfrm>
          <a:prstGeom prst="rect">
            <a:avLst/>
          </a:prstGeom>
        </p:spPr>
      </p:pic>
      <p:pic>
        <p:nvPicPr>
          <p:cNvPr id="1218" name="picture 12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0" y="475488"/>
            <a:ext cx="12192000" cy="76200"/>
          </a:xfrm>
          <a:prstGeom prst="rect">
            <a:avLst/>
          </a:prstGeom>
        </p:spPr>
      </p:pic>
      <p:sp>
        <p:nvSpPr>
          <p:cNvPr id="1220" name="textbox 1220"/>
          <p:cNvSpPr/>
          <p:nvPr/>
        </p:nvSpPr>
        <p:spPr>
          <a:xfrm>
            <a:off x="4628339" y="6453251"/>
            <a:ext cx="1391919" cy="558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添加必要的文档注释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3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考虑函数的可测试性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22" name="textbox 1222"/>
          <p:cNvSpPr/>
          <p:nvPr/>
        </p:nvSpPr>
        <p:spPr>
          <a:xfrm>
            <a:off x="4186986" y="7253351"/>
            <a:ext cx="3860800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i="1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函数的合理应用是编写高效、可维护、可</a:t>
            </a:r>
            <a:r>
              <a:rPr sz="1200" i="1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扩展代码的关键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4" name="picture 12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248400" y="2456688"/>
            <a:ext cx="76200" cy="3124199"/>
          </a:xfrm>
          <a:prstGeom prst="rect">
            <a:avLst/>
          </a:prstGeom>
        </p:spPr>
      </p:pic>
      <p:pic>
        <p:nvPicPr>
          <p:cNvPr id="1226" name="picture 12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09600" y="3942588"/>
            <a:ext cx="76200" cy="1638299"/>
          </a:xfrm>
          <a:prstGeom prst="rect">
            <a:avLst/>
          </a:prstGeom>
        </p:spPr>
      </p:pic>
      <p:pic>
        <p:nvPicPr>
          <p:cNvPr id="1228" name="picture 12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09600" y="5809488"/>
            <a:ext cx="76200" cy="1409699"/>
          </a:xfrm>
          <a:prstGeom prst="rect">
            <a:avLst/>
          </a:prstGeom>
        </p:spPr>
      </p:pic>
      <p:pic>
        <p:nvPicPr>
          <p:cNvPr id="1230" name="picture 12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609600" y="2456688"/>
            <a:ext cx="76200" cy="1257300"/>
          </a:xfrm>
          <a:prstGeom prst="rect">
            <a:avLst/>
          </a:prstGeom>
        </p:spPr>
      </p:pic>
      <p:pic>
        <p:nvPicPr>
          <p:cNvPr id="1232" name="picture 123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4410075" y="6457188"/>
            <a:ext cx="152400" cy="152400"/>
          </a:xfrm>
          <a:prstGeom prst="rect">
            <a:avLst/>
          </a:prstGeom>
        </p:spPr>
      </p:pic>
      <p:pic>
        <p:nvPicPr>
          <p:cNvPr id="1234" name="picture 123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4410075" y="6838188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6" name="picture 1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8100"/>
            <a:ext cx="12192000" cy="8458200"/>
          </a:xfrm>
          <a:prstGeom prst="rect">
            <a:avLst/>
          </a:prstGeom>
        </p:spPr>
      </p:pic>
      <p:sp>
        <p:nvSpPr>
          <p:cNvPr id="1238" name="rect 1238"/>
          <p:cNvSpPr/>
          <p:nvPr/>
        </p:nvSpPr>
        <p:spPr>
          <a:xfrm>
            <a:off x="628650" y="6362700"/>
            <a:ext cx="10953750" cy="12954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0" name="rect 1240"/>
          <p:cNvSpPr/>
          <p:nvPr/>
        </p:nvSpPr>
        <p:spPr>
          <a:xfrm>
            <a:off x="628650" y="2400300"/>
            <a:ext cx="5353050" cy="1752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2" name="rect 1242"/>
          <p:cNvSpPr/>
          <p:nvPr/>
        </p:nvSpPr>
        <p:spPr>
          <a:xfrm>
            <a:off x="628650" y="4381500"/>
            <a:ext cx="5353050" cy="1752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4" name="textbox 1244"/>
          <p:cNvSpPr/>
          <p:nvPr/>
        </p:nvSpPr>
        <p:spPr>
          <a:xfrm>
            <a:off x="6229350" y="2400300"/>
            <a:ext cx="5353050" cy="1752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5300" algn="l" rtl="0" eaLnBrk="0">
              <a:lnSpc>
                <a:spcPct val="96000"/>
              </a:lnSpc>
              <a:spcBef>
                <a:spcPts val="5"/>
              </a:spcBef>
              <a:tabLst>
                <a:tab pos="6508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</a:t>
            </a:r>
            <a:r>
              <a:rPr sz="1500" kern="0" spc="13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2: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greet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2780" algn="l" rtl="0" eaLnBrk="0">
              <a:lnSpc>
                <a:spcPct val="97000"/>
              </a:lnSpc>
              <a:spcBef>
                <a:spcPts val="130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编写一个名为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greet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的函数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，该函数接收一个可选的字符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串参数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61670" algn="l" rtl="0" eaLnBrk="0">
              <a:lnSpc>
                <a:spcPct val="114000"/>
              </a:lnSpc>
              <a:spcBef>
                <a:spcPts val="39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。如果提供了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-1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，则输出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!"</a:t>
            </a:r>
            <a:r>
              <a:rPr sz="1200" kern="0" spc="-1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；如果没有提供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-17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，则输出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kern="0" spc="-18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Guest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!"</a:t>
            </a:r>
            <a:r>
              <a:rPr sz="1200" kern="0" spc="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。使用参数默认值实现该功能。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52475" algn="l" rtl="0" eaLnBrk="0">
              <a:lnSpc>
                <a:spcPct val="95000"/>
              </a:lnSpc>
              <a:tabLst>
                <a:tab pos="822325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提示：使用可选参数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和默认值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46" name="picture 1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77050" y="3810000"/>
            <a:ext cx="104775" cy="133350"/>
          </a:xfrm>
          <a:prstGeom prst="rect">
            <a:avLst/>
          </a:prstGeom>
        </p:spPr>
      </p:pic>
      <p:pic>
        <p:nvPicPr>
          <p:cNvPr id="1248" name="picture 12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38900" y="2676525"/>
            <a:ext cx="285750" cy="228600"/>
          </a:xfrm>
          <a:prstGeom prst="rect">
            <a:avLst/>
          </a:prstGeom>
        </p:spPr>
      </p:pic>
      <p:sp>
        <p:nvSpPr>
          <p:cNvPr id="1250" name="textbox 1250"/>
          <p:cNvSpPr/>
          <p:nvPr/>
        </p:nvSpPr>
        <p:spPr>
          <a:xfrm>
            <a:off x="6229350" y="4381500"/>
            <a:ext cx="5353050" cy="1752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ts val="1870"/>
              </a:lnSpc>
              <a:spcBef>
                <a:spcPts val="5"/>
              </a:spcBef>
              <a:tabLst>
                <a:tab pos="622300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2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</a:t>
            </a:r>
            <a:r>
              <a:rPr sz="1500" kern="0" spc="23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4: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createCounter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4205" algn="l" rtl="0" eaLnBrk="0">
              <a:lnSpc>
                <a:spcPct val="115000"/>
              </a:lnSpc>
              <a:spcBef>
                <a:spcPts val="111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编写一个名为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createCounter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的函数</a:t>
            </a:r>
            <a:r>
              <a:rPr sz="1200" kern="0" spc="-1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，该函数返回一个箭头函数。返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回的箭头函数每调用一次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，计数器加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200" kern="0" spc="-16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，并返回当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前计数值。利用闭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包特性实现计数器功能。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23900" algn="l" rtl="0" eaLnBrk="0">
              <a:lnSpc>
                <a:spcPct val="95000"/>
              </a:lnSpc>
              <a:spcBef>
                <a:spcPts val="0"/>
              </a:spcBef>
              <a:tabLst>
                <a:tab pos="793750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提示：使用箭头函数和闭包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52" name="picture 1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48475" y="5791200"/>
            <a:ext cx="104775" cy="133350"/>
          </a:xfrm>
          <a:prstGeom prst="rect">
            <a:avLst/>
          </a:prstGeom>
        </p:spPr>
      </p:pic>
      <p:pic>
        <p:nvPicPr>
          <p:cNvPr id="1254" name="picture 12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38900" y="4705851"/>
            <a:ext cx="257175" cy="144378"/>
          </a:xfrm>
          <a:prstGeom prst="rect">
            <a:avLst/>
          </a:prstGeom>
        </p:spPr>
      </p:pic>
      <p:sp>
        <p:nvSpPr>
          <p:cNvPr id="1256" name="textbox 1256"/>
          <p:cNvSpPr/>
          <p:nvPr/>
        </p:nvSpPr>
        <p:spPr>
          <a:xfrm>
            <a:off x="825500" y="2620009"/>
            <a:ext cx="4924425" cy="13487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2600" kern="0" spc="150" dirty="0">
                <a:solidFill>
                  <a:srgbClr val="2358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600" kern="0" spc="560" dirty="0">
                <a:solidFill>
                  <a:srgbClr val="2358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1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</a:t>
            </a:r>
            <a:r>
              <a:rPr sz="1500" kern="0" spc="1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1: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concatStrings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5930" algn="l" rtl="0" eaLnBrk="0">
              <a:lnSpc>
                <a:spcPct val="116000"/>
              </a:lnSpc>
              <a:spcBef>
                <a:spcPts val="505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编写一个名为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concatStrings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的函数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，该函数接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收两个字符串参数，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并返回它们的拼接结果。然后编写测试代码调用该函数</a:t>
            </a:r>
            <a:r>
              <a:rPr sz="1200" kern="0" spc="-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，并输出结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55625" algn="l" rtl="0" eaLnBrk="0">
              <a:lnSpc>
                <a:spcPct val="96000"/>
              </a:lnSpc>
              <a:spcBef>
                <a:spcPts val="0"/>
              </a:spcBef>
              <a:tabLst>
                <a:tab pos="625475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提示：使用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+</a:t>
            </a: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运算符或模板字符串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58" name="picture 12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76350" y="3810000"/>
            <a:ext cx="104775" cy="133350"/>
          </a:xfrm>
          <a:prstGeom prst="rect">
            <a:avLst/>
          </a:prstGeom>
        </p:spPr>
      </p:pic>
      <p:sp>
        <p:nvSpPr>
          <p:cNvPr id="1260" name="textbox 1260"/>
          <p:cNvSpPr/>
          <p:nvPr/>
        </p:nvSpPr>
        <p:spPr>
          <a:xfrm>
            <a:off x="825500" y="4601209"/>
            <a:ext cx="4873625" cy="11195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6000"/>
              </a:lnSpc>
              <a:tabLst>
                <a:tab pos="33972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</a:t>
            </a:r>
            <a:r>
              <a:rPr sz="15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3: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average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0995" indent="635" algn="l" rtl="0" eaLnBrk="0">
              <a:lnSpc>
                <a:spcPct val="110000"/>
              </a:lnSpc>
              <a:spcBef>
                <a:spcPts val="1305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编写一个名为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average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的函数</a:t>
            </a:r>
            <a:r>
              <a:rPr sz="1200" kern="0" spc="-1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，该函数接收任意数量的数值参数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返回这些数值的平均值。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1325" algn="l" rtl="0" eaLnBrk="0">
              <a:lnSpc>
                <a:spcPct val="95000"/>
              </a:lnSpc>
              <a:tabLst>
                <a:tab pos="511175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提示：使用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000" kern="0" spc="1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参数和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reduce</a:t>
            </a:r>
            <a:r>
              <a:rPr sz="1000" kern="0" spc="1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2" name="picture 12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62050" y="5562600"/>
            <a:ext cx="104775" cy="133350"/>
          </a:xfrm>
          <a:prstGeom prst="rect">
            <a:avLst/>
          </a:prstGeom>
        </p:spPr>
      </p:pic>
      <p:pic>
        <p:nvPicPr>
          <p:cNvPr id="1264" name="picture 12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38200" y="4657725"/>
            <a:ext cx="171450" cy="228600"/>
          </a:xfrm>
          <a:prstGeom prst="rect">
            <a:avLst/>
          </a:prstGeom>
        </p:spPr>
      </p:pic>
      <p:sp>
        <p:nvSpPr>
          <p:cNvPr id="1266" name="textbox 1266"/>
          <p:cNvSpPr/>
          <p:nvPr/>
        </p:nvSpPr>
        <p:spPr>
          <a:xfrm>
            <a:off x="825500" y="6582409"/>
            <a:ext cx="2444750" cy="889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7000"/>
              </a:lnSpc>
              <a:tabLst>
                <a:tab pos="3968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练习</a:t>
            </a:r>
            <a:r>
              <a:rPr sz="1500" kern="0" spc="18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5:</a:t>
            </a:r>
            <a:r>
              <a:rPr sz="1500" kern="0" spc="14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print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提示：使用函数重载和</a:t>
            </a:r>
            <a:r>
              <a:rPr sz="1000" kern="0" spc="5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类型保护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8" name="picture 12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8200" y="6638925"/>
            <a:ext cx="228600" cy="228600"/>
          </a:xfrm>
          <a:prstGeom prst="rect">
            <a:avLst/>
          </a:prstGeom>
        </p:spPr>
      </p:pic>
      <p:sp>
        <p:nvSpPr>
          <p:cNvPr id="1270" name="textbox 1270"/>
          <p:cNvSpPr/>
          <p:nvPr/>
        </p:nvSpPr>
        <p:spPr>
          <a:xfrm>
            <a:off x="604138" y="1553209"/>
            <a:ext cx="944753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通过以下练习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，巩固函数相关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知识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，提高实际应用能力。请尝试独立完成这些练习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以加深对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函数的理解。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72" name="picture 12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4200" y="922911"/>
            <a:ext cx="3276600" cy="519214"/>
          </a:xfrm>
          <a:prstGeom prst="rect">
            <a:avLst/>
          </a:prstGeom>
        </p:spPr>
      </p:pic>
      <p:pic>
        <p:nvPicPr>
          <p:cNvPr id="1274" name="picture 12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34328" y="6799596"/>
            <a:ext cx="439448" cy="417596"/>
          </a:xfrm>
          <a:prstGeom prst="rect">
            <a:avLst/>
          </a:prstGeom>
        </p:spPr>
      </p:pic>
      <p:sp>
        <p:nvSpPr>
          <p:cNvPr id="1276" name="textbox 1276"/>
          <p:cNvSpPr/>
          <p:nvPr/>
        </p:nvSpPr>
        <p:spPr>
          <a:xfrm>
            <a:off x="1212138" y="6968363"/>
            <a:ext cx="8721725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编写一个名为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print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的函数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，该函数可以接收一个字符串或一个数值作为参数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，并在控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制台输出对应的内容。请为该函数实现重载。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78" name="textbox 1278"/>
          <p:cNvSpPr/>
          <p:nvPr/>
        </p:nvSpPr>
        <p:spPr>
          <a:xfrm>
            <a:off x="605129" y="661289"/>
            <a:ext cx="3149600" cy="544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36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知识</a:t>
            </a: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巩固与练习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0" name="picture 12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38100"/>
            <a:ext cx="12192000" cy="76200"/>
          </a:xfrm>
          <a:prstGeom prst="rect">
            <a:avLst/>
          </a:prstGeom>
        </p:spPr>
      </p:pic>
      <p:pic>
        <p:nvPicPr>
          <p:cNvPr id="1282" name="picture 12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2019300"/>
            <a:ext cx="10972800" cy="76200"/>
          </a:xfrm>
          <a:prstGeom prst="rect">
            <a:avLst/>
          </a:prstGeom>
        </p:spPr>
      </p:pic>
      <p:sp>
        <p:nvSpPr>
          <p:cNvPr id="1284" name="textbox 1284"/>
          <p:cNvSpPr/>
          <p:nvPr/>
        </p:nvSpPr>
        <p:spPr>
          <a:xfrm>
            <a:off x="3606800" y="7683500"/>
            <a:ext cx="4978400" cy="2019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-10" baseline="30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</a:t>
            </a:r>
            <a:r>
              <a:rPr sz="11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完成这些练习后</a:t>
            </a:r>
            <a:r>
              <a:rPr sz="1200" kern="0" spc="-2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，请在小组内讨论你的解决方案</a:t>
            </a:r>
            <a:r>
              <a:rPr sz="1200" kern="0" spc="-20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，分享不同的实现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思路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6" name="picture 12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210300" y="2400300"/>
            <a:ext cx="76200" cy="3733800"/>
          </a:xfrm>
          <a:prstGeom prst="rect">
            <a:avLst/>
          </a:prstGeom>
        </p:spPr>
      </p:pic>
      <p:pic>
        <p:nvPicPr>
          <p:cNvPr id="1288" name="picture 12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09600" y="2400300"/>
            <a:ext cx="76200" cy="1752600"/>
          </a:xfrm>
          <a:prstGeom prst="rect">
            <a:avLst/>
          </a:prstGeom>
        </p:spPr>
      </p:pic>
      <p:pic>
        <p:nvPicPr>
          <p:cNvPr id="1290" name="picture 129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09600" y="4381500"/>
            <a:ext cx="76200" cy="1752599"/>
          </a:xfrm>
          <a:prstGeom prst="rect">
            <a:avLst/>
          </a:prstGeom>
        </p:spPr>
      </p:pic>
      <p:pic>
        <p:nvPicPr>
          <p:cNvPr id="1292" name="picture 129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09600" y="6362700"/>
            <a:ext cx="76200" cy="12953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4" name="picture 12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780288"/>
            <a:ext cx="12192000" cy="6972300"/>
          </a:xfrm>
          <a:prstGeom prst="rect">
            <a:avLst/>
          </a:prstGeom>
        </p:spPr>
      </p:pic>
      <p:sp>
        <p:nvSpPr>
          <p:cNvPr id="1296" name="rect 1296"/>
          <p:cNvSpPr/>
          <p:nvPr/>
        </p:nvSpPr>
        <p:spPr>
          <a:xfrm>
            <a:off x="628650" y="5504688"/>
            <a:ext cx="10953750" cy="12573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98" name="textbox 1298"/>
          <p:cNvSpPr/>
          <p:nvPr/>
        </p:nvSpPr>
        <p:spPr>
          <a:xfrm>
            <a:off x="8096250" y="4018788"/>
            <a:ext cx="3486150" cy="1257300"/>
          </a:xfrm>
          <a:prstGeom prst="rect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8150" algn="l" rtl="0" eaLnBrk="0">
              <a:lnSpc>
                <a:spcPct val="95000"/>
              </a:lnSpc>
              <a:spcBef>
                <a:spcPts val="5"/>
              </a:spcBef>
              <a:tabLst>
                <a:tab pos="561340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高级特性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5000"/>
              </a:lnSpc>
              <a:spcBef>
                <a:spcPts val="1485"/>
              </a:spcBef>
              <a:tabLst>
                <a:tab pos="424815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箭头函数与闭包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5000"/>
              </a:lnSpc>
              <a:tabLst>
                <a:tab pos="430530" algn="l"/>
              </a:tabLst>
            </a:pP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函数重载技术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00" name="picture 1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05800" y="4933188"/>
            <a:ext cx="133350" cy="133350"/>
          </a:xfrm>
          <a:prstGeom prst="rect">
            <a:avLst/>
          </a:prstGeom>
        </p:spPr>
      </p:pic>
      <p:pic>
        <p:nvPicPr>
          <p:cNvPr id="1302" name="picture 1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05800" y="4666488"/>
            <a:ext cx="133350" cy="133350"/>
          </a:xfrm>
          <a:prstGeom prst="rect">
            <a:avLst/>
          </a:prstGeom>
        </p:spPr>
      </p:pic>
      <p:pic>
        <p:nvPicPr>
          <p:cNvPr id="1304" name="picture 1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05800" y="4245864"/>
            <a:ext cx="228600" cy="231647"/>
          </a:xfrm>
          <a:prstGeom prst="rect">
            <a:avLst/>
          </a:prstGeom>
        </p:spPr>
      </p:pic>
      <p:graphicFrame>
        <p:nvGraphicFramePr>
          <p:cNvPr id="1306" name="table 1306"/>
          <p:cNvGraphicFramePr>
            <a:graphicFrameLocks noGrp="1"/>
          </p:cNvGraphicFramePr>
          <p:nvPr/>
        </p:nvGraphicFramePr>
        <p:xfrm>
          <a:off x="609600" y="4018788"/>
          <a:ext cx="7543800" cy="1257300"/>
        </p:xfrm>
        <a:graphic>
          <a:graphicData uri="http://schemas.openxmlformats.org/drawingml/2006/table">
            <a:tbl>
              <a:tblPr/>
              <a:tblGrid>
                <a:gridCol w="3771900"/>
                <a:gridCol w="3771900"/>
              </a:tblGrid>
              <a:tr h="1257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28600" algn="l" rtl="0" eaLnBrk="0">
                        <a:lnSpc>
                          <a:spcPts val="1920"/>
                        </a:lnSpc>
                      </a:pPr>
                      <a:r>
                        <a:rPr sz="1500" kern="0" spc="20" dirty="0">
                          <a:solidFill>
                            <a:srgbClr val="427BC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&lt;/&gt;</a:t>
                      </a:r>
                      <a:r>
                        <a:rPr sz="1500" kern="0" spc="90" dirty="0">
                          <a:solidFill>
                            <a:srgbClr val="427BC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300" kern="0" spc="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函数基础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61950" algn="l" rtl="0" eaLnBrk="0">
                        <a:lnSpc>
                          <a:spcPct val="95000"/>
                        </a:lnSpc>
                        <a:spcBef>
                          <a:spcPts val="1470"/>
                        </a:spcBef>
                        <a:tabLst>
                          <a:tab pos="449580" algn="l"/>
                        </a:tabLst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函数声明与结构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61950" algn="l" rtl="0" eaLnBrk="0">
                        <a:lnSpc>
                          <a:spcPct val="95000"/>
                        </a:lnSpc>
                        <a:tabLst>
                          <a:tab pos="444500" algn="l"/>
                        </a:tabLst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可选参数与</a:t>
                      </a: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Rest</a:t>
                      </a:r>
                      <a:r>
                        <a:rPr sz="1000" kern="0" spc="5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参数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BC3DB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76250" algn="l" rtl="0" eaLnBrk="0">
                        <a:lnSpc>
                          <a:spcPct val="94000"/>
                        </a:lnSpc>
                        <a:tabLst>
                          <a:tab pos="601980" algn="l"/>
                        </a:tabLst>
                      </a:pPr>
                      <a:r>
                        <a:rPr sz="1300" kern="0" spc="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20" dirty="0">
                          <a:solidFill>
                            <a:srgbClr val="93C5F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函数进阶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23850" algn="l" rtl="0" eaLnBrk="0">
                        <a:lnSpc>
                          <a:spcPct val="96000"/>
                        </a:lnSpc>
                        <a:spcBef>
                          <a:spcPts val="1490"/>
                        </a:spcBef>
                        <a:tabLst>
                          <a:tab pos="403225" algn="l"/>
                        </a:tabLst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返回类型与作用域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2385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  <a:tabLst>
                          <a:tab pos="411480" algn="l"/>
                        </a:tabLst>
                      </a:pPr>
                      <a:r>
                        <a:rPr sz="1000" kern="0" spc="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30" dirty="0">
                          <a:solidFill>
                            <a:srgbClr val="D1D5D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函数调用与类型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  <a:alpha val="19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08" name="picture 1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4933188"/>
            <a:ext cx="133350" cy="133350"/>
          </a:xfrm>
          <a:prstGeom prst="rect">
            <a:avLst/>
          </a:prstGeom>
        </p:spPr>
      </p:pic>
      <p:pic>
        <p:nvPicPr>
          <p:cNvPr id="1310" name="picture 1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4666488"/>
            <a:ext cx="133350" cy="133350"/>
          </a:xfrm>
          <a:prstGeom prst="rect">
            <a:avLst/>
          </a:prstGeom>
        </p:spPr>
      </p:pic>
      <p:pic>
        <p:nvPicPr>
          <p:cNvPr id="1312" name="picture 13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0" y="4245864"/>
            <a:ext cx="285750" cy="243840"/>
          </a:xfrm>
          <a:prstGeom prst="rect">
            <a:avLst/>
          </a:prstGeom>
        </p:spPr>
      </p:pic>
      <p:pic>
        <p:nvPicPr>
          <p:cNvPr id="1314" name="picture 1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4933188"/>
            <a:ext cx="133350" cy="133350"/>
          </a:xfrm>
          <a:prstGeom prst="rect">
            <a:avLst/>
          </a:prstGeom>
        </p:spPr>
      </p:pic>
      <p:pic>
        <p:nvPicPr>
          <p:cNvPr id="1316" name="picture 1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38200" y="4666488"/>
            <a:ext cx="133350" cy="133350"/>
          </a:xfrm>
          <a:prstGeom prst="rect">
            <a:avLst/>
          </a:prstGeom>
        </p:spPr>
      </p:pic>
      <p:pic>
        <p:nvPicPr>
          <p:cNvPr id="1318" name="picture 13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34328" y="6262677"/>
            <a:ext cx="439448" cy="417596"/>
          </a:xfrm>
          <a:prstGeom prst="rect">
            <a:avLst/>
          </a:prstGeom>
        </p:spPr>
      </p:pic>
      <p:sp>
        <p:nvSpPr>
          <p:cNvPr id="1320" name="textbox 1320"/>
          <p:cNvSpPr/>
          <p:nvPr/>
        </p:nvSpPr>
        <p:spPr>
          <a:xfrm>
            <a:off x="825500" y="5719064"/>
            <a:ext cx="10340975" cy="8515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spcBef>
                <a:spcPts val="5"/>
              </a:spcBef>
              <a:tabLst>
                <a:tab pos="3016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核心收获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115000"/>
              </a:lnSpc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通过本章的学习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，读者能够全面理解函数的相关概念</a:t>
            </a:r>
            <a:r>
              <a:rPr sz="12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编程语言的开发之旅奠定基础。</a:t>
            </a:r>
            <a:r>
              <a:rPr sz="12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函数是编程的核心构建块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，掌握其特性将帮助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你编写出更高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效、优雅的代码。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2" name="picture 13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8200" y="5731764"/>
            <a:ext cx="171450" cy="231648"/>
          </a:xfrm>
          <a:prstGeom prst="rect">
            <a:avLst/>
          </a:prstGeom>
        </p:spPr>
      </p:pic>
      <p:pic>
        <p:nvPicPr>
          <p:cNvPr id="1324" name="picture 13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286000" y="2811619"/>
            <a:ext cx="7620000" cy="902368"/>
          </a:xfrm>
          <a:prstGeom prst="rect">
            <a:avLst/>
          </a:prstGeom>
        </p:spPr>
      </p:pic>
      <p:pic>
        <p:nvPicPr>
          <p:cNvPr id="1326" name="picture 13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204200" y="1512699"/>
            <a:ext cx="3276600" cy="506851"/>
          </a:xfrm>
          <a:prstGeom prst="rect">
            <a:avLst/>
          </a:prstGeom>
        </p:spPr>
      </p:pic>
      <p:sp>
        <p:nvSpPr>
          <p:cNvPr id="1328" name="textbox 1328"/>
          <p:cNvSpPr/>
          <p:nvPr/>
        </p:nvSpPr>
        <p:spPr>
          <a:xfrm>
            <a:off x="604138" y="2295397"/>
            <a:ext cx="811403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通过本课程的学习</a:t>
            </a:r>
            <a:r>
              <a:rPr sz="1500" kern="0" spc="-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，我们已经全面掌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握了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编程语言中函数的各个方面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，从基础到高级特性。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30" name="textbox 1330"/>
          <p:cNvSpPr/>
          <p:nvPr/>
        </p:nvSpPr>
        <p:spPr>
          <a:xfrm>
            <a:off x="610616" y="1403477"/>
            <a:ext cx="2252345" cy="540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8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</a:t>
            </a: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与回顾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32" name="picture 13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780288"/>
            <a:ext cx="12192000" cy="76200"/>
          </a:xfrm>
          <a:prstGeom prst="rect">
            <a:avLst/>
          </a:prstGeom>
        </p:spPr>
      </p:pic>
      <p:pic>
        <p:nvPicPr>
          <p:cNvPr id="1336" name="picture 13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5504688"/>
            <a:ext cx="76200" cy="1257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48305" y="7012940"/>
            <a:ext cx="6096000" cy="273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685" algn="ctr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《鸿蒙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HarmonyOS</a:t>
            </a:r>
            <a:r>
              <a:rPr sz="1200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NEXT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开发之路》卷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1 A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rkTS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语言篇</a:t>
            </a:r>
            <a:endParaRPr lang="zh-CN" altLang="en-US" sz="1200" kern="0" spc="-20" dirty="0">
              <a:solidFill>
                <a:srgbClr val="9CA3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82" name="rect 82"/>
          <p:cNvSpPr/>
          <p:nvPr/>
        </p:nvSpPr>
        <p:spPr>
          <a:xfrm>
            <a:off x="552450" y="2209800"/>
            <a:ext cx="11106150" cy="9906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" name="rect 84"/>
          <p:cNvSpPr/>
          <p:nvPr/>
        </p:nvSpPr>
        <p:spPr>
          <a:xfrm>
            <a:off x="533400" y="4733925"/>
            <a:ext cx="5448300" cy="1609725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" name="rect 86"/>
          <p:cNvSpPr/>
          <p:nvPr/>
        </p:nvSpPr>
        <p:spPr>
          <a:xfrm>
            <a:off x="6210300" y="4733925"/>
            <a:ext cx="5448300" cy="1609725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8" name="textbox 88"/>
          <p:cNvSpPr/>
          <p:nvPr/>
        </p:nvSpPr>
        <p:spPr>
          <a:xfrm>
            <a:off x="711200" y="2395982"/>
            <a:ext cx="8312150" cy="6489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2194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500" kern="0" spc="-4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中的函数是可重用的代码块</a:t>
            </a:r>
            <a:r>
              <a:rPr sz="1500" kern="0" spc="-26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，用于执行特定任务。</a:t>
            </a:r>
            <a:r>
              <a:rPr sz="1500" kern="0" spc="-3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函数可接收参数</a:t>
            </a:r>
            <a:r>
              <a:rPr sz="1500" kern="0" spc="-2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，执行代</a:t>
            </a:r>
            <a:r>
              <a:rPr sz="1500" kern="0" spc="-5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</a:t>
            </a:r>
            <a:r>
              <a:rPr sz="1500" kern="0" spc="-25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5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，并返回结果。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0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3900" y="2409825"/>
            <a:ext cx="228600" cy="228600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882900" y="3670300"/>
            <a:ext cx="6794500" cy="584200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711200" y="4963159"/>
            <a:ext cx="2425700" cy="1189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1000"/>
              </a:lnSpc>
              <a:tabLst>
                <a:tab pos="32067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函数的重要性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405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避免重复编写代码</a:t>
            </a:r>
            <a:r>
              <a:rPr sz="1200" kern="0" spc="-1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，提高复用性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075"/>
              </a:spcBef>
              <a:tabLst>
                <a:tab pos="2819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使代码更具模块化和可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5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提高程序的组织性和可读性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3900" y="5962650"/>
            <a:ext cx="152400" cy="152400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3900" y="5657850"/>
            <a:ext cx="152400" cy="152400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3900" y="5353050"/>
            <a:ext cx="152400" cy="152400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23900" y="4981575"/>
            <a:ext cx="219075" cy="190500"/>
          </a:xfrm>
          <a:prstGeom prst="rect">
            <a:avLst/>
          </a:prstGeom>
        </p:spPr>
      </p:pic>
      <p:pic>
        <p:nvPicPr>
          <p:cNvPr id="104" name="picture 1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994543" y="5892800"/>
            <a:ext cx="2927562" cy="431800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6388100" y="4963159"/>
            <a:ext cx="2425700" cy="1188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1000"/>
              </a:lnSpc>
              <a:tabLst>
                <a:tab pos="33972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函数的基本组成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400"/>
              </a:spcBef>
              <a:tabLst>
                <a:tab pos="2921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函数名：用于标识和调用函数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090"/>
              </a:spcBef>
              <a:tabLst>
                <a:tab pos="28511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参数：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函数接收的输入值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838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返回值：</a:t>
            </a:r>
            <a:r>
              <a:rPr sz="1200" kern="0" spc="-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函数执行后的输出结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5962650"/>
            <a:ext cx="152400" cy="152400"/>
          </a:xfrm>
          <a:prstGeom prst="rect">
            <a:avLst/>
          </a:prstGeom>
        </p:spPr>
      </p:pic>
      <p:pic>
        <p:nvPicPr>
          <p:cNvPr id="110" name="picture 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5657850"/>
            <a:ext cx="152400" cy="152400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5353050"/>
            <a:ext cx="152400" cy="152400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4981575"/>
            <a:ext cx="238125" cy="190500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3400" y="1943100"/>
            <a:ext cx="762000" cy="38100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34758" y="1917700"/>
            <a:ext cx="3248900" cy="508000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552246" y="1385189"/>
            <a:ext cx="2680335" cy="526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函数基本概</a:t>
            </a:r>
            <a:r>
              <a:rPr sz="36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念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3596779" y="6377813"/>
            <a:ext cx="4989195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掌握函数的基本概念是学习</a:t>
            </a: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i="1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</a:t>
            </a:r>
            <a:r>
              <a:rPr sz="1200" i="1" kern="0" spc="-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程的基础，也是编写高效代码的关键。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" name="picture 1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33400" y="4724400"/>
            <a:ext cx="5448300" cy="76200"/>
          </a:xfrm>
          <a:prstGeom prst="rect">
            <a:avLst/>
          </a:prstGeom>
        </p:spPr>
      </p:pic>
      <p:pic>
        <p:nvPicPr>
          <p:cNvPr id="128" name="picture 1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210300" y="4724400"/>
            <a:ext cx="5448300" cy="76200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533400" y="2209800"/>
            <a:ext cx="762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89560"/>
            <a:ext cx="12192000" cy="7954645"/>
          </a:xfrm>
          <a:prstGeom prst="rect">
            <a:avLst/>
          </a:prstGeom>
        </p:spPr>
      </p:pic>
      <p:sp>
        <p:nvSpPr>
          <p:cNvPr id="134" name="rect 134"/>
          <p:cNvSpPr/>
          <p:nvPr/>
        </p:nvSpPr>
        <p:spPr>
          <a:xfrm>
            <a:off x="628650" y="2400300"/>
            <a:ext cx="10953750" cy="24003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" name="textbox 136"/>
          <p:cNvSpPr/>
          <p:nvPr/>
        </p:nvSpPr>
        <p:spPr>
          <a:xfrm>
            <a:off x="876299" y="3048000"/>
            <a:ext cx="10477500" cy="15240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9420" indent="-271780" algn="l" rtl="0" eaLnBrk="0">
              <a:lnSpc>
                <a:spcPct val="107000"/>
              </a:lnSpc>
              <a:spcBef>
                <a:spcPts val="5"/>
              </a:spcBef>
            </a:pP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functionName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800" kern="0" spc="-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parameter1</a:t>
            </a:r>
            <a:r>
              <a:rPr sz="1800" kern="0" spc="-6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type1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parameter2</a:t>
            </a:r>
            <a:r>
              <a:rPr sz="1800" kern="0" spc="-65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800" kern="0" spc="17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3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type2</a:t>
            </a:r>
            <a:r>
              <a:rPr sz="1800" kern="0" spc="-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800" kern="0" spc="2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3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returnType</a:t>
            </a:r>
            <a:r>
              <a:rPr sz="1800" kern="0" spc="20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3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800" kern="0" spc="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</a:t>
            </a:r>
            <a:r>
              <a:rPr sz="1800" kern="0" spc="-6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800" kern="0" spc="18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6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53390" algn="l" rtl="0" eaLnBrk="0">
              <a:lnSpc>
                <a:spcPts val="2280"/>
              </a:lnSpc>
              <a:spcBef>
                <a:spcPts val="190"/>
              </a:spcBef>
            </a:pP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800" kern="0" spc="-2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value;</a:t>
            </a:r>
            <a:endParaRPr sz="18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0815" algn="l" rtl="0" eaLnBrk="0">
              <a:lnSpc>
                <a:spcPts val="2240"/>
              </a:lnSpc>
              <a:spcBef>
                <a:spcPts val="120"/>
              </a:spcBef>
            </a:pPr>
            <a:r>
              <a:rPr sz="1800" kern="0" spc="-10" dirty="0">
                <a:solidFill>
                  <a:srgbClr val="E5E7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8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6235700" y="5090160"/>
            <a:ext cx="5359400" cy="2740025"/>
            <a:chOff x="-12700" y="-12714"/>
            <a:chExt cx="5359400" cy="2949650"/>
          </a:xfrm>
        </p:grpSpPr>
        <p:pic>
          <p:nvPicPr>
            <p:cNvPr id="138" name="picture 1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-9296"/>
              <a:ext cx="5334000" cy="2622550"/>
            </a:xfrm>
            <a:prstGeom prst="rect">
              <a:avLst/>
            </a:prstGeom>
          </p:spPr>
        </p:pic>
        <p:sp>
          <p:nvSpPr>
            <p:cNvPr id="140" name="textbox 140"/>
            <p:cNvSpPr/>
            <p:nvPr/>
          </p:nvSpPr>
          <p:spPr>
            <a:xfrm>
              <a:off x="-12700" y="-12714"/>
              <a:ext cx="5359400" cy="29496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31800" algn="l" rtl="0" eaLnBrk="0">
                <a:lnSpc>
                  <a:spcPct val="91000"/>
                </a:lnSpc>
                <a:tabLst>
                  <a:tab pos="549275" algn="l"/>
                </a:tabLst>
              </a:pPr>
              <a:r>
                <a:rPr sz="15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参数列表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12090" indent="-3175" algn="l" rtl="0" eaLnBrk="0">
                <a:lnSpc>
                  <a:spcPct val="116000"/>
                </a:lnSpc>
                <a:spcBef>
                  <a:spcPts val="1350"/>
                </a:spcBef>
              </a:pP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参数列表是函数接收的输入值。每个参数都必须声明类型。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参数之间用逗       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号分隔。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ArkTS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支持可选参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数和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Rest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参数（将在后续章节中详细介绍）。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ct val="93000"/>
                </a:lnSpc>
                <a:spcBef>
                  <a:spcPts val="550"/>
                </a:spcBef>
              </a:pPr>
              <a:r>
                <a:rPr lang="en-US" sz="1800" kern="0" spc="8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&lt;/&gt;</a:t>
              </a:r>
              <a:r>
                <a:rPr sz="1800" kern="0" spc="47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500" kern="0" spc="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函数体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8915" indent="6985" algn="l" rtl="0" eaLnBrk="0">
                <a:lnSpc>
                  <a:spcPct val="112000"/>
                </a:lnSpc>
              </a:pP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函数体是函数的实际代码实现</a:t>
              </a:r>
              <a:r>
                <a:rPr sz="1200" kern="0" spc="-20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，包含在大括号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{}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内</a:t>
              </a:r>
              <a:r>
                <a:rPr sz="1200" kern="0" spc="-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r>
                <a:rPr sz="1200" kern="0" spc="-25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函数体可以包含任意</a:t>
              </a:r>
              <a:r>
                <a:rPr sz="1200" kern="0" spc="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数量的语句和表达式</a:t>
              </a:r>
              <a:r>
                <a:rPr sz="1200" kern="0" spc="-19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D1D5D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，执行特定的操作并返回结果。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239267"/>
              <a:ext cx="228600" cy="207263"/>
            </a:xfrm>
            <a:prstGeom prst="rect">
              <a:avLst/>
            </a:prstGeom>
          </p:spPr>
        </p:pic>
      </p:grpSp>
      <p:sp>
        <p:nvSpPr>
          <p:cNvPr id="144" name="textbox 144"/>
          <p:cNvSpPr/>
          <p:nvPr/>
        </p:nvSpPr>
        <p:spPr>
          <a:xfrm>
            <a:off x="609600" y="5105400"/>
            <a:ext cx="5334000" cy="12573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1000"/>
              </a:lnSpc>
              <a:spcBef>
                <a:spcPts val="5"/>
              </a:spcBef>
              <a:tabLst>
                <a:tab pos="54610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函数名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函数名是标识符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，用于在代码中引用和调用该函数。命名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规则遵循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的标识符命名规范</a:t>
            </a:r>
            <a:r>
              <a:rPr sz="1200" kern="0" spc="-1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，区分大小写。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0100" y="5332476"/>
            <a:ext cx="228600" cy="231648"/>
          </a:xfrm>
          <a:prstGeom prst="rect">
            <a:avLst/>
          </a:prstGeom>
        </p:spPr>
      </p:pic>
      <p:sp>
        <p:nvSpPr>
          <p:cNvPr id="148" name="textbox 148"/>
          <p:cNvSpPr/>
          <p:nvPr/>
        </p:nvSpPr>
        <p:spPr>
          <a:xfrm>
            <a:off x="609600" y="6462395"/>
            <a:ext cx="5334000" cy="12573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4000"/>
              </a:lnSpc>
              <a:spcBef>
                <a:spcPts val="5"/>
              </a:spcBef>
            </a:pPr>
            <a:r>
              <a:rPr sz="1800" kern="0" spc="-6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→</a:t>
            </a:r>
            <a:r>
              <a:rPr sz="1800" kern="0" spc="420" dirty="0">
                <a:solidFill>
                  <a:srgbClr val="60A5F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0" indent="-1905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返回类型是指函数输出的值的数据类型。所有函数都必须明确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指定返回类      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</a:t>
            </a:r>
            <a:r>
              <a:rPr sz="1200" kern="0" spc="-1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，即使该函数不返回任何值（使用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22162" y="1313436"/>
            <a:ext cx="3277162" cy="506851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597471" y="1591309"/>
            <a:ext cx="10750550" cy="495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145" indent="-131445" algn="l" rtl="0" eaLnBrk="0">
              <a:lnSpc>
                <a:spcPct val="105000"/>
              </a:lnSpc>
            </a:pP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中的函数声明是指在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</a:t>
            </a:r>
            <a:r>
              <a:rPr sz="15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语言中定义函数的过程。声明函数的目的是告知编译器或解释器该函数的名称、接收的参数</a:t>
            </a:r>
            <a:r>
              <a:rPr sz="15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（如果有）以及返回的类型（如果有）</a:t>
            </a:r>
            <a:r>
              <a:rPr sz="1500" kern="0" spc="-3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。函数声明是程序的基本构件之一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，用于创建可重用的代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码块。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4" name="picture 1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289560"/>
            <a:ext cx="12192000" cy="76200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628446" y="623189"/>
            <a:ext cx="1788795" cy="526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8" name="textbox 158"/>
          <p:cNvSpPr/>
          <p:nvPr/>
        </p:nvSpPr>
        <p:spPr>
          <a:xfrm>
            <a:off x="876744" y="2658109"/>
            <a:ext cx="153670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函数声明语法结构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2400300"/>
            <a:ext cx="76200" cy="2400300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1219200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1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6400800" y="2400300"/>
            <a:ext cx="5181600" cy="4381500"/>
          </a:xfrm>
          <a:prstGeom prst="rect">
            <a:avLst/>
          </a:prstGeom>
          <a:solidFill>
            <a:srgbClr val="1E3A8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</a:pP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函数结构解析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83000"/>
              </a:lnSpc>
              <a:spcBef>
                <a:spcPts val="370"/>
              </a:spcBef>
              <a:tabLst>
                <a:tab pos="542925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函数关键字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35940" algn="l" rtl="0" eaLnBrk="0">
              <a:lnSpc>
                <a:spcPct val="91000"/>
              </a:lnSpc>
              <a:spcBef>
                <a:spcPts val="605"/>
              </a:spcBef>
            </a:pP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关键字声明函数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83000"/>
              </a:lnSpc>
              <a:spcBef>
                <a:spcPts val="370"/>
              </a:spcBef>
              <a:tabLst>
                <a:tab pos="59055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函数名称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85470" algn="l" rtl="0" eaLnBrk="0">
              <a:lnSpc>
                <a:spcPct val="91000"/>
              </a:lnSpc>
              <a:spcBef>
                <a:spcPts val="605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指定函数的名称</a:t>
            </a:r>
            <a:r>
              <a:rPr sz="1200" kern="0" spc="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add</a:t>
            </a:r>
            <a:r>
              <a:rPr sz="1200" kern="0" spc="-17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后续调用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6075" algn="l" rtl="0" eaLnBrk="0">
              <a:lnSpc>
                <a:spcPct val="91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参数列表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7980" algn="l" rtl="0" eaLnBrk="0">
              <a:lnSpc>
                <a:spcPct val="97000"/>
              </a:lnSpc>
              <a:spcBef>
                <a:spcPts val="48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包含两个参数</a:t>
            </a:r>
            <a:r>
              <a:rPr sz="1200" kern="0" spc="1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1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，类型为</a:t>
            </a:r>
            <a:r>
              <a:rPr sz="1200" kern="0" spc="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83000"/>
              </a:lnSpc>
              <a:spcBef>
                <a:spcPts val="365"/>
              </a:spcBef>
              <a:tabLst>
                <a:tab pos="51689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16890" algn="l" rtl="0" eaLnBrk="0">
              <a:lnSpc>
                <a:spcPct val="96000"/>
              </a:lnSpc>
              <a:spcBef>
                <a:spcPts val="610"/>
              </a:spcBef>
            </a:pP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1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指定返回值类型为</a:t>
            </a:r>
            <a:r>
              <a:rPr sz="1200" kern="0" spc="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83000"/>
              </a:lnSpc>
              <a:spcBef>
                <a:spcPts val="365"/>
              </a:spcBef>
              <a:tabLst>
                <a:tab pos="59055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86105" algn="l" rtl="0" eaLnBrk="0">
              <a:lnSpc>
                <a:spcPct val="90000"/>
              </a:lnSpc>
              <a:spcBef>
                <a:spcPts val="60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包含在</a:t>
            </a:r>
            <a:r>
              <a:rPr sz="1200" kern="0" spc="-1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{}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中的语句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，构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成函数的执行部分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83000"/>
              </a:lnSpc>
              <a:spcBef>
                <a:spcPts val="365"/>
              </a:spcBef>
              <a:tabLst>
                <a:tab pos="535940" algn="l"/>
              </a:tabLst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5940" algn="l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200" kern="0" spc="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语句返回计算结果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29400" y="6181660"/>
            <a:ext cx="190500" cy="190183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29400" y="5572060"/>
            <a:ext cx="238125" cy="190183"/>
          </a:xfrm>
          <a:prstGeom prst="rect">
            <a:avLst/>
          </a:prstGeom>
        </p:spPr>
      </p:pic>
      <p:pic>
        <p:nvPicPr>
          <p:cNvPr id="172" name="picture 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629400" y="4962460"/>
            <a:ext cx="171450" cy="190183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29400" y="3743260"/>
            <a:ext cx="238125" cy="190183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29400" y="3133660"/>
            <a:ext cx="190500" cy="190183"/>
          </a:xfrm>
          <a:prstGeom prst="rect">
            <a:avLst/>
          </a:prstGeom>
        </p:spPr>
      </p:pic>
      <p:sp>
        <p:nvSpPr>
          <p:cNvPr id="178" name="rect 178"/>
          <p:cNvSpPr/>
          <p:nvPr/>
        </p:nvSpPr>
        <p:spPr>
          <a:xfrm>
            <a:off x="628650" y="2400300"/>
            <a:ext cx="5162550" cy="43815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0" name="textbox 180"/>
          <p:cNvSpPr/>
          <p:nvPr/>
        </p:nvSpPr>
        <p:spPr>
          <a:xfrm>
            <a:off x="862838" y="2658109"/>
            <a:ext cx="3796665" cy="1962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函数声明示例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68300" indent="-349250" algn="l" rtl="0" eaLnBrk="0">
              <a:lnSpc>
                <a:spcPct val="113000"/>
              </a:lnSpc>
              <a:spcBef>
                <a:spcPts val="1355"/>
              </a:spcBef>
            </a:pPr>
            <a:r>
              <a:rPr sz="1200" kern="0" spc="13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4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3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ad</a:t>
            </a:r>
            <a:r>
              <a:rPr sz="1200" kern="0" spc="12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12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</a:t>
            </a:r>
            <a:r>
              <a:rPr sz="1200" kern="0" spc="-7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2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-18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  </a:t>
            </a:r>
            <a:r>
              <a:rPr sz="1200" kern="0" spc="12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</a:t>
            </a:r>
            <a:r>
              <a:rPr sz="1200" kern="0" spc="-8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 </a:t>
            </a:r>
            <a:r>
              <a:rPr sz="1200" kern="0" spc="12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 :  </a:t>
            </a:r>
            <a:r>
              <a:rPr sz="1200" kern="0" spc="12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5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let</a:t>
            </a:r>
            <a:r>
              <a:rPr sz="1200" kern="0" spc="5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z</a:t>
            </a:r>
            <a:r>
              <a:rPr sz="1200" kern="0" spc="-8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40" dirty="0">
                <a:solidFill>
                  <a:srgbClr val="4EC9B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=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` ${</a:t>
            </a:r>
            <a:r>
              <a:rPr sz="1200" kern="0" spc="10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x}</a:t>
            </a:r>
            <a:r>
              <a:rPr sz="1200" kern="0" spc="4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0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${y}` 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0840" algn="l" rtl="0" eaLnBrk="0">
              <a:lnSpc>
                <a:spcPct val="78000"/>
              </a:lnSpc>
              <a:spcBef>
                <a:spcPts val="640"/>
              </a:spcBef>
            </a:pPr>
            <a:r>
              <a:rPr sz="1200" kern="0" spc="10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200" kern="0" spc="70" dirty="0">
                <a:solidFill>
                  <a:srgbClr val="569CD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00" dirty="0">
                <a:solidFill>
                  <a:srgbClr val="90CDF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z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" algn="l" rtl="0" eaLnBrk="0">
              <a:lnSpc>
                <a:spcPts val="1800"/>
              </a:lnSpc>
            </a:pP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6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algn="l" rtl="0" eaLnBrk="0">
              <a:lnSpc>
                <a:spcPct val="91000"/>
              </a:lnSpc>
              <a:spcBef>
                <a:spcPts val="370"/>
              </a:spcBef>
            </a:pPr>
            <a:r>
              <a:rPr sz="1200" kern="0" spc="40" dirty="0">
                <a:solidFill>
                  <a:srgbClr val="7890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//  </a:t>
            </a:r>
            <a:r>
              <a:rPr sz="1200" kern="0" spc="40" dirty="0">
                <a:solidFill>
                  <a:srgbClr val="78909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调⽤函数并输出结果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2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console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2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lo</a:t>
            </a:r>
            <a:r>
              <a:rPr sz="1200" kern="0" spc="11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110" dirty="0">
                <a:solidFill>
                  <a:srgbClr val="DCDCA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add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 </a:t>
            </a:r>
            <a:r>
              <a:rPr sz="1200" kern="0" spc="11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'hello</a:t>
            </a:r>
            <a:r>
              <a:rPr sz="1200" kern="0" spc="-7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200" kern="0" spc="-18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1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'world</a:t>
            </a:r>
            <a:r>
              <a:rPr sz="1200" kern="0" spc="-6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200" kern="0" spc="-170" dirty="0">
                <a:solidFill>
                  <a:srgbClr val="CE917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))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2" name="rect 182"/>
          <p:cNvSpPr/>
          <p:nvPr/>
        </p:nvSpPr>
        <p:spPr>
          <a:xfrm>
            <a:off x="876299" y="6096000"/>
            <a:ext cx="4686300" cy="4572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sp>
        <p:nvSpPr>
          <p:cNvPr id="186" name="textbox 186"/>
          <p:cNvSpPr/>
          <p:nvPr/>
        </p:nvSpPr>
        <p:spPr>
          <a:xfrm>
            <a:off x="628446" y="1461389"/>
            <a:ext cx="268033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u="sng" kern="0" spc="-1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36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400300"/>
            <a:ext cx="76200" cy="4381500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977900" y="6235700"/>
            <a:ext cx="1529714" cy="2025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0"/>
              </a:spcBef>
              <a:tabLst>
                <a:tab pos="263525" algn="l"/>
              </a:tabLst>
            </a:pPr>
            <a:r>
              <a:rPr sz="1200" kern="0" spc="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7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200" kern="0" spc="170" dirty="0">
                <a:solidFill>
                  <a:srgbClr val="4ADE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10" dirty="0">
                <a:solidFill>
                  <a:srgbClr val="4ADE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world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90600" y="6248400"/>
            <a:ext cx="17145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1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198" name="rect 198"/>
          <p:cNvSpPr/>
          <p:nvPr/>
        </p:nvSpPr>
        <p:spPr>
          <a:xfrm>
            <a:off x="6229350" y="4572000"/>
            <a:ext cx="5657850" cy="3048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rect 200"/>
          <p:cNvSpPr/>
          <p:nvPr/>
        </p:nvSpPr>
        <p:spPr>
          <a:xfrm>
            <a:off x="6229350" y="2362200"/>
            <a:ext cx="5657850" cy="20574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2" name="rect 202"/>
          <p:cNvSpPr/>
          <p:nvPr/>
        </p:nvSpPr>
        <p:spPr>
          <a:xfrm>
            <a:off x="6362700" y="5676900"/>
            <a:ext cx="5410200" cy="18288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4" name="rect 204"/>
          <p:cNvSpPr/>
          <p:nvPr/>
        </p:nvSpPr>
        <p:spPr>
          <a:xfrm>
            <a:off x="323850" y="3581400"/>
            <a:ext cx="5657850" cy="1447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6" name="textbox 206"/>
          <p:cNvSpPr/>
          <p:nvPr/>
        </p:nvSpPr>
        <p:spPr>
          <a:xfrm>
            <a:off x="6362700" y="2857500"/>
            <a:ext cx="5410200" cy="11430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446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functionName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r1</a:t>
            </a:r>
            <a:r>
              <a:rPr sz="1200" kern="0" spc="-4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type1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parameter2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8270" algn="l" rtl="0" eaLnBrk="0">
              <a:lnSpc>
                <a:spcPct val="94000"/>
              </a:lnSpc>
              <a:spcBef>
                <a:spcPts val="385"/>
              </a:spcBef>
            </a:pPr>
            <a:r>
              <a:rPr sz="1200" kern="0" spc="-3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type2</a:t>
            </a:r>
            <a:r>
              <a:rPr sz="1200" kern="0" spc="18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2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returnType</a:t>
            </a:r>
            <a:r>
              <a:rPr sz="1200" kern="0" spc="13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800"/>
              </a:lnSpc>
            </a:pP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08" name="rect 208"/>
          <p:cNvSpPr/>
          <p:nvPr/>
        </p:nvSpPr>
        <p:spPr>
          <a:xfrm>
            <a:off x="323850" y="2362200"/>
            <a:ext cx="5657850" cy="1066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3041" y="1917700"/>
            <a:ext cx="3248200" cy="508000"/>
          </a:xfrm>
          <a:prstGeom prst="rect">
            <a:avLst/>
          </a:prstGeom>
        </p:spPr>
      </p:pic>
      <p:sp>
        <p:nvSpPr>
          <p:cNvPr id="212" name="textbox 212"/>
          <p:cNvSpPr/>
          <p:nvPr/>
        </p:nvSpPr>
        <p:spPr>
          <a:xfrm>
            <a:off x="302577" y="1156589"/>
            <a:ext cx="5129529" cy="9740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91000"/>
              </a:lnSpc>
            </a:pPr>
            <a:r>
              <a:rPr sz="3600" u="sng" kern="0" spc="-10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</a:t>
            </a:r>
            <a:r>
              <a:rPr sz="36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0"/>
              </a:spcBef>
            </a:pPr>
            <a:r>
              <a:rPr sz="15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可选参数允许函数包含非必需参数</a:t>
            </a:r>
            <a:r>
              <a:rPr sz="1500" kern="0" spc="-18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，增强函数调用的灵活性。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4" name="textbox 214"/>
          <p:cNvSpPr/>
          <p:nvPr/>
        </p:nvSpPr>
        <p:spPr>
          <a:xfrm>
            <a:off x="6473901" y="5804103"/>
            <a:ext cx="3034029" cy="1586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</a:t>
            </a:r>
            <a:r>
              <a:rPr sz="1200" kern="0" spc="-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ello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?: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90" dirty="0">
                <a:solidFill>
                  <a:srgbClr val="D8B4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33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200" kern="0" spc="1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==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defined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2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3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'Hello!'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2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else</a:t>
            </a:r>
            <a:r>
              <a:rPr sz="1200" kern="0" spc="1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1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`Hello,</a:t>
            </a:r>
            <a:r>
              <a:rPr sz="1200" kern="0" spc="-1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${name}!`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16" name="textbox 216"/>
          <p:cNvSpPr/>
          <p:nvPr/>
        </p:nvSpPr>
        <p:spPr>
          <a:xfrm>
            <a:off x="444500" y="2501900"/>
            <a:ext cx="5359400" cy="8121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2000"/>
              </a:lnSpc>
              <a:spcBef>
                <a:spcPts val="0"/>
              </a:spcBef>
              <a:tabLst>
                <a:tab pos="30162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概念解析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508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可选参数是指在函数调用时可以选择性地传递的参数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，简化函数调用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方式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，提高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代码可读性。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8" name="picture 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2514600"/>
            <a:ext cx="171450" cy="228600"/>
          </a:xfrm>
          <a:prstGeom prst="rect">
            <a:avLst/>
          </a:prstGeom>
        </p:spPr>
      </p:pic>
      <p:sp>
        <p:nvSpPr>
          <p:cNvPr id="220" name="textbox 220"/>
          <p:cNvSpPr/>
          <p:nvPr/>
        </p:nvSpPr>
        <p:spPr>
          <a:xfrm>
            <a:off x="444500" y="3721100"/>
            <a:ext cx="2730500" cy="11918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2000"/>
              </a:lnSpc>
              <a:tabLst>
                <a:tab pos="39497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020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灵活性：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调用者仅需传递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关心的参数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090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默认值：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未传递参数可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指定默认值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851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简化调用：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减少函数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调用参数数量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4724400"/>
            <a:ext cx="152400" cy="152400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4419600"/>
            <a:ext cx="152400" cy="152400"/>
          </a:xfrm>
          <a:prstGeom prst="rect">
            <a:avLst/>
          </a:prstGeom>
        </p:spPr>
      </p:pic>
      <p:pic>
        <p:nvPicPr>
          <p:cNvPr id="226" name="picture 2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4114800"/>
            <a:ext cx="152400" cy="152400"/>
          </a:xfrm>
          <a:prstGeom prst="rect">
            <a:avLst/>
          </a:prstGeom>
        </p:spPr>
      </p:pic>
      <p:pic>
        <p:nvPicPr>
          <p:cNvPr id="228" name="picture 2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7200" y="3733800"/>
            <a:ext cx="257175" cy="228600"/>
          </a:xfrm>
          <a:prstGeom prst="rect">
            <a:avLst/>
          </a:prstGeom>
        </p:spPr>
      </p:pic>
      <p:sp>
        <p:nvSpPr>
          <p:cNvPr id="230" name="textbox 230"/>
          <p:cNvSpPr/>
          <p:nvPr/>
        </p:nvSpPr>
        <p:spPr>
          <a:xfrm>
            <a:off x="6350000" y="4711700"/>
            <a:ext cx="2103120" cy="8870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spcBef>
                <a:spcPts val="0"/>
              </a:spcBef>
              <a:tabLst>
                <a:tab pos="42799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实现方式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025"/>
              </a:spcBef>
              <a:tabLst>
                <a:tab pos="28384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检查参数是否为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undefined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8702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为可选参数提供默认值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2" name="picture 2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62700" y="5410200"/>
            <a:ext cx="152400" cy="152400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62700" y="5105400"/>
            <a:ext cx="152400" cy="152400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62700" y="4724400"/>
            <a:ext cx="285750" cy="228600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240" name="textbox 240"/>
          <p:cNvSpPr/>
          <p:nvPr/>
        </p:nvSpPr>
        <p:spPr>
          <a:xfrm>
            <a:off x="6350000" y="2501900"/>
            <a:ext cx="1339850" cy="286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tabLst>
                <a:tab pos="41973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语法格式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2" name="picture 2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62700" y="2514600"/>
            <a:ext cx="285750" cy="228600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10300" y="4572000"/>
            <a:ext cx="76200" cy="3047999"/>
          </a:xfrm>
          <a:prstGeom prst="rect">
            <a:avLst/>
          </a:prstGeom>
        </p:spPr>
      </p:pic>
      <p:pic>
        <p:nvPicPr>
          <p:cNvPr id="246" name="picture 2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730778" y="6600031"/>
            <a:ext cx="426893" cy="410368"/>
          </a:xfrm>
          <a:prstGeom prst="rect">
            <a:avLst/>
          </a:prstGeom>
        </p:spPr>
      </p:pic>
      <p:pic>
        <p:nvPicPr>
          <p:cNvPr id="248" name="picture 2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210300" y="2362200"/>
            <a:ext cx="76200" cy="2057400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6358382" y="4110863"/>
            <a:ext cx="931544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可选参数使用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2" name="textbox 252"/>
          <p:cNvSpPr/>
          <p:nvPr/>
        </p:nvSpPr>
        <p:spPr>
          <a:xfrm>
            <a:off x="7315200" y="4076700"/>
            <a:ext cx="561975" cy="228600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070" algn="l" rtl="0" eaLnBrk="0">
              <a:lnSpc>
                <a:spcPts val="1475"/>
              </a:lnSpc>
              <a:spcBef>
                <a:spcPts val="0"/>
              </a:spcBef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10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4" name="textbox 254"/>
          <p:cNvSpPr/>
          <p:nvPr/>
        </p:nvSpPr>
        <p:spPr>
          <a:xfrm>
            <a:off x="7909280" y="4110863"/>
            <a:ext cx="757555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100000"/>
              </a:lnSpc>
            </a:pPr>
            <a:r>
              <a:rPr sz="1100" kern="0" spc="-7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语法标记。</a:t>
            </a:r>
            <a:endParaRPr sz="11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04800" y="3581400"/>
            <a:ext cx="76200" cy="1447800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04800" y="2362200"/>
            <a:ext cx="762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262" name="rect 262"/>
          <p:cNvSpPr/>
          <p:nvPr/>
        </p:nvSpPr>
        <p:spPr>
          <a:xfrm>
            <a:off x="400050" y="2438400"/>
            <a:ext cx="5581650" cy="4191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4" name="rect 264"/>
          <p:cNvSpPr/>
          <p:nvPr/>
        </p:nvSpPr>
        <p:spPr>
          <a:xfrm>
            <a:off x="6229350" y="2438400"/>
            <a:ext cx="5581650" cy="4191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6" name="textbox 266"/>
          <p:cNvSpPr/>
          <p:nvPr/>
        </p:nvSpPr>
        <p:spPr>
          <a:xfrm>
            <a:off x="571500" y="3276600"/>
            <a:ext cx="5257800" cy="18288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015" algn="l" rtl="0" eaLnBrk="0">
              <a:lnSpc>
                <a:spcPct val="78000"/>
              </a:lnSpc>
            </a:pP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11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  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ts val="1800"/>
              </a:lnSpc>
            </a:pP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9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5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name  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==  </a:t>
            </a: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undefined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11530" algn="l" rtl="0" eaLnBrk="0">
              <a:lnSpc>
                <a:spcPct val="78000"/>
              </a:lnSpc>
              <a:spcBef>
                <a:spcPts val="675"/>
              </a:spcBef>
            </a:pPr>
            <a:r>
              <a:rPr sz="1200" kern="0" spc="12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console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2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log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 </a:t>
            </a:r>
            <a:r>
              <a:rPr sz="1200" kern="0" spc="12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'Hell</a:t>
            </a:r>
            <a:r>
              <a:rPr sz="1200" kern="0" spc="11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o!</a:t>
            </a:r>
            <a:r>
              <a:rPr sz="1200" kern="0" spc="-7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200" kern="0" spc="-17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3710" algn="l" rtl="0" eaLnBrk="0">
              <a:lnSpc>
                <a:spcPts val="1800"/>
              </a:lnSpc>
            </a:pP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11530" algn="l" rtl="0" eaLnBrk="0">
              <a:lnSpc>
                <a:spcPct val="78000"/>
              </a:lnSpc>
              <a:spcBef>
                <a:spcPts val="675"/>
              </a:spcBef>
            </a:pPr>
            <a:r>
              <a:rPr sz="1200" kern="0" spc="7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console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7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</a:t>
            </a:r>
            <a:r>
              <a:rPr sz="1200" kern="0" spc="6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og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` Hello</a:t>
            </a:r>
            <a:r>
              <a:rPr sz="1200" kern="0" spc="-18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</a:t>
            </a:r>
            <a:r>
              <a:rPr sz="1200" kern="0" spc="15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6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${name}</a:t>
            </a:r>
            <a:r>
              <a:rPr sz="1200" kern="0" spc="-6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!` 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 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3710" algn="l" rtl="0" eaLnBrk="0">
              <a:lnSpc>
                <a:spcPts val="1800"/>
              </a:lnSpc>
            </a:pP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081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8" name="rect 268"/>
          <p:cNvSpPr/>
          <p:nvPr/>
        </p:nvSpPr>
        <p:spPr>
          <a:xfrm>
            <a:off x="400050" y="6781800"/>
            <a:ext cx="11410950" cy="5334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0" name="textbox 270"/>
          <p:cNvSpPr/>
          <p:nvPr/>
        </p:nvSpPr>
        <p:spPr>
          <a:xfrm>
            <a:off x="6400800" y="3276600"/>
            <a:ext cx="5257800" cy="9144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1805" indent="-351790" algn="l" rtl="0" eaLnBrk="0">
              <a:lnSpc>
                <a:spcPct val="116000"/>
              </a:lnSpc>
            </a:pPr>
            <a:r>
              <a:rPr sz="1200" kern="0" spc="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3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6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multiply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-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</a:t>
            </a:r>
            <a:r>
              <a:rPr sz="1200" kern="0" spc="-8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 </a:t>
            </a:r>
            <a:r>
              <a:rPr sz="1200" kern="0" spc="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-18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6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coeff</a:t>
            </a:r>
            <a:r>
              <a:rPr sz="1200" kern="0" spc="-8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 </a:t>
            </a:r>
            <a:r>
              <a:rPr sz="1200" kern="0" spc="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  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=  </a:t>
            </a:r>
            <a:r>
              <a:rPr sz="1200" kern="0" spc="6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 :  </a:t>
            </a:r>
            <a:r>
              <a:rPr sz="1200" kern="0" spc="6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 </a:t>
            </a: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{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</a:t>
            </a:r>
            <a:r>
              <a:rPr sz="1200" kern="0" spc="1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return</a:t>
            </a:r>
            <a:r>
              <a:rPr sz="1200" kern="0" spc="5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</a:t>
            </a:r>
            <a:r>
              <a:rPr sz="1200" kern="0" spc="5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*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C4B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coeff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081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368871" y="1232789"/>
            <a:ext cx="4692015" cy="10502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655" algn="l" rtl="0" eaLnBrk="0">
              <a:lnSpc>
                <a:spcPct val="91000"/>
              </a:lnSpc>
            </a:pPr>
            <a:r>
              <a:rPr sz="3600" u="sng" kern="0" spc="-10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</a:t>
            </a:r>
            <a:r>
              <a:rPr sz="36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0"/>
              </a:spcBef>
            </a:pP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支持两种可选参数：使用</a:t>
            </a:r>
            <a:r>
              <a:rPr sz="15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问号标记和提供默认值。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4" name="rect 274"/>
          <p:cNvSpPr/>
          <p:nvPr/>
        </p:nvSpPr>
        <p:spPr>
          <a:xfrm>
            <a:off x="6400800" y="4267200"/>
            <a:ext cx="2590800" cy="12573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6" name="rect 276"/>
          <p:cNvSpPr/>
          <p:nvPr/>
        </p:nvSpPr>
        <p:spPr>
          <a:xfrm>
            <a:off x="9067800" y="4267200"/>
            <a:ext cx="2590800" cy="12573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8" name="rect 278"/>
          <p:cNvSpPr/>
          <p:nvPr/>
        </p:nvSpPr>
        <p:spPr>
          <a:xfrm>
            <a:off x="3238499" y="5181600"/>
            <a:ext cx="2590800" cy="10668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0" name="rect 280"/>
          <p:cNvSpPr/>
          <p:nvPr/>
        </p:nvSpPr>
        <p:spPr>
          <a:xfrm>
            <a:off x="571500" y="5181600"/>
            <a:ext cx="2590800" cy="10668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2" name="textbox 282"/>
          <p:cNvSpPr/>
          <p:nvPr/>
        </p:nvSpPr>
        <p:spPr>
          <a:xfrm>
            <a:off x="558800" y="2616200"/>
            <a:ext cx="3736340" cy="5784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0"/>
              </a:spcBef>
              <a:tabLst>
                <a:tab pos="36512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带问号的可选参数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  <a:spcBef>
                <a:spcPts val="5"/>
              </a:spcBef>
            </a:pP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使用问号（</a:t>
            </a: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）标记参数为可选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，调用时可省</a:t>
            </a:r>
            <a:r>
              <a:rPr sz="12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略该参数。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4" name="picture 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2628900"/>
            <a:ext cx="228600" cy="228600"/>
          </a:xfrm>
          <a:prstGeom prst="rect">
            <a:avLst/>
          </a:prstGeom>
        </p:spPr>
      </p:pic>
      <p:sp>
        <p:nvSpPr>
          <p:cNvPr id="286" name="textbox 286"/>
          <p:cNvSpPr/>
          <p:nvPr/>
        </p:nvSpPr>
        <p:spPr>
          <a:xfrm>
            <a:off x="6388100" y="2624582"/>
            <a:ext cx="3660140" cy="5740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0" algn="l" rtl="0" eaLnBrk="0">
              <a:lnSpc>
                <a:spcPct val="91000"/>
              </a:lnSpc>
              <a:tabLst>
                <a:tab pos="34607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带默认值的可选参数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为参数提供默认值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，调用时省略该参数则</a:t>
            </a:r>
            <a:r>
              <a:rPr sz="12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使用默认值。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8" name="picture 2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2679700"/>
            <a:ext cx="209550" cy="127000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sp>
        <p:nvSpPr>
          <p:cNvPr id="292" name="textbox 292"/>
          <p:cNvSpPr/>
          <p:nvPr/>
        </p:nvSpPr>
        <p:spPr>
          <a:xfrm>
            <a:off x="520700" y="6930263"/>
            <a:ext cx="6698615" cy="261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1000"/>
              </a:lnSpc>
              <a:tabLst>
                <a:tab pos="27622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要点： 带默认值的可选参数在调用时如果省略</a:t>
            </a:r>
            <a:r>
              <a:rPr sz="1200" kern="0" spc="-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，则使用默认值作为实际参数</a:t>
            </a:r>
            <a:r>
              <a:rPr sz="1200" kern="0" spc="-2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，避免未定义情况。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94" name="picture 2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33400" y="6958445"/>
            <a:ext cx="142875" cy="206086"/>
          </a:xfrm>
          <a:prstGeom prst="rect">
            <a:avLst/>
          </a:prstGeom>
        </p:spPr>
      </p:pic>
      <p:sp>
        <p:nvSpPr>
          <p:cNvPr id="296" name="textbox 296"/>
          <p:cNvSpPr/>
          <p:nvPr/>
        </p:nvSpPr>
        <p:spPr>
          <a:xfrm>
            <a:off x="3314699" y="5486400"/>
            <a:ext cx="2439035" cy="4572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73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7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 </a:t>
            </a:r>
            <a:r>
              <a:rPr sz="1200" kern="0" spc="7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'zhangsan</a:t>
            </a:r>
            <a:r>
              <a:rPr sz="1200" kern="0" spc="-5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7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200" kern="0" spc="-170" dirty="0">
                <a:solidFill>
                  <a:srgbClr val="FBBF2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 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98" name="textbox 298"/>
          <p:cNvSpPr/>
          <p:nvPr/>
        </p:nvSpPr>
        <p:spPr>
          <a:xfrm>
            <a:off x="647699" y="5486400"/>
            <a:ext cx="2438400" cy="4572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73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3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6477000" y="4572000"/>
            <a:ext cx="2438400" cy="4572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65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3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multiply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13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02" name="textbox 302"/>
          <p:cNvSpPr/>
          <p:nvPr/>
        </p:nvSpPr>
        <p:spPr>
          <a:xfrm>
            <a:off x="9144000" y="4572000"/>
            <a:ext cx="2438400" cy="457200"/>
          </a:xfrm>
          <a:prstGeom prst="rect">
            <a:avLst/>
          </a:prstGeom>
          <a:solidFill>
            <a:srgbClr val="0F172A">
              <a:alpha val="8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65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11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multiply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200" kern="0" spc="11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200" kern="0" spc="-18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10" dirty="0">
                <a:solidFill>
                  <a:srgbClr val="F8717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;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04" name="picture 3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306" name="textbox 306"/>
          <p:cNvSpPr/>
          <p:nvPr/>
        </p:nvSpPr>
        <p:spPr>
          <a:xfrm>
            <a:off x="6464300" y="5089652"/>
            <a:ext cx="1136650" cy="363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6000"/>
              </a:lnSpc>
              <a:tabLst>
                <a:tab pos="236220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0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  <a:spcBef>
                <a:spcPts val="5"/>
              </a:spcBef>
            </a:pP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coeff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使用默认值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8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8" name="picture 3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77000" y="5105400"/>
            <a:ext cx="152400" cy="133350"/>
          </a:xfrm>
          <a:prstGeom prst="rect">
            <a:avLst/>
          </a:prstGeom>
        </p:spPr>
      </p:pic>
      <p:sp>
        <p:nvSpPr>
          <p:cNvPr id="310" name="textbox 310"/>
          <p:cNvSpPr/>
          <p:nvPr/>
        </p:nvSpPr>
        <p:spPr>
          <a:xfrm>
            <a:off x="9131300" y="5089652"/>
            <a:ext cx="1136650" cy="363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6000"/>
              </a:lnSpc>
              <a:tabLst>
                <a:tab pos="236220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000" kern="0" spc="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8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  <a:spcBef>
                <a:spcPts val="5"/>
              </a:spcBef>
            </a:pP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（传入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coeff</a:t>
            </a:r>
            <a:r>
              <a:rPr sz="8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r>
              <a:rPr sz="8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2" name="picture 3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144000" y="5105400"/>
            <a:ext cx="152400" cy="133350"/>
          </a:xfrm>
          <a:prstGeom prst="rect">
            <a:avLst/>
          </a:prstGeom>
        </p:spPr>
      </p:pic>
      <p:pic>
        <p:nvPicPr>
          <p:cNvPr id="314" name="picture 3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81000" y="2438400"/>
            <a:ext cx="76200" cy="4191000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10300" y="2438400"/>
            <a:ext cx="76200" cy="4191000"/>
          </a:xfrm>
          <a:prstGeom prst="rect">
            <a:avLst/>
          </a:prstGeom>
        </p:spPr>
      </p:pic>
      <p:sp>
        <p:nvSpPr>
          <p:cNvPr id="318" name="textbox 318"/>
          <p:cNvSpPr/>
          <p:nvPr/>
        </p:nvSpPr>
        <p:spPr>
          <a:xfrm>
            <a:off x="3302000" y="6004052"/>
            <a:ext cx="1630679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215"/>
              </a:lnSpc>
              <a:tabLst>
                <a:tab pos="236220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zhangsan</a:t>
            </a:r>
            <a:r>
              <a:rPr sz="1000" kern="0" spc="1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!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20" name="picture 3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314700" y="6019800"/>
            <a:ext cx="152400" cy="133350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9137033" y="4365752"/>
            <a:ext cx="1486535" cy="17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调用方式二：传递参数值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4" name="textbox 324"/>
          <p:cNvSpPr/>
          <p:nvPr/>
        </p:nvSpPr>
        <p:spPr>
          <a:xfrm>
            <a:off x="640734" y="5280152"/>
            <a:ext cx="1486535" cy="17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调用方式一：不传递参数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6" name="textbox 326"/>
          <p:cNvSpPr/>
          <p:nvPr/>
        </p:nvSpPr>
        <p:spPr>
          <a:xfrm>
            <a:off x="6470034" y="4365752"/>
            <a:ext cx="1486535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调用方式一：使用默认值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8" name="textbox 328"/>
          <p:cNvSpPr/>
          <p:nvPr/>
        </p:nvSpPr>
        <p:spPr>
          <a:xfrm>
            <a:off x="3307734" y="5280152"/>
            <a:ext cx="1353185" cy="17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4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调用方式二：传递参数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0" name="picture 3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34328" y="6257131"/>
            <a:ext cx="426893" cy="410368"/>
          </a:xfrm>
          <a:prstGeom prst="rect">
            <a:avLst/>
          </a:prstGeom>
        </p:spPr>
      </p:pic>
      <p:sp>
        <p:nvSpPr>
          <p:cNvPr id="332" name="textbox 332"/>
          <p:cNvSpPr/>
          <p:nvPr/>
        </p:nvSpPr>
        <p:spPr>
          <a:xfrm>
            <a:off x="635000" y="6004052"/>
            <a:ext cx="944880" cy="189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290"/>
              </a:lnSpc>
              <a:tabLst>
                <a:tab pos="236220" algn="l"/>
              </a:tabLst>
            </a:pP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000" kern="0" spc="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000" kern="0" spc="6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!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34" name="picture 3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7700" y="6019800"/>
            <a:ext cx="152400" cy="13335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81000" y="6781800"/>
            <a:ext cx="76200" cy="5333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340" name="rect 340"/>
          <p:cNvSpPr/>
          <p:nvPr/>
        </p:nvSpPr>
        <p:spPr>
          <a:xfrm>
            <a:off x="323850" y="2438400"/>
            <a:ext cx="5657850" cy="39624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2" name="rect 342"/>
          <p:cNvSpPr/>
          <p:nvPr/>
        </p:nvSpPr>
        <p:spPr>
          <a:xfrm>
            <a:off x="6229350" y="2438400"/>
            <a:ext cx="5657850" cy="19812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4" name="textbox 344"/>
          <p:cNvSpPr/>
          <p:nvPr/>
        </p:nvSpPr>
        <p:spPr>
          <a:xfrm>
            <a:off x="6229350" y="4572000"/>
            <a:ext cx="5657850" cy="18288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2000"/>
              </a:lnSpc>
              <a:tabLst>
                <a:tab pos="462915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ct val="91000"/>
              </a:lnSpc>
              <a:spcBef>
                <a:spcPts val="1030"/>
              </a:spcBef>
              <a:tabLst>
                <a:tab pos="44323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处理不确定数量的输入参数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ct val="91000"/>
              </a:lnSpc>
              <a:spcBef>
                <a:spcPts val="1090"/>
              </a:spcBef>
              <a:tabLst>
                <a:tab pos="4445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简化函数调用</a:t>
            </a:r>
            <a:r>
              <a:rPr sz="1200" kern="0" spc="-1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，避免参数列表过长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ct val="91000"/>
              </a:lnSpc>
              <a:spcBef>
                <a:spcPts val="1090"/>
              </a:spcBef>
              <a:tabLst>
                <a:tab pos="44831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实现类似可变参数函数的功能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ct val="91000"/>
              </a:lnSpc>
              <a:tabLst>
                <a:tab pos="443865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在循环或递归中处理参数列表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6" name="picture 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6057900"/>
            <a:ext cx="152400" cy="152400"/>
          </a:xfrm>
          <a:prstGeom prst="rect">
            <a:avLst/>
          </a:prstGeom>
        </p:spPr>
      </p:pic>
      <p:pic>
        <p:nvPicPr>
          <p:cNvPr id="348" name="picture 3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753100"/>
            <a:ext cx="152400" cy="152400"/>
          </a:xfrm>
          <a:prstGeom prst="rect">
            <a:avLst/>
          </a:prstGeom>
        </p:spPr>
      </p:pic>
      <p:pic>
        <p:nvPicPr>
          <p:cNvPr id="350" name="picture 3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448300"/>
            <a:ext cx="152400" cy="152400"/>
          </a:xfrm>
          <a:prstGeom prst="rect">
            <a:avLst/>
          </a:prstGeom>
        </p:spPr>
      </p:pic>
      <p:pic>
        <p:nvPicPr>
          <p:cNvPr id="352" name="picture 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5143500"/>
            <a:ext cx="152400" cy="152399"/>
          </a:xfrm>
          <a:prstGeom prst="rect">
            <a:avLst/>
          </a:prstGeom>
        </p:spPr>
      </p:pic>
      <p:pic>
        <p:nvPicPr>
          <p:cNvPr id="354" name="picture 3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0800" y="4762500"/>
            <a:ext cx="171450" cy="228600"/>
          </a:xfrm>
          <a:prstGeom prst="rect">
            <a:avLst/>
          </a:prstGeom>
        </p:spPr>
      </p:pic>
      <p:sp>
        <p:nvSpPr>
          <p:cNvPr id="356" name="textbox 356"/>
          <p:cNvSpPr/>
          <p:nvPr/>
        </p:nvSpPr>
        <p:spPr>
          <a:xfrm>
            <a:off x="495300" y="2971800"/>
            <a:ext cx="5334000" cy="1638300"/>
          </a:xfrm>
          <a:prstGeom prst="rect">
            <a:avLst/>
          </a:prstGeom>
          <a:solidFill>
            <a:srgbClr val="1F293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830" algn="l" rtl="0" eaLnBrk="0">
              <a:lnSpc>
                <a:spcPts val="1595"/>
              </a:lnSpc>
              <a:spcBef>
                <a:spcPts val="0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3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functionName</a:t>
            </a:r>
            <a:r>
              <a:rPr sz="13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parameter</a:t>
            </a: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1:</a:t>
            </a: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590"/>
              </a:lnSpc>
              <a:spcBef>
                <a:spcPts val="390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6370" algn="l" rtl="0" eaLnBrk="0">
              <a:lnSpc>
                <a:spcPts val="2100"/>
              </a:lnSpc>
            </a:pPr>
            <a:r>
              <a:rPr sz="13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58" name="textbox 358"/>
          <p:cNvSpPr/>
          <p:nvPr/>
        </p:nvSpPr>
        <p:spPr>
          <a:xfrm>
            <a:off x="482600" y="4787900"/>
            <a:ext cx="2997200" cy="8870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0"/>
              </a:spcBef>
              <a:tabLst>
                <a:tab pos="29210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最后一个参数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可以定义为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2000"/>
              </a:lnSpc>
              <a:spcBef>
                <a:spcPts val="1390"/>
              </a:spcBef>
              <a:tabLst>
                <a:tab pos="28194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省略号</a:t>
            </a:r>
            <a:r>
              <a:rPr sz="1200" kern="0" spc="1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(...)</a:t>
            </a:r>
            <a:r>
              <a:rPr sz="12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语法表示剩余参数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0"/>
              </a:spcBef>
              <a:tabLst>
                <a:tab pos="293370" algn="l"/>
              </a:tabLst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参数的类型必须是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0" name="picture 3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5300" y="5486400"/>
            <a:ext cx="152400" cy="152400"/>
          </a:xfrm>
          <a:prstGeom prst="rect">
            <a:avLst/>
          </a:prstGeom>
        </p:spPr>
      </p:pic>
      <p:pic>
        <p:nvPicPr>
          <p:cNvPr id="362" name="picture 3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5300" y="5143500"/>
            <a:ext cx="152400" cy="152399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5300" y="4800600"/>
            <a:ext cx="152400" cy="152400"/>
          </a:xfrm>
          <a:prstGeom prst="rect">
            <a:avLst/>
          </a:prstGeom>
        </p:spPr>
      </p:pic>
      <p:sp>
        <p:nvSpPr>
          <p:cNvPr id="366" name="rect 366"/>
          <p:cNvSpPr/>
          <p:nvPr/>
        </p:nvSpPr>
        <p:spPr>
          <a:xfrm>
            <a:off x="2600324" y="3429000"/>
            <a:ext cx="2647950" cy="190500"/>
          </a:xfrm>
          <a:prstGeom prst="rect">
            <a:avLst/>
          </a:prstGeom>
          <a:solidFill>
            <a:srgbClr val="1D4ED8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8" name="textbox 368"/>
          <p:cNvSpPr/>
          <p:nvPr/>
        </p:nvSpPr>
        <p:spPr>
          <a:xfrm>
            <a:off x="649916" y="3416528"/>
            <a:ext cx="4819650" cy="49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4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5080" algn="l" rtl="0" eaLnBrk="0">
              <a:lnSpc>
                <a:spcPct val="120000"/>
              </a:lnSpc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parameter2: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type2,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-4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-4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.restParameter:</a:t>
            </a:r>
            <a:r>
              <a:rPr sz="13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type3[]</a:t>
            </a:r>
            <a:r>
              <a:rPr sz="1300" kern="0" spc="-2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returnType</a:t>
            </a:r>
            <a:r>
              <a:rPr sz="1300" kern="0" spc="1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370" name="picture 3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70700" y="3580447"/>
            <a:ext cx="4864100" cy="401320"/>
          </a:xfrm>
          <a:prstGeom prst="rect">
            <a:avLst/>
          </a:prstGeom>
        </p:spPr>
      </p:pic>
      <p:pic>
        <p:nvPicPr>
          <p:cNvPr id="372" name="picture 3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sp>
        <p:nvSpPr>
          <p:cNvPr id="374" name="textbox 374"/>
          <p:cNvSpPr/>
          <p:nvPr/>
        </p:nvSpPr>
        <p:spPr>
          <a:xfrm>
            <a:off x="311150" y="1972309"/>
            <a:ext cx="9121775" cy="229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参数（剩余参数）用于将不确定数量的参数表示为数组</a:t>
            </a:r>
            <a:r>
              <a:rPr sz="1500" kern="0" spc="-19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，使编写接收可变数量参数的函数更加简单灵活。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6" name="picture 3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sp>
        <p:nvSpPr>
          <p:cNvPr id="378" name="textbox 378"/>
          <p:cNvSpPr/>
          <p:nvPr/>
        </p:nvSpPr>
        <p:spPr>
          <a:xfrm>
            <a:off x="333705" y="1156589"/>
            <a:ext cx="1822450" cy="5264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3600" kern="0" spc="-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36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</a:t>
            </a:r>
            <a:r>
              <a:rPr sz="36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0" name="textbox 380"/>
          <p:cNvSpPr/>
          <p:nvPr/>
        </p:nvSpPr>
        <p:spPr>
          <a:xfrm>
            <a:off x="9153525" y="2971800"/>
            <a:ext cx="1524000" cy="4572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ct val="91000"/>
              </a:lnSpc>
              <a:tabLst>
                <a:tab pos="37592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r>
              <a:rPr sz="1200" kern="0" spc="3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baseline="800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</a:t>
            </a:r>
            <a:r>
              <a:rPr sz="1300" kern="0" spc="0" baseline="800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</a:t>
            </a:r>
            <a:r>
              <a:rPr sz="1300" kern="0" spc="0" baseline="800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1300" baseline="8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82" name="picture 3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305925" y="3175000"/>
            <a:ext cx="133350" cy="50800"/>
          </a:xfrm>
          <a:prstGeom prst="rect">
            <a:avLst/>
          </a:prstGeom>
        </p:spPr>
      </p:pic>
      <p:sp>
        <p:nvSpPr>
          <p:cNvPr id="384" name="textbox 384"/>
          <p:cNvSpPr/>
          <p:nvPr/>
        </p:nvSpPr>
        <p:spPr>
          <a:xfrm>
            <a:off x="6388100" y="2616200"/>
            <a:ext cx="1539875" cy="284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1000"/>
              </a:lnSpc>
              <a:spcBef>
                <a:spcPts val="0"/>
              </a:spcBef>
              <a:tabLst>
                <a:tab pos="388620" algn="l"/>
              </a:tabLst>
            </a:pP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参数可视化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6" name="picture 3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400800" y="2628900"/>
            <a:ext cx="257175" cy="228600"/>
          </a:xfrm>
          <a:prstGeom prst="rect">
            <a:avLst/>
          </a:prstGeom>
        </p:spPr>
      </p:pic>
      <p:sp>
        <p:nvSpPr>
          <p:cNvPr id="388" name="textbox 388"/>
          <p:cNvSpPr/>
          <p:nvPr/>
        </p:nvSpPr>
        <p:spPr>
          <a:xfrm>
            <a:off x="7458075" y="2971800"/>
            <a:ext cx="695325" cy="45720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algn="l" rtl="0" eaLnBrk="0">
              <a:lnSpc>
                <a:spcPct val="91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90" name="textbox 390"/>
          <p:cNvSpPr/>
          <p:nvPr/>
        </p:nvSpPr>
        <p:spPr>
          <a:xfrm>
            <a:off x="8305800" y="2971800"/>
            <a:ext cx="695325" cy="457200"/>
          </a:xfrm>
          <a:prstGeom prst="rect">
            <a:avLst/>
          </a:prstGeom>
          <a:solidFill>
            <a:srgbClr val="1D4ED8">
              <a:alpha val="93725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algn="l" rtl="0" eaLnBrk="0">
              <a:lnSpc>
                <a:spcPct val="91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92" name="textbox 392"/>
          <p:cNvSpPr/>
          <p:nvPr/>
        </p:nvSpPr>
        <p:spPr>
          <a:xfrm>
            <a:off x="482600" y="2616200"/>
            <a:ext cx="1339850" cy="286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60" dirty="0">
                <a:solidFill>
                  <a:srgbClr val="5C84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60" dirty="0">
                <a:solidFill>
                  <a:srgbClr val="5C84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kern="0" spc="-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语法格式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4" name="picture 3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04800" y="2438400"/>
            <a:ext cx="76200" cy="3962400"/>
          </a:xfrm>
          <a:prstGeom prst="rect">
            <a:avLst/>
          </a:prstGeom>
        </p:spPr>
      </p:pic>
      <p:pic>
        <p:nvPicPr>
          <p:cNvPr id="396" name="picture 3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210300" y="2438400"/>
            <a:ext cx="76200" cy="3962400"/>
          </a:xfrm>
          <a:prstGeom prst="rect">
            <a:avLst/>
          </a:prstGeom>
        </p:spPr>
      </p:pic>
      <p:pic>
        <p:nvPicPr>
          <p:cNvPr id="398" name="picture 3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34328" y="5967571"/>
            <a:ext cx="426893" cy="410368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04800" y="1752600"/>
            <a:ext cx="7620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838200"/>
            <a:ext cx="12192000" cy="6858000"/>
          </a:xfrm>
          <a:prstGeom prst="rect">
            <a:avLst/>
          </a:prstGeom>
        </p:spPr>
      </p:pic>
      <p:sp>
        <p:nvSpPr>
          <p:cNvPr id="404" name="rect 404"/>
          <p:cNvSpPr/>
          <p:nvPr/>
        </p:nvSpPr>
        <p:spPr>
          <a:xfrm>
            <a:off x="400050" y="2438400"/>
            <a:ext cx="5467350" cy="4876800"/>
          </a:xfrm>
          <a:prstGeom prst="rect">
            <a:avLst/>
          </a:prstGeom>
          <a:solidFill>
            <a:srgbClr val="1F2937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571500" y="2632709"/>
            <a:ext cx="5143500" cy="4110990"/>
            <a:chOff x="0" y="0"/>
            <a:chExt cx="5143500" cy="4110990"/>
          </a:xfrm>
        </p:grpSpPr>
        <p:sp>
          <p:nvSpPr>
            <p:cNvPr id="406" name="rect 406"/>
            <p:cNvSpPr/>
            <p:nvPr/>
          </p:nvSpPr>
          <p:spPr>
            <a:xfrm>
              <a:off x="0" y="300990"/>
              <a:ext cx="5143500" cy="3810000"/>
            </a:xfrm>
            <a:prstGeom prst="rect">
              <a:avLst/>
            </a:prstGeom>
            <a:solidFill>
              <a:srgbClr val="11182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8" name="textbox 408"/>
            <p:cNvSpPr/>
            <p:nvPr/>
          </p:nvSpPr>
          <p:spPr>
            <a:xfrm>
              <a:off x="-12700" y="-12700"/>
              <a:ext cx="4137659" cy="29292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500" kern="0" spc="-50" dirty="0">
                  <a:solidFill>
                    <a:srgbClr val="506D9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&lt;/&gt;</a:t>
              </a:r>
              <a:r>
                <a:rPr sz="1500" kern="0" spc="220" dirty="0">
                  <a:solidFill>
                    <a:srgbClr val="506D9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500" kern="0" spc="-50" dirty="0">
                  <a:solidFill>
                    <a:srgbClr val="93C5FD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示例代码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1450" algn="l" rtl="0" eaLnBrk="0">
                <a:lnSpc>
                  <a:spcPts val="1470"/>
                </a:lnSpc>
                <a:spcBef>
                  <a:spcPts val="305"/>
                </a:spcBef>
              </a:pPr>
              <a:r>
                <a:rPr sz="1000" kern="0" spc="4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定义⼀个函数</a:t>
              </a:r>
              <a:r>
                <a:rPr sz="1000" kern="0" spc="-16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，使</a:t>
              </a:r>
              <a:r>
                <a:rPr sz="1000" kern="0" spc="3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⽤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rest</a:t>
              </a:r>
              <a:r>
                <a:rPr sz="1000" kern="0" spc="30" dirty="0">
                  <a:solidFill>
                    <a:srgbClr val="60A5F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7165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function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sum(</a:t>
              </a:r>
              <a:r>
                <a:rPr sz="1000" kern="0" spc="-34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36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-35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.numbers:</a:t>
              </a:r>
              <a:r>
                <a:rPr sz="1000" kern="0" spc="1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number[]):</a:t>
              </a:r>
              <a:r>
                <a:rPr sz="1000" kern="0" spc="13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</a:t>
              </a:r>
              <a:r>
                <a:rPr sz="1000" kern="0" spc="14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7660" algn="l" rtl="0" eaLnBrk="0">
                <a:lnSpc>
                  <a:spcPct val="87000"/>
                </a:lnSpc>
                <a:spcBef>
                  <a:spcPts val="445"/>
                </a:spcBef>
              </a:pP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let</a:t>
              </a:r>
              <a:r>
                <a:rPr sz="1000" kern="0" spc="2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=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29565" algn="l" rtl="0" eaLnBrk="0">
                <a:lnSpc>
                  <a:spcPts val="1470"/>
                </a:lnSpc>
                <a:spcBef>
                  <a:spcPts val="34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for</a:t>
              </a:r>
              <a:r>
                <a:rPr sz="1000" kern="0" spc="2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(let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of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numbers</a:t>
              </a: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)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{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493395" algn="l" rtl="0" eaLnBrk="0">
                <a:lnSpc>
                  <a:spcPts val="755"/>
                </a:lnSpc>
                <a:spcBef>
                  <a:spcPts val="650"/>
                </a:spcBef>
              </a:pP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+=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n;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31470" algn="l" rtl="0" eaLnBrk="0">
                <a:lnSpc>
                  <a:spcPts val="1895"/>
                </a:lnSpc>
              </a:pPr>
              <a:r>
                <a:rPr sz="1000" kern="0" spc="-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340995" algn="l" rtl="0" eaLnBrk="0">
                <a:lnSpc>
                  <a:spcPct val="81000"/>
                </a:lnSpc>
                <a:spcBef>
                  <a:spcPts val="51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return</a:t>
              </a:r>
              <a:r>
                <a:rPr sz="1000" kern="0" spc="2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res;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79070" algn="l" rtl="0" eaLnBrk="0">
                <a:lnSpc>
                  <a:spcPts val="1470"/>
                </a:lnSpc>
                <a:spcBef>
                  <a:spcPts val="340"/>
                </a:spcBef>
              </a:pPr>
              <a:r>
                <a:rPr sz="1000" kern="0" spc="-20" dirty="0">
                  <a:solidFill>
                    <a:srgbClr val="60A5FA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}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marL="171450" algn="l" rtl="0" eaLnBrk="0">
                <a:lnSpc>
                  <a:spcPts val="1470"/>
                </a:lnSpc>
                <a:spcBef>
                  <a:spcPts val="1380"/>
                </a:spcBef>
              </a:pP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调⽤⽰例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77165" algn="l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</a:t>
              </a:r>
              <a:r>
                <a:rPr sz="1000" kern="0" spc="-31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toString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());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输出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0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  <a:p>
              <a:pPr algn="r" rtl="0" eaLnBrk="0">
                <a:lnSpc>
                  <a:spcPts val="1470"/>
                </a:lnSpc>
                <a:spcBef>
                  <a:spcPts val="18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console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log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sum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(1,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2,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3,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4)</a:t>
              </a:r>
              <a:r>
                <a:rPr sz="1000" kern="0" spc="-2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toString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());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//</a:t>
              </a:r>
              <a:r>
                <a:rPr sz="1000" kern="0" spc="7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输出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10</a:t>
              </a:r>
              <a:endParaRPr sz="10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pic>
          <p:nvPicPr>
            <p:cNvPr id="410" name="picture 4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462828" y="3624421"/>
              <a:ext cx="426893" cy="410368"/>
            </a:xfrm>
            <a:prstGeom prst="rect">
              <a:avLst/>
            </a:prstGeom>
          </p:spPr>
        </p:pic>
      </p:grpSp>
      <p:sp>
        <p:nvSpPr>
          <p:cNvPr id="412" name="rect 412"/>
          <p:cNvSpPr/>
          <p:nvPr/>
        </p:nvSpPr>
        <p:spPr>
          <a:xfrm>
            <a:off x="6343650" y="4629150"/>
            <a:ext cx="5467350" cy="21717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4" name="textbox 414"/>
          <p:cNvSpPr/>
          <p:nvPr/>
        </p:nvSpPr>
        <p:spPr>
          <a:xfrm>
            <a:off x="6343650" y="2438400"/>
            <a:ext cx="5467350" cy="207645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4325" algn="l" rtl="0" eaLnBrk="0">
              <a:lnSpc>
                <a:spcPct val="92000"/>
              </a:lnSpc>
              <a:spcBef>
                <a:spcPts val="5"/>
              </a:spcBef>
              <a:tabLst>
                <a:tab pos="39179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6400" indent="-83185" algn="l" rtl="0" eaLnBrk="0">
              <a:lnSpc>
                <a:spcPct val="116000"/>
              </a:lnSpc>
              <a:spcBef>
                <a:spcPts val="1080"/>
              </a:spcBef>
              <a:tabLst>
                <a:tab pos="41275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sum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的参数</a:t>
            </a:r>
            <a:r>
              <a:rPr sz="1200" kern="0" spc="-7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.numbers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，可接收任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意数量的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</a:t>
            </a:r>
            <a:r>
              <a:rPr sz="1200" kern="0" spc="-2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3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ct val="97000"/>
              </a:lnSpc>
              <a:spcBef>
                <a:spcPts val="1085"/>
              </a:spcBef>
              <a:tabLst>
                <a:tab pos="405765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在函数体内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numbers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被当作数组处理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，可用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循环遍历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3850" algn="l" rtl="0" eaLnBrk="0">
              <a:lnSpc>
                <a:spcPts val="1465"/>
              </a:lnSpc>
              <a:spcBef>
                <a:spcPts val="1000"/>
              </a:spcBef>
              <a:tabLst>
                <a:tab pos="40640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sum(1,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3,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4)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numbers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数组包含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[1, 2, 3, 4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]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ct val="97000"/>
              </a:lnSpc>
              <a:spcBef>
                <a:spcPts val="5"/>
              </a:spcBef>
              <a:tabLst>
                <a:tab pos="406400" algn="l"/>
              </a:tabLst>
            </a:pP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不传参数时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numbers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为空数组</a:t>
            </a:r>
            <a:r>
              <a:rPr sz="1200" kern="0" spc="-20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</a:t>
            </a:r>
            <a:r>
              <a:rPr sz="1200" kern="0" spc="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持为</a:t>
            </a:r>
            <a:r>
              <a:rPr sz="1200" kern="0" spc="-1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416" name="picture 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4171950"/>
            <a:ext cx="152400" cy="152400"/>
          </a:xfrm>
          <a:prstGeom prst="rect">
            <a:avLst/>
          </a:prstGeom>
        </p:spPr>
      </p:pic>
      <p:pic>
        <p:nvPicPr>
          <p:cNvPr id="418" name="picture 4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3838575"/>
            <a:ext cx="152400" cy="152400"/>
          </a:xfrm>
          <a:prstGeom prst="rect">
            <a:avLst/>
          </a:prstGeom>
        </p:spPr>
      </p:pic>
      <p:pic>
        <p:nvPicPr>
          <p:cNvPr id="420" name="picture 4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3533775"/>
            <a:ext cx="152400" cy="152400"/>
          </a:xfrm>
          <a:prstGeom prst="rect">
            <a:avLst/>
          </a:prstGeom>
        </p:spPr>
      </p:pic>
      <p:pic>
        <p:nvPicPr>
          <p:cNvPr id="422" name="picture 4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5100" y="2971800"/>
            <a:ext cx="152400" cy="152400"/>
          </a:xfrm>
          <a:prstGeom prst="rect">
            <a:avLst/>
          </a:prstGeom>
        </p:spPr>
      </p:pic>
      <p:pic>
        <p:nvPicPr>
          <p:cNvPr id="424" name="picture 4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5100" y="2638425"/>
            <a:ext cx="142875" cy="190500"/>
          </a:xfrm>
          <a:prstGeom prst="rect">
            <a:avLst/>
          </a:prstGeom>
        </p:spPr>
      </p:pic>
      <p:sp>
        <p:nvSpPr>
          <p:cNvPr id="426" name="textbox 426"/>
          <p:cNvSpPr/>
          <p:nvPr/>
        </p:nvSpPr>
        <p:spPr>
          <a:xfrm>
            <a:off x="387350" y="1232789"/>
            <a:ext cx="6264275" cy="10502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925" algn="l" rtl="0" eaLnBrk="0">
              <a:lnSpc>
                <a:spcPct val="91000"/>
              </a:lnSpc>
            </a:pPr>
            <a:r>
              <a:rPr sz="3600" u="sng" kern="0" spc="-7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3B82F6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Res</a:t>
            </a:r>
            <a:r>
              <a:rPr sz="3600" kern="0" spc="-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</a:t>
            </a:r>
            <a:r>
              <a:rPr sz="36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参数示例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0"/>
              </a:spcBef>
            </a:pP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Rest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参数允许我们将不定数量的参数转化为数组进行处理</a:t>
            </a:r>
            <a:r>
              <a:rPr sz="1500" kern="0" spc="-2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，使函数</a:t>
            </a:r>
            <a:r>
              <a:rPr sz="1500" kern="0" spc="-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更灵活。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8" name="picture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175500" y="5313759"/>
            <a:ext cx="4483100" cy="959167"/>
          </a:xfrm>
          <a:prstGeom prst="rect">
            <a:avLst/>
          </a:prstGeom>
        </p:spPr>
      </p:pic>
      <p:pic>
        <p:nvPicPr>
          <p:cNvPr id="430" name="picture 4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07316" y="1574800"/>
            <a:ext cx="3248200" cy="508000"/>
          </a:xfrm>
          <a:prstGeom prst="rect">
            <a:avLst/>
          </a:prstGeom>
        </p:spPr>
      </p:pic>
      <p:pic>
        <p:nvPicPr>
          <p:cNvPr id="432" name="picture 4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838200"/>
            <a:ext cx="12192000" cy="76200"/>
          </a:xfrm>
          <a:prstGeom prst="rect">
            <a:avLst/>
          </a:prstGeom>
        </p:spPr>
      </p:pic>
      <p:pic>
        <p:nvPicPr>
          <p:cNvPr id="434" name="picture 4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81000" y="2438400"/>
            <a:ext cx="76200" cy="4876800"/>
          </a:xfrm>
          <a:prstGeom prst="rect">
            <a:avLst/>
          </a:prstGeom>
        </p:spPr>
      </p:pic>
      <p:pic>
        <p:nvPicPr>
          <p:cNvPr id="436" name="picture 4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24600" y="2438400"/>
            <a:ext cx="76200" cy="4362450"/>
          </a:xfrm>
          <a:prstGeom prst="rect">
            <a:avLst/>
          </a:prstGeom>
        </p:spPr>
      </p:pic>
      <p:sp>
        <p:nvSpPr>
          <p:cNvPr id="438" name="textbox 438"/>
          <p:cNvSpPr/>
          <p:nvPr/>
        </p:nvSpPr>
        <p:spPr>
          <a:xfrm>
            <a:off x="6502400" y="4810759"/>
            <a:ext cx="1082675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2000"/>
              </a:lnSpc>
              <a:tabLst>
                <a:tab pos="315595" algn="l"/>
              </a:tabLst>
            </a:pPr>
            <a:r>
              <a:rPr sz="15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0" name="picture 4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515100" y="4829175"/>
            <a:ext cx="219075" cy="190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306*129"/>
  <p:tag name="TABLE_ENDDRAG_RECT" val="433*264*306*129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10999</Words>
  <Application>WPS 文字</Application>
  <PresentationFormat/>
  <Paragraphs>936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Arial</vt:lpstr>
      <vt:lpstr>Microsoft YaHei</vt:lpstr>
      <vt:lpstr>Courier New</vt:lpstr>
      <vt:lpstr>Lucida Console</vt:lpstr>
      <vt:lpstr>微软雅黑</vt:lpstr>
      <vt:lpstr>Arial Unicode MS</vt:lpstr>
      <vt:lpstr>Calibri</vt:lpstr>
      <vt:lpstr>Courier New</vt:lpstr>
      <vt:lpstr>Lucida Console</vt:lpstr>
      <vt:lpstr>宋体-简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5</cp:revision>
  <dcterms:created xsi:type="dcterms:W3CDTF">2025-08-19T04:02:58Z</dcterms:created>
  <dcterms:modified xsi:type="dcterms:W3CDTF">2025-08-19T04:02:58Z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08B9F320D88F5436C1B6A268FC25755F_42</vt:lpwstr>
  </property>
  <property fmtid="{D5CDD505-2E9C-101B-9397-08002B2CF9AE}" pid="3" name="KSOProductBuildVer">
    <vt:lpwstr>2052-12.1.21861.21861</vt:lpwstr>
  </property>
</Properties>
</file>