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8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</p:sldIdLst>
  <p:sldSz cx="12331700" cy="826897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4.png"/><Relationship Id="rId2" Type="http://schemas.openxmlformats.org/officeDocument/2006/relationships/image" Target="../media/image6.png"/><Relationship Id="rId1" Type="http://schemas.openxmlformats.org/officeDocument/2006/relationships/image" Target="../media/image53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4.png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7.png"/><Relationship Id="rId8" Type="http://schemas.openxmlformats.org/officeDocument/2006/relationships/image" Target="../media/image66.png"/><Relationship Id="rId7" Type="http://schemas.openxmlformats.org/officeDocument/2006/relationships/image" Target="../media/image65.png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71.png"/><Relationship Id="rId12" Type="http://schemas.openxmlformats.org/officeDocument/2006/relationships/image" Target="../media/image70.png"/><Relationship Id="rId11" Type="http://schemas.openxmlformats.org/officeDocument/2006/relationships/image" Target="../media/image69.png"/><Relationship Id="rId10" Type="http://schemas.openxmlformats.org/officeDocument/2006/relationships/image" Target="../media/image68.png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3" Type="http://schemas.openxmlformats.org/officeDocument/2006/relationships/image" Target="../media/image21.png"/><Relationship Id="rId2" Type="http://schemas.openxmlformats.org/officeDocument/2006/relationships/image" Target="../media/image72.png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image" Target="../media/image75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0.png"/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82.png"/><Relationship Id="rId3" Type="http://schemas.openxmlformats.org/officeDocument/2006/relationships/image" Target="../media/image81.png"/><Relationship Id="rId2" Type="http://schemas.openxmlformats.org/officeDocument/2006/relationships/image" Target="../media/image24.png"/><Relationship Id="rId1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84.png"/><Relationship Id="rId2" Type="http://schemas.openxmlformats.org/officeDocument/2006/relationships/image" Target="../media/image6.png"/><Relationship Id="rId1" Type="http://schemas.openxmlformats.org/officeDocument/2006/relationships/image" Target="../media/image83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0.png"/><Relationship Id="rId10" Type="http://schemas.openxmlformats.org/officeDocument/2006/relationships/image" Target="../media/image29.pn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37.png"/><Relationship Id="rId7" Type="http://schemas.openxmlformats.org/officeDocument/2006/relationships/image" Target="../media/image21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8.jpeg"/><Relationship Id="rId1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0320" y="560070"/>
            <a:ext cx="12312015" cy="6964045"/>
          </a:xfrm>
          <a:prstGeom prst="rect">
            <a:avLst/>
          </a:prstGeom>
        </p:spPr>
      </p:pic>
      <p:sp>
        <p:nvSpPr>
          <p:cNvPr id="4" name="textbox 4"/>
          <p:cNvSpPr/>
          <p:nvPr/>
        </p:nvSpPr>
        <p:spPr>
          <a:xfrm>
            <a:off x="1130300" y="2808605"/>
            <a:ext cx="8724900" cy="30918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3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2230" indent="-49530" algn="l" rtl="0" eaLnBrk="0">
              <a:lnSpc>
                <a:spcPct val="97000"/>
              </a:lnSpc>
            </a:pPr>
            <a:r>
              <a:rPr lang="en-US" altLang="zh-CN" sz="523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ArkTS</a:t>
            </a:r>
            <a:r>
              <a:rPr lang="zh-CN" altLang="en-US" sz="523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编程语言中的类和对象</a:t>
            </a:r>
            <a:endParaRPr lang="zh-CN" altLang="en-US" sz="523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240" algn="l" rtl="0" eaLnBrk="0">
              <a:lnSpc>
                <a:spcPct val="101000"/>
              </a:lnSpc>
              <a:spcBef>
                <a:spcPts val="175"/>
              </a:spcBef>
              <a:tabLst>
                <a:tab pos="929005" algn="l"/>
              </a:tabLst>
            </a:pPr>
            <a:r>
              <a:rPr sz="970" u="sng" kern="0" spc="0" dirty="0">
                <a:solidFill>
                  <a:schemeClr val="accent2">
                    <a:alpha val="100000"/>
                  </a:scheme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endParaRPr sz="970" dirty="0">
              <a:solidFill>
                <a:schemeClr val="accent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83000"/>
              </a:lnSpc>
            </a:pPr>
            <a:endParaRPr sz="97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" algn="l" rtl="0" eaLnBrk="0">
              <a:lnSpc>
                <a:spcPct val="92000"/>
              </a:lnSpc>
              <a:spcBef>
                <a:spcPts val="460"/>
              </a:spcBef>
            </a:pPr>
            <a:r>
              <a:rPr lang="zh-CN" altLang="en-US" sz="1455" dirty="0">
                <a:solidFill>
                  <a:schemeClr val="bg1">
                    <a:lumMod val="6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面向对象编程的基石</a:t>
            </a:r>
            <a:r>
              <a:rPr lang="en-US" altLang="zh-CN" sz="1455" dirty="0">
                <a:solidFill>
                  <a:schemeClr val="bg1">
                    <a:lumMod val="6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- </a:t>
            </a:r>
            <a:r>
              <a:rPr lang="zh-CN" altLang="en-US" sz="1455" dirty="0">
                <a:solidFill>
                  <a:schemeClr val="bg1">
                    <a:lumMod val="6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掌握</a:t>
            </a:r>
            <a:r>
              <a:rPr lang="en-US" altLang="zh-CN" sz="1455" dirty="0">
                <a:solidFill>
                  <a:schemeClr val="bg1">
                    <a:lumMod val="6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ArkTS</a:t>
            </a:r>
            <a:r>
              <a:rPr lang="zh-CN" altLang="en-US" sz="1455" dirty="0">
                <a:solidFill>
                  <a:schemeClr val="bg1">
                    <a:lumMod val="6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中类和对象的定义、特性与应用</a:t>
            </a:r>
            <a:r>
              <a:rPr lang="en-US" altLang="zh-CN" sz="1455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endParaRPr lang="en-US" altLang="zh-CN" sz="1455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97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97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97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97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29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algn="l" rtl="0" eaLnBrk="0">
              <a:lnSpc>
                <a:spcPct val="99000"/>
              </a:lnSpc>
              <a:spcBef>
                <a:spcPts val="0"/>
              </a:spcBef>
            </a:pPr>
            <a:r>
              <a:rPr sz="1165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威哥爱编程</a:t>
            </a:r>
            <a:r>
              <a:rPr sz="1165" kern="0" spc="8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165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|    </a:t>
            </a:r>
            <a:r>
              <a:rPr sz="1165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《鸿蒙 </a:t>
            </a:r>
            <a:r>
              <a:rPr sz="1165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HarmonyOS</a:t>
            </a:r>
            <a:r>
              <a:rPr sz="1165" kern="0" spc="13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165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NEXT </a:t>
            </a:r>
            <a:r>
              <a:rPr sz="1165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开发之路》卷</a:t>
            </a:r>
            <a:r>
              <a:rPr sz="1165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 A</a:t>
            </a:r>
            <a:r>
              <a:rPr sz="1165" kern="0" spc="-2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rkTS </a:t>
            </a:r>
            <a:r>
              <a:rPr sz="1165" kern="0" spc="-2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语言篇</a:t>
            </a:r>
            <a:endParaRPr sz="1165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59443" y="7383009"/>
            <a:ext cx="11812814" cy="73830"/>
          </a:xfrm>
          <a:prstGeom prst="rect">
            <a:avLst/>
          </a:prstGeom>
        </p:spPr>
      </p:pic>
      <p:sp>
        <p:nvSpPr>
          <p:cNvPr id="14" name="rect 14"/>
          <p:cNvSpPr/>
          <p:nvPr/>
        </p:nvSpPr>
        <p:spPr>
          <a:xfrm>
            <a:off x="259443" y="2473308"/>
            <a:ext cx="147660" cy="3322354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 sz="1745"/>
          </a:p>
        </p:txBody>
      </p:sp>
      <p:sp>
        <p:nvSpPr>
          <p:cNvPr id="18" name="textbox 18"/>
          <p:cNvSpPr/>
          <p:nvPr/>
        </p:nvSpPr>
        <p:spPr>
          <a:xfrm>
            <a:off x="1145404" y="2353334"/>
            <a:ext cx="747530" cy="313778"/>
          </a:xfrm>
          <a:prstGeom prst="rect">
            <a:avLst/>
          </a:prstGeom>
          <a:solidFill>
            <a:srgbClr val="1D4ED8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5000"/>
              </a:lnSpc>
            </a:pPr>
            <a:endParaRPr sz="485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1920" algn="l" rtl="0" eaLnBrk="0">
              <a:lnSpc>
                <a:spcPct val="95000"/>
              </a:lnSpc>
              <a:spcBef>
                <a:spcPts val="5"/>
              </a:spcBef>
            </a:pPr>
            <a:r>
              <a:rPr sz="126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</a:t>
            </a:r>
            <a:r>
              <a:rPr lang="zh-CN" sz="126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四</a:t>
            </a:r>
            <a:r>
              <a:rPr sz="126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章</a:t>
            </a:r>
            <a:endParaRPr sz="126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picture 2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705611"/>
            <a:ext cx="12192000" cy="6858000"/>
          </a:xfrm>
          <a:prstGeom prst="rect">
            <a:avLst/>
          </a:prstGeom>
        </p:spPr>
      </p:pic>
      <p:sp>
        <p:nvSpPr>
          <p:cNvPr id="288" name="rect 288"/>
          <p:cNvSpPr/>
          <p:nvPr/>
        </p:nvSpPr>
        <p:spPr>
          <a:xfrm>
            <a:off x="6356603" y="2382011"/>
            <a:ext cx="5448300" cy="25146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90" name="textbox 290"/>
          <p:cNvSpPr/>
          <p:nvPr/>
        </p:nvSpPr>
        <p:spPr>
          <a:xfrm>
            <a:off x="6349619" y="2030221"/>
            <a:ext cx="4089400" cy="26206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静态方法示例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5110" algn="l" rtl="0" eaLnBrk="0">
              <a:lnSpc>
                <a:spcPts val="1495"/>
              </a:lnSpc>
              <a:spcBef>
                <a:spcPts val="365"/>
              </a:spcBef>
            </a:pP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13410" algn="l" rtl="0" eaLnBrk="0">
              <a:lnSpc>
                <a:spcPct val="99000"/>
              </a:lnSpc>
              <a:spcBef>
                <a:spcPts val="30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static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staticMethod():</a:t>
            </a:r>
            <a:r>
              <a:rPr sz="12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520"/>
              </a:lnSpc>
              <a:spcBef>
                <a:spcPts val="380"/>
              </a:spcBef>
            </a:pP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200" kern="0" spc="3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'this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is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12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static</a:t>
            </a:r>
            <a:r>
              <a:rPr sz="12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method</a:t>
            </a:r>
            <a:r>
              <a:rPr sz="1200" kern="0" spc="-4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4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13410" algn="l" rtl="0" eaLnBrk="0">
              <a:lnSpc>
                <a:spcPts val="1495"/>
              </a:lnSpc>
              <a:spcBef>
                <a:spcPts val="28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47650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3840" algn="l" rtl="0" eaLnBrk="0">
              <a:lnSpc>
                <a:spcPts val="1545"/>
              </a:lnSpc>
              <a:spcBef>
                <a:spcPts val="37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调⽤静态⽅法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5110" algn="l" rtl="0" eaLnBrk="0">
              <a:lnSpc>
                <a:spcPct val="94000"/>
              </a:lnSpc>
              <a:spcBef>
                <a:spcPts val="31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200" kern="0" spc="-4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.lo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g(Cl</a:t>
            </a:r>
            <a:r>
              <a:rPr sz="1200" kern="0" spc="-4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.staticMethod());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43840" algn="l" rtl="0" eaLnBrk="0">
              <a:lnSpc>
                <a:spcPts val="1800"/>
              </a:lnSpc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输出：</a:t>
            </a:r>
            <a:r>
              <a:rPr sz="12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is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12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static</a:t>
            </a:r>
            <a:r>
              <a:rPr sz="12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method</a:t>
            </a:r>
            <a:r>
              <a:rPr sz="1200" kern="0" spc="-4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92" name="textbox 292"/>
          <p:cNvSpPr/>
          <p:nvPr/>
        </p:nvSpPr>
        <p:spPr>
          <a:xfrm>
            <a:off x="522223" y="1191259"/>
            <a:ext cx="5466079" cy="13411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" algn="l" rtl="0" eaLnBrk="0">
              <a:lnSpc>
                <a:spcPct val="92000"/>
              </a:lnSpc>
            </a:pPr>
            <a:r>
              <a:rPr sz="2700" u="sng" kern="0" spc="-8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FB923C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r>
              <a:rPr sz="2700" u="sng" kern="0" spc="-35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FB923C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700" kern="0" spc="-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：静态方法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6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" indent="-8255" algn="l" rtl="0" eaLnBrk="0">
              <a:lnSpc>
                <a:spcPct val="107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静态方法是使用</a:t>
            </a:r>
            <a:r>
              <a:rPr sz="1500" kern="0" spc="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static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关键字声明的方法</a:t>
            </a:r>
            <a:r>
              <a:rPr sz="1500" kern="0" spc="-2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，它属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于类本身</a:t>
            </a:r>
            <a:r>
              <a:rPr sz="1500" kern="0" spc="-2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，而非类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的实例。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94" name="textbox 294"/>
          <p:cNvSpPr/>
          <p:nvPr/>
        </p:nvSpPr>
        <p:spPr>
          <a:xfrm>
            <a:off x="527303" y="2915411"/>
            <a:ext cx="2647950" cy="13335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9865" algn="l" rtl="0" eaLnBrk="0">
              <a:lnSpc>
                <a:spcPts val="4270"/>
              </a:lnSpc>
            </a:pPr>
            <a:r>
              <a:rPr sz="6000" kern="0" spc="32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6000" kern="0" spc="-72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3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3200" indent="-6985" algn="l" rtl="0" eaLnBrk="0">
              <a:lnSpc>
                <a:spcPct val="108000"/>
              </a:lnSpc>
              <a:spcBef>
                <a:spcPts val="1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静态方法与类本身关联</a:t>
            </a:r>
            <a:r>
              <a:rPr sz="1200" kern="0" spc="-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，而非类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的实例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96" name="textbox 296"/>
          <p:cNvSpPr/>
          <p:nvPr/>
        </p:nvSpPr>
        <p:spPr>
          <a:xfrm>
            <a:off x="527303" y="4401311"/>
            <a:ext cx="2647950" cy="13335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9865" algn="l" rtl="0" eaLnBrk="0">
              <a:lnSpc>
                <a:spcPts val="4270"/>
              </a:lnSpc>
            </a:pPr>
            <a:r>
              <a:rPr sz="6000" kern="0" spc="27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6000" kern="0" spc="-70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270" baseline="62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调用方式</a:t>
            </a:r>
            <a:endParaRPr sz="1800" baseline="62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94945" algn="l" rtl="0" eaLnBrk="0">
              <a:lnSpc>
                <a:spcPct val="108000"/>
              </a:lnSpc>
              <a:spcBef>
                <a:spcPts val="1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必须通过类名调用</a:t>
            </a:r>
            <a:r>
              <a:rPr sz="1200" kern="0" spc="-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，不能通过实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例调用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98" name="textbox 298"/>
          <p:cNvSpPr/>
          <p:nvPr/>
        </p:nvSpPr>
        <p:spPr>
          <a:xfrm>
            <a:off x="3327653" y="2915411"/>
            <a:ext cx="2647950" cy="13335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9865" algn="l" rtl="0" eaLnBrk="0">
              <a:lnSpc>
                <a:spcPts val="3000"/>
              </a:lnSpc>
            </a:pPr>
            <a:r>
              <a:rPr sz="2400" kern="0" spc="232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2400" kern="0" spc="29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10" baseline="43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访问限制</a:t>
            </a:r>
            <a:endParaRPr sz="1800" baseline="43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7485" algn="l" rtl="0" eaLnBrk="0">
              <a:lnSpc>
                <a:spcPct val="92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只能访问类中的静态字段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00" name="textbox 300"/>
          <p:cNvSpPr/>
          <p:nvPr/>
        </p:nvSpPr>
        <p:spPr>
          <a:xfrm>
            <a:off x="3327653" y="4401311"/>
            <a:ext cx="2647950" cy="13335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9865" algn="l" rtl="0" eaLnBrk="0">
              <a:lnSpc>
                <a:spcPts val="3000"/>
              </a:lnSpc>
            </a:pPr>
            <a:r>
              <a:rPr sz="2400" kern="0" spc="232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2400" kern="0" spc="29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10" baseline="40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公共行为</a:t>
            </a:r>
            <a:endParaRPr sz="1800" baseline="40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5580" algn="l" rtl="0" eaLnBrk="0">
              <a:lnSpc>
                <a:spcPct val="92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定义类作为一个整体的公共行为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02" name="picture 3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213103" y="6418230"/>
            <a:ext cx="1733550" cy="130968"/>
          </a:xfrm>
          <a:prstGeom prst="rect">
            <a:avLst/>
          </a:prstGeom>
        </p:spPr>
      </p:pic>
      <p:pic>
        <p:nvPicPr>
          <p:cNvPr id="304" name="picture 3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17803" y="6172961"/>
            <a:ext cx="381000" cy="381000"/>
          </a:xfrm>
          <a:prstGeom prst="rect">
            <a:avLst/>
          </a:prstGeom>
        </p:spPr>
      </p:pic>
      <p:pic>
        <p:nvPicPr>
          <p:cNvPr id="306" name="picture 3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223003" y="6172961"/>
            <a:ext cx="381000" cy="381000"/>
          </a:xfrm>
          <a:prstGeom prst="rect">
            <a:avLst/>
          </a:prstGeom>
        </p:spPr>
      </p:pic>
      <p:pic>
        <p:nvPicPr>
          <p:cNvPr id="308" name="picture 30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718303" y="6418230"/>
            <a:ext cx="1066800" cy="130968"/>
          </a:xfrm>
          <a:prstGeom prst="rect">
            <a:avLst/>
          </a:prstGeom>
        </p:spPr>
      </p:pic>
      <p:sp>
        <p:nvSpPr>
          <p:cNvPr id="310" name="textbox 310"/>
          <p:cNvSpPr/>
          <p:nvPr/>
        </p:nvSpPr>
        <p:spPr>
          <a:xfrm>
            <a:off x="1204975" y="6188075"/>
            <a:ext cx="630555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12" name="textbox 312"/>
          <p:cNvSpPr/>
          <p:nvPr/>
        </p:nvSpPr>
        <p:spPr>
          <a:xfrm>
            <a:off x="4715814" y="6188075"/>
            <a:ext cx="624840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14" name="picture 3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441953" y="6326722"/>
            <a:ext cx="285750" cy="1714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picture 3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705611"/>
            <a:ext cx="12192000" cy="6858000"/>
          </a:xfrm>
          <a:prstGeom prst="rect">
            <a:avLst/>
          </a:prstGeom>
        </p:spPr>
      </p:pic>
      <p:sp>
        <p:nvSpPr>
          <p:cNvPr id="318" name="rect 318"/>
          <p:cNvSpPr/>
          <p:nvPr/>
        </p:nvSpPr>
        <p:spPr>
          <a:xfrm>
            <a:off x="527303" y="3677411"/>
            <a:ext cx="5486400" cy="2971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20" name="rect 320"/>
          <p:cNvSpPr/>
          <p:nvPr/>
        </p:nvSpPr>
        <p:spPr>
          <a:xfrm>
            <a:off x="6318503" y="2001011"/>
            <a:ext cx="5486400" cy="2590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22" name="textbox 322"/>
          <p:cNvSpPr/>
          <p:nvPr/>
        </p:nvSpPr>
        <p:spPr>
          <a:xfrm>
            <a:off x="6318503" y="4820411"/>
            <a:ext cx="5487034" cy="20955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1775" algn="l" rtl="0" eaLnBrk="0">
              <a:lnSpc>
                <a:spcPct val="91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构造函数的关键特性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28930" algn="l" rtl="0" eaLnBrk="0">
              <a:lnSpc>
                <a:spcPct val="92000"/>
              </a:lnSpc>
              <a:spcBef>
                <a:spcPts val="1390"/>
              </a:spcBef>
            </a:pPr>
            <a:r>
              <a:rPr sz="1200" kern="0" spc="-10" dirty="0">
                <a:solidFill>
                  <a:srgbClr val="FB923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自动调用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：在创建类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实例时自动执行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，无需手动调用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0515" algn="l" rtl="0" eaLnBrk="0">
              <a:lnSpc>
                <a:spcPct val="91000"/>
              </a:lnSpc>
              <a:spcBef>
                <a:spcPts val="1385"/>
              </a:spcBef>
            </a:pPr>
            <a:r>
              <a:rPr sz="1200" kern="0" spc="-10" dirty="0">
                <a:solidFill>
                  <a:srgbClr val="FB923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无参数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：默认构造函数不接收参数</a:t>
            </a:r>
            <a:r>
              <a:rPr sz="1200" kern="0" spc="-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，将字段初始化为类型默认值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2420" algn="l" rtl="0" eaLnBrk="0">
              <a:lnSpc>
                <a:spcPct val="176000"/>
              </a:lnSpc>
              <a:spcBef>
                <a:spcPts val="300"/>
              </a:spcBef>
            </a:pPr>
            <a:r>
              <a:rPr sz="1200" kern="0" spc="-10" dirty="0">
                <a:solidFill>
                  <a:srgbClr val="FB923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可自定义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：可以定义带参数的构造函数</a:t>
            </a:r>
            <a:r>
              <a:rPr sz="1200" kern="0" spc="-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，用于初始化对象的特定状态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</a:t>
            </a:r>
            <a:r>
              <a:rPr sz="1200" kern="0" spc="-10" dirty="0">
                <a:solidFill>
                  <a:srgbClr val="FB923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单一性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：每个类只能有一个构造函数（不包括重载签名）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24" name="textbox 324"/>
          <p:cNvSpPr/>
          <p:nvPr/>
        </p:nvSpPr>
        <p:spPr>
          <a:xfrm>
            <a:off x="6547104" y="2610611"/>
            <a:ext cx="5029200" cy="1752600"/>
          </a:xfrm>
          <a:prstGeom prst="rect">
            <a:avLst/>
          </a:prstGeom>
          <a:solidFill>
            <a:srgbClr val="000000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0" algn="l" rtl="0" eaLnBrk="0">
              <a:lnSpc>
                <a:spcPts val="1470"/>
              </a:lnSpc>
            </a:pPr>
            <a:r>
              <a:rPr sz="1000" kern="0" spc="3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3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默认构造函数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4465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class</a:t>
            </a:r>
            <a:r>
              <a:rPr sz="1000" kern="0" spc="13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Point</a:t>
            </a:r>
            <a:r>
              <a:rPr sz="1000" kern="0" spc="14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5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309245" algn="l" rtl="0" eaLnBrk="0">
              <a:lnSpc>
                <a:spcPct val="87000"/>
              </a:lnSpc>
              <a:spcBef>
                <a:spcPts val="295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x:</a:t>
            </a:r>
            <a:r>
              <a:rPr sz="1000" kern="0" spc="16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0;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311150" algn="l" rtl="0" eaLnBrk="0">
              <a:lnSpc>
                <a:spcPct val="90000"/>
              </a:lnSpc>
              <a:spcBef>
                <a:spcPts val="455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y:</a:t>
            </a:r>
            <a:r>
              <a:rPr sz="1000" kern="0" spc="14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9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0;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66370" algn="l" rtl="0" eaLnBrk="0">
              <a:lnSpc>
                <a:spcPts val="1470"/>
              </a:lnSpc>
              <a:spcBef>
                <a:spcPts val="155"/>
              </a:spcBef>
            </a:pPr>
            <a:r>
              <a:rPr sz="1000" kern="0" spc="-2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58750" algn="l" rtl="0" eaLnBrk="0">
              <a:lnSpc>
                <a:spcPts val="1470"/>
              </a:lnSpc>
              <a:spcBef>
                <a:spcPts val="930"/>
              </a:spcBef>
            </a:pP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创建实例时⾃动调⽤默认构造函数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2560" algn="l" rtl="0" eaLnBrk="0">
              <a:lnSpc>
                <a:spcPct val="90000"/>
              </a:lnSpc>
              <a:spcBef>
                <a:spcPts val="290"/>
              </a:spcBef>
            </a:pP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let</a:t>
            </a:r>
            <a:r>
              <a:rPr sz="1000" kern="0" spc="14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p</a:t>
            </a:r>
            <a:r>
              <a:rPr sz="1000" kern="0" spc="1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2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new</a:t>
            </a:r>
            <a:r>
              <a:rPr sz="1000" kern="0" spc="13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Point</a:t>
            </a:r>
            <a:r>
              <a:rPr sz="1000" kern="0" spc="1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();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326" name="textbox 326"/>
          <p:cNvSpPr/>
          <p:nvPr/>
        </p:nvSpPr>
        <p:spPr>
          <a:xfrm>
            <a:off x="527303" y="2001011"/>
            <a:ext cx="5486400" cy="1447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9245" algn="l" rtl="0" eaLnBrk="0">
              <a:lnSpc>
                <a:spcPct val="91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什么是构造函数？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2730" indent="-19685" algn="l" rtl="0" eaLnBrk="0">
              <a:lnSpc>
                <a:spcPct val="115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构造函数是一种</a:t>
            </a:r>
            <a:r>
              <a:rPr sz="1200" kern="0" spc="0" dirty="0">
                <a:solidFill>
                  <a:srgbClr val="FB923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特殊的函数</a:t>
            </a:r>
            <a:r>
              <a:rPr sz="1200" kern="0" spc="-200" dirty="0">
                <a:solidFill>
                  <a:srgbClr val="FB923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，用于</a:t>
            </a:r>
            <a:r>
              <a:rPr sz="1200" kern="0" spc="-10" dirty="0">
                <a:solidFill>
                  <a:srgbClr val="FB923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初始化类的新实例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。在创建类的实例时会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-10" dirty="0">
                <a:solidFill>
                  <a:srgbClr val="FB923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自动调用</a:t>
            </a:r>
            <a:r>
              <a:rPr sz="1200" kern="0" spc="-200" dirty="0">
                <a:solidFill>
                  <a:srgbClr val="FB923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，通常用于设置初始状态、分配资源或执行其他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初始化任务。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aphicFrame>
        <p:nvGraphicFramePr>
          <p:cNvPr id="328" name="table 328"/>
          <p:cNvGraphicFramePr>
            <a:graphicFrameLocks noGrp="1"/>
          </p:cNvGraphicFramePr>
          <p:nvPr/>
        </p:nvGraphicFramePr>
        <p:xfrm>
          <a:off x="984503" y="4744211"/>
          <a:ext cx="4571365" cy="1219200"/>
        </p:xfrm>
        <a:graphic>
          <a:graphicData uri="http://schemas.openxmlformats.org/drawingml/2006/table">
            <a:tbl>
              <a:tblPr/>
              <a:tblGrid>
                <a:gridCol w="1527810"/>
                <a:gridCol w="1515110"/>
                <a:gridCol w="1528445"/>
              </a:tblGrid>
              <a:tr h="12192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22910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Person</a:t>
                      </a:r>
                      <a:r>
                        <a:rPr sz="1200" kern="0" spc="6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200" kern="0" spc="6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类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BD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5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55930" algn="l" rtl="0" eaLnBrk="0">
                        <a:lnSpc>
                          <a:spcPts val="1295"/>
                        </a:lnSpc>
                      </a:pPr>
                      <a:r>
                        <a:rPr sz="800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构</a:t>
                      </a:r>
                      <a:r>
                        <a:rPr sz="700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自初</a:t>
                      </a:r>
                      <a:r>
                        <a:rPr sz="700" kern="0" spc="6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</a:t>
                      </a:r>
                      <a:r>
                        <a:rPr sz="1100" kern="0" spc="-50" baseline="1500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始</a:t>
                      </a:r>
                      <a:r>
                        <a:rPr sz="700" kern="0" spc="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</a:t>
                      </a:r>
                      <a:r>
                        <a:rPr sz="1100" kern="0" spc="-50" baseline="1500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化</a:t>
                      </a:r>
                      <a:endParaRPr sz="1100" baseline="15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FB92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B92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B92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B92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4C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624840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1200" kern="0" spc="-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实例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B0D0"/>
                    </a:solidFill>
                  </a:tcPr>
                </a:tc>
              </a:tr>
            </a:tbl>
          </a:graphicData>
        </a:graphic>
      </p:graphicFrame>
      <p:pic>
        <p:nvPicPr>
          <p:cNvPr id="330" name="picture 3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489439" y="5312664"/>
            <a:ext cx="167182" cy="164211"/>
          </a:xfrm>
          <a:prstGeom prst="rect">
            <a:avLst/>
          </a:prstGeom>
        </p:spPr>
      </p:pic>
      <p:pic>
        <p:nvPicPr>
          <p:cNvPr id="332" name="picture 3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321678" y="5312664"/>
            <a:ext cx="146665" cy="164211"/>
          </a:xfrm>
          <a:prstGeom prst="rect">
            <a:avLst/>
          </a:prstGeom>
        </p:spPr>
      </p:pic>
      <p:pic>
        <p:nvPicPr>
          <p:cNvPr id="334" name="picture 3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148863" y="5312664"/>
            <a:ext cx="146761" cy="164211"/>
          </a:xfrm>
          <a:prstGeom prst="rect">
            <a:avLst/>
          </a:prstGeom>
        </p:spPr>
      </p:pic>
      <p:sp>
        <p:nvSpPr>
          <p:cNvPr id="336" name="textbox 336"/>
          <p:cNvSpPr/>
          <p:nvPr/>
        </p:nvSpPr>
        <p:spPr>
          <a:xfrm>
            <a:off x="521118" y="1191259"/>
            <a:ext cx="3790950" cy="4140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2700" u="sng" kern="0" spc="-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FB923C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构造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函数：基本构造函数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38" name="textbox 338"/>
          <p:cNvSpPr/>
          <p:nvPr/>
        </p:nvSpPr>
        <p:spPr>
          <a:xfrm>
            <a:off x="6614222" y="2258821"/>
            <a:ext cx="1546225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构造函数语法示例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40" name="textbox 340"/>
          <p:cNvSpPr/>
          <p:nvPr/>
        </p:nvSpPr>
        <p:spPr>
          <a:xfrm>
            <a:off x="746823" y="3935221"/>
            <a:ext cx="1546225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构造函数工作原理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42" name="path 342"/>
          <p:cNvSpPr/>
          <p:nvPr/>
        </p:nvSpPr>
        <p:spPr>
          <a:xfrm>
            <a:off x="995740" y="4744211"/>
            <a:ext cx="1501526" cy="48682"/>
          </a:xfrm>
          <a:custGeom>
            <a:avLst/>
            <a:gdLst/>
            <a:ahLst/>
            <a:cxnLst/>
            <a:rect l="0" t="0" r="0" b="0"/>
            <a:pathLst>
              <a:path w="2364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  <a:moveTo>
                  <a:pt x="2320" y="32"/>
                </a:moveTo>
                <a:cubicBezTo>
                  <a:pt x="2326" y="36"/>
                  <a:pt x="2331" y="40"/>
                  <a:pt x="2336" y="45"/>
                </a:cubicBezTo>
                <a:cubicBezTo>
                  <a:pt x="2341" y="50"/>
                  <a:pt x="2345" y="55"/>
                  <a:pt x="2349" y="61"/>
                </a:cubicBezTo>
              </a:path>
            </a:pathLst>
          </a:custGeom>
          <a:noFill/>
          <a:ln w="19050" cap="flat">
            <a:solidFill>
              <a:srgbClr val="93C5FD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44" name="path 344"/>
          <p:cNvSpPr/>
          <p:nvPr/>
        </p:nvSpPr>
        <p:spPr>
          <a:xfrm>
            <a:off x="4043741" y="4749286"/>
            <a:ext cx="48971" cy="43607"/>
          </a:xfrm>
          <a:custGeom>
            <a:avLst/>
            <a:gdLst/>
            <a:ahLst/>
            <a:cxnLst/>
            <a:rect l="0" t="0" r="0" b="0"/>
            <a:pathLst>
              <a:path w="77" h="68">
                <a:moveTo>
                  <a:pt x="15" y="53"/>
                </a:moveTo>
                <a:cubicBezTo>
                  <a:pt x="18" y="47"/>
                  <a:pt x="23" y="42"/>
                  <a:pt x="28" y="37"/>
                </a:cubicBezTo>
                <a:cubicBezTo>
                  <a:pt x="32" y="32"/>
                  <a:pt x="38" y="28"/>
                  <a:pt x="43" y="24"/>
                </a:cubicBezTo>
                <a:cubicBezTo>
                  <a:pt x="49" y="20"/>
                  <a:pt x="55" y="17"/>
                  <a:pt x="62" y="15"/>
                </a:cubicBezTo>
              </a:path>
            </a:pathLst>
          </a:custGeom>
          <a:noFill/>
          <a:ln w="19050" cap="flat">
            <a:solidFill>
              <a:srgbClr val="93C5FD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46" name="path 346"/>
          <p:cNvSpPr/>
          <p:nvPr/>
        </p:nvSpPr>
        <p:spPr>
          <a:xfrm>
            <a:off x="2519740" y="4763740"/>
            <a:ext cx="27341" cy="29154"/>
          </a:xfrm>
          <a:custGeom>
            <a:avLst/>
            <a:gdLst/>
            <a:ahLst/>
            <a:cxnLst/>
            <a:rect l="0" t="0" r="0" b="0"/>
            <a:pathLst>
              <a:path w="43" h="45">
                <a:moveTo>
                  <a:pt x="15" y="30"/>
                </a:moveTo>
                <a:cubicBezTo>
                  <a:pt x="18" y="25"/>
                  <a:pt x="23" y="19"/>
                  <a:pt x="28" y="15"/>
                </a:cubicBezTo>
              </a:path>
            </a:pathLst>
          </a:custGeom>
          <a:noFill/>
          <a:ln w="19050" cap="flat">
            <a:solidFill>
              <a:srgbClr val="FB923C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picture 3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705611"/>
            <a:ext cx="12192000" cy="6858000"/>
          </a:xfrm>
          <a:prstGeom prst="rect">
            <a:avLst/>
          </a:prstGeom>
        </p:spPr>
      </p:pic>
      <p:sp>
        <p:nvSpPr>
          <p:cNvPr id="350" name="rect 350"/>
          <p:cNvSpPr/>
          <p:nvPr/>
        </p:nvSpPr>
        <p:spPr>
          <a:xfrm>
            <a:off x="4146803" y="1991486"/>
            <a:ext cx="571500" cy="276225"/>
          </a:xfrm>
          <a:prstGeom prst="rect">
            <a:avLst/>
          </a:prstGeom>
          <a:solidFill>
            <a:srgbClr val="FB923C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52" name="rect 352"/>
          <p:cNvSpPr/>
          <p:nvPr/>
        </p:nvSpPr>
        <p:spPr>
          <a:xfrm>
            <a:off x="4299203" y="2696336"/>
            <a:ext cx="523875" cy="247650"/>
          </a:xfrm>
          <a:prstGeom prst="rect">
            <a:avLst/>
          </a:prstGeom>
          <a:solidFill>
            <a:srgbClr val="FB923C">
              <a:alpha val="24705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54" name="picture 3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251203" y="4039361"/>
            <a:ext cx="990600" cy="171450"/>
          </a:xfrm>
          <a:prstGeom prst="rect">
            <a:avLst/>
          </a:prstGeom>
        </p:spPr>
      </p:pic>
      <p:sp>
        <p:nvSpPr>
          <p:cNvPr id="356" name="textbox 356"/>
          <p:cNvSpPr/>
          <p:nvPr/>
        </p:nvSpPr>
        <p:spPr>
          <a:xfrm>
            <a:off x="514603" y="1191259"/>
            <a:ext cx="5549900" cy="31089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" algn="l" rtl="0" eaLnBrk="0">
              <a:lnSpc>
                <a:spcPct val="91000"/>
              </a:lnSpc>
            </a:pPr>
            <a:r>
              <a:rPr sz="2700" u="sng" kern="0" spc="-2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FB923C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构造</a:t>
            </a: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函数：</a:t>
            </a:r>
            <a:r>
              <a:rPr sz="2700" kern="0" spc="-6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子类的构造函数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3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955" indent="635" algn="l" rtl="0" eaLnBrk="0">
              <a:lnSpc>
                <a:spcPct val="104000"/>
              </a:lnSpc>
              <a:spcBef>
                <a:spcPts val="455"/>
              </a:spcBef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子类不会继承父类的构造函数</a:t>
            </a:r>
            <a:r>
              <a:rPr sz="1500" kern="0" spc="-2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，但可以通过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super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关键字来调用父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类构造函数。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305" indent="-8255" algn="l" rtl="0" eaLnBrk="0">
              <a:lnSpc>
                <a:spcPct val="118000"/>
              </a:lnSpc>
              <a:spcBef>
                <a:spcPts val="400"/>
              </a:spcBef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在子类构造函数中，</a:t>
            </a:r>
            <a:r>
              <a:rPr sz="1300" kern="0" spc="-2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常需要在第一条语句中使用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super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来调用父类构造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r>
              <a:rPr sz="1300" kern="0" spc="-2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，完成父类部分的初始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化工作。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3000"/>
              </a:lnSpc>
              <a:spcBef>
                <a:spcPts val="725"/>
              </a:spcBef>
            </a:pPr>
            <a:r>
              <a:rPr sz="2400" kern="0" spc="172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2400" kern="0" spc="34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20" baseline="3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子类构造函数必须负责初始化从父类继承的字段</a:t>
            </a:r>
            <a:endParaRPr sz="1800" baseline="3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3600"/>
              </a:lnSpc>
            </a:pPr>
            <a:r>
              <a:rPr sz="2400" kern="0" spc="172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2400" kern="0" spc="29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-50" baseline="12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1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800" kern="0" spc="-50" baseline="120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super(</a:t>
            </a:r>
            <a:r>
              <a:rPr sz="1100" kern="0" spc="-3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800" kern="0" spc="-50" baseline="120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100" kern="0" spc="-3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800" kern="0" spc="-50" baseline="120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100" kern="0" spc="-3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800" kern="0" spc="-50" baseline="120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.)</a:t>
            </a:r>
            <a:endParaRPr sz="1800" baseline="12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" name="picture 3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515111"/>
            <a:ext cx="12192000" cy="7239000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 rot="21600000">
            <a:off x="6286500" y="1856994"/>
            <a:ext cx="5883095" cy="5439917"/>
            <a:chOff x="0" y="0"/>
            <a:chExt cx="5883095" cy="5439917"/>
          </a:xfrm>
        </p:grpSpPr>
        <p:sp>
          <p:nvSpPr>
            <p:cNvPr id="360" name="rect 360"/>
            <p:cNvSpPr/>
            <p:nvPr/>
          </p:nvSpPr>
          <p:spPr>
            <a:xfrm>
              <a:off x="0" y="410717"/>
              <a:ext cx="5448300" cy="5029200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62" name="textbox 362"/>
            <p:cNvSpPr/>
            <p:nvPr/>
          </p:nvSpPr>
          <p:spPr>
            <a:xfrm>
              <a:off x="-12700" y="-12700"/>
              <a:ext cx="5908675" cy="546544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90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145" algn="l" rtl="0" eaLnBrk="0">
                <a:lnSpc>
                  <a:spcPct val="92000"/>
                </a:lnSpc>
              </a:pPr>
              <a:r>
                <a:rPr sz="1800" kern="0" spc="-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示例代码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49555" algn="l" rtl="0" eaLnBrk="0">
                <a:lnSpc>
                  <a:spcPts val="1300"/>
                </a:lnSpc>
                <a:spcBef>
                  <a:spcPts val="31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class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</a:t>
              </a:r>
              <a:r>
                <a:rPr sz="1000" kern="0" spc="1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68325" algn="l" rtl="0" eaLnBrk="0">
                <a:lnSpc>
                  <a:spcPts val="1240"/>
                </a:lnSpc>
                <a:spcBef>
                  <a:spcPts val="145"/>
                </a:spcBef>
              </a:pP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包含—个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类型参数的构造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器签名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569595" algn="l" rtl="0" eaLnBrk="0">
                <a:lnSpc>
                  <a:spcPts val="1500"/>
                </a:lnSpc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constructor</a:t>
              </a:r>
              <a:r>
                <a:rPr sz="1000" kern="0" spc="10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(x:</a:t>
              </a:r>
              <a:r>
                <a:rPr sz="1000" kern="0" spc="10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</a:t>
              </a:r>
              <a:r>
                <a:rPr sz="1000" kern="0" spc="10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2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68325" algn="l" rtl="0" eaLnBrk="0">
                <a:lnSpc>
                  <a:spcPts val="1240"/>
                </a:lnSpc>
                <a:spcBef>
                  <a:spcPts val="310"/>
                </a:spcBef>
              </a:pP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包含—个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类型参数的构造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器签名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569595" algn="l" rtl="0" eaLnBrk="0">
                <a:lnSpc>
                  <a:spcPts val="1500"/>
                </a:lnSpc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constructor</a:t>
              </a:r>
              <a:r>
                <a:rPr sz="1000" kern="0" spc="10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(x:</a:t>
              </a:r>
              <a:r>
                <a:rPr sz="1000" kern="0" spc="10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000" kern="0" spc="10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2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68325" algn="l" rtl="0" eaLnBrk="0">
                <a:lnSpc>
                  <a:spcPts val="1240"/>
                </a:lnSpc>
                <a:spcBef>
                  <a:spcPts val="310"/>
                </a:spcBef>
              </a:pP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构造函数重载签名的实现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569595" algn="l" rtl="0" eaLnBrk="0">
                <a:lnSpc>
                  <a:spcPts val="1240"/>
                </a:lnSpc>
                <a:spcBef>
                  <a:spcPts val="31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constructor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(x: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</a:t>
              </a:r>
              <a:r>
                <a:rPr sz="1000" kern="0" spc="3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|</a:t>
              </a:r>
              <a:r>
                <a:rPr sz="1000" kern="0" spc="1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r>
                <a:rPr sz="1000" kern="0" spc="1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892175" algn="l" rtl="0" eaLnBrk="0">
                <a:lnSpc>
                  <a:spcPts val="1240"/>
                </a:lnSpc>
                <a:spcBef>
                  <a:spcPts val="26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switch</a:t>
              </a:r>
              <a:r>
                <a:rPr sz="1000" kern="0" spc="20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typeof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x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r>
                <a:rPr sz="1000" kern="0" spc="1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209675" algn="l" rtl="0" eaLnBrk="0">
                <a:lnSpc>
                  <a:spcPts val="1240"/>
                </a:lnSpc>
                <a:spcBef>
                  <a:spcPts val="26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case</a:t>
              </a:r>
              <a:r>
                <a:rPr sz="1000" kern="0" spc="30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000" kern="0" spc="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':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532890" indent="-3175" algn="l" rtl="0" eaLnBrk="0">
                <a:lnSpc>
                  <a:spcPct val="120000"/>
                </a:lnSpc>
                <a:spcBef>
                  <a:spcPts val="205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console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log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(`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调⽤了包含—个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类型参数的构造器：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x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${x}`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break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209675" algn="l" rtl="0" eaLnBrk="0">
                <a:lnSpc>
                  <a:spcPts val="1410"/>
                </a:lnSpc>
                <a:spcBef>
                  <a:spcPts val="175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case</a:t>
              </a:r>
              <a:r>
                <a:rPr sz="1000" kern="0" spc="30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</a:t>
              </a:r>
              <a:r>
                <a:rPr sz="1000" kern="0" spc="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':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532890" indent="-3175" algn="l" rtl="0" eaLnBrk="0">
                <a:lnSpc>
                  <a:spcPct val="12000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console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log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(`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调⽤了包含—个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类型参数的构造器：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x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${x}`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break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210310" algn="l" rtl="0" eaLnBrk="0">
                <a:lnSpc>
                  <a:spcPts val="1410"/>
                </a:lnSpc>
                <a:spcBef>
                  <a:spcPts val="175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default</a:t>
              </a:r>
              <a:r>
                <a:rPr sz="1000" kern="0" spc="1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532890" algn="l" rtl="0" eaLnBrk="0">
                <a:lnSpc>
                  <a:spcPts val="1325"/>
                </a:lnSpc>
                <a:spcBef>
                  <a:spcPts val="9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break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892175" algn="l" rtl="0" eaLnBrk="0">
                <a:lnSpc>
                  <a:spcPts val="1300"/>
                </a:lnSpc>
                <a:spcBef>
                  <a:spcPts val="175"/>
                </a:spcBef>
              </a:pPr>
              <a:r>
                <a:rPr sz="10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72135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52095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1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49555" algn="l" rtl="0" eaLnBrk="0">
                <a:lnSpc>
                  <a:spcPts val="1240"/>
                </a:lnSpc>
                <a:spcBef>
                  <a:spcPts val="305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1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1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new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(123);</a:t>
              </a:r>
              <a:r>
                <a:rPr sz="1000" kern="0" spc="9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OK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，使⽤第—个签名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49555" algn="l" rtl="0" eaLnBrk="0">
                <a:lnSpc>
                  <a:spcPts val="1240"/>
                </a:lnSpc>
                <a:spcBef>
                  <a:spcPts val="26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2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1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new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('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abc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');</a:t>
              </a:r>
              <a:r>
                <a:rPr sz="1000" kern="0" spc="9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OK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，使⽤第⼆个签名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364" name="textbox 364"/>
          <p:cNvSpPr/>
          <p:nvPr/>
        </p:nvSpPr>
        <p:spPr>
          <a:xfrm>
            <a:off x="450215" y="1000759"/>
            <a:ext cx="5410834" cy="4351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91000"/>
              </a:lnSpc>
            </a:pPr>
            <a:r>
              <a:rPr sz="2700" u="sng" kern="0" spc="-3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FB923C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构造</a:t>
            </a:r>
            <a:r>
              <a:rPr sz="27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函数：</a:t>
            </a:r>
            <a:r>
              <a:rPr sz="2700" kern="0" spc="-6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7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重载签名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3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  <a:spcBef>
                <a:spcPts val="545"/>
              </a:spcBef>
            </a:pP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什么是构造函数重载签名？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indent="2540" algn="l" rtl="0" eaLnBrk="0">
              <a:lnSpc>
                <a:spcPct val="117000"/>
              </a:lnSpc>
              <a:spcBef>
                <a:spcPts val="1350"/>
              </a:spcBef>
            </a:pPr>
            <a:r>
              <a:rPr sz="13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重载签名（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Overload</a:t>
            </a:r>
            <a:r>
              <a:rPr sz="1300" kern="0" spc="8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Signatures</a:t>
            </a:r>
            <a:r>
              <a:rPr sz="13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）是指在同一个类中为一个构造函数定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义多个具有相同名称但参数类型或参数数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量不同的构造函数声明。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970" indent="-1270" algn="l" rtl="0" eaLnBrk="0">
              <a:lnSpc>
                <a:spcPct val="125000"/>
              </a:lnSpc>
              <a:spcBef>
                <a:spcPts val="1510"/>
              </a:spcBef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这使得同一个构造函数可以适应不同的调用场景</a:t>
            </a:r>
            <a:r>
              <a:rPr sz="1300" kern="0" spc="-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，提供更灵活的初始化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方式。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92000"/>
              </a:lnSpc>
              <a:spcBef>
                <a:spcPts val="550"/>
              </a:spcBef>
            </a:pPr>
            <a:r>
              <a:rPr sz="18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关键特点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1125" algn="l" rtl="0" eaLnBrk="0">
              <a:lnSpc>
                <a:spcPct val="83000"/>
              </a:lnSpc>
              <a:spcBef>
                <a:spcPts val="1315"/>
              </a:spcBef>
              <a:tabLst>
                <a:tab pos="24701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多个签名具有相同的名称</a:t>
            </a:r>
            <a:r>
              <a:rPr sz="12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，但参数列表不同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1125" algn="l" rtl="0" eaLnBrk="0">
              <a:lnSpc>
                <a:spcPts val="2700"/>
              </a:lnSpc>
              <a:tabLst>
                <a:tab pos="2413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参数可以是不同类型或不同数量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1125" algn="l" rtl="0" eaLnBrk="0">
              <a:lnSpc>
                <a:spcPct val="92000"/>
              </a:lnSpc>
              <a:spcBef>
                <a:spcPts val="1495"/>
              </a:spcBef>
              <a:tabLst>
                <a:tab pos="24574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实现代码紧跟在所有签名之后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1125" algn="l" rtl="0" eaLnBrk="0">
              <a:lnSpc>
                <a:spcPct val="91000"/>
              </a:lnSpc>
              <a:tabLst>
                <a:tab pos="2413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调用时根据传入的参数类型和数量选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择合适的签名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66" name="picture 3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04825" y="5220461"/>
            <a:ext cx="57150" cy="57150"/>
          </a:xfrm>
          <a:prstGeom prst="rect">
            <a:avLst/>
          </a:prstGeom>
        </p:spPr>
      </p:pic>
      <p:pic>
        <p:nvPicPr>
          <p:cNvPr id="368" name="picture 3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04825" y="4877561"/>
            <a:ext cx="57150" cy="57150"/>
          </a:xfrm>
          <a:prstGeom prst="rect">
            <a:avLst/>
          </a:prstGeom>
        </p:spPr>
      </p:pic>
      <p:pic>
        <p:nvPicPr>
          <p:cNvPr id="370" name="picture 3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04825" y="4534661"/>
            <a:ext cx="57150" cy="57150"/>
          </a:xfrm>
          <a:prstGeom prst="rect">
            <a:avLst/>
          </a:prstGeom>
        </p:spPr>
      </p:pic>
      <p:pic>
        <p:nvPicPr>
          <p:cNvPr id="372" name="picture 3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04825" y="4191761"/>
            <a:ext cx="57150" cy="57150"/>
          </a:xfrm>
          <a:prstGeom prst="rect">
            <a:avLst/>
          </a:prstGeom>
        </p:spPr>
      </p:pic>
      <p:sp>
        <p:nvSpPr>
          <p:cNvPr id="374" name="textbox 374"/>
          <p:cNvSpPr/>
          <p:nvPr/>
        </p:nvSpPr>
        <p:spPr>
          <a:xfrm>
            <a:off x="457200" y="5658611"/>
            <a:ext cx="5448300" cy="12192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ct val="91000"/>
              </a:lnSpc>
              <a:tabLst>
                <a:tab pos="46355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注意事项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0" algn="l" rtl="0" eaLnBrk="0">
              <a:lnSpc>
                <a:spcPct val="116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如果两个重载签名的构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造函数的名称和参数列表完全相同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，则会导致编译错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误。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76" name="picture 3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7700" y="5887211"/>
            <a:ext cx="190500" cy="190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picture 3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705611"/>
            <a:ext cx="12192000" cy="6858000"/>
          </a:xfrm>
          <a:prstGeom prst="rect">
            <a:avLst/>
          </a:prstGeom>
        </p:spPr>
      </p:pic>
      <p:sp>
        <p:nvSpPr>
          <p:cNvPr id="380" name="textbox 380"/>
          <p:cNvSpPr/>
          <p:nvPr/>
        </p:nvSpPr>
        <p:spPr>
          <a:xfrm>
            <a:off x="6356603" y="2001011"/>
            <a:ext cx="5448934" cy="404812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ts val="4125"/>
              </a:lnSpc>
            </a:pPr>
            <a:r>
              <a:rPr sz="3000" kern="0" spc="275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40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-10" baseline="46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endParaRPr sz="2300" baseline="46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7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27355" algn="l" rtl="0" eaLnBrk="0">
              <a:lnSpc>
                <a:spcPts val="1300"/>
              </a:lnSpc>
              <a:spcBef>
                <a:spcPts val="305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50570" algn="l" rtl="0" eaLnBrk="0">
              <a:lnSpc>
                <a:spcPts val="1240"/>
              </a:lnSpc>
              <a:spcBef>
                <a:spcPts val="37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public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'';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公有字段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750570" algn="l" rtl="0" eaLnBrk="0">
              <a:lnSpc>
                <a:spcPts val="1725"/>
              </a:lnSpc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public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公有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字段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50570" algn="l" rtl="0" eaLnBrk="0">
              <a:lnSpc>
                <a:spcPts val="1240"/>
              </a:lnSpc>
              <a:spcBef>
                <a:spcPts val="305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public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setX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newX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071245" algn="l" rtl="0" eaLnBrk="0">
              <a:lnSpc>
                <a:spcPts val="1325"/>
              </a:lnSpc>
              <a:spcBef>
                <a:spcPts val="485"/>
              </a:spcBef>
            </a:pP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2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.x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newX;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49935" algn="l" rtl="0" eaLnBrk="0">
              <a:lnSpc>
                <a:spcPts val="1300"/>
              </a:lnSpc>
              <a:spcBef>
                <a:spcPts val="40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5057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public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getX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():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074420" algn="l" rtl="0" eaLnBrk="0">
              <a:lnSpc>
                <a:spcPts val="1325"/>
              </a:lnSpc>
              <a:spcBef>
                <a:spcPts val="485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.x;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49935" algn="l" rtl="0" eaLnBrk="0">
              <a:lnSpc>
                <a:spcPts val="1300"/>
              </a:lnSpc>
              <a:spcBef>
                <a:spcPts val="40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29895" algn="l" rtl="0" eaLnBrk="0">
              <a:lnSpc>
                <a:spcPts val="1300"/>
              </a:lnSpc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382" name="rect 382"/>
          <p:cNvSpPr/>
          <p:nvPr/>
        </p:nvSpPr>
        <p:spPr>
          <a:xfrm>
            <a:off x="527303" y="3858386"/>
            <a:ext cx="5448300" cy="24765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84" name="textbox 384"/>
          <p:cNvSpPr/>
          <p:nvPr/>
        </p:nvSpPr>
        <p:spPr>
          <a:xfrm>
            <a:off x="527303" y="2001011"/>
            <a:ext cx="5448300" cy="162877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ts val="4020"/>
              </a:lnSpc>
            </a:pPr>
            <a:r>
              <a:rPr sz="3000" kern="0" spc="275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43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90" baseline="40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什么是</a:t>
            </a:r>
            <a:r>
              <a:rPr sz="2300" kern="0" spc="0" baseline="400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public</a:t>
            </a:r>
            <a:r>
              <a:rPr sz="2300" kern="0" spc="90" baseline="40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修饰符？</a:t>
            </a:r>
            <a:endParaRPr sz="2300" baseline="40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3840" algn="l" rtl="0" eaLnBrk="0">
              <a:lnSpc>
                <a:spcPct val="123000"/>
              </a:lnSpc>
              <a:spcBef>
                <a:spcPts val="0"/>
              </a:spcBef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public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修饰的类成员（字段、</a:t>
            </a:r>
            <a:r>
              <a:rPr sz="1300" kern="0" spc="-2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方法、构造函数）在程序中任何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可访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问该类的地方都是可见的，</a:t>
            </a:r>
            <a:r>
              <a:rPr sz="1300" kern="0" spc="-1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即都可以被访问。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86" name="textbox 386"/>
          <p:cNvSpPr/>
          <p:nvPr/>
        </p:nvSpPr>
        <p:spPr>
          <a:xfrm>
            <a:off x="743203" y="4211446"/>
            <a:ext cx="3154679" cy="18827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36905" algn="l" rtl="0" eaLnBrk="0">
              <a:lnSpc>
                <a:spcPct val="95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public</a:t>
            </a:r>
            <a:r>
              <a:rPr sz="15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修饰符的特点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7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5000"/>
              </a:lnSpc>
              <a:spcBef>
                <a:spcPts val="400"/>
              </a:spcBef>
              <a:tabLst>
                <a:tab pos="26797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公有字段可以从类的外部访问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84150" algn="l" rtl="0" eaLnBrk="0">
              <a:lnSpc>
                <a:spcPct val="95000"/>
              </a:lnSpc>
              <a:spcBef>
                <a:spcPts val="1515"/>
              </a:spcBef>
              <a:tabLst>
                <a:tab pos="26797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公有方法可以从类的外部调用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84150" algn="l" rtl="0" eaLnBrk="0">
              <a:lnSpc>
                <a:spcPct val="94000"/>
              </a:lnSpc>
              <a:spcBef>
                <a:spcPts val="1530"/>
              </a:spcBef>
              <a:tabLst>
                <a:tab pos="26797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公有构造函数可以从类的外部使用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2000"/>
              </a:lnSpc>
              <a:spcBef>
                <a:spcPts val="5"/>
              </a:spcBef>
              <a:tabLst>
                <a:tab pos="26479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默认的可见性修饰符（不</a:t>
            </a: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写修饰符时）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88" name="picture 3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5903" y="5877686"/>
            <a:ext cx="171450" cy="171450"/>
          </a:xfrm>
          <a:prstGeom prst="rect">
            <a:avLst/>
          </a:prstGeom>
        </p:spPr>
      </p:pic>
      <p:pic>
        <p:nvPicPr>
          <p:cNvPr id="390" name="picture 3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5903" y="5496686"/>
            <a:ext cx="171450" cy="171450"/>
          </a:xfrm>
          <a:prstGeom prst="rect">
            <a:avLst/>
          </a:prstGeom>
        </p:spPr>
      </p:pic>
      <p:pic>
        <p:nvPicPr>
          <p:cNvPr id="392" name="picture 3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5903" y="5115686"/>
            <a:ext cx="171450" cy="171450"/>
          </a:xfrm>
          <a:prstGeom prst="rect">
            <a:avLst/>
          </a:prstGeom>
        </p:spPr>
      </p:pic>
      <p:pic>
        <p:nvPicPr>
          <p:cNvPr id="394" name="picture 3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5903" y="4734686"/>
            <a:ext cx="171450" cy="171450"/>
          </a:xfrm>
          <a:prstGeom prst="rect">
            <a:avLst/>
          </a:prstGeom>
        </p:spPr>
      </p:pic>
      <p:sp>
        <p:nvSpPr>
          <p:cNvPr id="396" name="textbox 396"/>
          <p:cNvSpPr/>
          <p:nvPr/>
        </p:nvSpPr>
        <p:spPr>
          <a:xfrm>
            <a:off x="531063" y="1191259"/>
            <a:ext cx="3456940" cy="4152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kern="0" spc="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可见性修饰符：</a:t>
            </a:r>
            <a:r>
              <a:rPr sz="2700" kern="0" spc="-5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7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public</a:t>
            </a:r>
            <a:endParaRPr sz="27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398" name="picture 3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55903" y="4086986"/>
            <a:ext cx="457200" cy="457200"/>
          </a:xfrm>
          <a:prstGeom prst="rect">
            <a:avLst/>
          </a:prstGeom>
        </p:spPr>
      </p:pic>
      <p:pic>
        <p:nvPicPr>
          <p:cNvPr id="400" name="picture 4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27303" y="1658111"/>
            <a:ext cx="7620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" name="picture 4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705611"/>
            <a:ext cx="12192000" cy="6858000"/>
          </a:xfrm>
          <a:prstGeom prst="rect">
            <a:avLst/>
          </a:prstGeom>
        </p:spPr>
      </p:pic>
      <p:sp>
        <p:nvSpPr>
          <p:cNvPr id="404" name="textbox 404"/>
          <p:cNvSpPr/>
          <p:nvPr/>
        </p:nvSpPr>
        <p:spPr>
          <a:xfrm>
            <a:off x="6356603" y="2001011"/>
            <a:ext cx="5448934" cy="45339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2410" algn="l" rtl="0" eaLnBrk="0">
              <a:lnSpc>
                <a:spcPct val="92000"/>
              </a:lnSpc>
              <a:spcBef>
                <a:spcPts val="0"/>
              </a:spcBef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6855" algn="l" rtl="0" eaLnBrk="0">
              <a:lnSpc>
                <a:spcPts val="1300"/>
              </a:lnSpc>
            </a:pP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8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</a:t>
            </a:r>
            <a:r>
              <a:rPr sz="1000" kern="0" spc="15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406" name="textbox 406"/>
          <p:cNvSpPr/>
          <p:nvPr/>
        </p:nvSpPr>
        <p:spPr>
          <a:xfrm>
            <a:off x="527303" y="2001011"/>
            <a:ext cx="5448300" cy="19812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ts val="4020"/>
              </a:lnSpc>
            </a:pPr>
            <a:r>
              <a:rPr sz="3000" kern="0" spc="275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48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0" baseline="380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private</a:t>
            </a:r>
            <a:r>
              <a:rPr sz="1400" kern="0" spc="1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130" baseline="38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修饰符</a:t>
            </a:r>
            <a:endParaRPr sz="2300" baseline="38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3840" algn="l" rtl="0" eaLnBrk="0">
              <a:lnSpc>
                <a:spcPct val="119000"/>
              </a:lnSpc>
              <a:spcBef>
                <a:spcPts val="1125"/>
              </a:spcBef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private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修饰的成员只能在声明它的类内部可见</a:t>
            </a:r>
            <a:r>
              <a:rPr sz="1300" kern="0" spc="-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，不能在类外被访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3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9245" algn="l" rtl="0" eaLnBrk="0">
              <a:lnSpc>
                <a:spcPct val="91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用于实现数据隐藏和封装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08" name="textbox 408"/>
          <p:cNvSpPr/>
          <p:nvPr/>
        </p:nvSpPr>
        <p:spPr>
          <a:xfrm>
            <a:off x="527303" y="4210811"/>
            <a:ext cx="5448300" cy="17907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3680" algn="l" rtl="0" eaLnBrk="0">
              <a:lnSpc>
                <a:spcPct val="92000"/>
              </a:lnSpc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关键特点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56870" algn="l" rtl="0" eaLnBrk="0">
              <a:lnSpc>
                <a:spcPct val="96000"/>
              </a:lnSpc>
              <a:spcBef>
                <a:spcPts val="370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private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字段和方法不能在类外部访问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56870" algn="l" rtl="0" eaLnBrk="0">
              <a:lnSpc>
                <a:spcPct val="92000"/>
              </a:lnSpc>
              <a:spcBef>
                <a:spcPts val="132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private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成员只能在声明它们的类中访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8615" algn="l" rtl="0" eaLnBrk="0">
              <a:lnSpc>
                <a:spcPts val="257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有助于防止未授权的代码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调用类的方法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10" name="textbox 410"/>
          <p:cNvSpPr/>
          <p:nvPr/>
        </p:nvSpPr>
        <p:spPr>
          <a:xfrm>
            <a:off x="531063" y="1191259"/>
            <a:ext cx="3599179" cy="4152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kern="0" spc="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可见性修饰符：</a:t>
            </a:r>
            <a:r>
              <a:rPr sz="2700" kern="0" spc="-5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7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private</a:t>
            </a:r>
            <a:endParaRPr sz="27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412" name="picture 4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27303" y="1658111"/>
            <a:ext cx="7620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picture 4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705611"/>
            <a:ext cx="12192000" cy="6858000"/>
          </a:xfrm>
          <a:prstGeom prst="rect">
            <a:avLst/>
          </a:prstGeom>
        </p:spPr>
      </p:pic>
      <p:sp>
        <p:nvSpPr>
          <p:cNvPr id="416" name="textbox 416"/>
          <p:cNvSpPr/>
          <p:nvPr/>
        </p:nvSpPr>
        <p:spPr>
          <a:xfrm>
            <a:off x="6470903" y="2001011"/>
            <a:ext cx="5334634" cy="42862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ct val="98000"/>
              </a:lnSpc>
            </a:pPr>
            <a:r>
              <a:rPr sz="3000" kern="0" spc="215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10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-10" baseline="7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endParaRPr sz="2300" baseline="7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6855" algn="l" rtl="0" eaLnBrk="0">
              <a:lnSpc>
                <a:spcPts val="1300"/>
              </a:lnSpc>
              <a:spcBef>
                <a:spcPts val="855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Base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60070" algn="l" rtl="0" eaLnBrk="0">
              <a:lnSpc>
                <a:spcPts val="1240"/>
              </a:lnSpc>
              <a:spcBef>
                <a:spcPts val="145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protected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'';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受保护字段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60070" algn="l" rtl="0" eaLnBrk="0">
              <a:lnSpc>
                <a:spcPts val="1500"/>
              </a:lnSpc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private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'';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私有字段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9395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6855" algn="l" rtl="0" eaLnBrk="0">
              <a:lnSpc>
                <a:spcPts val="1300"/>
              </a:lnSpc>
              <a:spcBef>
                <a:spcPts val="305"/>
              </a:spcBef>
            </a:pP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Derived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extends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Base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5753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foo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80745" algn="l" rtl="0" eaLnBrk="0">
              <a:lnSpc>
                <a:spcPts val="1240"/>
              </a:lnSpc>
              <a:spcBef>
                <a:spcPts val="15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.x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'a';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OK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，访问受保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护成员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59435" indent="321310" algn="l" rtl="0" eaLnBrk="0">
              <a:lnSpc>
                <a:spcPct val="119000"/>
              </a:lnSpc>
              <a:spcBef>
                <a:spcPts val="255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.y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'b';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编译错误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是私有的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，不可见</a:t>
            </a:r>
            <a:r>
              <a:rPr sz="1000" kern="0" spc="-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，⽆法访问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393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418" name="textbox 418"/>
          <p:cNvSpPr/>
          <p:nvPr/>
        </p:nvSpPr>
        <p:spPr>
          <a:xfrm>
            <a:off x="527303" y="2420111"/>
            <a:ext cx="5334000" cy="17907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9865" algn="l" rtl="0" eaLnBrk="0">
              <a:lnSpc>
                <a:spcPct val="95000"/>
              </a:lnSpc>
              <a:spcBef>
                <a:spcPts val="0"/>
              </a:spcBef>
            </a:pPr>
            <a:r>
              <a:rPr sz="3000" kern="0" spc="215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19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protected</a:t>
            </a:r>
            <a:r>
              <a:rPr sz="1500" kern="0" spc="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修饰符特点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95275" algn="l" rtl="0" eaLnBrk="0">
              <a:lnSpc>
                <a:spcPct val="92000"/>
              </a:lnSpc>
              <a:spcBef>
                <a:spcPts val="855"/>
              </a:spcBef>
              <a:tabLst>
                <a:tab pos="43243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protected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修饰的成员</a:t>
            </a:r>
            <a:r>
              <a:rPr sz="1200" kern="0" spc="30" dirty="0">
                <a:solidFill>
                  <a:srgbClr val="FB923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允许在子类中</a:t>
            </a:r>
            <a:r>
              <a:rPr sz="1200" kern="0" spc="20" dirty="0">
                <a:solidFill>
                  <a:srgbClr val="FB923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</a:t>
            </a:r>
            <a:r>
              <a:rPr sz="1200" kern="0" spc="-200" dirty="0">
                <a:solidFill>
                  <a:srgbClr val="FB923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，而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private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修饰的成员不允许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95275" algn="l" rtl="0" eaLnBrk="0">
              <a:lnSpc>
                <a:spcPts val="2700"/>
              </a:lnSpc>
              <a:tabLst>
                <a:tab pos="43243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protected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修饰的成员在派生类中也可访问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5275" algn="l" rtl="0" eaLnBrk="0">
              <a:lnSpc>
                <a:spcPct val="96000"/>
              </a:lnSpc>
              <a:tabLst>
                <a:tab pos="42735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private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一样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protected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修饰的成员不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能在类外部访问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20" name="picture 4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65428" y="3886961"/>
            <a:ext cx="57150" cy="57150"/>
          </a:xfrm>
          <a:prstGeom prst="rect">
            <a:avLst/>
          </a:prstGeom>
        </p:spPr>
      </p:pic>
      <p:pic>
        <p:nvPicPr>
          <p:cNvPr id="422" name="picture 4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65428" y="3544061"/>
            <a:ext cx="57150" cy="57150"/>
          </a:xfrm>
          <a:prstGeom prst="rect">
            <a:avLst/>
          </a:prstGeom>
        </p:spPr>
      </p:pic>
      <p:pic>
        <p:nvPicPr>
          <p:cNvPr id="424" name="picture 4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65428" y="3201161"/>
            <a:ext cx="57150" cy="57150"/>
          </a:xfrm>
          <a:prstGeom prst="rect">
            <a:avLst/>
          </a:prstGeom>
        </p:spPr>
      </p:pic>
      <p:graphicFrame>
        <p:nvGraphicFramePr>
          <p:cNvPr id="426" name="table 426"/>
          <p:cNvGraphicFramePr>
            <a:graphicFrameLocks noGrp="1"/>
          </p:cNvGraphicFramePr>
          <p:nvPr/>
        </p:nvGraphicFramePr>
        <p:xfrm>
          <a:off x="527303" y="5353811"/>
          <a:ext cx="5333365" cy="476250"/>
        </p:xfrm>
        <a:graphic>
          <a:graphicData uri="http://schemas.openxmlformats.org/drawingml/2006/table">
            <a:tbl>
              <a:tblPr/>
              <a:tblGrid>
                <a:gridCol w="1304925"/>
                <a:gridCol w="1677035"/>
                <a:gridCol w="2351404"/>
              </a:tblGrid>
              <a:tr h="4762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8270" algn="l" rtl="0" eaLnBrk="0">
                        <a:lnSpc>
                          <a:spcPct val="96000"/>
                        </a:lnSpc>
                      </a:pPr>
                      <a:r>
                        <a:rPr sz="12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protected</a:t>
                      </a:r>
                      <a:endParaRPr sz="1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666750" algn="l" rtl="0" eaLnBrk="0">
                        <a:lnSpc>
                          <a:spcPct val="92000"/>
                        </a:lnSpc>
                        <a:spcBef>
                          <a:spcPts val="0"/>
                        </a:spcBef>
                        <a:tabLst>
                          <a:tab pos="709930" algn="l"/>
                        </a:tabLst>
                      </a:pPr>
                      <a:r>
                        <a:rPr sz="1200" kern="0" spc="0" dirty="0">
                          <a:solidFill>
                            <a:srgbClr val="86EFAC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-30" dirty="0">
                          <a:solidFill>
                            <a:srgbClr val="86EFAC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可访问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684530" algn="l" rtl="0" eaLnBrk="0">
                        <a:lnSpc>
                          <a:spcPct val="92000"/>
                        </a:lnSpc>
                        <a:spcBef>
                          <a:spcPts val="0"/>
                        </a:spcBef>
                        <a:tabLst>
                          <a:tab pos="734060" algn="l"/>
                        </a:tabLst>
                      </a:pPr>
                      <a:r>
                        <a:rPr sz="1200" kern="0" spc="0" dirty="0">
                          <a:solidFill>
                            <a:srgbClr val="86EFAC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-30" dirty="0">
                          <a:solidFill>
                            <a:srgbClr val="86EFAC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可访问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28" name="picture 4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042028" y="5548707"/>
            <a:ext cx="152400" cy="105507"/>
          </a:xfrm>
          <a:prstGeom prst="rect">
            <a:avLst/>
          </a:prstGeom>
        </p:spPr>
      </p:pic>
      <p:pic>
        <p:nvPicPr>
          <p:cNvPr id="430" name="picture 4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358301" y="5548707"/>
            <a:ext cx="140676" cy="105507"/>
          </a:xfrm>
          <a:prstGeom prst="rect">
            <a:avLst/>
          </a:prstGeom>
        </p:spPr>
      </p:pic>
      <p:sp>
        <p:nvSpPr>
          <p:cNvPr id="432" name="textbox 432"/>
          <p:cNvSpPr/>
          <p:nvPr/>
        </p:nvSpPr>
        <p:spPr>
          <a:xfrm>
            <a:off x="527303" y="4439411"/>
            <a:ext cx="5334000" cy="457200"/>
          </a:xfrm>
          <a:prstGeom prst="rect">
            <a:avLst/>
          </a:prstGeom>
          <a:solidFill>
            <a:srgbClr val="1E3A8A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0015" algn="l" rtl="0" eaLnBrk="0">
              <a:lnSpc>
                <a:spcPct val="92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访问修饰符                     类内部     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   子类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34" name="textbox 434"/>
          <p:cNvSpPr/>
          <p:nvPr/>
        </p:nvSpPr>
        <p:spPr>
          <a:xfrm>
            <a:off x="531063" y="1191259"/>
            <a:ext cx="4039870" cy="4152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kern="0" spc="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可见性修饰符：</a:t>
            </a:r>
            <a:r>
              <a:rPr sz="2700" kern="0" spc="-5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7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protected</a:t>
            </a:r>
            <a:endParaRPr sz="27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36" name="textbox 436"/>
          <p:cNvSpPr/>
          <p:nvPr/>
        </p:nvSpPr>
        <p:spPr>
          <a:xfrm>
            <a:off x="532129" y="2030221"/>
            <a:ext cx="5280659" cy="245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6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protected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修饰符与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private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修饰符类似</a:t>
            </a:r>
            <a:r>
              <a:rPr sz="1500" kern="0" spc="-2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，但具有以下关键区别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38" name="textbox 438"/>
          <p:cNvSpPr/>
          <p:nvPr/>
        </p:nvSpPr>
        <p:spPr>
          <a:xfrm>
            <a:off x="642924" y="5045075"/>
            <a:ext cx="2360929" cy="2012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public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                       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</a:t>
            </a:r>
            <a:r>
              <a:rPr sz="1200" kern="0" spc="7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可访问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40" name="picture 4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319998" y="5081982"/>
            <a:ext cx="140676" cy="105507"/>
          </a:xfrm>
          <a:prstGeom prst="rect">
            <a:avLst/>
          </a:prstGeom>
        </p:spPr>
      </p:pic>
      <p:sp>
        <p:nvSpPr>
          <p:cNvPr id="442" name="textbox 442"/>
          <p:cNvSpPr/>
          <p:nvPr/>
        </p:nvSpPr>
        <p:spPr>
          <a:xfrm>
            <a:off x="4029328" y="5978525"/>
            <a:ext cx="771525" cy="1943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07950" algn="l" rtl="0" eaLnBrk="0">
              <a:lnSpc>
                <a:spcPct val="92000"/>
              </a:lnSpc>
              <a:tabLst>
                <a:tab pos="155575" algn="l"/>
              </a:tabLst>
            </a:pPr>
            <a:r>
              <a:rPr sz="1200" kern="0" spc="0" dirty="0">
                <a:solidFill>
                  <a:srgbClr val="FCA5A5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FCA5A5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不可访问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44" name="picture 4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042028" y="6015432"/>
            <a:ext cx="95250" cy="105507"/>
          </a:xfrm>
          <a:prstGeom prst="rect">
            <a:avLst/>
          </a:prstGeom>
        </p:spPr>
      </p:pic>
      <p:sp>
        <p:nvSpPr>
          <p:cNvPr id="446" name="textbox 446"/>
          <p:cNvSpPr/>
          <p:nvPr/>
        </p:nvSpPr>
        <p:spPr>
          <a:xfrm>
            <a:off x="4029328" y="5045075"/>
            <a:ext cx="676275" cy="1943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2000"/>
              </a:lnSpc>
              <a:tabLst>
                <a:tab pos="213995" algn="l"/>
              </a:tabLst>
            </a:pPr>
            <a:r>
              <a:rPr sz="1200" kern="0" spc="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3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可访问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48" name="picture 4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042028" y="5081982"/>
            <a:ext cx="152400" cy="105507"/>
          </a:xfrm>
          <a:prstGeom prst="rect">
            <a:avLst/>
          </a:prstGeom>
        </p:spPr>
      </p:pic>
      <p:sp>
        <p:nvSpPr>
          <p:cNvPr id="450" name="textbox 450"/>
          <p:cNvSpPr/>
          <p:nvPr/>
        </p:nvSpPr>
        <p:spPr>
          <a:xfrm>
            <a:off x="2345601" y="5978525"/>
            <a:ext cx="658494" cy="1943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3035" algn="l" rtl="0" eaLnBrk="0">
              <a:lnSpc>
                <a:spcPct val="92000"/>
              </a:lnSpc>
              <a:tabLst>
                <a:tab pos="195580" algn="l"/>
              </a:tabLst>
            </a:pPr>
            <a:r>
              <a:rPr sz="1200" kern="0" spc="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3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可访问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52" name="picture 4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358301" y="6015432"/>
            <a:ext cx="140676" cy="105507"/>
          </a:xfrm>
          <a:prstGeom prst="rect">
            <a:avLst/>
          </a:prstGeom>
        </p:spPr>
      </p:pic>
      <p:sp>
        <p:nvSpPr>
          <p:cNvPr id="454" name="textbox 454"/>
          <p:cNvSpPr/>
          <p:nvPr/>
        </p:nvSpPr>
        <p:spPr>
          <a:xfrm>
            <a:off x="642924" y="5978525"/>
            <a:ext cx="505459" cy="2012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private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456" name="picture 4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27303" y="1658111"/>
            <a:ext cx="7620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8" name="picture 4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705611"/>
            <a:ext cx="12192000" cy="6858000"/>
          </a:xfrm>
          <a:prstGeom prst="rect">
            <a:avLst/>
          </a:prstGeom>
        </p:spPr>
      </p:pic>
      <p:sp>
        <p:nvSpPr>
          <p:cNvPr id="460" name="rect 460"/>
          <p:cNvSpPr/>
          <p:nvPr/>
        </p:nvSpPr>
        <p:spPr>
          <a:xfrm>
            <a:off x="8252079" y="1696211"/>
            <a:ext cx="3705225" cy="43053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62" name="textbox 462"/>
          <p:cNvSpPr/>
          <p:nvPr/>
        </p:nvSpPr>
        <p:spPr>
          <a:xfrm>
            <a:off x="8404479" y="2191511"/>
            <a:ext cx="3400425" cy="3657600"/>
          </a:xfrm>
          <a:prstGeom prst="rect">
            <a:avLst/>
          </a:prstGeom>
          <a:solidFill>
            <a:srgbClr val="1E3A8A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9380" algn="l" rtl="0" eaLnBrk="0">
              <a:lnSpc>
                <a:spcPts val="1300"/>
              </a:lnSpc>
              <a:spcBef>
                <a:spcPts val="0"/>
              </a:spcBef>
            </a:pPr>
            <a:r>
              <a:rPr sz="1000" kern="0" spc="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15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000" kern="0" spc="15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74955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name:</a:t>
            </a:r>
            <a:r>
              <a:rPr sz="1000" kern="0" spc="1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9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'';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74955" algn="l" rtl="0" eaLnBrk="0">
              <a:lnSpc>
                <a:spcPct val="96000"/>
              </a:lnSpc>
              <a:spcBef>
                <a:spcPts val="265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private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D8B4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_</a:t>
            </a:r>
            <a:r>
              <a:rPr sz="1000" kern="0" spc="0" dirty="0">
                <a:solidFill>
                  <a:srgbClr val="D8B4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age</a:t>
            </a:r>
            <a:r>
              <a:rPr sz="1000" kern="0" spc="-310" dirty="0">
                <a:solidFill>
                  <a:srgbClr val="D8B4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2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72415" algn="l" rtl="0" eaLnBrk="0">
              <a:lnSpc>
                <a:spcPts val="1240"/>
              </a:lnSpc>
              <a:spcBef>
                <a:spcPts val="345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get</a:t>
            </a:r>
            <a:r>
              <a:rPr sz="1000" kern="0" spc="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age</a:t>
            </a:r>
            <a:r>
              <a:rPr sz="1000" kern="0" spc="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():</a:t>
            </a:r>
            <a:r>
              <a:rPr sz="1000" kern="0" spc="1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5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31165" algn="l" rtl="0" eaLnBrk="0">
              <a:lnSpc>
                <a:spcPct val="96000"/>
              </a:lnSpc>
              <a:spcBef>
                <a:spcPts val="265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1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8B4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40" dirty="0">
                <a:solidFill>
                  <a:srgbClr val="D8B4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D8B4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._</a:t>
            </a:r>
            <a:r>
              <a:rPr sz="1000" kern="0" spc="0" dirty="0">
                <a:solidFill>
                  <a:srgbClr val="D8B4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age</a:t>
            </a: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74320" algn="l" rtl="0" eaLnBrk="0">
              <a:lnSpc>
                <a:spcPts val="1300"/>
              </a:lnSpc>
              <a:spcBef>
                <a:spcPts val="345"/>
              </a:spcBef>
            </a:pP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192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938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Employee</a:t>
            </a:r>
            <a:r>
              <a:rPr sz="1000" kern="0" spc="1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extends</a:t>
            </a:r>
            <a:r>
              <a:rPr sz="1000" kern="0" spc="1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000" kern="0" spc="15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7432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salary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5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7178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calculateTaxes</a:t>
            </a:r>
            <a:r>
              <a:rPr sz="1000" kern="0" spc="1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():</a:t>
            </a:r>
            <a:r>
              <a:rPr sz="1000" kern="0" spc="1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8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31165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2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salary</a:t>
            </a:r>
            <a:r>
              <a:rPr sz="1000" kern="0" spc="1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*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0.42;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7432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192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464" name="rect 464"/>
          <p:cNvSpPr/>
          <p:nvPr/>
        </p:nvSpPr>
        <p:spPr>
          <a:xfrm>
            <a:off x="374903" y="2991611"/>
            <a:ext cx="3705225" cy="16383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66" name="picture 4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66090" y="3115436"/>
            <a:ext cx="190500" cy="3810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 rot="21600000">
            <a:off x="4946903" y="1696211"/>
            <a:ext cx="3067050" cy="1809750"/>
            <a:chOff x="0" y="0"/>
            <a:chExt cx="3067050" cy="1809750"/>
          </a:xfrm>
        </p:grpSpPr>
        <p:pic>
          <p:nvPicPr>
            <p:cNvPr id="468" name="picture 46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9525" y="9525"/>
              <a:ext cx="3057525" cy="1800225"/>
            </a:xfrm>
            <a:prstGeom prst="rect">
              <a:avLst/>
            </a:prstGeom>
          </p:spPr>
        </p:pic>
        <p:pic>
          <p:nvPicPr>
            <p:cNvPr id="470" name="picture 47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764754" y="932497"/>
              <a:ext cx="908891" cy="309562"/>
            </a:xfrm>
            <a:prstGeom prst="rect">
              <a:avLst/>
            </a:prstGeom>
          </p:spPr>
        </p:pic>
        <p:pic>
          <p:nvPicPr>
            <p:cNvPr id="472" name="picture 47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1219200"/>
              <a:ext cx="2438400" cy="304800"/>
            </a:xfrm>
            <a:prstGeom prst="rect">
              <a:avLst/>
            </a:prstGeom>
          </p:spPr>
        </p:pic>
        <p:sp>
          <p:nvSpPr>
            <p:cNvPr id="474" name="textbox 474"/>
            <p:cNvSpPr/>
            <p:nvPr/>
          </p:nvSpPr>
          <p:spPr>
            <a:xfrm>
              <a:off x="1019852" y="619759"/>
              <a:ext cx="1304289" cy="8794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2000"/>
                </a:lnSpc>
              </a:pPr>
              <a:r>
                <a:rPr sz="1500" kern="0" spc="-3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父类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3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3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0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r" rtl="0" eaLnBrk="0">
                <a:lnSpc>
                  <a:spcPct val="96000"/>
                </a:lnSpc>
              </a:pPr>
              <a:r>
                <a:rPr sz="1300" kern="0" spc="3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接口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sp>
          <p:nvSpPr>
            <p:cNvPr id="476" name="path 476"/>
            <p:cNvSpPr/>
            <p:nvPr/>
          </p:nvSpPr>
          <p:spPr>
            <a:xfrm>
              <a:off x="0" y="0"/>
              <a:ext cx="2438400" cy="85725"/>
            </a:xfrm>
            <a:custGeom>
              <a:avLst/>
              <a:gdLst/>
              <a:ahLst/>
              <a:cxnLst/>
              <a:rect l="0" t="0" r="0" b="0"/>
              <a:pathLst>
                <a:path w="3840" h="135">
                  <a:moveTo>
                    <a:pt x="15" y="120"/>
                  </a:moveTo>
                  <a:cubicBezTo>
                    <a:pt x="15" y="113"/>
                    <a:pt x="15" y="106"/>
                    <a:pt x="17" y="99"/>
                  </a:cubicBezTo>
                  <a:cubicBezTo>
                    <a:pt x="18" y="92"/>
                    <a:pt x="20" y="86"/>
                    <a:pt x="22" y="79"/>
                  </a:cubicBezTo>
                  <a:cubicBezTo>
                    <a:pt x="25" y="73"/>
                    <a:pt x="28" y="67"/>
                    <a:pt x="32" y="61"/>
                  </a:cubicBezTo>
                  <a:cubicBezTo>
                    <a:pt x="36" y="55"/>
                    <a:pt x="40" y="50"/>
                    <a:pt x="45" y="45"/>
                  </a:cubicBezTo>
                  <a:cubicBezTo>
                    <a:pt x="50" y="40"/>
                    <a:pt x="55" y="36"/>
                    <a:pt x="61" y="32"/>
                  </a:cubicBezTo>
                  <a:cubicBezTo>
                    <a:pt x="67" y="28"/>
                    <a:pt x="73" y="25"/>
                    <a:pt x="79" y="22"/>
                  </a:cubicBezTo>
                  <a:cubicBezTo>
                    <a:pt x="86" y="20"/>
                    <a:pt x="92" y="18"/>
                    <a:pt x="99" y="17"/>
                  </a:cubicBezTo>
                  <a:cubicBezTo>
                    <a:pt x="106" y="15"/>
                    <a:pt x="113" y="15"/>
                    <a:pt x="120" y="15"/>
                  </a:cubicBezTo>
                  <a:lnTo>
                    <a:pt x="3720" y="15"/>
                  </a:lnTo>
                  <a:cubicBezTo>
                    <a:pt x="3726" y="15"/>
                    <a:pt x="3733" y="15"/>
                    <a:pt x="3740" y="17"/>
                  </a:cubicBezTo>
                  <a:cubicBezTo>
                    <a:pt x="3747" y="18"/>
                    <a:pt x="3753" y="20"/>
                    <a:pt x="3760" y="22"/>
                  </a:cubicBezTo>
                  <a:cubicBezTo>
                    <a:pt x="3766" y="25"/>
                    <a:pt x="3772" y="28"/>
                    <a:pt x="3778" y="32"/>
                  </a:cubicBezTo>
                  <a:cubicBezTo>
                    <a:pt x="3784" y="36"/>
                    <a:pt x="3789" y="40"/>
                    <a:pt x="3794" y="45"/>
                  </a:cubicBezTo>
                  <a:cubicBezTo>
                    <a:pt x="3799" y="50"/>
                    <a:pt x="3803" y="55"/>
                    <a:pt x="3807" y="61"/>
                  </a:cubicBezTo>
                  <a:cubicBezTo>
                    <a:pt x="3811" y="67"/>
                    <a:pt x="3814" y="73"/>
                    <a:pt x="3817" y="79"/>
                  </a:cubicBezTo>
                  <a:cubicBezTo>
                    <a:pt x="3819" y="86"/>
                    <a:pt x="3821" y="92"/>
                    <a:pt x="3822" y="99"/>
                  </a:cubicBezTo>
                  <a:cubicBezTo>
                    <a:pt x="3824" y="106"/>
                    <a:pt x="3825" y="113"/>
                    <a:pt x="3825" y="120"/>
                  </a:cubicBezTo>
                </a:path>
              </a:pathLst>
            </a:custGeom>
            <a:noFill/>
            <a:ln w="19050" cap="flat">
              <a:solidFill>
                <a:srgbClr val="93C5FD"/>
              </a:solidFill>
              <a:prstDash val="solid"/>
              <a:miter lim="4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478" name="picture 47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1076325" y="171450"/>
              <a:ext cx="285750" cy="342900"/>
            </a:xfrm>
            <a:prstGeom prst="rect">
              <a:avLst/>
            </a:prstGeom>
          </p:spPr>
        </p:pic>
        <p:sp>
          <p:nvSpPr>
            <p:cNvPr id="480" name="path 480"/>
            <p:cNvSpPr/>
            <p:nvPr/>
          </p:nvSpPr>
          <p:spPr>
            <a:xfrm>
              <a:off x="2419350" y="76200"/>
              <a:ext cx="19050" cy="1285875"/>
            </a:xfrm>
            <a:custGeom>
              <a:avLst/>
              <a:gdLst/>
              <a:ahLst/>
              <a:cxnLst/>
              <a:rect l="0" t="0" r="0" b="0"/>
              <a:pathLst>
                <a:path w="30" h="2025">
                  <a:moveTo>
                    <a:pt x="15" y="0"/>
                  </a:moveTo>
                  <a:lnTo>
                    <a:pt x="15" y="2025"/>
                  </a:lnTo>
                </a:path>
              </a:pathLst>
            </a:custGeom>
            <a:noFill/>
            <a:ln w="19050" cap="flat">
              <a:solidFill>
                <a:srgbClr val="93C5FD"/>
              </a:solidFill>
              <a:prstDash val="solid"/>
              <a:miter lim="4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482" name="picture 48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2200275" y="931926"/>
              <a:ext cx="228600" cy="231647"/>
            </a:xfrm>
            <a:prstGeom prst="rect">
              <a:avLst/>
            </a:prstGeom>
          </p:spPr>
        </p:pic>
        <p:sp>
          <p:nvSpPr>
            <p:cNvPr id="484" name="path 484"/>
            <p:cNvSpPr/>
            <p:nvPr/>
          </p:nvSpPr>
          <p:spPr>
            <a:xfrm>
              <a:off x="1628775" y="762000"/>
              <a:ext cx="1371600" cy="19050"/>
            </a:xfrm>
            <a:custGeom>
              <a:avLst/>
              <a:gdLst/>
              <a:ahLst/>
              <a:cxnLst/>
              <a:rect l="0" t="0" r="0" b="0"/>
              <a:pathLst>
                <a:path w="2160" h="30">
                  <a:moveTo>
                    <a:pt x="0" y="15"/>
                  </a:moveTo>
                  <a:lnTo>
                    <a:pt x="2160" y="15"/>
                  </a:lnTo>
                </a:path>
              </a:pathLst>
            </a:custGeom>
            <a:noFill/>
            <a:ln w="19050" cap="flat">
              <a:solidFill>
                <a:srgbClr val="93C5FD"/>
              </a:solidFill>
              <a:prstDash val="solid"/>
              <a:miter lim="4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86" name="path 486"/>
            <p:cNvSpPr/>
            <p:nvPr/>
          </p:nvSpPr>
          <p:spPr>
            <a:xfrm>
              <a:off x="0" y="76200"/>
              <a:ext cx="19050" cy="1285875"/>
            </a:xfrm>
            <a:custGeom>
              <a:avLst/>
              <a:gdLst/>
              <a:ahLst/>
              <a:cxnLst/>
              <a:rect l="0" t="0" r="0" b="0"/>
              <a:pathLst>
                <a:path w="30" h="2025">
                  <a:moveTo>
                    <a:pt x="15" y="2025"/>
                  </a:moveTo>
                  <a:lnTo>
                    <a:pt x="15" y="0"/>
                  </a:lnTo>
                </a:path>
              </a:pathLst>
            </a:custGeom>
            <a:noFill/>
            <a:ln w="19050" cap="flat">
              <a:solidFill>
                <a:srgbClr val="93C5FD"/>
              </a:solidFill>
              <a:prstDash val="solid"/>
              <a:miter lim="4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88" name="rect 488"/>
            <p:cNvSpPr/>
            <p:nvPr/>
          </p:nvSpPr>
          <p:spPr>
            <a:xfrm>
              <a:off x="1552575" y="815667"/>
              <a:ext cx="20330" cy="927407"/>
            </a:xfrm>
            <a:prstGeom prst="rect">
              <a:avLst/>
            </a:prstGeom>
            <a:solidFill>
              <a:srgbClr val="93C5FD">
                <a:alpha val="75294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90" name="path 490"/>
            <p:cNvSpPr/>
            <p:nvPr/>
          </p:nvSpPr>
          <p:spPr>
            <a:xfrm>
              <a:off x="1553855" y="762000"/>
              <a:ext cx="84444" cy="72717"/>
            </a:xfrm>
            <a:custGeom>
              <a:avLst/>
              <a:gdLst/>
              <a:ahLst/>
              <a:cxnLst/>
              <a:rect l="0" t="0" r="0" b="0"/>
              <a:pathLst>
                <a:path w="132" h="114">
                  <a:moveTo>
                    <a:pt x="15" y="99"/>
                  </a:moveTo>
                  <a:cubicBezTo>
                    <a:pt x="16" y="92"/>
                    <a:pt x="18" y="86"/>
                    <a:pt x="20" y="79"/>
                  </a:cubicBezTo>
                  <a:cubicBezTo>
                    <a:pt x="23" y="73"/>
                    <a:pt x="26" y="67"/>
                    <a:pt x="30" y="61"/>
                  </a:cubicBezTo>
                  <a:cubicBezTo>
                    <a:pt x="34" y="55"/>
                    <a:pt x="38" y="50"/>
                    <a:pt x="43" y="45"/>
                  </a:cubicBezTo>
                  <a:cubicBezTo>
                    <a:pt x="48" y="40"/>
                    <a:pt x="53" y="36"/>
                    <a:pt x="59" y="32"/>
                  </a:cubicBezTo>
                  <a:cubicBezTo>
                    <a:pt x="65" y="28"/>
                    <a:pt x="71" y="25"/>
                    <a:pt x="77" y="22"/>
                  </a:cubicBezTo>
                  <a:cubicBezTo>
                    <a:pt x="84" y="20"/>
                    <a:pt x="90" y="18"/>
                    <a:pt x="97" y="17"/>
                  </a:cubicBezTo>
                  <a:cubicBezTo>
                    <a:pt x="104" y="15"/>
                    <a:pt x="111" y="15"/>
                    <a:pt x="117" y="15"/>
                  </a:cubicBezTo>
                </a:path>
              </a:pathLst>
            </a:custGeom>
            <a:noFill/>
            <a:ln w="19050" cap="flat">
              <a:solidFill>
                <a:srgbClr val="93C5FD"/>
              </a:solidFill>
              <a:prstDash val="solid"/>
              <a:miter lim="4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492" name="textbox 492"/>
          <p:cNvSpPr/>
          <p:nvPr/>
        </p:nvSpPr>
        <p:spPr>
          <a:xfrm>
            <a:off x="370585" y="1038859"/>
            <a:ext cx="3636645" cy="11887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ct val="92000"/>
              </a:lnSpc>
            </a:pPr>
            <a:r>
              <a:rPr sz="2700" u="sng" kern="0" spc="-2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FB923C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类的</a:t>
            </a: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继承：基本概念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5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7000"/>
              </a:lnSpc>
              <a:spcBef>
                <a:spcPts val="0"/>
              </a:spcBef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类的继承是面向对象编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程中的重要概念</a:t>
            </a:r>
            <a:r>
              <a:rPr sz="1500" kern="0" spc="-2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，允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许子类从父类继承属性和方法。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94" name="rect 494"/>
          <p:cNvSpPr/>
          <p:nvPr/>
        </p:nvSpPr>
        <p:spPr>
          <a:xfrm>
            <a:off x="4956428" y="3753611"/>
            <a:ext cx="2419350" cy="1428750"/>
          </a:xfrm>
          <a:prstGeom prst="rect">
            <a:avLst/>
          </a:prstGeom>
          <a:solidFill>
            <a:srgbClr val="FFFFFF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496" name="table 496"/>
          <p:cNvGraphicFramePr>
            <a:graphicFrameLocks noGrp="1"/>
          </p:cNvGraphicFramePr>
          <p:nvPr/>
        </p:nvGraphicFramePr>
        <p:xfrm>
          <a:off x="4946903" y="3744086"/>
          <a:ext cx="2438400" cy="1447800"/>
        </p:xfrm>
        <a:graphic>
          <a:graphicData uri="http://schemas.openxmlformats.org/drawingml/2006/table">
            <a:tbl>
              <a:tblPr/>
              <a:tblGrid>
                <a:gridCol w="330834"/>
                <a:gridCol w="2107564"/>
              </a:tblGrid>
              <a:tr h="14478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706120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1500" kern="0" spc="-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子类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98" name="textbox 498"/>
          <p:cNvSpPr/>
          <p:nvPr/>
        </p:nvSpPr>
        <p:spPr>
          <a:xfrm>
            <a:off x="362203" y="4811521"/>
            <a:ext cx="2692400" cy="13411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ct val="92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继承的关键特性：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2000"/>
              </a:lnSpc>
              <a:spcBef>
                <a:spcPts val="1080"/>
              </a:spcBef>
              <a:tabLst>
                <a:tab pos="2476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子类可以继承父类的字段和方法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1000"/>
              </a:lnSpc>
              <a:spcBef>
                <a:spcPts val="785"/>
              </a:spcBef>
              <a:tabLst>
                <a:tab pos="2476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子类不能继承父类的构造函数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2000"/>
              </a:lnSpc>
              <a:spcBef>
                <a:spcPts val="780"/>
              </a:spcBef>
              <a:tabLst>
                <a:tab pos="2476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子类可以新增字段和方法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2000"/>
              </a:lnSpc>
              <a:spcBef>
                <a:spcPts val="5"/>
              </a:spcBef>
              <a:tabLst>
                <a:tab pos="2476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子类可以通过方法重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写修改父类行为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00" name="picture 50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374903" y="5963411"/>
            <a:ext cx="152400" cy="152400"/>
          </a:xfrm>
          <a:prstGeom prst="rect">
            <a:avLst/>
          </a:prstGeom>
        </p:spPr>
      </p:pic>
      <p:pic>
        <p:nvPicPr>
          <p:cNvPr id="502" name="picture 50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374903" y="5696711"/>
            <a:ext cx="152400" cy="152400"/>
          </a:xfrm>
          <a:prstGeom prst="rect">
            <a:avLst/>
          </a:prstGeom>
        </p:spPr>
      </p:pic>
      <p:pic>
        <p:nvPicPr>
          <p:cNvPr id="504" name="picture 50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374903" y="5430011"/>
            <a:ext cx="152400" cy="152400"/>
          </a:xfrm>
          <a:prstGeom prst="rect">
            <a:avLst/>
          </a:prstGeom>
        </p:spPr>
      </p:pic>
      <p:pic>
        <p:nvPicPr>
          <p:cNvPr id="506" name="picture 50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374903" y="5163311"/>
            <a:ext cx="152400" cy="152400"/>
          </a:xfrm>
          <a:prstGeom prst="rect">
            <a:avLst/>
          </a:prstGeom>
        </p:spPr>
      </p:pic>
      <p:sp>
        <p:nvSpPr>
          <p:cNvPr id="508" name="rect 508"/>
          <p:cNvSpPr/>
          <p:nvPr/>
        </p:nvSpPr>
        <p:spPr>
          <a:xfrm>
            <a:off x="527303" y="3486911"/>
            <a:ext cx="3400425" cy="990600"/>
          </a:xfrm>
          <a:prstGeom prst="rect">
            <a:avLst/>
          </a:prstGeom>
          <a:solidFill>
            <a:srgbClr val="1E3A8A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10" name="textbox 510"/>
          <p:cNvSpPr/>
          <p:nvPr/>
        </p:nvSpPr>
        <p:spPr>
          <a:xfrm>
            <a:off x="514603" y="3169411"/>
            <a:ext cx="2620645" cy="11893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500" kern="0" spc="-10" dirty="0">
                <a:solidFill>
                  <a:srgbClr val="94520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500" kern="0" spc="-10" dirty="0">
                <a:solidFill>
                  <a:srgbClr val="94520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继承语法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5255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2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[extends</a:t>
            </a:r>
            <a:r>
              <a:rPr sz="1000" kern="0" spc="2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BaseClassName</a:t>
            </a:r>
            <a:r>
              <a:rPr sz="1000" kern="0" spc="1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]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16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</a:t>
            </a:r>
            <a:r>
              <a:rPr sz="1000" kern="0" spc="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implements</a:t>
            </a:r>
            <a:r>
              <a:rPr sz="1000" kern="0" spc="16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listOfInterfaces</a:t>
            </a:r>
            <a:r>
              <a:rPr sz="1000" kern="0" spc="16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]</a:t>
            </a:r>
            <a:r>
              <a:rPr sz="1000" kern="0" spc="15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6385" algn="l" rtl="0" eaLnBrk="0">
              <a:lnSpc>
                <a:spcPts val="1240"/>
              </a:lnSpc>
              <a:spcBef>
                <a:spcPts val="210"/>
              </a:spcBef>
            </a:pP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类体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7795" algn="l" rtl="0" eaLnBrk="0">
              <a:lnSpc>
                <a:spcPts val="1500"/>
              </a:lnSpc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512" name="picture 5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374903" y="2369311"/>
            <a:ext cx="3591023" cy="431800"/>
          </a:xfrm>
          <a:prstGeom prst="rect">
            <a:avLst/>
          </a:prstGeom>
        </p:spPr>
      </p:pic>
      <p:pic>
        <p:nvPicPr>
          <p:cNvPr id="514" name="picture 5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5522305" y="4676307"/>
            <a:ext cx="1300219" cy="319548"/>
          </a:xfrm>
          <a:prstGeom prst="rect">
            <a:avLst/>
          </a:prstGeom>
        </p:spPr>
      </p:pic>
      <p:sp>
        <p:nvSpPr>
          <p:cNvPr id="516" name="textbox 516"/>
          <p:cNvSpPr/>
          <p:nvPr/>
        </p:nvSpPr>
        <p:spPr>
          <a:xfrm>
            <a:off x="8391779" y="1883536"/>
            <a:ext cx="1003300" cy="2266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1775" algn="l" rtl="0" eaLnBrk="0">
              <a:lnSpc>
                <a:spcPct val="96000"/>
              </a:lnSpc>
              <a:spcBef>
                <a:spcPts val="0"/>
              </a:spcBef>
              <a:tabLst>
                <a:tab pos="30734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继承示例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18" name="picture 5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8404479" y="1896236"/>
            <a:ext cx="219075" cy="171450"/>
          </a:xfrm>
          <a:prstGeom prst="rect">
            <a:avLst/>
          </a:prstGeom>
        </p:spPr>
      </p:pic>
      <p:pic>
        <p:nvPicPr>
          <p:cNvPr id="520" name="picture 5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670547" y="3263074"/>
            <a:ext cx="1169288" cy="119062"/>
          </a:xfrm>
          <a:prstGeom prst="rect">
            <a:avLst/>
          </a:prstGeom>
        </p:spPr>
      </p:pic>
      <p:sp>
        <p:nvSpPr>
          <p:cNvPr id="522" name="path 522"/>
          <p:cNvSpPr/>
          <p:nvPr/>
        </p:nvSpPr>
        <p:spPr>
          <a:xfrm>
            <a:off x="6499478" y="3429761"/>
            <a:ext cx="1524000" cy="85725"/>
          </a:xfrm>
          <a:custGeom>
            <a:avLst/>
            <a:gdLst/>
            <a:ahLst/>
            <a:cxnLst/>
            <a:rect l="0" t="0" r="0" b="0"/>
            <a:pathLst>
              <a:path w="2400" h="135">
                <a:moveTo>
                  <a:pt x="2385" y="15"/>
                </a:moveTo>
                <a:cubicBezTo>
                  <a:pt x="2385" y="21"/>
                  <a:pt x="2384" y="28"/>
                  <a:pt x="2382" y="35"/>
                </a:cubicBezTo>
                <a:cubicBezTo>
                  <a:pt x="2381" y="42"/>
                  <a:pt x="2379" y="48"/>
                  <a:pt x="2377" y="55"/>
                </a:cubicBezTo>
                <a:cubicBezTo>
                  <a:pt x="2374" y="61"/>
                  <a:pt x="2371" y="67"/>
                  <a:pt x="2367" y="73"/>
                </a:cubicBezTo>
                <a:cubicBezTo>
                  <a:pt x="2363" y="79"/>
                  <a:pt x="2359" y="84"/>
                  <a:pt x="2354" y="89"/>
                </a:cubicBezTo>
                <a:cubicBezTo>
                  <a:pt x="2349" y="94"/>
                  <a:pt x="2344" y="98"/>
                  <a:pt x="2338" y="102"/>
                </a:cubicBezTo>
                <a:cubicBezTo>
                  <a:pt x="2332" y="106"/>
                  <a:pt x="2326" y="109"/>
                  <a:pt x="2320" y="112"/>
                </a:cubicBezTo>
                <a:cubicBezTo>
                  <a:pt x="2313" y="114"/>
                  <a:pt x="2307" y="116"/>
                  <a:pt x="2300" y="117"/>
                </a:cubicBezTo>
                <a:cubicBezTo>
                  <a:pt x="2293" y="119"/>
                  <a:pt x="2286" y="120"/>
                  <a:pt x="2280" y="120"/>
                </a:cubicBezTo>
                <a:lnTo>
                  <a:pt x="120" y="120"/>
                </a:lnTo>
                <a:cubicBezTo>
                  <a:pt x="113" y="120"/>
                  <a:pt x="106" y="119"/>
                  <a:pt x="99" y="117"/>
                </a:cubicBezTo>
                <a:cubicBezTo>
                  <a:pt x="92" y="116"/>
                  <a:pt x="86" y="114"/>
                  <a:pt x="79" y="112"/>
                </a:cubicBezTo>
                <a:cubicBezTo>
                  <a:pt x="73" y="109"/>
                  <a:pt x="67" y="106"/>
                  <a:pt x="61" y="102"/>
                </a:cubicBezTo>
                <a:cubicBezTo>
                  <a:pt x="55" y="98"/>
                  <a:pt x="50" y="94"/>
                  <a:pt x="45" y="89"/>
                </a:cubicBezTo>
                <a:cubicBezTo>
                  <a:pt x="40" y="84"/>
                  <a:pt x="36" y="79"/>
                  <a:pt x="32" y="73"/>
                </a:cubicBezTo>
                <a:cubicBezTo>
                  <a:pt x="28" y="67"/>
                  <a:pt x="25" y="61"/>
                  <a:pt x="22" y="55"/>
                </a:cubicBezTo>
                <a:cubicBezTo>
                  <a:pt x="20" y="48"/>
                  <a:pt x="18" y="42"/>
                  <a:pt x="17" y="35"/>
                </a:cubicBezTo>
                <a:cubicBezTo>
                  <a:pt x="15" y="28"/>
                  <a:pt x="15" y="21"/>
                  <a:pt x="15" y="15"/>
                </a:cubicBezTo>
              </a:path>
            </a:pathLst>
          </a:custGeom>
          <a:noFill/>
          <a:ln w="19050" cap="flat">
            <a:solidFill>
              <a:srgbClr val="93C5FD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24" name="picture 52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6004178" y="3915536"/>
            <a:ext cx="323850" cy="342900"/>
          </a:xfrm>
          <a:prstGeom prst="rect">
            <a:avLst/>
          </a:prstGeom>
        </p:spPr>
      </p:pic>
      <p:sp>
        <p:nvSpPr>
          <p:cNvPr id="526" name="path 526"/>
          <p:cNvSpPr/>
          <p:nvPr/>
        </p:nvSpPr>
        <p:spPr>
          <a:xfrm>
            <a:off x="7937754" y="2458211"/>
            <a:ext cx="85725" cy="981075"/>
          </a:xfrm>
          <a:custGeom>
            <a:avLst/>
            <a:gdLst/>
            <a:ahLst/>
            <a:cxnLst/>
            <a:rect l="0" t="0" r="0" b="0"/>
            <a:pathLst>
              <a:path w="135" h="1545">
                <a:moveTo>
                  <a:pt x="15" y="15"/>
                </a:moveTo>
                <a:cubicBezTo>
                  <a:pt x="21" y="15"/>
                  <a:pt x="28" y="15"/>
                  <a:pt x="35" y="17"/>
                </a:cubicBezTo>
                <a:cubicBezTo>
                  <a:pt x="42" y="18"/>
                  <a:pt x="48" y="20"/>
                  <a:pt x="55" y="22"/>
                </a:cubicBezTo>
                <a:cubicBezTo>
                  <a:pt x="61" y="25"/>
                  <a:pt x="67" y="28"/>
                  <a:pt x="73" y="32"/>
                </a:cubicBezTo>
                <a:cubicBezTo>
                  <a:pt x="79" y="36"/>
                  <a:pt x="84" y="40"/>
                  <a:pt x="89" y="45"/>
                </a:cubicBezTo>
                <a:cubicBezTo>
                  <a:pt x="94" y="50"/>
                  <a:pt x="98" y="55"/>
                  <a:pt x="102" y="61"/>
                </a:cubicBezTo>
                <a:cubicBezTo>
                  <a:pt x="106" y="67"/>
                  <a:pt x="109" y="73"/>
                  <a:pt x="112" y="79"/>
                </a:cubicBezTo>
                <a:cubicBezTo>
                  <a:pt x="114" y="86"/>
                  <a:pt x="116" y="92"/>
                  <a:pt x="117" y="99"/>
                </a:cubicBezTo>
                <a:cubicBezTo>
                  <a:pt x="119" y="106"/>
                  <a:pt x="120" y="113"/>
                  <a:pt x="120" y="120"/>
                </a:cubicBezTo>
                <a:lnTo>
                  <a:pt x="120" y="1545"/>
                </a:lnTo>
              </a:path>
            </a:pathLst>
          </a:custGeom>
          <a:noFill/>
          <a:ln w="19050" cap="flat">
            <a:solidFill>
              <a:srgbClr val="93C5FD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28" name="textbox 528"/>
          <p:cNvSpPr/>
          <p:nvPr/>
        </p:nvSpPr>
        <p:spPr>
          <a:xfrm>
            <a:off x="7256991" y="2980435"/>
            <a:ext cx="356870" cy="2139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3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30" name="path 530"/>
          <p:cNvSpPr/>
          <p:nvPr/>
        </p:nvSpPr>
        <p:spPr>
          <a:xfrm>
            <a:off x="4958139" y="3744086"/>
            <a:ext cx="74489" cy="48681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93C5FD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" name="picture 5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705611"/>
            <a:ext cx="12192000" cy="6858000"/>
          </a:xfrm>
          <a:prstGeom prst="rect">
            <a:avLst/>
          </a:prstGeom>
        </p:spPr>
      </p:pic>
      <p:pic>
        <p:nvPicPr>
          <p:cNvPr id="534" name="picture 5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890004" y="5087111"/>
            <a:ext cx="1514475" cy="152400"/>
          </a:xfrm>
          <a:prstGeom prst="rect">
            <a:avLst/>
          </a:prstGeom>
        </p:spPr>
      </p:pic>
      <p:sp>
        <p:nvSpPr>
          <p:cNvPr id="536" name="textbox 536"/>
          <p:cNvSpPr/>
          <p:nvPr/>
        </p:nvSpPr>
        <p:spPr>
          <a:xfrm>
            <a:off x="6557454" y="1630171"/>
            <a:ext cx="5020945" cy="400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父类访问示例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240" algn="l" rtl="0" eaLnBrk="0">
              <a:lnSpc>
                <a:spcPts val="1470"/>
              </a:lnSpc>
              <a:spcBef>
                <a:spcPts val="1365"/>
              </a:spcBef>
            </a:pPr>
            <a:r>
              <a:rPr sz="1000" kern="0" spc="1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7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⽗类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class</a:t>
            </a: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RectangleSize</a:t>
            </a:r>
            <a:r>
              <a:rPr sz="1000" kern="0" spc="13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8161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protected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height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16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0;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8161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protected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width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0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0;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8161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constructor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(h: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,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w:</a:t>
            </a:r>
            <a:r>
              <a:rPr sz="1000" kern="0" spc="17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)</a:t>
            </a:r>
            <a:r>
              <a:rPr sz="1000" kern="0" spc="14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33782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this</a:t>
            </a:r>
            <a:r>
              <a:rPr sz="1000" kern="0" spc="-3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height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3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h;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337820" algn="l" rtl="0" eaLnBrk="0">
              <a:lnSpc>
                <a:spcPct val="87000"/>
              </a:lnSpc>
              <a:spcBef>
                <a:spcPts val="295"/>
              </a:spcBef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this</a:t>
            </a:r>
            <a:r>
              <a:rPr sz="1000" kern="0" spc="-36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width</a:t>
            </a:r>
            <a:r>
              <a:rPr sz="1000" kern="0" spc="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w;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83515" algn="l" rtl="0" eaLnBrk="0">
              <a:lnSpc>
                <a:spcPts val="1470"/>
              </a:lnSpc>
              <a:spcBef>
                <a:spcPts val="190"/>
              </a:spcBef>
            </a:pPr>
            <a:r>
              <a:rPr sz="1000" kern="0" spc="-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77165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draw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()</a:t>
            </a:r>
            <a:r>
              <a:rPr sz="1000" kern="0" spc="16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83515" indent="158750" algn="l" rtl="0" eaLnBrk="0">
              <a:lnSpc>
                <a:spcPct val="12500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console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log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(`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正在绘制宽度为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${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this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width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⾼度为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${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this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height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-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22860" algn="l" rtl="0" eaLnBrk="0">
              <a:lnSpc>
                <a:spcPts val="1470"/>
              </a:lnSpc>
            </a:pPr>
            <a:r>
              <a:rPr sz="1000" kern="0" spc="-2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524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11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⼦类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class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Fil</a:t>
            </a: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ledRectangle</a:t>
            </a: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extends</a:t>
            </a:r>
            <a:r>
              <a:rPr sz="1000" kern="0" spc="9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RectangleSize</a:t>
            </a:r>
            <a:r>
              <a:rPr sz="1000" kern="0" spc="14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8161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-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color</a:t>
            </a:r>
            <a:r>
              <a:rPr sz="1000" kern="0" spc="1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30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'';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8161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constructor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(h: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,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w:</a:t>
            </a:r>
            <a:r>
              <a:rPr sz="1000" kern="0" spc="16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,</a:t>
            </a:r>
            <a:r>
              <a:rPr sz="1000" kern="0" spc="1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c:</a:t>
            </a:r>
            <a:r>
              <a:rPr sz="1000" kern="0" spc="14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string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)</a:t>
            </a:r>
            <a:r>
              <a:rPr sz="1000" kern="0" spc="14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374015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调⽤⽗类的构造</a:t>
            </a: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3535" algn="l" rtl="0" eaLnBrk="0">
              <a:lnSpc>
                <a:spcPts val="1500"/>
              </a:lnSpc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super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(h,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w);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337820" algn="l" rtl="0" eaLnBrk="0">
              <a:lnSpc>
                <a:spcPct val="87000"/>
              </a:lnSpc>
              <a:spcBef>
                <a:spcPts val="295"/>
              </a:spcBef>
            </a:pP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this</a:t>
            </a:r>
            <a:r>
              <a:rPr sz="1000" kern="0" spc="-33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.color</a:t>
            </a:r>
            <a:r>
              <a:rPr sz="1000" kern="0" spc="7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2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538" name="textbox 538"/>
          <p:cNvSpPr/>
          <p:nvPr/>
        </p:nvSpPr>
        <p:spPr>
          <a:xfrm>
            <a:off x="527303" y="4096511"/>
            <a:ext cx="5448300" cy="17145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0505" algn="l" rtl="0" eaLnBrk="0">
              <a:lnSpc>
                <a:spcPct val="92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使用场景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ct val="92000"/>
              </a:lnSpc>
              <a:spcBef>
                <a:spcPts val="365"/>
              </a:spcBef>
              <a:tabLst>
                <a:tab pos="50101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在子类中调用父类的方法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，实现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功能扩展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81000" algn="l" rtl="0" eaLnBrk="0">
              <a:lnSpc>
                <a:spcPct val="92000"/>
              </a:lnSpc>
              <a:spcBef>
                <a:spcPts val="1075"/>
              </a:spcBef>
              <a:tabLst>
                <a:tab pos="5016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访问父类的受保护字段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ct val="91000"/>
              </a:lnSpc>
              <a:spcBef>
                <a:spcPts val="5"/>
              </a:spcBef>
              <a:tabLst>
                <a:tab pos="50101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在子类构造函数中初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始化父类部分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40" name="picture 5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55903" y="5391911"/>
            <a:ext cx="152400" cy="152400"/>
          </a:xfrm>
          <a:prstGeom prst="rect">
            <a:avLst/>
          </a:prstGeom>
        </p:spPr>
      </p:pic>
      <p:pic>
        <p:nvPicPr>
          <p:cNvPr id="542" name="picture 5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55903" y="5087111"/>
            <a:ext cx="152400" cy="152400"/>
          </a:xfrm>
          <a:prstGeom prst="rect">
            <a:avLst/>
          </a:prstGeom>
        </p:spPr>
      </p:pic>
      <p:pic>
        <p:nvPicPr>
          <p:cNvPr id="544" name="picture 5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55903" y="4782311"/>
            <a:ext cx="152400" cy="152400"/>
          </a:xfrm>
          <a:prstGeom prst="rect">
            <a:avLst/>
          </a:prstGeom>
        </p:spPr>
      </p:pic>
      <p:sp>
        <p:nvSpPr>
          <p:cNvPr id="546" name="rect 546"/>
          <p:cNvSpPr/>
          <p:nvPr/>
        </p:nvSpPr>
        <p:spPr>
          <a:xfrm>
            <a:off x="870203" y="2543936"/>
            <a:ext cx="523875" cy="247650"/>
          </a:xfrm>
          <a:prstGeom prst="rect">
            <a:avLst/>
          </a:prstGeom>
          <a:solidFill>
            <a:srgbClr val="FB923C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48" name="textbox 548"/>
          <p:cNvSpPr/>
          <p:nvPr/>
        </p:nvSpPr>
        <p:spPr>
          <a:xfrm>
            <a:off x="514603" y="1191259"/>
            <a:ext cx="3111500" cy="26606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" algn="l" rtl="0" eaLnBrk="0">
              <a:lnSpc>
                <a:spcPct val="92000"/>
              </a:lnSpc>
            </a:pPr>
            <a:r>
              <a:rPr sz="2700" u="sng" kern="0" spc="-2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FB923C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类的</a:t>
            </a: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继承：父类访问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1000"/>
              </a:lnSpc>
              <a:spcBef>
                <a:spcPts val="1080"/>
              </a:spcBef>
            </a:pPr>
            <a:r>
              <a:rPr sz="3600" kern="0" spc="199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600" kern="0" spc="25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super</a:t>
            </a:r>
            <a:r>
              <a:rPr sz="1800" kern="0" spc="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875" algn="l" rtl="0" eaLnBrk="0">
              <a:lnSpc>
                <a:spcPct val="99000"/>
              </a:lnSpc>
              <a:spcBef>
                <a:spcPts val="1160"/>
              </a:spcBef>
            </a:pP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super</a:t>
            </a: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关键字可以访问父类的：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0195" algn="l" rtl="0" eaLnBrk="0">
              <a:lnSpc>
                <a:spcPct val="83000"/>
              </a:lnSpc>
              <a:spcBef>
                <a:spcPts val="36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实例字段和静态字段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90195" algn="l" rtl="0" eaLnBrk="0">
              <a:lnSpc>
                <a:spcPts val="2700"/>
              </a:lnSpc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实例方法和静态方法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83845" algn="l" rtl="0" eaLnBrk="0">
              <a:lnSpc>
                <a:spcPts val="2700"/>
              </a:lnSpc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构造函数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50" name="picture 5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718303" y="5950711"/>
            <a:ext cx="2895600" cy="622300"/>
          </a:xfrm>
          <a:prstGeom prst="rect">
            <a:avLst/>
          </a:prstGeom>
        </p:spPr>
      </p:pic>
      <p:pic>
        <p:nvPicPr>
          <p:cNvPr id="552" name="picture 5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490204" y="7078338"/>
            <a:ext cx="3314700" cy="18047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4" name="picture 5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0"/>
            <a:ext cx="12192000" cy="8267700"/>
          </a:xfrm>
          <a:prstGeom prst="rect">
            <a:avLst/>
          </a:prstGeom>
        </p:spPr>
      </p:pic>
      <p:sp>
        <p:nvSpPr>
          <p:cNvPr id="556" name="textbox 556"/>
          <p:cNvSpPr/>
          <p:nvPr/>
        </p:nvSpPr>
        <p:spPr>
          <a:xfrm>
            <a:off x="522319" y="485647"/>
            <a:ext cx="5504179" cy="56800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ct val="92000"/>
              </a:lnSpc>
            </a:pPr>
            <a:r>
              <a:rPr sz="2700" u="sng" kern="0" spc="-2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FB923C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类的</a:t>
            </a: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继承：方法重写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4460" algn="l" rtl="0" eaLnBrk="0">
              <a:lnSpc>
                <a:spcPct val="92000"/>
              </a:lnSpc>
              <a:spcBef>
                <a:spcPts val="545"/>
              </a:spcBef>
            </a:pP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什么是方法重写？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335" algn="l" rtl="0" eaLnBrk="0">
              <a:lnSpc>
                <a:spcPct val="92000"/>
              </a:lnSpc>
              <a:spcBef>
                <a:spcPts val="1420"/>
              </a:spcBef>
            </a:pP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子类可以重写（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override</a:t>
            </a:r>
            <a:r>
              <a:rPr sz="1300" kern="0" spc="-18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，或称为覆盖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r>
              <a:rPr sz="13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父类中定义的方法来修改其行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indent="1270" algn="l" rtl="0" eaLnBrk="0">
              <a:lnSpc>
                <a:spcPct val="124000"/>
              </a:lnSpc>
              <a:spcBef>
                <a:spcPts val="375"/>
              </a:spcBef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为。</a:t>
            </a:r>
            <a:r>
              <a:rPr sz="1300" kern="0" spc="-2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重写的方法必须具有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与父类方法相同的参数类型和相同或派生的返回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0" algn="l" rtl="0" eaLnBrk="0">
              <a:lnSpc>
                <a:spcPct val="83000"/>
              </a:lnSpc>
              <a:spcBef>
                <a:spcPts val="545"/>
              </a:spcBef>
            </a:pPr>
            <a:r>
              <a:rPr sz="18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方法重写规则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9695" algn="l" rtl="0" eaLnBrk="0">
              <a:lnSpc>
                <a:spcPts val="2945"/>
              </a:lnSpc>
              <a:tabLst>
                <a:tab pos="24130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方法名必须相同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9695" algn="l" rtl="0" eaLnBrk="0">
              <a:lnSpc>
                <a:spcPct val="94000"/>
              </a:lnSpc>
              <a:spcBef>
                <a:spcPts val="395"/>
              </a:spcBef>
              <a:tabLst>
                <a:tab pos="23939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参数类型必须相同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9695" algn="l" rtl="0" eaLnBrk="0">
              <a:lnSpc>
                <a:spcPct val="87000"/>
              </a:lnSpc>
              <a:spcBef>
                <a:spcPts val="1520"/>
              </a:spcBef>
              <a:tabLst>
                <a:tab pos="23812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返回类型必须相同或为派生类型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9695" algn="l" rtl="0" eaLnBrk="0">
              <a:lnSpc>
                <a:spcPts val="3000"/>
              </a:lnSpc>
              <a:tabLst>
                <a:tab pos="24130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访问修饰符不能更严格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0" algn="l" rtl="0" eaLnBrk="0">
              <a:lnSpc>
                <a:spcPct val="92000"/>
              </a:lnSpc>
              <a:spcBef>
                <a:spcPts val="545"/>
              </a:spcBef>
            </a:pPr>
            <a:r>
              <a:rPr sz="18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方法重写的优势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9695" algn="l" rtl="0" eaLnBrk="0">
              <a:lnSpc>
                <a:spcPct val="87000"/>
              </a:lnSpc>
              <a:spcBef>
                <a:spcPts val="1400"/>
              </a:spcBef>
              <a:tabLst>
                <a:tab pos="23812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允许子类提供特定实现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9695" algn="l" rtl="0" eaLnBrk="0">
              <a:lnSpc>
                <a:spcPts val="3000"/>
              </a:lnSpc>
              <a:tabLst>
                <a:tab pos="24574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实现运行时多态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9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9695" algn="l" rtl="0" eaLnBrk="0">
              <a:lnSpc>
                <a:spcPct val="95000"/>
              </a:lnSpc>
              <a:spcBef>
                <a:spcPts val="0"/>
              </a:spcBef>
              <a:tabLst>
                <a:tab pos="23812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提高代码的可扩展性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58" name="picture 5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55878" y="6010275"/>
            <a:ext cx="66675" cy="66675"/>
          </a:xfrm>
          <a:prstGeom prst="rect">
            <a:avLst/>
          </a:prstGeom>
        </p:spPr>
      </p:pic>
      <p:pic>
        <p:nvPicPr>
          <p:cNvPr id="560" name="picture 5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55878" y="5629275"/>
            <a:ext cx="66675" cy="66675"/>
          </a:xfrm>
          <a:prstGeom prst="rect">
            <a:avLst/>
          </a:prstGeom>
        </p:spPr>
      </p:pic>
      <p:pic>
        <p:nvPicPr>
          <p:cNvPr id="562" name="picture 5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55878" y="5248275"/>
            <a:ext cx="66675" cy="66675"/>
          </a:xfrm>
          <a:prstGeom prst="rect">
            <a:avLst/>
          </a:prstGeom>
        </p:spPr>
      </p:pic>
      <p:pic>
        <p:nvPicPr>
          <p:cNvPr id="564" name="picture 5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55878" y="4333875"/>
            <a:ext cx="66675" cy="66675"/>
          </a:xfrm>
          <a:prstGeom prst="rect">
            <a:avLst/>
          </a:prstGeom>
        </p:spPr>
      </p:pic>
      <p:pic>
        <p:nvPicPr>
          <p:cNvPr id="566" name="picture 5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55878" y="3952875"/>
            <a:ext cx="66675" cy="66675"/>
          </a:xfrm>
          <a:prstGeom prst="rect">
            <a:avLst/>
          </a:prstGeom>
        </p:spPr>
      </p:pic>
      <p:pic>
        <p:nvPicPr>
          <p:cNvPr id="568" name="picture 5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55878" y="3571875"/>
            <a:ext cx="66675" cy="66675"/>
          </a:xfrm>
          <a:prstGeom prst="rect">
            <a:avLst/>
          </a:prstGeom>
        </p:spPr>
      </p:pic>
      <p:pic>
        <p:nvPicPr>
          <p:cNvPr id="570" name="picture 5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55878" y="3190875"/>
            <a:ext cx="66675" cy="66675"/>
          </a:xfrm>
          <a:prstGeom prst="rect">
            <a:avLst/>
          </a:prstGeom>
        </p:spPr>
      </p:pic>
      <p:sp>
        <p:nvSpPr>
          <p:cNvPr id="572" name="textbox 572"/>
          <p:cNvSpPr/>
          <p:nvPr/>
        </p:nvSpPr>
        <p:spPr>
          <a:xfrm>
            <a:off x="6406083" y="852931"/>
            <a:ext cx="4444365" cy="39262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8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975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Square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</a:t>
            </a: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tends</a:t>
            </a:r>
            <a:r>
              <a:rPr sz="1000" kern="0" spc="10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RectangleSize</a:t>
            </a:r>
            <a:r>
              <a:rPr sz="1000" kern="0" spc="15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09550" algn="l" rtl="0" eaLnBrk="0">
              <a:lnSpc>
                <a:spcPct val="96000"/>
              </a:lnSpc>
              <a:spcBef>
                <a:spcPts val="265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private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_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side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08915" algn="l" rtl="0" eaLnBrk="0">
              <a:lnSpc>
                <a:spcPct val="96000"/>
              </a:lnSpc>
              <a:spcBef>
                <a:spcPts val="35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set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side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side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1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._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side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side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000" kern="0" spc="1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07010" algn="l" rtl="0" eaLnBrk="0">
              <a:lnSpc>
                <a:spcPct val="96000"/>
              </a:lnSpc>
              <a:spcBef>
                <a:spcPts val="35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get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side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1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1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._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side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000" kern="0" spc="1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05105" algn="l" rtl="0" eaLnBrk="0">
              <a:lnSpc>
                <a:spcPts val="1240"/>
              </a:lnSpc>
              <a:spcBef>
                <a:spcPts val="295"/>
              </a:spcBef>
            </a:pPr>
            <a:r>
              <a:rPr sz="1000" kern="0" spc="4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重写</a:t>
            </a:r>
            <a:r>
              <a:rPr sz="1000" kern="0" spc="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area</a:t>
            </a:r>
            <a:r>
              <a:rPr sz="1000" kern="0" spc="4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⽅法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6375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area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():</a:t>
            </a:r>
            <a:r>
              <a:rPr sz="1000" kern="0" spc="1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65760" indent="-6985" algn="l" rtl="0" eaLnBrk="0">
              <a:lnSpc>
                <a:spcPct val="120000"/>
              </a:lnSpc>
              <a:spcBef>
                <a:spcPts val="145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log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(`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⽗类对象计算出来的⾯积：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${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super</a:t>
            </a:r>
            <a:r>
              <a:rPr sz="1000" kern="0" spc="-3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area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()}`);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.side</a:t>
            </a:r>
            <a:r>
              <a:rPr sz="1000" kern="0" spc="1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*</a:t>
            </a:r>
            <a:r>
              <a:rPr sz="1000" kern="0" spc="1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.side;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08915" algn="l" rtl="0" eaLnBrk="0">
              <a:lnSpc>
                <a:spcPts val="1300"/>
              </a:lnSpc>
              <a:spcBef>
                <a:spcPts val="175"/>
              </a:spcBef>
            </a:pP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651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2705" algn="l" rtl="0" eaLnBrk="0">
              <a:lnSpc>
                <a:spcPts val="1240"/>
              </a:lnSpc>
              <a:spcBef>
                <a:spcPts val="1050"/>
              </a:spcBef>
            </a:pP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Square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对象并调⽤重写的⽅法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3975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square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new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Square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651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square</a:t>
            </a:r>
            <a:r>
              <a:rPr sz="1000" kern="0" spc="-3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.side</a:t>
            </a:r>
            <a:r>
              <a:rPr sz="1000" kern="0" spc="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3975" algn="l" rtl="0" eaLnBrk="0">
              <a:lnSpc>
                <a:spcPts val="1240"/>
              </a:lnSpc>
              <a:spcBef>
                <a:spcPts val="21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log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(`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计算的⾯积：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${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square</a:t>
            </a:r>
            <a:r>
              <a:rPr sz="1000" kern="0" spc="-3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area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()}`);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9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3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" algn="l" rtl="0" eaLnBrk="0">
              <a:lnSpc>
                <a:spcPct val="92000"/>
              </a:lnSpc>
              <a:spcBef>
                <a:spcPts val="5"/>
              </a:spcBef>
            </a:pPr>
            <a:r>
              <a:rPr sz="18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方法重写关系图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74" name="picture 5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955561" y="5205947"/>
            <a:ext cx="4320111" cy="12624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477011"/>
            <a:ext cx="12192000" cy="7315200"/>
          </a:xfrm>
          <a:prstGeom prst="rect">
            <a:avLst/>
          </a:prstGeom>
        </p:spPr>
      </p:pic>
      <p:sp>
        <p:nvSpPr>
          <p:cNvPr id="4" name="textbox 4"/>
          <p:cNvSpPr/>
          <p:nvPr/>
        </p:nvSpPr>
        <p:spPr>
          <a:xfrm>
            <a:off x="527303" y="2686811"/>
            <a:ext cx="3609975" cy="2209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ts val="4125"/>
              </a:lnSpc>
            </a:pPr>
            <a:r>
              <a:rPr sz="3000" kern="0" spc="275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40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-10" baseline="46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基本概念</a:t>
            </a:r>
            <a:endParaRPr sz="2300" baseline="46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3375" algn="l" rtl="0" eaLnBrk="0">
              <a:lnSpc>
                <a:spcPct val="83000"/>
              </a:lnSpc>
              <a:spcBef>
                <a:spcPts val="1050"/>
              </a:spcBef>
              <a:tabLst>
                <a:tab pos="4635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类和对象的基本定义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3375" algn="l" rtl="0" eaLnBrk="0">
              <a:lnSpc>
                <a:spcPts val="2400"/>
              </a:lnSpc>
              <a:tabLst>
                <a:tab pos="46545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面向对象编程的特点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3375" algn="l" rtl="0" eaLnBrk="0">
              <a:lnSpc>
                <a:spcPts val="2400"/>
              </a:lnSpc>
              <a:tabLst>
                <a:tab pos="4667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字段和方法的概述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03528" y="4229861"/>
            <a:ext cx="57150" cy="5715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03528" y="3925061"/>
            <a:ext cx="57150" cy="5715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03528" y="3620261"/>
            <a:ext cx="57150" cy="57150"/>
          </a:xfrm>
          <a:prstGeom prst="rect">
            <a:avLst/>
          </a:prstGeom>
        </p:spPr>
      </p:pic>
      <p:sp>
        <p:nvSpPr>
          <p:cNvPr id="12" name="textbox 12"/>
          <p:cNvSpPr/>
          <p:nvPr/>
        </p:nvSpPr>
        <p:spPr>
          <a:xfrm>
            <a:off x="527303" y="5125211"/>
            <a:ext cx="3609975" cy="2209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ts val="4105"/>
              </a:lnSpc>
            </a:pPr>
            <a:r>
              <a:rPr sz="3000" kern="0" spc="275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40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-10" baseline="46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构造函数</a:t>
            </a:r>
            <a:endParaRPr sz="2300" baseline="46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3375" algn="l" rtl="0" eaLnBrk="0">
              <a:lnSpc>
                <a:spcPct val="91000"/>
              </a:lnSpc>
              <a:spcBef>
                <a:spcPts val="1070"/>
              </a:spcBef>
              <a:tabLst>
                <a:tab pos="46228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基本构造函数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3375" algn="l" rtl="0" eaLnBrk="0">
              <a:lnSpc>
                <a:spcPct val="91000"/>
              </a:lnSpc>
              <a:spcBef>
                <a:spcPts val="1090"/>
              </a:spcBef>
              <a:tabLst>
                <a:tab pos="4635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子类的构造函数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3375" algn="l" rtl="0" eaLnBrk="0">
              <a:lnSpc>
                <a:spcPct val="91000"/>
              </a:lnSpc>
              <a:tabLst>
                <a:tab pos="46418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重载签名的构造函数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03528" y="6668261"/>
            <a:ext cx="57150" cy="5715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03528" y="6363461"/>
            <a:ext cx="57150" cy="57150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03528" y="6058661"/>
            <a:ext cx="57150" cy="57150"/>
          </a:xfrm>
          <a:prstGeom prst="rect">
            <a:avLst/>
          </a:prstGeom>
        </p:spPr>
      </p:pic>
      <p:sp>
        <p:nvSpPr>
          <p:cNvPr id="20" name="textbox 20"/>
          <p:cNvSpPr/>
          <p:nvPr/>
        </p:nvSpPr>
        <p:spPr>
          <a:xfrm>
            <a:off x="8194929" y="2686811"/>
            <a:ext cx="3609975" cy="2209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ts val="5125"/>
              </a:lnSpc>
            </a:pPr>
            <a:r>
              <a:rPr sz="7200" kern="0" spc="52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7200" kern="0" spc="-73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5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3375" algn="l" rtl="0" eaLnBrk="0">
              <a:lnSpc>
                <a:spcPct val="83000"/>
              </a:lnSpc>
              <a:spcBef>
                <a:spcPts val="50"/>
              </a:spcBef>
              <a:tabLst>
                <a:tab pos="4699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3375" algn="l" rtl="0" eaLnBrk="0">
              <a:lnSpc>
                <a:spcPts val="2400"/>
              </a:lnSpc>
              <a:tabLst>
                <a:tab pos="46609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471154" y="3925061"/>
            <a:ext cx="57150" cy="5715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471154" y="3620261"/>
            <a:ext cx="57150" cy="57150"/>
          </a:xfrm>
          <a:prstGeom prst="rect">
            <a:avLst/>
          </a:prstGeom>
        </p:spPr>
      </p:pic>
      <p:sp>
        <p:nvSpPr>
          <p:cNvPr id="26" name="textbox 26"/>
          <p:cNvSpPr/>
          <p:nvPr/>
        </p:nvSpPr>
        <p:spPr>
          <a:xfrm>
            <a:off x="8194929" y="5125211"/>
            <a:ext cx="3609975" cy="2209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ts val="5155"/>
              </a:lnSpc>
            </a:pPr>
            <a:r>
              <a:rPr sz="7200" kern="0" spc="52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7200" kern="0" spc="-76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5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继承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3375" algn="l" rtl="0" eaLnBrk="0">
              <a:lnSpc>
                <a:spcPct val="92000"/>
              </a:lnSpc>
              <a:spcBef>
                <a:spcPts val="20"/>
              </a:spcBef>
              <a:tabLst>
                <a:tab pos="46545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基本继承概念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3375" algn="l" rtl="0" eaLnBrk="0">
              <a:lnSpc>
                <a:spcPct val="83000"/>
              </a:lnSpc>
              <a:spcBef>
                <a:spcPts val="1075"/>
              </a:spcBef>
              <a:tabLst>
                <a:tab pos="46545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父类访问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3375" algn="l" rtl="0" eaLnBrk="0">
              <a:lnSpc>
                <a:spcPts val="2400"/>
              </a:lnSpc>
              <a:tabLst>
                <a:tab pos="4667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方法重写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3375" algn="l" rtl="0" eaLnBrk="0">
              <a:lnSpc>
                <a:spcPct val="92000"/>
              </a:lnSpc>
              <a:spcBef>
                <a:spcPts val="0"/>
              </a:spcBef>
              <a:tabLst>
                <a:tab pos="46736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重载签名的方法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8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471154" y="6973061"/>
            <a:ext cx="57150" cy="57150"/>
          </a:xfrm>
          <a:prstGeom prst="rect">
            <a:avLst/>
          </a:prstGeom>
        </p:spPr>
      </p:pic>
      <p:pic>
        <p:nvPicPr>
          <p:cNvPr id="30" name="picture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471154" y="6668261"/>
            <a:ext cx="57150" cy="57150"/>
          </a:xfrm>
          <a:prstGeom prst="rect">
            <a:avLst/>
          </a:prstGeom>
        </p:spPr>
      </p:pic>
      <p:pic>
        <p:nvPicPr>
          <p:cNvPr id="32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471154" y="6363461"/>
            <a:ext cx="57150" cy="57150"/>
          </a:xfrm>
          <a:prstGeom prst="rect">
            <a:avLst/>
          </a:prstGeom>
        </p:spPr>
      </p:pic>
      <p:pic>
        <p:nvPicPr>
          <p:cNvPr id="34" name="picture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471154" y="6058661"/>
            <a:ext cx="57150" cy="57150"/>
          </a:xfrm>
          <a:prstGeom prst="rect">
            <a:avLst/>
          </a:prstGeom>
        </p:spPr>
      </p:pic>
      <p:sp>
        <p:nvSpPr>
          <p:cNvPr id="36" name="textbox 36"/>
          <p:cNvSpPr/>
          <p:nvPr/>
        </p:nvSpPr>
        <p:spPr>
          <a:xfrm>
            <a:off x="4365878" y="2686811"/>
            <a:ext cx="3601084" cy="2209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ts val="5125"/>
              </a:lnSpc>
            </a:pPr>
            <a:r>
              <a:rPr sz="7200" kern="0" spc="49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7200" kern="0" spc="-72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4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字段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3375" algn="l" rtl="0" eaLnBrk="0">
              <a:lnSpc>
                <a:spcPct val="92000"/>
              </a:lnSpc>
              <a:spcBef>
                <a:spcPts val="35"/>
              </a:spcBef>
              <a:tabLst>
                <a:tab pos="4635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实例字段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3375" algn="l" rtl="0" eaLnBrk="0">
              <a:lnSpc>
                <a:spcPct val="92000"/>
              </a:lnSpc>
              <a:spcBef>
                <a:spcPts val="1080"/>
              </a:spcBef>
              <a:tabLst>
                <a:tab pos="45974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静态字段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3375" algn="l" rtl="0" eaLnBrk="0">
              <a:lnSpc>
                <a:spcPct val="92000"/>
              </a:lnSpc>
              <a:spcBef>
                <a:spcPts val="1075"/>
              </a:spcBef>
              <a:tabLst>
                <a:tab pos="4635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字段初始化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3375" algn="l" rtl="0" eaLnBrk="0">
              <a:lnSpc>
                <a:spcPct val="97000"/>
              </a:lnSpc>
              <a:spcBef>
                <a:spcPts val="0"/>
              </a:spcBef>
              <a:tabLst>
                <a:tab pos="4603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getter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setter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38" name="picture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42103" y="4534661"/>
            <a:ext cx="57150" cy="57150"/>
          </a:xfrm>
          <a:prstGeom prst="rect">
            <a:avLst/>
          </a:prstGeom>
        </p:spPr>
      </p:pic>
      <p:pic>
        <p:nvPicPr>
          <p:cNvPr id="40" name="picture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42103" y="4229861"/>
            <a:ext cx="57150" cy="57150"/>
          </a:xfrm>
          <a:prstGeom prst="rect">
            <a:avLst/>
          </a:prstGeom>
        </p:spPr>
      </p:pic>
      <p:pic>
        <p:nvPicPr>
          <p:cNvPr id="42" name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42103" y="3925061"/>
            <a:ext cx="57150" cy="57150"/>
          </a:xfrm>
          <a:prstGeom prst="rect">
            <a:avLst/>
          </a:prstGeom>
        </p:spPr>
      </p:pic>
      <p:pic>
        <p:nvPicPr>
          <p:cNvPr id="44" name="picture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42103" y="3620261"/>
            <a:ext cx="57150" cy="57150"/>
          </a:xfrm>
          <a:prstGeom prst="rect">
            <a:avLst/>
          </a:prstGeom>
        </p:spPr>
      </p:pic>
      <p:sp>
        <p:nvSpPr>
          <p:cNvPr id="46" name="textbox 46"/>
          <p:cNvSpPr/>
          <p:nvPr/>
        </p:nvSpPr>
        <p:spPr>
          <a:xfrm>
            <a:off x="4365878" y="5125211"/>
            <a:ext cx="3601084" cy="2209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ts val="4115"/>
              </a:lnSpc>
            </a:pPr>
            <a:r>
              <a:rPr sz="3000" kern="0" spc="275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45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-20" baseline="44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可见性修饰符</a:t>
            </a:r>
            <a:endParaRPr sz="2300" baseline="44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3375" algn="l" rtl="0" eaLnBrk="0">
              <a:lnSpc>
                <a:spcPct val="94000"/>
              </a:lnSpc>
              <a:spcBef>
                <a:spcPts val="1060"/>
              </a:spcBef>
              <a:tabLst>
                <a:tab pos="4667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public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（公有）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3375" algn="l" rtl="0" eaLnBrk="0">
              <a:lnSpc>
                <a:spcPts val="2400"/>
              </a:lnSpc>
              <a:tabLst>
                <a:tab pos="4667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private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（私有）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3375" algn="l" rtl="0" eaLnBrk="0">
              <a:lnSpc>
                <a:spcPct val="98000"/>
              </a:lnSpc>
              <a:spcBef>
                <a:spcPts val="0"/>
              </a:spcBef>
              <a:tabLst>
                <a:tab pos="4667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protected</a:t>
            </a:r>
            <a:r>
              <a:rPr sz="12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（受保护）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8" name="picture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642103" y="6668261"/>
            <a:ext cx="57150" cy="57150"/>
          </a:xfrm>
          <a:prstGeom prst="rect">
            <a:avLst/>
          </a:prstGeom>
        </p:spPr>
      </p:pic>
      <p:pic>
        <p:nvPicPr>
          <p:cNvPr id="50" name="picture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642103" y="6363461"/>
            <a:ext cx="57150" cy="57150"/>
          </a:xfrm>
          <a:prstGeom prst="rect">
            <a:avLst/>
          </a:prstGeom>
        </p:spPr>
      </p:pic>
      <p:pic>
        <p:nvPicPr>
          <p:cNvPr id="52" name="picture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642103" y="6058661"/>
            <a:ext cx="57150" cy="57150"/>
          </a:xfrm>
          <a:prstGeom prst="rect">
            <a:avLst/>
          </a:prstGeom>
        </p:spPr>
      </p:pic>
      <p:sp>
        <p:nvSpPr>
          <p:cNvPr id="54" name="textbox 54"/>
          <p:cNvSpPr/>
          <p:nvPr/>
        </p:nvSpPr>
        <p:spPr>
          <a:xfrm>
            <a:off x="521271" y="1801621"/>
            <a:ext cx="8524875" cy="5048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7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本课程将深入探讨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编程语言中的类和对象</a:t>
            </a:r>
            <a:r>
              <a:rPr sz="1500" kern="0" spc="-2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，从基础概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念到高级特性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，帮助您构建面向对象编程的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基础能力。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6" name="textbox 56"/>
          <p:cNvSpPr/>
          <p:nvPr/>
        </p:nvSpPr>
        <p:spPr>
          <a:xfrm>
            <a:off x="526262" y="962659"/>
            <a:ext cx="2071370" cy="4051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课程内容概览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8" name="picture 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27303" y="1429511"/>
            <a:ext cx="7620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6" name="picture 5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705611"/>
            <a:ext cx="12192000" cy="6858000"/>
          </a:xfrm>
          <a:prstGeom prst="rect">
            <a:avLst/>
          </a:prstGeom>
        </p:spPr>
      </p:pic>
      <p:sp>
        <p:nvSpPr>
          <p:cNvPr id="578" name="textbox 578"/>
          <p:cNvSpPr/>
          <p:nvPr/>
        </p:nvSpPr>
        <p:spPr>
          <a:xfrm>
            <a:off x="438403" y="1115059"/>
            <a:ext cx="5530850" cy="41986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" algn="l" rtl="0" eaLnBrk="0">
              <a:lnSpc>
                <a:spcPct val="92000"/>
              </a:lnSpc>
            </a:pPr>
            <a:r>
              <a:rPr sz="2700" u="sng" kern="0" spc="-2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FB923C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类的</a:t>
            </a: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继承：</a:t>
            </a:r>
            <a:r>
              <a:rPr sz="2700" kern="0" spc="-6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重载签名的方法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8000"/>
              </a:lnSpc>
              <a:spcBef>
                <a:spcPts val="900"/>
              </a:spcBef>
            </a:pPr>
            <a:r>
              <a:rPr sz="3000" kern="0" spc="215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45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-10" baseline="9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什么是方法重载签名？</a:t>
            </a:r>
            <a:endParaRPr sz="2300" baseline="9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52450" algn="l" rtl="0" eaLnBrk="0">
              <a:lnSpc>
                <a:spcPct val="114000"/>
              </a:lnSpc>
              <a:spcBef>
                <a:spcPts val="15"/>
              </a:spcBef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在同一个类中为一个方法定义多个具有相同名称但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参数类型或参数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数量不同的方法声明。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88000"/>
              </a:lnSpc>
              <a:spcBef>
                <a:spcPts val="1660"/>
              </a:spcBef>
            </a:pPr>
            <a:r>
              <a:rPr sz="3000" kern="0" spc="215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60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-50" baseline="14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目的和用途</a:t>
            </a:r>
            <a:endParaRPr sz="2300" baseline="14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50545" indent="3175" algn="l" rtl="0" eaLnBrk="0">
              <a:lnSpc>
                <a:spcPct val="114000"/>
              </a:lnSpc>
              <a:spcBef>
                <a:spcPts val="30"/>
              </a:spcBef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让同一个方法适应不同的调用场景</a:t>
            </a:r>
            <a:r>
              <a:rPr sz="13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，提高代码的灵活性和可重用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88000"/>
              </a:lnSpc>
              <a:spcBef>
                <a:spcPts val="1645"/>
              </a:spcBef>
            </a:pPr>
            <a:r>
              <a:rPr sz="3000" kern="0" spc="215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43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-20" baseline="16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注意事项</a:t>
            </a:r>
            <a:endParaRPr sz="2300" baseline="16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53085" algn="l" rtl="0" eaLnBrk="0">
              <a:lnSpc>
                <a:spcPct val="115000"/>
              </a:lnSpc>
              <a:spcBef>
                <a:spcPts val="0"/>
              </a:spcBef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如果两个重载签名方法的名称和参数列表完全相同</a:t>
            </a:r>
            <a:r>
              <a:rPr sz="1300" kern="0" spc="-1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，将导致编译错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误。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8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955" algn="l" rtl="0" eaLnBrk="0">
              <a:lnSpc>
                <a:spcPct val="92000"/>
              </a:lnSpc>
              <a:spcBef>
                <a:spcPts val="0"/>
              </a:spcBef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重载签名的实现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80" name="rect 580"/>
          <p:cNvSpPr/>
          <p:nvPr/>
        </p:nvSpPr>
        <p:spPr>
          <a:xfrm>
            <a:off x="6318503" y="2267711"/>
            <a:ext cx="5562600" cy="3047999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82" name="textbox 582"/>
          <p:cNvSpPr/>
          <p:nvPr/>
        </p:nvSpPr>
        <p:spPr>
          <a:xfrm>
            <a:off x="6309994" y="1877821"/>
            <a:ext cx="3812540" cy="35299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9550" algn="l" rtl="0" eaLnBrk="0">
              <a:lnSpc>
                <a:spcPts val="1675"/>
              </a:lnSpc>
              <a:spcBef>
                <a:spcPts val="395"/>
              </a:spcBef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3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</a:t>
            </a:r>
            <a:r>
              <a:rPr sz="13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19760" algn="l" rtl="0" eaLnBrk="0">
              <a:lnSpc>
                <a:spcPts val="1590"/>
              </a:lnSpc>
              <a:spcBef>
                <a:spcPts val="360"/>
              </a:spcBef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第⼀个⽅法的签名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21665" algn="l" rtl="0" eaLnBrk="0">
              <a:lnSpc>
                <a:spcPts val="1675"/>
              </a:lnSpc>
              <a:spcBef>
                <a:spcPts val="570"/>
              </a:spcBef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foo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(x: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r>
              <a:rPr sz="13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7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19760" algn="l" rtl="0" eaLnBrk="0">
              <a:lnSpc>
                <a:spcPts val="1590"/>
              </a:lnSpc>
              <a:spcBef>
                <a:spcPts val="395"/>
              </a:spcBef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第⼆个⽅法的签名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21665" algn="l" rtl="0" eaLnBrk="0">
              <a:lnSpc>
                <a:spcPts val="1595"/>
              </a:lnSpc>
              <a:spcBef>
                <a:spcPts val="570"/>
              </a:spcBef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foo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(x: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r>
              <a:rPr sz="13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7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19760" algn="l" rtl="0" eaLnBrk="0">
              <a:lnSpc>
                <a:spcPts val="1590"/>
              </a:lnSpc>
              <a:spcBef>
                <a:spcPts val="390"/>
              </a:spcBef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实现重载的⽅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法签名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ts val="1595"/>
              </a:lnSpc>
              <a:spcBef>
                <a:spcPts val="570"/>
              </a:spcBef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foo(x: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300" kern="0" spc="4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|</a:t>
            </a:r>
            <a:r>
              <a:rPr sz="13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string):</a:t>
            </a:r>
            <a:r>
              <a:rPr sz="13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</a:t>
            </a:r>
            <a:r>
              <a:rPr sz="1300" kern="0" spc="1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035685" algn="l" rtl="0" eaLnBrk="0">
              <a:lnSpc>
                <a:spcPts val="1595"/>
              </a:lnSpc>
              <a:spcBef>
                <a:spcPts val="505"/>
              </a:spcBef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switch</a:t>
            </a:r>
            <a:r>
              <a:rPr sz="1300" kern="0" spc="2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typeof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300" kern="0" spc="1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43990" algn="l" rtl="0" eaLnBrk="0">
              <a:lnSpc>
                <a:spcPts val="1820"/>
              </a:lnSpc>
              <a:spcBef>
                <a:spcPts val="0"/>
              </a:spcBef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case</a:t>
            </a:r>
            <a:r>
              <a:rPr sz="1300" kern="0" spc="3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'numbe</a:t>
            </a:r>
            <a:r>
              <a:rPr sz="13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r':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84" name="rect 584"/>
          <p:cNvSpPr/>
          <p:nvPr/>
        </p:nvSpPr>
        <p:spPr>
          <a:xfrm>
            <a:off x="451103" y="5430011"/>
            <a:ext cx="5562600" cy="183832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86" name="textbox 586"/>
          <p:cNvSpPr/>
          <p:nvPr/>
        </p:nvSpPr>
        <p:spPr>
          <a:xfrm>
            <a:off x="590803" y="6569836"/>
            <a:ext cx="4952365" cy="5607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95000"/>
              </a:lnSpc>
              <a:spcBef>
                <a:spcPts val="0"/>
              </a:spcBef>
              <a:tabLst>
                <a:tab pos="44323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650"/>
              </a:lnSpc>
              <a:spcBef>
                <a:spcPts val="5"/>
              </a:spcBef>
            </a:pP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根据参数类型使用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switch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语句或类型保护来区分不同调用</a:t>
            </a: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88" name="picture 5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3503" y="6582536"/>
            <a:ext cx="304800" cy="304800"/>
          </a:xfrm>
          <a:prstGeom prst="rect">
            <a:avLst/>
          </a:prstGeom>
        </p:spPr>
      </p:pic>
      <p:sp>
        <p:nvSpPr>
          <p:cNvPr id="590" name="textbox 590"/>
          <p:cNvSpPr/>
          <p:nvPr/>
        </p:nvSpPr>
        <p:spPr>
          <a:xfrm>
            <a:off x="590803" y="5569711"/>
            <a:ext cx="2722879" cy="754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9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100000"/>
              </a:lnSpc>
              <a:spcBef>
                <a:spcPts val="0"/>
              </a:spcBef>
              <a:tabLst>
                <a:tab pos="43497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签名</a:t>
            </a:r>
            <a:r>
              <a:rPr sz="1300" kern="0" spc="1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</a:t>
            </a:r>
            <a:r>
              <a:rPr sz="1300" kern="0" spc="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foo</a:t>
            </a:r>
            <a:r>
              <a:rPr sz="1300" kern="0" spc="1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(x: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number</a:t>
            </a:r>
            <a:r>
              <a:rPr sz="1300" kern="0" spc="1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):</a:t>
            </a:r>
            <a:r>
              <a:rPr sz="1300" kern="0" spc="-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void</a:t>
            </a:r>
            <a:endParaRPr sz="1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100000"/>
              </a:lnSpc>
              <a:tabLst>
                <a:tab pos="43497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签名</a:t>
            </a:r>
            <a:r>
              <a:rPr sz="1300" kern="0" spc="1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r>
              <a:rPr sz="1300" kern="0" spc="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foo</a:t>
            </a:r>
            <a:r>
              <a:rPr sz="1300" kern="0" spc="1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(x: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string</a:t>
            </a:r>
            <a:r>
              <a:rPr sz="1300" kern="0" spc="1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):</a:t>
            </a:r>
            <a:r>
              <a:rPr sz="1300" kern="0" spc="-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void</a:t>
            </a:r>
            <a:endParaRPr sz="13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592" name="picture 5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3503" y="6001511"/>
            <a:ext cx="304800" cy="304800"/>
          </a:xfrm>
          <a:prstGeom prst="rect">
            <a:avLst/>
          </a:prstGeom>
        </p:spPr>
      </p:pic>
      <p:pic>
        <p:nvPicPr>
          <p:cNvPr id="594" name="picture 5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3503" y="5582411"/>
            <a:ext cx="304800" cy="304800"/>
          </a:xfrm>
          <a:prstGeom prst="rect">
            <a:avLst/>
          </a:prstGeom>
        </p:spPr>
      </p:pic>
      <p:pic>
        <p:nvPicPr>
          <p:cNvPr id="596" name="picture 59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3503" y="6420611"/>
            <a:ext cx="5257800" cy="95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8" name="picture 5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705611"/>
            <a:ext cx="12192000" cy="6858000"/>
          </a:xfrm>
          <a:prstGeom prst="rect">
            <a:avLst/>
          </a:prstGeom>
        </p:spPr>
      </p:pic>
      <p:sp>
        <p:nvSpPr>
          <p:cNvPr id="600" name="textbox 600"/>
          <p:cNvSpPr/>
          <p:nvPr/>
        </p:nvSpPr>
        <p:spPr>
          <a:xfrm>
            <a:off x="514603" y="2026411"/>
            <a:ext cx="5511800" cy="34569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2000"/>
              </a:lnSpc>
              <a:spcBef>
                <a:spcPts val="0"/>
              </a:spcBef>
              <a:tabLst>
                <a:tab pos="35877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概念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9050" indent="635" algn="l" rtl="0" eaLnBrk="0">
              <a:lnSpc>
                <a:spcPct val="124000"/>
              </a:lnSpc>
              <a:spcBef>
                <a:spcPts val="1115"/>
              </a:spcBef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对象变量是一种表达式</a:t>
            </a:r>
            <a:r>
              <a:rPr sz="1300" kern="0" spc="-2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，用于创建类的实例并提供一些初始值。</a:t>
            </a:r>
            <a:r>
              <a:rPr sz="1300" kern="0" spc="-2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在某些情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况下</a:t>
            </a:r>
            <a:r>
              <a:rPr sz="1300" kern="0" spc="-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300" kern="0" spc="-2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它可以代替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new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表达式。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  <a:spcBef>
                <a:spcPts val="545"/>
              </a:spcBef>
            </a:pPr>
            <a:r>
              <a:rPr sz="1800" kern="0" spc="-60" dirty="0">
                <a:solidFill>
                  <a:srgbClr val="B25C1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800" kern="0" spc="-60" dirty="0">
                <a:solidFill>
                  <a:srgbClr val="B25C1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2700" kern="0" spc="-60" baseline="-4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</a:t>
            </a:r>
            <a:endParaRPr sz="2700" baseline="-4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8415" indent="1270" algn="l" rtl="0" eaLnBrk="0">
              <a:lnSpc>
                <a:spcPct val="122000"/>
              </a:lnSpc>
              <a:spcBef>
                <a:spcPts val="1170"/>
              </a:spcBef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对象变量的表示方式是将属性名和对应值封闭在花括号（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{}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r>
              <a:rPr sz="1300" kern="0" spc="-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中，形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成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"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属性名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"</a:t>
            </a:r>
            <a:r>
              <a:rPr sz="1300" kern="0" spc="-19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的列表。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0" algn="l" rtl="0" eaLnBrk="0">
              <a:lnSpc>
                <a:spcPts val="1470"/>
              </a:lnSpc>
              <a:spcBef>
                <a:spcPts val="310"/>
              </a:spcBef>
            </a:pP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基本语法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526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let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对象变量名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名</a:t>
            </a:r>
            <a:r>
              <a:rPr sz="1000" kern="0" spc="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321310" algn="l" rtl="0" eaLnBrk="0">
              <a:lnSpc>
                <a:spcPts val="1255"/>
              </a:lnSpc>
            </a:pPr>
            <a:r>
              <a:rPr sz="1000" kern="0" spc="2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属性名</a:t>
            </a:r>
            <a:r>
              <a:rPr sz="1000" kern="0" spc="20" dirty="0">
                <a:solidFill>
                  <a:srgbClr val="86EFAC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1</a:t>
            </a:r>
            <a:r>
              <a:rPr sz="1000" kern="0" spc="-320" dirty="0">
                <a:solidFill>
                  <a:srgbClr val="86EFAC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</a:t>
            </a:r>
            <a:r>
              <a:rPr sz="1000" kern="0" spc="20" dirty="0">
                <a:solidFill>
                  <a:srgbClr val="FDBA74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1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,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321310" algn="l" rtl="0" eaLnBrk="0">
              <a:lnSpc>
                <a:spcPct val="88000"/>
              </a:lnSpc>
              <a:spcBef>
                <a:spcPts val="425"/>
              </a:spcBef>
            </a:pPr>
            <a:r>
              <a:rPr sz="1000" kern="0" spc="-1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属性名</a:t>
            </a:r>
            <a:r>
              <a:rPr sz="1000" kern="0" spc="-10" dirty="0">
                <a:solidFill>
                  <a:srgbClr val="86EFAC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2</a:t>
            </a:r>
            <a:r>
              <a:rPr sz="1000" kern="0" spc="-340" dirty="0">
                <a:solidFill>
                  <a:srgbClr val="86EFAC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6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</a:t>
            </a:r>
            <a:r>
              <a:rPr sz="1000" kern="0" spc="-10" dirty="0">
                <a:solidFill>
                  <a:srgbClr val="FDBA74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2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79070" algn="l" rtl="0" eaLnBrk="0">
              <a:lnSpc>
                <a:spcPts val="1765"/>
              </a:lnSpc>
            </a:pP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pic>
        <p:nvPicPr>
          <p:cNvPr id="602" name="picture 6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27303" y="2039111"/>
            <a:ext cx="228600" cy="228600"/>
          </a:xfrm>
          <a:prstGeom prst="rect">
            <a:avLst/>
          </a:prstGeom>
        </p:spPr>
      </p:pic>
      <p:sp>
        <p:nvSpPr>
          <p:cNvPr id="604" name="textbox 604"/>
          <p:cNvSpPr/>
          <p:nvPr/>
        </p:nvSpPr>
        <p:spPr>
          <a:xfrm>
            <a:off x="6305803" y="2026411"/>
            <a:ext cx="2667000" cy="31140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2000"/>
              </a:lnSpc>
              <a:spcBef>
                <a:spcPts val="0"/>
              </a:spcBef>
              <a:tabLst>
                <a:tab pos="30099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使用示例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0" algn="l" rtl="0" eaLnBrk="0">
              <a:lnSpc>
                <a:spcPts val="1470"/>
              </a:lnSpc>
              <a:spcBef>
                <a:spcPts val="305"/>
              </a:spcBef>
            </a:pP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⽰例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1:</a:t>
            </a:r>
            <a:r>
              <a:rPr sz="1000" kern="0" spc="6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基本⽤法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7165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class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329565" algn="l" rtl="0" eaLnBrk="0">
              <a:lnSpc>
                <a:spcPct val="87000"/>
              </a:lnSpc>
              <a:spcBef>
                <a:spcPts val="295"/>
              </a:spcBef>
            </a:pP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n:</a:t>
            </a:r>
            <a:r>
              <a:rPr sz="1000" kern="0" spc="21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9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0;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330835" algn="l" rtl="0" eaLnBrk="0">
              <a:lnSpc>
                <a:spcPts val="1470"/>
              </a:lnSpc>
              <a:spcBef>
                <a:spcPts val="190"/>
              </a:spcBef>
            </a:pPr>
            <a:r>
              <a:rPr sz="1000" kern="0" spc="-2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s:</a:t>
            </a:r>
            <a:r>
              <a:rPr sz="1000" kern="0" spc="21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2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string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2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30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20" dirty="0">
                <a:solidFill>
                  <a:srgbClr val="DBEA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'';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7907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7145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创建对象变量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let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c: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n: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42,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s:</a:t>
            </a:r>
            <a:r>
              <a:rPr sz="1000" kern="0" spc="29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'foo'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algn="l" rtl="0" eaLnBrk="0">
              <a:lnSpc>
                <a:spcPct val="13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3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0" algn="l" rtl="0" eaLnBrk="0">
              <a:lnSpc>
                <a:spcPts val="1470"/>
              </a:lnSpc>
              <a:spcBef>
                <a:spcPts val="305"/>
              </a:spcBef>
            </a:pP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⽰例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2: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作为函数参数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7165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function</a:t>
            </a:r>
            <a:r>
              <a:rPr sz="1000" kern="0" spc="18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foo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(c: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C)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7145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传递对象变量作为参</a:t>
            </a: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7165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foo({</a:t>
            </a:r>
            <a:r>
              <a:rPr sz="1000" kern="0" spc="20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n: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42,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s:</a:t>
            </a:r>
            <a:r>
              <a:rPr sz="1000" kern="0" spc="30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'foo'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});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pic>
        <p:nvPicPr>
          <p:cNvPr id="606" name="picture 6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318503" y="2039111"/>
            <a:ext cx="171450" cy="228600"/>
          </a:xfrm>
          <a:prstGeom prst="rect">
            <a:avLst/>
          </a:prstGeom>
        </p:spPr>
      </p:pic>
      <p:sp>
        <p:nvSpPr>
          <p:cNvPr id="608" name="textbox 608"/>
          <p:cNvSpPr/>
          <p:nvPr/>
        </p:nvSpPr>
        <p:spPr>
          <a:xfrm>
            <a:off x="6347078" y="5363336"/>
            <a:ext cx="2667635" cy="1200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0" algn="l" rtl="0" eaLnBrk="0">
              <a:lnSpc>
                <a:spcPct val="91000"/>
              </a:lnSpc>
              <a:spcBef>
                <a:spcPts val="0"/>
              </a:spcBef>
              <a:tabLst>
                <a:tab pos="3841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数组元素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8115" algn="l" rtl="0" eaLnBrk="0">
              <a:lnSpc>
                <a:spcPct val="95000"/>
              </a:lnSpc>
              <a:spcBef>
                <a:spcPts val="1000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对象变量可以用于数组元素类型：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9385" algn="l" rtl="0" eaLnBrk="0">
              <a:lnSpc>
                <a:spcPts val="1100"/>
              </a:lnSpc>
              <a:spcBef>
                <a:spcPts val="530"/>
              </a:spcBef>
            </a:pPr>
            <a:r>
              <a:rPr sz="9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9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cc:</a:t>
            </a:r>
            <a:r>
              <a:rPr sz="9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C[]</a:t>
            </a:r>
            <a:r>
              <a:rPr sz="9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900" kern="0" spc="1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[{</a:t>
            </a:r>
            <a:r>
              <a:rPr sz="9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n:</a:t>
            </a:r>
            <a:r>
              <a:rPr sz="9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1,</a:t>
            </a:r>
            <a:r>
              <a:rPr sz="9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s:</a:t>
            </a:r>
            <a:r>
              <a:rPr sz="900" kern="0" spc="2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'a'</a:t>
            </a:r>
            <a:r>
              <a:rPr sz="9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},</a:t>
            </a:r>
            <a:r>
              <a:rPr sz="9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9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3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925" algn="l" rtl="0" eaLnBrk="0">
              <a:lnSpc>
                <a:spcPts val="1100"/>
              </a:lnSpc>
              <a:spcBef>
                <a:spcPts val="0"/>
              </a:spcBef>
            </a:pPr>
            <a:r>
              <a:rPr sz="9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n:</a:t>
            </a:r>
            <a:r>
              <a:rPr sz="9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2,</a:t>
            </a:r>
            <a:r>
              <a:rPr sz="9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s:</a:t>
            </a:r>
            <a:r>
              <a:rPr sz="900" kern="0" spc="2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'b'</a:t>
            </a:r>
            <a:r>
              <a:rPr sz="9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9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];</a:t>
            </a:r>
            <a:endParaRPr sz="9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610" name="picture 6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99478" y="5553836"/>
            <a:ext cx="152400" cy="152400"/>
          </a:xfrm>
          <a:prstGeom prst="rect">
            <a:avLst/>
          </a:prstGeom>
        </p:spPr>
      </p:pic>
      <p:sp>
        <p:nvSpPr>
          <p:cNvPr id="612" name="textbox 612"/>
          <p:cNvSpPr/>
          <p:nvPr/>
        </p:nvSpPr>
        <p:spPr>
          <a:xfrm>
            <a:off x="525576" y="1191259"/>
            <a:ext cx="1386205" cy="4044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27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对象变量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14" name="picture 6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27303" y="1658111"/>
            <a:ext cx="7620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picture 6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172211"/>
            <a:ext cx="12192000" cy="7924800"/>
          </a:xfrm>
          <a:prstGeom prst="rect">
            <a:avLst/>
          </a:prstGeom>
        </p:spPr>
      </p:pic>
      <p:sp>
        <p:nvSpPr>
          <p:cNvPr id="618" name="textbox 618"/>
          <p:cNvSpPr/>
          <p:nvPr/>
        </p:nvSpPr>
        <p:spPr>
          <a:xfrm>
            <a:off x="6308978" y="4048886"/>
            <a:ext cx="5487034" cy="19050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0" algn="l" rtl="0" eaLnBrk="0">
              <a:lnSpc>
                <a:spcPct val="98000"/>
              </a:lnSpc>
              <a:spcBef>
                <a:spcPts val="0"/>
              </a:spcBef>
            </a:pPr>
            <a:r>
              <a:rPr sz="3000" kern="0" spc="215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48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-20" baseline="2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可见性与继承</a:t>
            </a:r>
            <a:endParaRPr sz="2300" baseline="2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95275" algn="l" rtl="0" eaLnBrk="0">
              <a:lnSpc>
                <a:spcPct val="129000"/>
              </a:lnSpc>
              <a:spcBef>
                <a:spcPts val="460"/>
              </a:spcBef>
              <a:tabLst>
                <a:tab pos="424180" algn="l"/>
                <a:tab pos="42735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可见性修饰符：控制类成员的访问权限（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public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private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2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protected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继承：子类继承父类的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属性和方法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95275" algn="l" rtl="0" eaLnBrk="0">
              <a:lnSpc>
                <a:spcPct val="92000"/>
              </a:lnSpc>
              <a:spcBef>
                <a:spcPts val="785"/>
              </a:spcBef>
              <a:tabLst>
                <a:tab pos="42418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父类访问：通过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super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访问父类成员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95275" algn="l" rtl="0" eaLnBrk="0">
              <a:lnSpc>
                <a:spcPts val="1970"/>
              </a:lnSpc>
              <a:tabLst>
                <a:tab pos="4254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对象变量：创建类实例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的便捷表达式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20" name="picture 6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47104" y="5630036"/>
            <a:ext cx="57150" cy="57150"/>
          </a:xfrm>
          <a:prstGeom prst="rect">
            <a:avLst/>
          </a:prstGeom>
        </p:spPr>
      </p:pic>
      <p:pic>
        <p:nvPicPr>
          <p:cNvPr id="622" name="picture 6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47104" y="5363336"/>
            <a:ext cx="57150" cy="57150"/>
          </a:xfrm>
          <a:prstGeom prst="rect">
            <a:avLst/>
          </a:prstGeom>
        </p:spPr>
      </p:pic>
      <p:pic>
        <p:nvPicPr>
          <p:cNvPr id="624" name="picture 6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47104" y="5096636"/>
            <a:ext cx="57150" cy="57150"/>
          </a:xfrm>
          <a:prstGeom prst="rect">
            <a:avLst/>
          </a:prstGeom>
        </p:spPr>
      </p:pic>
      <p:pic>
        <p:nvPicPr>
          <p:cNvPr id="626" name="picture 6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47104" y="4829936"/>
            <a:ext cx="57150" cy="57150"/>
          </a:xfrm>
          <a:prstGeom prst="rect">
            <a:avLst/>
          </a:prstGeom>
        </p:spPr>
      </p:pic>
      <p:sp>
        <p:nvSpPr>
          <p:cNvPr id="628" name="rect 628"/>
          <p:cNvSpPr/>
          <p:nvPr/>
        </p:nvSpPr>
        <p:spPr>
          <a:xfrm>
            <a:off x="536828" y="2181986"/>
            <a:ext cx="5486400" cy="19050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30" name="textbox 630"/>
          <p:cNvSpPr/>
          <p:nvPr/>
        </p:nvSpPr>
        <p:spPr>
          <a:xfrm>
            <a:off x="565403" y="4201286"/>
            <a:ext cx="5486400" cy="19050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0" algn="l" rtl="0" eaLnBrk="0">
              <a:lnSpc>
                <a:spcPts val="4235"/>
              </a:lnSpc>
            </a:pPr>
            <a:r>
              <a:rPr sz="6000" kern="0" spc="43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6000" kern="0" spc="-41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4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95275" algn="l" rtl="0" eaLnBrk="0">
              <a:lnSpc>
                <a:spcPct val="92000"/>
              </a:lnSpc>
              <a:spcBef>
                <a:spcPts val="925"/>
              </a:spcBef>
              <a:tabLst>
                <a:tab pos="42926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实例方法：通过类的实例调用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95275" algn="l" rtl="0" eaLnBrk="0">
              <a:lnSpc>
                <a:spcPct val="83000"/>
              </a:lnSpc>
              <a:spcBef>
                <a:spcPts val="785"/>
              </a:spcBef>
              <a:tabLst>
                <a:tab pos="42481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静态方法：通过类名调用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属于类本身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95275" algn="l" rtl="0" eaLnBrk="0">
              <a:lnSpc>
                <a:spcPts val="2100"/>
              </a:lnSpc>
              <a:tabLst>
                <a:tab pos="4254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方法重写：子类可以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重写父类的方法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5275" algn="l" rtl="0" eaLnBrk="0">
              <a:lnSpc>
                <a:spcPct val="91000"/>
              </a:lnSpc>
              <a:spcBef>
                <a:spcPts val="5"/>
              </a:spcBef>
              <a:tabLst>
                <a:tab pos="42608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重载签名：为方法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定义多个参数签名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32" name="picture 6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03528" y="5782436"/>
            <a:ext cx="57150" cy="57150"/>
          </a:xfrm>
          <a:prstGeom prst="rect">
            <a:avLst/>
          </a:prstGeom>
        </p:spPr>
      </p:pic>
      <p:pic>
        <p:nvPicPr>
          <p:cNvPr id="634" name="picture 6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03528" y="5515736"/>
            <a:ext cx="57150" cy="57150"/>
          </a:xfrm>
          <a:prstGeom prst="rect">
            <a:avLst/>
          </a:prstGeom>
        </p:spPr>
      </p:pic>
      <p:pic>
        <p:nvPicPr>
          <p:cNvPr id="636" name="picture 6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03528" y="5249036"/>
            <a:ext cx="57150" cy="57150"/>
          </a:xfrm>
          <a:prstGeom prst="rect">
            <a:avLst/>
          </a:prstGeom>
        </p:spPr>
      </p:pic>
      <p:pic>
        <p:nvPicPr>
          <p:cNvPr id="638" name="picture 6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03528" y="4982336"/>
            <a:ext cx="57150" cy="57150"/>
          </a:xfrm>
          <a:prstGeom prst="rect">
            <a:avLst/>
          </a:prstGeom>
        </p:spPr>
      </p:pic>
      <p:sp>
        <p:nvSpPr>
          <p:cNvPr id="640" name="textbox 640"/>
          <p:cNvSpPr/>
          <p:nvPr/>
        </p:nvSpPr>
        <p:spPr>
          <a:xfrm>
            <a:off x="6308978" y="2181986"/>
            <a:ext cx="5487034" cy="16383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0" algn="l" rtl="0" eaLnBrk="0">
              <a:lnSpc>
                <a:spcPct val="97000"/>
              </a:lnSpc>
            </a:pPr>
            <a:r>
              <a:rPr sz="3000" kern="0" spc="215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40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-10" baseline="5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构造函数</a:t>
            </a:r>
            <a:endParaRPr sz="2300" baseline="5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95275" algn="l" rtl="0" eaLnBrk="0">
              <a:lnSpc>
                <a:spcPct val="91000"/>
              </a:lnSpc>
              <a:spcBef>
                <a:spcPts val="770"/>
              </a:spcBef>
              <a:tabLst>
                <a:tab pos="42418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基本构造函数：初始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化对象状态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95275" algn="l" rtl="0" eaLnBrk="0">
              <a:lnSpc>
                <a:spcPct val="83000"/>
              </a:lnSpc>
              <a:spcBef>
                <a:spcPts val="790"/>
              </a:spcBef>
              <a:tabLst>
                <a:tab pos="42608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子类构造函数：通常需调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用父类构造函数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95275" algn="l" rtl="0" eaLnBrk="0">
              <a:lnSpc>
                <a:spcPts val="2100"/>
              </a:lnSpc>
              <a:tabLst>
                <a:tab pos="42291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构造函数重载签名：多种不同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的调用方式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42" name="picture 6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47104" y="3496436"/>
            <a:ext cx="57150" cy="57150"/>
          </a:xfrm>
          <a:prstGeom prst="rect">
            <a:avLst/>
          </a:prstGeom>
        </p:spPr>
      </p:pic>
      <p:pic>
        <p:nvPicPr>
          <p:cNvPr id="644" name="picture 6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47104" y="3229736"/>
            <a:ext cx="57150" cy="57150"/>
          </a:xfrm>
          <a:prstGeom prst="rect">
            <a:avLst/>
          </a:prstGeom>
        </p:spPr>
      </p:pic>
      <p:pic>
        <p:nvPicPr>
          <p:cNvPr id="646" name="picture 6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47104" y="2963036"/>
            <a:ext cx="57150" cy="57150"/>
          </a:xfrm>
          <a:prstGeom prst="rect">
            <a:avLst/>
          </a:prstGeom>
        </p:spPr>
      </p:pic>
      <p:sp>
        <p:nvSpPr>
          <p:cNvPr id="648" name="textbox 648"/>
          <p:cNvSpPr/>
          <p:nvPr/>
        </p:nvSpPr>
        <p:spPr>
          <a:xfrm>
            <a:off x="785571" y="6383146"/>
            <a:ext cx="9673590" cy="5791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5245" algn="l" rtl="0" eaLnBrk="0">
              <a:lnSpc>
                <a:spcPct val="92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面向对象编程的重要性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提高代码的可重用性和简化复杂性                               增强代码的可扩展性和灵活性                                      提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高团队协作效率和代码可维护性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50" name="textbox 650"/>
          <p:cNvSpPr/>
          <p:nvPr/>
        </p:nvSpPr>
        <p:spPr>
          <a:xfrm>
            <a:off x="521652" y="1496821"/>
            <a:ext cx="8400415" cy="5022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3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6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本章深入介绍了类的基本概念和用法</a:t>
            </a:r>
            <a:r>
              <a:rPr sz="1500" kern="0" spc="-2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包括字段、方法、构造函数、可见性修饰符、对象变量以及继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承等内容。掌握这些概念是面向对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象编程的基础。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52" name="textbox 652"/>
          <p:cNvSpPr/>
          <p:nvPr/>
        </p:nvSpPr>
        <p:spPr>
          <a:xfrm>
            <a:off x="762253" y="3168650"/>
            <a:ext cx="2949575" cy="7359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9215" algn="l" rtl="0" eaLnBrk="0">
              <a:lnSpc>
                <a:spcPct val="92000"/>
              </a:lnSpc>
              <a:tabLst>
                <a:tab pos="19875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静态字段：属于类本身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，所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有实例共享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9215" algn="l" rtl="0" eaLnBrk="0">
              <a:lnSpc>
                <a:spcPct val="92000"/>
              </a:lnSpc>
              <a:spcBef>
                <a:spcPts val="775"/>
              </a:spcBef>
              <a:tabLst>
                <a:tab pos="2032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字段初始化：减少运行时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错误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，提高性能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9215" algn="l" rtl="0" eaLnBrk="0">
              <a:lnSpc>
                <a:spcPct val="97000"/>
              </a:lnSpc>
              <a:spcBef>
                <a:spcPts val="5"/>
              </a:spcBef>
              <a:tabLst>
                <a:tab pos="20066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getter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setter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：提供对属性的受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控访问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54" name="picture 6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74953" y="3763136"/>
            <a:ext cx="57149" cy="57150"/>
          </a:xfrm>
          <a:prstGeom prst="rect">
            <a:avLst/>
          </a:prstGeom>
        </p:spPr>
      </p:pic>
      <p:pic>
        <p:nvPicPr>
          <p:cNvPr id="656" name="picture 6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74953" y="3496436"/>
            <a:ext cx="57149" cy="57150"/>
          </a:xfrm>
          <a:prstGeom prst="rect">
            <a:avLst/>
          </a:prstGeom>
        </p:spPr>
      </p:pic>
      <p:pic>
        <p:nvPicPr>
          <p:cNvPr id="658" name="picture 6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74953" y="3229736"/>
            <a:ext cx="57149" cy="57150"/>
          </a:xfrm>
          <a:prstGeom prst="rect">
            <a:avLst/>
          </a:prstGeom>
        </p:spPr>
      </p:pic>
      <p:sp>
        <p:nvSpPr>
          <p:cNvPr id="660" name="textbox 660"/>
          <p:cNvSpPr/>
          <p:nvPr/>
        </p:nvSpPr>
        <p:spPr>
          <a:xfrm>
            <a:off x="714628" y="2359786"/>
            <a:ext cx="2692400" cy="7353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4240"/>
              </a:lnSpc>
            </a:pPr>
            <a:r>
              <a:rPr sz="6000" kern="0" spc="41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6000" kern="0" spc="-38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4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字段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6840" algn="l" rtl="0" eaLnBrk="0">
              <a:lnSpc>
                <a:spcPct val="92000"/>
              </a:lnSpc>
              <a:spcBef>
                <a:spcPts val="25"/>
              </a:spcBef>
              <a:tabLst>
                <a:tab pos="25209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实例字段：类的每个实例独有的字段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62" name="picture 6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74953" y="2963036"/>
            <a:ext cx="57149" cy="57150"/>
          </a:xfrm>
          <a:prstGeom prst="rect">
            <a:avLst/>
          </a:prstGeom>
        </p:spPr>
      </p:pic>
      <p:sp>
        <p:nvSpPr>
          <p:cNvPr id="664" name="textbox 664"/>
          <p:cNvSpPr/>
          <p:nvPr/>
        </p:nvSpPr>
        <p:spPr>
          <a:xfrm>
            <a:off x="526262" y="657859"/>
            <a:ext cx="1385569" cy="4057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27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课程总结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68" name="picture 6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27303" y="1124711"/>
            <a:ext cx="7620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0" name="picture 6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9850" y="705485"/>
            <a:ext cx="12192000" cy="6988175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 rot="21600000">
            <a:off x="298703" y="4515611"/>
            <a:ext cx="11734800" cy="2743200"/>
            <a:chOff x="0" y="0"/>
            <a:chExt cx="11734800" cy="2743200"/>
          </a:xfrm>
        </p:grpSpPr>
        <p:pic>
          <p:nvPicPr>
            <p:cNvPr id="672" name="picture 67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11734800" cy="2743200"/>
            </a:xfrm>
            <a:prstGeom prst="rect">
              <a:avLst/>
            </a:prstGeom>
          </p:spPr>
        </p:pic>
        <p:pic>
          <p:nvPicPr>
            <p:cNvPr id="674" name="picture 67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6057900" y="114300"/>
              <a:ext cx="381000" cy="381000"/>
            </a:xfrm>
            <a:prstGeom prst="rect">
              <a:avLst/>
            </a:prstGeom>
          </p:spPr>
        </p:pic>
        <p:sp>
          <p:nvSpPr>
            <p:cNvPr id="676" name="textbox 676"/>
            <p:cNvSpPr/>
            <p:nvPr/>
          </p:nvSpPr>
          <p:spPr>
            <a:xfrm>
              <a:off x="3803815" y="200659"/>
              <a:ext cx="7273290" cy="253555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391410" algn="l" rtl="0" eaLnBrk="0">
                <a:lnSpc>
                  <a:spcPct val="96000"/>
                </a:lnSpc>
              </a:pPr>
              <a:r>
                <a:rPr sz="1500" kern="0" spc="9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4</a:t>
              </a:r>
              <a:r>
                <a:rPr sz="1500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   </a:t>
              </a:r>
              <a:r>
                <a:rPr sz="1300" kern="0" spc="9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Rectangle</a:t>
              </a:r>
              <a:r>
                <a:rPr sz="1300" kern="0" spc="9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类与</a:t>
              </a:r>
              <a:r>
                <a:rPr sz="1300" kern="0" spc="9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ge</a:t>
              </a:r>
              <a:r>
                <a:rPr sz="1300" kern="0" spc="8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tter/setter</a:t>
              </a:r>
              <a:endParaRPr sz="1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r" rtl="0" eaLnBrk="0">
                <a:lnSpc>
                  <a:spcPct val="97000"/>
                </a:lnSpc>
                <a:spcBef>
                  <a:spcPts val="1450"/>
                </a:spcBef>
              </a:pPr>
              <a:r>
                <a:rPr sz="1200" kern="0" spc="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创建</a:t>
              </a:r>
              <a:r>
                <a:rPr sz="1200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Rectangle</a:t>
              </a:r>
              <a:r>
                <a:rPr sz="1200" kern="0" spc="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</a:t>
              </a:r>
              <a:r>
                <a:rPr sz="1200" kern="0" spc="-17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，具有私有字段</a:t>
              </a:r>
              <a:r>
                <a:rPr sz="1200" kern="0" spc="2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_</a:t>
              </a:r>
              <a:r>
                <a:rPr sz="1200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width</a:t>
              </a:r>
              <a:r>
                <a:rPr sz="1200" kern="0" spc="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和</a:t>
              </a:r>
              <a:r>
                <a:rPr sz="1200" kern="0" spc="2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_</a:t>
              </a:r>
              <a:r>
                <a:rPr sz="1200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height</a:t>
              </a:r>
              <a:r>
                <a:rPr sz="1200" kern="0" spc="-18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200" kern="0" spc="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，编写</a:t>
              </a:r>
              <a:r>
                <a:rPr sz="1200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getter</a:t>
              </a:r>
              <a:r>
                <a:rPr sz="1200" kern="0" spc="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和</a:t>
              </a:r>
              <a:r>
                <a:rPr sz="1200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setter</a:t>
              </a:r>
              <a:r>
                <a:rPr sz="1200" kern="0" spc="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380615" algn="l" rtl="0" eaLnBrk="0">
                <a:lnSpc>
                  <a:spcPts val="1470"/>
                </a:lnSpc>
                <a:spcBef>
                  <a:spcPts val="30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class</a:t>
              </a:r>
              <a:r>
                <a:rPr sz="1000" kern="0" spc="1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Rectangle</a:t>
              </a:r>
              <a:r>
                <a:rPr sz="1000" kern="0" spc="1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38061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private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_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width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0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38061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private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_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height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3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37617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get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width():</a:t>
              </a:r>
              <a:r>
                <a:rPr sz="1000" kern="0" spc="17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number</a:t>
              </a:r>
              <a:r>
                <a:rPr sz="1000" kern="0" spc="1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r>
                <a:rPr sz="1000" kern="0" spc="28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...</a:t>
              </a:r>
              <a:r>
                <a:rPr sz="1000" kern="0" spc="1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38188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set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width(w:</a:t>
              </a:r>
              <a:r>
                <a:rPr sz="1000" kern="0" spc="15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number)</a:t>
              </a:r>
              <a:r>
                <a:rPr sz="1000" kern="0" spc="1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r>
                <a:rPr sz="1000" kern="0" spc="28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...</a:t>
              </a:r>
              <a:r>
                <a:rPr sz="1000" kern="0" spc="1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37617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get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height():</a:t>
              </a:r>
              <a:r>
                <a:rPr sz="1000" kern="0" spc="20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number</a:t>
              </a:r>
              <a:r>
                <a:rPr sz="1000" kern="0" spc="1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r>
                <a:rPr sz="1000" kern="0" spc="28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...</a:t>
              </a:r>
              <a:r>
                <a:rPr sz="1000" kern="0" spc="1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38188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set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height(h:</a:t>
              </a:r>
              <a:r>
                <a:rPr sz="1000" kern="0" spc="18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number)</a:t>
              </a:r>
              <a:r>
                <a:rPr sz="1000" kern="0" spc="1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r>
                <a:rPr sz="1000" kern="0" spc="28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...</a:t>
              </a:r>
              <a:r>
                <a:rPr sz="1000" kern="0" spc="1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38252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-2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2700" algn="l" rtl="0" eaLnBrk="0">
                <a:lnSpc>
                  <a:spcPct val="95000"/>
                </a:lnSpc>
                <a:spcBef>
                  <a:spcPts val="145"/>
                </a:spcBef>
              </a:pPr>
              <a:r>
                <a:rPr sz="1300" kern="0" spc="5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请在练习本或集成开发环境中编写代码</a:t>
              </a:r>
              <a:r>
                <a:rPr sz="1300" kern="0" spc="4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并测试这些练习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678" name="picture 67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14300" y="114300"/>
              <a:ext cx="381000" cy="381000"/>
            </a:xfrm>
            <a:prstGeom prst="rect">
              <a:avLst/>
            </a:prstGeom>
          </p:spPr>
        </p:pic>
      </p:grpSp>
      <p:sp>
        <p:nvSpPr>
          <p:cNvPr id="680" name="textbox 680"/>
          <p:cNvSpPr/>
          <p:nvPr/>
        </p:nvSpPr>
        <p:spPr>
          <a:xfrm>
            <a:off x="6242303" y="2001011"/>
            <a:ext cx="5791834" cy="23622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4000" algn="l" rtl="0" eaLnBrk="0">
              <a:lnSpc>
                <a:spcPct val="96000"/>
              </a:lnSpc>
              <a:spcBef>
                <a:spcPts val="5"/>
              </a:spcBef>
            </a:pPr>
            <a:r>
              <a:rPr sz="1500" kern="0" spc="1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Employee</a:t>
            </a:r>
            <a:r>
              <a:rPr sz="1300" kern="0" spc="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类与静态字段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8110" algn="l" rtl="0" eaLnBrk="0">
              <a:lnSpc>
                <a:spcPct val="97000"/>
              </a:lnSpc>
              <a:spcBef>
                <a:spcPts val="1450"/>
              </a:spcBef>
            </a:pPr>
            <a:r>
              <a:rPr sz="12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Employee</a:t>
            </a:r>
            <a:r>
              <a:rPr sz="12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，具有静态字段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employeeCount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记录员工数量。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0665" algn="l" rtl="0" eaLnBrk="0">
              <a:lnSpc>
                <a:spcPts val="1470"/>
              </a:lnSpc>
              <a:spcBef>
                <a:spcPts val="30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class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Employee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241935" algn="l" rtl="0" eaLnBrk="0">
              <a:lnSpc>
                <a:spcPct val="86000"/>
              </a:lnSpc>
              <a:spcBef>
                <a:spcPts val="295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static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employeeCount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0;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240665" algn="l" rtl="0" eaLnBrk="0">
              <a:lnSpc>
                <a:spcPts val="1675"/>
              </a:lnSpc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constructor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()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241300" algn="l" rtl="0" eaLnBrk="0">
              <a:lnSpc>
                <a:spcPct val="90000"/>
              </a:lnSpc>
              <a:spcBef>
                <a:spcPts val="29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Employee</a:t>
            </a:r>
            <a:r>
              <a:rPr sz="1000" kern="0" spc="-33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employeeCount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++;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242570" algn="l" rtl="0" eaLnBrk="0">
              <a:lnSpc>
                <a:spcPts val="1470"/>
              </a:lnSpc>
              <a:spcBef>
                <a:spcPts val="155"/>
              </a:spcBef>
            </a:pP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24257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682" name="rect 682"/>
          <p:cNvSpPr/>
          <p:nvPr/>
        </p:nvSpPr>
        <p:spPr>
          <a:xfrm>
            <a:off x="298703" y="2001011"/>
            <a:ext cx="5791200" cy="23622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84" name="textbox 684"/>
          <p:cNvSpPr/>
          <p:nvPr/>
        </p:nvSpPr>
        <p:spPr>
          <a:xfrm>
            <a:off x="304863" y="1649221"/>
            <a:ext cx="4388484" cy="25006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以下是五个练习题</a:t>
            </a:r>
            <a:r>
              <a:rPr sz="1500" kern="0" spc="-2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，帮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助您巩固类和对象的相关知识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6540" algn="l" rtl="0" eaLnBrk="0">
              <a:lnSpc>
                <a:spcPts val="1825"/>
              </a:lnSpc>
              <a:spcBef>
                <a:spcPts val="455"/>
              </a:spcBef>
            </a:pPr>
            <a:r>
              <a:rPr sz="15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</a:t>
            </a:r>
            <a:r>
              <a:rPr sz="1500" kern="0" spc="8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Car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1760" algn="l" rtl="0" eaLnBrk="0">
              <a:lnSpc>
                <a:spcPts val="1475"/>
              </a:lnSpc>
              <a:spcBef>
                <a:spcPts val="1365"/>
              </a:spcBef>
            </a:pP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创建一个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Car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</a:t>
            </a:r>
            <a:r>
              <a:rPr sz="1200" kern="0" spc="-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，具有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make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model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两个实例字段。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4950" algn="l" rtl="0" eaLnBrk="0">
              <a:lnSpc>
                <a:spcPts val="1470"/>
              </a:lnSpc>
              <a:spcBef>
                <a:spcPts val="30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class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Car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229235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make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string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229235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model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string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23495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constructor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(m: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string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,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mo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string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)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r>
              <a:rPr sz="1000" kern="0" spc="28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..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22987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getCarInfo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():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string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r>
              <a:rPr sz="1000" kern="0" spc="28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...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23622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686" name="textbox 686"/>
          <p:cNvSpPr/>
          <p:nvPr/>
        </p:nvSpPr>
        <p:spPr>
          <a:xfrm>
            <a:off x="404418" y="4716271"/>
            <a:ext cx="3893820" cy="1757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685" algn="l" rtl="0" eaLnBrk="0">
              <a:lnSpc>
                <a:spcPts val="1825"/>
              </a:lnSpc>
            </a:pPr>
            <a:r>
              <a:rPr sz="1500" kern="0" spc="1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Book</a:t>
            </a:r>
            <a:r>
              <a:rPr sz="1300" kern="0" spc="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ts val="1475"/>
              </a:lnSpc>
              <a:spcBef>
                <a:spcPts val="136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Book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</a:t>
            </a:r>
            <a:r>
              <a:rPr sz="12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，具有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title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author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字段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在声明时初始化。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5255" algn="l" rtl="0" eaLnBrk="0">
              <a:lnSpc>
                <a:spcPts val="1470"/>
              </a:lnSpc>
              <a:spcBef>
                <a:spcPts val="30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class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Book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3081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title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string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30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Unknown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31445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author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string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30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Anonymous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3081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getBookInfo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():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string</a:t>
            </a:r>
            <a:r>
              <a:rPr sz="1000" kern="0" spc="19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r>
              <a:rPr sz="1000" kern="0" spc="28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...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3716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690" name="textbox 690"/>
          <p:cNvSpPr/>
          <p:nvPr/>
        </p:nvSpPr>
        <p:spPr>
          <a:xfrm>
            <a:off x="308978" y="962659"/>
            <a:ext cx="1374139" cy="403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27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实践练习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92" name="picture 6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98703" y="1429511"/>
            <a:ext cx="7620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705611"/>
            <a:ext cx="12192000" cy="6858000"/>
          </a:xfrm>
          <a:prstGeom prst="rect">
            <a:avLst/>
          </a:prstGeom>
        </p:spPr>
      </p:pic>
      <p:sp>
        <p:nvSpPr>
          <p:cNvPr id="62" name="textbox 62"/>
          <p:cNvSpPr/>
          <p:nvPr/>
        </p:nvSpPr>
        <p:spPr>
          <a:xfrm>
            <a:off x="527303" y="2915411"/>
            <a:ext cx="5638800" cy="223837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ts val="4695"/>
              </a:lnSpc>
            </a:pPr>
            <a:r>
              <a:rPr sz="3600" kern="0" spc="319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600" kern="0" spc="27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700" kern="0" spc="70" baseline="41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</a:t>
            </a:r>
            <a:r>
              <a:rPr sz="17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700" kern="0" spc="70" baseline="410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</a:t>
            </a:r>
            <a:r>
              <a:rPr sz="2700" kern="0" spc="0" baseline="410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Class</a:t>
            </a:r>
            <a:r>
              <a:rPr sz="2700" kern="0" spc="70" baseline="410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</a:t>
            </a:r>
            <a:endParaRPr sz="2700" baseline="4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ct val="92000"/>
              </a:lnSpc>
              <a:spcBef>
                <a:spcPts val="360"/>
              </a:spcBef>
              <a:tabLst>
                <a:tab pos="4984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定义：类是对象的蓝图或模板</a:t>
            </a:r>
            <a:r>
              <a:rPr sz="12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，描述了对象的属性和行为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0" algn="l" rtl="0" eaLnBrk="0">
              <a:lnSpc>
                <a:spcPct val="89000"/>
              </a:lnSpc>
              <a:spcBef>
                <a:spcPts val="0"/>
              </a:spcBef>
              <a:tabLst>
                <a:tab pos="53721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组成：字段（存储状态）和方法（描述行为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4" name="picture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5903" y="4325111"/>
            <a:ext cx="190500" cy="152400"/>
          </a:xfrm>
          <a:prstGeom prst="rect">
            <a:avLst/>
          </a:prstGeom>
        </p:spPr>
      </p:pic>
      <p:pic>
        <p:nvPicPr>
          <p:cNvPr id="66" name="picture 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55903" y="3944111"/>
            <a:ext cx="152400" cy="152400"/>
          </a:xfrm>
          <a:prstGeom prst="rect">
            <a:avLst/>
          </a:prstGeom>
        </p:spPr>
      </p:pic>
      <p:sp>
        <p:nvSpPr>
          <p:cNvPr id="68" name="textbox 68"/>
          <p:cNvSpPr/>
          <p:nvPr/>
        </p:nvSpPr>
        <p:spPr>
          <a:xfrm>
            <a:off x="523176" y="2030221"/>
            <a:ext cx="8399144" cy="5035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indent="-3175" algn="l" rtl="0" eaLnBrk="0">
              <a:lnSpc>
                <a:spcPct val="105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类是面向对象编程的基石</a:t>
            </a:r>
            <a:r>
              <a:rPr sz="1500" kern="0" spc="-2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，用于定义对象的结构和行为；对象则是类的实例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，代表现实世界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中的实体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或概念。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0" name="textbox 70"/>
          <p:cNvSpPr/>
          <p:nvPr/>
        </p:nvSpPr>
        <p:spPr>
          <a:xfrm>
            <a:off x="525233" y="1191259"/>
            <a:ext cx="3101339" cy="4025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类和对象的基本概念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2" name="rect 72"/>
          <p:cNvSpPr/>
          <p:nvPr/>
        </p:nvSpPr>
        <p:spPr>
          <a:xfrm>
            <a:off x="1517903" y="4687061"/>
            <a:ext cx="4086225" cy="24765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4" name="textbox 74"/>
          <p:cNvSpPr/>
          <p:nvPr/>
        </p:nvSpPr>
        <p:spPr>
          <a:xfrm>
            <a:off x="743203" y="4693411"/>
            <a:ext cx="4873625" cy="2222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ts val="1475"/>
              </a:lnSpc>
              <a:spcBef>
                <a:spcPts val="0"/>
              </a:spcBef>
              <a:tabLst>
                <a:tab pos="3206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示例：</a:t>
            </a:r>
            <a:r>
              <a:rPr sz="1200" kern="0" spc="3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name:</a:t>
            </a:r>
            <a:r>
              <a:rPr sz="12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string;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age: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number;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76" name="picture 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55903" y="4706111"/>
            <a:ext cx="190500" cy="152400"/>
          </a:xfrm>
          <a:prstGeom prst="rect">
            <a:avLst/>
          </a:prstGeom>
        </p:spPr>
      </p:pic>
      <p:pic>
        <p:nvPicPr>
          <p:cNvPr id="78" name="picture 7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27303" y="1658111"/>
            <a:ext cx="7620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571500"/>
            <a:ext cx="12192000" cy="7124700"/>
          </a:xfrm>
          <a:prstGeom prst="rect">
            <a:avLst/>
          </a:prstGeom>
        </p:spPr>
      </p:pic>
      <p:sp>
        <p:nvSpPr>
          <p:cNvPr id="82" name="textbox 82"/>
          <p:cNvSpPr/>
          <p:nvPr/>
        </p:nvSpPr>
        <p:spPr>
          <a:xfrm>
            <a:off x="6467728" y="1892300"/>
            <a:ext cx="3757929" cy="34067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2000"/>
              </a:lnSpc>
              <a:spcBef>
                <a:spcPts val="0"/>
              </a:spcBef>
              <a:tabLst>
                <a:tab pos="36639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面向对象编程的优势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77000"/>
              </a:lnSpc>
              <a:spcBef>
                <a:spcPts val="1830"/>
              </a:spcBef>
            </a:pPr>
            <a:r>
              <a:rPr sz="2600" kern="0" spc="166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2600" kern="0" spc="25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000" kern="0" spc="30" baseline="5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可重用性</a:t>
            </a:r>
            <a:endParaRPr sz="2000" baseline="5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36245" algn="l" rtl="0" eaLnBrk="0">
              <a:lnSpc>
                <a:spcPct val="94000"/>
              </a:lnSpc>
              <a:spcBef>
                <a:spcPts val="10"/>
              </a:spcBef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通过继承和多态</a:t>
            </a:r>
            <a:r>
              <a:rPr sz="1000" kern="0" spc="-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，可重用已有代码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，减少重复开发。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77000"/>
              </a:lnSpc>
              <a:spcBef>
                <a:spcPts val="1260"/>
              </a:spcBef>
            </a:pPr>
            <a:r>
              <a:rPr sz="2600" kern="0" spc="166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2600" kern="0" spc="27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000" kern="0" spc="30" baseline="5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简化复杂性</a:t>
            </a:r>
            <a:endParaRPr sz="2000" baseline="5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36245" algn="l" rtl="0" eaLnBrk="0">
              <a:lnSpc>
                <a:spcPct val="94000"/>
              </a:lnSpc>
              <a:spcBef>
                <a:spcPts val="10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通过抽象和封装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，将复杂系统分解为易于管理的模块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77000"/>
              </a:lnSpc>
              <a:spcBef>
                <a:spcPts val="1260"/>
              </a:spcBef>
            </a:pPr>
            <a:r>
              <a:rPr sz="2600" kern="0" spc="166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2600" kern="0" spc="21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提高代码的可扩展性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和灵活性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36245" algn="l" rtl="0" eaLnBrk="0">
              <a:lnSpc>
                <a:spcPct val="94000"/>
              </a:lnSpc>
              <a:spcBef>
                <a:spcPts val="10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继承和多态使系统更易扩展和修改</a:t>
            </a:r>
            <a:r>
              <a:rPr sz="1000" kern="0" spc="-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，适应需求变化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77000"/>
              </a:lnSpc>
              <a:spcBef>
                <a:spcPts val="1260"/>
              </a:spcBef>
            </a:pPr>
            <a:r>
              <a:rPr sz="2600" kern="0" spc="166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2600" kern="0" spc="23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000" kern="0" spc="40" baseline="5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增强可维护性</a:t>
            </a:r>
            <a:endParaRPr sz="2000" baseline="5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48945" algn="l" rtl="0" eaLnBrk="0">
              <a:lnSpc>
                <a:spcPct val="94000"/>
              </a:lnSpc>
              <a:spcBef>
                <a:spcPts val="10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良好的封装和模块化设计使代码更易于维护和更新。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77000"/>
              </a:lnSpc>
              <a:spcBef>
                <a:spcPts val="1260"/>
              </a:spcBef>
            </a:pPr>
            <a:r>
              <a:rPr sz="2600" kern="0" spc="166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2600" kern="0" spc="25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000" kern="0" spc="40" baseline="3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提高团队协作效率</a:t>
            </a:r>
            <a:endParaRPr sz="2000" baseline="3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ct val="94000"/>
              </a:lnSpc>
              <a:spcBef>
                <a:spcPts val="10"/>
              </a:spcBef>
            </a:pP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面向对象设计可支持团队成员同时实现系统的不同部分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4" name="picture 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80428" y="1905000"/>
            <a:ext cx="228600" cy="228600"/>
          </a:xfrm>
          <a:prstGeom prst="rect">
            <a:avLst/>
          </a:prstGeom>
        </p:spPr>
      </p:pic>
      <p:sp>
        <p:nvSpPr>
          <p:cNvPr id="86" name="rect 86"/>
          <p:cNvSpPr/>
          <p:nvPr/>
        </p:nvSpPr>
        <p:spPr>
          <a:xfrm>
            <a:off x="527303" y="2400300"/>
            <a:ext cx="5334000" cy="1066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8" name="rect 88"/>
          <p:cNvSpPr/>
          <p:nvPr/>
        </p:nvSpPr>
        <p:spPr>
          <a:xfrm>
            <a:off x="527303" y="3657600"/>
            <a:ext cx="5334000" cy="1066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0" name="rect 90"/>
          <p:cNvSpPr/>
          <p:nvPr/>
        </p:nvSpPr>
        <p:spPr>
          <a:xfrm>
            <a:off x="527303" y="4914900"/>
            <a:ext cx="5334000" cy="1066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2" name="rect 92"/>
          <p:cNvSpPr/>
          <p:nvPr/>
        </p:nvSpPr>
        <p:spPr>
          <a:xfrm>
            <a:off x="527303" y="6172200"/>
            <a:ext cx="5334000" cy="1066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4" name="textbox 94"/>
          <p:cNvSpPr/>
          <p:nvPr/>
        </p:nvSpPr>
        <p:spPr>
          <a:xfrm>
            <a:off x="514603" y="1057147"/>
            <a:ext cx="3111500" cy="11233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210" algn="l" rtl="0" eaLnBrk="0">
              <a:lnSpc>
                <a:spcPct val="92000"/>
              </a:lnSpc>
            </a:pPr>
            <a:r>
              <a:rPr sz="2700" u="sng" kern="0" spc="-2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FB923C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面向</a:t>
            </a: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对象编程的特点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3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9875" algn="l" rtl="0" eaLnBrk="0">
              <a:lnSpc>
                <a:spcPct val="93000"/>
              </a:lnSpc>
              <a:spcBef>
                <a:spcPts val="0"/>
              </a:spcBef>
              <a:tabLst>
                <a:tab pos="40132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四大特点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6" name="picture 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27303" y="1905000"/>
            <a:ext cx="257175" cy="228600"/>
          </a:xfrm>
          <a:prstGeom prst="rect">
            <a:avLst/>
          </a:prstGeom>
        </p:spPr>
      </p:pic>
      <p:sp>
        <p:nvSpPr>
          <p:cNvPr id="98" name="textbox 98"/>
          <p:cNvSpPr/>
          <p:nvPr/>
        </p:nvSpPr>
        <p:spPr>
          <a:xfrm>
            <a:off x="1281175" y="2581909"/>
            <a:ext cx="4440554" cy="7321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抽象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0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115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通过类对现实世界中的实体进行抽象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，忽略不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必要的细节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，保留本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质特征。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0" name="textbox 100"/>
          <p:cNvSpPr/>
          <p:nvPr/>
        </p:nvSpPr>
        <p:spPr>
          <a:xfrm>
            <a:off x="1281175" y="5096509"/>
            <a:ext cx="4440554" cy="7321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94000"/>
              </a:lnSpc>
            </a:pP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继承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7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5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允许新类继承现有类的属性和方法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，减少代码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重复</a:t>
            </a:r>
            <a:r>
              <a:rPr sz="12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，建立类之间的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层次关系。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2" name="textbox 102"/>
          <p:cNvSpPr/>
          <p:nvPr/>
        </p:nvSpPr>
        <p:spPr>
          <a:xfrm>
            <a:off x="1281633" y="6353809"/>
            <a:ext cx="4440554" cy="7315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algn="l" rtl="0" eaLnBrk="0">
              <a:lnSpc>
                <a:spcPct val="92000"/>
              </a:lnSpc>
            </a:pPr>
            <a:r>
              <a:rPr sz="1500" kern="0" spc="-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多态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4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" indent="-7620" algn="l" rtl="0" eaLnBrk="0">
              <a:lnSpc>
                <a:spcPct val="115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允许不同类的对象对同一消息做出响应</a:t>
            </a:r>
            <a:r>
              <a:rPr sz="12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，具体行为取决于对象的实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际类型。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4" name="textbox 104"/>
          <p:cNvSpPr/>
          <p:nvPr/>
        </p:nvSpPr>
        <p:spPr>
          <a:xfrm>
            <a:off x="1282395" y="3839209"/>
            <a:ext cx="4439284" cy="7321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封装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4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indent="-1905" algn="l" rtl="0" eaLnBrk="0">
              <a:lnSpc>
                <a:spcPct val="115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将数据和操作数据的方法结合在一起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，并隐藏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内部实现细节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，只暴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露必要的接口。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6" name="picture 1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79703" y="2552700"/>
            <a:ext cx="457200" cy="457200"/>
          </a:xfrm>
          <a:prstGeom prst="rect">
            <a:avLst/>
          </a:prstGeom>
        </p:spPr>
      </p:pic>
      <p:pic>
        <p:nvPicPr>
          <p:cNvPr id="108" name="picture 10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79703" y="3810000"/>
            <a:ext cx="457200" cy="457200"/>
          </a:xfrm>
          <a:prstGeom prst="rect">
            <a:avLst/>
          </a:prstGeom>
        </p:spPr>
      </p:pic>
      <p:pic>
        <p:nvPicPr>
          <p:cNvPr id="110" name="picture 1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79703" y="5067300"/>
            <a:ext cx="457200" cy="457200"/>
          </a:xfrm>
          <a:prstGeom prst="rect">
            <a:avLst/>
          </a:prstGeom>
        </p:spPr>
      </p:pic>
      <p:pic>
        <p:nvPicPr>
          <p:cNvPr id="112" name="picture 1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79703" y="6324600"/>
            <a:ext cx="457200" cy="457200"/>
          </a:xfrm>
          <a:prstGeom prst="rect">
            <a:avLst/>
          </a:prstGeom>
        </p:spPr>
      </p:pic>
      <p:pic>
        <p:nvPicPr>
          <p:cNvPr id="114" name="picture 1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166103" y="1866900"/>
            <a:ext cx="9525" cy="53721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icture 1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705611"/>
            <a:ext cx="12192000" cy="6858000"/>
          </a:xfrm>
          <a:prstGeom prst="rect">
            <a:avLst/>
          </a:prstGeom>
        </p:spPr>
      </p:pic>
      <p:sp>
        <p:nvSpPr>
          <p:cNvPr id="118" name="rect 118"/>
          <p:cNvSpPr/>
          <p:nvPr/>
        </p:nvSpPr>
        <p:spPr>
          <a:xfrm>
            <a:off x="374903" y="4477511"/>
            <a:ext cx="5562600" cy="3086099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0" name="textbox 120"/>
          <p:cNvSpPr/>
          <p:nvPr/>
        </p:nvSpPr>
        <p:spPr>
          <a:xfrm>
            <a:off x="362203" y="2085085"/>
            <a:ext cx="5511800" cy="55568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2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indent="6985" algn="l" rtl="0" eaLnBrk="0">
              <a:lnSpc>
                <a:spcPct val="117000"/>
              </a:lnSpc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实例字段是类的每个实例独有的字段</a:t>
            </a:r>
            <a:r>
              <a:rPr sz="1300" kern="0" spc="-1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，每个实例都有自己独立的实例字段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集合。</a:t>
            </a:r>
            <a:r>
              <a:rPr sz="1300" kern="0" spc="-2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要访问实例字段</a:t>
            </a:r>
            <a:r>
              <a:rPr sz="13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，必须通过类的实例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1300" algn="l" rtl="0" eaLnBrk="0">
              <a:lnSpc>
                <a:spcPct val="93000"/>
              </a:lnSpc>
              <a:spcBef>
                <a:spcPts val="1715"/>
              </a:spcBef>
              <a:tabLst>
                <a:tab pos="36004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特点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2000"/>
              </a:lnSpc>
              <a:spcBef>
                <a:spcPts val="1000"/>
              </a:spcBef>
              <a:tabLst>
                <a:tab pos="24701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每个类实例拥有自己独立的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实例字段副本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2000"/>
              </a:lnSpc>
              <a:spcBef>
                <a:spcPts val="1075"/>
              </a:spcBef>
              <a:tabLst>
                <a:tab pos="25209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实例字段用于存储对象的状态信息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2000"/>
              </a:lnSpc>
              <a:spcBef>
                <a:spcPts val="1075"/>
              </a:spcBef>
              <a:tabLst>
                <a:tab pos="24574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必须通过类的实例来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访问和修改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6000"/>
              </a:lnSpc>
              <a:spcBef>
                <a:spcPts val="1605"/>
              </a:spcBef>
            </a:pPr>
            <a:r>
              <a:rPr sz="1800" kern="0" spc="-70" dirty="0">
                <a:solidFill>
                  <a:srgbClr val="B25C1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800" kern="0" spc="-70" dirty="0">
                <a:solidFill>
                  <a:srgbClr val="B25C1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800" kern="0" spc="-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5255" algn="l" rtl="0" eaLnBrk="0">
              <a:lnSpc>
                <a:spcPts val="1300"/>
              </a:lnSpc>
              <a:spcBef>
                <a:spcPts val="305"/>
              </a:spcBef>
            </a:pP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5847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name: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'';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5529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age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55295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constructor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(n: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a: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79145" algn="l" rtl="0" eaLnBrk="0">
              <a:lnSpc>
                <a:spcPts val="1325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.name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79145" algn="l" rtl="0" eaLnBrk="0">
              <a:lnSpc>
                <a:spcPts val="1240"/>
              </a:lnSpc>
              <a:spcBef>
                <a:spcPts val="175"/>
              </a:spcBef>
            </a:pP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2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.age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5783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55930" algn="l" rtl="0" eaLnBrk="0">
              <a:lnSpc>
                <a:spcPts val="1240"/>
              </a:lnSpc>
              <a:spcBef>
                <a:spcPts val="305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getName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():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82320" algn="l" rtl="0" eaLnBrk="0">
              <a:lnSpc>
                <a:spcPts val="1325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57835" algn="l" rtl="0" eaLnBrk="0">
              <a:lnSpc>
                <a:spcPts val="1300"/>
              </a:lnSpc>
              <a:spcBef>
                <a:spcPts val="175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377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985" algn="l" rtl="0" eaLnBrk="0">
              <a:lnSpc>
                <a:spcPts val="1240"/>
              </a:lnSpc>
              <a:spcBef>
                <a:spcPts val="30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创建实例并访问实例字段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5255" algn="l" rtl="0" eaLnBrk="0">
              <a:lnSpc>
                <a:spcPts val="1240"/>
              </a:lnSpc>
              <a:spcBef>
                <a:spcPts val="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new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Alice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',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25);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122" name="picture 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74903" y="3753611"/>
            <a:ext cx="152400" cy="152400"/>
          </a:xfrm>
          <a:prstGeom prst="rect">
            <a:avLst/>
          </a:prstGeom>
        </p:spPr>
      </p:pic>
      <p:pic>
        <p:nvPicPr>
          <p:cNvPr id="124" name="picture 1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74903" y="3448811"/>
            <a:ext cx="152400" cy="152400"/>
          </a:xfrm>
          <a:prstGeom prst="rect">
            <a:avLst/>
          </a:prstGeom>
        </p:spPr>
      </p:pic>
      <p:pic>
        <p:nvPicPr>
          <p:cNvPr id="126" name="picture 1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74903" y="3144011"/>
            <a:ext cx="152400" cy="152400"/>
          </a:xfrm>
          <a:prstGeom prst="rect">
            <a:avLst/>
          </a:prstGeom>
        </p:spPr>
      </p:pic>
      <p:pic>
        <p:nvPicPr>
          <p:cNvPr id="128" name="picture 1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74903" y="2763011"/>
            <a:ext cx="228600" cy="228600"/>
          </a:xfrm>
          <a:prstGeom prst="rect">
            <a:avLst/>
          </a:prstGeom>
        </p:spPr>
      </p:pic>
      <p:sp>
        <p:nvSpPr>
          <p:cNvPr id="130" name="rect 130"/>
          <p:cNvSpPr/>
          <p:nvPr/>
        </p:nvSpPr>
        <p:spPr>
          <a:xfrm>
            <a:off x="6547104" y="2458211"/>
            <a:ext cx="5257800" cy="1123950"/>
          </a:xfrm>
          <a:prstGeom prst="rect">
            <a:avLst/>
          </a:prstGeom>
          <a:solidFill>
            <a:srgbClr val="1E3A8A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32" name="rect 132"/>
          <p:cNvSpPr/>
          <p:nvPr/>
        </p:nvSpPr>
        <p:spPr>
          <a:xfrm>
            <a:off x="6547104" y="5353811"/>
            <a:ext cx="5257800" cy="7620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134" name="table 134"/>
          <p:cNvGraphicFramePr>
            <a:graphicFrameLocks noGrp="1"/>
          </p:cNvGraphicFramePr>
          <p:nvPr/>
        </p:nvGraphicFramePr>
        <p:xfrm>
          <a:off x="6661404" y="2801111"/>
          <a:ext cx="5029200" cy="666750"/>
        </p:xfrm>
        <a:graphic>
          <a:graphicData uri="http://schemas.openxmlformats.org/drawingml/2006/table">
            <a:tbl>
              <a:tblPr/>
              <a:tblGrid>
                <a:gridCol w="5029200"/>
              </a:tblGrid>
              <a:tr h="6540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8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38125" algn="l" rtl="0" eaLnBrk="0">
                        <a:lnSpc>
                          <a:spcPct val="97000"/>
                        </a:lnSpc>
                        <a:spcBef>
                          <a:spcPts val="0"/>
                        </a:spcBef>
                        <a:tabLst>
                          <a:tab pos="328295" algn="l"/>
                        </a:tabLst>
                      </a:pP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	</a:t>
                      </a:r>
                      <a:r>
                        <a:rPr sz="1200" kern="0" spc="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name: string</a:t>
                      </a:r>
                      <a:endParaRPr sz="1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7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38125" algn="l" rtl="0" eaLnBrk="0">
                        <a:lnSpc>
                          <a:spcPct val="97000"/>
                        </a:lnSpc>
                        <a:spcBef>
                          <a:spcPts val="0"/>
                        </a:spcBef>
                        <a:tabLst>
                          <a:tab pos="321945" algn="l"/>
                        </a:tabLst>
                      </a:pP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	</a:t>
                      </a:r>
                      <a:r>
                        <a:rPr sz="12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age: number</a:t>
                      </a:r>
                      <a:endParaRPr sz="1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6" name="picture 1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747129" y="3191636"/>
            <a:ext cx="152400" cy="152400"/>
          </a:xfrm>
          <a:prstGeom prst="rect">
            <a:avLst/>
          </a:prstGeom>
        </p:spPr>
      </p:pic>
      <p:pic>
        <p:nvPicPr>
          <p:cNvPr id="138" name="picture 1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747129" y="2924936"/>
            <a:ext cx="152400" cy="152400"/>
          </a:xfrm>
          <a:prstGeom prst="rect">
            <a:avLst/>
          </a:prstGeom>
        </p:spPr>
      </p:pic>
      <p:sp>
        <p:nvSpPr>
          <p:cNvPr id="140" name="rect 140"/>
          <p:cNvSpPr/>
          <p:nvPr/>
        </p:nvSpPr>
        <p:spPr>
          <a:xfrm>
            <a:off x="6547104" y="4001261"/>
            <a:ext cx="2552700" cy="971550"/>
          </a:xfrm>
          <a:prstGeom prst="rect">
            <a:avLst/>
          </a:prstGeom>
          <a:solidFill>
            <a:srgbClr val="1E40AF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2" name="rect 142"/>
          <p:cNvSpPr/>
          <p:nvPr/>
        </p:nvSpPr>
        <p:spPr>
          <a:xfrm>
            <a:off x="9252204" y="4001261"/>
            <a:ext cx="2552700" cy="971550"/>
          </a:xfrm>
          <a:prstGeom prst="rect">
            <a:avLst/>
          </a:prstGeom>
          <a:solidFill>
            <a:srgbClr val="1E40AF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4" name="textbox 144"/>
          <p:cNvSpPr/>
          <p:nvPr/>
        </p:nvSpPr>
        <p:spPr>
          <a:xfrm>
            <a:off x="362203" y="1038859"/>
            <a:ext cx="2425700" cy="9309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655" algn="l" rtl="0" eaLnBrk="0">
              <a:lnSpc>
                <a:spcPct val="92000"/>
              </a:lnSpc>
            </a:pPr>
            <a:r>
              <a:rPr sz="2700" u="sng" kern="0" spc="-6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FB923C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字段</a:t>
            </a:r>
            <a:r>
              <a:rPr sz="2700" kern="0" spc="-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</a:t>
            </a:r>
            <a:r>
              <a:rPr sz="2700" kern="0" spc="-5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700" kern="0" spc="-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实例字段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4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2000"/>
              </a:lnSpc>
              <a:spcBef>
                <a:spcPts val="5"/>
              </a:spcBef>
              <a:tabLst>
                <a:tab pos="36131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6" name="picture 1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74903" y="1696211"/>
            <a:ext cx="228600" cy="228600"/>
          </a:xfrm>
          <a:prstGeom prst="rect">
            <a:avLst/>
          </a:prstGeom>
        </p:spPr>
      </p:pic>
      <p:graphicFrame>
        <p:nvGraphicFramePr>
          <p:cNvPr id="148" name="table 148"/>
          <p:cNvGraphicFramePr>
            <a:graphicFrameLocks noGrp="1"/>
          </p:cNvGraphicFramePr>
          <p:nvPr/>
        </p:nvGraphicFramePr>
        <p:xfrm>
          <a:off x="6623304" y="4306061"/>
          <a:ext cx="2400300" cy="590550"/>
        </p:xfrm>
        <a:graphic>
          <a:graphicData uri="http://schemas.openxmlformats.org/drawingml/2006/table">
            <a:tbl>
              <a:tblPr/>
              <a:tblGrid>
                <a:gridCol w="241934"/>
                <a:gridCol w="2158364"/>
              </a:tblGrid>
              <a:tr h="5905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6355" algn="l" rtl="0" eaLnBrk="0">
                        <a:lnSpc>
                          <a:spcPts val="1415"/>
                        </a:lnSpc>
                        <a:spcBef>
                          <a:spcPts val="0"/>
                        </a:spcBef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name: 'Alice</a:t>
                      </a:r>
                      <a:r>
                        <a:rPr sz="1000" kern="0" spc="-16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'</a:t>
                      </a: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8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1910" algn="l" rtl="0" eaLnBrk="0">
                        <a:lnSpc>
                          <a:spcPct val="90000"/>
                        </a:lnSpc>
                        <a:spcBef>
                          <a:spcPts val="5"/>
                        </a:spcBef>
                      </a:pPr>
                      <a:r>
                        <a:rPr sz="10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age</a:t>
                      </a:r>
                      <a:r>
                        <a:rPr sz="1000" kern="0" spc="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: 25</a:t>
                      </a: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0" name="table 150"/>
          <p:cNvGraphicFramePr>
            <a:graphicFrameLocks noGrp="1"/>
          </p:cNvGraphicFramePr>
          <p:nvPr/>
        </p:nvGraphicFramePr>
        <p:xfrm>
          <a:off x="9328404" y="4306061"/>
          <a:ext cx="2400300" cy="590550"/>
        </p:xfrm>
        <a:graphic>
          <a:graphicData uri="http://schemas.openxmlformats.org/drawingml/2006/table">
            <a:tbl>
              <a:tblPr/>
              <a:tblGrid>
                <a:gridCol w="241934"/>
                <a:gridCol w="2158364"/>
              </a:tblGrid>
              <a:tr h="5905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6355" algn="l" rtl="0" eaLnBrk="0">
                        <a:lnSpc>
                          <a:spcPts val="1415"/>
                        </a:lnSpc>
                        <a:spcBef>
                          <a:spcPts val="0"/>
                        </a:spcBef>
                      </a:pPr>
                      <a:r>
                        <a:rPr sz="10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name: '</a:t>
                      </a:r>
                      <a:r>
                        <a:rPr sz="1000" kern="0" spc="-1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0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Bob</a:t>
                      </a:r>
                      <a:r>
                        <a:rPr sz="1000" kern="0" spc="-16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0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'</a:t>
                      </a: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8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1910" algn="l" rtl="0" eaLnBrk="0">
                        <a:lnSpc>
                          <a:spcPct val="90000"/>
                        </a:lnSpc>
                        <a:spcBef>
                          <a:spcPts val="5"/>
                        </a:spcBef>
                      </a:pPr>
                      <a:r>
                        <a:rPr sz="10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age</a:t>
                      </a:r>
                      <a:r>
                        <a:rPr sz="1000" kern="0" spc="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: 28</a:t>
                      </a: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2" name="textbox 152"/>
          <p:cNvSpPr/>
          <p:nvPr/>
        </p:nvSpPr>
        <p:spPr>
          <a:xfrm>
            <a:off x="6623304" y="5658611"/>
            <a:ext cx="2286000" cy="381000"/>
          </a:xfrm>
          <a:prstGeom prst="rect">
            <a:avLst/>
          </a:prstGeom>
          <a:solidFill>
            <a:srgbClr val="1E40AF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42645" algn="l" rtl="0" eaLnBrk="0">
              <a:lnSpc>
                <a:spcPct val="84000"/>
              </a:lnSpc>
              <a:spcBef>
                <a:spcPts val="5"/>
              </a:spcBef>
            </a:pPr>
            <a:r>
              <a:rPr sz="1200" kern="0" spc="50" dirty="0">
                <a:solidFill>
                  <a:srgbClr val="FDBA7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p1.</a:t>
            </a:r>
            <a:r>
              <a:rPr sz="1200" kern="0" spc="0" dirty="0">
                <a:solidFill>
                  <a:srgbClr val="FDBA7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name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54" name="rect 154"/>
          <p:cNvSpPr/>
          <p:nvPr/>
        </p:nvSpPr>
        <p:spPr>
          <a:xfrm>
            <a:off x="9442704" y="5658611"/>
            <a:ext cx="2286000" cy="381000"/>
          </a:xfrm>
          <a:prstGeom prst="rect">
            <a:avLst/>
          </a:prstGeom>
          <a:solidFill>
            <a:srgbClr val="1E40AF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6" name="textbox 156"/>
          <p:cNvSpPr/>
          <p:nvPr/>
        </p:nvSpPr>
        <p:spPr>
          <a:xfrm>
            <a:off x="6534404" y="1839721"/>
            <a:ext cx="1549400" cy="5810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400" algn="l" rtl="0" eaLnBrk="0">
              <a:lnSpc>
                <a:spcPct val="92000"/>
              </a:lnSpc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实例字段工作原理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3000"/>
              </a:lnSpc>
              <a:tabLst>
                <a:tab pos="24574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 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Class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158" name="picture 1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547104" y="2229611"/>
            <a:ext cx="152400" cy="152400"/>
          </a:xfrm>
          <a:prstGeom prst="rect">
            <a:avLst/>
          </a:prstGeom>
        </p:spPr>
      </p:pic>
      <p:sp>
        <p:nvSpPr>
          <p:cNvPr id="160" name="textbox 160"/>
          <p:cNvSpPr/>
          <p:nvPr/>
        </p:nvSpPr>
        <p:spPr>
          <a:xfrm>
            <a:off x="6534404" y="5112511"/>
            <a:ext cx="1644650" cy="5118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ct val="92000"/>
              </a:lnSpc>
              <a:spcBef>
                <a:spcPts val="0"/>
              </a:spcBef>
              <a:tabLst>
                <a:tab pos="22796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访问方式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6000"/>
              </a:lnSpc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通过实例访问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62" name="picture 16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547104" y="5125211"/>
            <a:ext cx="133350" cy="152400"/>
          </a:xfrm>
          <a:prstGeom prst="rect">
            <a:avLst/>
          </a:prstGeom>
        </p:spPr>
      </p:pic>
      <p:sp>
        <p:nvSpPr>
          <p:cNvPr id="164" name="textbox 164"/>
          <p:cNvSpPr/>
          <p:nvPr/>
        </p:nvSpPr>
        <p:spPr>
          <a:xfrm>
            <a:off x="10101250" y="5452364"/>
            <a:ext cx="987425" cy="5187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8900" algn="l" rtl="0" eaLnBrk="0">
              <a:lnSpc>
                <a:spcPct val="96000"/>
              </a:lnSpc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通过方法访问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  <a:spcBef>
                <a:spcPts val="0"/>
              </a:spcBef>
            </a:pPr>
            <a:r>
              <a:rPr sz="1200" kern="0" spc="50" dirty="0">
                <a:solidFill>
                  <a:srgbClr val="FDBA7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p2.</a:t>
            </a:r>
            <a:r>
              <a:rPr sz="1200" kern="0" spc="0" dirty="0">
                <a:solidFill>
                  <a:srgbClr val="FDBA7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getName</a:t>
            </a:r>
            <a:r>
              <a:rPr sz="1200" kern="0" spc="50" dirty="0">
                <a:solidFill>
                  <a:srgbClr val="FDBA7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()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6" name="textbox 166"/>
          <p:cNvSpPr/>
          <p:nvPr/>
        </p:nvSpPr>
        <p:spPr>
          <a:xfrm>
            <a:off x="6534404" y="3759961"/>
            <a:ext cx="1330960" cy="2038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3000"/>
              </a:lnSpc>
              <a:spcBef>
                <a:spcPts val="0"/>
              </a:spcBef>
              <a:tabLst>
                <a:tab pos="2508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 </a:t>
            </a:r>
            <a:r>
              <a:rPr sz="12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Instance</a:t>
            </a:r>
            <a:r>
              <a:rPr sz="12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168" name="picture 16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547104" y="3772661"/>
            <a:ext cx="152400" cy="152400"/>
          </a:xfrm>
          <a:prstGeom prst="rect">
            <a:avLst/>
          </a:prstGeom>
        </p:spPr>
      </p:pic>
      <p:sp>
        <p:nvSpPr>
          <p:cNvPr id="170" name="textbox 170"/>
          <p:cNvSpPr/>
          <p:nvPr/>
        </p:nvSpPr>
        <p:spPr>
          <a:xfrm>
            <a:off x="6648704" y="2594864"/>
            <a:ext cx="1025525" cy="1720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ct val="96000"/>
              </a:lnSpc>
              <a:tabLst>
                <a:tab pos="221615" algn="l"/>
              </a:tabLst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实例字段声明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72" name="picture 17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661404" y="2634857"/>
            <a:ext cx="133350" cy="84859"/>
          </a:xfrm>
          <a:prstGeom prst="rect">
            <a:avLst/>
          </a:prstGeom>
        </p:spPr>
      </p:pic>
      <p:sp>
        <p:nvSpPr>
          <p:cNvPr id="174" name="textbox 174"/>
          <p:cNvSpPr/>
          <p:nvPr/>
        </p:nvSpPr>
        <p:spPr>
          <a:xfrm>
            <a:off x="7591621" y="4099814"/>
            <a:ext cx="471169" cy="1790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1000" kern="0" spc="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 </a:t>
            </a:r>
            <a:r>
              <a:rPr sz="1000" kern="0" spc="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p1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6" name="textbox 176"/>
          <p:cNvSpPr/>
          <p:nvPr/>
        </p:nvSpPr>
        <p:spPr>
          <a:xfrm>
            <a:off x="10296721" y="4099814"/>
            <a:ext cx="471169" cy="1790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1000" kern="0" spc="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 </a:t>
            </a:r>
            <a:r>
              <a:rPr sz="1000" kern="0" spc="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p2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178" name="picture 17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709029" y="4429886"/>
            <a:ext cx="114300" cy="342900"/>
          </a:xfrm>
          <a:prstGeom prst="rect">
            <a:avLst/>
          </a:prstGeom>
        </p:spPr>
      </p:pic>
      <p:pic>
        <p:nvPicPr>
          <p:cNvPr id="180" name="picture 18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9414129" y="4429886"/>
            <a:ext cx="114300" cy="342900"/>
          </a:xfrm>
          <a:prstGeom prst="rect">
            <a:avLst/>
          </a:prstGeom>
        </p:spPr>
      </p:pic>
      <p:pic>
        <p:nvPicPr>
          <p:cNvPr id="182" name="picture 18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9061704" y="5678163"/>
            <a:ext cx="228600" cy="13234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picture 1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248411"/>
            <a:ext cx="12192000" cy="7772400"/>
          </a:xfrm>
          <a:prstGeom prst="rect">
            <a:avLst/>
          </a:prstGeom>
        </p:spPr>
      </p:pic>
      <p:sp>
        <p:nvSpPr>
          <p:cNvPr id="186" name="textbox 186"/>
          <p:cNvSpPr/>
          <p:nvPr/>
        </p:nvSpPr>
        <p:spPr>
          <a:xfrm>
            <a:off x="6534404" y="1759711"/>
            <a:ext cx="2830195" cy="38207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ct val="92000"/>
              </a:lnSpc>
              <a:tabLst>
                <a:tab pos="27305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7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4625" algn="l" rtl="0" eaLnBrk="0">
              <a:lnSpc>
                <a:spcPts val="1495"/>
              </a:lnSpc>
              <a:spcBef>
                <a:spcPts val="37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2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520"/>
              </a:lnSpc>
              <a:spcBef>
                <a:spcPts val="305"/>
              </a:spcBef>
            </a:pPr>
            <a:r>
              <a:rPr sz="1200" b="1" kern="0" spc="-10" dirty="0">
                <a:solidFill>
                  <a:srgbClr val="FB923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static</a:t>
            </a:r>
            <a:r>
              <a:rPr sz="1200" b="1" kern="0" spc="-10" dirty="0">
                <a:solidFill>
                  <a:srgbClr val="FB923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numberOfPers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ons</a:t>
            </a:r>
            <a:r>
              <a:rPr sz="12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57505" algn="l" rtl="0" eaLnBrk="0">
              <a:lnSpc>
                <a:spcPts val="1495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constructor(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42290" algn="l" rtl="0" eaLnBrk="0">
              <a:lnSpc>
                <a:spcPts val="1520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200" kern="0" spc="-4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.numberOfPersons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++;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60045" algn="l" rtl="0" eaLnBrk="0">
              <a:lnSpc>
                <a:spcPts val="1495"/>
              </a:lnSpc>
              <a:spcBef>
                <a:spcPts val="28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716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6530" indent="-3175" algn="l" rtl="0" eaLnBrk="0">
              <a:lnSpc>
                <a:spcPct val="117000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直接使⽤类名获取字段值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200" kern="0" spc="-4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.numberOfPe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rsons;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5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1775" algn="l" rtl="0" eaLnBrk="0">
              <a:lnSpc>
                <a:spcPct val="92000"/>
              </a:lnSpc>
              <a:spcBef>
                <a:spcPts val="0"/>
              </a:spcBef>
              <a:tabLst>
                <a:tab pos="35052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静态字段与实例关系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88" name="picture 1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47104" y="5353811"/>
            <a:ext cx="219075" cy="190500"/>
          </a:xfrm>
          <a:prstGeom prst="rect">
            <a:avLst/>
          </a:prstGeom>
        </p:spPr>
      </p:pic>
      <p:pic>
        <p:nvPicPr>
          <p:cNvPr id="190" name="picture 1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47104" y="1772411"/>
            <a:ext cx="142875" cy="190500"/>
          </a:xfrm>
          <a:prstGeom prst="rect">
            <a:avLst/>
          </a:prstGeom>
        </p:spPr>
      </p:pic>
      <p:sp>
        <p:nvSpPr>
          <p:cNvPr id="192" name="rect 192"/>
          <p:cNvSpPr/>
          <p:nvPr/>
        </p:nvSpPr>
        <p:spPr>
          <a:xfrm>
            <a:off x="546353" y="1543811"/>
            <a:ext cx="5429250" cy="1333500"/>
          </a:xfrm>
          <a:prstGeom prst="rect">
            <a:avLst/>
          </a:prstGeom>
          <a:solidFill>
            <a:srgbClr val="FB923C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94" name="textbox 194"/>
          <p:cNvSpPr/>
          <p:nvPr/>
        </p:nvSpPr>
        <p:spPr>
          <a:xfrm>
            <a:off x="705103" y="5874511"/>
            <a:ext cx="4768850" cy="12674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0825" algn="l" rtl="0" eaLnBrk="0">
              <a:lnSpc>
                <a:spcPct val="92000"/>
              </a:lnSpc>
              <a:tabLst>
                <a:tab pos="36830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声明语法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7795" algn="l" rtl="0" eaLnBrk="0">
              <a:lnSpc>
                <a:spcPts val="1675"/>
              </a:lnSpc>
              <a:spcBef>
                <a:spcPts val="390"/>
              </a:spcBef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3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ClassName</a:t>
            </a:r>
            <a:r>
              <a:rPr sz="1300" kern="0" spc="1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595"/>
              </a:lnSpc>
              <a:spcBef>
                <a:spcPts val="425"/>
              </a:spcBef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static</a:t>
            </a:r>
            <a:r>
              <a:rPr sz="13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fieldName</a:t>
            </a:r>
            <a:r>
              <a:rPr sz="13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3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fieldType</a:t>
            </a:r>
            <a:r>
              <a:rPr sz="13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3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initialValue</a:t>
            </a:r>
            <a:r>
              <a:rPr sz="13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0970" algn="l" rtl="0" eaLnBrk="0">
              <a:lnSpc>
                <a:spcPts val="1675"/>
              </a:lnSpc>
              <a:spcBef>
                <a:spcPts val="0"/>
              </a:spcBef>
            </a:pPr>
            <a:r>
              <a:rPr sz="13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196" name="picture 19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17803" y="5887211"/>
            <a:ext cx="238125" cy="190500"/>
          </a:xfrm>
          <a:prstGeom prst="rect">
            <a:avLst/>
          </a:prstGeom>
        </p:spPr>
      </p:pic>
      <p:pic>
        <p:nvPicPr>
          <p:cNvPr id="198" name="picture 19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550404" y="5797611"/>
            <a:ext cx="2654300" cy="1727900"/>
          </a:xfrm>
          <a:prstGeom prst="rect">
            <a:avLst/>
          </a:prstGeom>
        </p:spPr>
      </p:pic>
      <p:sp>
        <p:nvSpPr>
          <p:cNvPr id="200" name="textbox 200"/>
          <p:cNvSpPr/>
          <p:nvPr/>
        </p:nvSpPr>
        <p:spPr>
          <a:xfrm>
            <a:off x="508253" y="7420736"/>
            <a:ext cx="9144000" cy="495934"/>
          </a:xfrm>
          <a:prstGeom prst="rect">
            <a:avLst/>
          </a:prstGeom>
          <a:solidFill>
            <a:srgbClr val="FB923C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0055" algn="l" rtl="0" eaLnBrk="0">
              <a:lnSpc>
                <a:spcPct val="95000"/>
              </a:lnSpc>
            </a:pPr>
            <a:r>
              <a:rPr sz="1300" kern="0" spc="5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?</a:t>
            </a:r>
            <a:r>
              <a:rPr sz="1300" kern="0" spc="13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要点：</a:t>
            </a:r>
            <a:r>
              <a:rPr sz="1300" kern="0" spc="-2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静态字段在所有实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例之间共享</a:t>
            </a:r>
            <a:r>
              <a:rPr sz="1300" kern="0" spc="-2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，适合存储类的公共状态或配置信息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02" name="textbox 202"/>
          <p:cNvSpPr/>
          <p:nvPr/>
        </p:nvSpPr>
        <p:spPr>
          <a:xfrm>
            <a:off x="743203" y="1759711"/>
            <a:ext cx="4914265" cy="9201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4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2000"/>
              </a:lnSpc>
              <a:spcBef>
                <a:spcPts val="0"/>
              </a:spcBef>
              <a:tabLst>
                <a:tab pos="360045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什么是静态字段？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indent="-1270" algn="l" rtl="0" eaLnBrk="0">
              <a:lnSpc>
                <a:spcPct val="124000"/>
              </a:lnSpc>
            </a:pP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300" kern="0" spc="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static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关键字声明的字段属于类本身</a:t>
            </a:r>
            <a:r>
              <a:rPr sz="1300" kern="0" spc="-2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，而不是类的某个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实例。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所有实例共享同一个静态字段。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04" name="picture 20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55903" y="1772411"/>
            <a:ext cx="228600" cy="228600"/>
          </a:xfrm>
          <a:prstGeom prst="rect">
            <a:avLst/>
          </a:prstGeom>
        </p:spPr>
      </p:pic>
      <p:sp>
        <p:nvSpPr>
          <p:cNvPr id="206" name="textbox 206"/>
          <p:cNvSpPr/>
          <p:nvPr/>
        </p:nvSpPr>
        <p:spPr>
          <a:xfrm>
            <a:off x="527303" y="3525011"/>
            <a:ext cx="5448300" cy="5334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0" algn="l" rtl="0" eaLnBrk="0">
              <a:lnSpc>
                <a:spcPct val="92000"/>
              </a:lnSpc>
              <a:spcBef>
                <a:spcPts val="5"/>
              </a:spcBef>
              <a:tabLst>
                <a:tab pos="46291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静态字段由类的所有实例共享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08" name="picture 20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79703" y="3715511"/>
            <a:ext cx="152400" cy="152400"/>
          </a:xfrm>
          <a:prstGeom prst="rect">
            <a:avLst/>
          </a:prstGeom>
        </p:spPr>
      </p:pic>
      <p:sp>
        <p:nvSpPr>
          <p:cNvPr id="210" name="textbox 210"/>
          <p:cNvSpPr/>
          <p:nvPr/>
        </p:nvSpPr>
        <p:spPr>
          <a:xfrm>
            <a:off x="527303" y="4210811"/>
            <a:ext cx="5448300" cy="5334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0" algn="l" rtl="0" eaLnBrk="0">
              <a:lnSpc>
                <a:spcPct val="92000"/>
              </a:lnSpc>
              <a:spcBef>
                <a:spcPts val="5"/>
              </a:spcBef>
              <a:tabLst>
                <a:tab pos="4635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访问静态字段时需要使用类名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，而非实例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12" name="picture 2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79703" y="4401311"/>
            <a:ext cx="152400" cy="152400"/>
          </a:xfrm>
          <a:prstGeom prst="rect">
            <a:avLst/>
          </a:prstGeom>
        </p:spPr>
      </p:pic>
      <p:sp>
        <p:nvSpPr>
          <p:cNvPr id="214" name="textbox 214"/>
          <p:cNvSpPr/>
          <p:nvPr/>
        </p:nvSpPr>
        <p:spPr>
          <a:xfrm>
            <a:off x="527303" y="4896611"/>
            <a:ext cx="5448300" cy="5334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0" algn="l" rtl="0" eaLnBrk="0">
              <a:lnSpc>
                <a:spcPct val="92000"/>
              </a:lnSpc>
              <a:spcBef>
                <a:spcPts val="5"/>
              </a:spcBef>
              <a:tabLst>
                <a:tab pos="46291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静态字段在类的所有实例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之间保持同步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16" name="picture 2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79703" y="5087111"/>
            <a:ext cx="152400" cy="152400"/>
          </a:xfrm>
          <a:prstGeom prst="rect">
            <a:avLst/>
          </a:prstGeom>
        </p:spPr>
      </p:pic>
      <p:sp>
        <p:nvSpPr>
          <p:cNvPr id="218" name="textbox 218"/>
          <p:cNvSpPr/>
          <p:nvPr/>
        </p:nvSpPr>
        <p:spPr>
          <a:xfrm>
            <a:off x="535863" y="734059"/>
            <a:ext cx="2404745" cy="4051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27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字段：静态字段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20" name="textbox 220"/>
          <p:cNvSpPr/>
          <p:nvPr/>
        </p:nvSpPr>
        <p:spPr>
          <a:xfrm>
            <a:off x="514603" y="3131311"/>
            <a:ext cx="1663700" cy="2400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2000"/>
              </a:lnSpc>
              <a:tabLst>
                <a:tab pos="321945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静态字段的特性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22" name="picture 2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27303" y="3144011"/>
            <a:ext cx="190500" cy="190500"/>
          </a:xfrm>
          <a:prstGeom prst="rect">
            <a:avLst/>
          </a:prstGeom>
        </p:spPr>
      </p:pic>
      <p:pic>
        <p:nvPicPr>
          <p:cNvPr id="224" name="picture 2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527303" y="1543811"/>
            <a:ext cx="76200" cy="1333500"/>
          </a:xfrm>
          <a:prstGeom prst="rect">
            <a:avLst/>
          </a:prstGeom>
        </p:spPr>
      </p:pic>
      <p:pic>
        <p:nvPicPr>
          <p:cNvPr id="226" name="picture 2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527303" y="1200911"/>
            <a:ext cx="7620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picture 2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705611"/>
            <a:ext cx="12192000" cy="6858000"/>
          </a:xfrm>
          <a:prstGeom prst="rect">
            <a:avLst/>
          </a:prstGeom>
        </p:spPr>
      </p:pic>
      <p:sp>
        <p:nvSpPr>
          <p:cNvPr id="230" name="rect 230"/>
          <p:cNvSpPr/>
          <p:nvPr/>
        </p:nvSpPr>
        <p:spPr>
          <a:xfrm>
            <a:off x="6318503" y="2001011"/>
            <a:ext cx="5486400" cy="26670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32" name="textbox 232"/>
          <p:cNvSpPr/>
          <p:nvPr/>
        </p:nvSpPr>
        <p:spPr>
          <a:xfrm>
            <a:off x="527303" y="3029711"/>
            <a:ext cx="5486400" cy="19050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7965" algn="l" rtl="0" eaLnBrk="0">
              <a:lnSpc>
                <a:spcPct val="98000"/>
              </a:lnSpc>
              <a:spcBef>
                <a:spcPts val="5"/>
              </a:spcBef>
            </a:pPr>
            <a:r>
              <a:rPr sz="3000" kern="0" spc="215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520" dirty="0">
                <a:solidFill>
                  <a:srgbClr val="FB923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字段初始化的优势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7980" algn="l" rtl="0" eaLnBrk="0">
              <a:lnSpc>
                <a:spcPct val="91000"/>
              </a:lnSpc>
              <a:spcBef>
                <a:spcPts val="105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减少运行时错误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，避免未初始化字段导致的异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常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6710" algn="l" rtl="0" eaLnBrk="0">
              <a:lnSpc>
                <a:spcPct val="83000"/>
              </a:lnSpc>
              <a:spcBef>
                <a:spcPts val="138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提高执行性能</a:t>
            </a:r>
            <a:r>
              <a:rPr sz="1200" kern="0" spc="-1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，确保所有字段在使用前已正确初始化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8615" algn="l" rtl="0" eaLnBrk="0">
              <a:lnSpc>
                <a:spcPts val="27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增强代码可读性</a:t>
            </a:r>
            <a:r>
              <a:rPr sz="12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，明确每个字段的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初始状态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34" name="textbox 234"/>
          <p:cNvSpPr/>
          <p:nvPr/>
        </p:nvSpPr>
        <p:spPr>
          <a:xfrm>
            <a:off x="520509" y="1191259"/>
            <a:ext cx="5477509" cy="16160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940" algn="l" rtl="0" eaLnBrk="0">
              <a:lnSpc>
                <a:spcPct val="92000"/>
              </a:lnSpc>
            </a:pPr>
            <a:r>
              <a:rPr sz="2700" u="sng" kern="0" spc="-4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FB923C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字段</a:t>
            </a:r>
            <a:r>
              <a:rPr sz="27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初始化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3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106000"/>
              </a:lnSpc>
              <a:spcBef>
                <a:spcPts val="450"/>
              </a:spcBef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中，所有字段必须在声明时或构造函数中显式初始化</a:t>
            </a:r>
            <a:r>
              <a:rPr sz="15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500" kern="0" spc="-3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减少运行时错误并提高执行性能。这一要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求与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TypeScript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5000"/>
              </a:lnSpc>
              <a:spcBef>
                <a:spcPts val="390"/>
              </a:spcBef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strictPropertyInitialization</a:t>
            </a:r>
            <a:r>
              <a:rPr sz="1500" kern="0" spc="3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模式相同。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36" name="textbox 236"/>
          <p:cNvSpPr/>
          <p:nvPr/>
        </p:nvSpPr>
        <p:spPr>
          <a:xfrm>
            <a:off x="6547104" y="2763011"/>
            <a:ext cx="5029200" cy="1676400"/>
          </a:xfrm>
          <a:prstGeom prst="rect">
            <a:avLst/>
          </a:prstGeom>
          <a:solidFill>
            <a:srgbClr val="111827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0655" algn="l" rtl="0" eaLnBrk="0">
              <a:lnSpc>
                <a:spcPts val="1300"/>
              </a:lnSpc>
            </a:pPr>
            <a:r>
              <a:rPr sz="1000" kern="0" spc="1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16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000" kern="0" spc="14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79425" algn="l" rtl="0" eaLnBrk="0">
              <a:lnSpc>
                <a:spcPts val="1240"/>
              </a:lnSpc>
              <a:spcBef>
                <a:spcPts val="145"/>
              </a:spcBef>
            </a:pPr>
            <a:r>
              <a:rPr sz="1000" kern="0" spc="50" dirty="0">
                <a:solidFill>
                  <a:srgbClr val="A5B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A5B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A5B4F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字段未初始化</a:t>
            </a:r>
            <a:r>
              <a:rPr sz="1000" kern="0" spc="-160" dirty="0">
                <a:solidFill>
                  <a:srgbClr val="A5B4F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A5B4F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，默认</a:t>
            </a:r>
            <a:r>
              <a:rPr sz="1000" kern="0" spc="40" dirty="0">
                <a:solidFill>
                  <a:srgbClr val="A5B4F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</a:t>
            </a:r>
            <a:r>
              <a:rPr sz="1000" kern="0" spc="0" dirty="0">
                <a:solidFill>
                  <a:srgbClr val="A5B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undefined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387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83235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setName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(n: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r>
              <a:rPr sz="1000" kern="0" spc="6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</a:t>
            </a:r>
            <a:r>
              <a:rPr sz="1000" kern="0" spc="15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04545" algn="l" rtl="0" eaLnBrk="0">
              <a:lnSpc>
                <a:spcPts val="1325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5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.name</a:t>
            </a:r>
            <a:r>
              <a:rPr sz="1000" kern="0" spc="9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2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3235" algn="l" rtl="0" eaLnBrk="0">
              <a:lnSpc>
                <a:spcPts val="1300"/>
              </a:lnSpc>
              <a:spcBef>
                <a:spcPts val="175"/>
              </a:spcBef>
            </a:pPr>
            <a:r>
              <a:rPr sz="1000" kern="0" spc="-1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38" name="textbox 238"/>
          <p:cNvSpPr/>
          <p:nvPr/>
        </p:nvSpPr>
        <p:spPr>
          <a:xfrm>
            <a:off x="6534404" y="2216911"/>
            <a:ext cx="2082800" cy="4724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3000" kern="0" spc="110" dirty="0">
                <a:solidFill>
                  <a:srgbClr val="EF444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●</a:t>
            </a:r>
            <a:r>
              <a:rPr sz="3000" kern="0" spc="340" dirty="0">
                <a:solidFill>
                  <a:srgbClr val="EF444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错误的字段初始化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picture 2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705611"/>
            <a:ext cx="12192000" cy="6858000"/>
          </a:xfrm>
          <a:prstGeom prst="rect">
            <a:avLst/>
          </a:prstGeom>
        </p:spPr>
      </p:pic>
      <p:sp>
        <p:nvSpPr>
          <p:cNvPr id="242" name="textbox 242"/>
          <p:cNvSpPr/>
          <p:nvPr/>
        </p:nvSpPr>
        <p:spPr>
          <a:xfrm>
            <a:off x="6309994" y="2030221"/>
            <a:ext cx="4563109" cy="44284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9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0180" algn="l" rtl="0" eaLnBrk="0">
              <a:lnSpc>
                <a:spcPts val="1495"/>
              </a:lnSpc>
              <a:spcBef>
                <a:spcPts val="37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2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39750" algn="l" rtl="0" eaLnBrk="0">
              <a:lnSpc>
                <a:spcPct val="99000"/>
              </a:lnSpc>
              <a:spcBef>
                <a:spcPts val="300"/>
              </a:spcBef>
            </a:pP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name:</a:t>
            </a:r>
            <a:r>
              <a:rPr sz="12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2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''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39750" algn="l" rtl="0" eaLnBrk="0">
              <a:lnSpc>
                <a:spcPct val="92000"/>
              </a:lnSpc>
              <a:spcBef>
                <a:spcPts val="37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private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_age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5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4670" algn="l" rtl="0" eaLnBrk="0">
              <a:lnSpc>
                <a:spcPts val="1475"/>
              </a:lnSpc>
              <a:spcBef>
                <a:spcPts val="36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getter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⽅法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37210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get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age():</a:t>
            </a:r>
            <a:r>
              <a:rPr sz="12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09955" algn="l" rtl="0" eaLnBrk="0">
              <a:lnSpc>
                <a:spcPct val="92000"/>
              </a:lnSpc>
              <a:spcBef>
                <a:spcPts val="375"/>
              </a:spcBef>
            </a:pP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200" kern="0" spc="-4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._age;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39115" algn="l" rtl="0" eaLnBrk="0">
              <a:lnSpc>
                <a:spcPts val="1495"/>
              </a:lnSpc>
              <a:spcBef>
                <a:spcPts val="48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4670" algn="l" rtl="0" eaLnBrk="0">
              <a:lnSpc>
                <a:spcPts val="1545"/>
              </a:lnSpc>
              <a:spcBef>
                <a:spcPts val="370"/>
              </a:spcBef>
            </a:pP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setter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⽅法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39115" algn="l" rtl="0" eaLnBrk="0">
              <a:lnSpc>
                <a:spcPct val="99000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set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age(x:</a:t>
            </a:r>
            <a:r>
              <a:rPr sz="12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number)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02970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if</a:t>
            </a:r>
            <a:r>
              <a:rPr sz="1200" kern="0" spc="1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(x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0)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ct val="99000"/>
              </a:lnSpc>
              <a:spcBef>
                <a:spcPts val="30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throw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Error('Invalid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age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argument'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04875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06145" algn="l" rtl="0" eaLnBrk="0">
              <a:lnSpc>
                <a:spcPct val="92000"/>
              </a:lnSpc>
              <a:spcBef>
                <a:spcPts val="300"/>
              </a:spcBef>
            </a:pP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200" kern="0" spc="-4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._age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39115" algn="l" rtl="0" eaLnBrk="0">
              <a:lnSpc>
                <a:spcPts val="1495"/>
              </a:lnSpc>
              <a:spcBef>
                <a:spcPts val="48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335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44" name="rect 244"/>
          <p:cNvSpPr/>
          <p:nvPr/>
        </p:nvSpPr>
        <p:spPr>
          <a:xfrm>
            <a:off x="527303" y="2763011"/>
            <a:ext cx="5486400" cy="10287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46" name="rect 246"/>
          <p:cNvSpPr/>
          <p:nvPr/>
        </p:nvSpPr>
        <p:spPr>
          <a:xfrm>
            <a:off x="527303" y="3944111"/>
            <a:ext cx="5486400" cy="10287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48" name="rect 248"/>
          <p:cNvSpPr/>
          <p:nvPr/>
        </p:nvSpPr>
        <p:spPr>
          <a:xfrm>
            <a:off x="527303" y="5125211"/>
            <a:ext cx="5486400" cy="800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50" name="textbox 250"/>
          <p:cNvSpPr/>
          <p:nvPr/>
        </p:nvSpPr>
        <p:spPr>
          <a:xfrm>
            <a:off x="1206195" y="2961385"/>
            <a:ext cx="4667884" cy="6775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95000"/>
              </a:lnSpc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受控访问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-635" algn="l" rtl="0" eaLnBrk="0">
              <a:lnSpc>
                <a:spcPct val="109000"/>
              </a:lnSpc>
            </a:pP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getter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setter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，可以不直接暴露对象内部属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</a:t>
            </a:r>
            <a:r>
              <a:rPr sz="12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，同时允许获取或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设置属性值。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52" name="textbox 252"/>
          <p:cNvSpPr/>
          <p:nvPr/>
        </p:nvSpPr>
        <p:spPr>
          <a:xfrm>
            <a:off x="1202461" y="4142485"/>
            <a:ext cx="4443095" cy="6769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逻辑操作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240" algn="l" rtl="0" eaLnBrk="0">
              <a:lnSpc>
                <a:spcPct val="115000"/>
              </a:lnSpc>
              <a:spcBef>
                <a:spcPts val="33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在返回值或赋值前执行额外的逻辑操作</a:t>
            </a:r>
            <a:r>
              <a:rPr sz="1200" kern="0" spc="-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，例如数据验证、转换或计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算。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54" name="textbox 254"/>
          <p:cNvSpPr/>
          <p:nvPr/>
        </p:nvSpPr>
        <p:spPr>
          <a:xfrm>
            <a:off x="520509" y="2030221"/>
            <a:ext cx="5448934" cy="5035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3175" algn="l" rtl="0" eaLnBrk="0">
              <a:lnSpc>
                <a:spcPct val="104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getter</a:t>
            </a:r>
            <a:r>
              <a:rPr sz="15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setter</a:t>
            </a:r>
            <a:r>
              <a:rPr sz="15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提供了对对象属性的受控访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，可以在返回或设置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值前执行逻辑操作。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56" name="textbox 256"/>
          <p:cNvSpPr/>
          <p:nvPr/>
        </p:nvSpPr>
        <p:spPr>
          <a:xfrm>
            <a:off x="1205375" y="5323585"/>
            <a:ext cx="3807459" cy="447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封装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隐藏内部实现细节</a:t>
            </a:r>
            <a:r>
              <a:rPr sz="12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，只通过统一的接口暴露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对象的状态。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58" name="textbox 258"/>
          <p:cNvSpPr/>
          <p:nvPr/>
        </p:nvSpPr>
        <p:spPr>
          <a:xfrm>
            <a:off x="529005" y="1191259"/>
            <a:ext cx="2332989" cy="4337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2700" u="sng" kern="0" spc="14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FB923C"/>
                  </a:solidFill>
                </a:uFill>
                <a:latin typeface="Arial" panose="020B0604020202090204"/>
                <a:ea typeface="Arial" panose="020B0604020202090204"/>
                <a:cs typeface="Arial" panose="020B0604020202090204"/>
              </a:rPr>
              <a:t>gette</a:t>
            </a:r>
            <a:r>
              <a:rPr sz="2700" kern="0" spc="14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</a:t>
            </a:r>
            <a:r>
              <a:rPr sz="2700" kern="0" spc="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2700" kern="0" spc="14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sett</a:t>
            </a:r>
            <a:r>
              <a:rPr sz="2700" kern="0" spc="1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er</a:t>
            </a:r>
            <a:endParaRPr sz="27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260" name="picture 2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79703" y="2915411"/>
            <a:ext cx="381000" cy="381000"/>
          </a:xfrm>
          <a:prstGeom prst="rect">
            <a:avLst/>
          </a:prstGeom>
        </p:spPr>
      </p:pic>
      <p:pic>
        <p:nvPicPr>
          <p:cNvPr id="262" name="picture 2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79703" y="4096511"/>
            <a:ext cx="381000" cy="381000"/>
          </a:xfrm>
          <a:prstGeom prst="rect">
            <a:avLst/>
          </a:prstGeom>
        </p:spPr>
      </p:pic>
      <p:pic>
        <p:nvPicPr>
          <p:cNvPr id="264" name="picture 2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79703" y="5277611"/>
            <a:ext cx="381000" cy="381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picture 2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3" y="705611"/>
            <a:ext cx="12192000" cy="6858000"/>
          </a:xfrm>
          <a:prstGeom prst="rect">
            <a:avLst/>
          </a:prstGeom>
        </p:spPr>
      </p:pic>
      <p:sp>
        <p:nvSpPr>
          <p:cNvPr id="268" name="textbox 268"/>
          <p:cNvSpPr/>
          <p:nvPr/>
        </p:nvSpPr>
        <p:spPr>
          <a:xfrm>
            <a:off x="526776" y="2034794"/>
            <a:ext cx="4787900" cy="26320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9540" algn="l" rtl="0" eaLnBrk="0">
              <a:lnSpc>
                <a:spcPct val="92000"/>
              </a:lnSpc>
            </a:pPr>
            <a:r>
              <a:rPr sz="18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实例方法的定义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87000"/>
              </a:lnSpc>
              <a:spcBef>
                <a:spcPts val="400"/>
              </a:spcBef>
            </a:pP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实例方法是与类的实例关联的方法</a:t>
            </a:r>
            <a:r>
              <a:rPr sz="1300" kern="0" spc="-2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，需要通过类的实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例来调用。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9540" algn="l" rtl="0" eaLnBrk="0">
              <a:lnSpc>
                <a:spcPts val="4255"/>
              </a:lnSpc>
            </a:pPr>
            <a:r>
              <a:rPr sz="18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实例方法的特性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0015" algn="l" rtl="0" eaLnBrk="0">
              <a:lnSpc>
                <a:spcPct val="83000"/>
              </a:lnSpc>
              <a:spcBef>
                <a:spcPts val="37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封装类的功能</a:t>
            </a:r>
            <a:r>
              <a:rPr sz="12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，让类或类的实例能够执行特定的操作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3190" algn="l" rtl="0" eaLnBrk="0">
              <a:lnSpc>
                <a:spcPts val="27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可以接收参数并返回值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9380" algn="l" rtl="0" eaLnBrk="0">
              <a:lnSpc>
                <a:spcPct val="92000"/>
              </a:lnSpc>
              <a:spcBef>
                <a:spcPts val="149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必须通过类的实例来调用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3190" algn="l" rtl="0" eaLnBrk="0">
              <a:lnSpc>
                <a:spcPct val="92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可以访问类的实例字段和静态字段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70" name="rect 270"/>
          <p:cNvSpPr/>
          <p:nvPr/>
        </p:nvSpPr>
        <p:spPr>
          <a:xfrm>
            <a:off x="527303" y="4896611"/>
            <a:ext cx="5448300" cy="2209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72" name="textbox 272"/>
          <p:cNvSpPr/>
          <p:nvPr/>
        </p:nvSpPr>
        <p:spPr>
          <a:xfrm>
            <a:off x="6580905" y="2258821"/>
            <a:ext cx="3857625" cy="2838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0810" algn="l" rtl="0" eaLnBrk="0">
              <a:lnSpc>
                <a:spcPct val="92000"/>
              </a:lnSpc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实例方法示例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240"/>
              </a:lnSpc>
              <a:spcBef>
                <a:spcPts val="1195"/>
              </a:spcBef>
            </a:pP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Rec</a:t>
            </a:r>
            <a:r>
              <a:rPr sz="1000" kern="0" spc="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tangleSize</a:t>
            </a:r>
            <a:r>
              <a:rPr sz="1000" kern="0" spc="14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591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private</a:t>
            </a:r>
            <a:r>
              <a:rPr sz="1000" kern="0" spc="8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height</a:t>
            </a:r>
            <a:r>
              <a:rPr sz="1000" kern="0" spc="8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9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9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591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private</a:t>
            </a:r>
            <a:r>
              <a:rPr sz="1000" kern="0" spc="7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width</a:t>
            </a:r>
            <a:r>
              <a:rPr sz="1000" kern="0" spc="7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6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7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9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55955" indent="-323850" algn="l" rtl="0" eaLnBrk="0">
              <a:lnSpc>
                <a:spcPct val="114000"/>
              </a:lnSpc>
              <a:spcBef>
                <a:spcPts val="300"/>
              </a:spcBef>
            </a:pP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constructor</a:t>
            </a:r>
            <a:r>
              <a:rPr sz="1000" kern="0" spc="1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height</a:t>
            </a:r>
            <a:r>
              <a:rPr sz="1000" kern="0" spc="1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000" kern="0" spc="1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width</a:t>
            </a:r>
            <a:r>
              <a:rPr sz="1000" kern="0" spc="1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5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height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height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000" kern="0" spc="9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设置⾼度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56590" algn="l" rtl="0" eaLnBrk="0">
              <a:lnSpc>
                <a:spcPts val="1240"/>
              </a:lnSpc>
              <a:spcBef>
                <a:spcPts val="210"/>
              </a:spcBef>
            </a:pP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width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width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000" kern="0" spc="9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8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设置宽度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4645" algn="l" rtl="0" eaLnBrk="0">
              <a:lnSpc>
                <a:spcPts val="1500"/>
              </a:lnSpc>
            </a:pPr>
            <a:r>
              <a:rPr sz="1000" kern="0" spc="-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147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7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7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定义实例⽅法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calculateArea</a:t>
            </a:r>
            <a:r>
              <a:rPr sz="1000" kern="0" spc="7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000" kern="0" spc="6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计算矩形⾯积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2105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calculateArea</a:t>
            </a:r>
            <a:r>
              <a:rPr sz="1000" kern="0" spc="1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():</a:t>
            </a:r>
            <a:r>
              <a:rPr sz="1000" kern="0" spc="1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5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59765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.height</a:t>
            </a:r>
            <a:r>
              <a:rPr sz="1000" kern="0" spc="15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*</a:t>
            </a:r>
            <a:r>
              <a:rPr sz="1000" kern="0" spc="1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4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.width;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464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74" name="textbox 274"/>
          <p:cNvSpPr/>
          <p:nvPr/>
        </p:nvSpPr>
        <p:spPr>
          <a:xfrm>
            <a:off x="715924" y="5116321"/>
            <a:ext cx="3188970" cy="5791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8905" algn="l" rtl="0" eaLnBrk="0">
              <a:lnSpc>
                <a:spcPct val="92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实例方法与静态方法的区别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2000"/>
              </a:lnSpc>
            </a:pP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实例方法与静态方法的主要区别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在于调用方式：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aphicFrame>
        <p:nvGraphicFramePr>
          <p:cNvPr id="276" name="table 276"/>
          <p:cNvGraphicFramePr>
            <a:graphicFrameLocks noGrp="1"/>
          </p:cNvGraphicFramePr>
          <p:nvPr/>
        </p:nvGraphicFramePr>
        <p:xfrm>
          <a:off x="717803" y="5772911"/>
          <a:ext cx="1447800" cy="1113155"/>
        </p:xfrm>
        <a:graphic>
          <a:graphicData uri="http://schemas.openxmlformats.org/drawingml/2006/table">
            <a:tbl>
              <a:tblPr/>
              <a:tblGrid>
                <a:gridCol w="723900"/>
                <a:gridCol w="723900"/>
              </a:tblGrid>
              <a:tr h="111315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9525" indent="635" algn="l" rtl="0" eaLnBrk="0">
                        <a:lnSpc>
                          <a:spcPct val="109000"/>
                        </a:lnSpc>
                      </a:pPr>
                      <a:r>
                        <a:rPr sz="1200" kern="0" spc="-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实例方法</a:t>
                      </a: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</a:t>
                      </a:r>
                      <a:r>
                        <a:rPr sz="1200" kern="0" spc="-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需要实例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0015" algn="l" rtl="0" eaLnBrk="0">
                        <a:lnSpc>
                          <a:spcPct val="109000"/>
                        </a:lnSpc>
                      </a:pPr>
                      <a:r>
                        <a:rPr sz="12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静态方法</a:t>
                      </a:r>
                      <a:r>
                        <a:rPr sz="1200" kern="0" spc="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无需实例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78" name="textbox 278"/>
          <p:cNvSpPr/>
          <p:nvPr/>
        </p:nvSpPr>
        <p:spPr>
          <a:xfrm>
            <a:off x="526605" y="1191259"/>
            <a:ext cx="2414270" cy="403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27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方法：</a:t>
            </a:r>
            <a:r>
              <a:rPr sz="2700" kern="0" spc="-5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7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实例方法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80" name="picture 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556003" y="5772911"/>
            <a:ext cx="609600" cy="609600"/>
          </a:xfrm>
          <a:prstGeom prst="rect">
            <a:avLst/>
          </a:prstGeom>
        </p:spPr>
      </p:pic>
      <p:pic>
        <p:nvPicPr>
          <p:cNvPr id="282" name="picture 2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17803" y="5772911"/>
            <a:ext cx="609600" cy="609600"/>
          </a:xfrm>
          <a:prstGeom prst="rect">
            <a:avLst/>
          </a:prstGeom>
        </p:spPr>
      </p:pic>
      <p:pic>
        <p:nvPicPr>
          <p:cNvPr id="284" name="picture 28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27303" y="1658111"/>
            <a:ext cx="762000" cy="381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8899</Words>
  <Application>WPS 演示</Application>
  <PresentationFormat/>
  <Paragraphs>811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Arial</vt:lpstr>
      <vt:lpstr>Microsoft YaHei</vt:lpstr>
      <vt:lpstr>Courier New</vt:lpstr>
      <vt:lpstr>微软雅黑</vt:lpstr>
      <vt:lpstr>Arial Unicode MS</vt:lpstr>
      <vt:lpstr>Calibri</vt:lpstr>
      <vt:lpstr>Lucida Console</vt:lpstr>
      <vt:lpstr>Courier New</vt:lpstr>
      <vt:lpstr>Lucida Console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马剑威</cp:lastModifiedBy>
  <cp:revision>3</cp:revision>
  <dcterms:created xsi:type="dcterms:W3CDTF">2025-08-18T06:45:19Z</dcterms:created>
  <dcterms:modified xsi:type="dcterms:W3CDTF">2025-08-18T06:45:19Z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04364B8EAE3385382BBCA268431B1F82_42</vt:lpwstr>
  </property>
  <property fmtid="{D5CDD505-2E9C-101B-9397-08002B2CF9AE}" pid="3" name="KSOProductBuildVer">
    <vt:lpwstr>2052-12.1.21861.21861</vt:lpwstr>
  </property>
</Properties>
</file>