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6" r:id="rId7"/>
    <p:sldId id="261" r:id="rId8"/>
    <p:sldId id="262" r:id="rId9"/>
    <p:sldId id="263" r:id="rId10"/>
    <p:sldId id="264" r:id="rId11"/>
    <p:sldId id="265" r:id="rId12"/>
  </p:sldIdLst>
  <p:sldSz cx="12192000" cy="872617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jpe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/>
          <p:nvPr/>
        </p:nvSpPr>
        <p:spPr>
          <a:xfrm>
            <a:off x="3132960" y="3091688"/>
            <a:ext cx="5934075" cy="12185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45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ArkTS</a:t>
            </a:r>
            <a:r>
              <a:rPr sz="4500" kern="0" spc="3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接口概念与用法</a:t>
            </a:r>
            <a:endParaRPr sz="4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2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09320" algn="l" rtl="0" eaLnBrk="0">
              <a:lnSpc>
                <a:spcPts val="2265"/>
              </a:lnSpc>
              <a:spcBef>
                <a:spcPts val="5"/>
              </a:spcBef>
            </a:pPr>
            <a:r>
              <a:rPr sz="18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面向对象编程中的接口定义、</a:t>
            </a:r>
            <a:r>
              <a:rPr sz="18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实现与继承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" name="rect 4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699734" y="7779536"/>
            <a:ext cx="12674" cy="12674"/>
          </a:xfrm>
          <a:prstGeom prst="rect">
            <a:avLst/>
          </a:prstGeom>
        </p:spPr>
      </p:pic>
      <p:sp>
        <p:nvSpPr>
          <p:cNvPr id="8" name="rect 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" name="textbox 12"/>
          <p:cNvSpPr/>
          <p:nvPr/>
        </p:nvSpPr>
        <p:spPr>
          <a:xfrm>
            <a:off x="4846101" y="5450954"/>
            <a:ext cx="2396489" cy="19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</a:pPr>
            <a:r>
              <a:rPr sz="1000" kern="0" spc="4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定义行为规范</a:t>
            </a: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000" kern="0" spc="4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实现多态</a:t>
            </a:r>
            <a:r>
              <a:rPr sz="1000" kern="0" spc="3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</a:t>
            </a:r>
            <a:r>
              <a:rPr sz="1000" kern="0" spc="4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多继</a:t>
            </a:r>
            <a:r>
              <a:rPr sz="1000" kern="0" spc="3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承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724650" y="4763261"/>
            <a:ext cx="609600" cy="609600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953000" y="4763261"/>
            <a:ext cx="609600" cy="609600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886450" y="4763261"/>
            <a:ext cx="609600" cy="609600"/>
          </a:xfrm>
          <a:prstGeom prst="rect">
            <a:avLst/>
          </a:prstGeom>
        </p:spPr>
      </p:pic>
      <p:sp>
        <p:nvSpPr>
          <p:cNvPr id="20" name="textbox 20"/>
          <p:cNvSpPr/>
          <p:nvPr/>
        </p:nvSpPr>
        <p:spPr>
          <a:xfrm>
            <a:off x="5197475" y="2645536"/>
            <a:ext cx="1802129" cy="2463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0825" algn="l" rtl="0" eaLnBrk="0">
              <a:lnSpc>
                <a:spcPct val="95000"/>
              </a:lnSpc>
              <a:tabLst>
                <a:tab pos="323850" algn="l"/>
              </a:tabLst>
            </a:pPr>
            <a:r>
              <a:rPr sz="1500" kern="0" spc="0" dirty="0">
                <a:solidFill>
                  <a:srgbClr val="2563EB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500" b="1" kern="0" spc="0" dirty="0">
                <a:solidFill>
                  <a:srgbClr val="2563EB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ArkTS</a:t>
            </a:r>
            <a:r>
              <a:rPr sz="1500" b="1" kern="0" spc="230" dirty="0">
                <a:solidFill>
                  <a:srgbClr val="2563EB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500" kern="0" spc="16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高级编程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210175" y="2667761"/>
            <a:ext cx="238125" cy="1905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2179325" y="4990150"/>
            <a:ext cx="12674" cy="12674"/>
          </a:xfrm>
          <a:prstGeom prst="rect">
            <a:avLst/>
          </a:prstGeom>
        </p:spPr>
      </p:pic>
      <p:sp>
        <p:nvSpPr>
          <p:cNvPr id="5" name="textbox 18"/>
          <p:cNvSpPr/>
          <p:nvPr/>
        </p:nvSpPr>
        <p:spPr>
          <a:xfrm>
            <a:off x="4307840" y="2539365"/>
            <a:ext cx="747395" cy="446405"/>
          </a:xfrm>
          <a:prstGeom prst="rect">
            <a:avLst/>
          </a:prstGeom>
          <a:solidFill>
            <a:srgbClr val="1D4ED8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 anchor="ctr" anchorCtr="0"/>
          <a:p>
            <a:pPr algn="ctr" rtl="0" eaLnBrk="0">
              <a:lnSpc>
                <a:spcPct val="115000"/>
              </a:lnSpc>
            </a:pPr>
            <a:r>
              <a:rPr sz="126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第</a:t>
            </a:r>
            <a:r>
              <a:rPr lang="zh-CN" sz="126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五</a:t>
            </a:r>
            <a:r>
              <a:rPr sz="126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章</a:t>
            </a:r>
            <a:endParaRPr sz="126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33090" y="6078855"/>
            <a:ext cx="6096000" cy="435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rtl="0" eaLnBrk="0">
              <a:lnSpc>
                <a:spcPct val="102000"/>
              </a:lnSpc>
            </a:pPr>
            <a:r>
              <a:rPr lang="zh-CN" sz="1200" kern="0" spc="10" dirty="0">
                <a:solidFill>
                  <a:schemeClr val="accent1">
                    <a:alpha val="100000"/>
                  </a:scheme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  <a:sym typeface="+mn-ea"/>
              </a:rPr>
              <a:t>威哥爱编程</a:t>
            </a:r>
            <a:endParaRPr lang="zh-CN" sz="1200" kern="0" spc="10" dirty="0">
              <a:solidFill>
                <a:schemeClr val="accent1">
                  <a:alpha val="100000"/>
                </a:schemeClr>
              </a:solidFill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ctr" rtl="0" eaLnBrk="0">
              <a:lnSpc>
                <a:spcPct val="102000"/>
              </a:lnSpc>
            </a:pPr>
            <a:r>
              <a:rPr lang="zh-CN" sz="1000" kern="0" dirty="0">
                <a:solidFill>
                  <a:schemeClr val="accent1">
                    <a:alpha val="100000"/>
                  </a:schemeClr>
                </a:solidFill>
                <a:latin typeface="Microsoft YaHei" panose="020B0503020204020204" charset="-122"/>
                <a:ea typeface="宋体" panose="02010600030101010101" pitchFamily="2" charset="-122"/>
                <a:cs typeface="Microsoft YaHei" panose="020B0503020204020204" charset="-122"/>
                <a:sym typeface="+mn-ea"/>
              </a:rPr>
              <a:t>《鸿蒙</a:t>
            </a:r>
            <a:r>
              <a:rPr lang="en-US" altLang="zh-CN" sz="1000" kern="0" dirty="0">
                <a:solidFill>
                  <a:schemeClr val="accent1">
                    <a:alpha val="100000"/>
                  </a:schemeClr>
                </a:solidFill>
                <a:latin typeface="Microsoft YaHei" panose="020B0503020204020204" charset="-122"/>
                <a:ea typeface="宋体" panose="02010600030101010101" pitchFamily="2" charset="-122"/>
                <a:cs typeface="Microsoft YaHei" panose="020B0503020204020204" charset="-122"/>
                <a:sym typeface="+mn-ea"/>
              </a:rPr>
              <a:t> HarmonyOS NEXT </a:t>
            </a:r>
            <a:r>
              <a:rPr lang="zh-CN" altLang="en-US" sz="1000" kern="0" dirty="0">
                <a:solidFill>
                  <a:schemeClr val="accent1">
                    <a:alpha val="100000"/>
                  </a:schemeClr>
                </a:solidFill>
                <a:latin typeface="Microsoft YaHei" panose="020B0503020204020204" charset="-122"/>
                <a:ea typeface="宋体" panose="02010600030101010101" pitchFamily="2" charset="-122"/>
                <a:cs typeface="Microsoft YaHei" panose="020B0503020204020204" charset="-122"/>
                <a:sym typeface="+mn-ea"/>
              </a:rPr>
              <a:t>开发之路</a:t>
            </a:r>
            <a:r>
              <a:rPr lang="zh-CN" sz="1000" kern="0" dirty="0">
                <a:solidFill>
                  <a:schemeClr val="accent1">
                    <a:alpha val="100000"/>
                  </a:schemeClr>
                </a:solidFill>
                <a:latin typeface="Microsoft YaHei" panose="020B0503020204020204" charset="-122"/>
                <a:ea typeface="宋体" panose="02010600030101010101" pitchFamily="2" charset="-122"/>
                <a:cs typeface="Microsoft YaHei" panose="020B0503020204020204" charset="-122"/>
                <a:sym typeface="+mn-ea"/>
              </a:rPr>
              <a:t>》卷</a:t>
            </a:r>
            <a:r>
              <a:rPr lang="en-US" altLang="zh-CN" sz="1000" kern="0" dirty="0">
                <a:solidFill>
                  <a:schemeClr val="accent1">
                    <a:alpha val="100000"/>
                  </a:schemeClr>
                </a:solidFill>
                <a:latin typeface="Microsoft YaHei" panose="020B0503020204020204" charset="-122"/>
                <a:ea typeface="宋体" panose="02010600030101010101" pitchFamily="2" charset="-122"/>
                <a:cs typeface="Microsoft YaHei" panose="020B0503020204020204" charset="-122"/>
                <a:sym typeface="+mn-ea"/>
              </a:rPr>
              <a:t>1 ArkTS</a:t>
            </a:r>
            <a:r>
              <a:rPr lang="zh-CN" altLang="en-US" sz="1000" kern="0" dirty="0">
                <a:solidFill>
                  <a:schemeClr val="accent1">
                    <a:alpha val="100000"/>
                  </a:schemeClr>
                </a:solidFill>
                <a:latin typeface="Microsoft YaHei" panose="020B0503020204020204" charset="-122"/>
                <a:ea typeface="宋体" panose="02010600030101010101" pitchFamily="2" charset="-122"/>
                <a:cs typeface="Microsoft YaHei" panose="020B0503020204020204" charset="-122"/>
                <a:sym typeface="+mn-ea"/>
              </a:rPr>
              <a:t>语言篇</a:t>
            </a:r>
            <a:endParaRPr lang="zh-CN" altLang="en-US" sz="1000" kern="0" dirty="0">
              <a:solidFill>
                <a:schemeClr val="accent1">
                  <a:alpha val="100000"/>
                </a:schemeClr>
              </a:solidFill>
              <a:latin typeface="Microsoft YaHei" panose="020B0503020204020204" charset="-122"/>
              <a:ea typeface="宋体" panose="02010600030101010101" pitchFamily="2" charset="-122"/>
              <a:cs typeface="Microsoft YaHei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8"/>
          <p:cNvGrpSpPr/>
          <p:nvPr/>
        </p:nvGrpSpPr>
        <p:grpSpPr>
          <a:xfrm rot="21600000">
            <a:off x="609600" y="5010911"/>
            <a:ext cx="10972800" cy="1104900"/>
            <a:chOff x="0" y="0"/>
            <a:chExt cx="10972800" cy="1104900"/>
          </a:xfrm>
        </p:grpSpPr>
        <p:sp>
          <p:nvSpPr>
            <p:cNvPr id="290" name="rect 290"/>
            <p:cNvSpPr/>
            <p:nvPr/>
          </p:nvSpPr>
          <p:spPr>
            <a:xfrm>
              <a:off x="19050" y="0"/>
              <a:ext cx="10953750" cy="11049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pic>
          <p:nvPicPr>
            <p:cNvPr id="292" name="picture 29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228600" y="190500"/>
              <a:ext cx="533400" cy="533400"/>
            </a:xfrm>
            <a:prstGeom prst="rect">
              <a:avLst/>
            </a:prstGeom>
          </p:spPr>
        </p:pic>
        <p:sp>
          <p:nvSpPr>
            <p:cNvPr id="294" name="textbox 294"/>
            <p:cNvSpPr/>
            <p:nvPr/>
          </p:nvSpPr>
          <p:spPr>
            <a:xfrm>
              <a:off x="435522" y="219995"/>
              <a:ext cx="10280015" cy="6889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8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90220" algn="l" rtl="0" eaLnBrk="0">
                <a:lnSpc>
                  <a:spcPct val="86000"/>
                </a:lnSpc>
              </a:pPr>
              <a:r>
                <a:rPr sz="1300" b="1" kern="0" spc="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Movable</a:t>
              </a:r>
              <a:r>
                <a:rPr sz="1300" kern="0" spc="32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与</a:t>
              </a:r>
              <a:r>
                <a:rPr sz="1300" b="1" kern="0" spc="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Stoppable</a:t>
              </a:r>
              <a:endParaRPr sz="1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ts val="1135"/>
                </a:lnSpc>
              </a:pPr>
              <a:r>
                <a:rPr sz="1500" b="1" kern="0" spc="-20" dirty="0">
                  <a:solidFill>
                    <a:srgbClr val="2563E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5</a:t>
              </a:r>
              <a:endParaRPr sz="1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80695" indent="-635" algn="l" rtl="0" eaLnBrk="0">
                <a:lnSpc>
                  <a:spcPct val="114000"/>
                </a:lnSpc>
                <a:spcBef>
                  <a:spcPts val="5"/>
                </a:spcBef>
              </a:pPr>
              <a:r>
                <a:rPr sz="1000" kern="0" spc="6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定义两个接口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Movable</a:t>
              </a:r>
              <a:r>
                <a:rPr sz="1000" kern="0" spc="-7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000" kern="0" spc="6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（包含方法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move</a:t>
              </a:r>
              <a:r>
                <a:rPr sz="1000" kern="0" spc="6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）和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Stoppable</a:t>
              </a:r>
              <a:r>
                <a:rPr sz="1000" kern="0" spc="-6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000" kern="0" spc="6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（包含方法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stop</a:t>
              </a:r>
              <a:r>
                <a:rPr sz="1000" kern="0" spc="6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）。实现这两个接口</a:t>
              </a: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的类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Vehicle</a:t>
              </a: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，并分别实现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move</a:t>
              </a: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和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stop</a:t>
              </a: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方法。创建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Vehicle</a:t>
              </a: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实例并调用这两个方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</a:t>
              </a:r>
              <a:r>
                <a:rPr sz="1000" kern="0" spc="-4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法。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296" name="picture 29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76200" cy="1104899"/>
            </a:xfrm>
            <a:prstGeom prst="rect">
              <a:avLst/>
            </a:prstGeom>
          </p:spPr>
        </p:pic>
      </p:grpSp>
      <p:sp>
        <p:nvSpPr>
          <p:cNvPr id="298" name="textbox 298"/>
          <p:cNvSpPr/>
          <p:nvPr/>
        </p:nvSpPr>
        <p:spPr>
          <a:xfrm>
            <a:off x="609600" y="6496811"/>
            <a:ext cx="10972800" cy="68580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33400" algn="l" rtl="0" eaLnBrk="0">
              <a:lnSpc>
                <a:spcPts val="1320"/>
              </a:lnSpc>
              <a:spcBef>
                <a:spcPts val="0"/>
              </a:spcBef>
              <a:tabLst>
                <a:tab pos="685800" algn="l"/>
              </a:tabLst>
            </a:pP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请在</a:t>
            </a: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环境中实现以上练习，并确保代码能够正确编译和运行。这些练习涵盖了接口定义、实现、属性访问器、接口继承和多接口实现等关键概念。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00" name="picture 3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61999" y="6649211"/>
            <a:ext cx="381000" cy="381000"/>
          </a:xfrm>
          <a:prstGeom prst="rect">
            <a:avLst/>
          </a:prstGeom>
        </p:spPr>
      </p:pic>
      <p:grpSp>
        <p:nvGrpSpPr>
          <p:cNvPr id="20" name="group 20"/>
          <p:cNvGrpSpPr/>
          <p:nvPr/>
        </p:nvGrpSpPr>
        <p:grpSpPr>
          <a:xfrm rot="21600000">
            <a:off x="609600" y="2343911"/>
            <a:ext cx="5372100" cy="1104900"/>
            <a:chOff x="0" y="0"/>
            <a:chExt cx="5372100" cy="1104900"/>
          </a:xfrm>
        </p:grpSpPr>
        <p:sp>
          <p:nvSpPr>
            <p:cNvPr id="302" name="rect 302"/>
            <p:cNvSpPr/>
            <p:nvPr/>
          </p:nvSpPr>
          <p:spPr>
            <a:xfrm>
              <a:off x="19050" y="0"/>
              <a:ext cx="5353050" cy="11049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pic>
          <p:nvPicPr>
            <p:cNvPr id="304" name="picture 30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228600" y="190500"/>
              <a:ext cx="533400" cy="533400"/>
            </a:xfrm>
            <a:prstGeom prst="rect">
              <a:avLst/>
            </a:prstGeom>
          </p:spPr>
        </p:pic>
        <p:sp>
          <p:nvSpPr>
            <p:cNvPr id="306" name="textbox 306"/>
            <p:cNvSpPr/>
            <p:nvPr/>
          </p:nvSpPr>
          <p:spPr>
            <a:xfrm>
              <a:off x="441618" y="219995"/>
              <a:ext cx="4658995" cy="70294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8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83870" algn="l" rtl="0" eaLnBrk="0">
                <a:lnSpc>
                  <a:spcPct val="86000"/>
                </a:lnSpc>
              </a:pPr>
              <a:r>
                <a:rPr sz="1300" b="1" kern="0" spc="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Person</a:t>
              </a:r>
              <a:r>
                <a:rPr sz="1300" kern="0" spc="32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与</a:t>
              </a:r>
              <a:r>
                <a:rPr sz="1300" b="1" kern="0" spc="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Employee</a:t>
              </a:r>
              <a:endParaRPr sz="1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ts val="1135"/>
                </a:lnSpc>
              </a:pPr>
              <a:r>
                <a:rPr sz="1500" b="1" kern="0" spc="-20" dirty="0">
                  <a:solidFill>
                    <a:srgbClr val="2563E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1</a:t>
              </a:r>
              <a:endParaRPr sz="1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72440" indent="635" algn="l" rtl="0" eaLnBrk="0">
                <a:lnSpc>
                  <a:spcPct val="118000"/>
                </a:lnSpc>
                <a:spcBef>
                  <a:spcPts val="20"/>
                </a:spcBef>
              </a:pPr>
              <a:r>
                <a:rPr sz="1000" kern="0" spc="6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定义一个名为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Person</a:t>
              </a:r>
              <a:r>
                <a:rPr sz="1000" kern="0" spc="6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的接口，包含字符串属性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name</a:t>
              </a:r>
              <a:r>
                <a:rPr sz="1000" kern="0" spc="6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和数字属性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age</a:t>
              </a:r>
              <a:r>
                <a:rPr sz="1000" kern="0" spc="6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。实 </a:t>
              </a:r>
              <a:r>
                <a:rPr sz="1000" kern="0" spc="3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现该接口的类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Employee</a:t>
              </a:r>
              <a:r>
                <a:rPr sz="1000" kern="0" spc="18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000" kern="0" spc="3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，并创建</a:t>
              </a:r>
              <a:r>
                <a:rPr sz="1000" kern="0" spc="2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实例赋值输出属性。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308" name="picture 30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76200" cy="1104900"/>
            </a:xfrm>
            <a:prstGeom prst="rect">
              <a:avLst/>
            </a:prstGeom>
          </p:spPr>
        </p:pic>
      </p:grpSp>
      <p:grpSp>
        <p:nvGrpSpPr>
          <p:cNvPr id="22" name="group 22"/>
          <p:cNvGrpSpPr/>
          <p:nvPr/>
        </p:nvGrpSpPr>
        <p:grpSpPr>
          <a:xfrm rot="21600000">
            <a:off x="609600" y="3677411"/>
            <a:ext cx="5372100" cy="1104900"/>
            <a:chOff x="0" y="0"/>
            <a:chExt cx="5372100" cy="1104900"/>
          </a:xfrm>
        </p:grpSpPr>
        <p:sp>
          <p:nvSpPr>
            <p:cNvPr id="310" name="rect 310"/>
            <p:cNvSpPr/>
            <p:nvPr/>
          </p:nvSpPr>
          <p:spPr>
            <a:xfrm>
              <a:off x="19050" y="0"/>
              <a:ext cx="5353050" cy="11049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pic>
          <p:nvPicPr>
            <p:cNvPr id="312" name="picture 3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228600" y="190500"/>
              <a:ext cx="533400" cy="533400"/>
            </a:xfrm>
            <a:prstGeom prst="rect">
              <a:avLst/>
            </a:prstGeom>
          </p:spPr>
        </p:pic>
        <p:sp>
          <p:nvSpPr>
            <p:cNvPr id="314" name="textbox 314"/>
            <p:cNvSpPr/>
            <p:nvPr/>
          </p:nvSpPr>
          <p:spPr>
            <a:xfrm>
              <a:off x="433998" y="219995"/>
              <a:ext cx="4724400" cy="70421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8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91490" algn="l" rtl="0" eaLnBrk="0">
                <a:lnSpc>
                  <a:spcPct val="83000"/>
                </a:lnSpc>
              </a:pPr>
              <a:r>
                <a:rPr sz="1300" b="1" kern="0" spc="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Person</a:t>
              </a:r>
              <a:r>
                <a:rPr sz="1300" kern="0" spc="2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与</a:t>
              </a:r>
              <a:r>
                <a:rPr sz="1300" b="1" kern="0" spc="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User</a:t>
              </a:r>
              <a:endParaRPr sz="1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66000"/>
                </a:lnSpc>
                <a:spcBef>
                  <a:spcPts val="5"/>
                </a:spcBef>
              </a:pPr>
              <a:r>
                <a:rPr sz="1500" b="1" kern="0" spc="-20" dirty="0">
                  <a:solidFill>
                    <a:srgbClr val="2563E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3</a:t>
              </a:r>
              <a:endParaRPr sz="1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93395" indent="-12065" algn="l" rtl="0" eaLnBrk="0">
                <a:lnSpc>
                  <a:spcPct val="119000"/>
                </a:lnSpc>
                <a:spcBef>
                  <a:spcPts val="5"/>
                </a:spcBef>
              </a:pP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定义接口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Person</a:t>
              </a:r>
              <a:r>
                <a:rPr sz="1000" kern="0" spc="21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，包含字符串属性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name</a:t>
              </a: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getter</a:t>
              </a: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和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setter</a:t>
              </a: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方法。实现该接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4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口的类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User</a:t>
              </a:r>
              <a:r>
                <a:rPr sz="1000" kern="0" spc="4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000" kern="0" spc="4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，使用私有字段</a:t>
              </a:r>
              <a:r>
                <a:rPr sz="1000" kern="0" spc="4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_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name</a:t>
              </a:r>
              <a:r>
                <a:rPr sz="1000" kern="0" spc="3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实现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name</a:t>
              </a:r>
              <a:r>
                <a:rPr sz="1000" kern="0" spc="3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属性的访问器方法。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316" name="picture 3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76200" cy="1104900"/>
            </a:xfrm>
            <a:prstGeom prst="rect">
              <a:avLst/>
            </a:prstGeom>
          </p:spPr>
        </p:pic>
      </p:grpSp>
      <p:sp>
        <p:nvSpPr>
          <p:cNvPr id="318" name="rect 318"/>
          <p:cNvSpPr/>
          <p:nvPr/>
        </p:nvSpPr>
        <p:spPr>
          <a:xfrm>
            <a:off x="6229350" y="2343911"/>
            <a:ext cx="5353050" cy="11049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20" name="rect 320"/>
          <p:cNvSpPr/>
          <p:nvPr/>
        </p:nvSpPr>
        <p:spPr>
          <a:xfrm>
            <a:off x="6229350" y="3677411"/>
            <a:ext cx="5353050" cy="11049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22" name="textbox 322"/>
          <p:cNvSpPr/>
          <p:nvPr/>
        </p:nvSpPr>
        <p:spPr>
          <a:xfrm>
            <a:off x="7112666" y="2563907"/>
            <a:ext cx="4159884" cy="7042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495" algn="l" rtl="0" eaLnBrk="0">
              <a:lnSpc>
                <a:spcPct val="97000"/>
              </a:lnSpc>
            </a:pPr>
            <a:r>
              <a:rPr sz="1300" b="1" kern="0" spc="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Product</a:t>
            </a:r>
            <a:r>
              <a:rPr sz="1300" kern="0" spc="2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300" b="1" kern="0" spc="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Item</a:t>
            </a:r>
            <a:endParaRPr sz="1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19000"/>
              </a:lnSpc>
            </a:pP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定义接口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Product</a:t>
            </a:r>
            <a:r>
              <a:rPr sz="1000" kern="0" spc="23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，包含字符串属性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name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getter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setter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方法。实现该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接口的类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Item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，使用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getter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setter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方法设置获取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name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24" name="textbox 324"/>
          <p:cNvSpPr/>
          <p:nvPr/>
        </p:nvSpPr>
        <p:spPr>
          <a:xfrm>
            <a:off x="7113199" y="3897407"/>
            <a:ext cx="3973195" cy="7042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algn="l" rtl="0" eaLnBrk="0">
              <a:lnSpc>
                <a:spcPct val="96000"/>
              </a:lnSpc>
            </a:pPr>
            <a:r>
              <a:rPr sz="1300" b="1" kern="0" spc="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Shape</a:t>
            </a:r>
            <a:r>
              <a:rPr sz="1300" kern="0" spc="3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300" b="1" kern="0" spc="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Rectangle</a:t>
            </a:r>
            <a:endParaRPr sz="1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225" indent="-9525" algn="l" rtl="0" eaLnBrk="0">
              <a:lnSpc>
                <a:spcPct val="11900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定义接口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Shape</a:t>
            </a:r>
            <a:r>
              <a:rPr sz="1000" kern="0" spc="19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，包含字符串属性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color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。定义继承自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Shape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的接口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Rectangle</a:t>
            </a:r>
            <a:r>
              <a:rPr sz="1000" kern="0" spc="3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，添加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width</a:t>
            </a:r>
            <a:r>
              <a:rPr sz="1000" kern="0" spc="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height</a:t>
            </a:r>
            <a:r>
              <a:rPr sz="1000" kern="0" spc="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属性。实</a:t>
            </a:r>
            <a:r>
              <a:rPr sz="1000" kern="0" spc="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现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Rectangle</a:t>
            </a:r>
            <a:r>
              <a:rPr sz="1000" kern="0" spc="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接口的类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Box</a:t>
            </a:r>
            <a:r>
              <a:rPr sz="1000" kern="0" spc="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26" name="rect 32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28" name="rect 32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30" name="textbox 330"/>
          <p:cNvSpPr/>
          <p:nvPr/>
        </p:nvSpPr>
        <p:spPr>
          <a:xfrm>
            <a:off x="591413" y="1452474"/>
            <a:ext cx="1402714" cy="4159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7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实践练习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24" name="group 24"/>
          <p:cNvGrpSpPr/>
          <p:nvPr/>
        </p:nvGrpSpPr>
        <p:grpSpPr>
          <a:xfrm rot="21600000">
            <a:off x="6438900" y="2534411"/>
            <a:ext cx="533400" cy="533400"/>
            <a:chOff x="0" y="0"/>
            <a:chExt cx="533400" cy="533400"/>
          </a:xfrm>
        </p:grpSpPr>
        <p:pic>
          <p:nvPicPr>
            <p:cNvPr id="332" name="picture 33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533400" cy="533400"/>
            </a:xfrm>
            <a:prstGeom prst="rect">
              <a:avLst/>
            </a:prstGeom>
          </p:spPr>
        </p:pic>
        <p:sp>
          <p:nvSpPr>
            <p:cNvPr id="334" name="textbox 334"/>
            <p:cNvSpPr/>
            <p:nvPr/>
          </p:nvSpPr>
          <p:spPr>
            <a:xfrm>
              <a:off x="-12700" y="-12700"/>
              <a:ext cx="559434" cy="60451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33045" algn="l" rtl="0" eaLnBrk="0">
                <a:lnSpc>
                  <a:spcPct val="79000"/>
                </a:lnSpc>
              </a:pPr>
              <a:r>
                <a:rPr sz="1500" b="1" kern="0" spc="-20" dirty="0">
                  <a:solidFill>
                    <a:srgbClr val="2563E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2</a:t>
              </a:r>
              <a:endParaRPr sz="1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grpSp>
        <p:nvGrpSpPr>
          <p:cNvPr id="26" name="group 26"/>
          <p:cNvGrpSpPr/>
          <p:nvPr/>
        </p:nvGrpSpPr>
        <p:grpSpPr>
          <a:xfrm rot="21600000">
            <a:off x="6438900" y="3867911"/>
            <a:ext cx="533400" cy="533400"/>
            <a:chOff x="0" y="0"/>
            <a:chExt cx="533400" cy="533400"/>
          </a:xfrm>
        </p:grpSpPr>
        <p:pic>
          <p:nvPicPr>
            <p:cNvPr id="336" name="picture 3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533400" cy="533400"/>
            </a:xfrm>
            <a:prstGeom prst="rect">
              <a:avLst/>
            </a:prstGeom>
          </p:spPr>
        </p:pic>
        <p:sp>
          <p:nvSpPr>
            <p:cNvPr id="338" name="textbox 338"/>
            <p:cNvSpPr/>
            <p:nvPr/>
          </p:nvSpPr>
          <p:spPr>
            <a:xfrm>
              <a:off x="-12700" y="-12700"/>
              <a:ext cx="559434" cy="60451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4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29235" algn="l" rtl="0" eaLnBrk="0">
                <a:lnSpc>
                  <a:spcPct val="78000"/>
                </a:lnSpc>
                <a:spcBef>
                  <a:spcPts val="0"/>
                </a:spcBef>
              </a:pPr>
              <a:r>
                <a:rPr sz="1500" b="1" kern="0" spc="-20" dirty="0">
                  <a:solidFill>
                    <a:srgbClr val="2563E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4</a:t>
              </a:r>
              <a:endParaRPr sz="1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pic>
        <p:nvPicPr>
          <p:cNvPr id="340" name="picture 3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210300" y="2343911"/>
            <a:ext cx="76200" cy="2438400"/>
          </a:xfrm>
          <a:prstGeom prst="rect">
            <a:avLst/>
          </a:prstGeom>
        </p:spPr>
      </p:pic>
      <p:pic>
        <p:nvPicPr>
          <p:cNvPr id="342" name="picture 3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09600" y="1924811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21600000">
            <a:off x="609600" y="2191511"/>
            <a:ext cx="3457575" cy="1752600"/>
            <a:chOff x="0" y="0"/>
            <a:chExt cx="3457575" cy="1752600"/>
          </a:xfrm>
        </p:grpSpPr>
        <p:sp>
          <p:nvSpPr>
            <p:cNvPr id="26" name="rect 26"/>
            <p:cNvSpPr/>
            <p:nvPr/>
          </p:nvSpPr>
          <p:spPr>
            <a:xfrm>
              <a:off x="19050" y="0"/>
              <a:ext cx="3438525" cy="17526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" name="textbox 28"/>
            <p:cNvSpPr/>
            <p:nvPr/>
          </p:nvSpPr>
          <p:spPr>
            <a:xfrm>
              <a:off x="254000" y="215900"/>
              <a:ext cx="2921000" cy="131508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ts val="4110"/>
                </a:lnSpc>
              </a:pPr>
              <a:r>
                <a:rPr sz="3000" kern="0" spc="21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w</a:t>
              </a:r>
              <a:r>
                <a:rPr sz="3000" kern="0" spc="34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2300" kern="0" spc="210" baseline="39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定义行为规范</a:t>
              </a:r>
              <a:endParaRPr sz="2300" baseline="39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13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335" algn="l" rtl="0" eaLnBrk="0">
                <a:lnSpc>
                  <a:spcPct val="121000"/>
                </a:lnSpc>
                <a:spcBef>
                  <a:spcPts val="0"/>
                </a:spcBef>
              </a:pP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接口定义了一组方法，这些方法必须在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实现 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接口的类中实现，为类或对象与外部世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界进 </a:t>
              </a:r>
              <a:r>
                <a:rPr sz="1200" kern="0" spc="-2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行通信提供了明确的契约。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76200" cy="17526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 rot="21600000">
            <a:off x="609600" y="4248911"/>
            <a:ext cx="3457575" cy="1752600"/>
            <a:chOff x="0" y="0"/>
            <a:chExt cx="3457575" cy="1752600"/>
          </a:xfrm>
        </p:grpSpPr>
        <p:sp>
          <p:nvSpPr>
            <p:cNvPr id="32" name="rect 32"/>
            <p:cNvSpPr/>
            <p:nvPr/>
          </p:nvSpPr>
          <p:spPr>
            <a:xfrm>
              <a:off x="19050" y="0"/>
              <a:ext cx="3438525" cy="17526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4" name="textbox 34"/>
            <p:cNvSpPr/>
            <p:nvPr/>
          </p:nvSpPr>
          <p:spPr>
            <a:xfrm>
              <a:off x="250342" y="215900"/>
              <a:ext cx="2772410" cy="129031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5875" algn="l" rtl="0" eaLnBrk="0">
                <a:lnSpc>
                  <a:spcPts val="4115"/>
                </a:lnSpc>
              </a:pPr>
              <a:r>
                <a:rPr sz="3000" kern="0" spc="20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w</a:t>
              </a:r>
              <a:r>
                <a:rPr sz="3000" kern="0" spc="38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2300" kern="0" spc="200" baseline="37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提高代码质量</a:t>
              </a:r>
              <a:endParaRPr sz="2300" baseline="37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9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indent="3810" algn="l" rtl="0" eaLnBrk="0">
                <a:lnSpc>
                  <a:spcPct val="117000"/>
                </a:lnSpc>
                <a:spcBef>
                  <a:spcPts val="5"/>
                </a:spcBef>
              </a:pP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接口的设计使得程序可以更加灵活和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可扩 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展，提供代码的重用性、灵活性和可扩展</a:t>
              </a:r>
              <a:r>
                <a:rPr sz="1200" kern="0" spc="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6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性。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76200" cy="1752599"/>
            </a:xfrm>
            <a:prstGeom prst="rect">
              <a:avLst/>
            </a:prstGeom>
          </p:spPr>
        </p:pic>
      </p:grpSp>
      <p:sp>
        <p:nvSpPr>
          <p:cNvPr id="38" name="textbox 38"/>
          <p:cNvSpPr/>
          <p:nvPr/>
        </p:nvSpPr>
        <p:spPr>
          <a:xfrm>
            <a:off x="8143875" y="2191511"/>
            <a:ext cx="3438525" cy="17526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0" algn="l" rtl="0" eaLnBrk="0">
              <a:lnSpc>
                <a:spcPts val="4115"/>
              </a:lnSpc>
            </a:pPr>
            <a:r>
              <a:rPr sz="3000" kern="0" spc="29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39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290" baseline="41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优化设计</a:t>
            </a:r>
            <a:endParaRPr sz="2300" baseline="4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3365" indent="-1905" algn="l" rtl="0" eaLnBrk="0">
              <a:lnSpc>
                <a:spcPct val="115000"/>
              </a:lnSpc>
              <a:spcBef>
                <a:spcPts val="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接口可以将一个类对另一个类的依赖性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降到      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最低，实现接口隔离，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从而优化设计。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0" name="textbox 40"/>
          <p:cNvSpPr/>
          <p:nvPr/>
        </p:nvSpPr>
        <p:spPr>
          <a:xfrm>
            <a:off x="8143875" y="4248911"/>
            <a:ext cx="3438525" cy="17526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0" algn="l" rtl="0" eaLnBrk="0">
              <a:lnSpc>
                <a:spcPts val="4110"/>
              </a:lnSpc>
            </a:pPr>
            <a:r>
              <a:rPr sz="3000" kern="0" spc="35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45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500" kern="0" spc="3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多继承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9715" indent="-2540" algn="l" rtl="0" eaLnBrk="0">
              <a:lnSpc>
                <a:spcPct val="116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一个类可以实现多个接口，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从而实现多继承       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的效果，允许类具有多种行为或功能。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2" name="textbox 42"/>
          <p:cNvSpPr/>
          <p:nvPr/>
        </p:nvSpPr>
        <p:spPr>
          <a:xfrm>
            <a:off x="4391024" y="2191511"/>
            <a:ext cx="3429634" cy="17526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0" algn="l" rtl="0" eaLnBrk="0">
              <a:lnSpc>
                <a:spcPts val="4110"/>
              </a:lnSpc>
            </a:pPr>
            <a:r>
              <a:rPr sz="3000" kern="0" spc="29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33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290" baseline="41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实现多态</a:t>
            </a:r>
            <a:endParaRPr sz="2300" baseline="4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015" indent="1270" algn="l" rtl="0" eaLnBrk="0">
              <a:lnSpc>
                <a:spcPct val="116000"/>
              </a:lnSpc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通过接口可以实现多态性，即不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同的类可以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共享相同的接口，而具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有不同的实现。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4" name="textbox 44"/>
          <p:cNvSpPr/>
          <p:nvPr/>
        </p:nvSpPr>
        <p:spPr>
          <a:xfrm>
            <a:off x="4391024" y="4248911"/>
            <a:ext cx="3429634" cy="17526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0" algn="l" rtl="0" eaLnBrk="0">
              <a:lnSpc>
                <a:spcPts val="4110"/>
              </a:lnSpc>
            </a:pPr>
            <a:r>
              <a:rPr sz="3000" kern="0" spc="18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34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180" baseline="37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作为规范和约束</a:t>
            </a:r>
            <a:endParaRPr sz="2300" baseline="37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8920" indent="-3175" algn="l" rtl="0" eaLnBrk="0">
              <a:lnSpc>
                <a:spcPct val="117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在开发过程中，接口为一个或多个类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提供行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为规范，具体实现由实现类完成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，保证开发       </a:t>
            </a:r>
            <a:r>
              <a:rPr sz="1200" kern="0" spc="-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团队的一致性。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0" name="textbox 50"/>
          <p:cNvSpPr/>
          <p:nvPr/>
        </p:nvSpPr>
        <p:spPr>
          <a:xfrm>
            <a:off x="591413" y="1453159"/>
            <a:ext cx="2782570" cy="4222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27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接口的作用与意义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2" name="picture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371975" y="2191511"/>
            <a:ext cx="76200" cy="3810000"/>
          </a:xfrm>
          <a:prstGeom prst="rect">
            <a:avLst/>
          </a:prstGeom>
        </p:spPr>
      </p:pic>
      <p:pic>
        <p:nvPicPr>
          <p:cNvPr id="54" name="picture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124825" y="2191511"/>
            <a:ext cx="76200" cy="3810000"/>
          </a:xfrm>
          <a:prstGeom prst="rect">
            <a:avLst/>
          </a:prstGeom>
        </p:spPr>
      </p:pic>
      <p:pic>
        <p:nvPicPr>
          <p:cNvPr id="56" name="picture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00" y="1924811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" name="table 58"/>
          <p:cNvGraphicFramePr>
            <a:graphicFrameLocks noGrp="1"/>
          </p:cNvGraphicFramePr>
          <p:nvPr/>
        </p:nvGraphicFramePr>
        <p:xfrm>
          <a:off x="6248400" y="1702308"/>
          <a:ext cx="5334000" cy="1923415"/>
        </p:xfrm>
        <a:graphic>
          <a:graphicData uri="http://schemas.openxmlformats.org/drawingml/2006/table">
            <a:tbl>
              <a:tblPr/>
              <a:tblGrid>
                <a:gridCol w="5334000"/>
              </a:tblGrid>
              <a:tr h="191071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70180" algn="l" rtl="0" eaLnBrk="0">
                        <a:lnSpc>
                          <a:spcPts val="1505"/>
                        </a:lnSpc>
                        <a:spcBef>
                          <a:spcPts val="5"/>
                        </a:spcBef>
                      </a:pPr>
                      <a:r>
                        <a:rPr sz="1200" kern="0" spc="-2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//</a:t>
                      </a:r>
                      <a:r>
                        <a:rPr sz="1200" kern="0" spc="-2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2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声明接口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172085" algn="l" rtl="0" eaLnBrk="0">
                        <a:lnSpc>
                          <a:spcPts val="1495"/>
                        </a:lnSpc>
                        <a:spcBef>
                          <a:spcPts val="315"/>
                        </a:spcBef>
                      </a:pPr>
                      <a:r>
                        <a:rPr sz="12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interface</a:t>
                      </a:r>
                      <a:r>
                        <a:rPr sz="1200" kern="0" spc="18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Labelable</a:t>
                      </a:r>
                      <a:r>
                        <a:rPr sz="1200" kern="0" spc="1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{</a:t>
                      </a:r>
                      <a:endParaRPr sz="12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535940" algn="l" rtl="0" eaLnBrk="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1200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//</a:t>
                      </a:r>
                      <a:r>
                        <a:rPr sz="1200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接口中声明</a:t>
                      </a:r>
                      <a:r>
                        <a:rPr sz="1200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string</a:t>
                      </a:r>
                      <a:r>
                        <a:rPr sz="1200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类型</a:t>
                      </a:r>
                      <a:r>
                        <a:rPr sz="1200" kern="0" spc="-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且名称为</a:t>
                      </a:r>
                      <a:r>
                        <a:rPr sz="1200" kern="0" spc="-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label</a:t>
                      </a:r>
                      <a:r>
                        <a:rPr sz="1200" kern="0" spc="-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的属性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537210" algn="l" rtl="0" eaLnBrk="0">
                        <a:lnSpc>
                          <a:spcPct val="99000"/>
                        </a:lnSpc>
                        <a:spcBef>
                          <a:spcPts val="375"/>
                        </a:spcBef>
                      </a:pPr>
                      <a:r>
                        <a:rPr sz="12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label:</a:t>
                      </a:r>
                      <a:r>
                        <a:rPr sz="1200" kern="0" spc="1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string;</a:t>
                      </a:r>
                      <a:endParaRPr sz="12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535940" algn="l" rtl="0" eaLnBrk="0">
                        <a:lnSpc>
                          <a:spcPts val="1495"/>
                        </a:lnSpc>
                        <a:spcBef>
                          <a:spcPts val="360"/>
                        </a:spcBef>
                      </a:pPr>
                      <a:r>
                        <a:rPr sz="1200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//</a:t>
                      </a:r>
                      <a:r>
                        <a:rPr sz="1200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接口中声明</a:t>
                      </a:r>
                      <a:r>
                        <a:rPr sz="1200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number</a:t>
                      </a:r>
                      <a:r>
                        <a:rPr sz="1200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类</a:t>
                      </a:r>
                      <a:r>
                        <a:rPr sz="1200" kern="0" spc="-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型且名称为</a:t>
                      </a:r>
                      <a:r>
                        <a:rPr sz="1200" kern="0" spc="-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size</a:t>
                      </a:r>
                      <a:r>
                        <a:rPr sz="1200" kern="0" spc="-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的属性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539750" algn="l" rtl="0" eaLnBrk="0">
                        <a:lnSpc>
                          <a:spcPts val="1520"/>
                        </a:lnSpc>
                        <a:spcBef>
                          <a:spcPts val="325"/>
                        </a:spcBef>
                      </a:pPr>
                      <a:r>
                        <a:rPr sz="12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size:</a:t>
                      </a:r>
                      <a:r>
                        <a:rPr sz="1200" kern="0" spc="9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numbe</a:t>
                      </a:r>
                      <a:r>
                        <a:rPr sz="1200" kern="0" spc="-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r;</a:t>
                      </a:r>
                      <a:endParaRPr sz="12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173990" algn="l" rtl="0" eaLnBrk="0">
                        <a:lnSpc>
                          <a:spcPts val="1495"/>
                        </a:lnSpc>
                        <a:spcBef>
                          <a:spcPts val="280"/>
                        </a:spcBef>
                      </a:pPr>
                      <a:r>
                        <a:rPr sz="12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}</a:t>
                      </a:r>
                      <a:endParaRPr sz="12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0" name="table 60"/>
          <p:cNvGraphicFramePr>
            <a:graphicFrameLocks noGrp="1"/>
          </p:cNvGraphicFramePr>
          <p:nvPr/>
        </p:nvGraphicFramePr>
        <p:xfrm>
          <a:off x="6248400" y="4121658"/>
          <a:ext cx="5334000" cy="1695450"/>
        </p:xfrm>
        <a:graphic>
          <a:graphicData uri="http://schemas.openxmlformats.org/drawingml/2006/table">
            <a:tbl>
              <a:tblPr/>
              <a:tblGrid>
                <a:gridCol w="5334000"/>
              </a:tblGrid>
              <a:tr h="16827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70180" algn="l" rtl="0" eaLnBrk="0">
                        <a:lnSpc>
                          <a:spcPts val="1515"/>
                        </a:lnSpc>
                        <a:spcBef>
                          <a:spcPts val="0"/>
                        </a:spcBef>
                      </a:pPr>
                      <a:r>
                        <a:rPr sz="1200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//</a:t>
                      </a:r>
                      <a:r>
                        <a:rPr sz="1200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声明函数，该函数接收</a:t>
                      </a:r>
                      <a:r>
                        <a:rPr sz="1200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L</a:t>
                      </a:r>
                      <a:r>
                        <a:rPr sz="1200" kern="0" spc="-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abelable</a:t>
                      </a:r>
                      <a:r>
                        <a:rPr sz="1200" kern="0" spc="-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类型的参数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172085" algn="l" rtl="0" eaLnBrk="0">
                        <a:lnSpc>
                          <a:spcPct val="99000"/>
                        </a:lnSpc>
                        <a:spcBef>
                          <a:spcPts val="435"/>
                        </a:spcBef>
                      </a:pP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function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pri</a:t>
                      </a:r>
                      <a:r>
                        <a:rPr sz="1200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ntLabel(labelledObj:</a:t>
                      </a:r>
                      <a:r>
                        <a:rPr sz="1200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Labelable)</a:t>
                      </a:r>
                      <a:r>
                        <a:rPr sz="1200" kern="0" spc="1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{</a:t>
                      </a:r>
                      <a:endParaRPr sz="12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535940" algn="l" rtl="0" eaLnBrk="0">
                        <a:lnSpc>
                          <a:spcPts val="1495"/>
                        </a:lnSpc>
                        <a:spcBef>
                          <a:spcPts val="375"/>
                        </a:spcBef>
                      </a:pPr>
                      <a:r>
                        <a:rPr sz="1200" kern="0" spc="-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//</a:t>
                      </a:r>
                      <a:r>
                        <a:rPr sz="1200" kern="0" spc="-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在控制台打印标签的值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170180" indent="366395" algn="l" rtl="0" eaLnBrk="0">
                        <a:lnSpc>
                          <a:spcPct val="112000"/>
                        </a:lnSpc>
                        <a:spcBef>
                          <a:spcPts val="305"/>
                        </a:spcBef>
                      </a:pPr>
                      <a:r>
                        <a:rPr sz="1200" kern="0" spc="-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console.log(labelledObj</a:t>
                      </a:r>
                      <a:r>
                        <a:rPr sz="1200" kern="0" spc="-4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.label</a:t>
                      </a:r>
                      <a:r>
                        <a:rPr sz="1200" kern="0" spc="-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+</a:t>
                      </a:r>
                      <a:r>
                        <a:rPr sz="1200" kern="0" spc="28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'</a:t>
                      </a:r>
                      <a:r>
                        <a:rPr sz="1200" kern="0" spc="-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的</a:t>
                      </a:r>
                      <a:r>
                        <a:rPr sz="1200" kern="0" spc="-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size</a:t>
                      </a:r>
                      <a:r>
                        <a:rPr sz="1200" kern="0" spc="4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4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为 </a:t>
                      </a:r>
                      <a:r>
                        <a:rPr sz="1200" kern="0" spc="-4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'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         </a:t>
                      </a:r>
                      <a:r>
                        <a:rPr sz="12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+</a:t>
                      </a:r>
                      <a:r>
                        <a:rPr sz="12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labelledObj</a:t>
                      </a:r>
                      <a:r>
                        <a:rPr sz="1200" kern="0" spc="-44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.</a:t>
                      </a:r>
                      <a:r>
                        <a:rPr sz="1200" kern="0" spc="-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size);</a:t>
                      </a:r>
                      <a:endParaRPr sz="12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sz="3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73990" algn="l" rtl="0" eaLnBrk="0">
                        <a:lnSpc>
                          <a:spcPts val="1495"/>
                        </a:lnSpc>
                        <a:spcBef>
                          <a:spcPts val="0"/>
                        </a:spcBef>
                      </a:pPr>
                      <a:r>
                        <a:rPr sz="12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}</a:t>
                      </a:r>
                      <a:endParaRPr sz="12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2" name="table 62"/>
          <p:cNvGraphicFramePr>
            <a:graphicFrameLocks noGrp="1"/>
          </p:cNvGraphicFramePr>
          <p:nvPr/>
        </p:nvGraphicFramePr>
        <p:xfrm>
          <a:off x="6248400" y="6312408"/>
          <a:ext cx="5334000" cy="1466850"/>
        </p:xfrm>
        <a:graphic>
          <a:graphicData uri="http://schemas.openxmlformats.org/drawingml/2006/table">
            <a:tbl>
              <a:tblPr/>
              <a:tblGrid>
                <a:gridCol w="5334000"/>
              </a:tblGrid>
              <a:tr h="14541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70180" algn="l" rtl="0" eaLnBrk="0">
                        <a:lnSpc>
                          <a:spcPts val="1515"/>
                        </a:lnSpc>
                      </a:pPr>
                      <a:r>
                        <a:rPr sz="1200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//</a:t>
                      </a:r>
                      <a:r>
                        <a:rPr sz="1200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通过</a:t>
                      </a:r>
                      <a:r>
                        <a:rPr sz="1200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as</a:t>
                      </a:r>
                      <a:r>
                        <a:rPr sz="1200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断言对对象</a:t>
                      </a:r>
                      <a:r>
                        <a:rPr sz="1200" kern="0" spc="-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字面量进行类型强制转换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171450" algn="l" rtl="0" eaLnBrk="0">
                        <a:lnSpc>
                          <a:spcPct val="99000"/>
                        </a:lnSpc>
                        <a:spcBef>
                          <a:spcPts val="315"/>
                        </a:spcBef>
                      </a:pPr>
                      <a:r>
                        <a:rPr sz="12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let</a:t>
                      </a:r>
                      <a:r>
                        <a:rPr sz="12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myObj</a:t>
                      </a:r>
                      <a:r>
                        <a:rPr sz="12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=</a:t>
                      </a:r>
                      <a:r>
                        <a:rPr sz="1200" kern="0" spc="1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{</a:t>
                      </a:r>
                      <a:r>
                        <a:rPr sz="1200" kern="0" spc="10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size:</a:t>
                      </a:r>
                      <a:r>
                        <a:rPr sz="1200" kern="0" spc="8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1</a:t>
                      </a:r>
                      <a:r>
                        <a:rPr sz="1200" kern="0" spc="-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0,</a:t>
                      </a:r>
                      <a:r>
                        <a:rPr sz="1200" kern="0" spc="7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label:</a:t>
                      </a:r>
                      <a:r>
                        <a:rPr sz="1200" kern="0" spc="29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'Size</a:t>
                      </a:r>
                      <a:r>
                        <a:rPr sz="1200" kern="0" spc="8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10</a:t>
                      </a:r>
                      <a:r>
                        <a:rPr sz="1200" kern="0" spc="-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Object'</a:t>
                      </a:r>
                      <a:r>
                        <a:rPr sz="1200" kern="0" spc="10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}</a:t>
                      </a:r>
                      <a:endParaRPr sz="12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262890" algn="l" rtl="0" eaLnBrk="0">
                        <a:lnSpc>
                          <a:spcPts val="1520"/>
                        </a:lnSpc>
                        <a:spcBef>
                          <a:spcPts val="380"/>
                        </a:spcBef>
                      </a:pPr>
                      <a:r>
                        <a:rPr sz="1200" kern="0" spc="-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as</a:t>
                      </a:r>
                      <a:r>
                        <a:rPr sz="1200" kern="0" spc="20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Labelable;</a:t>
                      </a:r>
                      <a:endParaRPr sz="12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170180" algn="l" rtl="0" eaLnBrk="0">
                        <a:lnSpc>
                          <a:spcPts val="1495"/>
                        </a:lnSpc>
                        <a:spcBef>
                          <a:spcPts val="255"/>
                        </a:spcBef>
                      </a:pPr>
                      <a:r>
                        <a:rPr sz="1200" kern="0" spc="-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//</a:t>
                      </a:r>
                      <a:r>
                        <a:rPr sz="1200" kern="0" spc="-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调用函数打印相关信息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174625" algn="l" rtl="0" eaLnBrk="0">
                        <a:lnSpc>
                          <a:spcPct val="99000"/>
                        </a:lnSpc>
                        <a:spcBef>
                          <a:spcPts val="320"/>
                        </a:spcBef>
                      </a:pPr>
                      <a:r>
                        <a:rPr sz="1200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printLabel(myOb</a:t>
                      </a:r>
                      <a:r>
                        <a:rPr sz="12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j);</a:t>
                      </a:r>
                      <a:endParaRPr sz="12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4" name="textbox 64"/>
          <p:cNvSpPr/>
          <p:nvPr/>
        </p:nvSpPr>
        <p:spPr>
          <a:xfrm>
            <a:off x="609600" y="2702433"/>
            <a:ext cx="5334000" cy="1343025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0" algn="l" rtl="0" eaLnBrk="0">
              <a:lnSpc>
                <a:spcPct val="98000"/>
              </a:lnSpc>
            </a:pPr>
            <a:r>
              <a:rPr sz="3000" kern="0" spc="15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15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150" baseline="7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属性定义</a:t>
            </a:r>
            <a:endParaRPr sz="2300" baseline="7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6" name="textbox 66"/>
          <p:cNvSpPr/>
          <p:nvPr/>
        </p:nvSpPr>
        <p:spPr>
          <a:xfrm>
            <a:off x="600075" y="5731382"/>
            <a:ext cx="5334000" cy="1343025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7965" algn="l" rtl="0" eaLnBrk="0">
              <a:lnSpc>
                <a:spcPct val="98000"/>
              </a:lnSpc>
              <a:spcBef>
                <a:spcPts val="5"/>
              </a:spcBef>
            </a:pPr>
            <a:r>
              <a:rPr sz="3000" kern="0" spc="14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14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140" baseline="9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类型断言</a:t>
            </a:r>
            <a:endParaRPr sz="2300" baseline="9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8" name="textbox 68"/>
          <p:cNvSpPr/>
          <p:nvPr/>
        </p:nvSpPr>
        <p:spPr>
          <a:xfrm>
            <a:off x="609600" y="4274058"/>
            <a:ext cx="5334000" cy="13335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0" algn="l" rtl="0" eaLnBrk="0">
              <a:lnSpc>
                <a:spcPct val="97000"/>
              </a:lnSpc>
            </a:pPr>
            <a:r>
              <a:rPr sz="3000" kern="0" spc="9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9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90" baseline="7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接口作为函数参数</a:t>
            </a:r>
            <a:endParaRPr sz="2300" baseline="7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2410" indent="5715" algn="l" rtl="0" eaLnBrk="0">
              <a:lnSpc>
                <a:spcPct val="113000"/>
              </a:lnSpc>
              <a:spcBef>
                <a:spcPts val="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函数可以要求参数必须是特定接口类型的实例，这样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函数调用者必须传递      </a:t>
            </a:r>
            <a:r>
              <a:rPr sz="1200" kern="0" spc="-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符合接口契约的对象。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0" name="rect 70"/>
          <p:cNvSpPr/>
          <p:nvPr/>
        </p:nvSpPr>
        <p:spPr>
          <a:xfrm>
            <a:off x="609600" y="1359408"/>
            <a:ext cx="5334000" cy="1114424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6" name="group 6"/>
          <p:cNvGrpSpPr/>
          <p:nvPr/>
        </p:nvGrpSpPr>
        <p:grpSpPr>
          <a:xfrm rot="21600000">
            <a:off x="590550" y="7169657"/>
            <a:ext cx="5334000" cy="685800"/>
            <a:chOff x="0" y="0"/>
            <a:chExt cx="5334000" cy="685800"/>
          </a:xfrm>
        </p:grpSpPr>
        <p:sp>
          <p:nvSpPr>
            <p:cNvPr id="72" name="rect 72"/>
            <p:cNvSpPr/>
            <p:nvPr/>
          </p:nvSpPr>
          <p:spPr>
            <a:xfrm>
              <a:off x="19050" y="0"/>
              <a:ext cx="5314950" cy="685800"/>
            </a:xfrm>
            <a:prstGeom prst="rect">
              <a:avLst/>
            </a:prstGeom>
            <a:solidFill>
              <a:srgbClr val="DBEAF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4" name="textbox 74"/>
            <p:cNvSpPr/>
            <p:nvPr/>
          </p:nvSpPr>
          <p:spPr>
            <a:xfrm>
              <a:off x="180066" y="154292"/>
              <a:ext cx="4968875" cy="37528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indent="1270" algn="l" rtl="0" eaLnBrk="0">
                <a:lnSpc>
                  <a:spcPct val="115000"/>
                </a:lnSpc>
              </a:pPr>
              <a:r>
                <a:rPr sz="1000" kern="0" spc="60" dirty="0">
                  <a:solidFill>
                    <a:srgbClr val="EAB308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?  </a:t>
              </a:r>
              <a:r>
                <a:rPr sz="1000" kern="0" spc="6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接口相当于定义了一个契约，如果要调用函</a:t>
              </a:r>
              <a:r>
                <a:rPr sz="1000" kern="0" spc="5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数</a:t>
              </a: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printLabel</a:t>
              </a:r>
              <a:r>
                <a:rPr sz="1000" kern="0" spc="50" dirty="0">
                  <a:solidFill>
                    <a:srgbClr val="1D4ED8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000" kern="0" spc="5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，则必须传递</a:t>
              </a: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Labelable</a:t>
              </a:r>
              <a:r>
                <a:rPr sz="1000" kern="0" spc="5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</a:t>
              </a:r>
              <a:r>
                <a:rPr sz="10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</a:t>
              </a: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型的实例。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76200" cy="685800"/>
            </a:xfrm>
            <a:prstGeom prst="rect">
              <a:avLst/>
            </a:prstGeom>
          </p:spPr>
        </p:pic>
      </p:grpSp>
      <p:sp>
        <p:nvSpPr>
          <p:cNvPr id="78" name="rect 78"/>
          <p:cNvSpPr/>
          <p:nvPr/>
        </p:nvSpPr>
        <p:spPr>
          <a:xfrm>
            <a:off x="3429000" y="3426333"/>
            <a:ext cx="1266825" cy="17145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0" name="textbox 80"/>
          <p:cNvSpPr/>
          <p:nvPr/>
        </p:nvSpPr>
        <p:spPr>
          <a:xfrm>
            <a:off x="827328" y="3390849"/>
            <a:ext cx="4836795" cy="4718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indent="-1905" algn="l" rtl="0" eaLnBrk="0">
              <a:lnSpc>
                <a:spcPct val="122000"/>
              </a:lnSpc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在接口中声明属性类型和名称，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例如：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label: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声明了一个字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符串类型的属性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label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2" name="rect 82"/>
          <p:cNvSpPr/>
          <p:nvPr/>
        </p:nvSpPr>
        <p:spPr>
          <a:xfrm>
            <a:off x="0" y="102108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4" name="rect 84"/>
          <p:cNvSpPr/>
          <p:nvPr/>
        </p:nvSpPr>
        <p:spPr>
          <a:xfrm>
            <a:off x="1171575" y="6455282"/>
            <a:ext cx="266700" cy="171450"/>
          </a:xfrm>
          <a:prstGeom prst="rect">
            <a:avLst/>
          </a:prstGeom>
          <a:solidFill>
            <a:srgbClr val="DBEAFE">
              <a:alpha val="98039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6" name="textbox 86"/>
          <p:cNvSpPr/>
          <p:nvPr/>
        </p:nvSpPr>
        <p:spPr>
          <a:xfrm>
            <a:off x="815975" y="6434581"/>
            <a:ext cx="4789170" cy="4330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2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14000"/>
              </a:lnSpc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  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as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关键字对对象字面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量进行类型强制转换，确保对象符合接口要 </a:t>
            </a:r>
            <a:r>
              <a:rPr sz="1200" kern="0" spc="-6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求。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8" name="rect 88"/>
          <p:cNvSpPr/>
          <p:nvPr/>
        </p:nvSpPr>
        <p:spPr>
          <a:xfrm>
            <a:off x="0" y="8150732"/>
            <a:ext cx="1217295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0" name="rect 90"/>
          <p:cNvSpPr/>
          <p:nvPr/>
        </p:nvSpPr>
        <p:spPr>
          <a:xfrm>
            <a:off x="1181099" y="2083308"/>
            <a:ext cx="904875" cy="171449"/>
          </a:xfrm>
          <a:prstGeom prst="rect">
            <a:avLst/>
          </a:prstGeom>
          <a:solidFill>
            <a:srgbClr val="DBEAFE">
              <a:alpha val="98039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2" name="textbox 92"/>
          <p:cNvSpPr/>
          <p:nvPr/>
        </p:nvSpPr>
        <p:spPr>
          <a:xfrm>
            <a:off x="825500" y="1537208"/>
            <a:ext cx="1282700" cy="7435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3000" kern="0" spc="14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14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140" baseline="7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接口声明</a:t>
            </a:r>
            <a:endParaRPr sz="2300" baseline="7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475"/>
              </a:lnSpc>
            </a:pP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 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interface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94" name="textbox 94"/>
          <p:cNvSpPr/>
          <p:nvPr/>
        </p:nvSpPr>
        <p:spPr>
          <a:xfrm>
            <a:off x="591413" y="620712"/>
            <a:ext cx="1410969" cy="4178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7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接口初探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6" name="textbox 96"/>
          <p:cNvSpPr/>
          <p:nvPr/>
        </p:nvSpPr>
        <p:spPr>
          <a:xfrm>
            <a:off x="2120674" y="2062607"/>
            <a:ext cx="3192779" cy="1943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200" kern="0" spc="-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关键字声明接口，接口名遵循大驼峰命名规则。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8" name="textbox 98"/>
          <p:cNvSpPr/>
          <p:nvPr/>
        </p:nvSpPr>
        <p:spPr>
          <a:xfrm>
            <a:off x="6232785" y="3804653"/>
            <a:ext cx="2091689" cy="2203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13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使用接口类型作为函数参数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0" name="textbox 100"/>
          <p:cNvSpPr/>
          <p:nvPr/>
        </p:nvSpPr>
        <p:spPr>
          <a:xfrm>
            <a:off x="6238443" y="5993174"/>
            <a:ext cx="1929764" cy="2222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3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</a:t>
            </a:r>
            <a:r>
              <a:rPr sz="1300" b="1" kern="0" spc="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as</a:t>
            </a:r>
            <a:r>
              <a:rPr sz="13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断言进行类型转换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2" name="textbox 102"/>
          <p:cNvSpPr/>
          <p:nvPr/>
        </p:nvSpPr>
        <p:spPr>
          <a:xfrm>
            <a:off x="6247187" y="1385303"/>
            <a:ext cx="1538605" cy="2222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300" b="1" kern="0" spc="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Labelable</a:t>
            </a:r>
            <a:r>
              <a:rPr sz="1300" b="1" kern="0" spc="6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kern="0" spc="6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接口示例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4" name="picture 1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00" y="1092708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box 106"/>
          <p:cNvSpPr/>
          <p:nvPr/>
        </p:nvSpPr>
        <p:spPr>
          <a:xfrm>
            <a:off x="6515100" y="2667000"/>
            <a:ext cx="4838700" cy="3657600"/>
          </a:xfrm>
          <a:prstGeom prst="rect">
            <a:avLst/>
          </a:prstGeom>
          <a:solidFill>
            <a:srgbClr val="1F293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0660" algn="l" rtl="0" eaLnBrk="0">
              <a:lnSpc>
                <a:spcPct val="99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interface</a:t>
            </a:r>
            <a:r>
              <a:rPr sz="1200" kern="0" spc="-1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SquareConfig</a:t>
            </a:r>
            <a:r>
              <a:rPr sz="12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65785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-40" dirty="0">
                <a:solidFill>
                  <a:srgbClr val="6366F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200" b="1" kern="0" spc="-4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?</a:t>
            </a:r>
            <a:r>
              <a:rPr sz="1200" b="1" kern="0" spc="-43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57530" algn="l" rtl="0" eaLnBrk="0">
              <a:lnSpc>
                <a:spcPts val="1520"/>
              </a:lnSpc>
              <a:spcBef>
                <a:spcPts val="380"/>
              </a:spcBef>
            </a:pPr>
            <a:r>
              <a:rPr sz="1200" kern="0" spc="-40" dirty="0">
                <a:solidFill>
                  <a:srgbClr val="6366F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width</a:t>
            </a:r>
            <a:r>
              <a:rPr sz="1200" b="1" kern="0" spc="-4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?</a:t>
            </a:r>
            <a:r>
              <a:rPr sz="1200" b="1" kern="0" spc="-37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02565" algn="l" rtl="0" eaLnBrk="0">
              <a:lnSpc>
                <a:spcPts val="1495"/>
              </a:lnSpc>
              <a:spcBef>
                <a:spcPts val="28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4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0025" algn="l" rtl="0" eaLnBrk="0">
              <a:lnSpc>
                <a:spcPct val="99000"/>
              </a:lnSpc>
              <a:spcBef>
                <a:spcPts val="360"/>
              </a:spcBef>
            </a:pPr>
            <a:r>
              <a:rPr sz="1200" kern="0" spc="-1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200" kern="0" spc="-1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Squar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</a:t>
            </a:r>
            <a:r>
              <a:rPr sz="1200" kern="0" spc="1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68960" algn="l" rtl="0" eaLnBrk="0">
              <a:lnSpc>
                <a:spcPct val="92000"/>
              </a:lnSpc>
              <a:spcBef>
                <a:spcPts val="375"/>
              </a:spcBef>
            </a:pPr>
            <a:r>
              <a:rPr sz="1200" kern="0" spc="-1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private</a:t>
            </a:r>
            <a:r>
              <a:rPr sz="1200" kern="0" spc="-1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6366F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_color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68960" algn="l" rtl="0" eaLnBrk="0">
              <a:lnSpc>
                <a:spcPct val="92000"/>
              </a:lnSpc>
              <a:spcBef>
                <a:spcPts val="475"/>
              </a:spcBef>
            </a:pPr>
            <a:r>
              <a:rPr sz="1200" kern="0" spc="-1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private</a:t>
            </a:r>
            <a:r>
              <a:rPr sz="1200" kern="0" spc="-1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6366F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_area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5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65785" algn="l" rtl="0" eaLnBrk="0">
              <a:lnSpc>
                <a:spcPct val="99000"/>
              </a:lnSpc>
              <a:spcBef>
                <a:spcPts val="370"/>
              </a:spcBef>
            </a:pPr>
            <a:r>
              <a:rPr sz="1200" kern="0" spc="-1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constructor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(color: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area: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35990" algn="l" rtl="0" eaLnBrk="0">
              <a:lnSpc>
                <a:spcPct val="92000"/>
              </a:lnSpc>
              <a:spcBef>
                <a:spcPts val="375"/>
              </a:spcBef>
            </a:pPr>
            <a:r>
              <a:rPr sz="1200" kern="0" spc="-3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200" kern="0" spc="-44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30" dirty="0">
                <a:solidFill>
                  <a:srgbClr val="6366F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_color</a:t>
            </a:r>
            <a:r>
              <a:rPr sz="1200" kern="0" spc="-30" dirty="0">
                <a:solidFill>
                  <a:srgbClr val="6366F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35990" algn="l" rtl="0" eaLnBrk="0">
              <a:lnSpc>
                <a:spcPct val="92000"/>
              </a:lnSpc>
              <a:spcBef>
                <a:spcPts val="475"/>
              </a:spcBef>
            </a:pPr>
            <a:r>
              <a:rPr sz="1200" kern="0" spc="-3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200" kern="0" spc="-44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30" dirty="0">
                <a:solidFill>
                  <a:srgbClr val="6366F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_area</a:t>
            </a:r>
            <a:r>
              <a:rPr sz="1200" kern="0" spc="-30" dirty="0">
                <a:solidFill>
                  <a:srgbClr val="6366F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area;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68325" algn="l" rtl="0" eaLnBrk="0">
              <a:lnSpc>
                <a:spcPts val="1495"/>
              </a:lnSpc>
              <a:spcBef>
                <a:spcPts val="48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4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66420" algn="l" rtl="0" eaLnBrk="0">
              <a:lnSpc>
                <a:spcPct val="99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get</a:t>
            </a:r>
            <a:r>
              <a:rPr sz="1200" kern="0" spc="-1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6366F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():</a:t>
            </a:r>
            <a:r>
              <a:rPr sz="12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1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08" name="textbox 108"/>
          <p:cNvSpPr/>
          <p:nvPr/>
        </p:nvSpPr>
        <p:spPr>
          <a:xfrm>
            <a:off x="609600" y="3819525"/>
            <a:ext cx="5295900" cy="24384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0" algn="l" rtl="0" eaLnBrk="0">
              <a:lnSpc>
                <a:spcPct val="98000"/>
              </a:lnSpc>
            </a:pPr>
            <a:r>
              <a:rPr sz="3000" kern="0" spc="10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39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100" baseline="7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可选属性的标记</a:t>
            </a:r>
            <a:endParaRPr sz="2300" baseline="7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30505" indent="-635" algn="l" rtl="0" eaLnBrk="0">
              <a:lnSpc>
                <a:spcPct val="113000"/>
              </a:lnSpc>
              <a:spcBef>
                <a:spcPts val="81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中，可选属性的名称后面添加了一个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问号（</a:t>
            </a:r>
            <a:r>
              <a:rPr sz="1200" b="1" kern="0" spc="-10" dirty="0">
                <a:solidFill>
                  <a:srgbClr val="EC4899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?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），表示该属性是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200" kern="0" spc="-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可选的。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53060" algn="l" rtl="0" eaLnBrk="0">
              <a:lnSpc>
                <a:spcPct val="99000"/>
              </a:lnSpc>
              <a:spcBef>
                <a:spcPts val="370"/>
              </a:spcBef>
            </a:pPr>
            <a:r>
              <a:rPr sz="1200" kern="0" spc="-1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interface</a:t>
            </a:r>
            <a:r>
              <a:rPr sz="1200" kern="0" spc="-1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Example</a:t>
            </a:r>
            <a:r>
              <a:rPr sz="1200" kern="0" spc="130" dirty="0">
                <a:solidFill>
                  <a:srgbClr val="37415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04825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-20" dirty="0">
                <a:solidFill>
                  <a:srgbClr val="6366F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optionalProperty</a:t>
            </a:r>
            <a:r>
              <a:rPr sz="1200" b="1" kern="0" spc="-2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?</a:t>
            </a:r>
            <a:r>
              <a:rPr sz="1200" b="1" kern="0" spc="-43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5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54965" algn="l" rtl="0" eaLnBrk="0">
              <a:lnSpc>
                <a:spcPts val="1495"/>
              </a:lnSpc>
              <a:spcBef>
                <a:spcPts val="0"/>
              </a:spcBef>
            </a:pP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10" name="textbox 110"/>
          <p:cNvSpPr/>
          <p:nvPr/>
        </p:nvSpPr>
        <p:spPr>
          <a:xfrm>
            <a:off x="609600" y="1905000"/>
            <a:ext cx="5295900" cy="18288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0" algn="l" rtl="0" eaLnBrk="0">
              <a:lnSpc>
                <a:spcPct val="98000"/>
              </a:lnSpc>
            </a:pPr>
            <a:r>
              <a:rPr sz="3000" kern="0" spc="9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38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90" baseline="5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什么是可选属性？</a:t>
            </a:r>
            <a:endParaRPr sz="2300" baseline="5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31775" indent="-2540" algn="l" rtl="0" eaLnBrk="0">
              <a:lnSpc>
                <a:spcPct val="112000"/>
              </a:lnSpc>
              <a:spcBef>
                <a:spcPts val="82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接口中的属性并不全是必需的，有些属性仅在特定条件下才会存在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，或        </a:t>
            </a:r>
            <a:r>
              <a:rPr sz="1200" kern="0" spc="-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者根本不存在。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1140" algn="l" rtl="0" eaLnBrk="0">
              <a:lnSpc>
                <a:spcPts val="1510"/>
              </a:lnSpc>
              <a:spcBef>
                <a:spcPts val="0"/>
              </a:spcBef>
            </a:pPr>
            <a:r>
              <a:rPr sz="1200" kern="0" spc="-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可选属性在使用时，传递给函数的参数对象只包含部分属性值。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2" name="textbox 112"/>
          <p:cNvSpPr/>
          <p:nvPr/>
        </p:nvSpPr>
        <p:spPr>
          <a:xfrm>
            <a:off x="609600" y="6400800"/>
            <a:ext cx="5295900" cy="14478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0" algn="l" rtl="0" eaLnBrk="0">
              <a:lnSpc>
                <a:spcPct val="98000"/>
              </a:lnSpc>
            </a:pPr>
            <a:r>
              <a:rPr sz="3000" kern="0" spc="10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40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100" baseline="5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可选属性的优势</a:t>
            </a:r>
            <a:endParaRPr sz="2300" baseline="5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9870" indent="635" algn="l" rtl="0" eaLnBrk="0">
              <a:lnSpc>
                <a:spcPct val="119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可选属性增强了接口使用的灵活性，允许实现类只包含部分属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性值，而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</a:t>
            </a:r>
            <a:r>
              <a:rPr sz="1200" kern="0" spc="-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不是所有属性值。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4" name="textbox 114"/>
          <p:cNvSpPr/>
          <p:nvPr/>
        </p:nvSpPr>
        <p:spPr>
          <a:xfrm>
            <a:off x="6515100" y="7191375"/>
            <a:ext cx="4838700" cy="6096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6205" indent="130810" algn="l" rtl="0" eaLnBrk="0">
              <a:lnSpc>
                <a:spcPct val="122000"/>
              </a:lnSpc>
              <a:spcBef>
                <a:spcPts val="5"/>
              </a:spcBef>
              <a:tabLst>
                <a:tab pos="325120" algn="l"/>
              </a:tabLst>
            </a:pP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在示例中， </a:t>
            </a:r>
            <a:r>
              <a:rPr sz="1000" kern="0" spc="0" dirty="0">
                <a:solidFill>
                  <a:srgbClr val="6366F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color</a:t>
            </a:r>
            <a:r>
              <a:rPr sz="10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000" kern="0" spc="0" dirty="0">
                <a:solidFill>
                  <a:srgbClr val="6366F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width</a:t>
            </a:r>
            <a:r>
              <a:rPr sz="10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属性都是可选的，因此在创建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Square</a:t>
            </a:r>
            <a:r>
              <a:rPr sz="10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实例时，可以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r>
              <a:rPr sz="10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选择性地提供这些属性的值。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6" name="picture 1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629400" y="7334250"/>
            <a:ext cx="133350" cy="133350"/>
          </a:xfrm>
          <a:prstGeom prst="rect">
            <a:avLst/>
          </a:prstGeom>
        </p:spPr>
      </p:pic>
      <p:sp>
        <p:nvSpPr>
          <p:cNvPr id="118" name="rect 118"/>
          <p:cNvSpPr/>
          <p:nvPr/>
        </p:nvSpPr>
        <p:spPr>
          <a:xfrm>
            <a:off x="0" y="647700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0" name="rect 120"/>
          <p:cNvSpPr/>
          <p:nvPr/>
        </p:nvSpPr>
        <p:spPr>
          <a:xfrm>
            <a:off x="0" y="7924800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2" name="textbox 122"/>
          <p:cNvSpPr/>
          <p:nvPr/>
        </p:nvSpPr>
        <p:spPr>
          <a:xfrm>
            <a:off x="6502400" y="2120900"/>
            <a:ext cx="1320800" cy="4730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3000" kern="0" spc="16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39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160" baseline="7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示例代码</a:t>
            </a:r>
            <a:endParaRPr sz="2300" baseline="7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4" name="textbox 124"/>
          <p:cNvSpPr/>
          <p:nvPr/>
        </p:nvSpPr>
        <p:spPr>
          <a:xfrm>
            <a:off x="602043" y="1176248"/>
            <a:ext cx="1395094" cy="4044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27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可选属性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6" name="picture 1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00" y="1638300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0" name="textbox 50"/>
          <p:cNvSpPr/>
          <p:nvPr/>
        </p:nvSpPr>
        <p:spPr>
          <a:xfrm>
            <a:off x="591413" y="1453159"/>
            <a:ext cx="2782570" cy="4222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2700" kern="0" dirty="0">
                <a:solidFill>
                  <a:srgbClr val="1E40AF">
                    <a:alpha val="100000"/>
                  </a:srgbClr>
                </a:solidFill>
                <a:uFill>
                  <a:solidFill>
                    <a:srgbClr val="2563EB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只读属</a:t>
            </a:r>
            <a:r>
              <a:rPr sz="2700" kern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性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6" name="picture 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09600" y="1924811"/>
            <a:ext cx="914400" cy="38100"/>
          </a:xfrm>
          <a:prstGeom prst="rect">
            <a:avLst/>
          </a:prstGeom>
        </p:spPr>
      </p:pic>
      <p:sp>
        <p:nvSpPr>
          <p:cNvPr id="128" name="textbox 128"/>
          <p:cNvSpPr/>
          <p:nvPr/>
        </p:nvSpPr>
        <p:spPr>
          <a:xfrm>
            <a:off x="596214" y="2241270"/>
            <a:ext cx="5208270" cy="44621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ct val="95000"/>
              </a:lnSpc>
              <a:spcBef>
                <a:spcPts val="1085"/>
              </a:spcBef>
            </a:pPr>
            <a:r>
              <a:rPr sz="3600" kern="0" spc="12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600" kern="0" spc="12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1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800" b="1" kern="0" spc="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readonly</a:t>
            </a:r>
            <a:r>
              <a:rPr sz="1800" kern="0" spc="1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定义只读属性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" indent="3175" algn="l" rtl="0" eaLnBrk="0">
              <a:lnSpc>
                <a:spcPct val="116000"/>
              </a:lnSpc>
              <a:spcBef>
                <a:spcPts val="85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一些对象属性只能在对象刚刚创建时赋值。对于这种情况，可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以在属性名前使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</a:t>
            </a:r>
            <a:r>
              <a:rPr sz="1200" b="1" kern="0" spc="-1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readonly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来指定该属性为只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读属性。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5895" algn="l" rtl="0" eaLnBrk="0">
              <a:lnSpc>
                <a:spcPct val="99000"/>
              </a:lnSpc>
              <a:spcBef>
                <a:spcPts val="370"/>
              </a:spcBef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import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describe,</a:t>
            </a:r>
            <a:r>
              <a:rPr sz="1200" kern="0" spc="8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it</a:t>
            </a:r>
            <a:r>
              <a:rPr sz="1200" kern="0" spc="9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200" kern="0" spc="8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from</a:t>
            </a:r>
            <a:r>
              <a:rPr sz="1200" kern="0" spc="16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"@o</a:t>
            </a:r>
            <a:r>
              <a:rPr sz="1200" kern="0" spc="-2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hos/hypium"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5895" algn="l" rtl="0" eaLnBrk="0">
              <a:lnSpc>
                <a:spcPts val="1495"/>
              </a:lnSpc>
              <a:spcBef>
                <a:spcPts val="370"/>
              </a:spcBef>
            </a:pPr>
            <a:r>
              <a:rPr sz="1200" kern="0" spc="-2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interface</a:t>
            </a:r>
            <a:r>
              <a:rPr sz="1200" kern="0" spc="12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Point</a:t>
            </a:r>
            <a:r>
              <a:rPr sz="1200" kern="0" spc="13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4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49275" algn="l" rtl="0" eaLnBrk="0">
              <a:lnSpc>
                <a:spcPct val="94000"/>
              </a:lnSpc>
              <a:spcBef>
                <a:spcPts val="370"/>
              </a:spcBef>
            </a:pPr>
            <a:r>
              <a:rPr sz="1200" kern="0" spc="-4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readonly</a:t>
            </a:r>
            <a:r>
              <a:rPr sz="1200" kern="0" spc="-4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8B5C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1200" kern="0" spc="-360" dirty="0">
                <a:solidFill>
                  <a:srgbClr val="8B5C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10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200" kern="0" spc="-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49275" algn="l" rtl="0" eaLnBrk="0">
              <a:lnSpc>
                <a:spcPts val="3600"/>
              </a:lnSpc>
            </a:pPr>
            <a:r>
              <a:rPr sz="1200" kern="0" spc="-4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readonly</a:t>
            </a:r>
            <a:r>
              <a:rPr sz="1200" kern="0" spc="-4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8B5C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y</a:t>
            </a:r>
            <a:r>
              <a:rPr sz="1200" kern="0" spc="-360" dirty="0">
                <a:solidFill>
                  <a:srgbClr val="8B5C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10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200" kern="0" spc="-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5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7800" algn="l" rtl="0" eaLnBrk="0">
              <a:lnSpc>
                <a:spcPts val="1495"/>
              </a:lnSpc>
              <a:spcBef>
                <a:spcPts val="5"/>
              </a:spcBef>
            </a:pP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rect 132"/>
          <p:cNvSpPr/>
          <p:nvPr/>
        </p:nvSpPr>
        <p:spPr>
          <a:xfrm>
            <a:off x="609600" y="1766316"/>
            <a:ext cx="5334000" cy="2943225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34" name="rect 134"/>
          <p:cNvSpPr/>
          <p:nvPr/>
        </p:nvSpPr>
        <p:spPr>
          <a:xfrm>
            <a:off x="609600" y="4938141"/>
            <a:ext cx="5334000" cy="29337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36" name="rect 136"/>
          <p:cNvSpPr/>
          <p:nvPr/>
        </p:nvSpPr>
        <p:spPr>
          <a:xfrm>
            <a:off x="6248400" y="1766316"/>
            <a:ext cx="5334000" cy="29337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8" name="group 8"/>
          <p:cNvGrpSpPr/>
          <p:nvPr/>
        </p:nvGrpSpPr>
        <p:grpSpPr>
          <a:xfrm rot="21600000">
            <a:off x="6248400" y="4928616"/>
            <a:ext cx="5334000" cy="2743200"/>
            <a:chOff x="0" y="0"/>
            <a:chExt cx="5334000" cy="2743200"/>
          </a:xfrm>
        </p:grpSpPr>
        <p:sp>
          <p:nvSpPr>
            <p:cNvPr id="138" name="rect 138"/>
            <p:cNvSpPr/>
            <p:nvPr/>
          </p:nvSpPr>
          <p:spPr>
            <a:xfrm>
              <a:off x="0" y="0"/>
              <a:ext cx="5334000" cy="27432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40" name="textbox 140"/>
            <p:cNvSpPr/>
            <p:nvPr/>
          </p:nvSpPr>
          <p:spPr>
            <a:xfrm>
              <a:off x="177800" y="177800"/>
              <a:ext cx="4680584" cy="238061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0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5000"/>
                </a:lnSpc>
              </a:pPr>
              <a:r>
                <a:rPr sz="3000" kern="0" spc="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w</a:t>
              </a:r>
              <a:r>
                <a:rPr sz="3000" kern="0" spc="18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500" b="1" kern="0" spc="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getter</a:t>
              </a:r>
              <a:r>
                <a:rPr sz="1500" b="1" kern="0" spc="18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/</a:t>
              </a:r>
              <a:r>
                <a:rPr sz="1500" b="1" kern="0" spc="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setter</a:t>
              </a:r>
              <a:r>
                <a:rPr sz="1500" b="1" kern="0" spc="18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500" kern="0" spc="18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实现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6510" algn="l" rtl="0" eaLnBrk="0">
                <a:lnSpc>
                  <a:spcPts val="1455"/>
                </a:lnSpc>
                <a:spcBef>
                  <a:spcPts val="680"/>
                </a:spcBef>
              </a:pP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通过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getter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和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setter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方法实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现接口属性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5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r" rtl="0" eaLnBrk="0">
                <a:lnSpc>
                  <a:spcPts val="1330"/>
                </a:lnSpc>
                <a:spcBef>
                  <a:spcPts val="0"/>
                </a:spcBef>
              </a:pPr>
              <a:r>
                <a:rPr sz="1000" kern="0" spc="7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使用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private</a:t>
              </a:r>
              <a:r>
                <a:rPr sz="1000" kern="0" spc="7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字段存储实际数据，通过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public</a:t>
              </a:r>
              <a:r>
                <a:rPr sz="1000" kern="0" spc="7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getter</a:t>
              </a:r>
              <a:r>
                <a:rPr sz="1000" kern="0" spc="7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和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setter</a:t>
              </a:r>
              <a:r>
                <a:rPr sz="1000" kern="0" spc="7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方法访问和修改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42" name="picture 14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838200" y="1116683"/>
              <a:ext cx="3657600" cy="1043233"/>
            </a:xfrm>
            <a:prstGeom prst="rect">
              <a:avLst/>
            </a:prstGeom>
          </p:spPr>
        </p:pic>
      </p:grpSp>
      <p:sp>
        <p:nvSpPr>
          <p:cNvPr id="144" name="textbox 144"/>
          <p:cNvSpPr/>
          <p:nvPr/>
        </p:nvSpPr>
        <p:spPr>
          <a:xfrm>
            <a:off x="6590201" y="2902407"/>
            <a:ext cx="3546475" cy="17367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470"/>
              </a:lnSpc>
            </a:pP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interface</a:t>
            </a: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Rectangle</a:t>
            </a:r>
            <a:r>
              <a:rPr sz="1000" kern="0" spc="14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61290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width</a:t>
            </a:r>
            <a:r>
              <a:rPr sz="1000" kern="0" spc="1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1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r>
              <a:rPr sz="1000" kern="0" spc="1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73990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height</a:t>
            </a:r>
            <a:r>
              <a:rPr sz="1000" kern="0" spc="8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13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r>
              <a:rPr sz="1000" kern="0" spc="8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70180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area</a:t>
            </a:r>
            <a:r>
              <a:rPr sz="1000" kern="0" spc="7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1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r>
              <a:rPr sz="1000" kern="0" spc="7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5240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-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470"/>
              </a:lnSpc>
              <a:spcBef>
                <a:spcPts val="305"/>
              </a:spcBef>
            </a:pP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class</a:t>
            </a: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StyledRectangle</a:t>
            </a: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implements</a:t>
            </a:r>
            <a:r>
              <a:rPr sz="1000" kern="0" spc="18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Rectangle</a:t>
            </a:r>
            <a:r>
              <a:rPr sz="1000" kern="0" spc="14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73990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private</a:t>
            </a:r>
            <a:r>
              <a:rPr sz="1000" kern="0" spc="6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6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_</a:t>
            </a: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width</a:t>
            </a:r>
            <a:r>
              <a:rPr sz="1000" kern="0" spc="6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6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r>
              <a:rPr sz="1000" kern="0" spc="10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6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10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6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0;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73990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private</a:t>
            </a:r>
            <a:r>
              <a:rPr sz="1000" kern="0" spc="9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 </a:t>
            </a: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height</a:t>
            </a:r>
            <a:r>
              <a:rPr sz="1000" kern="0" spc="8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8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r>
              <a:rPr sz="1000" kern="0" spc="5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  </a:t>
            </a:r>
            <a:r>
              <a:rPr sz="1000" kern="0" spc="8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0;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146" name="textbox 146"/>
          <p:cNvSpPr/>
          <p:nvPr/>
        </p:nvSpPr>
        <p:spPr>
          <a:xfrm>
            <a:off x="951401" y="6074232"/>
            <a:ext cx="3145154" cy="17367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470"/>
              </a:lnSpc>
            </a:pP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interface</a:t>
            </a: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ClockInterface</a:t>
            </a:r>
            <a:r>
              <a:rPr sz="1000" kern="0" spc="18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73990" algn="l" rtl="0" eaLnBrk="0">
              <a:lnSpc>
                <a:spcPts val="1255"/>
              </a:lnSpc>
            </a:pP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currentTime</a:t>
            </a:r>
            <a:r>
              <a:rPr sz="1000" kern="0" spc="1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1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Date</a:t>
            </a:r>
            <a:r>
              <a:rPr sz="1000" kern="0" spc="1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75260" algn="l" rtl="0" eaLnBrk="0">
              <a:lnSpc>
                <a:spcPts val="1470"/>
              </a:lnSpc>
              <a:spcBef>
                <a:spcPts val="275"/>
              </a:spcBef>
            </a:pP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setTime</a:t>
            </a:r>
            <a:r>
              <a:rPr sz="1000" kern="0" spc="6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(d:</a:t>
            </a:r>
            <a:r>
              <a:rPr sz="1000" kern="0" spc="6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Date</a:t>
            </a:r>
            <a:r>
              <a:rPr sz="1000" kern="0" spc="6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):</a:t>
            </a:r>
            <a:r>
              <a:rPr sz="1000" kern="0" spc="7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void</a:t>
            </a:r>
            <a:r>
              <a:rPr sz="1000" kern="0" spc="6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5240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-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3355" indent="-160020" algn="l" rtl="0" eaLnBrk="0">
              <a:lnSpc>
                <a:spcPct val="117000"/>
              </a:lnSpc>
              <a:spcBef>
                <a:spcPts val="305"/>
              </a:spcBef>
            </a:pP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class</a:t>
            </a: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Clock</a:t>
            </a: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implements</a:t>
            </a:r>
            <a:r>
              <a:rPr sz="1000" kern="0" spc="10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ClockInterf</a:t>
            </a:r>
            <a:r>
              <a:rPr sz="1000" kern="0" spc="1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ace</a:t>
            </a:r>
            <a:r>
              <a:rPr sz="1000" kern="0" spc="14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currentTime</a:t>
            </a:r>
            <a:r>
              <a:rPr sz="1000" kern="0" spc="1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1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Date</a:t>
            </a:r>
            <a:r>
              <a:rPr sz="1000" kern="0" spc="1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algn="l" rtl="0" eaLnBrk="0">
              <a:lnSpc>
                <a:spcPct val="11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9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5260" algn="l" rtl="0" eaLnBrk="0">
              <a:lnSpc>
                <a:spcPts val="1470"/>
              </a:lnSpc>
              <a:spcBef>
                <a:spcPts val="0"/>
              </a:spcBef>
            </a:pP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setTime</a:t>
            </a:r>
            <a:r>
              <a:rPr sz="1000" kern="0" spc="5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(d:</a:t>
            </a:r>
            <a:r>
              <a:rPr sz="1000" kern="0" spc="5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Date</a:t>
            </a:r>
            <a:r>
              <a:rPr sz="1000" kern="0" spc="5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)</a:t>
            </a:r>
            <a:r>
              <a:rPr sz="1000" kern="0" spc="14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5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148" name="textbox 148"/>
          <p:cNvSpPr/>
          <p:nvPr/>
        </p:nvSpPr>
        <p:spPr>
          <a:xfrm>
            <a:off x="951401" y="2911932"/>
            <a:ext cx="3145154" cy="17157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470"/>
              </a:lnSpc>
            </a:pP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interface</a:t>
            </a: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ClockInterface</a:t>
            </a:r>
            <a:r>
              <a:rPr sz="1000" kern="0" spc="18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73990" algn="l" rtl="0" eaLnBrk="0">
              <a:lnSpc>
                <a:spcPts val="1255"/>
              </a:lnSpc>
            </a:pP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currentTime</a:t>
            </a:r>
            <a:r>
              <a:rPr sz="1000" kern="0" spc="1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1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Date</a:t>
            </a:r>
            <a:r>
              <a:rPr sz="1000" kern="0" spc="1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5240" algn="l" rtl="0" eaLnBrk="0">
              <a:lnSpc>
                <a:spcPts val="1470"/>
              </a:lnSpc>
              <a:spcBef>
                <a:spcPts val="275"/>
              </a:spcBef>
            </a:pPr>
            <a:r>
              <a:rPr sz="1000" kern="0" spc="-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3355" indent="-160020" algn="l" rtl="0" eaLnBrk="0">
              <a:lnSpc>
                <a:spcPct val="117000"/>
              </a:lnSpc>
              <a:spcBef>
                <a:spcPts val="305"/>
              </a:spcBef>
            </a:pP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class</a:t>
            </a: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Clock</a:t>
            </a: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implements</a:t>
            </a:r>
            <a:r>
              <a:rPr sz="1000" kern="0" spc="10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ClockInterf</a:t>
            </a:r>
            <a:r>
              <a:rPr sz="1000" kern="0" spc="1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ace</a:t>
            </a:r>
            <a:r>
              <a:rPr sz="1000" kern="0" spc="14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currentTime</a:t>
            </a:r>
            <a:r>
              <a:rPr sz="1000" kern="0" spc="1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1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Date</a:t>
            </a:r>
            <a:r>
              <a:rPr sz="1000" kern="0" spc="1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algn="l" rtl="0" eaLnBrk="0">
              <a:lnSpc>
                <a:spcPct val="11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3990" algn="l" rtl="0" eaLnBrk="0">
              <a:lnSpc>
                <a:spcPts val="147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constructor</a:t>
            </a:r>
            <a:r>
              <a:rPr sz="1000" kern="0" spc="6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(h:</a:t>
            </a:r>
            <a:r>
              <a:rPr sz="1000" kern="0" spc="6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r>
              <a:rPr sz="1000" kern="0" spc="6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,</a:t>
            </a:r>
            <a:r>
              <a:rPr sz="1000" kern="0" spc="11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6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m:</a:t>
            </a:r>
            <a:r>
              <a:rPr sz="1000" kern="0" spc="12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r>
              <a:rPr sz="1000" kern="0" spc="6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)</a:t>
            </a:r>
            <a:r>
              <a:rPr sz="1000" kern="0" spc="14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6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330200" algn="l" rtl="0" eaLnBrk="0">
              <a:lnSpc>
                <a:spcPct val="87000"/>
              </a:lnSpc>
              <a:spcBef>
                <a:spcPts val="295"/>
              </a:spcBef>
            </a:pP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this</a:t>
            </a:r>
            <a:r>
              <a:rPr sz="1000" kern="0" spc="11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currentTime</a:t>
            </a:r>
            <a:r>
              <a:rPr sz="1000" kern="0" spc="4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      </a:t>
            </a:r>
            <a:r>
              <a:rPr sz="1000" kern="0" spc="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Date</a:t>
            </a:r>
            <a:r>
              <a:rPr sz="1000" kern="0" spc="110" dirty="0">
                <a:solidFill>
                  <a:srgbClr val="333333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();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150" name="textbox 150"/>
          <p:cNvSpPr/>
          <p:nvPr/>
        </p:nvSpPr>
        <p:spPr>
          <a:xfrm>
            <a:off x="787399" y="1944116"/>
            <a:ext cx="2769235" cy="736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3000" kern="0" spc="15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15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150" baseline="9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基本实现</a:t>
            </a:r>
            <a:endParaRPr sz="2300" baseline="9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460"/>
              </a:lnSpc>
              <a:spcBef>
                <a:spcPts val="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implements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关键字声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明类实现接口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52" name="rect 152"/>
          <p:cNvSpPr/>
          <p:nvPr/>
        </p:nvSpPr>
        <p:spPr>
          <a:xfrm>
            <a:off x="0" y="509016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54" name="rect 154"/>
          <p:cNvSpPr/>
          <p:nvPr/>
        </p:nvSpPr>
        <p:spPr>
          <a:xfrm>
            <a:off x="0" y="806234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56" name="textbox 156"/>
          <p:cNvSpPr/>
          <p:nvPr/>
        </p:nvSpPr>
        <p:spPr>
          <a:xfrm>
            <a:off x="6426200" y="1944116"/>
            <a:ext cx="2616200" cy="7194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3000" kern="0" spc="15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15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150" baseline="9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属性实现</a:t>
            </a:r>
            <a:endParaRPr sz="2300" baseline="9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ct val="92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接口中声明的属性必须在实现类中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存在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58" name="textbox 158"/>
          <p:cNvSpPr/>
          <p:nvPr/>
        </p:nvSpPr>
        <p:spPr>
          <a:xfrm>
            <a:off x="787399" y="5115941"/>
            <a:ext cx="2311400" cy="7194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3000" kern="0" spc="15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15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150" baseline="9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方法实现</a:t>
            </a:r>
            <a:endParaRPr sz="2300" baseline="9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050" algn="l" rtl="0" eaLnBrk="0">
              <a:lnSpc>
                <a:spcPct val="92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类必须实现接口中声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明的所有方法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60" name="textbox 160"/>
          <p:cNvSpPr/>
          <p:nvPr/>
        </p:nvSpPr>
        <p:spPr>
          <a:xfrm>
            <a:off x="591413" y="1027277"/>
            <a:ext cx="1402714" cy="4159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7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实现接口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62" name="picture 1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00100" y="2804541"/>
            <a:ext cx="38100" cy="1714500"/>
          </a:xfrm>
          <a:prstGeom prst="rect">
            <a:avLst/>
          </a:prstGeom>
        </p:spPr>
      </p:pic>
      <p:pic>
        <p:nvPicPr>
          <p:cNvPr id="164" name="picture 1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00100" y="5966841"/>
            <a:ext cx="38100" cy="1714500"/>
          </a:xfrm>
          <a:prstGeom prst="rect">
            <a:avLst/>
          </a:prstGeom>
        </p:spPr>
      </p:pic>
      <p:pic>
        <p:nvPicPr>
          <p:cNvPr id="166" name="picture 1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38900" y="2795016"/>
            <a:ext cx="38100" cy="1714500"/>
          </a:xfrm>
          <a:prstGeom prst="rect">
            <a:avLst/>
          </a:prstGeom>
        </p:spPr>
      </p:pic>
      <p:pic>
        <p:nvPicPr>
          <p:cNvPr id="170" name="picture 1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00" y="1499616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rect 172"/>
          <p:cNvSpPr/>
          <p:nvPr/>
        </p:nvSpPr>
        <p:spPr>
          <a:xfrm>
            <a:off x="609600" y="1257300"/>
            <a:ext cx="5295900" cy="56261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10" name="group 10"/>
          <p:cNvGrpSpPr/>
          <p:nvPr/>
        </p:nvGrpSpPr>
        <p:grpSpPr>
          <a:xfrm rot="21600000">
            <a:off x="6286500" y="1257300"/>
            <a:ext cx="5295900" cy="6041390"/>
            <a:chOff x="0" y="0"/>
            <a:chExt cx="5295900" cy="6041390"/>
          </a:xfrm>
        </p:grpSpPr>
        <p:sp>
          <p:nvSpPr>
            <p:cNvPr id="174" name="rect 174"/>
            <p:cNvSpPr/>
            <p:nvPr/>
          </p:nvSpPr>
          <p:spPr>
            <a:xfrm>
              <a:off x="0" y="0"/>
              <a:ext cx="5295900" cy="604139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76" name="textbox 176"/>
            <p:cNvSpPr/>
            <p:nvPr/>
          </p:nvSpPr>
          <p:spPr>
            <a:xfrm>
              <a:off x="215900" y="215900"/>
              <a:ext cx="3987800" cy="582549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0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8000"/>
                </a:lnSpc>
              </a:pPr>
              <a:r>
                <a:rPr sz="3000" kern="0" spc="13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w</a:t>
              </a:r>
              <a:r>
                <a:rPr sz="3000" kern="0" spc="44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2300" kern="0" spc="130" baseline="7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多接口继承</a:t>
              </a:r>
              <a:endParaRPr sz="2300" baseline="7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9685" algn="l" rtl="0" eaLnBrk="0">
                <a:lnSpc>
                  <a:spcPts val="1510"/>
                </a:lnSpc>
                <a:spcBef>
                  <a:spcPts val="810"/>
                </a:spcBef>
              </a:pP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一个接口可以继承多个父接口，创建功能更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丰富的合成接口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5890" algn="l" rtl="0" eaLnBrk="0">
                <a:lnSpc>
                  <a:spcPts val="1240"/>
                </a:lnSpc>
                <a:spcBef>
                  <a:spcPts val="310"/>
                </a:spcBef>
              </a:pPr>
              <a:r>
                <a:rPr sz="1000" kern="0" spc="2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interface</a:t>
              </a:r>
              <a:r>
                <a:rPr sz="1000" kern="0" spc="2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Shape</a:t>
              </a:r>
              <a:r>
                <a:rPr sz="1000" kern="0" spc="18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95275" algn="l" rtl="0" eaLnBrk="0">
                <a:lnSpc>
                  <a:spcPts val="1240"/>
                </a:lnSpc>
                <a:spcBef>
                  <a:spcPts val="260"/>
                </a:spcBef>
              </a:pP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color</a:t>
              </a:r>
              <a:r>
                <a:rPr sz="1000" kern="0" spc="11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1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000" kern="0" spc="11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37795" algn="l" rtl="0" eaLnBrk="0">
                <a:lnSpc>
                  <a:spcPts val="1300"/>
                </a:lnSpc>
                <a:spcBef>
                  <a:spcPts val="260"/>
                </a:spcBef>
              </a:pPr>
              <a:r>
                <a:rPr sz="1000" kern="0" spc="-1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1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5890" algn="l" rtl="0" eaLnBrk="0">
                <a:lnSpc>
                  <a:spcPts val="1300"/>
                </a:lnSpc>
                <a:spcBef>
                  <a:spcPts val="305"/>
                </a:spcBef>
              </a:pPr>
              <a:r>
                <a:rPr sz="1000" kern="0" spc="2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interface</a:t>
              </a:r>
              <a:r>
                <a:rPr sz="1000" kern="0" spc="2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PenStroke</a:t>
              </a:r>
              <a:r>
                <a:rPr sz="1000" kern="0" spc="22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98450" algn="l" rtl="0" eaLnBrk="0">
                <a:lnSpc>
                  <a:spcPts val="1240"/>
                </a:lnSpc>
                <a:spcBef>
                  <a:spcPts val="200"/>
                </a:spcBef>
              </a:pP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penWidth</a:t>
              </a:r>
              <a:r>
                <a:rPr sz="1000" kern="0" spc="14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2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number</a:t>
              </a:r>
              <a:r>
                <a:rPr sz="1000" kern="0" spc="14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37795" algn="l" rtl="0" eaLnBrk="0">
                <a:lnSpc>
                  <a:spcPts val="1300"/>
                </a:lnSpc>
                <a:spcBef>
                  <a:spcPts val="260"/>
                </a:spcBef>
              </a:pPr>
              <a:r>
                <a:rPr sz="1000" kern="0" spc="-1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1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5890" algn="l" rtl="0" eaLnBrk="0">
                <a:lnSpc>
                  <a:spcPts val="1240"/>
                </a:lnSpc>
                <a:spcBef>
                  <a:spcPts val="305"/>
                </a:spcBef>
              </a:pPr>
              <a:r>
                <a:rPr sz="1000" kern="0" spc="3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interface</a:t>
              </a:r>
              <a:r>
                <a:rPr sz="1000" kern="0" spc="3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Square</a:t>
              </a:r>
              <a:r>
                <a:rPr sz="1000" kern="0" spc="3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exte</a:t>
              </a:r>
              <a:r>
                <a:rPr sz="1000" kern="0" spc="2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nds</a:t>
              </a:r>
              <a:r>
                <a:rPr sz="1000" kern="0" spc="2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Shape,</a:t>
              </a:r>
              <a:r>
                <a:rPr sz="1000" kern="0" spc="11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PenStroke</a:t>
              </a:r>
              <a:r>
                <a:rPr sz="1000" kern="0" spc="14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97815" algn="l" rtl="0" eaLnBrk="0">
                <a:lnSpc>
                  <a:spcPts val="1240"/>
                </a:lnSpc>
                <a:spcBef>
                  <a:spcPts val="260"/>
                </a:spcBef>
              </a:pP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sideLength</a:t>
              </a:r>
              <a:r>
                <a:rPr sz="1000" kern="0" spc="15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5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number</a:t>
              </a:r>
              <a:r>
                <a:rPr sz="1000" kern="0" spc="15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37795" algn="l" rtl="0" eaLnBrk="0">
                <a:lnSpc>
                  <a:spcPts val="1300"/>
                </a:lnSpc>
                <a:spcBef>
                  <a:spcPts val="260"/>
                </a:spcBef>
              </a:pPr>
              <a:r>
                <a:rPr sz="1000" kern="0" spc="-1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1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5255" algn="l" rtl="0" eaLnBrk="0">
                <a:lnSpc>
                  <a:spcPct val="99000"/>
                </a:lnSpc>
                <a:spcBef>
                  <a:spcPts val="305"/>
                </a:spcBef>
              </a:pP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let</a:t>
              </a: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square</a:t>
              </a:r>
              <a:r>
                <a:rPr sz="1000" kern="0" spc="13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14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{}</a:t>
              </a:r>
              <a:r>
                <a:rPr sz="1000" kern="0" spc="10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as</a:t>
              </a:r>
              <a:r>
                <a:rPr sz="1000" kern="0" spc="7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Square</a:t>
              </a: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37795" algn="l" rtl="0" eaLnBrk="0">
                <a:lnSpc>
                  <a:spcPts val="1500"/>
                </a:lnSpc>
              </a:pP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square</a:t>
              </a:r>
              <a:r>
                <a:rPr sz="1000" kern="0" spc="-33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.color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29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'blue';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37795" algn="l" rtl="0" eaLnBrk="0">
                <a:lnSpc>
                  <a:spcPct val="99000"/>
                </a:lnSpc>
                <a:spcBef>
                  <a:spcPts val="310"/>
                </a:spcBef>
              </a:pP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square</a:t>
              </a:r>
              <a:r>
                <a:rPr sz="1000" kern="0" spc="-30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sideLength</a:t>
              </a:r>
              <a:r>
                <a:rPr sz="1000" kern="0" spc="3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10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10;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37795" algn="l" rtl="0" eaLnBrk="0">
                <a:lnSpc>
                  <a:spcPts val="1500"/>
                </a:lnSpc>
              </a:pP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square</a:t>
              </a:r>
              <a:r>
                <a:rPr sz="1000" kern="0" spc="8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penWidth</a:t>
              </a:r>
              <a:r>
                <a:rPr sz="1000" kern="0" spc="8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8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10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80" dirty="0">
                  <a:solidFill>
                    <a:srgbClr val="4B5563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5;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  <p:pic>
          <p:nvPicPr>
            <p:cNvPr id="178" name="picture 17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1104900" y="1332186"/>
              <a:ext cx="3149600" cy="1450427"/>
            </a:xfrm>
            <a:prstGeom prst="rect">
              <a:avLst/>
            </a:prstGeom>
          </p:spPr>
        </p:pic>
      </p:grpSp>
      <p:pic>
        <p:nvPicPr>
          <p:cNvPr id="180" name="picture 1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7419975"/>
            <a:ext cx="12192000" cy="762000"/>
          </a:xfrm>
          <a:prstGeom prst="rect">
            <a:avLst/>
          </a:prstGeom>
        </p:spPr>
      </p:pic>
      <p:sp>
        <p:nvSpPr>
          <p:cNvPr id="182" name="textbox 182"/>
          <p:cNvSpPr/>
          <p:nvPr/>
        </p:nvSpPr>
        <p:spPr>
          <a:xfrm>
            <a:off x="948467" y="4515027"/>
            <a:ext cx="2577464" cy="20885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ts val="1240"/>
              </a:lnSpc>
            </a:pPr>
            <a:r>
              <a:rPr sz="1000" kern="0" spc="2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interface</a:t>
            </a:r>
            <a:r>
              <a:rPr sz="1000" kern="0" spc="2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Shape</a:t>
            </a:r>
            <a:r>
              <a:rPr sz="1000" kern="0" spc="18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208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000" kern="0" spc="11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1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11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460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240"/>
              </a:lnSpc>
              <a:spcBef>
                <a:spcPts val="305"/>
              </a:spcBef>
            </a:pPr>
            <a:r>
              <a:rPr sz="1000" kern="0" spc="3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interface</a:t>
            </a:r>
            <a:r>
              <a:rPr sz="1000" kern="0" spc="3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Squa</a:t>
            </a:r>
            <a:r>
              <a:rPr sz="1000" kern="0" spc="2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</a:t>
            </a:r>
            <a:r>
              <a:rPr sz="1000" kern="0" spc="2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extends</a:t>
            </a:r>
            <a:r>
              <a:rPr sz="1000" kern="0" spc="7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Shape</a:t>
            </a:r>
            <a:r>
              <a:rPr sz="1000" kern="0" spc="14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462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sideLength</a:t>
            </a:r>
            <a:r>
              <a:rPr sz="1000" kern="0" spc="15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5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5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460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indent="-1905" algn="l" rtl="0" eaLnBrk="0">
              <a:lnSpc>
                <a:spcPct val="11400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square</a:t>
            </a:r>
            <a:r>
              <a:rPr sz="1000" kern="0" spc="13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4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{}</a:t>
            </a:r>
            <a:r>
              <a:rPr sz="1000" kern="0" spc="10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as</a:t>
            </a:r>
            <a:r>
              <a:rPr sz="1000" kern="0" spc="7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Square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square</a:t>
            </a:r>
            <a:r>
              <a:rPr sz="1000" kern="0" spc="-33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.color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29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'blue';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460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square</a:t>
            </a:r>
            <a:r>
              <a:rPr sz="1000" kern="0" spc="-30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sideLength</a:t>
            </a:r>
            <a:r>
              <a:rPr sz="1000" kern="0" spc="3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0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10;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84" name="textbox 184"/>
          <p:cNvSpPr/>
          <p:nvPr/>
        </p:nvSpPr>
        <p:spPr>
          <a:xfrm>
            <a:off x="825499" y="1473200"/>
            <a:ext cx="3256915" cy="7670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94000"/>
              </a:lnSpc>
              <a:spcBef>
                <a:spcPts val="5"/>
              </a:spcBef>
              <a:tabLst>
                <a:tab pos="548640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单一接口继承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5"/>
              </a:lnSpc>
              <a:spcBef>
                <a:spcPts val="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extends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关键字，子接口继承父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接口的成员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86" name="picture 1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38199" y="1485900"/>
            <a:ext cx="381000" cy="381000"/>
          </a:xfrm>
          <a:prstGeom prst="rect">
            <a:avLst/>
          </a:prstGeom>
        </p:spPr>
      </p:pic>
      <p:pic>
        <p:nvPicPr>
          <p:cNvPr id="188" name="picture 1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705100" y="2599055"/>
            <a:ext cx="1561465" cy="1450340"/>
          </a:xfrm>
          <a:prstGeom prst="rect">
            <a:avLst/>
          </a:prstGeom>
        </p:spPr>
      </p:pic>
      <p:sp>
        <p:nvSpPr>
          <p:cNvPr id="190" name="rect 190"/>
          <p:cNvSpPr/>
          <p:nvPr/>
        </p:nvSpPr>
        <p:spPr>
          <a:xfrm>
            <a:off x="0" y="0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92" name="textbox 192"/>
          <p:cNvSpPr/>
          <p:nvPr/>
        </p:nvSpPr>
        <p:spPr>
          <a:xfrm>
            <a:off x="1029125" y="7574267"/>
            <a:ext cx="6532244" cy="19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</a:pPr>
            <a:r>
              <a:rPr sz="10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通过接口的继承，可以将一个接口中的成员复制到</a:t>
            </a:r>
            <a:r>
              <a:rPr sz="10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另一个接口中，从而更灵活地将接口拆分到可重用的模块中。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94" name="textbox 194"/>
          <p:cNvSpPr/>
          <p:nvPr/>
        </p:nvSpPr>
        <p:spPr>
          <a:xfrm>
            <a:off x="591413" y="521690"/>
            <a:ext cx="1413510" cy="4152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7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接口继承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96" name="picture 19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90550" y="7419975"/>
            <a:ext cx="76200" cy="609600"/>
          </a:xfrm>
          <a:prstGeom prst="rect">
            <a:avLst/>
          </a:prstGeom>
        </p:spPr>
      </p:pic>
      <p:pic>
        <p:nvPicPr>
          <p:cNvPr id="198" name="picture 19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09600" y="990600"/>
            <a:ext cx="914400" cy="38100"/>
          </a:xfrm>
          <a:prstGeom prst="rect">
            <a:avLst/>
          </a:prstGeom>
        </p:spPr>
      </p:pic>
      <p:sp>
        <p:nvSpPr>
          <p:cNvPr id="200" name="textbox 200"/>
          <p:cNvSpPr/>
          <p:nvPr/>
        </p:nvSpPr>
        <p:spPr>
          <a:xfrm>
            <a:off x="774255" y="7534592"/>
            <a:ext cx="162560" cy="2616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860"/>
              </a:lnSpc>
            </a:pPr>
            <a:r>
              <a:rPr sz="1500" kern="0" spc="23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?</a:t>
            </a:r>
            <a:endParaRPr sz="15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rect 202"/>
          <p:cNvSpPr/>
          <p:nvPr/>
        </p:nvSpPr>
        <p:spPr>
          <a:xfrm>
            <a:off x="609600" y="4876800"/>
            <a:ext cx="10972800" cy="198120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12" name="group 12"/>
          <p:cNvGrpSpPr/>
          <p:nvPr/>
        </p:nvGrpSpPr>
        <p:grpSpPr>
          <a:xfrm rot="21600000">
            <a:off x="6210300" y="1866900"/>
            <a:ext cx="5372100" cy="2705100"/>
            <a:chOff x="0" y="0"/>
            <a:chExt cx="5372100" cy="2705100"/>
          </a:xfrm>
        </p:grpSpPr>
        <p:sp>
          <p:nvSpPr>
            <p:cNvPr id="204" name="rect 204"/>
            <p:cNvSpPr/>
            <p:nvPr/>
          </p:nvSpPr>
          <p:spPr>
            <a:xfrm>
              <a:off x="0" y="19050"/>
              <a:ext cx="5372100" cy="268605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6" name="textbox 206"/>
            <p:cNvSpPr/>
            <p:nvPr/>
          </p:nvSpPr>
          <p:spPr>
            <a:xfrm>
              <a:off x="215900" y="254000"/>
              <a:ext cx="4923154" cy="198564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93700" algn="l" rtl="0" eaLnBrk="0">
                <a:lnSpc>
                  <a:spcPct val="94000"/>
                </a:lnSpc>
                <a:spcBef>
                  <a:spcPts val="5"/>
                </a:spcBef>
                <a:tabLst>
                  <a:tab pos="507365" algn="l"/>
                </a:tabLst>
              </a:pPr>
              <a:r>
                <a:rPr sz="1500" kern="0" spc="0" dirty="0">
                  <a:solidFill>
                    <a:srgbClr val="9A3412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500" kern="0" spc="0" dirty="0">
                  <a:solidFill>
                    <a:srgbClr val="9A3412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结构类型系统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4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0" algn="l" rtl="0" eaLnBrk="0">
                <a:lnSpc>
                  <a:spcPct val="92000"/>
                </a:lnSpc>
                <a:spcBef>
                  <a:spcPts val="365"/>
                </a:spcBef>
                <a:tabLst>
                  <a:tab pos="244475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基于结构的类型检查，类型兼容性基于类型的结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构来判断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65100" algn="l" rtl="0" eaLnBrk="0">
                <a:lnSpc>
                  <a:spcPts val="1510"/>
                </a:lnSpc>
                <a:spcBef>
                  <a:spcPts val="955"/>
                </a:spcBef>
                <a:tabLst>
                  <a:tab pos="242570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如果两个类型的结构（字段和方法）相同，即使名称不同也认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为兼容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65100" algn="l" rtl="0" eaLnBrk="0">
                <a:lnSpc>
                  <a:spcPts val="1510"/>
                </a:lnSpc>
                <a:spcBef>
                  <a:spcPts val="890"/>
                </a:spcBef>
                <a:tabLst>
                  <a:tab pos="247650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类型的具体结构比类型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的名称更重要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65100" algn="l" rtl="0" eaLnBrk="0">
                <a:lnSpc>
                  <a:spcPts val="1510"/>
                </a:lnSpc>
                <a:spcBef>
                  <a:spcPts val="890"/>
                </a:spcBef>
                <a:tabLst>
                  <a:tab pos="241300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提供了更大的灵活性，允许在不同上下文中重用具有相同结构的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类型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6000"/>
                </a:lnSpc>
              </a:pPr>
              <a:endParaRPr sz="7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0" algn="l" rtl="0" eaLnBrk="0">
                <a:lnSpc>
                  <a:spcPts val="1510"/>
                </a:lnSpc>
                <a:tabLst>
                  <a:tab pos="245745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常见于动态类型语言，如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JavaScript 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，类型检查可能需要在运行</a:t>
              </a:r>
              <a:r>
                <a:rPr sz="1200" kern="0" spc="-2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时进行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208" name="picture 20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228600" y="2057400"/>
              <a:ext cx="152400" cy="152400"/>
            </a:xfrm>
            <a:prstGeom prst="rect">
              <a:avLst/>
            </a:prstGeom>
          </p:spPr>
        </p:pic>
        <p:pic>
          <p:nvPicPr>
            <p:cNvPr id="210" name="picture 2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228600" y="1752600"/>
              <a:ext cx="152400" cy="152400"/>
            </a:xfrm>
            <a:prstGeom prst="rect">
              <a:avLst/>
            </a:prstGeom>
          </p:spPr>
        </p:pic>
        <p:pic>
          <p:nvPicPr>
            <p:cNvPr id="212" name="picture 2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228600" y="1447800"/>
              <a:ext cx="152400" cy="152400"/>
            </a:xfrm>
            <a:prstGeom prst="rect">
              <a:avLst/>
            </a:prstGeom>
          </p:spPr>
        </p:pic>
        <p:pic>
          <p:nvPicPr>
            <p:cNvPr id="214" name="picture 2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228600" y="1143000"/>
              <a:ext cx="152400" cy="152400"/>
            </a:xfrm>
            <a:prstGeom prst="rect">
              <a:avLst/>
            </a:prstGeom>
          </p:spPr>
        </p:pic>
        <p:pic>
          <p:nvPicPr>
            <p:cNvPr id="216" name="picture 21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228600" y="838200"/>
              <a:ext cx="152400" cy="152400"/>
            </a:xfrm>
            <a:prstGeom prst="rect">
              <a:avLst/>
            </a:prstGeom>
          </p:spPr>
        </p:pic>
        <p:pic>
          <p:nvPicPr>
            <p:cNvPr id="218" name="picture 2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228600" y="266700"/>
              <a:ext cx="381000" cy="381000"/>
            </a:xfrm>
            <a:prstGeom prst="rect">
              <a:avLst/>
            </a:prstGeom>
          </p:spPr>
        </p:pic>
        <p:pic>
          <p:nvPicPr>
            <p:cNvPr id="220" name="picture 2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5372100" cy="76200"/>
            </a:xfrm>
            <a:prstGeom prst="rect">
              <a:avLst/>
            </a:prstGeom>
          </p:spPr>
        </p:pic>
      </p:grpSp>
      <p:sp>
        <p:nvSpPr>
          <p:cNvPr id="222" name="rect 222"/>
          <p:cNvSpPr/>
          <p:nvPr/>
        </p:nvSpPr>
        <p:spPr>
          <a:xfrm>
            <a:off x="609600" y="1885950"/>
            <a:ext cx="5372100" cy="268605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24" name="textbox 224"/>
          <p:cNvSpPr/>
          <p:nvPr/>
        </p:nvSpPr>
        <p:spPr>
          <a:xfrm>
            <a:off x="825500" y="2120900"/>
            <a:ext cx="4826000" cy="22123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3000" kern="0" spc="11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11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110" baseline="7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名义类型系统</a:t>
            </a:r>
            <a:endParaRPr sz="2300" baseline="7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ct val="92000"/>
              </a:lnSpc>
              <a:spcBef>
                <a:spcPts val="930"/>
              </a:spcBef>
              <a:tabLst>
                <a:tab pos="24447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基于名称的类型检查，类型兼容性基于类型的名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称来判断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47650" indent="-82550" algn="l" rtl="0" eaLnBrk="0">
              <a:lnSpc>
                <a:spcPct val="112000"/>
              </a:lnSpc>
              <a:spcBef>
                <a:spcPts val="965"/>
              </a:spcBef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类型的声明和定义至关重要，即使结构相同，名称不同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也认为是不同 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ts val="1510"/>
              </a:lnSpc>
              <a:spcBef>
                <a:spcPts val="965"/>
              </a:spcBef>
              <a:tabLst>
                <a:tab pos="24447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通常与基于类的面向对象语言中的继承和多态性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密切相关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ts val="1510"/>
              </a:lnSpc>
              <a:spcBef>
                <a:spcPts val="890"/>
              </a:spcBef>
              <a:tabLst>
                <a:tab pos="24130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提供更强的类型安全性，不允许结构上等价的类型之间进行隐式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转换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1000"/>
              </a:lnSpc>
              <a:spcBef>
                <a:spcPts val="5"/>
              </a:spcBef>
              <a:tabLst>
                <a:tab pos="24765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类型检查主要在编译时进行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26" name="picture 2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38200" y="4152900"/>
            <a:ext cx="152400" cy="152400"/>
          </a:xfrm>
          <a:prstGeom prst="rect">
            <a:avLst/>
          </a:prstGeom>
        </p:spPr>
      </p:pic>
      <p:pic>
        <p:nvPicPr>
          <p:cNvPr id="228" name="picture 2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38200" y="3848100"/>
            <a:ext cx="152400" cy="152400"/>
          </a:xfrm>
          <a:prstGeom prst="rect">
            <a:avLst/>
          </a:prstGeom>
        </p:spPr>
      </p:pic>
      <p:pic>
        <p:nvPicPr>
          <p:cNvPr id="230" name="picture 2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38200" y="3543300"/>
            <a:ext cx="152400" cy="152400"/>
          </a:xfrm>
          <a:prstGeom prst="rect">
            <a:avLst/>
          </a:prstGeom>
        </p:spPr>
      </p:pic>
      <p:pic>
        <p:nvPicPr>
          <p:cNvPr id="232" name="picture 2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38200" y="3009900"/>
            <a:ext cx="152400" cy="152400"/>
          </a:xfrm>
          <a:prstGeom prst="rect">
            <a:avLst/>
          </a:prstGeom>
        </p:spPr>
      </p:pic>
      <p:pic>
        <p:nvPicPr>
          <p:cNvPr id="234" name="picture 2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38200" y="2705100"/>
            <a:ext cx="152400" cy="152400"/>
          </a:xfrm>
          <a:prstGeom prst="rect">
            <a:avLst/>
          </a:prstGeom>
        </p:spPr>
      </p:pic>
      <p:sp>
        <p:nvSpPr>
          <p:cNvPr id="236" name="textbox 236"/>
          <p:cNvSpPr/>
          <p:nvPr/>
        </p:nvSpPr>
        <p:spPr>
          <a:xfrm>
            <a:off x="7962900" y="5638800"/>
            <a:ext cx="3390900" cy="9906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3375" algn="l" rtl="0" eaLnBrk="0">
              <a:lnSpc>
                <a:spcPct val="94000"/>
              </a:lnSpc>
              <a:spcBef>
                <a:spcPts val="5"/>
              </a:spcBef>
              <a:tabLst>
                <a:tab pos="405765" algn="l"/>
              </a:tabLst>
            </a:pP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继承关系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9385" indent="1270" algn="l" rtl="0" eaLnBrk="0">
              <a:lnSpc>
                <a:spcPct val="115000"/>
              </a:lnSpc>
              <a:spcBef>
                <a:spcPts val="0"/>
              </a:spcBef>
            </a:pP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与基于类的面向对象语言中的继承和多态性概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念密切</a:t>
            </a:r>
            <a:r>
              <a:rPr sz="10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相关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38" name="picture 2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124825" y="5829300"/>
            <a:ext cx="171450" cy="152400"/>
          </a:xfrm>
          <a:prstGeom prst="rect">
            <a:avLst/>
          </a:prstGeom>
        </p:spPr>
      </p:pic>
      <p:graphicFrame>
        <p:nvGraphicFramePr>
          <p:cNvPr id="240" name="table 240"/>
          <p:cNvGraphicFramePr>
            <a:graphicFrameLocks noGrp="1"/>
          </p:cNvGraphicFramePr>
          <p:nvPr/>
        </p:nvGraphicFramePr>
        <p:xfrm>
          <a:off x="838200" y="5638800"/>
          <a:ext cx="7153275" cy="990600"/>
        </p:xfrm>
        <a:graphic>
          <a:graphicData uri="http://schemas.openxmlformats.org/drawingml/2006/table">
            <a:tbl>
              <a:tblPr/>
              <a:tblGrid>
                <a:gridCol w="3571875"/>
                <a:gridCol w="3581400"/>
              </a:tblGrid>
              <a:tr h="9906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23850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  <a:tabLst>
                          <a:tab pos="398145" algn="l"/>
                        </a:tabLst>
                      </a:pPr>
                      <a:r>
                        <a:rPr sz="12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类型安全性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12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71450" indent="1270" algn="l" rtl="0" eaLnBrk="0">
                        <a:lnSpc>
                          <a:spcPct val="122000"/>
                        </a:lnSpc>
                        <a:spcBef>
                          <a:spcPts val="5"/>
                        </a:spcBef>
                      </a:pPr>
                      <a:r>
                        <a:rPr sz="1000" kern="0" spc="5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不允许即使结构上等价的类型之间进行隐式转</a:t>
                      </a:r>
                      <a:r>
                        <a:rPr sz="1000" kern="0" spc="4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换，提</a:t>
                      </a:r>
                      <a:r>
                        <a:rPr sz="1000" kern="0" spc="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      </a:t>
                      </a:r>
                      <a:r>
                        <a:rPr sz="1000" kern="0" spc="4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供更强的类型检查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38100" cap="flat" cmpd="sng" algn="ctr">
                      <a:solidFill>
                        <a:srgbClr val="2563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2563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8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52400" algn="l" rtl="0" eaLnBrk="0">
                        <a:lnSpc>
                          <a:spcPct val="72000"/>
                        </a:lnSpc>
                        <a:spcBef>
                          <a:spcPts val="5"/>
                        </a:spcBef>
                      </a:pPr>
                      <a:r>
                        <a:rPr sz="1800" kern="0" spc="0" dirty="0">
                          <a:solidFill>
                            <a:srgbClr val="1A56D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●</a:t>
                      </a:r>
                      <a:r>
                        <a:rPr sz="1800" kern="0" spc="130" dirty="0">
                          <a:solidFill>
                            <a:srgbClr val="1A56D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编译时检查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sz="6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57480" indent="3175" algn="l" rtl="0" eaLnBrk="0">
                        <a:lnSpc>
                          <a:spcPct val="115000"/>
                        </a:lnSpc>
                        <a:spcBef>
                          <a:spcPts val="5"/>
                        </a:spcBef>
                      </a:pPr>
                      <a:r>
                        <a:rPr sz="1000" kern="0" spc="5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类型检查在编译时进行，提前发现错误</a:t>
                      </a:r>
                      <a:r>
                        <a:rPr sz="1000" kern="0" spc="4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，提高代码可</a:t>
                      </a:r>
                      <a:r>
                        <a:rPr sz="1000" kern="0" spc="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     </a:t>
                      </a:r>
                      <a:r>
                        <a:rPr sz="1000" kern="0" spc="-1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000" kern="0" spc="3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靠性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38100" cap="flat" cmpd="sng" algn="ctr">
                      <a:solidFill>
                        <a:srgbClr val="2563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2563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242" name="picture 2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009650" y="5829300"/>
            <a:ext cx="152400" cy="152400"/>
          </a:xfrm>
          <a:prstGeom prst="rect">
            <a:avLst/>
          </a:prstGeom>
        </p:spPr>
      </p:pic>
      <p:pic>
        <p:nvPicPr>
          <p:cNvPr id="244" name="picture 24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3695700" y="7338260"/>
            <a:ext cx="4800600" cy="601578"/>
          </a:xfrm>
          <a:prstGeom prst="rect">
            <a:avLst/>
          </a:prstGeom>
        </p:spPr>
      </p:pic>
      <p:sp>
        <p:nvSpPr>
          <p:cNvPr id="246" name="rect 246"/>
          <p:cNvSpPr/>
          <p:nvPr/>
        </p:nvSpPr>
        <p:spPr>
          <a:xfrm>
            <a:off x="0" y="609600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48" name="rect 248"/>
          <p:cNvSpPr/>
          <p:nvPr/>
        </p:nvSpPr>
        <p:spPr>
          <a:xfrm>
            <a:off x="0" y="7972425"/>
            <a:ext cx="12182475" cy="142875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50" name="textbox 250"/>
          <p:cNvSpPr/>
          <p:nvPr/>
        </p:nvSpPr>
        <p:spPr>
          <a:xfrm>
            <a:off x="825500" y="5092700"/>
            <a:ext cx="2664460" cy="4711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3000" kern="0" spc="215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000" kern="0" spc="12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b="1" kern="0" spc="0" baseline="500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400" b="1" kern="0" spc="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0" baseline="5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使用名义类型系统</a:t>
            </a:r>
            <a:endParaRPr sz="2300" baseline="5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52" name="textbox 252"/>
          <p:cNvSpPr/>
          <p:nvPr/>
        </p:nvSpPr>
        <p:spPr>
          <a:xfrm>
            <a:off x="593813" y="1130262"/>
            <a:ext cx="1409700" cy="4121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27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类型系统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54" name="picture 25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09600" y="1866900"/>
            <a:ext cx="5372100" cy="76200"/>
          </a:xfrm>
          <a:prstGeom prst="rect">
            <a:avLst/>
          </a:prstGeom>
        </p:spPr>
      </p:pic>
      <p:pic>
        <p:nvPicPr>
          <p:cNvPr id="256" name="picture 25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09600" y="1600200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8" name="table 258"/>
          <p:cNvGraphicFramePr>
            <a:graphicFrameLocks noGrp="1"/>
          </p:cNvGraphicFramePr>
          <p:nvPr/>
        </p:nvGraphicFramePr>
        <p:xfrm>
          <a:off x="609600" y="6039611"/>
          <a:ext cx="10972800" cy="1428750"/>
        </p:xfrm>
        <a:graphic>
          <a:graphicData uri="http://schemas.openxmlformats.org/drawingml/2006/table">
            <a:tbl>
              <a:tblPr>
                <a:solidFill>
                  <a:srgbClr val="DBEAFE"/>
                </a:solidFill>
              </a:tblPr>
              <a:tblGrid>
                <a:gridCol w="10972800"/>
              </a:tblGrid>
              <a:tr h="14160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7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7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6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619125" algn="l" rtl="0" eaLnBrk="0">
                        <a:lnSpc>
                          <a:spcPct val="94000"/>
                        </a:lnSpc>
                        <a:tabLst>
                          <a:tab pos="768350" algn="l"/>
                        </a:tabLst>
                      </a:pPr>
                      <a:r>
                        <a:rPr sz="1500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500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接口的重要性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0000"/>
                        </a:lnSpc>
                      </a:pPr>
                      <a:endParaRPr sz="3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40665" indent="1270" algn="l" rtl="0" eaLnBrk="0">
                        <a:lnSpc>
                          <a:spcPct val="113000"/>
                        </a:lnSpc>
                        <a:spcBef>
                          <a:spcPts val="0"/>
                        </a:spcBef>
                      </a:pP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通过掌握接口的这些特性，开发者可以编写出结构良好、可维护的代码。接口提供了清晰的契约机制，促进了组件间的松耦合设计，提高了代码</a:t>
                      </a:r>
                      <a:r>
                        <a:rPr sz="1200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的可读性、         </a:t>
                      </a:r>
                      <a:r>
                        <a:rPr sz="1200" kern="0" spc="-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可维护性和扩展性。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2563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563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563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563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AFE"/>
                    </a:solidFill>
                  </a:tcPr>
                </a:tc>
              </a:tr>
            </a:tbl>
          </a:graphicData>
        </a:graphic>
      </p:graphicFrame>
      <p:pic>
        <p:nvPicPr>
          <p:cNvPr id="260" name="picture 2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847725" y="6277736"/>
            <a:ext cx="381000" cy="381000"/>
          </a:xfrm>
          <a:prstGeom prst="rect">
            <a:avLst/>
          </a:prstGeom>
        </p:spPr>
      </p:pic>
      <p:grpSp>
        <p:nvGrpSpPr>
          <p:cNvPr id="14" name="group 14"/>
          <p:cNvGrpSpPr/>
          <p:nvPr/>
        </p:nvGrpSpPr>
        <p:grpSpPr>
          <a:xfrm rot="21600000">
            <a:off x="609600" y="2686811"/>
            <a:ext cx="5372100" cy="1409700"/>
            <a:chOff x="0" y="0"/>
            <a:chExt cx="5372100" cy="1409700"/>
          </a:xfrm>
        </p:grpSpPr>
        <p:sp>
          <p:nvSpPr>
            <p:cNvPr id="262" name="rect 262"/>
            <p:cNvSpPr/>
            <p:nvPr/>
          </p:nvSpPr>
          <p:spPr>
            <a:xfrm>
              <a:off x="19050" y="0"/>
              <a:ext cx="5353050" cy="14097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64" name="textbox 264"/>
            <p:cNvSpPr/>
            <p:nvPr/>
          </p:nvSpPr>
          <p:spPr>
            <a:xfrm>
              <a:off x="253999" y="215900"/>
              <a:ext cx="4827270" cy="94741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8000"/>
                </a:lnSpc>
              </a:pPr>
              <a:r>
                <a:rPr sz="3000" kern="0" spc="16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w</a:t>
              </a:r>
              <a:r>
                <a:rPr sz="3000" kern="0" spc="39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2300" kern="0" spc="160" baseline="9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可选属性</a:t>
              </a:r>
              <a:endParaRPr sz="2300" baseline="9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7000"/>
                </a:lnSpc>
              </a:pPr>
              <a:endParaRPr sz="4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5240" indent="-1905" algn="l" rtl="0" eaLnBrk="0">
                <a:lnSpc>
                  <a:spcPct val="112000"/>
                </a:lnSpc>
                <a:spcBef>
                  <a:spcPts val="0"/>
                </a:spcBef>
              </a:pP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接口中的属性不必全部为必需，可选属性使用问号（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?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）标记，允许对象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3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只实现部分属性。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266" name="picture 26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76200" cy="1409700"/>
            </a:xfrm>
            <a:prstGeom prst="rect">
              <a:avLst/>
            </a:prstGeom>
          </p:spPr>
        </p:pic>
      </p:grpSp>
      <p:grpSp>
        <p:nvGrpSpPr>
          <p:cNvPr id="16" name="group 16"/>
          <p:cNvGrpSpPr/>
          <p:nvPr/>
        </p:nvGrpSpPr>
        <p:grpSpPr>
          <a:xfrm rot="21600000">
            <a:off x="609600" y="4325111"/>
            <a:ext cx="5372100" cy="1409700"/>
            <a:chOff x="0" y="0"/>
            <a:chExt cx="5372100" cy="1409700"/>
          </a:xfrm>
        </p:grpSpPr>
        <p:sp>
          <p:nvSpPr>
            <p:cNvPr id="268" name="rect 268"/>
            <p:cNvSpPr/>
            <p:nvPr/>
          </p:nvSpPr>
          <p:spPr>
            <a:xfrm>
              <a:off x="19050" y="0"/>
              <a:ext cx="5353050" cy="14097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70" name="textbox 270"/>
            <p:cNvSpPr/>
            <p:nvPr/>
          </p:nvSpPr>
          <p:spPr>
            <a:xfrm>
              <a:off x="252933" y="215900"/>
              <a:ext cx="4768215" cy="94741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0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335" algn="l" rtl="0" eaLnBrk="0">
                <a:lnSpc>
                  <a:spcPct val="98000"/>
                </a:lnSpc>
              </a:pPr>
              <a:r>
                <a:rPr sz="3000" kern="0" spc="17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w</a:t>
              </a:r>
              <a:r>
                <a:rPr sz="3000" kern="0" spc="37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2300" kern="0" spc="170" baseline="9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接口实现</a:t>
              </a:r>
              <a:endParaRPr sz="2300" baseline="9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8000"/>
                </a:lnSpc>
              </a:pPr>
              <a:endParaRPr sz="4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indent="6985" algn="l" rtl="0" eaLnBrk="0">
                <a:lnSpc>
                  <a:spcPct val="112000"/>
                </a:lnSpc>
                <a:spcBef>
                  <a:spcPts val="0"/>
                </a:spcBef>
              </a:pP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类通过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implements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关键字实现接口，强制遵循接口定义的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契约，确保多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态性。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272" name="picture 27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76200" cy="1409699"/>
            </a:xfrm>
            <a:prstGeom prst="rect">
              <a:avLst/>
            </a:prstGeom>
          </p:spPr>
        </p:pic>
      </p:grpSp>
      <p:sp>
        <p:nvSpPr>
          <p:cNvPr id="274" name="textbox 274"/>
          <p:cNvSpPr/>
          <p:nvPr/>
        </p:nvSpPr>
        <p:spPr>
          <a:xfrm>
            <a:off x="6229350" y="2686811"/>
            <a:ext cx="5353050" cy="14097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0" algn="l" rtl="0" eaLnBrk="0">
              <a:lnSpc>
                <a:spcPct val="98000"/>
              </a:lnSpc>
            </a:pPr>
            <a:r>
              <a:rPr sz="3000" kern="0" spc="16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39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160" baseline="9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只读属性</a:t>
            </a:r>
            <a:endParaRPr sz="2300" baseline="9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0" indent="-635" algn="l" rtl="0" eaLnBrk="0">
              <a:lnSpc>
                <a:spcPct val="119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readonly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关键字声明的属性只能在对象创建时赋值，之后无法修改，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200" kern="0" spc="-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提供数据安全。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76" name="textbox 276"/>
          <p:cNvSpPr/>
          <p:nvPr/>
        </p:nvSpPr>
        <p:spPr>
          <a:xfrm>
            <a:off x="6229350" y="4325111"/>
            <a:ext cx="5353050" cy="14097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0" algn="l" rtl="0" eaLnBrk="0">
              <a:lnSpc>
                <a:spcPct val="98000"/>
              </a:lnSpc>
            </a:pPr>
            <a:r>
              <a:rPr sz="3000" kern="0" spc="17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37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170" baseline="9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接口继承</a:t>
            </a:r>
            <a:endParaRPr sz="2300" baseline="9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8285" algn="l" rtl="0" eaLnBrk="0">
              <a:lnSpc>
                <a:spcPct val="112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接口可通过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extends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关键字继承其他接口，形成层次结构，实现功能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扩展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</a:t>
            </a:r>
            <a:r>
              <a:rPr sz="1200" kern="0" spc="-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和代码复用。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78" name="rect 278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80" name="rect 280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82" name="textbox 282"/>
          <p:cNvSpPr/>
          <p:nvPr/>
        </p:nvSpPr>
        <p:spPr>
          <a:xfrm>
            <a:off x="598785" y="2204377"/>
            <a:ext cx="7882255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0"/>
              </a:lnSpc>
            </a:pP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本章探讨了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接口的核心概念及应用，通过以下关键特性帮助开发者构建结构良好、</a:t>
            </a:r>
            <a:r>
              <a:rPr sz="13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可维护的代码：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84" name="textbox 284"/>
          <p:cNvSpPr/>
          <p:nvPr/>
        </p:nvSpPr>
        <p:spPr>
          <a:xfrm>
            <a:off x="597585" y="1459331"/>
            <a:ext cx="1400175" cy="4083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27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课程总结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86" name="picture 2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210300" y="2686811"/>
            <a:ext cx="76200" cy="3047999"/>
          </a:xfrm>
          <a:prstGeom prst="rect">
            <a:avLst/>
          </a:prstGeom>
        </p:spPr>
      </p:pic>
      <p:pic>
        <p:nvPicPr>
          <p:cNvPr id="288" name="picture 2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00" y="1924811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4416</Words>
  <Application>WPS 文字</Application>
  <PresentationFormat/>
  <Paragraphs>356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7" baseType="lpstr">
      <vt:lpstr>Arial</vt:lpstr>
      <vt:lpstr>宋体</vt:lpstr>
      <vt:lpstr>Wingdings</vt:lpstr>
      <vt:lpstr>Arial</vt:lpstr>
      <vt:lpstr>Microsoft JhengHei</vt:lpstr>
      <vt:lpstr>汉仪中简黑简</vt:lpstr>
      <vt:lpstr>Microsoft YaHei</vt:lpstr>
      <vt:lpstr>Courier New</vt:lpstr>
      <vt:lpstr>Lucida Console</vt:lpstr>
      <vt:lpstr>微软雅黑</vt:lpstr>
      <vt:lpstr>Arial Unicode MS</vt:lpstr>
      <vt:lpstr>Calibri</vt:lpstr>
      <vt:lpstr>Courier New</vt:lpstr>
      <vt:lpstr>Lucida Console</vt:lpstr>
      <vt:lpstr>Microsoft JhengHei</vt:lpstr>
      <vt:lpstr>Lucida Sans Unicode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马剑威</cp:lastModifiedBy>
  <cp:revision>7</cp:revision>
  <dcterms:created xsi:type="dcterms:W3CDTF">2025-08-19T04:04:22Z</dcterms:created>
  <dcterms:modified xsi:type="dcterms:W3CDTF">2025-08-19T04:04:22Z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EB600A3F9D47CF3E81CBA2683DE009E8_42</vt:lpwstr>
  </property>
  <property fmtid="{D5CDD505-2E9C-101B-9397-08002B2CF9AE}" pid="3" name="KSOProductBuildVer">
    <vt:lpwstr>2052-12.1.21861.21861</vt:lpwstr>
  </property>
</Properties>
</file>