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79248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jpe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image" Target="../media/image28.png"/><Relationship Id="rId7" Type="http://schemas.openxmlformats.org/officeDocument/2006/relationships/image" Target="../media/image2.jpeg"/><Relationship Id="rId6" Type="http://schemas.openxmlformats.org/officeDocument/2006/relationships/image" Target="../media/image72.png"/><Relationship Id="rId5" Type="http://schemas.openxmlformats.org/officeDocument/2006/relationships/image" Target="../media/image54.png"/><Relationship Id="rId4" Type="http://schemas.openxmlformats.org/officeDocument/2006/relationships/image" Target="../media/image44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2.png"/><Relationship Id="rId10" Type="http://schemas.openxmlformats.org/officeDocument/2006/relationships/image" Target="../media/image67.png"/><Relationship Id="rId1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3.jpeg"/><Relationship Id="rId7" Type="http://schemas.openxmlformats.org/officeDocument/2006/relationships/image" Target="../media/image2.jpeg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32.png"/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3.jpeg"/><Relationship Id="rId7" Type="http://schemas.openxmlformats.org/officeDocument/2006/relationships/image" Target="../media/image2.jpeg"/><Relationship Id="rId6" Type="http://schemas.openxmlformats.org/officeDocument/2006/relationships/image" Target="../media/image2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32.png"/><Relationship Id="rId2" Type="http://schemas.openxmlformats.org/officeDocument/2006/relationships/image" Target="../media/image7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8.jpeg"/><Relationship Id="rId10" Type="http://schemas.openxmlformats.org/officeDocument/2006/relationships/image" Target="../media/image80.pn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image" Target="../media/image84.png"/><Relationship Id="rId7" Type="http://schemas.openxmlformats.org/officeDocument/2006/relationships/image" Target="../media/image83.png"/><Relationship Id="rId6" Type="http://schemas.openxmlformats.org/officeDocument/2006/relationships/image" Target="../media/image10.png"/><Relationship Id="rId5" Type="http://schemas.openxmlformats.org/officeDocument/2006/relationships/image" Target="../media/image82.png"/><Relationship Id="rId4" Type="http://schemas.openxmlformats.org/officeDocument/2006/relationships/image" Target="../media/image29.png"/><Relationship Id="rId3" Type="http://schemas.openxmlformats.org/officeDocument/2006/relationships/image" Target="../media/image81.png"/><Relationship Id="rId2" Type="http://schemas.openxmlformats.org/officeDocument/2006/relationships/image" Target="../media/image32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8.jpeg"/><Relationship Id="rId14" Type="http://schemas.openxmlformats.org/officeDocument/2006/relationships/image" Target="../media/image88.png"/><Relationship Id="rId13" Type="http://schemas.openxmlformats.org/officeDocument/2006/relationships/image" Target="../media/image87.png"/><Relationship Id="rId12" Type="http://schemas.openxmlformats.org/officeDocument/2006/relationships/image" Target="../media/image86.png"/><Relationship Id="rId11" Type="http://schemas.openxmlformats.org/officeDocument/2006/relationships/image" Target="../media/image85.png"/><Relationship Id="rId10" Type="http://schemas.openxmlformats.org/officeDocument/2006/relationships/image" Target="../media/image3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jpe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.jpe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8.jpe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.jpeg"/><Relationship Id="rId6" Type="http://schemas.openxmlformats.org/officeDocument/2006/relationships/image" Target="../media/image2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8.jpeg"/><Relationship Id="rId15" Type="http://schemas.openxmlformats.org/officeDocument/2006/relationships/image" Target="../media/image42.png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4.png"/><Relationship Id="rId11" Type="http://schemas.openxmlformats.org/officeDocument/2006/relationships/image" Target="../media/image53.png"/><Relationship Id="rId10" Type="http://schemas.openxmlformats.org/officeDocument/2006/relationships/image" Target="../media/image52.png"/><Relationship Id="rId1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32.pn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jpeg"/><Relationship Id="rId7" Type="http://schemas.openxmlformats.org/officeDocument/2006/relationships/image" Target="../media/image61.png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29.png"/><Relationship Id="rId3" Type="http://schemas.openxmlformats.org/officeDocument/2006/relationships/image" Target="../media/image60.png"/><Relationship Id="rId2" Type="http://schemas.openxmlformats.org/officeDocument/2006/relationships/image" Target="../media/image32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2.jpeg"/><Relationship Id="rId5" Type="http://schemas.openxmlformats.org/officeDocument/2006/relationships/image" Target="../media/image32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29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8.png"/><Relationship Id="rId10" Type="http://schemas.openxmlformats.org/officeDocument/2006/relationships/image" Target="../media/image18.jpeg"/><Relationship Id="rId1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4646519" y="2685541"/>
            <a:ext cx="2875914" cy="795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5400" kern="0" spc="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泛型编程</a:t>
            </a:r>
            <a:endParaRPr sz="54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5044777" y="3989990"/>
            <a:ext cx="2109470" cy="3384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第六章 泛型类型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048834" y="4970317"/>
            <a:ext cx="2094330" cy="19396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906000" y="1485900"/>
            <a:ext cx="381000" cy="30480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905000" y="2438400"/>
            <a:ext cx="381000" cy="304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714500" y="5657850"/>
            <a:ext cx="266700" cy="304800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486400" y="3638550"/>
            <a:ext cx="1219200" cy="38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8000" y="6102985"/>
            <a:ext cx="6096000" cy="273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685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威哥爱编程</a:t>
            </a:r>
            <a:r>
              <a:rPr sz="1200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|       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《鸿蒙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HarmonyOS</a:t>
            </a:r>
            <a:r>
              <a:rPr sz="1200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NEXT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开发之路》卷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1 A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rkTS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语言篇</a:t>
            </a:r>
            <a:endParaRPr lang="zh-CN" altLang="en-US" sz="1200" kern="0" spc="-20" dirty="0">
              <a:solidFill>
                <a:srgbClr val="9CA3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picture 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75488"/>
            <a:ext cx="12192000" cy="685820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6400800" y="5314188"/>
            <a:ext cx="5791200" cy="2133599"/>
            <a:chOff x="0" y="0"/>
            <a:chExt cx="5791200" cy="2133599"/>
          </a:xfrm>
        </p:grpSpPr>
        <p:pic>
          <p:nvPicPr>
            <p:cNvPr id="380" name="picture 3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791200" cy="2133599"/>
            </a:xfrm>
            <a:prstGeom prst="rect">
              <a:avLst/>
            </a:prstGeom>
          </p:spPr>
        </p:pic>
        <p:sp>
          <p:nvSpPr>
            <p:cNvPr id="382" name="textbox 382"/>
            <p:cNvSpPr/>
            <p:nvPr/>
          </p:nvSpPr>
          <p:spPr>
            <a:xfrm>
              <a:off x="-12700" y="-12700"/>
              <a:ext cx="5816600" cy="21590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8430" algn="l" rtl="0" eaLnBrk="0">
                <a:lnSpc>
                  <a:spcPts val="1885"/>
                </a:lnSpc>
              </a:pPr>
              <a:r>
                <a:rPr sz="15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函数默认值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9540" algn="l" rtl="0" eaLnBrk="0">
                <a:lnSpc>
                  <a:spcPts val="1320"/>
                </a:lnSpc>
                <a:spcBef>
                  <a:spcPts val="79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foo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函数将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number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作为泛型的默认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87020" algn="l" rtl="0" eaLnBrk="0">
                <a:lnSpc>
                  <a:spcPct val="94000"/>
                </a:lnSpc>
                <a:spcBef>
                  <a:spcPts val="275"/>
                </a:spcBef>
              </a:pP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foo&lt;T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number&gt;():</a:t>
              </a:r>
              <a:r>
                <a:rPr sz="9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9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87020" algn="l" rtl="0" eaLnBrk="0">
                <a:lnSpc>
                  <a:spcPts val="1200"/>
                </a:lnSpc>
              </a:pP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foo();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等价于</a:t>
              </a:r>
              <a:r>
                <a:rPr sz="9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oo&lt;number&gt;();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6400800" y="2418588"/>
            <a:ext cx="5181600" cy="1295400"/>
            <a:chOff x="0" y="0"/>
            <a:chExt cx="5181600" cy="1295400"/>
          </a:xfrm>
        </p:grpSpPr>
        <p:pic>
          <p:nvPicPr>
            <p:cNvPr id="384" name="picture 3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181600" cy="1295400"/>
            </a:xfrm>
            <a:prstGeom prst="rect">
              <a:avLst/>
            </a:prstGeom>
          </p:spPr>
        </p:pic>
        <p:sp>
          <p:nvSpPr>
            <p:cNvPr id="386" name="textbox 386"/>
            <p:cNvSpPr/>
            <p:nvPr/>
          </p:nvSpPr>
          <p:spPr>
            <a:xfrm>
              <a:off x="-12700" y="-12700"/>
              <a:ext cx="5207000" cy="13271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635" algn="l" rtl="0" eaLnBrk="0">
                <a:lnSpc>
                  <a:spcPts val="1885"/>
                </a:lnSpc>
              </a:pPr>
              <a:r>
                <a:rPr sz="15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接口默认值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8270" algn="l" rtl="0" eaLnBrk="0">
                <a:lnSpc>
                  <a:spcPts val="1320"/>
                </a:lnSpc>
                <a:spcBef>
                  <a:spcPts val="795"/>
                </a:spcBef>
              </a:pP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在接口声明中，将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SomeType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作为泛型的默认值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87020" algn="l" rtl="0" eaLnBrk="0">
                <a:lnSpc>
                  <a:spcPct val="99000"/>
                </a:lnSpc>
                <a:spcBef>
                  <a:spcPts val="0"/>
                </a:spcBef>
              </a:pP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&lt;T1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SomeType&gt;</a:t>
              </a:r>
              <a:r>
                <a:rPr sz="9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6400800" y="3866388"/>
            <a:ext cx="5181600" cy="1295400"/>
            <a:chOff x="0" y="0"/>
            <a:chExt cx="5181600" cy="1295400"/>
          </a:xfrm>
        </p:grpSpPr>
        <p:pic>
          <p:nvPicPr>
            <p:cNvPr id="388" name="picture 38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181600" cy="1295400"/>
            </a:xfrm>
            <a:prstGeom prst="rect">
              <a:avLst/>
            </a:prstGeom>
          </p:spPr>
        </p:pic>
        <p:sp>
          <p:nvSpPr>
            <p:cNvPr id="390" name="textbox 390"/>
            <p:cNvSpPr/>
            <p:nvPr/>
          </p:nvSpPr>
          <p:spPr>
            <a:xfrm>
              <a:off x="-12700" y="-12700"/>
              <a:ext cx="5207000" cy="13271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4620" algn="l" rtl="0" eaLnBrk="0">
                <a:lnSpc>
                  <a:spcPts val="1885"/>
                </a:lnSpc>
              </a:pPr>
              <a:r>
                <a:rPr sz="15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类默认值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8270" algn="l" rtl="0" eaLnBrk="0">
                <a:lnSpc>
                  <a:spcPts val="1320"/>
                </a:lnSpc>
                <a:spcBef>
                  <a:spcPts val="795"/>
                </a:spcBef>
              </a:pP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在类的声明中，将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SomeType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作为泛型的默认值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86385" algn="l" rtl="0" eaLnBrk="0">
                <a:lnSpc>
                  <a:spcPct val="99000"/>
                </a:lnSpc>
                <a:spcBef>
                  <a:spcPts val="0"/>
                </a:spcBef>
              </a:pP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Base&lt;T2</a:t>
              </a:r>
              <a:r>
                <a:rPr sz="9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9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SomeType&gt;</a:t>
              </a:r>
              <a:r>
                <a:rPr sz="9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392" name="textbox 392"/>
          <p:cNvSpPr/>
          <p:nvPr/>
        </p:nvSpPr>
        <p:spPr>
          <a:xfrm>
            <a:off x="609600" y="3904488"/>
            <a:ext cx="5181600" cy="1066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29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&lt;T1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&lt;T2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29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&gt;():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394" name="picture 3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475488"/>
            <a:ext cx="2228850" cy="2228850"/>
          </a:xfrm>
          <a:prstGeom prst="rect">
            <a:avLst/>
          </a:prstGeom>
        </p:spPr>
      </p:pic>
      <p:sp>
        <p:nvSpPr>
          <p:cNvPr id="396" name="textbox 396"/>
          <p:cNvSpPr/>
          <p:nvPr/>
        </p:nvSpPr>
        <p:spPr>
          <a:xfrm>
            <a:off x="596900" y="5215991"/>
            <a:ext cx="2692400" cy="15754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4000"/>
              </a:lnSpc>
              <a:tabLst>
                <a:tab pos="3505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ts val="1510"/>
              </a:lnSpc>
              <a:spcBef>
                <a:spcPts val="146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简化了泛型类型的使用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ts val="24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提高了代码的可读性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ts val="2215"/>
              </a:lnSpc>
              <a:tabLst>
                <a:tab pos="2438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适用于类和函数声明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510"/>
              </a:lnSpc>
              <a:spcBef>
                <a:spcPts val="0"/>
              </a:spcBef>
              <a:tabLst>
                <a:tab pos="2438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未提供类型实参时，默认使用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8" name="picture 3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6274" y="6657213"/>
            <a:ext cx="47625" cy="47625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6274" y="6352413"/>
            <a:ext cx="47625" cy="47625"/>
          </a:xfrm>
          <a:prstGeom prst="rect">
            <a:avLst/>
          </a:prstGeom>
        </p:spPr>
      </p:pic>
      <p:pic>
        <p:nvPicPr>
          <p:cNvPr id="402" name="picture 4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6274" y="6047613"/>
            <a:ext cx="47625" cy="47625"/>
          </a:xfrm>
          <a:prstGeom prst="rect">
            <a:avLst/>
          </a:prstGeom>
        </p:spPr>
      </p:pic>
      <p:pic>
        <p:nvPicPr>
          <p:cNvPr id="404" name="picture 4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6274" y="5742813"/>
            <a:ext cx="47625" cy="47625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5237988"/>
            <a:ext cx="228600" cy="228600"/>
          </a:xfrm>
          <a:prstGeom prst="rect">
            <a:avLst/>
          </a:prstGeom>
        </p:spPr>
      </p:pic>
      <p:sp>
        <p:nvSpPr>
          <p:cNvPr id="408" name="textbox 408"/>
          <p:cNvSpPr/>
          <p:nvPr/>
        </p:nvSpPr>
        <p:spPr>
          <a:xfrm>
            <a:off x="599471" y="2431453"/>
            <a:ext cx="5177154" cy="7632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24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泛型的类型参数可以设置默认值，这样可以不指定实际的类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型实参，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而只使用泛型类型名称。这简化了泛型类型的使用，适用于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类和函数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0" name="textbox 410"/>
          <p:cNvSpPr/>
          <p:nvPr/>
        </p:nvSpPr>
        <p:spPr>
          <a:xfrm>
            <a:off x="599186" y="1066520"/>
            <a:ext cx="2404745" cy="545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泛型默认值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2" name="picture 4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475488"/>
            <a:ext cx="12192000" cy="76200"/>
          </a:xfrm>
          <a:prstGeom prst="rect">
            <a:avLst/>
          </a:prstGeom>
        </p:spPr>
      </p:pic>
      <p:sp>
        <p:nvSpPr>
          <p:cNvPr id="414" name="textbox 414"/>
          <p:cNvSpPr/>
          <p:nvPr/>
        </p:nvSpPr>
        <p:spPr>
          <a:xfrm>
            <a:off x="596900" y="3464991"/>
            <a:ext cx="885189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tabLst>
                <a:tab pos="4127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6" name="picture 4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3485388"/>
            <a:ext cx="285750" cy="228600"/>
          </a:xfrm>
          <a:prstGeom prst="rect">
            <a:avLst/>
          </a:prstGeom>
        </p:spPr>
      </p:pic>
      <p:sp>
        <p:nvSpPr>
          <p:cNvPr id="418" name="textbox 418"/>
          <p:cNvSpPr/>
          <p:nvPr/>
        </p:nvSpPr>
        <p:spPr>
          <a:xfrm>
            <a:off x="6388100" y="1984578"/>
            <a:ext cx="882650" cy="281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1000"/>
              </a:lnSpc>
              <a:tabLst>
                <a:tab pos="4127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0" name="picture 4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00800" y="1999488"/>
            <a:ext cx="285750" cy="228600"/>
          </a:xfrm>
          <a:prstGeom prst="rect">
            <a:avLst/>
          </a:prstGeom>
        </p:spPr>
      </p:pic>
      <p:sp>
        <p:nvSpPr>
          <p:cNvPr id="422" name="textbox 422"/>
          <p:cNvSpPr/>
          <p:nvPr/>
        </p:nvSpPr>
        <p:spPr>
          <a:xfrm>
            <a:off x="596900" y="1978863"/>
            <a:ext cx="774065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tabLst>
                <a:tab pos="2952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4" name="picture 4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999488"/>
            <a:ext cx="171450" cy="228600"/>
          </a:xfrm>
          <a:prstGeom prst="rect">
            <a:avLst/>
          </a:prstGeom>
        </p:spPr>
      </p:pic>
      <p:pic>
        <p:nvPicPr>
          <p:cNvPr id="426" name="picture 4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169468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picture 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sp>
        <p:nvSpPr>
          <p:cNvPr id="430" name="textbox 430"/>
          <p:cNvSpPr/>
          <p:nvPr/>
        </p:nvSpPr>
        <p:spPr>
          <a:xfrm>
            <a:off x="4343399" y="1866900"/>
            <a:ext cx="3505834" cy="27813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4000"/>
              </a:lnSpc>
              <a:tabLst>
                <a:tab pos="454660" algn="l"/>
              </a:tabLst>
            </a:pPr>
            <a:r>
              <a:rPr sz="1500" kern="0" spc="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类默认值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90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200" kern="0" spc="2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9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T2</a:t>
            </a:r>
            <a:r>
              <a:rPr sz="12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Derived1</a:t>
            </a:r>
            <a:r>
              <a:rPr sz="1200" kern="0" spc="15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2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200" kern="0" spc="1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indent="635" algn="l" rtl="0" eaLnBrk="0">
              <a:lnSpc>
                <a:spcPct val="239000"/>
              </a:lnSpc>
              <a:spcBef>
                <a:spcPts val="30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Derived2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2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2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Derived1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在语义上等价于</a:t>
            </a:r>
            <a:r>
              <a:rPr sz="1200" kern="0" spc="5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Derived2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32" name="picture 4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95800" y="2044700"/>
            <a:ext cx="190500" cy="203200"/>
          </a:xfrm>
          <a:prstGeom prst="rect">
            <a:avLst/>
          </a:prstGeom>
        </p:spPr>
      </p:pic>
      <p:pic>
        <p:nvPicPr>
          <p:cNvPr id="434" name="picture 4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sp>
        <p:nvSpPr>
          <p:cNvPr id="436" name="textbox 436"/>
          <p:cNvSpPr/>
          <p:nvPr/>
        </p:nvSpPr>
        <p:spPr>
          <a:xfrm>
            <a:off x="609600" y="1866900"/>
            <a:ext cx="3505200" cy="27813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200" kern="0" spc="2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38" name="textbox 438"/>
          <p:cNvSpPr/>
          <p:nvPr/>
        </p:nvSpPr>
        <p:spPr>
          <a:xfrm>
            <a:off x="8077200" y="1866900"/>
            <a:ext cx="3505200" cy="27813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8130" algn="l" rtl="0" eaLnBrk="0">
              <a:lnSpc>
                <a:spcPct val="94000"/>
              </a:lnSpc>
            </a:pPr>
            <a:r>
              <a:rPr sz="1500" kern="0" spc="-1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函数默认值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6415" indent="-363855" algn="l" rtl="0" eaLnBrk="0">
              <a:lnSpc>
                <a:spcPct val="1140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</a:t>
            </a:r>
            <a:r>
              <a:rPr sz="12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&gt;():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</a:t>
            </a:r>
            <a:r>
              <a:rPr sz="1200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4465" algn="l" rtl="0" eaLnBrk="0">
              <a:lnSpc>
                <a:spcPts val="1495"/>
              </a:lnSpc>
              <a:spcBef>
                <a:spcPts val="3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8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等价于</a:t>
            </a:r>
            <a:r>
              <a:rPr sz="1200" kern="0" spc="4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foo&lt;number&gt;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40" name="picture 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sp>
        <p:nvSpPr>
          <p:cNvPr id="442" name="textbox 442"/>
          <p:cNvSpPr/>
          <p:nvPr/>
        </p:nvSpPr>
        <p:spPr>
          <a:xfrm>
            <a:off x="609600" y="6210300"/>
            <a:ext cx="10972800" cy="4953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320"/>
              </a:lnSpc>
              <a:spcBef>
                <a:spcPts val="5"/>
              </a:spcBef>
              <a:tabLst>
                <a:tab pos="38227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泛型默认值简化了泛型类型的使用，适用于类和函数声明。当不提供类型实参时，将使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用默认类型，这使得代码更加简洁易读。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4" name="picture 4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62000" y="6400800"/>
            <a:ext cx="114300" cy="15240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0" y="533400"/>
            <a:ext cx="2228850" cy="2228850"/>
            <a:chOff x="0" y="0"/>
            <a:chExt cx="2228850" cy="2228850"/>
          </a:xfrm>
        </p:grpSpPr>
        <p:sp>
          <p:nvSpPr>
            <p:cNvPr id="446" name="textbox 446"/>
            <p:cNvSpPr/>
            <p:nvPr/>
          </p:nvSpPr>
          <p:spPr>
            <a:xfrm>
              <a:off x="-12700" y="-12700"/>
              <a:ext cx="2254250" cy="22752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17575" algn="l" rtl="0" eaLnBrk="0">
                <a:lnSpc>
                  <a:spcPct val="96000"/>
                </a:lnSpc>
                <a:tabLst>
                  <a:tab pos="1028700" algn="l"/>
                </a:tabLst>
              </a:pPr>
              <a:r>
                <a:rPr sz="1500" kern="0" spc="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10" dirty="0">
                  <a:solidFill>
                    <a:srgbClr val="E2E8F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接口默认值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48" name="picture 4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762000" y="1511300"/>
              <a:ext cx="142875" cy="203200"/>
            </a:xfrm>
            <a:prstGeom prst="rect">
              <a:avLst/>
            </a:prstGeom>
          </p:spPr>
        </p:pic>
      </p:grpSp>
      <p:sp>
        <p:nvSpPr>
          <p:cNvPr id="450" name="textbox 450"/>
          <p:cNvSpPr/>
          <p:nvPr/>
        </p:nvSpPr>
        <p:spPr>
          <a:xfrm>
            <a:off x="757834" y="2908503"/>
            <a:ext cx="3218179" cy="1569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400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&lt;T1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SomeType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335" algn="l" rtl="0" eaLnBrk="0">
              <a:lnSpc>
                <a:spcPct val="25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Derived1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implements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face</a:t>
            </a:r>
            <a:r>
              <a:rPr sz="12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Derived2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implements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face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Derived1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在语义上等价于</a:t>
            </a:r>
            <a:r>
              <a:rPr sz="1200" kern="0" spc="5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Derived2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52" name="textbox 452"/>
          <p:cNvSpPr/>
          <p:nvPr/>
        </p:nvSpPr>
        <p:spPr>
          <a:xfrm>
            <a:off x="599186" y="972032"/>
            <a:ext cx="3361054" cy="545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36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泛型默认值示例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4" name="picture 4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456" name="picture 4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pic>
        <p:nvPicPr>
          <p:cNvPr id="458" name="picture 4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16002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picture 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sp>
        <p:nvSpPr>
          <p:cNvPr id="462" name="rect 462"/>
          <p:cNvSpPr/>
          <p:nvPr/>
        </p:nvSpPr>
        <p:spPr>
          <a:xfrm>
            <a:off x="609600" y="2781300"/>
            <a:ext cx="5372100" cy="17335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4" name="textbox 464"/>
          <p:cNvSpPr/>
          <p:nvPr/>
        </p:nvSpPr>
        <p:spPr>
          <a:xfrm>
            <a:off x="6210300" y="2781300"/>
            <a:ext cx="5372100" cy="17335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7675" algn="l" rtl="0" eaLnBrk="0">
              <a:lnSpc>
                <a:spcPct val="92000"/>
              </a:lnSpc>
              <a:tabLst>
                <a:tab pos="5619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0" indent="6350" algn="l" rtl="0" eaLnBrk="0">
              <a:lnSpc>
                <a:spcPct val="126000"/>
              </a:lnSpc>
              <a:spcBef>
                <a:spcPts val="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限制类型参数必须符合特定条件，例如实现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某个接口或满足其他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要求，增强类型的约束和安全性，确保键具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备必要方法。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6" name="picture 4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29374" y="3022600"/>
            <a:ext cx="228600" cy="215900"/>
          </a:xfrm>
          <a:prstGeom prst="rect">
            <a:avLst/>
          </a:prstGeom>
        </p:spPr>
      </p:pic>
      <p:pic>
        <p:nvPicPr>
          <p:cNvPr id="468" name="picture 4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pic>
        <p:nvPicPr>
          <p:cNvPr id="470" name="picture 4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10300" y="4743450"/>
            <a:ext cx="5372100" cy="1466850"/>
          </a:xfrm>
          <a:prstGeom prst="rect">
            <a:avLst/>
          </a:prstGeom>
        </p:spPr>
      </p:pic>
      <p:sp>
        <p:nvSpPr>
          <p:cNvPr id="472" name="rect 472"/>
          <p:cNvSpPr/>
          <p:nvPr/>
        </p:nvSpPr>
        <p:spPr>
          <a:xfrm>
            <a:off x="609600" y="4743450"/>
            <a:ext cx="5372100" cy="1466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4" name="textbox 474"/>
          <p:cNvSpPr/>
          <p:nvPr/>
        </p:nvSpPr>
        <p:spPr>
          <a:xfrm>
            <a:off x="815975" y="2985160"/>
            <a:ext cx="4826000" cy="1182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4000"/>
              </a:lnSpc>
              <a:tabLst>
                <a:tab pos="3556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泛型类和接口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1270" algn="l" rtl="0" eaLnBrk="0">
              <a:lnSpc>
                <a:spcPct val="124000"/>
              </a:lnSpc>
              <a:spcBef>
                <a:spcPts val="5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允许在定义类、接口、方法时使用类型形参，使代码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能在多种类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型上运行，增强代码的灵活性和可重用性。使用时需指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定实际类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型，编译器确保类型安全。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6" name="picture 4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8675" y="3009900"/>
            <a:ext cx="228600" cy="241300"/>
          </a:xfrm>
          <a:prstGeom prst="rect">
            <a:avLst/>
          </a:prstGeom>
        </p:spPr>
      </p:pic>
      <p:pic>
        <p:nvPicPr>
          <p:cNvPr id="478" name="picture 4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sp>
        <p:nvSpPr>
          <p:cNvPr id="480" name="textbox 480"/>
          <p:cNvSpPr/>
          <p:nvPr/>
        </p:nvSpPr>
        <p:spPr>
          <a:xfrm>
            <a:off x="596137" y="2023364"/>
            <a:ext cx="10694669" cy="5219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08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本章介绍了泛型类型的相关内容，通过类型参数化提高代码的安全性和可维护性，使开发者能在编译时检测到非法的类型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数据结 </a:t>
            </a:r>
            <a:r>
              <a:rPr sz="15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2" name="textbox 482"/>
          <p:cNvSpPr/>
          <p:nvPr/>
        </p:nvSpPr>
        <p:spPr>
          <a:xfrm>
            <a:off x="6419246" y="4951653"/>
            <a:ext cx="4834254" cy="922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4645" algn="l" rtl="0" eaLnBrk="0">
              <a:lnSpc>
                <a:spcPct val="95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泛型默认值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700"/>
              </a:lnSpc>
              <a:spcBef>
                <a:spcPts val="1215"/>
              </a:spcBef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泛型的类型参数可设置默认值，不指定实际类型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时使用默认值，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700"/>
              </a:lnSpc>
              <a:spcBef>
                <a:spcPts val="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简化泛型类型的使用，适用于类和函数声明。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4" name="textbox 484"/>
          <p:cNvSpPr/>
          <p:nvPr/>
        </p:nvSpPr>
        <p:spPr>
          <a:xfrm>
            <a:off x="815975" y="4954854"/>
            <a:ext cx="4826000" cy="935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635" algn="l" rtl="0" eaLnBrk="0">
              <a:lnSpc>
                <a:spcPct val="92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泛型函数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26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使用类型参数声明的函数，可编写更通用的代码。类型实参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调用时显式或隐式设置，编译器会自动确定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类型实参。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6" name="textbox 486"/>
          <p:cNvSpPr/>
          <p:nvPr/>
        </p:nvSpPr>
        <p:spPr>
          <a:xfrm>
            <a:off x="601472" y="6442964"/>
            <a:ext cx="6845300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掌握泛型的应用，可以创建灵活且类型安全的代码，编写高质量、可维护的代码。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8" name="picture 4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490" name="picture 4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492" name="textbox 492"/>
          <p:cNvSpPr/>
          <p:nvPr/>
        </p:nvSpPr>
        <p:spPr>
          <a:xfrm>
            <a:off x="589584" y="1120317"/>
            <a:ext cx="975360" cy="536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36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4" name="picture 4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781300"/>
            <a:ext cx="76200" cy="1733550"/>
          </a:xfrm>
          <a:prstGeom prst="rect">
            <a:avLst/>
          </a:prstGeom>
        </p:spPr>
      </p:pic>
      <p:pic>
        <p:nvPicPr>
          <p:cNvPr id="496" name="picture 4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10300" y="2781300"/>
            <a:ext cx="76199" cy="1733550"/>
          </a:xfrm>
          <a:prstGeom prst="rect">
            <a:avLst/>
          </a:prstGeom>
        </p:spPr>
      </p:pic>
      <p:pic>
        <p:nvPicPr>
          <p:cNvPr id="498" name="picture 49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4743450"/>
            <a:ext cx="76200" cy="1466849"/>
          </a:xfrm>
          <a:prstGeom prst="rect">
            <a:avLst/>
          </a:prstGeom>
        </p:spPr>
      </p:pic>
      <p:pic>
        <p:nvPicPr>
          <p:cNvPr id="500" name="picture 50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picture 5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pic>
        <p:nvPicPr>
          <p:cNvPr id="504" name="picture 5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sp>
        <p:nvSpPr>
          <p:cNvPr id="506" name="textbox 506"/>
          <p:cNvSpPr/>
          <p:nvPr/>
        </p:nvSpPr>
        <p:spPr>
          <a:xfrm>
            <a:off x="609600" y="5638800"/>
            <a:ext cx="10972800" cy="1181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5120" algn="l" rtl="0" eaLnBrk="0">
              <a:lnSpc>
                <a:spcPct val="95000"/>
              </a:lnSpc>
              <a:spcBef>
                <a:spcPts val="5"/>
              </a:spcBef>
            </a:pPr>
            <a:r>
              <a:rPr sz="1800" kern="0" spc="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泛型默认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5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Service</a:t>
            </a:r>
            <a:endParaRPr sz="15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algn="l" rtl="0" eaLnBrk="0">
              <a:lnSpc>
                <a:spcPct val="106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8475" indent="-118110" algn="l" rtl="0" eaLnBrk="0">
              <a:lnSpc>
                <a:spcPct val="112000"/>
              </a:lnSpc>
              <a:spcBef>
                <a:spcPts val="0"/>
              </a:spcBef>
              <a:tabLst>
                <a:tab pos="495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创建一个接口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Service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&lt;T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&gt;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，包含一个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execute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，返回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类型的結果。实现一个类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BooleanService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实现该接口，方法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execute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true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8" name="picture 5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6248400"/>
            <a:ext cx="190500" cy="152400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sp>
        <p:nvSpPr>
          <p:cNvPr id="512" name="rect 512"/>
          <p:cNvSpPr/>
          <p:nvPr/>
        </p:nvSpPr>
        <p:spPr>
          <a:xfrm>
            <a:off x="609600" y="2362200"/>
            <a:ext cx="5372100" cy="1409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4" name="rect 514"/>
          <p:cNvSpPr/>
          <p:nvPr/>
        </p:nvSpPr>
        <p:spPr>
          <a:xfrm>
            <a:off x="6210300" y="2362200"/>
            <a:ext cx="5372100" cy="1409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6" name="textbox 516"/>
          <p:cNvSpPr/>
          <p:nvPr/>
        </p:nvSpPr>
        <p:spPr>
          <a:xfrm>
            <a:off x="609600" y="4000500"/>
            <a:ext cx="5372100" cy="1409700"/>
          </a:xfrm>
          <a:prstGeom prst="rect">
            <a:avLst/>
          </a:prstGeom>
          <a:solidFill>
            <a:srgbClr val="FFFFFF">
              <a:alpha val="1215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4485" algn="l" rtl="0" eaLnBrk="0">
              <a:lnSpc>
                <a:spcPct val="93000"/>
              </a:lnSpc>
              <a:spcBef>
                <a:spcPts val="5"/>
              </a:spcBef>
            </a:pPr>
            <a:r>
              <a:rPr sz="1800" kern="0" spc="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3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</a:t>
            </a:r>
            <a:r>
              <a:rPr sz="15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Reposito</a:t>
            </a: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ry</a:t>
            </a:r>
            <a:endParaRPr sz="15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3550" indent="-121285" algn="l" rtl="0" eaLnBrk="0">
              <a:lnSpc>
                <a:spcPct val="117000"/>
              </a:lnSpc>
              <a:spcBef>
                <a:spcPts val="5"/>
              </a:spcBef>
              <a:tabLst>
                <a:tab pos="4578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定义一个接口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tiﬁable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，包含一个方法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getId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，返回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。创建一个泛型类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Repository&lt;T extends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Identiﬁable&gt;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，并实现   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一个方法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ﬁndById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，根据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查找对象。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8" name="picture 5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00100" y="4610100"/>
            <a:ext cx="152400" cy="152400"/>
          </a:xfrm>
          <a:prstGeom prst="rect">
            <a:avLst/>
          </a:prstGeom>
        </p:spPr>
      </p:pic>
      <p:sp>
        <p:nvSpPr>
          <p:cNvPr id="520" name="rect 520"/>
          <p:cNvSpPr/>
          <p:nvPr/>
        </p:nvSpPr>
        <p:spPr>
          <a:xfrm>
            <a:off x="6210300" y="4000500"/>
            <a:ext cx="5372100" cy="1409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2" name="picture 5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0800" y="2514600"/>
            <a:ext cx="342900" cy="342900"/>
          </a:xfrm>
          <a:prstGeom prst="rect">
            <a:avLst/>
          </a:prstGeom>
        </p:spPr>
      </p:pic>
      <p:sp>
        <p:nvSpPr>
          <p:cNvPr id="524" name="textbox 524"/>
          <p:cNvSpPr/>
          <p:nvPr/>
        </p:nvSpPr>
        <p:spPr>
          <a:xfrm>
            <a:off x="6388099" y="2571241"/>
            <a:ext cx="4953000" cy="1055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685" algn="l" rtl="0" eaLnBrk="0">
              <a:lnSpc>
                <a:spcPct val="95000"/>
              </a:lnSpc>
            </a:pPr>
            <a:r>
              <a:rPr sz="1800" kern="0" spc="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泛型接口</a:t>
            </a:r>
            <a:r>
              <a:rPr sz="15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Container</a:t>
            </a:r>
            <a:endParaRPr sz="15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9405" indent="-116205" algn="l" rtl="0" eaLnBrk="0">
              <a:lnSpc>
                <a:spcPct val="121000"/>
              </a:lnSpc>
              <a:tabLst>
                <a:tab pos="3187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定义一个泛型接口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Container&lt;T&gt;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，包含一个方法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addItem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，接收一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个类型为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的参数，并将其添加到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容器中。创建一个类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ListContainer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实现该接口。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6" name="picture 5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799" y="2971800"/>
            <a:ext cx="190500" cy="152400"/>
          </a:xfrm>
          <a:prstGeom prst="rect">
            <a:avLst/>
          </a:prstGeom>
        </p:spPr>
      </p:pic>
      <p:pic>
        <p:nvPicPr>
          <p:cNvPr id="528" name="picture 5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0800" y="4152900"/>
            <a:ext cx="342900" cy="342900"/>
          </a:xfrm>
          <a:prstGeom prst="rect">
            <a:avLst/>
          </a:prstGeom>
        </p:spPr>
      </p:pic>
      <p:sp>
        <p:nvSpPr>
          <p:cNvPr id="530" name="textbox 530"/>
          <p:cNvSpPr/>
          <p:nvPr/>
        </p:nvSpPr>
        <p:spPr>
          <a:xfrm>
            <a:off x="6503466" y="4215828"/>
            <a:ext cx="4881879" cy="10248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305" algn="l" rtl="0" eaLnBrk="0">
              <a:lnSpc>
                <a:spcPct val="92000"/>
              </a:lnSpc>
            </a:pPr>
            <a:r>
              <a:rPr sz="1800" kern="0" spc="2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</a:t>
            </a:r>
            <a:r>
              <a:rPr sz="11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泛型函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 </a:t>
            </a:r>
            <a:r>
              <a:rPr sz="1500" b="1" kern="0" spc="1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ﬁ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rstElement</a:t>
            </a:r>
            <a:endParaRPr sz="15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4445" algn="l" rtl="0" eaLnBrk="0">
              <a:lnSpc>
                <a:spcPct val="114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创建一个泛型函数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rstElement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&lt;T&gt;(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arr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T[]): T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，返回数组的第一个元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素。调用该函数，传递一个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组和一个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数组，观察编译器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的类型推断结果。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32" name="picture 5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099" y="2514600"/>
            <a:ext cx="342900" cy="342900"/>
          </a:xfrm>
          <a:prstGeom prst="rect">
            <a:avLst/>
          </a:prstGeom>
        </p:spPr>
      </p:pic>
      <p:sp>
        <p:nvSpPr>
          <p:cNvPr id="534" name="textbox 534"/>
          <p:cNvSpPr/>
          <p:nvPr/>
        </p:nvSpPr>
        <p:spPr>
          <a:xfrm>
            <a:off x="787400" y="2575052"/>
            <a:ext cx="3166745" cy="812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1765" algn="l" rtl="0" eaLnBrk="0">
              <a:lnSpc>
                <a:spcPct val="92000"/>
              </a:lnSpc>
            </a:pPr>
            <a:r>
              <a:rPr sz="1800" kern="0" spc="-4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r>
              <a:rPr sz="11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</a:t>
            </a:r>
            <a:r>
              <a:rPr sz="1500" kern="0" spc="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Box</a:t>
            </a:r>
            <a:endParaRPr sz="15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0670" indent="-115570" algn="l" rtl="0" eaLnBrk="0">
              <a:lnSpc>
                <a:spcPct val="116000"/>
              </a:lnSpc>
              <a:spcBef>
                <a:spcPts val="0"/>
              </a:spcBef>
              <a:tabLst>
                <a:tab pos="2794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创建一个泛型类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Bo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x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，它接收一个类型参数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存储该类型的值。实现一个方法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getValue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536" name="picture 5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00100" y="2971800"/>
            <a:ext cx="152400" cy="152400"/>
          </a:xfrm>
          <a:prstGeom prst="rect">
            <a:avLst/>
          </a:prstGeom>
        </p:spPr>
      </p:pic>
      <p:pic>
        <p:nvPicPr>
          <p:cNvPr id="538" name="picture 5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540" name="picture 5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542" name="textbox 542"/>
          <p:cNvSpPr/>
          <p:nvPr/>
        </p:nvSpPr>
        <p:spPr>
          <a:xfrm>
            <a:off x="3924124" y="2952927"/>
            <a:ext cx="1910714" cy="419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897" rIns="0" bIns="0"/>
          <a:lstStyle/>
          <a:p>
            <a:pPr marL="12700" indent="3175" algn="l" rtl="0" eaLnBrk="0">
              <a:lnSpc>
                <a:spcPct val="111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，并包含一个属性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lue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,返回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4" name="textbox 544"/>
          <p:cNvSpPr/>
          <p:nvPr/>
        </p:nvSpPr>
        <p:spPr>
          <a:xfrm>
            <a:off x="595985" y="1128090"/>
            <a:ext cx="1443989" cy="526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练习题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6" name="picture 5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1981200"/>
            <a:ext cx="3187700" cy="190500"/>
          </a:xfrm>
          <a:prstGeom prst="rect">
            <a:avLst/>
          </a:prstGeom>
        </p:spPr>
      </p:pic>
      <p:pic>
        <p:nvPicPr>
          <p:cNvPr id="548" name="picture 5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09600" y="4000500"/>
            <a:ext cx="76200" cy="2819399"/>
          </a:xfrm>
          <a:prstGeom prst="rect">
            <a:avLst/>
          </a:prstGeom>
        </p:spPr>
      </p:pic>
      <p:pic>
        <p:nvPicPr>
          <p:cNvPr id="550" name="picture 5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09600" y="2362200"/>
            <a:ext cx="76200" cy="1409700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210300" y="2362200"/>
            <a:ext cx="76199" cy="1409700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210300" y="4000500"/>
            <a:ext cx="76199" cy="1409700"/>
          </a:xfrm>
          <a:prstGeom prst="rect">
            <a:avLst/>
          </a:prstGeom>
        </p:spPr>
      </p:pic>
      <p:pic>
        <p:nvPicPr>
          <p:cNvPr id="556" name="picture 55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2095500"/>
            <a:ext cx="342900" cy="3429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2095500"/>
            <a:ext cx="342900" cy="342900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2667000"/>
            <a:ext cx="342900" cy="342900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2667000"/>
            <a:ext cx="342900" cy="342900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3238500"/>
            <a:ext cx="342900" cy="342900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3238500"/>
            <a:ext cx="342900" cy="3429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3810000"/>
            <a:ext cx="342900" cy="34290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3810000"/>
            <a:ext cx="342900" cy="34290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4381500"/>
            <a:ext cx="342900" cy="34290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4381500"/>
            <a:ext cx="342900" cy="342900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4953000"/>
            <a:ext cx="342900" cy="342900"/>
          </a:xfrm>
          <a:prstGeom prst="rect">
            <a:avLst/>
          </a:prstGeom>
        </p:spPr>
      </p:pic>
      <p:graphicFrame>
        <p:nvGraphicFramePr>
          <p:cNvPr id="46" name="table 46"/>
          <p:cNvGraphicFramePr>
            <a:graphicFrameLocks noGrp="1"/>
          </p:cNvGraphicFramePr>
          <p:nvPr/>
        </p:nvGraphicFramePr>
        <p:xfrm>
          <a:off x="0" y="533400"/>
          <a:ext cx="12191999" cy="6857365"/>
        </p:xfrm>
        <a:graphic>
          <a:graphicData uri="http://schemas.openxmlformats.org/drawingml/2006/table">
            <a:tbl>
              <a:tblPr/>
              <a:tblGrid>
                <a:gridCol w="1042670"/>
                <a:gridCol w="3426459"/>
                <a:gridCol w="2350770"/>
                <a:gridCol w="5372100"/>
              </a:tblGrid>
              <a:tr h="1310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r" rtl="0" eaLnBrk="0">
                        <a:lnSpc>
                          <a:spcPct val="99000"/>
                        </a:lnSpc>
                        <a:spcBef>
                          <a:spcPts val="5"/>
                        </a:spcBef>
                      </a:pPr>
                      <a:r>
                        <a:rPr sz="3100" kern="0" spc="-2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目</a:t>
                      </a:r>
                      <a:endParaRPr sz="31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895" algn="l" rtl="0" eaLnBrk="0">
                        <a:lnSpc>
                          <a:spcPct val="91000"/>
                        </a:lnSpc>
                      </a:pPr>
                      <a:r>
                        <a:rPr sz="36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录</a:t>
                      </a:r>
                      <a:endParaRPr sz="36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48665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1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2095" algn="l" rtl="0" eaLnBrk="0">
                        <a:lnSpc>
                          <a:spcPts val="1885"/>
                        </a:lnSpc>
                        <a:tabLst>
                          <a:tab pos="3695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泛型概念介绍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65020" algn="l" rtl="0" eaLnBrk="0">
                        <a:lnSpc>
                          <a:spcPct val="82000"/>
                        </a:lnSpc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6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3040" algn="l" rtl="0" eaLnBrk="0">
                        <a:lnSpc>
                          <a:spcPct val="88000"/>
                        </a:lnSpc>
                      </a:pP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泛型函数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43585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2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2095" algn="l" rtl="0" eaLnBrk="0">
                        <a:lnSpc>
                          <a:spcPct val="91000"/>
                        </a:lnSpc>
                        <a:spcBef>
                          <a:spcPts val="0"/>
                        </a:spcBef>
                        <a:tabLst>
                          <a:tab pos="3695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泛型类和接口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66925" algn="l" rtl="0" eaLnBrk="0">
                        <a:lnSpc>
                          <a:spcPct val="82000"/>
                        </a:lnSpc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7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4325" algn="l" rtl="0" eaLnBrk="0">
                        <a:lnSpc>
                          <a:spcPct val="88000"/>
                        </a:lnSpc>
                        <a:spcBef>
                          <a:spcPts val="0"/>
                        </a:spcBef>
                        <a:tabLst>
                          <a:tab pos="431165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泛型函数示例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43585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3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99720" algn="l" rtl="0" eaLnBrk="0">
                        <a:lnSpc>
                          <a:spcPct val="89000"/>
                        </a:lnSpc>
                        <a:spcBef>
                          <a:spcPts val="5"/>
                        </a:spcBef>
                        <a:tabLst>
                          <a:tab pos="41656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泛型类示例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64385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8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7650" algn="l" rtl="0" eaLnBrk="0">
                        <a:lnSpc>
                          <a:spcPts val="1885"/>
                        </a:lnSpc>
                        <a:spcBef>
                          <a:spcPts val="5"/>
                        </a:spcBef>
                        <a:tabLst>
                          <a:tab pos="36449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泛型默认值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39775" algn="l" rtl="0" eaLnBrk="0">
                        <a:lnSpc>
                          <a:spcPct val="82000"/>
                        </a:lnSpc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4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2095" algn="l" rtl="0" eaLnBrk="0">
                        <a:lnSpc>
                          <a:spcPct val="90000"/>
                        </a:lnSpc>
                        <a:tabLst>
                          <a:tab pos="3695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泛型约束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63750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9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4325" algn="l" rtl="0" eaLnBrk="0">
                        <a:lnSpc>
                          <a:spcPts val="1885"/>
                        </a:lnSpc>
                        <a:spcBef>
                          <a:spcPts val="5"/>
                        </a:spcBef>
                        <a:tabLst>
                          <a:tab pos="431165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泛型默认值示例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44220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5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2095" algn="l" rtl="0" eaLnBrk="0">
                        <a:lnSpc>
                          <a:spcPct val="90000"/>
                        </a:lnSpc>
                        <a:tabLst>
                          <a:tab pos="3695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泛型约束示例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22475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10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19075" algn="l" rtl="0" eaLnBrk="0">
                        <a:lnSpc>
                          <a:spcPct val="90000"/>
                        </a:lnSpc>
                        <a:tabLst>
                          <a:tab pos="3314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总结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27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22475" algn="l" rtl="0" eaLnBrk="0">
                        <a:lnSpc>
                          <a:spcPct val="82000"/>
                        </a:lnSpc>
                      </a:pPr>
                      <a:r>
                        <a:rPr sz="1200" kern="0" spc="-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11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66700" algn="l" rtl="0" eaLnBrk="0">
                        <a:lnSpc>
                          <a:spcPct val="88000"/>
                        </a:lnSpc>
                        <a:tabLst>
                          <a:tab pos="382270" algn="l"/>
                        </a:tabLst>
                      </a:pPr>
                      <a:r>
                        <a:rPr sz="15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练习题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8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96100" y="5015345"/>
            <a:ext cx="190500" cy="206086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6100" y="4445000"/>
            <a:ext cx="142875" cy="203200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04900" y="4457700"/>
            <a:ext cx="190500" cy="177800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96100" y="3873500"/>
            <a:ext cx="238125" cy="20320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04900" y="3886200"/>
            <a:ext cx="190500" cy="177800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896100" y="3352800"/>
            <a:ext cx="171450" cy="101600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04900" y="3302000"/>
            <a:ext cx="238125" cy="203200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96100" y="2730500"/>
            <a:ext cx="238125" cy="203200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04900" y="2730500"/>
            <a:ext cx="190500" cy="203200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104900" y="2171700"/>
            <a:ext cx="190500" cy="1905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4819650"/>
            <a:ext cx="2571750" cy="2571749"/>
          </a:xfrm>
          <a:prstGeom prst="rect">
            <a:avLst/>
          </a:prstGeom>
        </p:spPr>
      </p:pic>
      <p:sp>
        <p:nvSpPr>
          <p:cNvPr id="74" name="rect 74"/>
          <p:cNvSpPr/>
          <p:nvPr/>
        </p:nvSpPr>
        <p:spPr>
          <a:xfrm>
            <a:off x="609600" y="3829050"/>
            <a:ext cx="3505200" cy="2038350"/>
          </a:xfrm>
          <a:prstGeom prst="rect">
            <a:avLst/>
          </a:prstGeom>
          <a:solidFill>
            <a:srgbClr val="FFFFFF">
              <a:alpha val="1450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" name="textbox 76"/>
          <p:cNvSpPr/>
          <p:nvPr/>
        </p:nvSpPr>
        <p:spPr>
          <a:xfrm>
            <a:off x="4343400" y="3829050"/>
            <a:ext cx="3505200" cy="2038350"/>
          </a:xfrm>
          <a:prstGeom prst="rect">
            <a:avLst/>
          </a:prstGeom>
          <a:solidFill>
            <a:srgbClr val="FFFFFF">
              <a:alpha val="14509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9725" algn="l" rtl="0" eaLnBrk="0">
              <a:lnSpc>
                <a:spcPct val="83000"/>
              </a:lnSpc>
              <a:spcBef>
                <a:spcPts val="0"/>
              </a:spcBef>
            </a:pPr>
            <a:r>
              <a:rPr sz="2700" kern="0" spc="130" dirty="0">
                <a:solidFill>
                  <a:srgbClr val="617F9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Q</a:t>
            </a:r>
            <a:endParaRPr sz="2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72870" algn="l" rtl="0" eaLnBrk="0">
              <a:lnSpc>
                <a:spcPct val="94000"/>
              </a:lnSpc>
              <a:spcBef>
                <a:spcPts val="46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编译检查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7165" indent="-1141095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在编译时就能检测到类型错误，提前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发现并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修复问题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8" name="rect 78"/>
          <p:cNvSpPr/>
          <p:nvPr/>
        </p:nvSpPr>
        <p:spPr>
          <a:xfrm>
            <a:off x="8077200" y="3829050"/>
            <a:ext cx="3505200" cy="2038350"/>
          </a:xfrm>
          <a:prstGeom prst="rect">
            <a:avLst/>
          </a:prstGeom>
          <a:solidFill>
            <a:srgbClr val="FFFFFF">
              <a:alpha val="1450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963150" y="533400"/>
            <a:ext cx="2228850" cy="2705100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592327" y="2043861"/>
            <a:ext cx="10621644" cy="647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algn="l" rtl="0" eaLnBrk="0">
              <a:lnSpc>
                <a:spcPts val="2265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泛型（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Generics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）即</a:t>
            </a:r>
            <a:r>
              <a:rPr sz="18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类型参数化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，通过将类型参数化，使得开发者能在</a:t>
            </a:r>
            <a:r>
              <a:rPr sz="18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编译时检测到非法的类型数据结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635"/>
              </a:lnSpc>
            </a:pPr>
            <a:r>
              <a:rPr sz="18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4" name="textbox 84"/>
          <p:cNvSpPr/>
          <p:nvPr/>
        </p:nvSpPr>
        <p:spPr>
          <a:xfrm>
            <a:off x="8373414" y="4807902"/>
            <a:ext cx="2917189" cy="804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7823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可维护性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94410" indent="-982345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通过指定操作的数据类型，提高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代码的可读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性和可维护性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" name="textbox 86"/>
          <p:cNvSpPr/>
          <p:nvPr/>
        </p:nvSpPr>
        <p:spPr>
          <a:xfrm>
            <a:off x="977442" y="4807140"/>
            <a:ext cx="2769235" cy="828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02030" algn="l" rtl="0" eaLnBrk="0">
              <a:lnSpc>
                <a:spcPct val="95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类型安全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1675" indent="-688975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确保在编译阶段就能发现类型不匹配的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题，避免运行时错误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602043" y="6176264"/>
            <a:ext cx="7797165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通过泛型，可以编写更通用、更安全的代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码，指定操作的数据类型，确保类型匹配的正确性。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599186" y="1123975"/>
            <a:ext cx="2880995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泛型概念介绍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96" name="textbox 96"/>
          <p:cNvSpPr/>
          <p:nvPr/>
        </p:nvSpPr>
        <p:spPr>
          <a:xfrm>
            <a:off x="5448300" y="3067050"/>
            <a:ext cx="914400" cy="381000"/>
          </a:xfrm>
          <a:prstGeom prst="rect">
            <a:avLst/>
          </a:prstGeom>
          <a:solidFill>
            <a:srgbClr val="FFFFFF">
              <a:alpha val="16078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0495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544050" y="4067175"/>
            <a:ext cx="571501" cy="571500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076450" y="4067175"/>
            <a:ext cx="571500" cy="571500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6489979" y="3146552"/>
            <a:ext cx="786765" cy="236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2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r>
              <a:rPr sz="1100" kern="0" spc="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4915665" y="3146552"/>
            <a:ext cx="421640" cy="236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500" kern="0" spc="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0" baseline="6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</a:t>
            </a:r>
            <a:endParaRPr sz="1800" baseline="6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04800"/>
            <a:ext cx="12192000" cy="6858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6400800" y="5295900"/>
            <a:ext cx="5791200" cy="2324100"/>
            <a:chOff x="0" y="0"/>
            <a:chExt cx="5791200" cy="2324100"/>
          </a:xfrm>
        </p:grpSpPr>
        <p:pic>
          <p:nvPicPr>
            <p:cNvPr id="110" name="picture 1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791200" cy="2324100"/>
            </a:xfrm>
            <a:prstGeom prst="rect">
              <a:avLst/>
            </a:prstGeom>
          </p:spPr>
        </p:pic>
        <p:sp>
          <p:nvSpPr>
            <p:cNvPr id="112" name="textbox 112"/>
            <p:cNvSpPr/>
            <p:nvPr/>
          </p:nvSpPr>
          <p:spPr>
            <a:xfrm>
              <a:off x="-12700" y="-12700"/>
              <a:ext cx="5816600" cy="2349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7165" indent="-2540" algn="l" rtl="0" eaLnBrk="0">
                <a:lnSpc>
                  <a:spcPct val="112000"/>
                </a:lnSpc>
              </a:pP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200" kern="0" spc="6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CustomStack&lt;string&gt;();</a:t>
              </a:r>
              <a:r>
                <a:rPr sz="1200" kern="0" spc="6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此时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CustomSt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ack</a:t>
              </a:r>
              <a:r>
                <a:rPr sz="1200" kern="0" spc="8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200" kern="0" spc="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     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</a:t>
              </a:r>
              <a:r>
                <a:rPr sz="1200" kern="0" spc="-44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.push('hello');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型参数调用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push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3355" algn="l" rtl="0" eaLnBrk="0">
                <a:lnSpc>
                  <a:spcPts val="1515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没有为  </a:t>
              </a:r>
              <a:r>
                <a:rPr sz="1200" kern="0" spc="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CustomStac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k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指定类型参数会导致编译错误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3355" algn="l" rtl="0" eaLnBrk="0">
                <a:lnSpc>
                  <a:spcPts val="1800"/>
                </a:lnSpc>
              </a:pP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8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</a:t>
              </a:r>
              <a:r>
                <a:rPr sz="1200" kern="0" spc="7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0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200" kern="0" spc="6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CustomStac</a:t>
              </a:r>
              <a:r>
                <a:rPr sz="1200" kern="0" spc="-3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k();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3355" algn="l" rtl="0" eaLnBrk="0">
                <a:lnSpc>
                  <a:spcPts val="1515"/>
                </a:lnSpc>
                <a:spcBef>
                  <a:spcPts val="285"/>
                </a:spcBef>
              </a:pP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</a:t>
              </a:r>
              <a:r>
                <a:rPr sz="1200" kern="0" spc="-36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.push(55);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0F9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将会产生编译时错误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114" name="textbox 114"/>
          <p:cNvSpPr/>
          <p:nvPr/>
        </p:nvSpPr>
        <p:spPr>
          <a:xfrm>
            <a:off x="6400800" y="2209800"/>
            <a:ext cx="5181600" cy="2590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Stack</a:t>
            </a:r>
            <a:r>
              <a:rPr sz="1200" kern="0" spc="10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7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29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'@kit</a:t>
            </a:r>
            <a:r>
              <a:rPr sz="1200" kern="0" spc="-4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.ArkTS';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indent="-635" algn="l" rtl="0" eaLnBrk="0">
              <a:lnSpc>
                <a:spcPct val="120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CustomSt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ack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的类型参数为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Element</a:t>
            </a:r>
            <a:r>
              <a:rPr sz="1200" kern="0" spc="-38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，在使用时确定</a:t>
            </a:r>
            <a:r>
              <a:rPr sz="1200" kern="0" spc="0" dirty="0">
                <a:solidFill>
                  <a:srgbClr val="F0F9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CustomStack&lt;Element&gt;</a:t>
            </a:r>
            <a:r>
              <a:rPr sz="1200" kern="0" spc="17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stack: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Stack&lt;Element&gt;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Stac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0860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push(e:</a:t>
            </a:r>
            <a:r>
              <a:rPr sz="1200" kern="0" spc="9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Element)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200" kern="0" spc="1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789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.stack</a:t>
            </a:r>
            <a:r>
              <a:rPr sz="1200" kern="0" spc="-43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.push(</a:t>
            </a:r>
            <a:r>
              <a:rPr sz="1200" kern="0" spc="-5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0F9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6" name="textbox 116"/>
          <p:cNvSpPr/>
          <p:nvPr/>
        </p:nvSpPr>
        <p:spPr>
          <a:xfrm>
            <a:off x="596900" y="2981731"/>
            <a:ext cx="4383404" cy="25342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6000"/>
              </a:lnSpc>
              <a:tabLst>
                <a:tab pos="4127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泛型的使用方式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70"/>
              </a:spcBef>
              <a:tabLst>
                <a:tab pos="2806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在定义类、接口、方法时使用类型形参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（用一对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&gt;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括起来）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806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在声明变量、创建对象、调用方法时动态指定实际类型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806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编译器在使用泛型类型时会确保类型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4000"/>
              </a:lnSpc>
              <a:spcBef>
                <a:spcPts val="550"/>
              </a:spcBef>
              <a:tabLst>
                <a:tab pos="3556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泛型的优势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55"/>
              </a:spcBef>
              <a:tabLst>
                <a:tab pos="2794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提高代码的安全性，编译阶段就能发现类型不匹配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5"/>
              </a:spcBef>
              <a:tabLst>
                <a:tab pos="2787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增加代码的可维护性，减少运行时类型错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5334000"/>
            <a:ext cx="152400" cy="152400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4991100"/>
            <a:ext cx="152400" cy="152400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4572000"/>
            <a:ext cx="228600" cy="228599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4114800"/>
            <a:ext cx="152400" cy="152400"/>
          </a:xfrm>
          <a:prstGeom prst="rect">
            <a:avLst/>
          </a:prstGeom>
        </p:spPr>
      </p:pic>
      <p:pic>
        <p:nvPicPr>
          <p:cNvPr id="126" name="picture 1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3771900"/>
            <a:ext cx="152400" cy="152400"/>
          </a:xfrm>
          <a:prstGeom prst="rect">
            <a:avLst/>
          </a:prstGeom>
        </p:spPr>
      </p:pic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3429000"/>
            <a:ext cx="152400" cy="152400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3009900"/>
            <a:ext cx="285750" cy="228600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304800"/>
            <a:ext cx="2228850" cy="2228850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599471" y="2222665"/>
            <a:ext cx="5042534" cy="4972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5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270" algn="l" rtl="0" eaLnBrk="0">
              <a:lnSpc>
                <a:spcPct val="120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泛型（</a:t>
            </a:r>
            <a:r>
              <a:rPr sz="13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Generics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）即</a:t>
            </a:r>
            <a:r>
              <a:rPr sz="13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类型参数化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1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，通过将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类型参数化，使开发者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能在编译时检测到非法的类型数据结构。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6" name="textbox 136"/>
          <p:cNvSpPr/>
          <p:nvPr/>
        </p:nvSpPr>
        <p:spPr>
          <a:xfrm>
            <a:off x="599186" y="887145"/>
            <a:ext cx="2880995" cy="541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泛型类和接口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304800"/>
            <a:ext cx="12192000" cy="76200"/>
          </a:xfrm>
          <a:prstGeom prst="rect">
            <a:avLst/>
          </a:prstGeom>
        </p:spPr>
      </p:pic>
      <p:sp>
        <p:nvSpPr>
          <p:cNvPr id="140" name="textbox 140"/>
          <p:cNvSpPr/>
          <p:nvPr/>
        </p:nvSpPr>
        <p:spPr>
          <a:xfrm>
            <a:off x="6388100" y="1801545"/>
            <a:ext cx="2711450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7000"/>
              </a:lnSpc>
              <a:tabLst>
                <a:tab pos="4127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泛型类定义与使用示例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2" name="picture 1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00800" y="1828800"/>
            <a:ext cx="285750" cy="228600"/>
          </a:xfrm>
          <a:prstGeom prst="rect">
            <a:avLst/>
          </a:prstGeom>
        </p:spPr>
      </p:pic>
      <p:sp>
        <p:nvSpPr>
          <p:cNvPr id="144" name="textbox 144"/>
          <p:cNvSpPr/>
          <p:nvPr/>
        </p:nvSpPr>
        <p:spPr>
          <a:xfrm>
            <a:off x="596900" y="1802231"/>
            <a:ext cx="1687829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7000"/>
              </a:lnSpc>
              <a:tabLst>
                <a:tab pos="3492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什么是泛型？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1828800"/>
            <a:ext cx="228600" cy="228600"/>
          </a:xfrm>
          <a:prstGeom prst="rect">
            <a:avLst/>
          </a:prstGeom>
        </p:spPr>
      </p:pic>
      <p:sp>
        <p:nvSpPr>
          <p:cNvPr id="148" name="textbox 148"/>
          <p:cNvSpPr/>
          <p:nvPr/>
        </p:nvSpPr>
        <p:spPr>
          <a:xfrm>
            <a:off x="6384861" y="4975352"/>
            <a:ext cx="982980" cy="238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使用泛型类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5240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1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609600" y="2438400"/>
            <a:ext cx="10972800" cy="1264920"/>
            <a:chOff x="0" y="0"/>
            <a:chExt cx="10972800" cy="1264920"/>
          </a:xfrm>
        </p:grpSpPr>
        <p:sp>
          <p:nvSpPr>
            <p:cNvPr id="156" name="rect 156"/>
            <p:cNvSpPr/>
            <p:nvPr/>
          </p:nvSpPr>
          <p:spPr>
            <a:xfrm>
              <a:off x="0" y="0"/>
              <a:ext cx="10972800" cy="12192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58" name="textbox 158"/>
            <p:cNvSpPr/>
            <p:nvPr/>
          </p:nvSpPr>
          <p:spPr>
            <a:xfrm>
              <a:off x="-12700" y="-12700"/>
              <a:ext cx="10998200" cy="1298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5260" algn="l" rtl="0" eaLnBrk="0">
                <a:lnSpc>
                  <a:spcPct val="99000"/>
                </a:lnSpc>
              </a:pP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import</a:t>
              </a: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2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Stack</a:t>
              </a:r>
              <a:r>
                <a:rPr sz="12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12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from</a:t>
              </a:r>
              <a:r>
                <a:rPr sz="1200" kern="0" spc="29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'@kit</a:t>
              </a:r>
              <a:r>
                <a:rPr sz="1200" kern="0" spc="-43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.ArkTS'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4625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CustomStack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</a:t>
              </a:r>
              <a:r>
                <a:rPr sz="1200" kern="0" spc="-1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Element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r>
                <a:rPr sz="1200" kern="0" spc="1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3560" algn="l" rtl="0" eaLnBrk="0">
                <a:lnSpc>
                  <a:spcPct val="99000"/>
                </a:lnSpc>
                <a:spcBef>
                  <a:spcPts val="300"/>
                </a:spcBef>
              </a:pP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private</a:t>
              </a: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stack: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Stack&lt;Element&gt;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200" kern="0" spc="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ck();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3560" algn="l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public</a:t>
              </a:r>
              <a:r>
                <a:rPr sz="1200" kern="0" spc="-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push(e:</a:t>
              </a:r>
              <a:r>
                <a:rPr sz="12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Element)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200" kern="0" spc="13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4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10590" algn="l" rtl="0" eaLnBrk="0">
                <a:lnSpc>
                  <a:spcPct val="99000"/>
                </a:lnSpc>
              </a:pPr>
              <a:r>
                <a:rPr sz="1200" kern="0" spc="-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.stack</a:t>
              </a:r>
              <a:r>
                <a:rPr sz="1200" kern="0" spc="-4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.push(</a:t>
              </a:r>
              <a:r>
                <a:rPr sz="1200" kern="0" spc="-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160" name="rect 160"/>
          <p:cNvSpPr/>
          <p:nvPr/>
        </p:nvSpPr>
        <p:spPr>
          <a:xfrm>
            <a:off x="628650" y="4305300"/>
            <a:ext cx="5314950" cy="1219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sp>
        <p:nvSpPr>
          <p:cNvPr id="164" name="rect 164"/>
          <p:cNvSpPr/>
          <p:nvPr/>
        </p:nvSpPr>
        <p:spPr>
          <a:xfrm>
            <a:off x="6267450" y="4305300"/>
            <a:ext cx="5314950" cy="1219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6" name="rect 166"/>
          <p:cNvSpPr/>
          <p:nvPr/>
        </p:nvSpPr>
        <p:spPr>
          <a:xfrm>
            <a:off x="800099" y="4800600"/>
            <a:ext cx="4991100" cy="12192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8" name="textbox 168"/>
          <p:cNvSpPr/>
          <p:nvPr/>
        </p:nvSpPr>
        <p:spPr>
          <a:xfrm>
            <a:off x="6438900" y="4800600"/>
            <a:ext cx="4991100" cy="12192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没有为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CustomStack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指定类型参数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925" algn="l" rtl="0" eaLnBrk="0">
              <a:lnSpc>
                <a:spcPts val="1800"/>
              </a:lnSpc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2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CustomStack();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algn="l" rtl="0" eaLnBrk="0">
              <a:lnSpc>
                <a:spcPts val="1515"/>
              </a:lnSpc>
              <a:spcBef>
                <a:spcPts val="285"/>
              </a:spcBef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将产生编译时错误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4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44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.push(55)</a:t>
            </a:r>
            <a:r>
              <a:rPr sz="1200" kern="0" spc="-5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948334" y="4946091"/>
            <a:ext cx="3126739" cy="9118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指定类型参数为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indent="1270" algn="l" rtl="0" eaLnBrk="0">
              <a:lnSpc>
                <a:spcPct val="112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2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CustomStack&lt;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string&gt;();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类型参数调用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push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9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s.push(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</a:t>
            </a:r>
            <a:r>
              <a:rPr sz="1200" kern="0" spc="-3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ello'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596900" y="6070803"/>
            <a:ext cx="2711450" cy="626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7000"/>
              </a:lnSpc>
              <a:tabLst>
                <a:tab pos="3124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510"/>
              </a:lnSpc>
              <a:spcBef>
                <a:spcPts val="5"/>
              </a:spcBef>
              <a:tabLst>
                <a:tab pos="2603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使用泛型类时，必须为每个类型参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6515100"/>
            <a:ext cx="133350" cy="152400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6101195"/>
            <a:ext cx="190500" cy="206086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599186" y="1124889"/>
            <a:ext cx="2400935" cy="530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6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184" name="textbox 184"/>
          <p:cNvSpPr/>
          <p:nvPr/>
        </p:nvSpPr>
        <p:spPr>
          <a:xfrm>
            <a:off x="4549775" y="6479616"/>
            <a:ext cx="211137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711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编译器在使用泛型类型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562475" y="6505575"/>
            <a:ext cx="152400" cy="152400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596900" y="2030145"/>
            <a:ext cx="1526539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7000"/>
              </a:lnSpc>
              <a:tabLst>
                <a:tab pos="3651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泛型类定义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062595"/>
            <a:ext cx="238125" cy="206086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7912100" y="6479616"/>
            <a:ext cx="15113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857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类型不匹配会导致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924800" y="6515100"/>
            <a:ext cx="152400" cy="152400"/>
          </a:xfrm>
          <a:prstGeom prst="rect">
            <a:avLst/>
          </a:prstGeom>
        </p:spPr>
      </p:pic>
      <p:sp>
        <p:nvSpPr>
          <p:cNvPr id="196" name="textbox 196"/>
          <p:cNvSpPr/>
          <p:nvPr/>
        </p:nvSpPr>
        <p:spPr>
          <a:xfrm>
            <a:off x="596900" y="3910304"/>
            <a:ext cx="119697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1000"/>
              </a:lnSpc>
              <a:tabLst>
                <a:tab pos="26479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8" name="picture 1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3929495"/>
            <a:ext cx="142875" cy="206086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6648450" y="6477000"/>
            <a:ext cx="990600" cy="219075"/>
          </a:xfrm>
          <a:prstGeom prst="rect">
            <a:avLst/>
          </a:prstGeom>
          <a:solidFill>
            <a:srgbClr val="93C5FD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465" algn="l" rtl="0" eaLnBrk="0">
              <a:lnSpc>
                <a:spcPct val="91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确保类型安全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02" name="textbox 202"/>
          <p:cNvSpPr/>
          <p:nvPr/>
        </p:nvSpPr>
        <p:spPr>
          <a:xfrm>
            <a:off x="6426200" y="4470565"/>
            <a:ext cx="9588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700"/>
              </a:lnSpc>
              <a:tabLst>
                <a:tab pos="25971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错误用法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4" name="picture 20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438900" y="4495800"/>
            <a:ext cx="171450" cy="171450"/>
          </a:xfrm>
          <a:prstGeom prst="rect">
            <a:avLst/>
          </a:prstGeom>
        </p:spPr>
      </p:pic>
      <p:sp>
        <p:nvSpPr>
          <p:cNvPr id="206" name="rect 206"/>
          <p:cNvSpPr/>
          <p:nvPr/>
        </p:nvSpPr>
        <p:spPr>
          <a:xfrm>
            <a:off x="9410700" y="6477000"/>
            <a:ext cx="838200" cy="219075"/>
          </a:xfrm>
          <a:prstGeom prst="rect">
            <a:avLst/>
          </a:prstGeom>
          <a:solidFill>
            <a:srgbClr val="93C5FD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8" name="textbox 208"/>
          <p:cNvSpPr/>
          <p:nvPr/>
        </p:nvSpPr>
        <p:spPr>
          <a:xfrm>
            <a:off x="3295650" y="6477000"/>
            <a:ext cx="914400" cy="225425"/>
          </a:xfrm>
          <a:prstGeom prst="rect">
            <a:avLst/>
          </a:prstGeom>
          <a:solidFill>
            <a:srgbClr val="93C5FD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指定类型实</a:t>
            </a:r>
            <a:r>
              <a:rPr lang="zh-CN"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</a:t>
            </a:r>
            <a:endParaRPr lang="zh-CN" sz="1200" kern="0" spc="-1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0" name="textbox 210"/>
          <p:cNvSpPr/>
          <p:nvPr/>
        </p:nvSpPr>
        <p:spPr>
          <a:xfrm>
            <a:off x="787400" y="4483100"/>
            <a:ext cx="958850" cy="215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1000"/>
              </a:lnSpc>
              <a:tabLst>
                <a:tab pos="26289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正确用法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2" name="picture 2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800100" y="4495800"/>
            <a:ext cx="171450" cy="171450"/>
          </a:xfrm>
          <a:prstGeom prst="rect">
            <a:avLst/>
          </a:prstGeom>
        </p:spPr>
      </p:pic>
      <p:sp>
        <p:nvSpPr>
          <p:cNvPr id="214" name="textbox 214"/>
          <p:cNvSpPr/>
          <p:nvPr/>
        </p:nvSpPr>
        <p:spPr>
          <a:xfrm>
            <a:off x="9437928" y="6479616"/>
            <a:ext cx="78613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09600" y="4305300"/>
            <a:ext cx="76200" cy="1219199"/>
          </a:xfrm>
          <a:prstGeom prst="rect">
            <a:avLst/>
          </a:prstGeom>
        </p:spPr>
      </p:pic>
      <p:pic>
        <p:nvPicPr>
          <p:cNvPr id="218" name="picture 2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248400" y="4305300"/>
            <a:ext cx="76200" cy="1219199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6388"/>
            <a:ext cx="12192000" cy="6859546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6477000" y="1923288"/>
            <a:ext cx="5105400" cy="3779520"/>
            <a:chOff x="0" y="0"/>
            <a:chExt cx="5105400" cy="3779520"/>
          </a:xfrm>
        </p:grpSpPr>
        <p:sp>
          <p:nvSpPr>
            <p:cNvPr id="226" name="rect 226"/>
            <p:cNvSpPr/>
            <p:nvPr/>
          </p:nvSpPr>
          <p:spPr>
            <a:xfrm>
              <a:off x="0" y="0"/>
              <a:ext cx="5105400" cy="36576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textbox 228"/>
            <p:cNvSpPr/>
            <p:nvPr/>
          </p:nvSpPr>
          <p:spPr>
            <a:xfrm>
              <a:off x="-12700" y="-12700"/>
              <a:ext cx="5130800" cy="38227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5260" algn="l" rtl="0" eaLnBrk="0">
                <a:lnSpc>
                  <a:spcPct val="99000"/>
                </a:lnSpc>
              </a:pP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import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200" kern="0" spc="8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HashMap</a:t>
              </a:r>
              <a:r>
                <a:rPr sz="1200" kern="0" spc="10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1200" kern="0" spc="7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from</a:t>
              </a:r>
              <a:r>
                <a:rPr sz="1200" kern="0" spc="29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'@kit</a:t>
              </a:r>
              <a:r>
                <a:rPr sz="1200" kern="0" spc="-4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.ArkTS';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5260" algn="l" rtl="0" eaLnBrk="0">
                <a:lnSpc>
                  <a:spcPts val="1495"/>
                </a:lnSpc>
                <a:spcBef>
                  <a:spcPts val="370"/>
                </a:spcBef>
              </a:pP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Hashable</a:t>
              </a:r>
              <a:r>
                <a:rPr sz="1200" kern="0" spc="1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419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hash():</a:t>
              </a:r>
              <a:r>
                <a:rPr sz="1200" kern="0" spc="9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algn="l" rtl="0" eaLnBrk="0">
                <a:lnSpc>
                  <a:spcPct val="99000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MyStringKey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implements</a:t>
              </a:r>
              <a:r>
                <a:rPr sz="1200" kern="0" spc="8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Hashable</a:t>
              </a:r>
              <a:r>
                <a:rPr sz="1200" kern="0" spc="1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3560" algn="l" rtl="0" eaLnBrk="0">
                <a:lnSpc>
                  <a:spcPct val="92000"/>
                </a:lnSpc>
                <a:spcBef>
                  <a:spcPts val="375"/>
                </a:spcBef>
              </a:pP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private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_str: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9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0385" algn="l" rtl="0" eaLnBrk="0">
                <a:lnSpc>
                  <a:spcPct val="99000"/>
                </a:lnSpc>
                <a:spcBef>
                  <a:spcPts val="370"/>
                </a:spcBef>
              </a:pP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constructor(s: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string)</a:t>
              </a:r>
              <a:r>
                <a:rPr sz="1200" kern="0" spc="1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0590" algn="l" rtl="0" eaLnBrk="0">
                <a:lnSpc>
                  <a:spcPct val="92000"/>
                </a:lnSpc>
                <a:spcBef>
                  <a:spcPts val="375"/>
                </a:spcBef>
              </a:pPr>
              <a:r>
                <a:rPr sz="1200" kern="0" spc="-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._str</a:t>
              </a:r>
              <a:r>
                <a:rPr sz="1200" kern="0" spc="6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9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480"/>
                </a:spcBef>
              </a:pP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1020" algn="l" rtl="0" eaLnBrk="0">
                <a:lnSpc>
                  <a:spcPct val="99000"/>
                </a:lnSpc>
                <a:spcBef>
                  <a:spcPts val="360"/>
                </a:spcBef>
              </a:pP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get</a:t>
              </a:r>
              <a:r>
                <a:rPr sz="1200" kern="0" spc="1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str()</a:t>
              </a:r>
              <a:r>
                <a:rPr sz="1200" kern="0" spc="1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4400" algn="l" rtl="0" eaLnBrk="0">
                <a:lnSpc>
                  <a:spcPct val="92000"/>
                </a:lnSpc>
                <a:spcBef>
                  <a:spcPts val="375"/>
                </a:spcBef>
              </a:pPr>
              <a:r>
                <a:rPr sz="1200" kern="0" spc="-4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200" kern="0" spc="10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3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._str;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0"/>
                </a:spcBef>
              </a:pPr>
              <a:r>
                <a:rPr sz="1200" kern="0" spc="-20" dirty="0">
                  <a:solidFill>
                    <a:srgbClr val="F8F8F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30" name="rect 230"/>
          <p:cNvSpPr/>
          <p:nvPr/>
        </p:nvSpPr>
        <p:spPr>
          <a:xfrm>
            <a:off x="628650" y="2570988"/>
            <a:ext cx="5086350" cy="1409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2" name="picture 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6388"/>
            <a:ext cx="2228850" cy="2228850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96500" y="5771388"/>
            <a:ext cx="2095500" cy="2095499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596900" y="4232954"/>
            <a:ext cx="3408045" cy="1261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9000"/>
              </a:lnSpc>
              <a:tabLst>
                <a:tab pos="37274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常见应用场景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90"/>
              </a:spcBef>
              <a:tabLst>
                <a:tab pos="2933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HashMap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容器中的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类型必须具有哈希方法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07950" algn="l" rtl="0" eaLnBrk="0">
              <a:lnSpc>
                <a:spcPct val="93000"/>
              </a:lnSpc>
              <a:spcBef>
                <a:spcPts val="1310"/>
              </a:spcBef>
              <a:tabLst>
                <a:tab pos="222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排序算法中，元素必须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Comparable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0"/>
              </a:spcBef>
              <a:tabLst>
                <a:tab pos="2819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集合类中，元素必须支持特定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的操作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8" name="picture 2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5314188"/>
            <a:ext cx="152400" cy="152400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4971288"/>
            <a:ext cx="95250" cy="152400"/>
          </a:xfrm>
          <a:prstGeom prst="rect">
            <a:avLst/>
          </a:prstGeom>
        </p:spPr>
      </p:pic>
      <p:pic>
        <p:nvPicPr>
          <p:cNvPr id="242" name="picture 2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4628388"/>
            <a:ext cx="152400" cy="152399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4247388"/>
            <a:ext cx="219075" cy="171450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596900" y="1546352"/>
            <a:ext cx="5096509" cy="817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188595" algn="l" rtl="0" eaLnBrk="0">
              <a:lnSpc>
                <a:spcPct val="115000"/>
              </a:lnSpc>
              <a:spcBef>
                <a:spcPts val="0"/>
              </a:spcBef>
              <a:tabLst>
                <a:tab pos="34226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泛型约束（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Generic</a:t>
            </a: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Constraints</a:t>
            </a: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）是一种在使用泛型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限制可接受类型的方式。它允许我们对泛型类型参数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进行限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定，确保只有符合特定条件的类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型才能被使用。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1580388"/>
            <a:ext cx="190500" cy="190500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1050124" y="2714440"/>
            <a:ext cx="2220595" cy="1143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为什么使用泛型约束？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3025" algn="l" rtl="0" eaLnBrk="0">
              <a:lnSpc>
                <a:spcPct val="91000"/>
              </a:lnSpc>
              <a:spcBef>
                <a:spcPts val="111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确保类型安全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2550" algn="l" rtl="0" eaLnBrk="0">
              <a:lnSpc>
                <a:spcPct val="91000"/>
              </a:lnSpc>
              <a:spcBef>
                <a:spcPts val="109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限制可接受的类型范围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366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保证对象具备必要的方法和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2" name="textbox 252"/>
          <p:cNvSpPr/>
          <p:nvPr/>
        </p:nvSpPr>
        <p:spPr>
          <a:xfrm>
            <a:off x="599186" y="647877"/>
            <a:ext cx="1930400" cy="532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4" name="textbox 254"/>
          <p:cNvSpPr/>
          <p:nvPr/>
        </p:nvSpPr>
        <p:spPr>
          <a:xfrm>
            <a:off x="6464300" y="1567688"/>
            <a:ext cx="1066164" cy="237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7000"/>
              </a:lnSpc>
            </a:pPr>
            <a:r>
              <a:rPr sz="1800" kern="0" spc="50" dirty="0">
                <a:solidFill>
                  <a:srgbClr val="3F638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1800" kern="0" spc="50" dirty="0">
                <a:solidFill>
                  <a:srgbClr val="3F638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570988"/>
            <a:ext cx="38100" cy="1409700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275588"/>
            <a:ext cx="914400" cy="38100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62000" y="2723388"/>
            <a:ext cx="171450" cy="171450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14399" y="3113913"/>
            <a:ext cx="47625" cy="47625"/>
          </a:xfrm>
          <a:prstGeom prst="rect">
            <a:avLst/>
          </a:prstGeom>
        </p:spPr>
      </p:pic>
      <p:pic>
        <p:nvPicPr>
          <p:cNvPr id="264" name="picture 26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14399" y="3418713"/>
            <a:ext cx="47625" cy="47625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14399" y="3723513"/>
            <a:ext cx="47625" cy="47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2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pic>
        <p:nvPicPr>
          <p:cNvPr id="270" name="picture 2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sp>
        <p:nvSpPr>
          <p:cNvPr id="272" name="rect 272"/>
          <p:cNvSpPr/>
          <p:nvPr/>
        </p:nvSpPr>
        <p:spPr>
          <a:xfrm>
            <a:off x="4572000" y="1866900"/>
            <a:ext cx="7010400" cy="967740"/>
          </a:xfrm>
          <a:prstGeom prst="rect">
            <a:avLst/>
          </a:prstGeom>
          <a:solidFill>
            <a:srgbClr val="0F172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4" name="picture 2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sp>
        <p:nvSpPr>
          <p:cNvPr id="276" name="textbox 276"/>
          <p:cNvSpPr/>
          <p:nvPr/>
        </p:nvSpPr>
        <p:spPr>
          <a:xfrm>
            <a:off x="597414" y="972489"/>
            <a:ext cx="3282950" cy="18624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3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55600" algn="l" rtl="0" eaLnBrk="0">
              <a:lnSpc>
                <a:spcPct val="92000"/>
              </a:lnSpc>
              <a:spcBef>
                <a:spcPts val="540"/>
              </a:spcBef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泛型约束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810" algn="l" rtl="0" eaLnBrk="0">
              <a:lnSpc>
                <a:spcPct val="120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通过泛型约束，可以限制类型参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数必须符合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特定条件。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8" name="textbox 278"/>
          <p:cNvSpPr/>
          <p:nvPr/>
        </p:nvSpPr>
        <p:spPr>
          <a:xfrm>
            <a:off x="609600" y="3009900"/>
            <a:ext cx="3352800" cy="1181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ct val="97000"/>
              </a:lnSpc>
              <a:spcBef>
                <a:spcPts val="5"/>
              </a:spcBef>
              <a:tabLst>
                <a:tab pos="41846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关键语法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290" algn="l" rtl="0" eaLnBrk="0">
              <a:lnSpc>
                <a:spcPct val="85000"/>
              </a:lnSpc>
              <a:spcBef>
                <a:spcPts val="1335"/>
              </a:spcBef>
            </a:pP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class</a:t>
            </a: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MyClass&lt;T </a:t>
            </a: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extend</a:t>
            </a:r>
            <a:r>
              <a:rPr sz="1300" kern="0" spc="3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</a:t>
            </a:r>
            <a:endParaRPr sz="13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1925" algn="l" rtl="0" eaLnBrk="0">
              <a:lnSpc>
                <a:spcPts val="184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Constraint&gt;</a:t>
            </a:r>
            <a:endParaRPr sz="13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280" name="picture 2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2000" y="3200400"/>
            <a:ext cx="133350" cy="171450"/>
          </a:xfrm>
          <a:prstGeom prst="rect">
            <a:avLst/>
          </a:prstGeom>
        </p:spPr>
      </p:pic>
      <p:sp>
        <p:nvSpPr>
          <p:cNvPr id="282" name="textbox 282"/>
          <p:cNvSpPr/>
          <p:nvPr/>
        </p:nvSpPr>
        <p:spPr>
          <a:xfrm>
            <a:off x="1015542" y="4422216"/>
            <a:ext cx="2921000" cy="13220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类型参数必须扩展（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implements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Hashable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1545"/>
              </a:spcBef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Key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具备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hash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方法，用于计算哈希值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提高类型安全性和代码可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靠性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84" name="textbox 284"/>
          <p:cNvSpPr/>
          <p:nvPr/>
        </p:nvSpPr>
        <p:spPr>
          <a:xfrm>
            <a:off x="4798567" y="2108403"/>
            <a:ext cx="3399154" cy="206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</a:pP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HashMap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'@kit</a:t>
            </a:r>
            <a:r>
              <a:rPr sz="1200" kern="0" spc="-44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.ArkTS'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86" name="picture 2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4457700"/>
            <a:ext cx="304800" cy="304800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5067300"/>
            <a:ext cx="304800" cy="304800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33400"/>
            <a:ext cx="12192000" cy="6858000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6400800" y="2438400"/>
            <a:ext cx="5181600" cy="1676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95"/>
              </a:lnSpc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last&lt;T&gt;(x: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T[]):</a:t>
            </a:r>
            <a:r>
              <a:rPr sz="1200" kern="0" spc="3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13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594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x[x</a:t>
            </a:r>
            <a:r>
              <a:rPr sz="1200" kern="0" spc="-40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.length</a:t>
            </a:r>
            <a:r>
              <a:rPr sz="1200" kern="0" spc="19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200" kern="0" spc="8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1];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47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ns</a:t>
            </a:r>
            <a:r>
              <a:rPr sz="1200" kern="0" spc="6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3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[1,</a:t>
            </a:r>
            <a:r>
              <a:rPr sz="1200" kern="0" spc="8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3,</a:t>
            </a:r>
            <a:r>
              <a:rPr sz="1200" kern="0" spc="6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4,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5,</a:t>
            </a:r>
            <a:r>
              <a:rPr sz="1200" kern="0" spc="8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6</a:t>
            </a:r>
            <a:r>
              <a:rPr sz="1200" kern="0" spc="-5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9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7];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925" algn="l" rtl="0" eaLnBrk="0">
              <a:lnSpc>
                <a:spcPct val="100000"/>
              </a:lnSpc>
              <a:spcBef>
                <a:spcPts val="310"/>
              </a:spcBef>
            </a:pPr>
            <a:r>
              <a:rPr sz="1200" kern="0" spc="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console.log(`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最后一个元素为：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${last(ns)}`);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96" name="picture 2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096500" y="5295900"/>
            <a:ext cx="2095500" cy="2095499"/>
          </a:xfrm>
          <a:prstGeom prst="rect">
            <a:avLst/>
          </a:prstGeom>
        </p:spPr>
      </p:pic>
      <p:sp>
        <p:nvSpPr>
          <p:cNvPr id="298" name="textbox 298"/>
          <p:cNvSpPr/>
          <p:nvPr/>
        </p:nvSpPr>
        <p:spPr>
          <a:xfrm>
            <a:off x="6400800" y="4648200"/>
            <a:ext cx="5181600" cy="1676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显式设置类型实参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925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result1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t&lt;string&gt;(['aa',</a:t>
            </a:r>
            <a:r>
              <a:rPr sz="1200" kern="0" spc="29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'bb']);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925" algn="l" rtl="0" eaLnBrk="0">
              <a:lnSpc>
                <a:spcPts val="1470"/>
              </a:lnSpc>
              <a:spcBef>
                <a:spcPts val="380"/>
              </a:spcBef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result2</a:t>
            </a:r>
            <a:r>
              <a:rPr sz="1200" kern="0" spc="6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ast&lt;number&gt;([1,</a:t>
            </a:r>
            <a:r>
              <a:rPr sz="1200" kern="0" spc="8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3]);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隐式设置类型实参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505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result3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last([1,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200" kern="0" spc="7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3]);</a:t>
            </a:r>
            <a:r>
              <a:rPr sz="1200" kern="0" spc="6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F9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编译器自动确定类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型为</a:t>
            </a:r>
            <a:r>
              <a:rPr sz="1200" kern="0" spc="-20" dirty="0">
                <a:solidFill>
                  <a:srgbClr val="F8F9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609600" y="2781300"/>
            <a:ext cx="5181600" cy="1314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8650" algn="l" rtl="0" eaLnBrk="0">
              <a:lnSpc>
                <a:spcPct val="94000"/>
              </a:lnSpc>
              <a:spcBef>
                <a:spcPts val="5"/>
              </a:spcBef>
              <a:tabLst>
                <a:tab pos="78359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通用代码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indent="-3175" algn="l" rtl="0" eaLnBrk="0">
              <a:lnSpc>
                <a:spcPct val="112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使用泛型函数可编写更通用的代码，无需为不同数据类型重复实现相同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    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2000" y="2933700"/>
            <a:ext cx="476250" cy="476250"/>
          </a:xfrm>
          <a:prstGeom prst="rect">
            <a:avLst/>
          </a:prstGeom>
        </p:spPr>
      </p:pic>
      <p:sp>
        <p:nvSpPr>
          <p:cNvPr id="304" name="textbox 304"/>
          <p:cNvSpPr/>
          <p:nvPr/>
        </p:nvSpPr>
        <p:spPr>
          <a:xfrm>
            <a:off x="609600" y="4324350"/>
            <a:ext cx="5181600" cy="1314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3750"/>
              </a:lnSpc>
            </a:pPr>
            <a:r>
              <a:rPr sz="3000" kern="0" spc="90" dirty="0">
                <a:solidFill>
                  <a:srgbClr val="CBE1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</a:t>
            </a:r>
            <a:r>
              <a:rPr sz="3000" kern="0" spc="300" dirty="0">
                <a:solidFill>
                  <a:srgbClr val="CBE1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2300" kern="0" spc="90" baseline="4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类型参数传递</a:t>
            </a:r>
            <a:endParaRPr sz="2300" baseline="4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indent="-444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在函数调用中，类型实参可以显式或隐式设置。编译器可根据调用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类型自动确定类型实参。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6" name="picture 3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33400"/>
            <a:ext cx="2228850" cy="2228850"/>
          </a:xfrm>
          <a:prstGeom prst="rect">
            <a:avLst/>
          </a:prstGeom>
        </p:spPr>
      </p:pic>
      <p:sp>
        <p:nvSpPr>
          <p:cNvPr id="308" name="textbox 308"/>
          <p:cNvSpPr/>
          <p:nvPr/>
        </p:nvSpPr>
        <p:spPr>
          <a:xfrm>
            <a:off x="599757" y="2023364"/>
            <a:ext cx="5166359" cy="549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indent="-8890" algn="l" rtl="0" eaLnBrk="0">
              <a:lnSpc>
                <a:spcPct val="11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泛型函数是指使用一个或多个泛型类型参数声明的函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数。它们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既可以是类或结构体中的方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法，也可以是独立的函数。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0" name="picture 3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533400"/>
            <a:ext cx="12192000" cy="76200"/>
          </a:xfrm>
          <a:prstGeom prst="rect">
            <a:avLst/>
          </a:prstGeom>
        </p:spPr>
      </p:pic>
      <p:pic>
        <p:nvPicPr>
          <p:cNvPr id="312" name="picture 3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7315200"/>
            <a:ext cx="12192000" cy="76200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599186" y="1130833"/>
            <a:ext cx="1936114" cy="5276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6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泛型函数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16" name="textbox 316"/>
          <p:cNvSpPr/>
          <p:nvPr/>
        </p:nvSpPr>
        <p:spPr>
          <a:xfrm>
            <a:off x="6388100" y="2036698"/>
            <a:ext cx="2788285" cy="243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5000"/>
              </a:lnSpc>
              <a:tabLst>
                <a:tab pos="29781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 ：返回数组最后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一个元素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8" name="picture 3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2057400"/>
            <a:ext cx="142875" cy="190500"/>
          </a:xfrm>
          <a:prstGeom prst="rect">
            <a:avLst/>
          </a:prstGeom>
        </p:spPr>
      </p:pic>
      <p:sp>
        <p:nvSpPr>
          <p:cNvPr id="320" name="textbox 320"/>
          <p:cNvSpPr/>
          <p:nvPr/>
        </p:nvSpPr>
        <p:spPr>
          <a:xfrm>
            <a:off x="6398901" y="4296867"/>
            <a:ext cx="1043305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函数调用方式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2" name="picture 3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17526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7924800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2228850" cy="2228850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609600" y="1790700"/>
            <a:ext cx="10972800" cy="990600"/>
          </a:xfrm>
          <a:prstGeom prst="rect">
            <a:avLst/>
          </a:prstGeom>
          <a:solidFill>
            <a:srgbClr val="0F172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95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&gt;(x: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[]):</a:t>
            </a:r>
            <a:r>
              <a:rPr sz="12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13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5306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x[x</a:t>
            </a:r>
            <a:r>
              <a:rPr sz="1200" kern="0" spc="-4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.length</a:t>
            </a:r>
            <a:r>
              <a:rPr sz="1200" kern="0" spc="1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2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1];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8" name="group 8"/>
          <p:cNvGrpSpPr/>
          <p:nvPr/>
        </p:nvGrpSpPr>
        <p:grpSpPr>
          <a:xfrm rot="21600000">
            <a:off x="6248400" y="4076700"/>
            <a:ext cx="5334000" cy="1524000"/>
            <a:chOff x="0" y="0"/>
            <a:chExt cx="5334000" cy="1524000"/>
          </a:xfrm>
        </p:grpSpPr>
        <p:pic>
          <p:nvPicPr>
            <p:cNvPr id="330" name="picture 3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334000" cy="1524000"/>
            </a:xfrm>
            <a:prstGeom prst="rect">
              <a:avLst/>
            </a:prstGeom>
          </p:spPr>
        </p:pic>
        <p:sp>
          <p:nvSpPr>
            <p:cNvPr id="332" name="textbox 332"/>
            <p:cNvSpPr/>
            <p:nvPr/>
          </p:nvSpPr>
          <p:spPr>
            <a:xfrm>
              <a:off x="-12700" y="-12700"/>
              <a:ext cx="5359400" cy="15494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3355" algn="l" rtl="0" eaLnBrk="0">
                <a:lnSpc>
                  <a:spcPts val="1515"/>
                </a:lnSpc>
                <a:spcBef>
                  <a:spcPts val="0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隐式设置类型实参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3355" algn="l" rtl="0" eaLnBrk="0">
                <a:lnSpc>
                  <a:spcPts val="1515"/>
                </a:lnSpc>
                <a:spcBef>
                  <a:spcPts val="285"/>
                </a:spcBef>
              </a:pPr>
              <a:r>
                <a:rPr sz="12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编译器根据调用参数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的类型来确定类型实参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4625" algn="l" rtl="0" eaLnBrk="0">
                <a:lnSpc>
                  <a:spcPts val="1800"/>
                </a:lnSpc>
              </a:pP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result3</a:t>
              </a:r>
              <a:r>
                <a:rPr sz="12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8717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last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([</a:t>
              </a:r>
              <a:r>
                <a:rPr sz="1200" kern="0" spc="-2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2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3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]);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0800" algn="l" rtl="0" eaLnBrk="0">
                <a:lnSpc>
                  <a:spcPts val="1320"/>
                </a:lnSpc>
                <a:tabLst>
                  <a:tab pos="168275" algn="l"/>
                </a:tabLst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省略类型实参，编译器会自动推断出参数的类型作为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类型实参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34" name="picture 3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1104900"/>
              <a:ext cx="38100" cy="419099"/>
            </a:xfrm>
            <a:prstGeom prst="rect">
              <a:avLst/>
            </a:prstGeom>
          </p:spPr>
        </p:pic>
      </p:grpSp>
      <p:sp>
        <p:nvSpPr>
          <p:cNvPr id="336" name="textbox 336"/>
          <p:cNvSpPr/>
          <p:nvPr/>
        </p:nvSpPr>
        <p:spPr>
          <a:xfrm>
            <a:off x="609600" y="4076700"/>
            <a:ext cx="5334000" cy="990600"/>
          </a:xfrm>
          <a:prstGeom prst="rect">
            <a:avLst/>
          </a:prstGeom>
          <a:solidFill>
            <a:srgbClr val="0F172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显式设置类型实参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925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result1</a:t>
            </a:r>
            <a:r>
              <a:rPr sz="12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last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3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tring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&gt;([</a:t>
            </a:r>
            <a:r>
              <a:rPr sz="1200" kern="0" spc="-4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'aa'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2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'bb'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47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result2</a:t>
            </a:r>
            <a:r>
              <a:rPr sz="12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&gt;([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38" name="rect 338"/>
          <p:cNvSpPr/>
          <p:nvPr/>
        </p:nvSpPr>
        <p:spPr>
          <a:xfrm>
            <a:off x="628649" y="2895600"/>
            <a:ext cx="10953750" cy="419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0" name="picture 3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096500" y="5829300"/>
            <a:ext cx="2095500" cy="2095499"/>
          </a:xfrm>
          <a:prstGeom prst="rect">
            <a:avLst/>
          </a:prstGeom>
        </p:spPr>
      </p:pic>
      <p:sp>
        <p:nvSpPr>
          <p:cNvPr id="342" name="textbox 342"/>
          <p:cNvSpPr/>
          <p:nvPr/>
        </p:nvSpPr>
        <p:spPr>
          <a:xfrm>
            <a:off x="878840" y="5918200"/>
            <a:ext cx="7137400" cy="151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5730" algn="l" rtl="0" eaLnBrk="0">
              <a:lnSpc>
                <a:spcPct val="95000"/>
              </a:lnSpc>
              <a:spcBef>
                <a:spcPts val="137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通过显式设置，可以明确指定函数处理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的数据类型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4000"/>
              </a:lnSpc>
              <a:spcBef>
                <a:spcPts val="5"/>
              </a:spcBef>
            </a:pPr>
            <a:r>
              <a:rPr lang="en-US"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通过隐式设置，可以简化代码，让编译器自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动推断类型</a:t>
            </a:r>
            <a:endParaRPr sz="1300" kern="0" spc="4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4000"/>
              </a:lnSpc>
              <a:spcBef>
                <a:spcPts val="5"/>
              </a:spcBef>
            </a:pPr>
            <a:endParaRPr sz="1300" kern="0" spc="5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  <a:p>
            <a:pPr algn="l" rtl="0" eaLnBrk="0">
              <a:lnSpc>
                <a:spcPct val="94000"/>
              </a:lnSpc>
              <a:spcBef>
                <a:spcPts val="5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lang="en-US"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无论选择哪种方式，编译器都会在编译时进行类型检查，确保类型安全</a:t>
            </a:r>
            <a:endParaRPr sz="1300" kern="0" spc="5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94000"/>
              </a:lnSpc>
              <a:spcBef>
                <a:spcPts val="5"/>
              </a:spcBef>
            </a:pP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4" name="rect 344"/>
          <p:cNvSpPr/>
          <p:nvPr/>
        </p:nvSpPr>
        <p:spPr>
          <a:xfrm>
            <a:off x="628649" y="5181600"/>
            <a:ext cx="5314950" cy="419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6" name="textbox 346"/>
          <p:cNvSpPr/>
          <p:nvPr/>
        </p:nvSpPr>
        <p:spPr>
          <a:xfrm>
            <a:off x="599186" y="445033"/>
            <a:ext cx="2880995" cy="5276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6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泛型函数示例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8" name="picture 3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0"/>
            <a:ext cx="12192000" cy="76200"/>
          </a:xfrm>
          <a:prstGeom prst="rect">
            <a:avLst/>
          </a:prstGeom>
        </p:spPr>
      </p:pic>
      <p:sp>
        <p:nvSpPr>
          <p:cNvPr id="350" name="textbox 350"/>
          <p:cNvSpPr/>
          <p:nvPr/>
        </p:nvSpPr>
        <p:spPr>
          <a:xfrm>
            <a:off x="761834" y="3011792"/>
            <a:ext cx="486917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last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函数使用类型参数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，可以处理任何类型的数组，并返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回该类型的最后一个元素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2" name="textbox 352"/>
          <p:cNvSpPr/>
          <p:nvPr/>
        </p:nvSpPr>
        <p:spPr>
          <a:xfrm>
            <a:off x="750900" y="5297792"/>
            <a:ext cx="415797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在函数调用时，显式指定类型实参，编译器会根据指定的类型进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行检查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4" name="textbox 354"/>
          <p:cNvSpPr/>
          <p:nvPr/>
        </p:nvSpPr>
        <p:spPr>
          <a:xfrm>
            <a:off x="596900" y="1344345"/>
            <a:ext cx="2362835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60" dirty="0">
                <a:solidFill>
                  <a:srgbClr val="699AC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60" dirty="0">
                <a:solidFill>
                  <a:srgbClr val="699AC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last</a:t>
            </a:r>
            <a:r>
              <a:rPr sz="1800" b="1" kern="0" spc="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&lt;T&gt;</a:t>
            </a:r>
            <a:r>
              <a:rPr sz="18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6" name="textbox 356"/>
          <p:cNvSpPr/>
          <p:nvPr/>
        </p:nvSpPr>
        <p:spPr>
          <a:xfrm>
            <a:off x="6235700" y="3630345"/>
            <a:ext cx="2200910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6639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隐式设置类型实参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8" name="picture 3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248400" y="3657600"/>
            <a:ext cx="228600" cy="228600"/>
          </a:xfrm>
          <a:prstGeom prst="rect">
            <a:avLst/>
          </a:prstGeom>
        </p:spPr>
      </p:pic>
      <p:sp>
        <p:nvSpPr>
          <p:cNvPr id="360" name="textbox 360"/>
          <p:cNvSpPr/>
          <p:nvPr/>
        </p:nvSpPr>
        <p:spPr>
          <a:xfrm>
            <a:off x="596900" y="3630345"/>
            <a:ext cx="2200910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587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显式设置类型实参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2" name="picture 3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3657600"/>
            <a:ext cx="228600" cy="228600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5943600"/>
            <a:ext cx="171450" cy="228600"/>
          </a:xfrm>
          <a:prstGeom prst="rect">
            <a:avLst/>
          </a:prstGeom>
        </p:spPr>
      </p:pic>
      <p:pic>
        <p:nvPicPr>
          <p:cNvPr id="366" name="picture 3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066800"/>
            <a:ext cx="914400" cy="38100"/>
          </a:xfrm>
          <a:prstGeom prst="rect">
            <a:avLst/>
          </a:prstGeom>
        </p:spPr>
      </p:pic>
      <p:sp>
        <p:nvSpPr>
          <p:cNvPr id="368" name="rect 368"/>
          <p:cNvSpPr/>
          <p:nvPr/>
        </p:nvSpPr>
        <p:spPr>
          <a:xfrm>
            <a:off x="609600" y="2895600"/>
            <a:ext cx="38100" cy="419100"/>
          </a:xfrm>
          <a:prstGeom prst="rect">
            <a:avLst/>
          </a:prstGeom>
          <a:solidFill>
            <a:srgbClr val="93C5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0" name="rect 370"/>
          <p:cNvSpPr/>
          <p:nvPr/>
        </p:nvSpPr>
        <p:spPr>
          <a:xfrm>
            <a:off x="609600" y="5181600"/>
            <a:ext cx="38100" cy="419099"/>
          </a:xfrm>
          <a:prstGeom prst="rect">
            <a:avLst/>
          </a:prstGeom>
          <a:solidFill>
            <a:srgbClr val="93C5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72" name="picture 3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61999" y="6438900"/>
            <a:ext cx="57150" cy="57150"/>
          </a:xfrm>
          <a:prstGeom prst="rect">
            <a:avLst/>
          </a:prstGeom>
        </p:spPr>
      </p:pic>
      <p:pic>
        <p:nvPicPr>
          <p:cNvPr id="374" name="picture 37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61999" y="6781800"/>
            <a:ext cx="57150" cy="57150"/>
          </a:xfrm>
          <a:prstGeom prst="rect">
            <a:avLst/>
          </a:prstGeom>
        </p:spPr>
      </p:pic>
      <p:pic>
        <p:nvPicPr>
          <p:cNvPr id="376" name="picture 3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61999" y="7124700"/>
            <a:ext cx="57150" cy="571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4828</Words>
  <Application>WPS 演示</Application>
  <PresentationFormat/>
  <Paragraphs>449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Arial</vt:lpstr>
      <vt:lpstr>Microsoft YaHei</vt:lpstr>
      <vt:lpstr>Lucida Sans Unicode</vt:lpstr>
      <vt:lpstr>Courier New</vt:lpstr>
      <vt:lpstr>Microsoft JhengHei</vt:lpstr>
      <vt:lpstr>汉仪中简黑简</vt:lpstr>
      <vt:lpstr>Verdana</vt:lpstr>
      <vt:lpstr>微软雅黑</vt:lpstr>
      <vt:lpstr>Arial Unicode MS</vt:lpstr>
      <vt:lpstr>Calibri</vt:lpstr>
      <vt:lpstr>Courier New</vt:lpstr>
      <vt:lpstr>Lucida Sans Unicode</vt:lpstr>
      <vt:lpstr>Microsoft JhengHei</vt:lpstr>
      <vt:lpstr>Verdana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4</cp:revision>
  <dcterms:created xsi:type="dcterms:W3CDTF">2025-08-18T06:56:27Z</dcterms:created>
  <dcterms:modified xsi:type="dcterms:W3CDTF">2025-08-18T06:56:27Z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BE56879CCE9CE256E5CDA2688E06BB92_42</vt:lpwstr>
  </property>
  <property fmtid="{D5CDD505-2E9C-101B-9397-08002B2CF9AE}" pid="3" name="KSOProductBuildVer">
    <vt:lpwstr>2052-12.1.21861.21861</vt:lpwstr>
  </property>
</Properties>
</file>