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96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7" r:id="rId31"/>
    <p:sldId id="298" r:id="rId32"/>
    <p:sldId id="299" r:id="rId33"/>
    <p:sldId id="300" r:id="rId34"/>
    <p:sldId id="301" r:id="rId35"/>
    <p:sldId id="303" r:id="rId36"/>
    <p:sldId id="302" r:id="rId37"/>
    <p:sldId id="304" r:id="rId38"/>
    <p:sldId id="305" r:id="rId39"/>
  </p:sldIdLst>
  <p:sldSz cx="12192000" cy="81165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jpe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38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6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4.jpeg"/><Relationship Id="rId12" Type="http://schemas.openxmlformats.org/officeDocument/2006/relationships/image" Target="../media/image73.png"/><Relationship Id="rId11" Type="http://schemas.openxmlformats.org/officeDocument/2006/relationships/image" Target="../media/image72.jpeg"/><Relationship Id="rId10" Type="http://schemas.openxmlformats.org/officeDocument/2006/relationships/image" Target="../media/image71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8.png"/><Relationship Id="rId3" Type="http://schemas.openxmlformats.org/officeDocument/2006/relationships/image" Target="../media/image76.png"/><Relationship Id="rId2" Type="http://schemas.openxmlformats.org/officeDocument/2006/relationships/image" Target="../media/image38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png"/><Relationship Id="rId8" Type="http://schemas.openxmlformats.org/officeDocument/2006/relationships/image" Target="../media/image43.png"/><Relationship Id="rId7" Type="http://schemas.openxmlformats.org/officeDocument/2006/relationships/image" Target="../media/image80.png"/><Relationship Id="rId6" Type="http://schemas.openxmlformats.org/officeDocument/2006/relationships/image" Target="../media/image45.png"/><Relationship Id="rId5" Type="http://schemas.openxmlformats.org/officeDocument/2006/relationships/image" Target="../media/image79.png"/><Relationship Id="rId4" Type="http://schemas.openxmlformats.org/officeDocument/2006/relationships/image" Target="../media/image26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83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4.png"/><Relationship Id="rId8" Type="http://schemas.openxmlformats.org/officeDocument/2006/relationships/image" Target="../media/image93.png"/><Relationship Id="rId7" Type="http://schemas.openxmlformats.org/officeDocument/2006/relationships/image" Target="../media/image92.png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6.jpe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7.jpeg"/><Relationship Id="rId4" Type="http://schemas.openxmlformats.org/officeDocument/2006/relationships/image" Target="../media/image36.jpeg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99.png"/><Relationship Id="rId3" Type="http://schemas.openxmlformats.org/officeDocument/2006/relationships/image" Target="../media/image98.png"/><Relationship Id="rId2" Type="http://schemas.openxmlformats.org/officeDocument/2006/relationships/image" Target="../media/image38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6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0.png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8.png"/><Relationship Id="rId8" Type="http://schemas.openxmlformats.org/officeDocument/2006/relationships/image" Target="../media/image107.png"/><Relationship Id="rId7" Type="http://schemas.openxmlformats.org/officeDocument/2006/relationships/image" Target="../media/image106.png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3" Type="http://schemas.openxmlformats.org/officeDocument/2006/relationships/image" Target="../media/image102.png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120.png"/><Relationship Id="rId20" Type="http://schemas.openxmlformats.org/officeDocument/2006/relationships/image" Target="../media/image119.png"/><Relationship Id="rId2" Type="http://schemas.openxmlformats.org/officeDocument/2006/relationships/image" Target="../media/image101.png"/><Relationship Id="rId19" Type="http://schemas.openxmlformats.org/officeDocument/2006/relationships/image" Target="../media/image118.png"/><Relationship Id="rId18" Type="http://schemas.openxmlformats.org/officeDocument/2006/relationships/image" Target="../media/image117.png"/><Relationship Id="rId17" Type="http://schemas.openxmlformats.org/officeDocument/2006/relationships/image" Target="../media/image116.png"/><Relationship Id="rId16" Type="http://schemas.openxmlformats.org/officeDocument/2006/relationships/image" Target="../media/image115.png"/><Relationship Id="rId15" Type="http://schemas.openxmlformats.org/officeDocument/2006/relationships/image" Target="../media/image114.png"/><Relationship Id="rId14" Type="http://schemas.openxmlformats.org/officeDocument/2006/relationships/image" Target="../media/image113.png"/><Relationship Id="rId13" Type="http://schemas.openxmlformats.org/officeDocument/2006/relationships/image" Target="../media/image112.png"/><Relationship Id="rId12" Type="http://schemas.openxmlformats.org/officeDocument/2006/relationships/image" Target="../media/image111.png"/><Relationship Id="rId11" Type="http://schemas.openxmlformats.org/officeDocument/2006/relationships/image" Target="../media/image110.png"/><Relationship Id="rId10" Type="http://schemas.openxmlformats.org/officeDocument/2006/relationships/image" Target="../media/image109.png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6.png"/><Relationship Id="rId8" Type="http://schemas.openxmlformats.org/officeDocument/2006/relationships/image" Target="../media/image125.png"/><Relationship Id="rId7" Type="http://schemas.openxmlformats.org/officeDocument/2006/relationships/image" Target="../media/image124.png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Relationship Id="rId3" Type="http://schemas.openxmlformats.org/officeDocument/2006/relationships/image" Target="../media/image113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7.pn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6.png"/><Relationship Id="rId8" Type="http://schemas.openxmlformats.org/officeDocument/2006/relationships/image" Target="../media/image115.png"/><Relationship Id="rId7" Type="http://schemas.openxmlformats.org/officeDocument/2006/relationships/image" Target="../media/image135.png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8.jpeg"/><Relationship Id="rId10" Type="http://schemas.openxmlformats.org/officeDocument/2006/relationships/image" Target="../media/image137.png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5.png"/><Relationship Id="rId7" Type="http://schemas.openxmlformats.org/officeDocument/2006/relationships/image" Target="../media/image144.png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3.png"/><Relationship Id="rId8" Type="http://schemas.openxmlformats.org/officeDocument/2006/relationships/image" Target="../media/image152.png"/><Relationship Id="rId7" Type="http://schemas.openxmlformats.org/officeDocument/2006/relationships/image" Target="../media/image151.png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56.png"/><Relationship Id="rId11" Type="http://schemas.openxmlformats.org/officeDocument/2006/relationships/image" Target="../media/image155.png"/><Relationship Id="rId10" Type="http://schemas.openxmlformats.org/officeDocument/2006/relationships/image" Target="../media/image15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0.png"/><Relationship Id="rId10" Type="http://schemas.openxmlformats.org/officeDocument/2006/relationships/image" Target="../media/image4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4347845" y="5447665"/>
            <a:ext cx="5923280" cy="751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r" rtl="0" eaLnBrk="0">
              <a:lnSpc>
                <a:spcPct val="85000"/>
              </a:lnSpc>
            </a:pPr>
            <a:r>
              <a:rPr lang="zh-CN" sz="40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威哥爱</a:t>
            </a:r>
            <a:r>
              <a:rPr lang="zh-CN" sz="4000" kern="0" spc="-4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编程</a:t>
            </a:r>
            <a:endParaRPr lang="zh-CN" sz="4000" kern="0" spc="-40" dirty="0">
              <a:solidFill>
                <a:srgbClr val="FFFFFF">
                  <a:alpha val="10196"/>
                </a:srgbClr>
              </a:solidFill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2890" y="6311265"/>
            <a:ext cx="65646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《鸿蒙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HarmonyOS NEXT 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开发之路》卷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</a:rPr>
              <a:t>1 ArkTS 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语言篇</a:t>
            </a:r>
            <a:endParaRPr lang="zh-CN" altLang="en-US" sz="160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rect 20"/>
          <p:cNvSpPr/>
          <p:nvPr/>
        </p:nvSpPr>
        <p:spPr>
          <a:xfrm>
            <a:off x="8077200" y="3636136"/>
            <a:ext cx="1524000" cy="914400"/>
          </a:xfrm>
          <a:prstGeom prst="rect">
            <a:avLst/>
          </a:prstGeom>
          <a:solidFill>
            <a:srgbClr val="FFFF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9" name="textbox 22"/>
          <p:cNvSpPr/>
          <p:nvPr/>
        </p:nvSpPr>
        <p:spPr>
          <a:xfrm>
            <a:off x="6995753" y="3725735"/>
            <a:ext cx="2770504" cy="5861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2000"/>
              </a:lnSpc>
            </a:pPr>
            <a:r>
              <a:rPr sz="4500" kern="0" spc="-2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@Require</a:t>
            </a:r>
            <a:endParaRPr sz="45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21" name="textbox 24"/>
          <p:cNvSpPr/>
          <p:nvPr/>
        </p:nvSpPr>
        <p:spPr>
          <a:xfrm>
            <a:off x="5601380" y="4643831"/>
            <a:ext cx="5384165" cy="8166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5400" kern="0" spc="-1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@BuilderPara</a:t>
            </a:r>
            <a:r>
              <a:rPr sz="5400" kern="0" spc="-2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m</a:t>
            </a:r>
            <a:endParaRPr sz="54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sp>
        <p:nvSpPr>
          <p:cNvPr id="23" name="rect 26"/>
          <p:cNvSpPr/>
          <p:nvPr/>
        </p:nvSpPr>
        <p:spPr>
          <a:xfrm>
            <a:off x="1208405" y="1814956"/>
            <a:ext cx="9753600" cy="36195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5" name="textbox 28"/>
          <p:cNvSpPr/>
          <p:nvPr/>
        </p:nvSpPr>
        <p:spPr>
          <a:xfrm>
            <a:off x="3195320" y="1561160"/>
            <a:ext cx="7180580" cy="13061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4273550" algn="l" rtl="0" eaLnBrk="0">
              <a:lnSpc>
                <a:spcPct val="85000"/>
              </a:lnSpc>
            </a:pPr>
            <a:r>
              <a:rPr sz="5400" kern="0" spc="-2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@Extend</a:t>
            </a:r>
            <a:r>
              <a:rPr sz="5400" kern="0" spc="2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 </a:t>
            </a:r>
            <a:r>
              <a:rPr sz="45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ArkUI</a:t>
            </a:r>
            <a:r>
              <a:rPr sz="4500" kern="0" spc="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框架装饰器详解</a:t>
            </a:r>
            <a:endParaRPr sz="4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" name="rect 30"/>
          <p:cNvSpPr/>
          <p:nvPr/>
        </p:nvSpPr>
        <p:spPr>
          <a:xfrm>
            <a:off x="2590799" y="3636136"/>
            <a:ext cx="1524000" cy="914400"/>
          </a:xfrm>
          <a:prstGeom prst="rect">
            <a:avLst/>
          </a:prstGeom>
          <a:solidFill>
            <a:srgbClr val="FFFF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2" name="rect 32"/>
          <p:cNvSpPr/>
          <p:nvPr/>
        </p:nvSpPr>
        <p:spPr>
          <a:xfrm>
            <a:off x="4419599" y="3636136"/>
            <a:ext cx="1524000" cy="914400"/>
          </a:xfrm>
          <a:prstGeom prst="rect">
            <a:avLst/>
          </a:prstGeom>
          <a:solidFill>
            <a:srgbClr val="FFFF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4" name="rect 34"/>
          <p:cNvSpPr/>
          <p:nvPr/>
        </p:nvSpPr>
        <p:spPr>
          <a:xfrm>
            <a:off x="6248400" y="3636136"/>
            <a:ext cx="1524000" cy="914400"/>
          </a:xfrm>
          <a:prstGeom prst="rect">
            <a:avLst/>
          </a:prstGeom>
          <a:solidFill>
            <a:srgbClr val="FFFFF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6" name="textbox 36"/>
          <p:cNvSpPr/>
          <p:nvPr/>
        </p:nvSpPr>
        <p:spPr>
          <a:xfrm>
            <a:off x="1823529" y="5437378"/>
            <a:ext cx="2426335" cy="6146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4500" kern="0" spc="-20" dirty="0">
                <a:solidFill>
                  <a:srgbClr val="FFFFFF">
                    <a:alpha val="10196"/>
                  </a:srgbClr>
                </a:solidFill>
                <a:latin typeface="Lucida Console" panose="020B0609040504020204"/>
                <a:ea typeface="Lucida Console" panose="020B0609040504020204"/>
                <a:cs typeface="Lucida Console" panose="020B0609040504020204"/>
              </a:rPr>
              <a:t>@Styles</a:t>
            </a:r>
            <a:endParaRPr sz="4500" dirty="0">
              <a:latin typeface="Lucida Console" panose="020B0609040504020204"/>
              <a:ea typeface="Lucida Console" panose="020B0609040504020204"/>
              <a:cs typeface="Lucida Console" panose="020B0609040504020204"/>
            </a:endParaRPr>
          </a:p>
        </p:txBody>
      </p:sp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8500" y="6055486"/>
            <a:ext cx="10795000" cy="38100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>
            <a:off x="6732199" y="4209529"/>
            <a:ext cx="2386964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动画效果             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组件传参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71825" y="3788536"/>
            <a:ext cx="361950" cy="342900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038725" y="3788536"/>
            <a:ext cx="285750" cy="342900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3016392" y="4226997"/>
            <a:ext cx="684530" cy="168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复用机制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8" name="textbox 48"/>
          <p:cNvSpPr/>
          <p:nvPr/>
        </p:nvSpPr>
        <p:spPr>
          <a:xfrm>
            <a:off x="4902733" y="4223264"/>
            <a:ext cx="558800" cy="172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样式扩展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79215" y="30251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高效构建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UI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组件的关键技术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6254750" y="910691"/>
            <a:ext cx="5511800" cy="6407150"/>
            <a:chOff x="-12700" y="-12700"/>
            <a:chExt cx="5511800" cy="6407150"/>
          </a:xfrm>
        </p:grpSpPr>
        <p:sp>
          <p:nvSpPr>
            <p:cNvPr id="430" name="rect 430"/>
            <p:cNvSpPr/>
            <p:nvPr/>
          </p:nvSpPr>
          <p:spPr>
            <a:xfrm>
              <a:off x="0" y="382270"/>
              <a:ext cx="5486400" cy="601218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32" name="textbox 432"/>
            <p:cNvSpPr/>
            <p:nvPr/>
          </p:nvSpPr>
          <p:spPr>
            <a:xfrm>
              <a:off x="-12700" y="-12700"/>
              <a:ext cx="5511800" cy="64071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9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8900" algn="l" rtl="0" eaLnBrk="0">
                <a:lnSpc>
                  <a:spcPct val="90000"/>
                </a:lnSpc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示例代码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68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8275" algn="l" rtl="0" eaLnBrk="0">
                <a:lnSpc>
                  <a:spcPct val="99000"/>
                </a:lnSpc>
                <a:spcBef>
                  <a:spcPts val="365"/>
                </a:spcBef>
              </a:pP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8275" algn="l" rtl="0" eaLnBrk="0">
                <a:lnSpc>
                  <a:spcPct val="99000"/>
                </a:lnSpc>
                <a:spcBef>
                  <a:spcPts val="225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716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200" kern="0" spc="80" dirty="0">
                  <a:solidFill>
                    <a:srgbClr val="FCD34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Parent</a:t>
              </a:r>
              <a:r>
                <a:rPr sz="12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0385" algn="l" rtl="0" eaLnBrk="0">
                <a:lnSpc>
                  <a:spcPct val="99000"/>
                </a:lnSpc>
                <a:spcBef>
                  <a:spcPts val="150"/>
                </a:spcBef>
              </a:pPr>
              <a:r>
                <a:rPr sz="1200" kern="0" spc="-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label</a:t>
              </a:r>
              <a:r>
                <a:rPr sz="1200" kern="0" spc="-4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6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"Par</a:t>
              </a:r>
              <a:r>
                <a:rPr sz="1200" kern="0" spc="-4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ent"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34035" algn="l" rtl="0" eaLnBrk="0">
                <a:lnSpc>
                  <a:spcPct val="87000"/>
                </a:lnSpc>
                <a:spcBef>
                  <a:spcPts val="360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0385" algn="l" rtl="0" eaLnBrk="0">
                <a:lnSpc>
                  <a:spcPct val="99000"/>
                </a:lnSpc>
                <a:spcBef>
                  <a:spcPts val="270"/>
                </a:spcBef>
              </a:pPr>
              <a:r>
                <a:rPr sz="1200" kern="0" spc="-1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componentBuilder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0233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200" kern="0" spc="-1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`${this.label}`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15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34035" algn="l" rtl="0" eaLnBrk="0">
                <a:lnSpc>
                  <a:spcPct val="87000"/>
                </a:lnSpc>
                <a:spcBef>
                  <a:spcPts val="370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0385" algn="l" rtl="0" eaLnBrk="0">
                <a:lnSpc>
                  <a:spcPct val="99000"/>
                </a:lnSpc>
                <a:spcBef>
                  <a:spcPts val="270"/>
                </a:spcBef>
              </a:pPr>
              <a:r>
                <a:rPr sz="1200" kern="0" spc="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componentBuilde</a:t>
              </a:r>
              <a:r>
                <a:rPr sz="1200" kern="0" spc="-1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r2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0233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200" kern="0" spc="-1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`${this.label}`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15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43560" algn="l" rtl="0" eaLnBrk="0">
                <a:lnSpc>
                  <a:spcPts val="1495"/>
                </a:lnSpc>
                <a:spcBef>
                  <a:spcPts val="370"/>
                </a:spcBef>
              </a:pP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04875" algn="l" rtl="0" eaLnBrk="0">
                <a:lnSpc>
                  <a:spcPts val="1495"/>
                </a:lnSpc>
                <a:spcBef>
                  <a:spcPts val="155"/>
                </a:spcBef>
              </a:pP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1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6350" algn="l" rtl="0" eaLnBrk="0">
                <a:lnSpc>
                  <a:spcPct val="99000"/>
                </a:lnSpc>
                <a:spcBef>
                  <a:spcPts val="225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.componentBuilder(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270635" algn="l" rtl="0" eaLnBrk="0">
                <a:lnSpc>
                  <a:spcPts val="1495"/>
                </a:lnSpc>
                <a:spcBef>
                  <a:spcPts val="370"/>
                </a:spcBef>
              </a:pP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Child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36395" algn="l" rtl="0" eaLnBrk="0">
                <a:lnSpc>
                  <a:spcPts val="1515"/>
                </a:lnSpc>
                <a:spcBef>
                  <a:spcPts val="75"/>
                </a:spcBef>
              </a:pPr>
              <a:r>
                <a:rPr sz="1200" kern="0" spc="-10" dirty="0">
                  <a:solidFill>
                    <a:srgbClr val="A5B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A5B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A5B4F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使用自定义组件的构建函数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37665" algn="l" rtl="0" eaLnBrk="0">
                <a:lnSpc>
                  <a:spcPct val="99000"/>
                </a:lnSpc>
                <a:spcBef>
                  <a:spcPts val="285"/>
                </a:spcBef>
              </a:pP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customBuilderParam</a:t>
              </a:r>
              <a:r>
                <a:rPr sz="1200" kern="0" spc="-4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3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.componentBuil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der2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9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36395" algn="l" rtl="0" eaLnBrk="0">
                <a:lnSpc>
                  <a:spcPts val="1515"/>
                </a:lnSpc>
                <a:spcBef>
                  <a:spcPts val="370"/>
                </a:spcBef>
              </a:pPr>
              <a:r>
                <a:rPr sz="1200" kern="0" spc="-10" dirty="0">
                  <a:solidFill>
                    <a:srgbClr val="A5B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A5B4FC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A5B4FC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使用父组件的构建函数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1637665" algn="l" rtl="0" eaLnBrk="0">
                <a:lnSpc>
                  <a:spcPct val="99000"/>
                </a:lnSpc>
                <a:spcBef>
                  <a:spcPts val="285"/>
                </a:spcBef>
              </a:pPr>
              <a:r>
                <a:rPr sz="1200" kern="0" spc="-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customChangeThisBuilderParam</a:t>
              </a:r>
              <a:r>
                <a:rPr sz="1200" kern="0" spc="-4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3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.com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pone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27444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4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08685" algn="l" rtl="0" eaLnBrk="0">
                <a:lnSpc>
                  <a:spcPts val="1495"/>
                </a:lnSpc>
                <a:spcBef>
                  <a:spcPts val="15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2925" algn="l" rtl="0" eaLnBrk="0">
                <a:lnSpc>
                  <a:spcPts val="1495"/>
                </a:lnSpc>
                <a:spcBef>
                  <a:spcPts val="230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7165" algn="l" rtl="0" eaLnBrk="0">
                <a:lnSpc>
                  <a:spcPts val="1495"/>
                </a:lnSpc>
                <a:spcBef>
                  <a:spcPts val="15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lang="en-US"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lang="zh-CN" altLang="en-US"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下一页代码继续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6000"/>
                </a:lnSpc>
              </a:pP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434" name="textbox 434"/>
          <p:cNvSpPr/>
          <p:nvPr/>
        </p:nvSpPr>
        <p:spPr>
          <a:xfrm>
            <a:off x="368300" y="986396"/>
            <a:ext cx="5455920" cy="3216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" algn="l" rtl="0" eaLnBrk="0">
              <a:lnSpc>
                <a:spcPct val="111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@Bui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lderParam - this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指向问题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1440" algn="l" rtl="0" eaLnBrk="0">
              <a:lnSpc>
                <a:spcPts val="4825"/>
              </a:lnSpc>
            </a:pPr>
            <a:r>
              <a:rPr sz="18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指向的困惑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ct val="116000"/>
              </a:lnSpc>
              <a:spcBef>
                <a:spcPts val="109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在使用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装饰器时，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的指向可能会引起混淆，特别是在初始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化方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法中。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的指向取决于如何初始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6360" algn="l" rtl="0" eaLnBrk="0">
              <a:lnSpc>
                <a:spcPct val="97000"/>
              </a:lnSpc>
              <a:spcBef>
                <a:spcPts val="550"/>
              </a:spcBef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不同初始化方式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ts val="1515"/>
              </a:lnSpc>
              <a:spcBef>
                <a:spcPts val="1155"/>
              </a:spcBef>
              <a:tabLst>
                <a:tab pos="222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自定义组件的构建函数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初始化时，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</a:t>
            </a:r>
            <a:r>
              <a:rPr sz="12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子组</a:t>
            </a:r>
            <a:r>
              <a:rPr sz="1200" kern="0" spc="-1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ts val="2700"/>
              </a:lnSpc>
              <a:tabLst>
                <a:tab pos="222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父组件的构建函数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初始化时，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</a:t>
            </a:r>
            <a:r>
              <a:rPr sz="1200" kern="0" spc="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</a:t>
            </a:r>
            <a:r>
              <a:rPr sz="1200" kern="0" spc="-1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" algn="l" rtl="0" eaLnBrk="0">
              <a:lnSpc>
                <a:spcPts val="1515"/>
              </a:lnSpc>
              <a:spcBef>
                <a:spcPts val="5"/>
              </a:spcBef>
              <a:tabLst>
                <a:tab pos="222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箭头函数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初始化时，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</a:t>
            </a:r>
            <a:r>
              <a:rPr sz="1200" kern="0" spc="-20" dirty="0">
                <a:solidFill>
                  <a:srgbClr val="FDE047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宿主对象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（即定义箭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头函数的对象）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36" name="picture 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4077461"/>
            <a:ext cx="47625" cy="47625"/>
          </a:xfrm>
          <a:prstGeom prst="rect">
            <a:avLst/>
          </a:prstGeom>
        </p:spPr>
      </p:pic>
      <p:pic>
        <p:nvPicPr>
          <p:cNvPr id="438" name="picture 4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3734561"/>
            <a:ext cx="47625" cy="47625"/>
          </a:xfrm>
          <a:prstGeom prst="rect">
            <a:avLst/>
          </a:prstGeom>
        </p:spPr>
      </p:pic>
      <p:pic>
        <p:nvPicPr>
          <p:cNvPr id="440" name="picture 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1000" y="3391661"/>
            <a:ext cx="47625" cy="47625"/>
          </a:xfrm>
          <a:prstGeom prst="rect">
            <a:avLst/>
          </a:prstGeom>
        </p:spPr>
      </p:pic>
      <p:sp>
        <p:nvSpPr>
          <p:cNvPr id="442" name="rect 442"/>
          <p:cNvSpPr/>
          <p:nvPr/>
        </p:nvSpPr>
        <p:spPr>
          <a:xfrm>
            <a:off x="400050" y="4439411"/>
            <a:ext cx="5467350" cy="1333500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44" name="textbox 444"/>
          <p:cNvSpPr/>
          <p:nvPr/>
        </p:nvSpPr>
        <p:spPr>
          <a:xfrm>
            <a:off x="560628" y="4609972"/>
            <a:ext cx="5149215" cy="10185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82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-635" algn="l" rtl="0" eaLnBrk="0">
              <a:lnSpc>
                <a:spcPct val="121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在初始化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装饰的方法时，需要确保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指向正确。特别是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在使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用父组件的构建函数初始化子组件的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装饰方法时，需要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特别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的指向问题。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46" name="picture 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1000" y="4439411"/>
            <a:ext cx="3810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8300" y="1049020"/>
            <a:ext cx="6096000" cy="3187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rtl="0" eaLnBrk="0">
              <a:lnSpc>
                <a:spcPct val="126000"/>
              </a:lnSpc>
            </a:pPr>
            <a:r>
              <a:rPr lang="en-US"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@Component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716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FCD34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struct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Child</a:t>
            </a:r>
            <a:r>
              <a:rPr sz="1200" kern="0" spc="2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4035" algn="l" rtl="0" eaLnBrk="0">
              <a:lnSpc>
                <a:spcPct val="87000"/>
              </a:lnSpc>
              <a:spcBef>
                <a:spcPts val="350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@Builder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0385" algn="l" rtl="0" eaLnBrk="0">
              <a:lnSpc>
                <a:spcPts val="1495"/>
              </a:lnSpc>
              <a:spcBef>
                <a:spcPts val="275"/>
              </a:spcBef>
            </a:pP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customBuil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der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4035" algn="l" rtl="0" eaLnBrk="0">
              <a:lnSpc>
                <a:spcPct val="87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@Builder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0385" algn="l" rtl="0" eaLnBrk="0">
              <a:lnSpc>
                <a:spcPct val="99000"/>
              </a:lnSpc>
              <a:spcBef>
                <a:spcPts val="270"/>
              </a:spcBef>
            </a:pPr>
            <a:r>
              <a:rPr sz="1200" kern="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customChange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ThisBuilder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 {}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3560" algn="l" rtl="0" eaLnBrk="0">
              <a:lnSpc>
                <a:spcPts val="1495"/>
              </a:lnSpc>
              <a:spcBef>
                <a:spcPts val="370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build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4875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Column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2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6350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this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.customBuilderParam()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76350" algn="l" rtl="0" eaLnBrk="0">
              <a:lnSpc>
                <a:spcPct val="99000"/>
              </a:lnSpc>
              <a:spcBef>
                <a:spcPts val="150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this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.customChangeThisBuilderParam()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0868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4292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77165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lang="zh-CN" altLang="en-US" sz="1200" kern="0" spc="-20" dirty="0">
              <a:solidFill>
                <a:srgbClr val="FFFFFF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  <a:sym typeface="+mn-ea"/>
            </a:endParaRPr>
          </a:p>
        </p:txBody>
      </p:sp>
      <p:sp>
        <p:nvSpPr>
          <p:cNvPr id="394" name="rect 394"/>
          <p:cNvSpPr/>
          <p:nvPr/>
        </p:nvSpPr>
        <p:spPr>
          <a:xfrm>
            <a:off x="368300" y="1049020"/>
            <a:ext cx="11464290" cy="3397885"/>
          </a:xfrm>
          <a:prstGeom prst="rect">
            <a:avLst/>
          </a:prstGeom>
          <a:solidFill>
            <a:srgbClr val="1E3A8A">
              <a:alpha val="11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450" name="rect 450"/>
          <p:cNvSpPr/>
          <p:nvPr/>
        </p:nvSpPr>
        <p:spPr>
          <a:xfrm>
            <a:off x="276860" y="2369820"/>
            <a:ext cx="5562600" cy="500824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2" name="rect 452"/>
          <p:cNvSpPr/>
          <p:nvPr/>
        </p:nvSpPr>
        <p:spPr>
          <a:xfrm>
            <a:off x="6144260" y="2369820"/>
            <a:ext cx="5562600" cy="4578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54" name="textbox 454"/>
          <p:cNvSpPr/>
          <p:nvPr/>
        </p:nvSpPr>
        <p:spPr>
          <a:xfrm>
            <a:off x="6296660" y="3512820"/>
            <a:ext cx="5262245" cy="327723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</a:pP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1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ct val="99000"/>
              </a:lnSpc>
              <a:spcBef>
                <a:spcPts val="310"/>
              </a:spcBef>
            </a:pP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CustomCon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tainer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1305" algn="l" rtl="0" eaLnBrk="0">
              <a:lnSpc>
                <a:spcPts val="1500"/>
              </a:lnSpc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自定义构建函数，使用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86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closerBuilder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2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1305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默认使用当前自定义组件中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的自定义构建函数进行初始化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86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BuilderParam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closer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2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closerBuilder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13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9880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header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-2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(30);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05790" indent="-4445" algn="l" rtl="0" eaLnBrk="0">
              <a:lnSpc>
                <a:spcPct val="118000"/>
              </a:lnSpc>
              <a:spcBef>
                <a:spcPts val="170"/>
              </a:spcBef>
            </a:pP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BuilderParam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closer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表示的构建函数进行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closer</a:t>
            </a:r>
            <a:r>
              <a:rPr sz="1000" kern="0" spc="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513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1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  <a:spcBef>
                <a:spcPts val="300"/>
              </a:spcBef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56" name="textbox 456"/>
          <p:cNvSpPr/>
          <p:nvPr/>
        </p:nvSpPr>
        <p:spPr>
          <a:xfrm>
            <a:off x="429260" y="3284220"/>
            <a:ext cx="5257800" cy="3276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</a:pP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全局自定义构建函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overBuilder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($$: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Tmp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8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($$.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-3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(400)</a:t>
            </a:r>
            <a:r>
              <a:rPr sz="1000" kern="0" spc="-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(50)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-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Gre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Child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1305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有参数类型，指向的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overBuilder</a:t>
            </a:r>
            <a:r>
              <a:rPr sz="1000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也是有参数类型的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86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BuilderParam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customOverBuilderParam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2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($$: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Tmp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over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13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064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customBuilderParam</a:t>
            </a:r>
            <a:r>
              <a:rPr sz="1000" kern="0" spc="1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0642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customOverBuilderParam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global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label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51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1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458" name="textbox 458"/>
          <p:cNvSpPr/>
          <p:nvPr/>
        </p:nvSpPr>
        <p:spPr>
          <a:xfrm>
            <a:off x="264160" y="1611884"/>
            <a:ext cx="11398884" cy="5219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08000"/>
              </a:lnSpc>
            </a:pP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装饰器主要用于装饰指向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方法的变量，开发者可在初始化自定义组件时给此属性</a:t>
            </a:r>
            <a:r>
              <a:rPr sz="15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赋值，为自定义组 </a:t>
            </a:r>
            <a:r>
              <a:rPr sz="15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件增加特定功能。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62" name="textbox 462"/>
          <p:cNvSpPr/>
          <p:nvPr/>
        </p:nvSpPr>
        <p:spPr>
          <a:xfrm>
            <a:off x="276860" y="2369820"/>
            <a:ext cx="55626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algn="l" rtl="0" eaLnBrk="0">
              <a:lnSpc>
                <a:spcPct val="96000"/>
              </a:lnSpc>
              <a:spcBef>
                <a:spcPts val="5"/>
              </a:spcBef>
              <a:tabLst>
                <a:tab pos="41275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场景一 ：参数初始化组件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4" name="picture 4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9260" y="2470265"/>
            <a:ext cx="190500" cy="206086"/>
          </a:xfrm>
          <a:prstGeom prst="rect">
            <a:avLst/>
          </a:prstGeom>
        </p:spPr>
      </p:pic>
      <p:sp>
        <p:nvSpPr>
          <p:cNvPr id="466" name="textbox 466"/>
          <p:cNvSpPr/>
          <p:nvPr/>
        </p:nvSpPr>
        <p:spPr>
          <a:xfrm>
            <a:off x="6144260" y="2369820"/>
            <a:ext cx="55626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6000"/>
              </a:lnSpc>
              <a:spcBef>
                <a:spcPts val="5"/>
              </a:spcBef>
              <a:tabLst>
                <a:tab pos="46037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场景二 ：尾随闭包初始化组件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68" name="picture 4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96660" y="2470265"/>
            <a:ext cx="238125" cy="206086"/>
          </a:xfrm>
          <a:prstGeom prst="rect">
            <a:avLst/>
          </a:prstGeom>
        </p:spPr>
      </p:pic>
      <p:sp>
        <p:nvSpPr>
          <p:cNvPr id="470" name="textbox 470"/>
          <p:cNvSpPr/>
          <p:nvPr/>
        </p:nvSpPr>
        <p:spPr>
          <a:xfrm>
            <a:off x="6285788" y="2943936"/>
            <a:ext cx="5216525" cy="436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3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在自定义组件中使用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装饰的属性，可以通过尾随闭包进行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2" name="textbox 472"/>
          <p:cNvSpPr/>
          <p:nvPr/>
        </p:nvSpPr>
        <p:spPr>
          <a:xfrm>
            <a:off x="283705" y="884212"/>
            <a:ext cx="4246879" cy="3816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4" name="textbox 474"/>
          <p:cNvSpPr/>
          <p:nvPr/>
        </p:nvSpPr>
        <p:spPr>
          <a:xfrm>
            <a:off x="464185" y="6684010"/>
            <a:ext cx="2908935" cy="482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00"/>
              </a:lnSpc>
            </a:pPr>
            <a:r>
              <a:rPr sz="1000" kern="0" spc="4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</a:t>
            </a:r>
            <a:r>
              <a:rPr sz="1000" kern="0" spc="9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4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关键点：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参数类型必须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方法匹配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00"/>
              </a:lnSpc>
            </a:pPr>
            <a:r>
              <a:rPr sz="1000" kern="0" spc="3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I</a:t>
            </a:r>
            <a:r>
              <a:rPr sz="1000" kern="0" spc="9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3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000" kern="0" spc="1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 需要在组件创建时传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递配置参数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76" name="textbox 476"/>
          <p:cNvSpPr/>
          <p:nvPr/>
        </p:nvSpPr>
        <p:spPr>
          <a:xfrm>
            <a:off x="418541" y="2943936"/>
            <a:ext cx="458787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有参数和无参数两种形式，但必须与指向的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方法类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型匹配。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78" name="picture 4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6860" y="1341120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460" name="textbox 460"/>
          <p:cNvSpPr/>
          <p:nvPr/>
        </p:nvSpPr>
        <p:spPr>
          <a:xfrm>
            <a:off x="335915" y="5772785"/>
            <a:ext cx="6917690" cy="6362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590" indent="-8890" algn="l" rtl="0" eaLnBrk="0">
              <a:lnSpc>
                <a:spcPct val="115000"/>
              </a:lnSpc>
            </a:pPr>
            <a:r>
              <a:rPr sz="1000" kern="0" spc="60" dirty="0">
                <a:solidFill>
                  <a:srgbClr val="FACC15">
                    <a:alpha val="100000"/>
                  </a:srgbClr>
                </a:solidFill>
                <a:latin typeface="Segoe UI Symbol"/>
                <a:ea typeface="Segoe UI Symbol"/>
                <a:cs typeface="Segoe UI Symbol"/>
              </a:rPr>
              <a:t>⚠ 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注意：</a:t>
            </a:r>
            <a:r>
              <a:rPr sz="1000" kern="0" spc="-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尾随闭包场景下，自定义组件内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必须有且仅有一个使用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BuilderParam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的属性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000" kern="0" spc="4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②</a:t>
            </a:r>
            <a:r>
              <a:rPr sz="1000" kern="0" spc="0" dirty="0">
                <a:solidFill>
                  <a:srgbClr val="4ADE8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适用场景： 需要在组件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创建后执行一段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构建逻辑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80" name="picture 4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5425" y="5770880"/>
            <a:ext cx="28575" cy="647700"/>
          </a:xfrm>
          <a:prstGeom prst="rect">
            <a:avLst/>
          </a:prstGeom>
        </p:spPr>
      </p:pic>
      <p:sp>
        <p:nvSpPr>
          <p:cNvPr id="454" name="textbox 454"/>
          <p:cNvSpPr/>
          <p:nvPr/>
        </p:nvSpPr>
        <p:spPr>
          <a:xfrm>
            <a:off x="225425" y="962025"/>
            <a:ext cx="11725910" cy="451294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marL="121285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// 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全局自定义构建函数，包含两个参数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Builder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function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specificParam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label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1: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string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,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label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2:</a:t>
            </a:r>
            <a:r>
              <a:rPr sz="1000" kern="0" spc="1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string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130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Column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878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Text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label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1)</a:t>
            </a:r>
            <a:r>
              <a:rPr sz="1000" kern="0" spc="-3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.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fontSize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(30);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3878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Text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label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2)</a:t>
            </a:r>
            <a:r>
              <a:rPr sz="1000" kern="0" spc="-3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.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fontSize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(30);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1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//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主入口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168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@Component struct CustomContain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erUser</a:t>
            </a:r>
            <a:r>
              <a:rPr sz="10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7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build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132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Column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01345" algn="just" rtl="0" eaLnBrk="0">
              <a:lnSpc>
                <a:spcPct val="120000"/>
              </a:lnSpc>
              <a:spcBef>
                <a:spcPts val="180"/>
              </a:spcBef>
            </a:pP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//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创建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CustomContainer</a:t>
            </a:r>
            <a:r>
              <a:rPr sz="1000" kern="0" spc="-2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，在创建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CustomContainer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时，通过尾随闭包紧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 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//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并将尾随闭包作为值，传递给子组件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CustomContainer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的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@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BuilderPara</a:t>
            </a: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CustomContainer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({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header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:</a:t>
            </a:r>
            <a:r>
              <a:rPr sz="1000" kern="0" spc="1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this</a:t>
            </a:r>
            <a:r>
              <a:rPr sz="1000" kern="0" spc="-3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.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text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})</a:t>
            </a:r>
            <a:r>
              <a:rPr sz="10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6136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Column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()</a:t>
            </a:r>
            <a:r>
              <a:rPr sz="1000" kern="0" spc="1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21385" algn="l" rtl="0" eaLnBrk="0">
              <a:lnSpc>
                <a:spcPts val="1325"/>
              </a:lnSpc>
              <a:spcBef>
                <a:spcPts val="60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// 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调用全局自定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  <a:sym typeface="+mn-ea"/>
              </a:rPr>
              <a:t>义构建函数渲染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UI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25195" algn="l" rtl="0" eaLnBrk="0">
              <a:lnSpc>
                <a:spcPts val="1240"/>
              </a:lnSpc>
              <a:spcBef>
                <a:spcPts val="310"/>
              </a:spcBef>
            </a:pP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specificParam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('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testA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',</a:t>
            </a:r>
            <a:r>
              <a:rPr sz="1000" kern="0" spc="2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'</a:t>
            </a:r>
            <a:r>
              <a:rPr sz="1000" kern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testB</a:t>
            </a:r>
            <a:r>
              <a:rPr sz="1000" kern="0" spc="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');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6517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0515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4513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511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sz="1000" kern="0" spc="-10" dirty="0">
              <a:solidFill>
                <a:srgbClr val="DBEAFE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21600000">
            <a:off x="280758" y="5610225"/>
            <a:ext cx="11416488" cy="1689736"/>
            <a:chOff x="-12700" y="-12700"/>
            <a:chExt cx="5588000" cy="1689735"/>
          </a:xfrm>
        </p:grpSpPr>
        <p:sp>
          <p:nvSpPr>
            <p:cNvPr id="484" name="rect 484"/>
            <p:cNvSpPr/>
            <p:nvPr/>
          </p:nvSpPr>
          <p:spPr>
            <a:xfrm>
              <a:off x="0" y="0"/>
              <a:ext cx="5562600" cy="1581149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486" name="textbox 486"/>
            <p:cNvSpPr/>
            <p:nvPr/>
          </p:nvSpPr>
          <p:spPr>
            <a:xfrm>
              <a:off x="-12700" y="-12700"/>
              <a:ext cx="5588000" cy="168973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16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// </a:t>
              </a:r>
              <a:r>
                <a:rPr lang="zh-CN" altLang="en-US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全局的</a:t>
              </a: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 function MyBuilder(value: string, size: number) {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 Text(value).fontSize(size)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 </a:t>
              </a:r>
              <a:r>
                <a:rPr lang="zh-CN" altLang="en-US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使用</a:t>
              </a: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wrapBuilder</a:t>
              </a:r>
              <a:r>
                <a:rPr lang="zh-CN" altLang="en-US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包装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let globalBuilder: WrappedBuilder&lt;[string, number]&gt; = wrapBuilder(MyBuilder);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 </a:t>
              </a:r>
              <a:r>
                <a:rPr lang="zh-CN" altLang="en-US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调用包装后的</a:t>
              </a: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builder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62560" algn="l" rtl="0" eaLnBrk="0">
                <a:lnSpc>
                  <a:spcPts val="1315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globalBuilder.builder("Hello World", 50);</a:t>
              </a:r>
              <a:endPara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488" name="textbox 488"/>
          <p:cNvSpPr/>
          <p:nvPr/>
        </p:nvSpPr>
        <p:spPr>
          <a:xfrm>
            <a:off x="306628" y="3640505"/>
            <a:ext cx="5339079" cy="14185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700"/>
              </a:lnSpc>
              <a:spcBef>
                <a:spcPts val="127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参数管理：允许在构建组件时动态设置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和修改参数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700"/>
              </a:lnSpc>
              <a:spcBef>
                <a:spcPts val="130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支持链式调用：通过返回自身，支持链式调用，使代码更加简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洁、易读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635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返回构建结果：通过调用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方法生成最终的组件或对象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0" name="textbox 490"/>
          <p:cNvSpPr/>
          <p:nvPr/>
        </p:nvSpPr>
        <p:spPr>
          <a:xfrm>
            <a:off x="228600" y="1633397"/>
            <a:ext cx="5560059" cy="944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6360" algn="l" rtl="0" eaLnBrk="0">
              <a:lnSpc>
                <a:spcPct val="97000"/>
              </a:lnSpc>
            </a:pP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indent="-4445" algn="l" rtl="0" eaLnBrk="0">
              <a:lnSpc>
                <a:spcPct val="120000"/>
              </a:lnSpc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是一个用于创建包装构建器的函数，能够将原始构建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函数包装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成支持参数设置和返回构建结果的对象。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92" name="rect 492"/>
          <p:cNvSpPr/>
          <p:nvPr/>
        </p:nvSpPr>
        <p:spPr>
          <a:xfrm>
            <a:off x="6108700" y="2041651"/>
            <a:ext cx="2705100" cy="1581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94" name="rect 494"/>
          <p:cNvSpPr/>
          <p:nvPr/>
        </p:nvSpPr>
        <p:spPr>
          <a:xfrm>
            <a:off x="6108700" y="3775201"/>
            <a:ext cx="2705100" cy="1581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96" name="rect 496"/>
          <p:cNvSpPr/>
          <p:nvPr/>
        </p:nvSpPr>
        <p:spPr>
          <a:xfrm>
            <a:off x="8966200" y="2041651"/>
            <a:ext cx="2705100" cy="1581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98" name="rect 498"/>
          <p:cNvSpPr/>
          <p:nvPr/>
        </p:nvSpPr>
        <p:spPr>
          <a:xfrm>
            <a:off x="8966200" y="3775201"/>
            <a:ext cx="2705100" cy="1581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00" name="textbox 500"/>
          <p:cNvSpPr/>
          <p:nvPr/>
        </p:nvSpPr>
        <p:spPr>
          <a:xfrm>
            <a:off x="241300" y="2727451"/>
            <a:ext cx="5562600" cy="66675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1765" algn="l" rtl="0" eaLnBrk="0">
              <a:lnSpc>
                <a:spcPts val="1240"/>
              </a:lnSpc>
              <a:spcBef>
                <a:spcPts val="5"/>
              </a:spcBef>
            </a:pP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declare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wrapBuilder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[]&gt;(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kern="0" spc="17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10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3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-35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)=&gt;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WrappedBuilder</a:t>
            </a:r>
            <a:r>
              <a:rPr sz="1000" kern="0" spc="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02" name="textbox 502"/>
          <p:cNvSpPr/>
          <p:nvPr/>
        </p:nvSpPr>
        <p:spPr>
          <a:xfrm>
            <a:off x="9111767" y="4520768"/>
            <a:ext cx="2419985" cy="7010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0678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灵活管理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2290" indent="-529590" algn="l" rtl="0" eaLnBrk="0">
              <a:lnSpc>
                <a:spcPct val="122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更灵活地管理构建过程，允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许对构建参数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进行赋值、修改和传递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4" name="textbox 504"/>
          <p:cNvSpPr/>
          <p:nvPr/>
        </p:nvSpPr>
        <p:spPr>
          <a:xfrm>
            <a:off x="6309894" y="2806725"/>
            <a:ext cx="2306320" cy="680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4670" algn="l" rtl="0" eaLnBrk="0">
              <a:lnSpc>
                <a:spcPct val="84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3285" indent="-871220" algn="l" rtl="0" eaLnBrk="0">
              <a:lnSpc>
                <a:spcPct val="122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起支持使用全局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6" name="textbox 506"/>
          <p:cNvSpPr/>
          <p:nvPr/>
        </p:nvSpPr>
        <p:spPr>
          <a:xfrm>
            <a:off x="6318394" y="4540427"/>
            <a:ext cx="2289175" cy="657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5770" algn="l" rtl="0" eaLnBrk="0">
              <a:lnSpc>
                <a:spcPct val="90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WrappedBuilder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13460" indent="-1000760" algn="l" rtl="0" eaLnBrk="0">
              <a:lnSpc>
                <a:spcPct val="11200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返回一个包装器对象，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包含原始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08" name="textbox 508"/>
          <p:cNvSpPr/>
          <p:nvPr/>
        </p:nvSpPr>
        <p:spPr>
          <a:xfrm>
            <a:off x="227914" y="893115"/>
            <a:ext cx="3691890" cy="408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 - 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10" name="textbox 510"/>
          <p:cNvSpPr/>
          <p:nvPr/>
        </p:nvSpPr>
        <p:spPr>
          <a:xfrm>
            <a:off x="9237819" y="2803524"/>
            <a:ext cx="2169160" cy="4648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6120" algn="l" rtl="0" eaLnBrk="0">
              <a:lnSpc>
                <a:spcPct val="92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赋值与传递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实现全局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的赋值和传递功能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12" name="picture 5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23125" y="2194051"/>
            <a:ext cx="476250" cy="476250"/>
          </a:xfrm>
          <a:prstGeom prst="rect">
            <a:avLst/>
          </a:prstGeom>
        </p:spPr>
      </p:pic>
      <p:pic>
        <p:nvPicPr>
          <p:cNvPr id="514" name="picture 5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23125" y="3927601"/>
            <a:ext cx="476250" cy="476250"/>
          </a:xfrm>
          <a:prstGeom prst="rect">
            <a:avLst/>
          </a:prstGeom>
        </p:spPr>
      </p:pic>
      <p:pic>
        <p:nvPicPr>
          <p:cNvPr id="516" name="picture 5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080625" y="2194051"/>
            <a:ext cx="476250" cy="476250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080625" y="3927601"/>
            <a:ext cx="476250" cy="476250"/>
          </a:xfrm>
          <a:prstGeom prst="rect">
            <a:avLst/>
          </a:prstGeom>
        </p:spPr>
      </p:pic>
      <p:sp>
        <p:nvSpPr>
          <p:cNvPr id="520" name="textbox 520"/>
          <p:cNvSpPr/>
          <p:nvPr/>
        </p:nvSpPr>
        <p:spPr>
          <a:xfrm>
            <a:off x="306628" y="5275783"/>
            <a:ext cx="950594" cy="284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使用示意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22" name="textbox 522"/>
          <p:cNvSpPr/>
          <p:nvPr/>
        </p:nvSpPr>
        <p:spPr>
          <a:xfrm>
            <a:off x="6168313" y="1635455"/>
            <a:ext cx="949325" cy="2832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关键功能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24" name="picture 5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41300" y="135585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528" name="textbox 528"/>
          <p:cNvSpPr/>
          <p:nvPr/>
        </p:nvSpPr>
        <p:spPr>
          <a:xfrm>
            <a:off x="410210" y="1967865"/>
            <a:ext cx="5600700" cy="118046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declare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wrapBuilder&lt;Args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Object[]&gt;(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860" algn="l" rtl="0" eaLnBrk="0">
              <a:lnSpc>
                <a:spcPts val="1360"/>
              </a:lnSpc>
              <a:spcBef>
                <a:spcPts val="380"/>
              </a:spcBef>
            </a:pPr>
            <a:r>
              <a:rPr sz="11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100" kern="0" spc="-38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100" kern="0" spc="2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100" kern="0" spc="-3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100" kern="0" spc="-3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100" kern="0" spc="-3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1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100" kern="0" spc="-37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1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</a:t>
            </a:r>
            <a:r>
              <a:rPr sz="1100" kern="0" spc="-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gs</a:t>
            </a:r>
            <a:r>
              <a:rPr sz="11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1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1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endParaRPr sz="11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165" algn="l" rtl="0" eaLnBrk="0">
              <a:lnSpc>
                <a:spcPct val="9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WrappedBuild</a:t>
            </a: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</a:t>
            </a:r>
            <a:r>
              <a:rPr sz="1200" kern="0" spc="-2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&gt;;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30" name="rect 530"/>
          <p:cNvSpPr/>
          <p:nvPr/>
        </p:nvSpPr>
        <p:spPr>
          <a:xfrm>
            <a:off x="6239510" y="4787265"/>
            <a:ext cx="5600700" cy="258191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32" name="textbox 532"/>
          <p:cNvSpPr/>
          <p:nvPr/>
        </p:nvSpPr>
        <p:spPr>
          <a:xfrm>
            <a:off x="6239510" y="1967865"/>
            <a:ext cx="5600700" cy="145669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declare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class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ppedBuilder&lt;Args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Object[]&gt;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86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6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200" kern="0" spc="-4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6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200" kern="0" spc="-4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</a:t>
            </a:r>
            <a:r>
              <a:rPr sz="1200" kern="0" spc="-7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gs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7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7685" algn="l" rtl="0" eaLnBrk="0">
              <a:lnSpc>
                <a:spcPct val="9900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constructor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200" kern="0" spc="-4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4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200" kern="0" spc="-43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Args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5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);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34" name="textbox 534"/>
          <p:cNvSpPr/>
          <p:nvPr/>
        </p:nvSpPr>
        <p:spPr>
          <a:xfrm>
            <a:off x="410210" y="4660265"/>
            <a:ext cx="5600700" cy="1485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5425" algn="l" rtl="0" eaLnBrk="0">
              <a:lnSpc>
                <a:spcPct val="96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使用限制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ts val="1510"/>
              </a:lnSpc>
              <a:spcBef>
                <a:spcPts val="990"/>
              </a:spcBef>
              <a:tabLst>
                <a:tab pos="4413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起支持使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ts val="1510"/>
              </a:lnSpc>
              <a:spcBef>
                <a:spcPts val="890"/>
              </a:spcBef>
              <a:tabLst>
                <a:tab pos="4381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方法只能传入全局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方法作为参数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ts val="1515"/>
              </a:lnSpc>
              <a:tabLst>
                <a:tab pos="4413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WrappedBuilder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对象的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属性方法仅可在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struct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36" name="picture 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8810" y="5860415"/>
            <a:ext cx="47625" cy="47625"/>
          </a:xfrm>
          <a:prstGeom prst="rect">
            <a:avLst/>
          </a:prstGeom>
        </p:spPr>
      </p:pic>
      <p:pic>
        <p:nvPicPr>
          <p:cNvPr id="538" name="picture 5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8810" y="5555615"/>
            <a:ext cx="47625" cy="47625"/>
          </a:xfrm>
          <a:prstGeom prst="rect">
            <a:avLst/>
          </a:prstGeom>
        </p:spPr>
      </p:pic>
      <p:pic>
        <p:nvPicPr>
          <p:cNvPr id="540" name="picture 5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8810" y="5250815"/>
            <a:ext cx="47625" cy="47625"/>
          </a:xfrm>
          <a:prstGeom prst="rect">
            <a:avLst/>
          </a:prstGeom>
        </p:spPr>
      </p:pic>
      <p:sp>
        <p:nvSpPr>
          <p:cNvPr id="542" name="textbox 542"/>
          <p:cNvSpPr/>
          <p:nvPr/>
        </p:nvSpPr>
        <p:spPr>
          <a:xfrm>
            <a:off x="6391910" y="5282565"/>
            <a:ext cx="5314950" cy="197358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</a:t>
            </a:r>
            <a:r>
              <a:rPr lang="zh-CN" altLang="en-US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声明一个</a:t>
            </a: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WrappedBuilder</a:t>
            </a:r>
            <a:r>
              <a:rPr lang="zh-CN" altLang="en-US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对象</a:t>
            </a:r>
            <a:endParaRPr lang="zh-CN" altLang="en-US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let builderVar: WrappedBuilder&lt;[string, number]&gt; =     </a:t>
            </a: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wrapBuilder(MyBuilder);</a:t>
            </a: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// </a:t>
            </a:r>
            <a:r>
              <a:rPr lang="zh-CN" altLang="en-US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可以放入数组</a:t>
            </a:r>
            <a:endParaRPr lang="zh-CN" altLang="en-US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let builderArr: WrappedBuilder&lt;[string, number]&gt;[] = [</a:t>
            </a: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wrapBuilder(MyBuilder)</a:t>
            </a: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];</a:t>
            </a:r>
            <a:endParaRPr lang="en-US" altLang="zh-CN" sz="12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44" name="textbox 544"/>
          <p:cNvSpPr/>
          <p:nvPr/>
        </p:nvSpPr>
        <p:spPr>
          <a:xfrm>
            <a:off x="410210" y="3326765"/>
            <a:ext cx="5600700" cy="1181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235" algn="l" rtl="0" eaLnBrk="0">
              <a:lnSpc>
                <a:spcPct val="98000"/>
              </a:lnSpc>
              <a:spcBef>
                <a:spcPts val="5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参数说明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ts val="1455"/>
              </a:lnSpc>
              <a:spcBef>
                <a:spcPts val="1050"/>
              </a:spcBef>
              <a:tabLst>
                <a:tab pos="447675" algn="l"/>
              </a:tabLst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被包装的全局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uilder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ts val="1515"/>
              </a:lnSpc>
              <a:tabLst>
                <a:tab pos="438150" algn="l"/>
              </a:tabLst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Args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泛型参数，表示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函数的参数列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46" name="picture 5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8810" y="4222115"/>
            <a:ext cx="47625" cy="47625"/>
          </a:xfrm>
          <a:prstGeom prst="rect">
            <a:avLst/>
          </a:prstGeom>
        </p:spPr>
      </p:pic>
      <p:pic>
        <p:nvPicPr>
          <p:cNvPr id="548" name="picture 5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8810" y="3917315"/>
            <a:ext cx="47625" cy="47625"/>
          </a:xfrm>
          <a:prstGeom prst="rect">
            <a:avLst/>
          </a:prstGeom>
        </p:spPr>
      </p:pic>
      <p:sp>
        <p:nvSpPr>
          <p:cNvPr id="550" name="textbox 550"/>
          <p:cNvSpPr/>
          <p:nvPr/>
        </p:nvSpPr>
        <p:spPr>
          <a:xfrm>
            <a:off x="6239510" y="3491865"/>
            <a:ext cx="5600700" cy="1181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330" algn="l" rtl="0" eaLnBrk="0">
              <a:lnSpc>
                <a:spcPct val="96000"/>
              </a:lnSpc>
              <a:spcBef>
                <a:spcPts val="5"/>
              </a:spcBef>
            </a:pP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属性说明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76225" algn="l" rtl="0" eaLnBrk="0">
              <a:lnSpc>
                <a:spcPts val="1455"/>
              </a:lnSpc>
              <a:spcBef>
                <a:spcPts val="1060"/>
              </a:spcBef>
              <a:tabLst>
                <a:tab pos="447675" algn="l"/>
              </a:tabLst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被包装的全局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uilder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ts val="1515"/>
              </a:lnSpc>
              <a:tabLst>
                <a:tab pos="438150" algn="l"/>
              </a:tabLst>
            </a:pP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60A5F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Args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泛型参数，表示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函数的参数列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52" name="picture 5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68110" y="4387215"/>
            <a:ext cx="47625" cy="47625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68110" y="4082415"/>
            <a:ext cx="47625" cy="47625"/>
          </a:xfrm>
          <a:prstGeom prst="rect">
            <a:avLst/>
          </a:prstGeom>
        </p:spPr>
      </p:pic>
      <p:sp>
        <p:nvSpPr>
          <p:cNvPr id="556" name="textbox 556"/>
          <p:cNvSpPr/>
          <p:nvPr/>
        </p:nvSpPr>
        <p:spPr>
          <a:xfrm>
            <a:off x="396824" y="813155"/>
            <a:ext cx="3684270" cy="415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 - 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接口说明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58" name="textbox 558"/>
          <p:cNvSpPr/>
          <p:nvPr/>
        </p:nvSpPr>
        <p:spPr>
          <a:xfrm>
            <a:off x="6300724" y="1559610"/>
            <a:ext cx="1176655" cy="2908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模板类定义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60" name="textbox 560"/>
          <p:cNvSpPr/>
          <p:nvPr/>
        </p:nvSpPr>
        <p:spPr>
          <a:xfrm>
            <a:off x="487654" y="1559610"/>
            <a:ext cx="931544" cy="289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62" name="textbox 562"/>
          <p:cNvSpPr/>
          <p:nvPr/>
        </p:nvSpPr>
        <p:spPr>
          <a:xfrm>
            <a:off x="6452495" y="4973618"/>
            <a:ext cx="714375" cy="2120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使用示例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64" name="picture 5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0210" y="128206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568" name="rect 568"/>
          <p:cNvSpPr/>
          <p:nvPr/>
        </p:nvSpPr>
        <p:spPr>
          <a:xfrm>
            <a:off x="381000" y="1612265"/>
            <a:ext cx="5600700" cy="5638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70" name="rect 570"/>
          <p:cNvSpPr/>
          <p:nvPr/>
        </p:nvSpPr>
        <p:spPr>
          <a:xfrm>
            <a:off x="571500" y="2755265"/>
            <a:ext cx="5219700" cy="43053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72" name="textbox 572"/>
          <p:cNvSpPr/>
          <p:nvPr/>
        </p:nvSpPr>
        <p:spPr>
          <a:xfrm>
            <a:off x="558037" y="2186381"/>
            <a:ext cx="5220970" cy="4732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"/>
              </a:lnSpc>
            </a:pPr>
            <a:endParaRPr sz="1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-635" algn="l" rtl="0" eaLnBrk="0">
              <a:lnSpc>
                <a:spcPct val="116000"/>
              </a:lnSpc>
            </a:pP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</a:t>
            </a: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</a:t>
            </a: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的返回值赋给</a:t>
            </a: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glo</a:t>
            </a:r>
            <a:r>
              <a:rPr sz="1200" kern="0" spc="-10" dirty="0">
                <a:solidFill>
                  <a:schemeClr val="bg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balBuilder </a:t>
            </a:r>
            <a:r>
              <a:rPr sz="1200" kern="0" spc="-1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，并将</a:t>
            </a:r>
            <a:r>
              <a:rPr sz="1200" kern="0" spc="-10" dirty="0">
                <a:solidFill>
                  <a:schemeClr val="bg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MyBuilder</a:t>
            </a:r>
            <a:r>
              <a:rPr sz="1200" kern="0" spc="-1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作为参数传递给</a:t>
            </a: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</a:t>
            </a:r>
            <a:r>
              <a:rPr sz="1200" kern="0" spc="0" dirty="0">
                <a:solidFill>
                  <a:schemeClr val="bg1">
                    <a:alpha val="10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solidFill>
                <a:schemeClr val="bg1"/>
              </a:solidFill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3000"/>
              </a:lnSpc>
            </a:pPr>
            <a:endParaRPr sz="10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@Builder MyBuilder(value: string, size: number)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Text(value).fontSize(size)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 </a:t>
            </a:r>
            <a:r>
              <a:rPr lang="zh-CN" altLang="en-US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使用</a:t>
            </a: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wrapBuilder</a:t>
            </a:r>
            <a:r>
              <a:rPr lang="zh-CN" altLang="en-US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包装</a:t>
            </a: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MyBuilder</a:t>
            </a:r>
            <a:r>
              <a:rPr lang="zh-CN" altLang="en-US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函数</a:t>
            </a:r>
            <a:endParaRPr lang="zh-CN" altLang="en-US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globalBuilder: WrappedBuilder&lt;[string, number]&gt; = wrapBuilder(MyBuilder);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Index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@State message: string = 'Hello World';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build()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Row()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Column()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    // </a:t>
            </a:r>
            <a:r>
              <a:rPr lang="zh-CN" altLang="en-US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调用包装后的构建函数</a:t>
            </a:r>
            <a:endParaRPr lang="zh-CN" altLang="en-US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    globalBuilder.builder(this.message, 50);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8275" algn="l" rtl="0" eaLnBrk="0">
              <a:lnSpc>
                <a:spcPts val="1240"/>
              </a:lnSpc>
              <a:spcBef>
                <a:spcPts val="31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574" name="textbox 574"/>
          <p:cNvSpPr/>
          <p:nvPr/>
        </p:nvSpPr>
        <p:spPr>
          <a:xfrm>
            <a:off x="367614" y="888657"/>
            <a:ext cx="3684904" cy="4032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 - 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576" name="textbox 576"/>
          <p:cNvSpPr/>
          <p:nvPr/>
        </p:nvSpPr>
        <p:spPr>
          <a:xfrm>
            <a:off x="558800" y="1821687"/>
            <a:ext cx="1246505" cy="242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5000"/>
              </a:lnSpc>
              <a:tabLst>
                <a:tab pos="28194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返回值赋值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78" name="picture 5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1500" y="1859915"/>
            <a:ext cx="152400" cy="152400"/>
          </a:xfrm>
          <a:prstGeom prst="rect">
            <a:avLst/>
          </a:prstGeom>
        </p:spPr>
      </p:pic>
      <p:pic>
        <p:nvPicPr>
          <p:cNvPr id="580" name="picture 5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1000" y="134556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584" name="textbox 584"/>
          <p:cNvSpPr/>
          <p:nvPr/>
        </p:nvSpPr>
        <p:spPr>
          <a:xfrm>
            <a:off x="287655" y="3486785"/>
            <a:ext cx="5562600" cy="259143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7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7200" algn="l" rtl="0" eaLnBrk="0">
              <a:lnSpc>
                <a:spcPct val="90000"/>
              </a:lnSpc>
              <a:spcBef>
                <a:spcPts val="0"/>
              </a:spcBef>
              <a:tabLst>
                <a:tab pos="56578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00050" algn="l" rtl="0" eaLnBrk="0">
              <a:lnSpc>
                <a:spcPts val="1700"/>
              </a:lnSpc>
              <a:spcBef>
                <a:spcPts val="1580"/>
              </a:spcBef>
              <a:tabLst>
                <a:tab pos="51816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减少重复样式代码，避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免复制粘贴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ts val="1700"/>
              </a:lnSpc>
              <a:spcBef>
                <a:spcPts val="400"/>
              </a:spcBef>
              <a:tabLst>
                <a:tab pos="51435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提高代码的简洁性和可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读性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ts val="1700"/>
              </a:lnSpc>
              <a:spcBef>
                <a:spcPts val="400"/>
              </a:spcBef>
              <a:tabLst>
                <a:tab pos="51435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便于维护和更新，</a:t>
            </a:r>
            <a:r>
              <a:rPr sz="1300" kern="0" spc="2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一处修改全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局生效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ts val="1700"/>
              </a:lnSpc>
              <a:spcBef>
                <a:spcPts val="0"/>
              </a:spcBef>
              <a:tabLst>
                <a:tab pos="51752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支持组件内或全局定义，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灵活复用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586" name="picture 5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16255" y="5468111"/>
            <a:ext cx="171450" cy="171450"/>
          </a:xfrm>
          <a:prstGeom prst="rect">
            <a:avLst/>
          </a:prstGeom>
        </p:spPr>
      </p:pic>
      <p:pic>
        <p:nvPicPr>
          <p:cNvPr id="588" name="picture 5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16255" y="5049011"/>
            <a:ext cx="171450" cy="171450"/>
          </a:xfrm>
          <a:prstGeom prst="rect">
            <a:avLst/>
          </a:prstGeom>
        </p:spPr>
      </p:pic>
      <p:pic>
        <p:nvPicPr>
          <p:cNvPr id="590" name="picture 5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16255" y="4629911"/>
            <a:ext cx="171450" cy="171450"/>
          </a:xfrm>
          <a:prstGeom prst="rect">
            <a:avLst/>
          </a:prstGeom>
        </p:spPr>
      </p:pic>
      <p:pic>
        <p:nvPicPr>
          <p:cNvPr id="592" name="picture 5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16255" y="4210811"/>
            <a:ext cx="171450" cy="171450"/>
          </a:xfrm>
          <a:prstGeom prst="rect">
            <a:avLst/>
          </a:prstGeom>
        </p:spPr>
      </p:pic>
      <p:pic>
        <p:nvPicPr>
          <p:cNvPr id="594" name="picture 5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16255" y="3753611"/>
            <a:ext cx="228600" cy="241300"/>
          </a:xfrm>
          <a:prstGeom prst="rect">
            <a:avLst/>
          </a:prstGeom>
        </p:spPr>
      </p:pic>
      <p:sp>
        <p:nvSpPr>
          <p:cNvPr id="596" name="rect 596"/>
          <p:cNvSpPr/>
          <p:nvPr/>
        </p:nvSpPr>
        <p:spPr>
          <a:xfrm>
            <a:off x="6155055" y="1810511"/>
            <a:ext cx="5562600" cy="2476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598" name="textbox 598"/>
          <p:cNvSpPr/>
          <p:nvPr/>
        </p:nvSpPr>
        <p:spPr>
          <a:xfrm>
            <a:off x="287655" y="1810511"/>
            <a:ext cx="5562600" cy="1447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7200" algn="l" rtl="0" eaLnBrk="0">
              <a:lnSpc>
                <a:spcPct val="97000"/>
              </a:lnSpc>
              <a:spcBef>
                <a:spcPts val="5"/>
              </a:spcBef>
              <a:tabLst>
                <a:tab pos="5683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9395" indent="1905" algn="l" rtl="0" eaLnBrk="0">
              <a:lnSpc>
                <a:spcPct val="120000"/>
              </a:lnSpc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装饰器用于将</a:t>
            </a:r>
            <a:r>
              <a:rPr sz="1300" kern="0" spc="3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多条样式设置提炼成一个方法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，方便在组件声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明的位置直接调用。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00" name="picture 6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16255" y="2077211"/>
            <a:ext cx="228600" cy="241300"/>
          </a:xfrm>
          <a:prstGeom prst="rect">
            <a:avLst/>
          </a:prstGeom>
        </p:spPr>
      </p:pic>
      <p:sp>
        <p:nvSpPr>
          <p:cNvPr id="602" name="textbox 602"/>
          <p:cNvSpPr/>
          <p:nvPr/>
        </p:nvSpPr>
        <p:spPr>
          <a:xfrm>
            <a:off x="301015" y="906424"/>
            <a:ext cx="5409565" cy="662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36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@Sty</a:t>
            </a:r>
            <a:r>
              <a:rPr sz="36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les</a:t>
            </a:r>
            <a:r>
              <a:rPr sz="36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36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36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</a:t>
            </a:r>
            <a:r>
              <a:rPr sz="36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04" name="rect 604"/>
          <p:cNvSpPr/>
          <p:nvPr/>
        </p:nvSpPr>
        <p:spPr>
          <a:xfrm>
            <a:off x="6155055" y="5963411"/>
            <a:ext cx="2705100" cy="10668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06" name="rect 606"/>
          <p:cNvSpPr/>
          <p:nvPr/>
        </p:nvSpPr>
        <p:spPr>
          <a:xfrm>
            <a:off x="9012555" y="5963411"/>
            <a:ext cx="2705100" cy="10668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08" name="rect 608"/>
          <p:cNvSpPr/>
          <p:nvPr/>
        </p:nvSpPr>
        <p:spPr>
          <a:xfrm>
            <a:off x="6155055" y="4972811"/>
            <a:ext cx="2705100" cy="8382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10" name="textbox 610"/>
          <p:cNvSpPr/>
          <p:nvPr/>
        </p:nvSpPr>
        <p:spPr>
          <a:xfrm>
            <a:off x="9012555" y="4972811"/>
            <a:ext cx="2705100" cy="8382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ct val="95000"/>
              </a:lnSpc>
              <a:tabLst>
                <a:tab pos="4540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便于维护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215" algn="l" rtl="0" eaLnBrk="0">
              <a:lnSpc>
                <a:spcPts val="132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一处修改，全局更新，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降低维护成本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12" name="picture 6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203055" y="5149457"/>
            <a:ext cx="190500" cy="206086"/>
          </a:xfrm>
          <a:prstGeom prst="rect">
            <a:avLst/>
          </a:prstGeom>
        </p:spPr>
      </p:pic>
      <p:graphicFrame>
        <p:nvGraphicFramePr>
          <p:cNvPr id="614" name="table 614"/>
          <p:cNvGraphicFramePr>
            <a:graphicFrameLocks noGrp="1"/>
          </p:cNvGraphicFramePr>
          <p:nvPr/>
        </p:nvGraphicFramePr>
        <p:xfrm>
          <a:off x="6983730" y="2496311"/>
          <a:ext cx="1704975" cy="1219200"/>
        </p:xfrm>
        <a:graphic>
          <a:graphicData uri="http://schemas.openxmlformats.org/drawingml/2006/table">
            <a:tbl>
              <a:tblPr/>
              <a:tblGrid>
                <a:gridCol w="1704975"/>
              </a:tblGrid>
              <a:tr h="384809">
                <a:tc>
                  <a:txBody>
                    <a:bodyPr/>
                    <a:p>
                      <a:pPr algn="l" rtl="0" eaLnBrk="0">
                        <a:lnSpc>
                          <a:spcPct val="13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72465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A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3439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16" name="table 616"/>
          <p:cNvGraphicFramePr>
            <a:graphicFrameLocks noGrp="1"/>
          </p:cNvGraphicFramePr>
          <p:nvPr/>
        </p:nvGraphicFramePr>
        <p:xfrm>
          <a:off x="9193530" y="2496311"/>
          <a:ext cx="1695450" cy="1219200"/>
        </p:xfrm>
        <a:graphic>
          <a:graphicData uri="http://schemas.openxmlformats.org/drawingml/2006/table">
            <a:tbl>
              <a:tblPr/>
              <a:tblGrid>
                <a:gridCol w="1695450"/>
              </a:tblGrid>
              <a:tr h="384809">
                <a:tc>
                  <a:txBody>
                    <a:bodyPr/>
                    <a:p>
                      <a:pPr algn="l" rtl="0" eaLnBrk="0">
                        <a:lnSpc>
                          <a:spcPct val="135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669290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组件</a:t>
                      </a:r>
                      <a:r>
                        <a:rPr sz="1000" kern="0" spc="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B</a:t>
                      </a: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3439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476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8" name="textbox 618"/>
          <p:cNvSpPr/>
          <p:nvPr/>
        </p:nvSpPr>
        <p:spPr>
          <a:xfrm>
            <a:off x="6332855" y="5136757"/>
            <a:ext cx="2025650" cy="517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4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4000"/>
              </a:lnSpc>
              <a:spcBef>
                <a:spcPts val="0"/>
              </a:spcBef>
              <a:tabLst>
                <a:tab pos="2825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减少冗余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ct val="94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避免样式代码重复，节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省开发时间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20" name="picture 6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45555" y="5149457"/>
            <a:ext cx="190500" cy="206086"/>
          </a:xfrm>
          <a:prstGeom prst="rect">
            <a:avLst/>
          </a:prstGeom>
        </p:spPr>
      </p:pic>
      <p:sp>
        <p:nvSpPr>
          <p:cNvPr id="622" name="textbox 622"/>
          <p:cNvSpPr/>
          <p:nvPr/>
        </p:nvSpPr>
        <p:spPr>
          <a:xfrm>
            <a:off x="9185935" y="6401587"/>
            <a:ext cx="2030095" cy="4813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灵活复用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支持全局和组件内定义，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按需使用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24" name="textbox 624"/>
          <p:cNvSpPr/>
          <p:nvPr/>
        </p:nvSpPr>
        <p:spPr>
          <a:xfrm>
            <a:off x="7155180" y="2934461"/>
            <a:ext cx="1362075" cy="6096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2130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26" name="textbox 626"/>
          <p:cNvSpPr/>
          <p:nvPr/>
        </p:nvSpPr>
        <p:spPr>
          <a:xfrm>
            <a:off x="9364980" y="2934461"/>
            <a:ext cx="1352550" cy="609600"/>
          </a:xfrm>
          <a:prstGeom prst="rect">
            <a:avLst/>
          </a:prstGeom>
          <a:solidFill>
            <a:srgbClr val="3B82F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8320" algn="l" rtl="0" eaLnBrk="0">
              <a:lnSpc>
                <a:spcPct val="89000"/>
              </a:lnSpc>
              <a:spcBef>
                <a:spcPts val="5"/>
              </a:spcBef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28" name="textbox 628"/>
          <p:cNvSpPr/>
          <p:nvPr/>
        </p:nvSpPr>
        <p:spPr>
          <a:xfrm>
            <a:off x="6332721" y="6115811"/>
            <a:ext cx="1492885" cy="5384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2100" kern="0" spc="0" dirty="0">
                <a:solidFill>
                  <a:srgbClr val="52759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2100" kern="0" spc="0" dirty="0">
                <a:solidFill>
                  <a:srgbClr val="52759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提高可读性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代码更简洁，逻辑更清</a:t>
            </a:r>
            <a:r>
              <a:rPr sz="10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0" name="textbox 630"/>
          <p:cNvSpPr/>
          <p:nvPr/>
        </p:nvSpPr>
        <p:spPr>
          <a:xfrm>
            <a:off x="7477818" y="3869804"/>
            <a:ext cx="2921000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000" kern="0" spc="6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6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装饰器提取公</a:t>
            </a:r>
            <a:r>
              <a:rPr sz="10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共样式，避免重复代码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32" name="textbox 632"/>
          <p:cNvSpPr/>
          <p:nvPr/>
        </p:nvSpPr>
        <p:spPr>
          <a:xfrm>
            <a:off x="6370955" y="2055672"/>
            <a:ext cx="1770379" cy="298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2000"/>
              </a:lnSpc>
              <a:tabLst>
                <a:tab pos="3810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样式复用原理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4" name="picture 6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83655" y="2077211"/>
            <a:ext cx="257175" cy="241300"/>
          </a:xfrm>
          <a:prstGeom prst="rect">
            <a:avLst/>
          </a:prstGeom>
        </p:spPr>
      </p:pic>
      <p:sp>
        <p:nvSpPr>
          <p:cNvPr id="636" name="textbox 636"/>
          <p:cNvSpPr/>
          <p:nvPr/>
        </p:nvSpPr>
        <p:spPr>
          <a:xfrm>
            <a:off x="6142355" y="4531715"/>
            <a:ext cx="854075" cy="2882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4000"/>
              </a:lnSpc>
              <a:tabLst>
                <a:tab pos="37909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38" name="picture 6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155055" y="4553711"/>
            <a:ext cx="257175" cy="228600"/>
          </a:xfrm>
          <a:prstGeom prst="rect">
            <a:avLst/>
          </a:prstGeom>
        </p:spPr>
      </p:pic>
      <p:pic>
        <p:nvPicPr>
          <p:cNvPr id="640" name="picture 6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012555" y="4972811"/>
            <a:ext cx="38100" cy="2057400"/>
          </a:xfrm>
          <a:prstGeom prst="rect">
            <a:avLst/>
          </a:prstGeom>
        </p:spPr>
      </p:pic>
      <p:pic>
        <p:nvPicPr>
          <p:cNvPr id="642" name="picture 6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841105" y="3017011"/>
            <a:ext cx="200025" cy="203200"/>
          </a:xfrm>
          <a:prstGeom prst="rect">
            <a:avLst/>
          </a:prstGeom>
        </p:spPr>
      </p:pic>
      <p:pic>
        <p:nvPicPr>
          <p:cNvPr id="644" name="picture 64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155055" y="5963411"/>
            <a:ext cx="38100" cy="1066800"/>
          </a:xfrm>
          <a:prstGeom prst="rect">
            <a:avLst/>
          </a:prstGeom>
        </p:spPr>
      </p:pic>
      <p:pic>
        <p:nvPicPr>
          <p:cNvPr id="646" name="picture 64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9203055" y="6141211"/>
            <a:ext cx="190500" cy="203200"/>
          </a:xfrm>
          <a:prstGeom prst="rect">
            <a:avLst/>
          </a:prstGeom>
        </p:spPr>
      </p:pic>
      <p:pic>
        <p:nvPicPr>
          <p:cNvPr id="648" name="picture 64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155055" y="4972811"/>
            <a:ext cx="38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-635"/>
            <a:ext cx="12192000" cy="8116570"/>
          </a:xfrm>
          <a:prstGeom prst="rect">
            <a:avLst/>
          </a:prstGeom>
        </p:spPr>
      </p:pic>
      <p:sp>
        <p:nvSpPr>
          <p:cNvPr id="652" name="rect 652"/>
          <p:cNvSpPr/>
          <p:nvPr/>
        </p:nvSpPr>
        <p:spPr>
          <a:xfrm>
            <a:off x="6069330" y="3169538"/>
            <a:ext cx="5600700" cy="4572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6221730" y="3756355"/>
            <a:ext cx="5295900" cy="3756583"/>
            <a:chOff x="0" y="0"/>
            <a:chExt cx="5295900" cy="3756583"/>
          </a:xfrm>
        </p:grpSpPr>
        <p:sp>
          <p:nvSpPr>
            <p:cNvPr id="654" name="rect 654"/>
            <p:cNvSpPr/>
            <p:nvPr/>
          </p:nvSpPr>
          <p:spPr>
            <a:xfrm>
              <a:off x="0" y="327583"/>
              <a:ext cx="5295900" cy="342900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656" name="textbox 656"/>
            <p:cNvSpPr/>
            <p:nvPr/>
          </p:nvSpPr>
          <p:spPr>
            <a:xfrm>
              <a:off x="-12700" y="-12700"/>
              <a:ext cx="5321300" cy="37966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3970" algn="l" rtl="0" eaLnBrk="0">
                <a:lnSpc>
                  <a:spcPts val="1510"/>
                </a:lnSpc>
              </a:pP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组件内定义的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@Styles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优先级高于全局定义的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@St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Arial" panose="020B0604020202090204"/>
                  <a:ea typeface="Arial" panose="020B0604020202090204"/>
                  <a:cs typeface="Arial" panose="020B0604020202090204"/>
                </a:rPr>
                <a:t>yles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：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4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049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14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Styles</a:t>
              </a:r>
              <a:r>
                <a:rPr sz="1000" kern="0" spc="14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1000" kern="0" spc="1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globalFancy</a:t>
              </a:r>
              <a:r>
                <a:rPr sz="1000" kern="0" spc="1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7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4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9972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width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(150)</a:t>
              </a:r>
              <a:r>
                <a:rPr sz="1000" kern="0" spc="-3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height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(100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backgroundColor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Pink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874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1049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14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Entry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049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3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</a:t>
              </a:r>
              <a:r>
                <a:rPr sz="1000" kern="0" spc="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</a:t>
              </a:r>
              <a:r>
                <a:rPr sz="1000" kern="0" spc="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13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FancyUse</a:t>
              </a:r>
              <a:r>
                <a:rPr sz="1000" kern="0" spc="15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93C5FD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7051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8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Styles</a:t>
              </a:r>
              <a:r>
                <a:rPr sz="1000" kern="0" spc="8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fancy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59740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width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(200)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height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(100)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backgroundColor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Yellow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7876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1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79400" algn="l" rtl="0" eaLnBrk="0">
                <a:lnSpc>
                  <a:spcPts val="130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34975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({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space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10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})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9245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FancyA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r>
                <a:rPr sz="1000" kern="0" spc="-28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globalFancy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-3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fontSize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(30)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9245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FancyB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r>
                <a:rPr sz="1000" kern="0" spc="-3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fancy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-3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fontSize</a:t>
              </a:r>
              <a:r>
                <a:rPr sz="1000" kern="0" spc="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(30)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3878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7876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874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658" name="rect 658"/>
          <p:cNvSpPr/>
          <p:nvPr/>
        </p:nvSpPr>
        <p:spPr>
          <a:xfrm>
            <a:off x="240030" y="2826638"/>
            <a:ext cx="5600700" cy="2057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60" name="rect 660"/>
          <p:cNvSpPr/>
          <p:nvPr/>
        </p:nvSpPr>
        <p:spPr>
          <a:xfrm>
            <a:off x="6069330" y="1112138"/>
            <a:ext cx="5600700" cy="1866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62" name="rect 662"/>
          <p:cNvSpPr/>
          <p:nvPr/>
        </p:nvSpPr>
        <p:spPr>
          <a:xfrm>
            <a:off x="240030" y="1112138"/>
            <a:ext cx="5600700" cy="1524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64" name="rect 664"/>
          <p:cNvSpPr/>
          <p:nvPr/>
        </p:nvSpPr>
        <p:spPr>
          <a:xfrm>
            <a:off x="240030" y="6522338"/>
            <a:ext cx="5600700" cy="1485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66" name="rect 666"/>
          <p:cNvSpPr/>
          <p:nvPr/>
        </p:nvSpPr>
        <p:spPr>
          <a:xfrm>
            <a:off x="240030" y="5074538"/>
            <a:ext cx="5600700" cy="1257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68" name="rect 668"/>
          <p:cNvSpPr/>
          <p:nvPr/>
        </p:nvSpPr>
        <p:spPr>
          <a:xfrm>
            <a:off x="392430" y="3702938"/>
            <a:ext cx="5295900" cy="9525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670" name="textbox 670"/>
          <p:cNvSpPr/>
          <p:nvPr/>
        </p:nvSpPr>
        <p:spPr>
          <a:xfrm>
            <a:off x="391769" y="3400755"/>
            <a:ext cx="3709670" cy="11696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方法不支持参数：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2870" algn="l" rtl="0" eaLnBrk="0">
              <a:lnSpc>
                <a:spcPts val="1325"/>
              </a:lnSpc>
              <a:spcBef>
                <a:spcPts val="310"/>
              </a:spcBef>
            </a:pP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反例：</a:t>
            </a:r>
            <a:r>
              <a:rPr sz="1000" kern="0" spc="-16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Styles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不支持参数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240"/>
              </a:lnSpc>
              <a:spcBef>
                <a:spcPts val="310"/>
              </a:spcBef>
            </a:pPr>
            <a:r>
              <a:rPr sz="1000" kern="0" spc="16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Styles</a:t>
            </a:r>
            <a:r>
              <a:rPr sz="1000" kern="0" spc="16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6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globalFancy</a:t>
            </a:r>
            <a:r>
              <a:rPr sz="1000" kern="0" spc="16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16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3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6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60" dirty="0">
                <a:solidFill>
                  <a:srgbClr val="F87171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87655" algn="l" rtl="0" eaLnBrk="0">
              <a:lnSpc>
                <a:spcPts val="1325"/>
              </a:lnSpc>
              <a:spcBef>
                <a:spcPts val="125"/>
              </a:spcBef>
            </a:pP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width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E2E8F0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报错：不支持参数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668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672" name="textbox 672"/>
          <p:cNvSpPr/>
          <p:nvPr/>
        </p:nvSpPr>
        <p:spPr>
          <a:xfrm>
            <a:off x="253390" y="208051"/>
            <a:ext cx="5399404" cy="662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114000"/>
              </a:lnSpc>
            </a:pPr>
            <a:r>
              <a:rPr sz="36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@St</a:t>
            </a:r>
            <a:r>
              <a:rPr sz="36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yles</a:t>
            </a:r>
            <a:r>
              <a:rPr sz="36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36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36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36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说明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74" name="textbox 674"/>
          <p:cNvSpPr/>
          <p:nvPr/>
        </p:nvSpPr>
        <p:spPr>
          <a:xfrm>
            <a:off x="6210401" y="1686255"/>
            <a:ext cx="2319020" cy="11474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yles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ts val="1455"/>
              </a:lnSpc>
              <a:spcBef>
                <a:spcPts val="95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可以通过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件的常量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0170" algn="l" rtl="0" eaLnBrk="0">
              <a:lnSpc>
                <a:spcPct val="15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可以通过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访问组件的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可以通过事件修改状态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变量的值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76" name="textbox 676"/>
          <p:cNvSpPr/>
          <p:nvPr/>
        </p:nvSpPr>
        <p:spPr>
          <a:xfrm>
            <a:off x="240030" y="1112138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4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支持范围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78" name="textbox 678"/>
          <p:cNvSpPr/>
          <p:nvPr/>
        </p:nvSpPr>
        <p:spPr>
          <a:xfrm>
            <a:off x="240030" y="2826638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235" algn="l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参数限制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0" name="textbox 680"/>
          <p:cNvSpPr/>
          <p:nvPr/>
        </p:nvSpPr>
        <p:spPr>
          <a:xfrm>
            <a:off x="240030" y="5074538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060" algn="l" rtl="0" eaLnBrk="0">
              <a:lnSpc>
                <a:spcPct val="97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定义位置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2" name="textbox 682"/>
          <p:cNvSpPr/>
          <p:nvPr/>
        </p:nvSpPr>
        <p:spPr>
          <a:xfrm>
            <a:off x="6069330" y="1112138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4" name="textbox 684"/>
          <p:cNvSpPr/>
          <p:nvPr/>
        </p:nvSpPr>
        <p:spPr>
          <a:xfrm>
            <a:off x="6069330" y="3169538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4790" algn="l" rtl="0" eaLnBrk="0">
              <a:lnSpc>
                <a:spcPct val="95000"/>
              </a:lnSpc>
              <a:spcBef>
                <a:spcPts val="0"/>
              </a:spcBef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优先级规则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6" name="textbox 686"/>
          <p:cNvSpPr/>
          <p:nvPr/>
        </p:nvSpPr>
        <p:spPr>
          <a:xfrm>
            <a:off x="240030" y="6522338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870" algn="l" rtl="0" eaLnBrk="0">
              <a:lnSpc>
                <a:spcPct val="97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其他注意事项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88" name="textbox 688"/>
          <p:cNvSpPr/>
          <p:nvPr/>
        </p:nvSpPr>
        <p:spPr>
          <a:xfrm>
            <a:off x="460044" y="7096455"/>
            <a:ext cx="3035935" cy="7505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2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32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装饰器只能在当前文件内使用，不支持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xport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 9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开始，支持在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开始，支持在元服务中使用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690" name="textbox 690"/>
          <p:cNvSpPr/>
          <p:nvPr/>
        </p:nvSpPr>
        <p:spPr>
          <a:xfrm>
            <a:off x="394360" y="1705762"/>
            <a:ext cx="2444114" cy="7797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仅支持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1285" algn="l" rtl="0" eaLnBrk="0">
              <a:lnSpc>
                <a:spcPct val="131000"/>
              </a:lnSpc>
              <a:spcBef>
                <a:spcPts val="5"/>
              </a:spcBef>
              <a:tabLst>
                <a:tab pos="2298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通用属性（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Universal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Attribut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通用事件（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Univers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al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Events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692" name="picture 6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8630" y="2350388"/>
            <a:ext cx="47625" cy="47625"/>
          </a:xfrm>
          <a:prstGeom prst="rect">
            <a:avLst/>
          </a:prstGeom>
        </p:spPr>
      </p:pic>
      <p:pic>
        <p:nvPicPr>
          <p:cNvPr id="694" name="picture 6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8630" y="2083688"/>
            <a:ext cx="47625" cy="47625"/>
          </a:xfrm>
          <a:prstGeom prst="rect">
            <a:avLst/>
          </a:prstGeom>
        </p:spPr>
      </p:pic>
      <p:sp>
        <p:nvSpPr>
          <p:cNvPr id="696" name="textbox 696"/>
          <p:cNvSpPr/>
          <p:nvPr/>
        </p:nvSpPr>
        <p:spPr>
          <a:xfrm>
            <a:off x="457301" y="5648655"/>
            <a:ext cx="2691764" cy="523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15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全局定义：需使用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5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组件内定义：不需要使用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700" name="rect 700"/>
          <p:cNvSpPr/>
          <p:nvPr/>
        </p:nvSpPr>
        <p:spPr>
          <a:xfrm>
            <a:off x="190500" y="5342890"/>
            <a:ext cx="11430000" cy="21907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02" name="rect 702"/>
          <p:cNvSpPr/>
          <p:nvPr/>
        </p:nvSpPr>
        <p:spPr>
          <a:xfrm>
            <a:off x="190500" y="1523365"/>
            <a:ext cx="5562600" cy="35909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04" name="rect 704"/>
          <p:cNvSpPr/>
          <p:nvPr/>
        </p:nvSpPr>
        <p:spPr>
          <a:xfrm>
            <a:off x="6057900" y="1523365"/>
            <a:ext cx="5562600" cy="359092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706" name="textbox 706"/>
          <p:cNvSpPr/>
          <p:nvPr/>
        </p:nvSpPr>
        <p:spPr>
          <a:xfrm>
            <a:off x="6248400" y="2475865"/>
            <a:ext cx="5181600" cy="172402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747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FancyUs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69875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fancy()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593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.width(200)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5930" algn="l" rtl="0" eaLnBrk="0">
              <a:lnSpc>
                <a:spcPct val="99000"/>
              </a:lnSpc>
              <a:spcBef>
                <a:spcPts val="15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.height(this.heightValue)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5593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.backgroundCol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or(Color.Yellow)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8765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6365" algn="l" rtl="0" eaLnBrk="0">
              <a:lnSpc>
                <a:spcPts val="1495"/>
              </a:lnSpc>
              <a:spcBef>
                <a:spcPts val="15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08" name="textbox 708"/>
          <p:cNvSpPr/>
          <p:nvPr/>
        </p:nvSpPr>
        <p:spPr>
          <a:xfrm>
            <a:off x="381000" y="2475865"/>
            <a:ext cx="5181600" cy="12954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747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ction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globalFancy()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3530" algn="l" rtl="0" eaLnBrk="0">
              <a:lnSpc>
                <a:spcPts val="1495"/>
              </a:lnSpc>
              <a:spcBef>
                <a:spcPts val="230"/>
              </a:spcBef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.width(150)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3530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.height(100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3530" algn="l" rtl="0" eaLnBrk="0">
              <a:lnSpc>
                <a:spcPct val="99000"/>
              </a:lnSpc>
              <a:spcBef>
                <a:spcPts val="22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.background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Color(Color.Pink)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636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10" name="textbox 710"/>
          <p:cNvSpPr/>
          <p:nvPr/>
        </p:nvSpPr>
        <p:spPr>
          <a:xfrm>
            <a:off x="440690" y="5952490"/>
            <a:ext cx="5512435" cy="86677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7020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@Entry@Component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FancyUse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74320" algn="l" rtl="0" eaLnBrk="0">
              <a:lnSpc>
                <a:spcPct val="99000"/>
              </a:lnSpc>
              <a:spcBef>
                <a:spcPts val="225"/>
              </a:spcBef>
            </a:pPr>
            <a:r>
              <a:rPr lang="en-US"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Text('FancyA')</a:t>
            </a:r>
            <a:r>
              <a:rPr sz="1200" kern="0" spc="-4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.globalFancy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-4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.fancy()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12" name="textbox 712"/>
          <p:cNvSpPr/>
          <p:nvPr/>
        </p:nvSpPr>
        <p:spPr>
          <a:xfrm>
            <a:off x="6435725" y="5952439"/>
            <a:ext cx="3108960" cy="812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" algn="l" rtl="0" eaLnBrk="0">
              <a:lnSpc>
                <a:spcPct val="90000"/>
              </a:lnSpc>
              <a:tabLst>
                <a:tab pos="16383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框架会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优先查找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当前组件内的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es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" algn="l" rtl="0" eaLnBrk="0">
              <a:lnSpc>
                <a:spcPts val="2505"/>
              </a:lnSpc>
              <a:tabLst>
                <a:tab pos="1663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若找不到则</a:t>
            </a:r>
            <a:r>
              <a:rPr sz="1200" kern="0" spc="-1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查找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" algn="l" rtl="0" eaLnBrk="0">
              <a:lnSpc>
                <a:spcPts val="1510"/>
              </a:lnSpc>
              <a:tabLst>
                <a:tab pos="1651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组件内定义可</a:t>
            </a: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覆盖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全局定义的同名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14" name="picture 7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48425" y="6640195"/>
            <a:ext cx="47625" cy="47625"/>
          </a:xfrm>
          <a:prstGeom prst="rect">
            <a:avLst/>
          </a:prstGeom>
        </p:spPr>
      </p:pic>
      <p:pic>
        <p:nvPicPr>
          <p:cNvPr id="716" name="picture 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48425" y="6335395"/>
            <a:ext cx="47625" cy="47625"/>
          </a:xfrm>
          <a:prstGeom prst="rect">
            <a:avLst/>
          </a:prstGeom>
        </p:spPr>
      </p:pic>
      <p:pic>
        <p:nvPicPr>
          <p:cNvPr id="718" name="picture 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48425" y="6030595"/>
            <a:ext cx="47625" cy="47625"/>
          </a:xfrm>
          <a:prstGeom prst="rect">
            <a:avLst/>
          </a:prstGeom>
        </p:spPr>
      </p:pic>
      <p:sp>
        <p:nvSpPr>
          <p:cNvPr id="720" name="textbox 720"/>
          <p:cNvSpPr/>
          <p:nvPr/>
        </p:nvSpPr>
        <p:spPr>
          <a:xfrm>
            <a:off x="190500" y="1523365"/>
            <a:ext cx="55626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7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2" name="textbox 722"/>
          <p:cNvSpPr/>
          <p:nvPr/>
        </p:nvSpPr>
        <p:spPr>
          <a:xfrm>
            <a:off x="6057900" y="1523365"/>
            <a:ext cx="5562600" cy="419100"/>
          </a:xfrm>
          <a:prstGeom prst="rect">
            <a:avLst/>
          </a:prstGeom>
          <a:solidFill>
            <a:srgbClr val="60A5F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7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4" name="textbox 724"/>
          <p:cNvSpPr/>
          <p:nvPr/>
        </p:nvSpPr>
        <p:spPr>
          <a:xfrm>
            <a:off x="197345" y="783983"/>
            <a:ext cx="4406900" cy="414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全局与组件内定义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6" name="textbox 726"/>
          <p:cNvSpPr/>
          <p:nvPr/>
        </p:nvSpPr>
        <p:spPr>
          <a:xfrm>
            <a:off x="441299" y="3926281"/>
            <a:ext cx="2509520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作用域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：全局，可在任何组件中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94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限制 ：不支持访问组件内部状态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28" name="textbox 728"/>
          <p:cNvSpPr/>
          <p:nvPr/>
        </p:nvSpPr>
        <p:spPr>
          <a:xfrm>
            <a:off x="6308699" y="4354906"/>
            <a:ext cx="2052320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作用域 ：仅在定义组件内可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</a:t>
            </a:r>
            <a:r>
              <a:rPr sz="1200" kern="0" spc="2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：可访问组件状态和常量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30" name="textbox 730"/>
          <p:cNvSpPr/>
          <p:nvPr/>
        </p:nvSpPr>
        <p:spPr>
          <a:xfrm>
            <a:off x="2538818" y="7154532"/>
            <a:ext cx="315467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组件内定义的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优先级</a:t>
            </a:r>
            <a:r>
              <a:rPr sz="1000" kern="0" spc="6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高于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全局定义的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32" name="textbox 732"/>
          <p:cNvSpPr/>
          <p:nvPr/>
        </p:nvSpPr>
        <p:spPr>
          <a:xfrm>
            <a:off x="6312204" y="2143505"/>
            <a:ext cx="2277745" cy="2108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55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 ：不需要使用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34" name="textbox 734"/>
          <p:cNvSpPr/>
          <p:nvPr/>
        </p:nvSpPr>
        <p:spPr>
          <a:xfrm>
            <a:off x="444804" y="2143505"/>
            <a:ext cx="2125345" cy="2108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55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：需要使用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键字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36" name="textbox 736"/>
          <p:cNvSpPr/>
          <p:nvPr/>
        </p:nvSpPr>
        <p:spPr>
          <a:xfrm>
            <a:off x="440880" y="5555551"/>
            <a:ext cx="981710" cy="2374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优先级规则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38" name="picture 7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971925" y="6914515"/>
            <a:ext cx="285750" cy="142875"/>
          </a:xfrm>
          <a:prstGeom prst="rect">
            <a:avLst/>
          </a:prstGeom>
        </p:spPr>
      </p:pic>
      <p:pic>
        <p:nvPicPr>
          <p:cNvPr id="740" name="picture 7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90500" y="125666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98" name="textbox 98"/>
          <p:cNvSpPr/>
          <p:nvPr/>
        </p:nvSpPr>
        <p:spPr>
          <a:xfrm>
            <a:off x="354965" y="963777"/>
            <a:ext cx="5477509" cy="2617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780" algn="l" rtl="0" eaLnBrk="0">
              <a:lnSpc>
                <a:spcPct val="92000"/>
              </a:lnSpc>
            </a:pPr>
            <a:r>
              <a:rPr sz="3600" u="sng" kern="0" spc="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r>
              <a:rPr sz="36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器概述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7000"/>
              </a:lnSpc>
              <a:spcBef>
                <a:spcPts val="540"/>
              </a:spcBef>
              <a:tabLst>
                <a:tab pos="3111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</a:t>
            </a:r>
            <a:r>
              <a:rPr sz="18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装饰器？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134000"/>
              </a:lnSpc>
              <a:spcBef>
                <a:spcPts val="1205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装饰器是一种特殊的方法，用于简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化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组件的构建过程，增强代码</a:t>
            </a:r>
            <a:r>
              <a:rPr sz="13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的可读性和可维护性。通过使用装饰器，开发者可以实现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元素的复用、</a:t>
            </a:r>
            <a:r>
              <a:rPr sz="13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样式的统一管理和动画效果的自定义。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3000"/>
              </a:lnSpc>
              <a:spcBef>
                <a:spcPts val="5"/>
              </a:spcBef>
              <a:tabLst>
                <a:tab pos="34861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装饰器的重要性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7665" y="3315970"/>
            <a:ext cx="257175" cy="228600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7665" y="1830070"/>
            <a:ext cx="228600" cy="228600"/>
          </a:xfrm>
          <a:prstGeom prst="rect">
            <a:avLst/>
          </a:prstGeom>
        </p:spPr>
      </p:pic>
      <p:sp>
        <p:nvSpPr>
          <p:cNvPr id="104" name="textbox 104"/>
          <p:cNvSpPr/>
          <p:nvPr/>
        </p:nvSpPr>
        <p:spPr>
          <a:xfrm>
            <a:off x="6320790" y="2249170"/>
            <a:ext cx="5476875" cy="1143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0" algn="l" rtl="0" eaLnBrk="0">
              <a:lnSpc>
                <a:spcPct val="95000"/>
              </a:lnSpc>
              <a:spcBef>
                <a:spcPts val="5"/>
              </a:spcBef>
            </a:pPr>
            <a:r>
              <a:rPr sz="1900" kern="0" spc="-60" dirty="0">
                <a:solidFill>
                  <a:srgbClr val="B03B0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900" kern="0" spc="-60" dirty="0">
                <a:solidFill>
                  <a:srgbClr val="B03B01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500" kern="0" spc="-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5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构建装饰器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7325" indent="3810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包括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，用于简化组件构建过程，支持自定义和全局构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4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建函数。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" name="textbox 106"/>
          <p:cNvSpPr/>
          <p:nvPr/>
        </p:nvSpPr>
        <p:spPr>
          <a:xfrm>
            <a:off x="6320790" y="4611370"/>
            <a:ext cx="5476875" cy="1143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0000"/>
              </a:lnSpc>
              <a:spcBef>
                <a:spcPts val="5"/>
              </a:spcBef>
              <a:tabLst>
                <a:tab pos="52959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状态与动画装饰器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6690" indent="4445" algn="l" rtl="0" eaLnBrk="0">
              <a:lnSpc>
                <a:spcPct val="113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包括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@AnimatableExtend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，用于实现状态样式和自定义动画属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</a:t>
            </a:r>
            <a:r>
              <a:rPr sz="1200" kern="0" spc="-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11290" y="4800346"/>
            <a:ext cx="228600" cy="231647"/>
          </a:xfrm>
          <a:prstGeom prst="rect">
            <a:avLst/>
          </a:prstGeom>
        </p:spPr>
      </p:pic>
      <p:graphicFrame>
        <p:nvGraphicFramePr>
          <p:cNvPr id="110" name="table 110"/>
          <p:cNvGraphicFramePr>
            <a:graphicFrameLocks noGrp="1"/>
          </p:cNvGraphicFramePr>
          <p:nvPr/>
        </p:nvGraphicFramePr>
        <p:xfrm>
          <a:off x="367665" y="3696970"/>
          <a:ext cx="5486400" cy="10287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</a:tblGrid>
              <a:tr h="10287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2" name="textbox 112"/>
          <p:cNvSpPr/>
          <p:nvPr/>
        </p:nvSpPr>
        <p:spPr>
          <a:xfrm>
            <a:off x="6320790" y="3544570"/>
            <a:ext cx="5476875" cy="914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89000"/>
              </a:lnSpc>
              <a:spcBef>
                <a:spcPts val="0"/>
              </a:spcBef>
              <a:tabLst>
                <a:tab pos="53340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样式装饰器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177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包括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，用于样式复用和扩展，支持全局和组件内定义。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" name="picture 1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511290" y="3733546"/>
            <a:ext cx="228600" cy="231647"/>
          </a:xfrm>
          <a:prstGeom prst="rect">
            <a:avLst/>
          </a:prstGeom>
        </p:spPr>
      </p:pic>
      <p:sp>
        <p:nvSpPr>
          <p:cNvPr id="116" name="textbox 116"/>
          <p:cNvSpPr/>
          <p:nvPr/>
        </p:nvSpPr>
        <p:spPr>
          <a:xfrm>
            <a:off x="6320790" y="5906770"/>
            <a:ext cx="5476875" cy="914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6250" algn="l" rtl="0" eaLnBrk="0">
              <a:lnSpc>
                <a:spcPts val="1885"/>
              </a:lnSpc>
              <a:spcBef>
                <a:spcPts val="5"/>
              </a:spcBef>
              <a:tabLst>
                <a:tab pos="59372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参数传递装饰器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177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包括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@Req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uire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，用于组件间参数传递和必要参数校验。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8" name="picture 1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11290" y="6095746"/>
            <a:ext cx="285750" cy="231647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341668" y="5289594"/>
            <a:ext cx="5161279" cy="7467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300" i="1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本章将详细讲解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300" i="1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框架中的装饰器，包括</a:t>
            </a:r>
            <a:r>
              <a:rPr sz="1300" i="1" kern="0" spc="6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i="1" kern="0" spc="6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385" algn="l" rtl="0" eaLnBrk="0">
              <a:lnSpc>
                <a:spcPct val="118000"/>
              </a:lnSpc>
              <a:spcBef>
                <a:spcPts val="0"/>
              </a:spcBef>
            </a:pP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BuilderParam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wrapBuilder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-19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-2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Extend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300" i="1" kern="0" spc="10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i="1" kern="0" spc="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AnimatableExtend</a:t>
            </a:r>
            <a:r>
              <a:rPr sz="1300" i="1" kern="0" spc="1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300" i="1" kern="0" spc="13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i="1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Require</a:t>
            </a:r>
            <a:r>
              <a:rPr sz="1300" i="1" kern="0" spc="1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2" name="textbox 122"/>
          <p:cNvSpPr/>
          <p:nvPr/>
        </p:nvSpPr>
        <p:spPr>
          <a:xfrm>
            <a:off x="367665" y="3696970"/>
            <a:ext cx="2686050" cy="4572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ts val="1510"/>
              </a:lnSpc>
              <a:spcBef>
                <a:spcPts val="5"/>
              </a:spcBef>
              <a:tabLst>
                <a:tab pos="3429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提高代码复用性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4" name="picture 1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81965" y="3849370"/>
            <a:ext cx="152400" cy="152400"/>
          </a:xfrm>
          <a:prstGeom prst="rect">
            <a:avLst/>
          </a:prstGeom>
        </p:spPr>
      </p:pic>
      <p:sp>
        <p:nvSpPr>
          <p:cNvPr id="126" name="textbox 126"/>
          <p:cNvSpPr/>
          <p:nvPr/>
        </p:nvSpPr>
        <p:spPr>
          <a:xfrm>
            <a:off x="367665" y="4268470"/>
            <a:ext cx="2686050" cy="4572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ct val="90000"/>
              </a:lnSpc>
              <a:spcBef>
                <a:spcPts val="0"/>
              </a:spcBef>
              <a:tabLst>
                <a:tab pos="3429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统一样式管理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81965" y="4420870"/>
            <a:ext cx="152400" cy="152400"/>
          </a:xfrm>
          <a:prstGeom prst="rect">
            <a:avLst/>
          </a:prstGeom>
        </p:spPr>
      </p:pic>
      <p:sp>
        <p:nvSpPr>
          <p:cNvPr id="130" name="textbox 130"/>
          <p:cNvSpPr/>
          <p:nvPr/>
        </p:nvSpPr>
        <p:spPr>
          <a:xfrm>
            <a:off x="3168015" y="3696970"/>
            <a:ext cx="2686050" cy="4572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ct val="89000"/>
              </a:lnSpc>
              <a:spcBef>
                <a:spcPts val="5"/>
              </a:spcBef>
              <a:tabLst>
                <a:tab pos="3460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构建过程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2" name="picture 1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282315" y="3849370"/>
            <a:ext cx="152400" cy="152400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3168015" y="4268470"/>
            <a:ext cx="2686050" cy="457200"/>
          </a:xfrm>
          <a:prstGeom prst="rect">
            <a:avLst/>
          </a:prstGeom>
          <a:solidFill>
            <a:srgbClr val="60A5FA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ts val="1510"/>
              </a:lnSpc>
              <a:spcBef>
                <a:spcPts val="5"/>
              </a:spcBef>
              <a:tabLst>
                <a:tab pos="36322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自定义动画效果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282315" y="4420870"/>
            <a:ext cx="152400" cy="152400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6308090" y="1801673"/>
            <a:ext cx="1932939" cy="292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10" dirty="0">
                <a:solidFill>
                  <a:srgbClr val="92C4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田</a:t>
            </a:r>
            <a:r>
              <a:rPr sz="1800" kern="0" spc="10" dirty="0">
                <a:solidFill>
                  <a:srgbClr val="92C4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主要装饰器分类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744" name="textbox 744"/>
          <p:cNvSpPr/>
          <p:nvPr/>
        </p:nvSpPr>
        <p:spPr>
          <a:xfrm>
            <a:off x="381000" y="1917700"/>
            <a:ext cx="5250815" cy="53594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655" algn="l" rtl="0" eaLnBrk="0">
              <a:lnSpc>
                <a:spcPts val="1515"/>
              </a:lnSpc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全局定义的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封装的样式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5575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globalFancy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2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499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.width(150)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499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.height(100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499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.background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Color(Color.Pink)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99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557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kern="0" spc="10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FancyUse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2133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@State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heightValu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e:</a:t>
            </a:r>
            <a:r>
              <a:rPr sz="12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200" kern="0" spc="7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100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6415" algn="l" rtl="0" eaLnBrk="0">
              <a:lnSpc>
                <a:spcPts val="1515"/>
              </a:lnSpc>
              <a:spcBef>
                <a:spcPts val="370"/>
              </a:spcBef>
            </a:pPr>
            <a:r>
              <a:rPr sz="1200" kern="0" spc="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定义在组件内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封装的样式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21335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fancy()</a:t>
            </a:r>
            <a:r>
              <a:rPr sz="12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2075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.width(200)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2075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.height(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this.heightValue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2075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.backgroundCol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or(Color.Yellow)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2075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.onClick(()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200" kern="0" spc="1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63650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200" kern="0" spc="-39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.heightValue</a:t>
            </a:r>
            <a:r>
              <a:rPr sz="1200" kern="0" spc="-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</a:t>
            </a:r>
            <a:r>
              <a:rPr sz="12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200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9598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0860" algn="l" rtl="0" eaLnBrk="0">
              <a:lnSpc>
                <a:spcPts val="1495"/>
              </a:lnSpc>
              <a:spcBef>
                <a:spcPts val="365"/>
              </a:spcBef>
            </a:pP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50" name="textbox 750"/>
          <p:cNvSpPr/>
          <p:nvPr/>
        </p:nvSpPr>
        <p:spPr>
          <a:xfrm>
            <a:off x="387845" y="788784"/>
            <a:ext cx="3712845" cy="10483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@Sty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les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使用场景示例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4770" algn="l" rtl="0" eaLnBrk="0">
              <a:lnSpc>
                <a:spcPct val="92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" name="textbox 744"/>
          <p:cNvSpPr/>
          <p:nvPr/>
        </p:nvSpPr>
        <p:spPr>
          <a:xfrm>
            <a:off x="6433820" y="1917700"/>
            <a:ext cx="5250815" cy="53594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0860" algn="l" rtl="0" eaLnBrk="0">
              <a:lnSpc>
                <a:spcPts val="1495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92175" algn="l" rtl="0" eaLnBrk="0">
              <a:lnSpc>
                <a:spcPct val="99000"/>
              </a:lnSpc>
              <a:spcBef>
                <a:spcPts val="30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Column({space: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10})</a:t>
            </a:r>
            <a:r>
              <a:rPr sz="12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7935" algn="l" rtl="0" eaLnBrk="0">
              <a:lnSpc>
                <a:spcPts val="1515"/>
              </a:lnSpc>
              <a:spcBef>
                <a:spcPts val="225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使用全局的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封装的样式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54760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Text('FancyA')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227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.globalFancy()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227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.fontSize(30)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57935" algn="l" rtl="0" eaLnBrk="0">
              <a:lnSpc>
                <a:spcPts val="1515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使用组件内的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9CA3A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封装的样式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54760" algn="l" rtl="0" eaLnBrk="0">
              <a:lnSpc>
                <a:spcPct val="99000"/>
              </a:lnSpc>
              <a:spcBef>
                <a:spcPts val="43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Text('FancyB')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227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.fancy()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52270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.fontSize(30)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9598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022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446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748" name="textbox 748"/>
          <p:cNvSpPr/>
          <p:nvPr/>
        </p:nvSpPr>
        <p:spPr>
          <a:xfrm>
            <a:off x="381000" y="5259705"/>
            <a:ext cx="4328795" cy="1295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0" algn="l" rtl="0" eaLnBrk="0">
              <a:lnSpc>
                <a:spcPct val="94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仅支持通用属性和通用事件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6695" algn="l" rtl="0" eaLnBrk="0">
              <a:lnSpc>
                <a:spcPts val="1330"/>
              </a:lnSpc>
              <a:spcBef>
                <a:spcPts val="84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全局定义需使用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function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关键字，组件内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定义不需要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25425" algn="l" rtl="0" eaLnBrk="0">
              <a:lnSpc>
                <a:spcPts val="2100"/>
              </a:lnSpc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组件内定义可通过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访问状态变量并修改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ts val="1330"/>
              </a:lnSpc>
              <a:spcBef>
                <a:spcPts val="0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装饰器只能在当前文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件内使用，不支持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export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50" name="textbox 750"/>
          <p:cNvSpPr/>
          <p:nvPr/>
        </p:nvSpPr>
        <p:spPr>
          <a:xfrm>
            <a:off x="272415" y="890270"/>
            <a:ext cx="5071745" cy="685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@Sty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les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使用场景示例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2" name="textbox 752"/>
          <p:cNvSpPr/>
          <p:nvPr/>
        </p:nvSpPr>
        <p:spPr>
          <a:xfrm>
            <a:off x="381000" y="2249805"/>
            <a:ext cx="4329430" cy="685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2885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样式复用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3520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将公共样式提取到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方法中，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避免重复代码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4" name="textbox 754"/>
          <p:cNvSpPr/>
          <p:nvPr/>
        </p:nvSpPr>
        <p:spPr>
          <a:xfrm>
            <a:off x="381000" y="3088005"/>
            <a:ext cx="4328795" cy="685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4155" algn="l" rtl="0" eaLnBrk="0">
              <a:lnSpc>
                <a:spcPct val="9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全局与局部作用域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695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全局样式可被所有组件使用，组件内样式优先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级更高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56" name="textbox 756"/>
          <p:cNvSpPr/>
          <p:nvPr/>
        </p:nvSpPr>
        <p:spPr>
          <a:xfrm>
            <a:off x="381000" y="3926205"/>
            <a:ext cx="4329430" cy="685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7805" algn="l" rtl="0" eaLnBrk="0">
              <a:lnSpc>
                <a:spcPct val="95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状态响应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5425" algn="l" rtl="0" eaLnBrk="0">
              <a:lnSpc>
                <a:spcPts val="1275"/>
              </a:lnSpc>
              <a:spcBef>
                <a:spcPts val="5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可通过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访问状态变量并响应事件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68" name="textbox 768"/>
          <p:cNvSpPr/>
          <p:nvPr/>
        </p:nvSpPr>
        <p:spPr>
          <a:xfrm>
            <a:off x="437391" y="1923161"/>
            <a:ext cx="791209" cy="2463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核心优势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770" name="textbox 770"/>
          <p:cNvSpPr/>
          <p:nvPr/>
        </p:nvSpPr>
        <p:spPr>
          <a:xfrm>
            <a:off x="437391" y="4938013"/>
            <a:ext cx="791209" cy="24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使用要点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" name="rect 746"/>
          <p:cNvSpPr/>
          <p:nvPr/>
        </p:nvSpPr>
        <p:spPr>
          <a:xfrm>
            <a:off x="5175250" y="2219325"/>
            <a:ext cx="6724650" cy="19812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" name="textbox 758"/>
          <p:cNvSpPr/>
          <p:nvPr/>
        </p:nvSpPr>
        <p:spPr>
          <a:xfrm>
            <a:off x="8613774" y="2371725"/>
            <a:ext cx="1524635" cy="914400"/>
          </a:xfrm>
          <a:prstGeom prst="rect">
            <a:avLst/>
          </a:prstGeom>
          <a:solidFill>
            <a:srgbClr val="EAB308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61645" algn="l" rtl="0" eaLnBrk="0">
              <a:lnSpc>
                <a:spcPct val="81000"/>
              </a:lnSpc>
            </a:pPr>
            <a:r>
              <a:rPr sz="13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FancyB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textbox 760"/>
          <p:cNvSpPr/>
          <p:nvPr/>
        </p:nvSpPr>
        <p:spPr>
          <a:xfrm>
            <a:off x="6937374" y="2371725"/>
            <a:ext cx="1372235" cy="914400"/>
          </a:xfrm>
          <a:prstGeom prst="rect">
            <a:avLst/>
          </a:prstGeom>
          <a:solidFill>
            <a:srgbClr val="EC489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5445" algn="l" rtl="0" eaLnBrk="0">
              <a:lnSpc>
                <a:spcPct val="81000"/>
              </a:lnSpc>
            </a:pPr>
            <a:r>
              <a:rPr sz="13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FancyA</a:t>
            </a:r>
            <a:endParaRPr sz="13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textbox 762"/>
          <p:cNvSpPr/>
          <p:nvPr/>
        </p:nvSpPr>
        <p:spPr>
          <a:xfrm>
            <a:off x="8779678" y="3364217"/>
            <a:ext cx="1189989" cy="342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1775" algn="l" rtl="0" eaLnBrk="0">
              <a:lnSpc>
                <a:spcPct val="89000"/>
              </a:lnSpc>
              <a:spcBef>
                <a:spcPts val="220"/>
              </a:spcBef>
            </a:pPr>
            <a:r>
              <a:rPr sz="9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尺寸</a:t>
            </a:r>
            <a:r>
              <a:rPr sz="9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 200x100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textbox 764"/>
          <p:cNvSpPr/>
          <p:nvPr/>
        </p:nvSpPr>
        <p:spPr>
          <a:xfrm>
            <a:off x="7095086" y="3364217"/>
            <a:ext cx="1055369" cy="342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3830" algn="l" rtl="0" eaLnBrk="0">
              <a:lnSpc>
                <a:spcPct val="89000"/>
              </a:lnSpc>
              <a:spcBef>
                <a:spcPts val="220"/>
              </a:spcBef>
            </a:pPr>
            <a:r>
              <a:rPr sz="9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尺寸</a:t>
            </a:r>
            <a:r>
              <a:rPr sz="9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:</a:t>
            </a:r>
            <a:r>
              <a:rPr sz="900" kern="0" spc="6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900" kern="0" spc="-1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150x100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textbox 766"/>
          <p:cNvSpPr/>
          <p:nvPr/>
        </p:nvSpPr>
        <p:spPr>
          <a:xfrm>
            <a:off x="7614389" y="3859517"/>
            <a:ext cx="1890395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点击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FancyB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后，高度会变为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200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textbox 772"/>
          <p:cNvSpPr/>
          <p:nvPr/>
        </p:nvSpPr>
        <p:spPr>
          <a:xfrm>
            <a:off x="5237035" y="1904872"/>
            <a:ext cx="791209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效果展示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776" name="textbox 776"/>
          <p:cNvSpPr/>
          <p:nvPr/>
        </p:nvSpPr>
        <p:spPr>
          <a:xfrm>
            <a:off x="374015" y="3682365"/>
            <a:ext cx="5600700" cy="2705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4000"/>
              </a:lnSpc>
              <a:tabLst>
                <a:tab pos="52895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ts val="1510"/>
              </a:lnSpc>
              <a:spcBef>
                <a:spcPts val="365"/>
              </a:spcBef>
              <a:tabLst>
                <a:tab pos="5334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仅支持全局定义，不支持组件内部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90000"/>
              </a:lnSpc>
              <a:spcBef>
                <a:spcPts val="370"/>
              </a:spcBef>
              <a:tabLst>
                <a:tab pos="5175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支持封装组件私有属性和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私有事件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ts val="1510"/>
              </a:lnSpc>
              <a:spcBef>
                <a:spcPts val="365"/>
              </a:spcBef>
              <a:tabLst>
                <a:tab pos="5365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支持参数传递，增强样式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复用能力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6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81000" algn="l" rtl="0" eaLnBrk="0">
              <a:lnSpc>
                <a:spcPts val="1515"/>
              </a:lnSpc>
              <a:spcBef>
                <a:spcPts val="5"/>
              </a:spcBef>
              <a:tabLst>
                <a:tab pos="4953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仅限于在当前文件内使用，不支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export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778" name="picture 7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0715" y="5892165"/>
            <a:ext cx="114300" cy="152400"/>
          </a:xfrm>
          <a:prstGeom prst="rect">
            <a:avLst/>
          </a:prstGeom>
        </p:spPr>
      </p:pic>
      <p:pic>
        <p:nvPicPr>
          <p:cNvPr id="780" name="picture 7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0715" y="5396865"/>
            <a:ext cx="152400" cy="152400"/>
          </a:xfrm>
          <a:prstGeom prst="rect">
            <a:avLst/>
          </a:prstGeom>
        </p:spPr>
      </p:pic>
      <p:pic>
        <p:nvPicPr>
          <p:cNvPr id="782" name="picture 7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0715" y="4901565"/>
            <a:ext cx="133350" cy="152400"/>
          </a:xfrm>
          <a:prstGeom prst="rect">
            <a:avLst/>
          </a:prstGeom>
        </p:spPr>
      </p:pic>
      <p:pic>
        <p:nvPicPr>
          <p:cNvPr id="784" name="picture 7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0715" y="4406265"/>
            <a:ext cx="152400" cy="152400"/>
          </a:xfrm>
          <a:prstGeom prst="rect">
            <a:avLst/>
          </a:prstGeom>
        </p:spPr>
      </p:pic>
      <p:pic>
        <p:nvPicPr>
          <p:cNvPr id="786" name="picture 7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64515" y="3909441"/>
            <a:ext cx="228600" cy="231647"/>
          </a:xfrm>
          <a:prstGeom prst="rect">
            <a:avLst/>
          </a:prstGeom>
        </p:spPr>
      </p:pic>
      <p:sp>
        <p:nvSpPr>
          <p:cNvPr id="788" name="rect 788"/>
          <p:cNvSpPr/>
          <p:nvPr/>
        </p:nvSpPr>
        <p:spPr>
          <a:xfrm>
            <a:off x="6203315" y="4330065"/>
            <a:ext cx="5600700" cy="3080385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790" name="picture 7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203315" y="1754505"/>
            <a:ext cx="5600700" cy="2515870"/>
          </a:xfrm>
          <a:prstGeom prst="rect">
            <a:avLst/>
          </a:prstGeom>
        </p:spPr>
      </p:pic>
      <p:sp>
        <p:nvSpPr>
          <p:cNvPr id="792" name="textbox 792"/>
          <p:cNvSpPr/>
          <p:nvPr/>
        </p:nvSpPr>
        <p:spPr>
          <a:xfrm>
            <a:off x="6431915" y="4939665"/>
            <a:ext cx="5181600" cy="231267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295"/>
              </a:lnSpc>
              <a:spcBef>
                <a:spcPts val="5"/>
              </a:spcBef>
            </a:pP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的私有</a:t>
            </a:r>
            <a:r>
              <a:rPr sz="1000" kern="0" spc="8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ts val="1300"/>
              </a:lnSpc>
              <a:spcBef>
                <a:spcPts val="210"/>
              </a:spcBef>
            </a:pP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36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89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55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9385" algn="l" rtl="0" eaLnBrk="0">
              <a:lnSpc>
                <a:spcPts val="1325"/>
              </a:lnSpc>
              <a:spcBef>
                <a:spcPts val="300"/>
              </a:spcBef>
            </a:pP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superFancyText</a:t>
            </a:r>
            <a:r>
              <a:rPr sz="1000" kern="0" spc="9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可以调用预定义的</a:t>
            </a:r>
            <a:r>
              <a:rPr sz="1000" kern="0" spc="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5494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36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superFancyText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size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895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size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895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.fancy()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155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794" name="textbox 794"/>
          <p:cNvSpPr/>
          <p:nvPr/>
        </p:nvSpPr>
        <p:spPr>
          <a:xfrm>
            <a:off x="374015" y="1624965"/>
            <a:ext cx="5600700" cy="1828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7000"/>
              </a:lnSpc>
              <a:tabLst>
                <a:tab pos="5302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定义与作用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4310" indent="7620" algn="l" rtl="0" eaLnBrk="0">
              <a:lnSpc>
                <a:spcPct val="119000"/>
              </a:lnSpc>
              <a:spcBef>
                <a:spcPts val="115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装饰器用于进一步扩展原生组件的样式，是在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tyles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基础上的更高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层次的样式封装。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4945" indent="-635" algn="l" rtl="0" eaLnBrk="0">
              <a:lnSpc>
                <a:spcPct val="119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，可以封装指定组件的私有属性、私有事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件以及自身定义的全局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方法，实现更精细化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的组件样式控制。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796" name="picture 79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64515" y="1852041"/>
            <a:ext cx="228600" cy="231647"/>
          </a:xfrm>
          <a:prstGeom prst="rect">
            <a:avLst/>
          </a:prstGeom>
        </p:spPr>
      </p:pic>
      <p:pic>
        <p:nvPicPr>
          <p:cNvPr id="798" name="picture 79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393815" y="2234565"/>
            <a:ext cx="5219700" cy="381000"/>
          </a:xfrm>
          <a:prstGeom prst="rect">
            <a:avLst/>
          </a:prstGeom>
        </p:spPr>
      </p:pic>
      <p:sp>
        <p:nvSpPr>
          <p:cNvPr id="800" name="textbox 800"/>
          <p:cNvSpPr/>
          <p:nvPr/>
        </p:nvSpPr>
        <p:spPr>
          <a:xfrm>
            <a:off x="380860" y="838949"/>
            <a:ext cx="4196715" cy="506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@Ext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end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02" name="textbox 802"/>
          <p:cNvSpPr/>
          <p:nvPr/>
        </p:nvSpPr>
        <p:spPr>
          <a:xfrm>
            <a:off x="6495415" y="2694381"/>
            <a:ext cx="939800" cy="1360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定义范围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ct val="90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私有属性支持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algn="l" rtl="0" eaLnBrk="0">
              <a:lnSpc>
                <a:spcPts val="1510"/>
              </a:lnSpc>
              <a:spcBef>
                <a:spcPts val="155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使用位置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04" name="textbox 804"/>
          <p:cNvSpPr/>
          <p:nvPr/>
        </p:nvSpPr>
        <p:spPr>
          <a:xfrm>
            <a:off x="8377973" y="2714041"/>
            <a:ext cx="938530" cy="13322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组件内或全局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组件内优先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06" name="textbox 806"/>
          <p:cNvSpPr/>
          <p:nvPr/>
        </p:nvSpPr>
        <p:spPr>
          <a:xfrm>
            <a:off x="10257790" y="2715259"/>
            <a:ext cx="482600" cy="13315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仅全局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0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0000"/>
              </a:lnSpc>
              <a:spcBef>
                <a:spcPts val="36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仅全局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08" name="textbox 808"/>
          <p:cNvSpPr/>
          <p:nvPr/>
        </p:nvSpPr>
        <p:spPr>
          <a:xfrm>
            <a:off x="6381115" y="1833625"/>
            <a:ext cx="2236470" cy="277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2000"/>
              </a:lnSpc>
              <a:tabLst>
                <a:tab pos="4159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的区别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10" name="picture 8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393815" y="1852041"/>
            <a:ext cx="285750" cy="231647"/>
          </a:xfrm>
          <a:prstGeom prst="rect">
            <a:avLst/>
          </a:prstGeom>
        </p:spPr>
      </p:pic>
      <p:sp>
        <p:nvSpPr>
          <p:cNvPr id="812" name="textbox 812"/>
          <p:cNvSpPr/>
          <p:nvPr/>
        </p:nvSpPr>
        <p:spPr>
          <a:xfrm>
            <a:off x="6419215" y="4532249"/>
            <a:ext cx="1339850" cy="294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1800" kern="0" spc="-50" dirty="0">
                <a:solidFill>
                  <a:srgbClr val="CE701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400" dirty="0">
                <a:solidFill>
                  <a:srgbClr val="CE701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16" name="textbox 816"/>
          <p:cNvSpPr/>
          <p:nvPr/>
        </p:nvSpPr>
        <p:spPr>
          <a:xfrm>
            <a:off x="10266477" y="2347823"/>
            <a:ext cx="673100" cy="166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77000"/>
              </a:lnSpc>
            </a:pPr>
            <a:r>
              <a:rPr sz="1200" b="1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18" name="textbox 818"/>
          <p:cNvSpPr/>
          <p:nvPr/>
        </p:nvSpPr>
        <p:spPr>
          <a:xfrm>
            <a:off x="8385289" y="2347823"/>
            <a:ext cx="614044" cy="173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1000"/>
              </a:lnSpc>
            </a:pPr>
            <a:r>
              <a:rPr sz="1200" b="1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20" name="textbox 820"/>
          <p:cNvSpPr/>
          <p:nvPr/>
        </p:nvSpPr>
        <p:spPr>
          <a:xfrm>
            <a:off x="6494348" y="2328773"/>
            <a:ext cx="332740" cy="1930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特性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824" name="rect 824"/>
          <p:cNvSpPr/>
          <p:nvPr/>
        </p:nvSpPr>
        <p:spPr>
          <a:xfrm>
            <a:off x="6203315" y="1762886"/>
            <a:ext cx="5600700" cy="40386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26" name="rect 826"/>
          <p:cNvSpPr/>
          <p:nvPr/>
        </p:nvSpPr>
        <p:spPr>
          <a:xfrm>
            <a:off x="374015" y="4353686"/>
            <a:ext cx="5600700" cy="3009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28" name="rect 828"/>
          <p:cNvSpPr/>
          <p:nvPr/>
        </p:nvSpPr>
        <p:spPr>
          <a:xfrm>
            <a:off x="374015" y="1762886"/>
            <a:ext cx="5600700" cy="2400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30" name="rect 830"/>
          <p:cNvSpPr/>
          <p:nvPr/>
        </p:nvSpPr>
        <p:spPr>
          <a:xfrm>
            <a:off x="6203315" y="5991986"/>
            <a:ext cx="5600700" cy="1295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32" name="textbox 832"/>
          <p:cNvSpPr/>
          <p:nvPr/>
        </p:nvSpPr>
        <p:spPr>
          <a:xfrm>
            <a:off x="6355715" y="2905886"/>
            <a:ext cx="5295900" cy="11811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60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607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34" name="textbox 834"/>
          <p:cNvSpPr/>
          <p:nvPr/>
        </p:nvSpPr>
        <p:spPr>
          <a:xfrm>
            <a:off x="6355715" y="4467986"/>
            <a:ext cx="5295900" cy="11811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makeMeClick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2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607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60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36" name="textbox 836"/>
          <p:cNvSpPr/>
          <p:nvPr/>
        </p:nvSpPr>
        <p:spPr>
          <a:xfrm>
            <a:off x="526415" y="3020186"/>
            <a:ext cx="5295900" cy="990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60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38" name="textbox 838"/>
          <p:cNvSpPr/>
          <p:nvPr/>
        </p:nvSpPr>
        <p:spPr>
          <a:xfrm>
            <a:off x="526415" y="6220586"/>
            <a:ext cx="5295900" cy="990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60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40" name="textbox 840"/>
          <p:cNvSpPr/>
          <p:nvPr/>
        </p:nvSpPr>
        <p:spPr>
          <a:xfrm>
            <a:off x="516458" y="4943347"/>
            <a:ext cx="3364229" cy="11544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不同，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支持封装指定组件的：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5250" algn="l" rtl="0" eaLnBrk="0">
              <a:lnSpc>
                <a:spcPts val="1510"/>
              </a:lnSpc>
              <a:spcBef>
                <a:spcPts val="1260"/>
              </a:spcBef>
              <a:tabLst>
                <a:tab pos="20129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私有属性（如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fontColo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5250" algn="l" rtl="0" eaLnBrk="0">
              <a:lnSpc>
                <a:spcPts val="2400"/>
              </a:lnSpc>
              <a:tabLst>
                <a:tab pos="20129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私有事件（如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onClick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5250" algn="l" rtl="0" eaLnBrk="0">
              <a:lnSpc>
                <a:spcPts val="2400"/>
              </a:lnSpc>
              <a:tabLst>
                <a:tab pos="2203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自身定义的全局方法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842" name="picture 8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4515" y="5972936"/>
            <a:ext cx="47625" cy="47625"/>
          </a:xfrm>
          <a:prstGeom prst="rect">
            <a:avLst/>
          </a:prstGeom>
        </p:spPr>
      </p:pic>
      <p:pic>
        <p:nvPicPr>
          <p:cNvPr id="844" name="picture 8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4515" y="5668136"/>
            <a:ext cx="47625" cy="47625"/>
          </a:xfrm>
          <a:prstGeom prst="rect">
            <a:avLst/>
          </a:prstGeom>
        </p:spPr>
      </p:pic>
      <p:pic>
        <p:nvPicPr>
          <p:cNvPr id="846" name="picture 8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64515" y="5363336"/>
            <a:ext cx="47625" cy="47625"/>
          </a:xfrm>
          <a:prstGeom prst="rect">
            <a:avLst/>
          </a:prstGeom>
        </p:spPr>
      </p:pic>
      <p:sp>
        <p:nvSpPr>
          <p:cNvPr id="848" name="textbox 848"/>
          <p:cNvSpPr/>
          <p:nvPr/>
        </p:nvSpPr>
        <p:spPr>
          <a:xfrm>
            <a:off x="516305" y="2337003"/>
            <a:ext cx="4852670" cy="5600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不同，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200" kern="0" spc="-3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仅支持在全局定义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，不支持在组件内部定义。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7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必须在当前文件内使用，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不支持通过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expor</a:t>
            </a:r>
            <a:r>
              <a:rPr sz="1200" b="1" kern="0" spc="-1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导出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0" name="textbox 850"/>
          <p:cNvSpPr/>
          <p:nvPr/>
        </p:nvSpPr>
        <p:spPr>
          <a:xfrm>
            <a:off x="380860" y="976871"/>
            <a:ext cx="5217795" cy="506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@Ext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end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语法与使用规则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2" name="textbox 852"/>
          <p:cNvSpPr/>
          <p:nvPr/>
        </p:nvSpPr>
        <p:spPr>
          <a:xfrm>
            <a:off x="374015" y="1762886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060" algn="l" rtl="0" eaLnBrk="0">
              <a:lnSpc>
                <a:spcPct val="97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定义位置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4" name="textbox 854"/>
          <p:cNvSpPr/>
          <p:nvPr/>
        </p:nvSpPr>
        <p:spPr>
          <a:xfrm>
            <a:off x="374015" y="4353686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7965" algn="l" rtl="0" eaLnBrk="0">
              <a:lnSpc>
                <a:spcPct val="94000"/>
              </a:lnSpc>
              <a:spcBef>
                <a:spcPts val="0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支持范围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6" name="textbox 856"/>
          <p:cNvSpPr/>
          <p:nvPr/>
        </p:nvSpPr>
        <p:spPr>
          <a:xfrm>
            <a:off x="6203315" y="1762886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235" algn="l" rtl="0" eaLnBrk="0">
              <a:lnSpc>
                <a:spcPct val="95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参数支持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58" name="textbox 858"/>
          <p:cNvSpPr/>
          <p:nvPr/>
        </p:nvSpPr>
        <p:spPr>
          <a:xfrm>
            <a:off x="6203315" y="5991986"/>
            <a:ext cx="56007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3045" algn="l" rtl="0" eaLnBrk="0">
              <a:lnSpc>
                <a:spcPct val="93000"/>
              </a:lnSpc>
              <a:spcBef>
                <a:spcPts val="5"/>
              </a:spcBef>
            </a:pPr>
            <a:r>
              <a:rPr sz="15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0" name="textbox 860"/>
          <p:cNvSpPr/>
          <p:nvPr/>
        </p:nvSpPr>
        <p:spPr>
          <a:xfrm>
            <a:off x="6345758" y="2349042"/>
            <a:ext cx="5294629" cy="4483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050" indent="-6985" algn="l" rtl="0" eaLnBrk="0">
              <a:lnSpc>
                <a:spcPct val="116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装饰的方法</a:t>
            </a:r>
            <a:r>
              <a:rPr sz="1200" kern="0" spc="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支持参数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。调用方式遵循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peScript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 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的参数传值规则。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2" name="textbox 862"/>
          <p:cNvSpPr/>
          <p:nvPr/>
        </p:nvSpPr>
        <p:spPr>
          <a:xfrm>
            <a:off x="6423329" y="6566103"/>
            <a:ext cx="3866515" cy="5600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b="1" kern="0" spc="-2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 9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装饰器支持在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27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b="1" kern="0" spc="-2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 11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开始，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装饰器支持在元服务中使用。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64" name="textbox 864"/>
          <p:cNvSpPr/>
          <p:nvPr/>
        </p:nvSpPr>
        <p:spPr>
          <a:xfrm>
            <a:off x="6345948" y="4203179"/>
            <a:ext cx="2430779" cy="19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20"/>
              </a:lnSpc>
            </a:pPr>
            <a:r>
              <a:rPr sz="1000" kern="0" spc="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支持函数类型作为参数，例如事件句柄：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868" name="rect 868"/>
          <p:cNvSpPr/>
          <p:nvPr/>
        </p:nvSpPr>
        <p:spPr>
          <a:xfrm>
            <a:off x="4272914" y="2104516"/>
            <a:ext cx="3657600" cy="3848100"/>
          </a:xfrm>
          <a:prstGeom prst="rect">
            <a:avLst/>
          </a:prstGeom>
          <a:solidFill>
            <a:srgbClr val="FFFFFF">
              <a:alpha val="9803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70" name="rect 870"/>
          <p:cNvSpPr/>
          <p:nvPr/>
        </p:nvSpPr>
        <p:spPr>
          <a:xfrm>
            <a:off x="386715" y="2104516"/>
            <a:ext cx="3657600" cy="3848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72" name="rect 872"/>
          <p:cNvSpPr/>
          <p:nvPr/>
        </p:nvSpPr>
        <p:spPr>
          <a:xfrm>
            <a:off x="8159115" y="2104516"/>
            <a:ext cx="3657600" cy="3848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874" name="textbox 874"/>
          <p:cNvSpPr/>
          <p:nvPr/>
        </p:nvSpPr>
        <p:spPr>
          <a:xfrm>
            <a:off x="386715" y="6181216"/>
            <a:ext cx="11430000" cy="8001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3525" algn="l" rtl="0" eaLnBrk="0">
              <a:lnSpc>
                <a:spcPts val="1570"/>
              </a:lnSpc>
              <a:spcBef>
                <a:spcPts val="0"/>
              </a:spcBef>
            </a:pPr>
            <a:r>
              <a:rPr sz="1300" kern="0" spc="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关键要点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69875" algn="l" rtl="0" eaLnBrk="0">
              <a:lnSpc>
                <a:spcPts val="1510"/>
              </a:lnSpc>
              <a:spcBef>
                <a:spcPts val="350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参数传递遵循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TypeScript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方法的参数传值规则，支持按值传递和按引用传递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。当参数为状态变量时，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会自动响应状态变化。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76" name="textbox 876"/>
          <p:cNvSpPr/>
          <p:nvPr/>
        </p:nvSpPr>
        <p:spPr>
          <a:xfrm>
            <a:off x="539115" y="3247516"/>
            <a:ext cx="3352800" cy="19050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609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60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78" name="textbox 878"/>
          <p:cNvSpPr/>
          <p:nvPr/>
        </p:nvSpPr>
        <p:spPr>
          <a:xfrm>
            <a:off x="4425315" y="3247516"/>
            <a:ext cx="3352800" cy="17145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makeMeClick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2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=&gt;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void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60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000" kern="0" spc="14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609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onClick</a:t>
            </a:r>
            <a:r>
              <a:rPr sz="1000" kern="0" spc="8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80" name="textbox 880"/>
          <p:cNvSpPr/>
          <p:nvPr/>
        </p:nvSpPr>
        <p:spPr>
          <a:xfrm>
            <a:off x="8311515" y="3247516"/>
            <a:ext cx="3352800" cy="17145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31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2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609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fontColor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6609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000" kern="0" spc="10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50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BFDB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882" name="textbox 882"/>
          <p:cNvSpPr/>
          <p:nvPr/>
        </p:nvSpPr>
        <p:spPr>
          <a:xfrm>
            <a:off x="377444" y="1613281"/>
            <a:ext cx="7235825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不同，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5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装饰器支持为封装的方法添加参数，增强样式</a:t>
            </a:r>
            <a:r>
              <a:rPr sz="15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复用的灵活性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4" name="textbox 884"/>
          <p:cNvSpPr/>
          <p:nvPr/>
        </p:nvSpPr>
        <p:spPr>
          <a:xfrm>
            <a:off x="4272914" y="2104516"/>
            <a:ext cx="3658234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0030" algn="l" rtl="0" eaLnBrk="0">
              <a:lnSpc>
                <a:spcPct val="96000"/>
              </a:lnSpc>
              <a:spcBef>
                <a:spcPts val="5"/>
              </a:spcBef>
            </a:pP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函数类型参数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6" name="textbox 886"/>
          <p:cNvSpPr/>
          <p:nvPr/>
        </p:nvSpPr>
        <p:spPr>
          <a:xfrm>
            <a:off x="386715" y="2104516"/>
            <a:ext cx="36576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9870" algn="l" rtl="0" eaLnBrk="0">
              <a:lnSpc>
                <a:spcPct val="96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基本参数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88" name="textbox 888"/>
          <p:cNvSpPr/>
          <p:nvPr/>
        </p:nvSpPr>
        <p:spPr>
          <a:xfrm>
            <a:off x="8159115" y="2104516"/>
            <a:ext cx="36576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0345" algn="l" rtl="0" eaLnBrk="0">
              <a:lnSpc>
                <a:spcPct val="96000"/>
              </a:lnSpc>
              <a:spcBef>
                <a:spcPts val="5"/>
              </a:spcBef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状态变量参数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90" name="textbox 890"/>
          <p:cNvSpPr/>
          <p:nvPr/>
        </p:nvSpPr>
        <p:spPr>
          <a:xfrm>
            <a:off x="8296643" y="5079619"/>
            <a:ext cx="2086610" cy="730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5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状态变量示例：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495" algn="l" rtl="0" eaLnBrk="0">
              <a:lnSpc>
                <a:spcPts val="1090"/>
              </a:lnSpc>
              <a:spcBef>
                <a:spcPts val="470"/>
              </a:spcBef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@State fontSi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zeValue:</a:t>
            </a:r>
            <a:r>
              <a:rPr sz="900" kern="0" spc="6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number = 20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ts val="1090"/>
              </a:lnSpc>
              <a:spcBef>
                <a:spcPts val="410"/>
              </a:spcBef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Text('Fancy').fancy(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this.fontSizeValue)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" algn="l" rtl="0" eaLnBrk="0">
              <a:lnSpc>
                <a:spcPts val="1090"/>
              </a:lnSpc>
              <a:spcBef>
                <a:spcPts val="0"/>
              </a:spcBef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.onClick(() =&gt; { this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.fontSizeValue =</a:t>
            </a:r>
            <a:r>
              <a:rPr sz="900" kern="0" spc="3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30</a:t>
            </a:r>
            <a:r>
              <a:rPr sz="900" kern="0" spc="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})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92" name="textbox 892"/>
          <p:cNvSpPr/>
          <p:nvPr/>
        </p:nvSpPr>
        <p:spPr>
          <a:xfrm>
            <a:off x="8300948" y="2678633"/>
            <a:ext cx="3376295" cy="437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065" algn="l" rtl="0" eaLnBrk="0">
              <a:lnSpc>
                <a:spcPct val="113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当参数为状态变量时，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会根据状态变化自动刷新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渲染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94" name="textbox 894"/>
          <p:cNvSpPr/>
          <p:nvPr/>
        </p:nvSpPr>
        <p:spPr>
          <a:xfrm>
            <a:off x="529767" y="2678633"/>
            <a:ext cx="3384550" cy="4362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2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支持传递基本数据类型参数，如数字、字符串等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用于动态设置样式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896" name="textbox 896"/>
          <p:cNvSpPr/>
          <p:nvPr/>
        </p:nvSpPr>
        <p:spPr>
          <a:xfrm>
            <a:off x="4412615" y="5079161"/>
            <a:ext cx="1859279" cy="7308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7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调用方式：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090"/>
              </a:lnSpc>
              <a:spcBef>
                <a:spcPts val="480"/>
              </a:spcBef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Text('Click me').makeMe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Click(() =&gt; {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090"/>
              </a:lnSpc>
              <a:spcBef>
                <a:spcPts val="410"/>
              </a:spcBef>
            </a:pP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//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事件处理逻辑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ts val="1500"/>
              </a:lnSpc>
            </a:pP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})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98" name="textbox 898"/>
          <p:cNvSpPr/>
          <p:nvPr/>
        </p:nvSpPr>
        <p:spPr>
          <a:xfrm>
            <a:off x="4415967" y="2678633"/>
            <a:ext cx="3070225" cy="4552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7950" indent="-95250" algn="l" rtl="0" eaLnBrk="0">
              <a:lnSpc>
                <a:spcPct val="123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支持传递函数类型的参数，通常用于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作为事件 </a:t>
            </a:r>
            <a:r>
              <a:rPr sz="1100" kern="0" spc="-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（</a:t>
            </a:r>
            <a:r>
              <a:rPr sz="1100" kern="0" spc="-7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100" kern="0" spc="-5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Event</a:t>
            </a:r>
            <a:r>
              <a:rPr sz="1100" kern="0" spc="-5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）句柄</a:t>
            </a:r>
            <a:endParaRPr sz="11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0" name="textbox 900"/>
          <p:cNvSpPr/>
          <p:nvPr/>
        </p:nvSpPr>
        <p:spPr>
          <a:xfrm>
            <a:off x="393560" y="874636"/>
            <a:ext cx="3163570" cy="392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参数支持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02" name="textbox 902"/>
          <p:cNvSpPr/>
          <p:nvPr/>
        </p:nvSpPr>
        <p:spPr>
          <a:xfrm>
            <a:off x="526986" y="5269661"/>
            <a:ext cx="1173480" cy="532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7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调用方式：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605" algn="l" rtl="0" eaLnBrk="0">
              <a:lnSpc>
                <a:spcPct val="127000"/>
              </a:lnSpc>
              <a:spcBef>
                <a:spcPts val="265"/>
              </a:spcBef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Text('Fan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cy').fancy(16) 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Text('Fan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cy').fancy(24)</a:t>
            </a: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904" name="picture 9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6715" y="1342516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908" name="rect 908"/>
          <p:cNvSpPr/>
          <p:nvPr/>
        </p:nvSpPr>
        <p:spPr>
          <a:xfrm>
            <a:off x="6157595" y="4211955"/>
            <a:ext cx="5600700" cy="266890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10" name="rect 910"/>
          <p:cNvSpPr/>
          <p:nvPr/>
        </p:nvSpPr>
        <p:spPr>
          <a:xfrm>
            <a:off x="328295" y="1646555"/>
            <a:ext cx="5600700" cy="241109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12" name="rect 912"/>
          <p:cNvSpPr/>
          <p:nvPr/>
        </p:nvSpPr>
        <p:spPr>
          <a:xfrm>
            <a:off x="328295" y="4364355"/>
            <a:ext cx="5600700" cy="257556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14" name="rect 914"/>
          <p:cNvSpPr/>
          <p:nvPr/>
        </p:nvSpPr>
        <p:spPr>
          <a:xfrm>
            <a:off x="6157595" y="1646555"/>
            <a:ext cx="5600700" cy="241173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16" name="rect 916"/>
          <p:cNvSpPr/>
          <p:nvPr/>
        </p:nvSpPr>
        <p:spPr>
          <a:xfrm>
            <a:off x="480695" y="2141855"/>
            <a:ext cx="529590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18" name="rect 918"/>
          <p:cNvSpPr/>
          <p:nvPr/>
        </p:nvSpPr>
        <p:spPr>
          <a:xfrm>
            <a:off x="480695" y="4859655"/>
            <a:ext cx="529590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20" name="rect 920"/>
          <p:cNvSpPr/>
          <p:nvPr/>
        </p:nvSpPr>
        <p:spPr>
          <a:xfrm>
            <a:off x="6309995" y="2141855"/>
            <a:ext cx="529590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22" name="textbox 922"/>
          <p:cNvSpPr/>
          <p:nvPr/>
        </p:nvSpPr>
        <p:spPr>
          <a:xfrm>
            <a:off x="6370256" y="1815401"/>
            <a:ext cx="4469129" cy="21577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使用状态变量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515" algn="l" rtl="0" eaLnBrk="0">
              <a:lnSpc>
                <a:spcPts val="1300"/>
              </a:lnSpc>
              <a:spcBef>
                <a:spcPts val="305"/>
              </a:spcBef>
            </a:pPr>
            <a:r>
              <a:rPr sz="1000" kern="0" spc="16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5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fancyText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weightValue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05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fontStyle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FontStyle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Italic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05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weightValue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05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7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515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14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kern="0" spc="20" dirty="0">
              <a:solidFill>
                <a:srgbClr val="F97316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15" algn="l" rtl="0" eaLnBrk="0">
              <a:lnSpc>
                <a:spcPts val="1240"/>
              </a:lnSpc>
              <a:spcBef>
                <a:spcPts val="260"/>
              </a:spcBef>
            </a:pPr>
            <a:r>
              <a:rPr lang="zh-CN" sz="1000" dirty="0">
                <a:solidFill>
                  <a:schemeClr val="bg1"/>
                </a:solidFill>
                <a:latin typeface="Courier New" panose="02070609020205090404"/>
                <a:ea typeface="宋体" panose="02010600030101010101" pitchFamily="2" charset="-122"/>
                <a:cs typeface="Courier New" panose="02070609020205090404"/>
              </a:rPr>
              <a:t>。。。</a:t>
            </a:r>
            <a:endParaRPr lang="zh-CN" sz="1000" dirty="0">
              <a:solidFill>
                <a:schemeClr val="bg1"/>
              </a:solidFill>
              <a:latin typeface="Courier New" panose="02070609020205090404"/>
              <a:ea typeface="宋体" panose="02010600030101010101" pitchFamily="2" charset="-122"/>
              <a:cs typeface="Courier New" panose="02070609020205090404"/>
            </a:endParaRPr>
          </a:p>
        </p:txBody>
      </p:sp>
      <p:sp>
        <p:nvSpPr>
          <p:cNvPr id="924" name="textbox 924"/>
          <p:cNvSpPr/>
          <p:nvPr/>
        </p:nvSpPr>
        <p:spPr>
          <a:xfrm>
            <a:off x="540956" y="4533202"/>
            <a:ext cx="4469129" cy="21577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515" algn="l" rtl="0" eaLnBrk="0">
              <a:lnSpc>
                <a:spcPts val="1300"/>
              </a:lnSpc>
              <a:spcBef>
                <a:spcPts val="300"/>
              </a:spcBef>
            </a:pPr>
            <a:r>
              <a:rPr sz="1000" kern="0" spc="16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Extend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5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fancyText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weightValue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,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05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fontStyle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FontStyle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Italic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05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weightValue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0576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6477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515" algn="l" rtl="0" eaLnBrk="0">
              <a:lnSpc>
                <a:spcPts val="1240"/>
              </a:lnSpc>
              <a:spcBef>
                <a:spcPts val="305"/>
              </a:spcBef>
            </a:pPr>
            <a:r>
              <a:rPr sz="1000" kern="0" spc="14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1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kern="0" spc="20" dirty="0">
              <a:solidFill>
                <a:srgbClr val="F97316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515" algn="l" rtl="0" eaLnBrk="0">
              <a:lnSpc>
                <a:spcPts val="1240"/>
              </a:lnSpc>
              <a:spcBef>
                <a:spcPts val="260"/>
              </a:spcBef>
            </a:pPr>
            <a:r>
              <a:rPr lang="zh-CN" sz="1000" dirty="0">
                <a:solidFill>
                  <a:schemeClr val="bg1"/>
                </a:solidFill>
                <a:latin typeface="Courier New" panose="02070609020205090404"/>
                <a:ea typeface="宋体" panose="02010600030101010101" pitchFamily="2" charset="-122"/>
                <a:cs typeface="Courier New" panose="02070609020205090404"/>
              </a:rPr>
              <a:t>。。。</a:t>
            </a:r>
            <a:endParaRPr lang="zh-CN" sz="1000" dirty="0">
              <a:solidFill>
                <a:schemeClr val="bg1"/>
              </a:solidFill>
              <a:latin typeface="Courier New" panose="02070609020205090404"/>
              <a:ea typeface="宋体" panose="02010600030101010101" pitchFamily="2" charset="-122"/>
              <a:cs typeface="Courier New" panose="02070609020205090404"/>
            </a:endParaRPr>
          </a:p>
        </p:txBody>
      </p:sp>
      <p:sp>
        <p:nvSpPr>
          <p:cNvPr id="926" name="textbox 926"/>
          <p:cNvSpPr/>
          <p:nvPr/>
        </p:nvSpPr>
        <p:spPr>
          <a:xfrm>
            <a:off x="543560" y="1821180"/>
            <a:ext cx="4966970" cy="2152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未使用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的冗长代码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975" algn="l" rtl="0" eaLnBrk="0">
              <a:lnSpc>
                <a:spcPts val="1240"/>
              </a:lnSpc>
              <a:spcBef>
                <a:spcPts val="300"/>
              </a:spcBef>
            </a:pPr>
            <a:r>
              <a:rPr sz="1000" kern="0" spc="14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Entry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397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4160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20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FancyUse</a:t>
            </a:r>
            <a:r>
              <a:rPr sz="1000" kern="0" spc="14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8290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0167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space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10</a:t>
            </a:r>
            <a:r>
              <a:rPr sz="1000" kern="0" spc="1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r>
              <a:rPr sz="1000" kern="0" spc="1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01600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-3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</a:t>
            </a:r>
            <a:r>
              <a:rPr sz="1000" kern="0" spc="8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World</a:t>
            </a:r>
            <a:r>
              <a:rPr sz="1000" kern="0" spc="8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fontStyle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FontStyle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Italic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6334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fontWeight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(100)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6334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-35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kern="0" spc="80" dirty="0">
              <a:solidFill>
                <a:srgbClr val="FFFFFF">
                  <a:alpha val="100000"/>
                </a:srgbClr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363345" algn="l" rtl="0" eaLnBrk="0">
              <a:lnSpc>
                <a:spcPts val="1240"/>
              </a:lnSpc>
              <a:spcBef>
                <a:spcPts val="260"/>
              </a:spcBef>
            </a:pPr>
            <a:r>
              <a:rPr lang="zh-CN" sz="1000" dirty="0">
                <a:solidFill>
                  <a:schemeClr val="bg1"/>
                </a:solidFill>
                <a:latin typeface="Courier New" panose="02070609020205090404"/>
                <a:ea typeface="宋体" panose="02010600030101010101" pitchFamily="2" charset="-122"/>
                <a:cs typeface="Courier New" panose="02070609020205090404"/>
              </a:rPr>
              <a:t>。。。</a:t>
            </a:r>
            <a:endParaRPr lang="zh-CN" sz="1000" dirty="0">
              <a:solidFill>
                <a:schemeClr val="bg1"/>
              </a:solidFill>
              <a:latin typeface="Courier New" panose="02070609020205090404"/>
              <a:ea typeface="宋体" panose="02010600030101010101" pitchFamily="2" charset="-122"/>
              <a:cs typeface="Courier New" panose="02070609020205090404"/>
            </a:endParaRPr>
          </a:p>
        </p:txBody>
      </p:sp>
      <p:sp>
        <p:nvSpPr>
          <p:cNvPr id="928" name="textbox 928"/>
          <p:cNvSpPr/>
          <p:nvPr/>
        </p:nvSpPr>
        <p:spPr>
          <a:xfrm>
            <a:off x="6370320" y="4385310"/>
            <a:ext cx="2458085" cy="24110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5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@Extend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的优势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51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减少代码冗余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r" rtl="0" eaLnBrk="0">
              <a:lnSpc>
                <a:spcPts val="1320"/>
              </a:lnSpc>
              <a:spcBef>
                <a:spcPts val="585"/>
              </a:spcBef>
            </a:pP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避免重复设置样式，提高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代码可读性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9385" algn="l" rtl="0" eaLnBrk="0">
              <a:lnSpc>
                <a:spcPct val="90000"/>
              </a:lnSpc>
              <a:spcBef>
                <a:spcPts val="370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样式统一管理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12420" algn="l" rtl="0" eaLnBrk="0">
              <a:lnSpc>
                <a:spcPts val="1320"/>
              </a:lnSpc>
              <a:spcBef>
                <a:spcPts val="665"/>
              </a:spcBef>
            </a:pPr>
            <a:r>
              <a:rPr sz="1000" kern="0" spc="5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在一处修改样式，全</a:t>
            </a: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局生效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ct val="9200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支持状态变量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8610" algn="l" rtl="0" eaLnBrk="0">
              <a:lnSpc>
                <a:spcPts val="1320"/>
              </a:lnSpc>
              <a:spcBef>
                <a:spcPts val="650"/>
              </a:spcBef>
            </a:pP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状态改变时，</a:t>
            </a:r>
            <a:r>
              <a:rPr sz="1000" kern="0" spc="26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D1D5D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000" kern="0" spc="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会自动刷新渲染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925" algn="l" rtl="0" eaLnBrk="0">
              <a:lnSpc>
                <a:spcPts val="1510"/>
              </a:lnSpc>
              <a:spcBef>
                <a:spcPts val="36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支持参数传递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3055" algn="l" rtl="0" eaLnBrk="0">
              <a:lnSpc>
                <a:spcPct val="94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可动态设置样式属性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30" name="textbox 930"/>
          <p:cNvSpPr/>
          <p:nvPr/>
        </p:nvSpPr>
        <p:spPr>
          <a:xfrm>
            <a:off x="335140" y="860539"/>
            <a:ext cx="3846195" cy="506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4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@Ext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end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使用场景示例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936" name="rect 936"/>
          <p:cNvSpPr/>
          <p:nvPr/>
        </p:nvSpPr>
        <p:spPr>
          <a:xfrm>
            <a:off x="6213475" y="1768601"/>
            <a:ext cx="5600700" cy="26670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38" name="textbox 938"/>
          <p:cNvSpPr/>
          <p:nvPr/>
        </p:nvSpPr>
        <p:spPr>
          <a:xfrm>
            <a:off x="384175" y="1768601"/>
            <a:ext cx="5600700" cy="26098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2260" algn="l" rtl="0" eaLnBrk="0">
              <a:lnSpc>
                <a:spcPct val="97000"/>
              </a:lnSpc>
              <a:spcBef>
                <a:spcPts val="5"/>
              </a:spcBef>
            </a:pP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4310" indent="635" algn="l" rtl="0" eaLnBrk="0">
              <a:lnSpc>
                <a:spcPct val="121000"/>
              </a:lnSpc>
              <a:spcBef>
                <a:spcPts val="1155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是一种属性方法，可根据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组件的内部状态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设置样式，功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能类似于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css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伪类，但语法不同。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7325" indent="15875" algn="l" rtl="0" eaLnBrk="0">
              <a:lnSpc>
                <a:spcPct val="124000"/>
              </a:lnSpc>
              <a:spcBef>
                <a:spcPts val="0"/>
              </a:spcBef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仅用于静态页面样式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的复用，而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可以依据组件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的不同内部状态快速设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置相应的样式。因此，</a:t>
            </a:r>
            <a:r>
              <a:rPr sz="1300" kern="0" spc="2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也被称为</a:t>
            </a:r>
            <a:r>
              <a:rPr sz="1300" kern="0" spc="3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</a:t>
            </a:r>
            <a:r>
              <a:rPr sz="13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4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态样式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40" name="textbox 940"/>
          <p:cNvSpPr/>
          <p:nvPr/>
        </p:nvSpPr>
        <p:spPr>
          <a:xfrm>
            <a:off x="384175" y="4607051"/>
            <a:ext cx="5600700" cy="2457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9720" algn="l" rtl="0" eaLnBrk="0">
              <a:lnSpc>
                <a:spcPct val="90000"/>
              </a:lnSpc>
              <a:spcBef>
                <a:spcPts val="0"/>
              </a:spcBef>
            </a:pP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700"/>
              </a:lnSpc>
              <a:spcBef>
                <a:spcPts val="1280"/>
              </a:spcBef>
              <a:tabLst>
                <a:tab pos="41910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根据组件的内部状态（如聚焦、按压、禁用等）自动切换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1700"/>
              </a:lnSpc>
              <a:spcBef>
                <a:spcPts val="1000"/>
              </a:spcBef>
              <a:tabLst>
                <a:tab pos="42545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无需手动编写状态切换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逻辑，简化代码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04800" algn="l" rtl="0" eaLnBrk="0">
              <a:lnSpc>
                <a:spcPts val="2700"/>
              </a:lnSpc>
              <a:tabLst>
                <a:tab pos="41910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提高代码的可读性和可维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护性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ts val="1700"/>
              </a:lnSpc>
              <a:spcBef>
                <a:spcPts val="5"/>
              </a:spcBef>
              <a:tabLst>
                <a:tab pos="42799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实现类似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CSS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伪类的效果，但功能更强大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42" name="picture 9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1350" y="6369176"/>
            <a:ext cx="47625" cy="47625"/>
          </a:xfrm>
          <a:prstGeom prst="rect">
            <a:avLst/>
          </a:prstGeom>
        </p:spPr>
      </p:pic>
      <p:pic>
        <p:nvPicPr>
          <p:cNvPr id="944" name="picture 9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1350" y="6026276"/>
            <a:ext cx="47625" cy="47625"/>
          </a:xfrm>
          <a:prstGeom prst="rect">
            <a:avLst/>
          </a:prstGeom>
        </p:spPr>
      </p:pic>
      <p:pic>
        <p:nvPicPr>
          <p:cNvPr id="946" name="picture 9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1350" y="5683376"/>
            <a:ext cx="47625" cy="47625"/>
          </a:xfrm>
          <a:prstGeom prst="rect">
            <a:avLst/>
          </a:prstGeom>
        </p:spPr>
      </p:pic>
      <p:pic>
        <p:nvPicPr>
          <p:cNvPr id="948" name="picture 9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1350" y="5340476"/>
            <a:ext cx="47625" cy="47625"/>
          </a:xfrm>
          <a:prstGeom prst="rect">
            <a:avLst/>
          </a:prstGeom>
        </p:spPr>
      </p:pic>
      <p:sp>
        <p:nvSpPr>
          <p:cNvPr id="950" name="rect 950"/>
          <p:cNvSpPr/>
          <p:nvPr/>
        </p:nvSpPr>
        <p:spPr>
          <a:xfrm>
            <a:off x="6213475" y="4664201"/>
            <a:ext cx="5600700" cy="24003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952" name="textbox 952"/>
          <p:cNvSpPr/>
          <p:nvPr/>
        </p:nvSpPr>
        <p:spPr>
          <a:xfrm>
            <a:off x="6403975" y="2378201"/>
            <a:ext cx="5219700" cy="1562100"/>
          </a:xfrm>
          <a:prstGeom prst="rect">
            <a:avLst/>
          </a:prstGeom>
          <a:solidFill>
            <a:srgbClr val="111827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ts val="1595"/>
              </a:lnSpc>
              <a:spcBef>
                <a:spcPts val="0"/>
              </a:spcBef>
            </a:pPr>
            <a:r>
              <a:rPr sz="13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stateStyles</a:t>
            </a:r>
            <a:r>
              <a:rPr sz="1300" kern="0" spc="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4645" algn="l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normal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300" kern="0" spc="4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3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1470" algn="l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focused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300" kern="0" spc="4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blue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300" kern="0" spc="1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34645" algn="l" rtl="0" eaLnBrk="0">
              <a:lnSpc>
                <a:spcPts val="1595"/>
              </a:lnSpc>
              <a:spcBef>
                <a:spcPts val="505"/>
              </a:spcBef>
            </a:pP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pressed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300" kern="0" spc="40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3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black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')</a:t>
            </a:r>
            <a:r>
              <a:rPr sz="1300" kern="0" spc="14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8270" algn="l" rtl="0" eaLnBrk="0">
              <a:lnSpc>
                <a:spcPts val="1675"/>
              </a:lnSpc>
              <a:spcBef>
                <a:spcPts val="0"/>
              </a:spcBef>
            </a:pPr>
            <a:r>
              <a:rPr sz="1300" kern="0" spc="-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3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954" name="textbox 954"/>
          <p:cNvSpPr/>
          <p:nvPr/>
        </p:nvSpPr>
        <p:spPr>
          <a:xfrm>
            <a:off x="387477" y="939952"/>
            <a:ext cx="4669790" cy="530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36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 - </a:t>
            </a:r>
            <a:r>
              <a:rPr sz="36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56" name="picture 9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94500" y="5311901"/>
            <a:ext cx="952500" cy="952500"/>
          </a:xfrm>
          <a:prstGeom prst="rect">
            <a:avLst/>
          </a:prstGeom>
        </p:spPr>
      </p:pic>
      <p:pic>
        <p:nvPicPr>
          <p:cNvPr id="958" name="picture 9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537575" y="5311901"/>
            <a:ext cx="952500" cy="952500"/>
          </a:xfrm>
          <a:prstGeom prst="rect">
            <a:avLst/>
          </a:prstGeom>
        </p:spPr>
      </p:pic>
      <p:pic>
        <p:nvPicPr>
          <p:cNvPr id="960" name="picture 9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280650" y="5311901"/>
            <a:ext cx="952500" cy="952500"/>
          </a:xfrm>
          <a:prstGeom prst="rect">
            <a:avLst/>
          </a:prstGeom>
        </p:spPr>
      </p:pic>
      <p:sp>
        <p:nvSpPr>
          <p:cNvPr id="962" name="textbox 962"/>
          <p:cNvSpPr/>
          <p:nvPr/>
        </p:nvSpPr>
        <p:spPr>
          <a:xfrm>
            <a:off x="6962117" y="6351143"/>
            <a:ext cx="4151629" cy="2108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455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normal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                      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focused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pressed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4" name="textbox 964"/>
          <p:cNvSpPr/>
          <p:nvPr/>
        </p:nvSpPr>
        <p:spPr>
          <a:xfrm>
            <a:off x="6495974" y="4870805"/>
            <a:ext cx="1407160" cy="280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状态样式示例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966" name="textbox 966"/>
          <p:cNvSpPr/>
          <p:nvPr/>
        </p:nvSpPr>
        <p:spPr>
          <a:xfrm>
            <a:off x="6507403" y="1976805"/>
            <a:ext cx="940435" cy="277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基本语法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68" name="picture 9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84175" y="150190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pic>
        <p:nvPicPr>
          <p:cNvPr id="972" name="picture 9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9245" y="1653031"/>
            <a:ext cx="11430000" cy="4724400"/>
          </a:xfrm>
          <a:prstGeom prst="rect">
            <a:avLst/>
          </a:prstGeom>
        </p:spPr>
      </p:pic>
      <p:sp>
        <p:nvSpPr>
          <p:cNvPr id="974" name="textbox 974"/>
          <p:cNvSpPr/>
          <p:nvPr/>
        </p:nvSpPr>
        <p:spPr>
          <a:xfrm>
            <a:off x="309245" y="6606031"/>
            <a:ext cx="11430000" cy="419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9075" algn="l" rtl="0" eaLnBrk="0">
              <a:lnSpc>
                <a:spcPct val="96000"/>
              </a:lnSpc>
              <a:tabLst>
                <a:tab pos="29845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类似于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css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伪类，但语法不同。通过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，可以根据组件的内部状态快速设置相应的样式，实现动态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效果。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76" name="picture 9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23545" y="6748906"/>
            <a:ext cx="104775" cy="133350"/>
          </a:xfrm>
          <a:prstGeom prst="rect">
            <a:avLst/>
          </a:prstGeom>
        </p:spPr>
      </p:pic>
      <p:sp>
        <p:nvSpPr>
          <p:cNvPr id="978" name="textbox 978"/>
          <p:cNvSpPr/>
          <p:nvPr/>
        </p:nvSpPr>
        <p:spPr>
          <a:xfrm>
            <a:off x="563245" y="2941523"/>
            <a:ext cx="1625600" cy="14547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8674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获焦态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indent="10795" algn="l" rtl="0" eaLnBrk="0">
              <a:lnSpc>
                <a:spcPct val="115000"/>
              </a:lnSpc>
              <a:spcBef>
                <a:spcPts val="30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当组件获得焦点时显示的样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式状态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335" indent="113030" algn="l" rtl="0" eaLnBrk="0">
              <a:lnSpc>
                <a:spcPct val="112000"/>
              </a:lnSpc>
              <a:spcBef>
                <a:spcPts val="1070"/>
              </a:spcBef>
              <a:tabLst>
                <a:tab pos="198120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适用于按钮、输入框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等可聚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焦元素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140"/>
              </a:lnSpc>
              <a:spcBef>
                <a:spcPts val="0"/>
              </a:spcBef>
              <a:tabLst>
                <a:tab pos="19875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Tab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键切换焦点时触发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0" name="picture 9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75945" y="4253356"/>
            <a:ext cx="114300" cy="114300"/>
          </a:xfrm>
          <a:prstGeom prst="rect">
            <a:avLst/>
          </a:prstGeom>
        </p:spPr>
      </p:pic>
      <p:pic>
        <p:nvPicPr>
          <p:cNvPr id="982" name="picture 9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75945" y="3910456"/>
            <a:ext cx="114300" cy="114300"/>
          </a:xfrm>
          <a:prstGeom prst="rect">
            <a:avLst/>
          </a:prstGeom>
        </p:spPr>
      </p:pic>
      <p:sp>
        <p:nvSpPr>
          <p:cNvPr id="984" name="textbox 984"/>
          <p:cNvSpPr/>
          <p:nvPr/>
        </p:nvSpPr>
        <p:spPr>
          <a:xfrm>
            <a:off x="5210511" y="2959963"/>
            <a:ext cx="1626870" cy="1435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85470" algn="l" rtl="0" eaLnBrk="0">
              <a:lnSpc>
                <a:spcPct val="91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按压态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6000"/>
              </a:lnSpc>
              <a:spcBef>
                <a:spcPts val="31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组件被按压时显示的样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式状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780" indent="109220" algn="l" rtl="0" eaLnBrk="0">
              <a:lnSpc>
                <a:spcPct val="106000"/>
              </a:lnSpc>
              <a:spcBef>
                <a:spcPts val="1030"/>
              </a:spcBef>
              <a:tabLst>
                <a:tab pos="19875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适用于按钮、图标等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可点击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</a:t>
            </a:r>
            <a:r>
              <a:rPr sz="900" kern="0" spc="-2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635" algn="l" rtl="0" eaLnBrk="0">
              <a:lnSpc>
                <a:spcPts val="1130"/>
              </a:lnSpc>
              <a:spcBef>
                <a:spcPts val="0"/>
              </a:spcBef>
              <a:tabLst>
                <a:tab pos="20002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用户触摸或点击时触发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86" name="picture 9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24145" y="4253356"/>
            <a:ext cx="114300" cy="114300"/>
          </a:xfrm>
          <a:prstGeom prst="rect">
            <a:avLst/>
          </a:prstGeom>
        </p:spPr>
      </p:pic>
      <p:pic>
        <p:nvPicPr>
          <p:cNvPr id="988" name="picture 9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224145" y="3910456"/>
            <a:ext cx="114300" cy="114300"/>
          </a:xfrm>
          <a:prstGeom prst="rect">
            <a:avLst/>
          </a:prstGeom>
        </p:spPr>
      </p:pic>
      <p:sp>
        <p:nvSpPr>
          <p:cNvPr id="990" name="textbox 990"/>
          <p:cNvSpPr/>
          <p:nvPr/>
        </p:nvSpPr>
        <p:spPr>
          <a:xfrm>
            <a:off x="7534611" y="2959963"/>
            <a:ext cx="1626870" cy="1279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10540" algn="l" rtl="0" eaLnBrk="0">
              <a:lnSpc>
                <a:spcPct val="89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不可用态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7000"/>
              </a:lnSpc>
              <a:spcBef>
                <a:spcPts val="31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组件被禁用时显示的样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式状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635" algn="l" rtl="0" eaLnBrk="0">
              <a:lnSpc>
                <a:spcPts val="1130"/>
              </a:lnSpc>
              <a:spcBef>
                <a:spcPts val="1030"/>
              </a:spcBef>
              <a:tabLst>
                <a:tab pos="19875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适用于需要禁用交互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的组件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635" algn="l" rtl="0" eaLnBrk="0">
              <a:lnSpc>
                <a:spcPct val="89000"/>
              </a:lnSpc>
              <a:spcBef>
                <a:spcPts val="0"/>
              </a:spcBef>
              <a:tabLst>
                <a:tab pos="200660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通常显示为灰色或透明状态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92" name="picture 9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48245" y="4100956"/>
            <a:ext cx="114300" cy="114300"/>
          </a:xfrm>
          <a:prstGeom prst="rect">
            <a:avLst/>
          </a:prstGeom>
        </p:spPr>
      </p:pic>
      <p:pic>
        <p:nvPicPr>
          <p:cNvPr id="994" name="picture 9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48245" y="3910456"/>
            <a:ext cx="114300" cy="114300"/>
          </a:xfrm>
          <a:prstGeom prst="rect">
            <a:avLst/>
          </a:prstGeom>
        </p:spPr>
      </p:pic>
      <p:sp>
        <p:nvSpPr>
          <p:cNvPr id="996" name="textbox 996"/>
          <p:cNvSpPr/>
          <p:nvPr/>
        </p:nvSpPr>
        <p:spPr>
          <a:xfrm>
            <a:off x="9858711" y="2959963"/>
            <a:ext cx="1626870" cy="1280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88010" algn="l" rtl="0" eaLnBrk="0">
              <a:lnSpc>
                <a:spcPct val="90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选中态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7000"/>
              </a:lnSpc>
              <a:spcBef>
                <a:spcPts val="30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组件被选中时显示的样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式状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635" algn="l" rtl="0" eaLnBrk="0">
              <a:lnSpc>
                <a:spcPct val="90000"/>
              </a:lnSpc>
              <a:spcBef>
                <a:spcPts val="1135"/>
              </a:spcBef>
              <a:tabLst>
                <a:tab pos="19875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适用于列表项、选项卡等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635" algn="l" rtl="0" eaLnBrk="0">
              <a:lnSpc>
                <a:spcPct val="90000"/>
              </a:lnSpc>
              <a:spcBef>
                <a:spcPts val="5"/>
              </a:spcBef>
              <a:tabLst>
                <a:tab pos="19113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900" kern="0" spc="10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版本及以上支持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998" name="picture 9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872345" y="4100956"/>
            <a:ext cx="114300" cy="114300"/>
          </a:xfrm>
          <a:prstGeom prst="rect">
            <a:avLst/>
          </a:prstGeom>
        </p:spPr>
      </p:pic>
      <p:pic>
        <p:nvPicPr>
          <p:cNvPr id="1000" name="picture 1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872345" y="3910456"/>
            <a:ext cx="114300" cy="114300"/>
          </a:xfrm>
          <a:prstGeom prst="rect">
            <a:avLst/>
          </a:prstGeom>
        </p:spPr>
      </p:pic>
      <p:sp>
        <p:nvSpPr>
          <p:cNvPr id="1002" name="textbox 1002"/>
          <p:cNvSpPr/>
          <p:nvPr/>
        </p:nvSpPr>
        <p:spPr>
          <a:xfrm>
            <a:off x="2887345" y="2959963"/>
            <a:ext cx="1581785" cy="1245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86740" algn="l" rtl="0" eaLnBrk="0">
              <a:lnSpc>
                <a:spcPct val="90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正常态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algn="l" rtl="0" eaLnBrk="0">
              <a:lnSpc>
                <a:spcPts val="1320"/>
              </a:lnSpc>
              <a:spcBef>
                <a:spcPts val="31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组件的默认显示样式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indent="112395" algn="l" rtl="0" eaLnBrk="0">
              <a:lnSpc>
                <a:spcPct val="106000"/>
              </a:lnSpc>
              <a:spcBef>
                <a:spcPts val="990"/>
              </a:spcBef>
              <a:tabLst>
                <a:tab pos="198120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适用于所有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默认样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0" algn="l" rtl="0" eaLnBrk="0">
              <a:lnSpc>
                <a:spcPts val="1130"/>
              </a:lnSpc>
              <a:tabLst>
                <a:tab pos="197485" algn="l"/>
              </a:tabLst>
            </a:pP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9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组件未被交互时的初始</a:t>
            </a:r>
            <a:r>
              <a:rPr sz="9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04" name="picture 1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900045" y="4062856"/>
            <a:ext cx="114300" cy="114300"/>
          </a:xfrm>
          <a:prstGeom prst="rect">
            <a:avLst/>
          </a:prstGeom>
        </p:spPr>
      </p:pic>
      <p:pic>
        <p:nvPicPr>
          <p:cNvPr id="1006" name="picture 10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900045" y="3719956"/>
            <a:ext cx="114300" cy="114300"/>
          </a:xfrm>
          <a:prstGeom prst="rect">
            <a:avLst/>
          </a:prstGeom>
        </p:spPr>
      </p:pic>
      <p:sp>
        <p:nvSpPr>
          <p:cNvPr id="1008" name="textbox 1008"/>
          <p:cNvSpPr/>
          <p:nvPr/>
        </p:nvSpPr>
        <p:spPr>
          <a:xfrm>
            <a:off x="308546" y="921537"/>
            <a:ext cx="4530725" cy="406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 -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支持的状态类型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10" name="textbox 1010"/>
          <p:cNvSpPr/>
          <p:nvPr/>
        </p:nvSpPr>
        <p:spPr>
          <a:xfrm>
            <a:off x="2633344" y="1653031"/>
            <a:ext cx="2134235" cy="419100"/>
          </a:xfrm>
          <a:prstGeom prst="rect">
            <a:avLst/>
          </a:prstGeom>
          <a:solidFill>
            <a:srgbClr val="60A5FA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61365" algn="l" rtl="0" eaLnBrk="0">
              <a:lnSpc>
                <a:spcPts val="2005"/>
              </a:lnSpc>
              <a:spcBef>
                <a:spcPts val="0"/>
              </a:spcBef>
            </a:pPr>
            <a:r>
              <a:rPr sz="1500" b="1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normal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12" name="textbox 1012"/>
          <p:cNvSpPr/>
          <p:nvPr/>
        </p:nvSpPr>
        <p:spPr>
          <a:xfrm>
            <a:off x="309245" y="1653031"/>
            <a:ext cx="2133600" cy="419100"/>
          </a:xfrm>
          <a:prstGeom prst="rect">
            <a:avLst/>
          </a:prstGeom>
          <a:solidFill>
            <a:srgbClr val="F9731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04215" algn="l" rtl="0" eaLnBrk="0">
              <a:lnSpc>
                <a:spcPts val="2005"/>
              </a:lnSpc>
              <a:spcBef>
                <a:spcPts val="0"/>
              </a:spcBef>
            </a:pPr>
            <a:r>
              <a:rPr sz="15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focused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14" name="textbox 1014"/>
          <p:cNvSpPr/>
          <p:nvPr/>
        </p:nvSpPr>
        <p:spPr>
          <a:xfrm>
            <a:off x="4957445" y="1653031"/>
            <a:ext cx="2133600" cy="419100"/>
          </a:xfrm>
          <a:prstGeom prst="rect">
            <a:avLst/>
          </a:prstGeom>
          <a:solidFill>
            <a:srgbClr val="1E3A8A">
              <a:alpha val="9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713740" algn="l" rtl="0" eaLnBrk="0">
              <a:lnSpc>
                <a:spcPts val="2005"/>
              </a:lnSpc>
              <a:spcBef>
                <a:spcPts val="0"/>
              </a:spcBef>
            </a:pPr>
            <a:r>
              <a:rPr sz="1500" b="1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pressed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16" name="textbox 1016"/>
          <p:cNvSpPr/>
          <p:nvPr/>
        </p:nvSpPr>
        <p:spPr>
          <a:xfrm>
            <a:off x="7281545" y="1653031"/>
            <a:ext cx="2133600" cy="419100"/>
          </a:xfrm>
          <a:prstGeom prst="rect">
            <a:avLst/>
          </a:prstGeom>
          <a:solidFill>
            <a:srgbClr val="6B7280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7705" algn="l" rtl="0" eaLnBrk="0">
              <a:lnSpc>
                <a:spcPts val="2005"/>
              </a:lnSpc>
              <a:spcBef>
                <a:spcPts val="0"/>
              </a:spcBef>
            </a:pPr>
            <a:r>
              <a:rPr sz="15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disabled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18" name="textbox 1018"/>
          <p:cNvSpPr/>
          <p:nvPr/>
        </p:nvSpPr>
        <p:spPr>
          <a:xfrm>
            <a:off x="9605645" y="1653031"/>
            <a:ext cx="2133600" cy="419100"/>
          </a:xfrm>
          <a:prstGeom prst="rect">
            <a:avLst/>
          </a:prstGeom>
          <a:solidFill>
            <a:srgbClr val="8B5CF6">
              <a:alpha val="7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30225" algn="l" rtl="0" eaLnBrk="0">
              <a:lnSpc>
                <a:spcPct val="81000"/>
              </a:lnSpc>
              <a:spcBef>
                <a:spcPts val="5"/>
              </a:spcBef>
            </a:pPr>
            <a:r>
              <a:rPr sz="15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selected10+</a:t>
            </a:r>
            <a:endParaRPr sz="15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pic>
        <p:nvPicPr>
          <p:cNvPr id="1020" name="picture 10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062595" y="2224531"/>
            <a:ext cx="571500" cy="571500"/>
          </a:xfrm>
          <a:prstGeom prst="rect">
            <a:avLst/>
          </a:prstGeom>
        </p:spPr>
      </p:pic>
      <p:pic>
        <p:nvPicPr>
          <p:cNvPr id="1022" name="picture 10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90295" y="2224531"/>
            <a:ext cx="571500" cy="571500"/>
          </a:xfrm>
          <a:prstGeom prst="rect">
            <a:avLst/>
          </a:prstGeom>
        </p:spPr>
      </p:pic>
      <p:pic>
        <p:nvPicPr>
          <p:cNvPr id="1024" name="picture 10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414395" y="2224531"/>
            <a:ext cx="571500" cy="571500"/>
          </a:xfrm>
          <a:prstGeom prst="rect">
            <a:avLst/>
          </a:prstGeom>
        </p:spPr>
      </p:pic>
      <p:pic>
        <p:nvPicPr>
          <p:cNvPr id="1026" name="picture 10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738495" y="2224531"/>
            <a:ext cx="571500" cy="571500"/>
          </a:xfrm>
          <a:prstGeom prst="rect">
            <a:avLst/>
          </a:prstGeom>
        </p:spPr>
      </p:pic>
      <p:pic>
        <p:nvPicPr>
          <p:cNvPr id="1028" name="picture 10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0386695" y="2224531"/>
            <a:ext cx="571500" cy="571500"/>
          </a:xfrm>
          <a:prstGeom prst="rect">
            <a:avLst/>
          </a:prstGeom>
        </p:spPr>
      </p:pic>
      <p:pic>
        <p:nvPicPr>
          <p:cNvPr id="1030" name="picture 10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09245" y="138633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034" name="rect 1034"/>
          <p:cNvSpPr/>
          <p:nvPr/>
        </p:nvSpPr>
        <p:spPr>
          <a:xfrm>
            <a:off x="5238750" y="1614931"/>
            <a:ext cx="6572250" cy="5372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36" name="rect 1036"/>
          <p:cNvSpPr/>
          <p:nvPr/>
        </p:nvSpPr>
        <p:spPr>
          <a:xfrm>
            <a:off x="381000" y="3634231"/>
            <a:ext cx="4629150" cy="2819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38" name="textbox 1038"/>
          <p:cNvSpPr/>
          <p:nvPr/>
        </p:nvSpPr>
        <p:spPr>
          <a:xfrm>
            <a:off x="381000" y="1614931"/>
            <a:ext cx="4629150" cy="18288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4320" algn="l" rtl="0" eaLnBrk="0">
              <a:lnSpc>
                <a:spcPct val="92000"/>
              </a:lnSpc>
            </a:pPr>
            <a:r>
              <a:rPr sz="1800" b="1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</a:t>
            </a:r>
            <a:r>
              <a:rPr sz="1800" b="1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</a:t>
            </a:r>
            <a:r>
              <a:rPr sz="18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92405" indent="1905" algn="l" rtl="0" eaLnBrk="0">
              <a:lnSpc>
                <a:spcPct val="113000"/>
              </a:lnSpc>
              <a:spcBef>
                <a:spcPts val="117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是一种属性方法，可根据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组件的内部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状态设置样 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式，功能类似于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css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伪类，但语法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不同。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215" indent="-5715" algn="l" rtl="0" eaLnBrk="0">
              <a:lnSpc>
                <a:spcPct val="118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支持以下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种状态：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focused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normal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pressed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                  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disabled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sele</a:t>
            </a:r>
            <a:r>
              <a:rPr sz="12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cted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40" name="textbox 1040"/>
          <p:cNvSpPr/>
          <p:nvPr/>
        </p:nvSpPr>
        <p:spPr>
          <a:xfrm>
            <a:off x="571500" y="4815331"/>
            <a:ext cx="4248150" cy="1447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256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('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Button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1')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041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stateStyles</a:t>
            </a:r>
            <a:r>
              <a:rPr sz="1000" kern="0" spc="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137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focused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5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Pink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91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pressed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36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Black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},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91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normal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000" kern="0" spc="28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backgroundColor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Red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042" name="textbox 1042"/>
          <p:cNvSpPr/>
          <p:nvPr/>
        </p:nvSpPr>
        <p:spPr>
          <a:xfrm>
            <a:off x="5416550" y="5590197"/>
            <a:ext cx="2859404" cy="12109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685" algn="l" rtl="0" eaLnBrk="0">
              <a:lnSpc>
                <a:spcPts val="1700"/>
              </a:lnSpc>
            </a:pPr>
            <a:r>
              <a:rPr sz="1300" kern="0" spc="-7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关键特点：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0800" algn="l" rtl="0" eaLnBrk="0">
              <a:lnSpc>
                <a:spcPct val="137000"/>
              </a:lnSpc>
              <a:spcBef>
                <a:spcPts val="840"/>
              </a:spcBef>
              <a:tabLst>
                <a:tab pos="194310" algn="l"/>
                <a:tab pos="195580" algn="l"/>
                <a:tab pos="19685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根据组件状态自动应用不同的样式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focused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normal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0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pressed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等多种状态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语法简洁，易于维护和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理解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0800" algn="l" rtl="0" eaLnBrk="0">
              <a:lnSpc>
                <a:spcPts val="1320"/>
              </a:lnSpc>
              <a:spcBef>
                <a:spcPts val="5"/>
              </a:spcBef>
              <a:tabLst>
                <a:tab pos="19812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无需手动编写状态切换逻辑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44" name="picture 1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429250" y="6691756"/>
            <a:ext cx="38100" cy="38100"/>
          </a:xfrm>
          <a:prstGeom prst="rect">
            <a:avLst/>
          </a:prstGeom>
        </p:spPr>
      </p:pic>
      <p:pic>
        <p:nvPicPr>
          <p:cNvPr id="1046" name="picture 10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29250" y="6463156"/>
            <a:ext cx="38100" cy="38100"/>
          </a:xfrm>
          <a:prstGeom prst="rect">
            <a:avLst/>
          </a:prstGeom>
        </p:spPr>
      </p:pic>
      <p:pic>
        <p:nvPicPr>
          <p:cNvPr id="1048" name="picture 10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29250" y="6234556"/>
            <a:ext cx="38100" cy="38100"/>
          </a:xfrm>
          <a:prstGeom prst="rect">
            <a:avLst/>
          </a:prstGeom>
        </p:spPr>
      </p:pic>
      <p:pic>
        <p:nvPicPr>
          <p:cNvPr id="1050" name="picture 10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29250" y="6005956"/>
            <a:ext cx="38100" cy="38100"/>
          </a:xfrm>
          <a:prstGeom prst="rect">
            <a:avLst/>
          </a:prstGeom>
        </p:spPr>
      </p:pic>
      <p:sp>
        <p:nvSpPr>
          <p:cNvPr id="1052" name="textbox 1052"/>
          <p:cNvSpPr/>
          <p:nvPr/>
        </p:nvSpPr>
        <p:spPr>
          <a:xfrm>
            <a:off x="5489549" y="1816963"/>
            <a:ext cx="6143625" cy="5695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视觉演示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140"/>
              </a:lnSpc>
            </a:pPr>
            <a:r>
              <a:rPr sz="900" kern="0" spc="-2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Tab</a:t>
            </a:r>
            <a:r>
              <a:rPr sz="900" kern="0" spc="-2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焦点切换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54" name="textbox 1054"/>
          <p:cNvSpPr/>
          <p:nvPr/>
        </p:nvSpPr>
        <p:spPr>
          <a:xfrm>
            <a:off x="563067" y="3835806"/>
            <a:ext cx="4119879" cy="8489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0645" algn="l" rtl="0" eaLnBrk="0">
              <a:lnSpc>
                <a:spcPct val="95000"/>
              </a:lnSpc>
            </a:pPr>
            <a:r>
              <a:rPr sz="1800" kern="0" spc="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实现原理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" indent="-5715" algn="l" rtl="0" eaLnBrk="0">
              <a:lnSpc>
                <a:spcPct val="113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通过监听组件的状态变化，在不同状态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下应用不同 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的样式规则。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56" name="textbox 1056"/>
          <p:cNvSpPr/>
          <p:nvPr/>
        </p:nvSpPr>
        <p:spPr>
          <a:xfrm>
            <a:off x="380301" y="885837"/>
            <a:ext cx="4187190" cy="4038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 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基础使用场景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58" name="textbox 1058"/>
          <p:cNvSpPr/>
          <p:nvPr/>
        </p:nvSpPr>
        <p:spPr>
          <a:xfrm>
            <a:off x="7610475" y="2643631"/>
            <a:ext cx="1828800" cy="609600"/>
          </a:xfrm>
          <a:prstGeom prst="rect">
            <a:avLst/>
          </a:prstGeom>
          <a:solidFill>
            <a:srgbClr val="DC262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64210" algn="l" rtl="0" eaLnBrk="0">
              <a:lnSpc>
                <a:spcPct val="78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Button1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60" name="textbox 1060"/>
          <p:cNvSpPr/>
          <p:nvPr/>
        </p:nvSpPr>
        <p:spPr>
          <a:xfrm>
            <a:off x="7610475" y="3977131"/>
            <a:ext cx="1828800" cy="609600"/>
          </a:xfrm>
          <a:prstGeom prst="rect">
            <a:avLst/>
          </a:prstGeom>
          <a:solidFill>
            <a:srgbClr val="DC262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6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64210" algn="l" rtl="0" eaLnBrk="0">
              <a:lnSpc>
                <a:spcPct val="79000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Button2</a:t>
            </a: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62" name="textbox 1062"/>
          <p:cNvSpPr/>
          <p:nvPr/>
        </p:nvSpPr>
        <p:spPr>
          <a:xfrm>
            <a:off x="7029450" y="5082031"/>
            <a:ext cx="2990850" cy="342900"/>
          </a:xfrm>
          <a:prstGeom prst="rect">
            <a:avLst/>
          </a:prstGeom>
          <a:solidFill>
            <a:srgbClr val="1E3A8A">
              <a:alpha val="5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5425" algn="l" rtl="0" eaLnBrk="0">
              <a:lnSpc>
                <a:spcPts val="133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Tab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键切换焦点，按压按钮查看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状态变化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4" name="textbox 1064"/>
          <p:cNvSpPr/>
          <p:nvPr/>
        </p:nvSpPr>
        <p:spPr>
          <a:xfrm>
            <a:off x="7638695" y="4779124"/>
            <a:ext cx="1782445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30"/>
              </a:lnSpc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初始状态： 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normal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态（红色）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66" name="textbox 1066"/>
          <p:cNvSpPr/>
          <p:nvPr/>
        </p:nvSpPr>
        <p:spPr>
          <a:xfrm>
            <a:off x="7638695" y="3445624"/>
            <a:ext cx="1782445" cy="19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30"/>
              </a:lnSpc>
            </a:pP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初始状态：  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normal</a:t>
            </a:r>
            <a:r>
              <a:rPr sz="10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态（红色）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68" name="picture 10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81000" y="1348231"/>
            <a:ext cx="914400" cy="38100"/>
          </a:xfrm>
          <a:prstGeom prst="rect">
            <a:avLst/>
          </a:prstGeom>
        </p:spPr>
      </p:pic>
      <p:pic>
        <p:nvPicPr>
          <p:cNvPr id="1070" name="picture 10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505700" y="3405631"/>
            <a:ext cx="28575" cy="266700"/>
          </a:xfrm>
          <a:prstGeom prst="rect">
            <a:avLst/>
          </a:prstGeom>
        </p:spPr>
      </p:pic>
      <p:pic>
        <p:nvPicPr>
          <p:cNvPr id="1072" name="picture 10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505700" y="4739131"/>
            <a:ext cx="28575" cy="2667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076" name="textbox 1076"/>
          <p:cNvSpPr/>
          <p:nvPr/>
        </p:nvSpPr>
        <p:spPr>
          <a:xfrm>
            <a:off x="6333490" y="2146935"/>
            <a:ext cx="5486400" cy="3657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367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9367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9400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MyComponen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</a:t>
            </a:r>
            <a:r>
              <a:rPr sz="1200" kern="0" spc="13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59435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normalStyle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2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5885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backgroundC</a:t>
            </a: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olor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Color.Gray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832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59435" algn="l" rtl="0" eaLnBrk="0">
              <a:lnSpc>
                <a:spcPct val="99000"/>
              </a:lnSpc>
              <a:spcBef>
                <a:spcPts val="360"/>
              </a:spcBef>
            </a:pP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@Styles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60A5FA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pressedStyle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20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5885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background</a:t>
            </a: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Color.Red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68325" algn="l" rtl="0" eaLnBrk="0">
              <a:lnSpc>
                <a:spcPts val="1495"/>
              </a:lnSpc>
              <a:spcBef>
                <a:spcPts val="380"/>
              </a:spcBef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4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68960" algn="l" rtl="0" eaLnBrk="0">
              <a:lnSpc>
                <a:spcPts val="1495"/>
              </a:lnSpc>
              <a:spcBef>
                <a:spcPts val="36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93027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Column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2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93495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3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20" dirty="0">
                <a:solidFill>
                  <a:srgbClr val="34D399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'Text1'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90370" algn="l" rtl="0" eaLnBrk="0">
              <a:lnSpc>
                <a:spcPts val="1495"/>
              </a:lnSpc>
              <a:spcBef>
                <a:spcPts val="30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fontSize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200" kern="0" spc="-20" dirty="0">
                <a:solidFill>
                  <a:srgbClr val="FBBF24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50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graphicFrame>
        <p:nvGraphicFramePr>
          <p:cNvPr id="1078" name="table 1078"/>
          <p:cNvGraphicFramePr>
            <a:graphicFrameLocks noGrp="1"/>
          </p:cNvGraphicFramePr>
          <p:nvPr/>
        </p:nvGraphicFramePr>
        <p:xfrm>
          <a:off x="389890" y="3289935"/>
          <a:ext cx="5485765" cy="1752600"/>
        </p:xfrm>
        <a:graphic>
          <a:graphicData uri="http://schemas.openxmlformats.org/drawingml/2006/table">
            <a:tbl>
              <a:tblPr/>
              <a:tblGrid>
                <a:gridCol w="2742564"/>
                <a:gridCol w="2743200"/>
              </a:tblGrid>
              <a:tr h="175260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80" name="textbox 1080"/>
          <p:cNvSpPr/>
          <p:nvPr/>
        </p:nvSpPr>
        <p:spPr>
          <a:xfrm>
            <a:off x="380961" y="1706295"/>
            <a:ext cx="5444490" cy="14268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1915" algn="l" rtl="0" eaLnBrk="0">
              <a:lnSpc>
                <a:spcPct val="93000"/>
              </a:lnSpc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联合使用概念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indent="635" algn="l" rtl="0" eaLnBrk="0">
              <a:lnSpc>
                <a:spcPct val="121000"/>
              </a:lnSpc>
              <a:spcBef>
                <a:spcPts val="1475"/>
              </a:spcBef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Styles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可以为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的不同状态定义样式，实现更高级的样式</a:t>
            </a:r>
            <a:r>
              <a:rPr sz="13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复用。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1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0645" algn="l" rtl="0" eaLnBrk="0">
              <a:lnSpc>
                <a:spcPct val="94000"/>
              </a:lnSpc>
              <a:spcBef>
                <a:spcPts val="5"/>
              </a:spcBef>
            </a:pP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优势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82" name="textbox 1082"/>
          <p:cNvSpPr/>
          <p:nvPr/>
        </p:nvSpPr>
        <p:spPr>
          <a:xfrm>
            <a:off x="487603" y="5204866"/>
            <a:ext cx="3046729" cy="12388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使用方法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40335" algn="l" rtl="0" eaLnBrk="0">
              <a:lnSpc>
                <a:spcPct val="149000"/>
              </a:lnSpc>
              <a:spcBef>
                <a:spcPts val="720"/>
              </a:spcBef>
              <a:tabLst>
                <a:tab pos="301625" algn="l"/>
                <a:tab pos="3041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装饰器定义不同状态的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b="1" kern="0" spc="0" dirty="0">
                <a:solidFill>
                  <a:srgbClr val="93C5FD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中引用这些样式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0335" algn="l" rtl="0" eaLnBrk="0">
              <a:lnSpc>
                <a:spcPts val="1510"/>
              </a:lnSpc>
              <a:spcBef>
                <a:spcPts val="0"/>
              </a:spcBef>
              <a:tabLst>
                <a:tab pos="3060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通过组件状态自动切换样式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084" name="picture 10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80390" y="6318885"/>
            <a:ext cx="47625" cy="47625"/>
          </a:xfrm>
          <a:prstGeom prst="rect">
            <a:avLst/>
          </a:prstGeom>
        </p:spPr>
      </p:pic>
      <p:pic>
        <p:nvPicPr>
          <p:cNvPr id="1086" name="picture 10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80390" y="6014085"/>
            <a:ext cx="47625" cy="47625"/>
          </a:xfrm>
          <a:prstGeom prst="rect">
            <a:avLst/>
          </a:prstGeom>
        </p:spPr>
      </p:pic>
      <p:pic>
        <p:nvPicPr>
          <p:cNvPr id="1088" name="picture 10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80390" y="5709285"/>
            <a:ext cx="47625" cy="47625"/>
          </a:xfrm>
          <a:prstGeom prst="rect">
            <a:avLst/>
          </a:prstGeom>
        </p:spPr>
      </p:pic>
      <p:sp>
        <p:nvSpPr>
          <p:cNvPr id="1090" name="textbox 1090"/>
          <p:cNvSpPr/>
          <p:nvPr/>
        </p:nvSpPr>
        <p:spPr>
          <a:xfrm>
            <a:off x="3209289" y="3289935"/>
            <a:ext cx="2667635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479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代码简洁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减少重复代码，提高可读性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92" name="textbox 1092"/>
          <p:cNvSpPr/>
          <p:nvPr/>
        </p:nvSpPr>
        <p:spPr>
          <a:xfrm>
            <a:off x="3209289" y="4242435"/>
            <a:ext cx="2667635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695" algn="l" rtl="0" eaLnBrk="0">
              <a:lnSpc>
                <a:spcPct val="95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样式隔离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6210" algn="l" rtl="0" eaLnBrk="0">
              <a:lnSpc>
                <a:spcPct val="95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避免状态样式冲突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94" name="textbox 1094"/>
          <p:cNvSpPr/>
          <p:nvPr/>
        </p:nvSpPr>
        <p:spPr>
          <a:xfrm>
            <a:off x="389890" y="3289935"/>
            <a:ext cx="2667000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6695" algn="l" rtl="0" eaLnBrk="0">
              <a:lnSpc>
                <a:spcPct val="92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样式复用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0020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多个状态共享相同样式定义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96" name="textbox 1096"/>
          <p:cNvSpPr/>
          <p:nvPr/>
        </p:nvSpPr>
        <p:spPr>
          <a:xfrm>
            <a:off x="389890" y="4242435"/>
            <a:ext cx="2667000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1615" algn="l" rtl="0" eaLnBrk="0">
              <a:lnSpc>
                <a:spcPct val="93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状态管理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305" algn="l" rtl="0" eaLnBrk="0">
              <a:lnSpc>
                <a:spcPct val="94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集中管理不同状态的样式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098" name="textbox 1098"/>
          <p:cNvSpPr/>
          <p:nvPr/>
        </p:nvSpPr>
        <p:spPr>
          <a:xfrm>
            <a:off x="389191" y="958926"/>
            <a:ext cx="4883784" cy="4057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stateStyles</a:t>
            </a: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@Styl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es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联合使用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00" name="textbox 1100"/>
          <p:cNvSpPr/>
          <p:nvPr/>
        </p:nvSpPr>
        <p:spPr>
          <a:xfrm>
            <a:off x="6320790" y="6104845"/>
            <a:ext cx="1626235" cy="6902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85000"/>
              </a:lnSpc>
              <a:tabLst>
                <a:tab pos="23431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正常态显示效果：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5575" algn="l" rtl="0" eaLnBrk="0">
              <a:lnSpc>
                <a:spcPts val="3900"/>
              </a:lnSpc>
              <a:tabLst>
                <a:tab pos="23177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按压态显示效果：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02" name="picture 1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33490" y="6633210"/>
            <a:ext cx="142875" cy="142875"/>
          </a:xfrm>
          <a:prstGeom prst="rect">
            <a:avLst/>
          </a:prstGeom>
        </p:spPr>
      </p:pic>
      <p:pic>
        <p:nvPicPr>
          <p:cNvPr id="1104" name="picture 1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33490" y="6137910"/>
            <a:ext cx="142875" cy="142875"/>
          </a:xfrm>
          <a:prstGeom prst="rect">
            <a:avLst/>
          </a:prstGeom>
        </p:spPr>
      </p:pic>
      <p:sp>
        <p:nvSpPr>
          <p:cNvPr id="1106" name="textbox 1106"/>
          <p:cNvSpPr/>
          <p:nvPr/>
        </p:nvSpPr>
        <p:spPr>
          <a:xfrm>
            <a:off x="8038465" y="6033135"/>
            <a:ext cx="619125" cy="342900"/>
          </a:xfrm>
          <a:prstGeom prst="rect">
            <a:avLst/>
          </a:prstGeom>
          <a:solidFill>
            <a:srgbClr val="6B728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ct val="810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Text1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08" name="textbox 1108"/>
          <p:cNvSpPr/>
          <p:nvPr/>
        </p:nvSpPr>
        <p:spPr>
          <a:xfrm>
            <a:off x="8038465" y="6528435"/>
            <a:ext cx="619125" cy="342900"/>
          </a:xfrm>
          <a:prstGeom prst="rect">
            <a:avLst/>
          </a:prstGeom>
          <a:solidFill>
            <a:srgbClr val="EF4444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3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4940" algn="l" rtl="0" eaLnBrk="0">
              <a:lnSpc>
                <a:spcPct val="81000"/>
              </a:lnSpc>
              <a:spcBef>
                <a:spcPts val="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Text1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10" name="textbox 1110"/>
          <p:cNvSpPr/>
          <p:nvPr/>
        </p:nvSpPr>
        <p:spPr>
          <a:xfrm>
            <a:off x="6396990" y="1712925"/>
            <a:ext cx="939800" cy="2774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12" name="picture 1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89890" y="1423035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44" name="rect 144"/>
          <p:cNvSpPr/>
          <p:nvPr/>
        </p:nvSpPr>
        <p:spPr>
          <a:xfrm>
            <a:off x="263525" y="1607185"/>
            <a:ext cx="4438650" cy="418846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30775" y="1607185"/>
            <a:ext cx="6762750" cy="3048000"/>
          </a:xfrm>
          <a:prstGeom prst="rect">
            <a:avLst/>
          </a:prstGeom>
        </p:spPr>
      </p:pic>
      <p:sp>
        <p:nvSpPr>
          <p:cNvPr id="148" name="rect 148"/>
          <p:cNvSpPr/>
          <p:nvPr/>
        </p:nvSpPr>
        <p:spPr>
          <a:xfrm>
            <a:off x="4930775" y="4718685"/>
            <a:ext cx="6762750" cy="28194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0" name="textbox 150"/>
          <p:cNvSpPr/>
          <p:nvPr/>
        </p:nvSpPr>
        <p:spPr>
          <a:xfrm>
            <a:off x="5561219" y="5417350"/>
            <a:ext cx="5877559" cy="1869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indent="-10160" algn="l" rtl="0" eaLnBrk="0">
              <a:lnSpc>
                <a:spcPct val="126000"/>
              </a:lnSpc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提高代码的可读性：通过将复杂的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逻辑封装在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方法中，使组件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方法更加简洁明了。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875" indent="-3175" algn="l" rtl="0" eaLnBrk="0">
              <a:lnSpc>
                <a:spcPct val="126000"/>
              </a:lnSpc>
              <a:spcBef>
                <a:spcPts val="1455"/>
              </a:spcBef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增强代码的可维护性：当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元素需要修改时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，只需修改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方法中的代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码，而不需要在多个地方重复修改。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21000"/>
              </a:lnSpc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便于组件初始化：通过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的方法可以更方便地初始化组件，减少样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板代码。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2" name="textbox 152"/>
          <p:cNvSpPr/>
          <p:nvPr/>
        </p:nvSpPr>
        <p:spPr>
          <a:xfrm>
            <a:off x="5294443" y="2456930"/>
            <a:ext cx="2769870" cy="1808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7645" algn="l" rtl="0" eaLnBrk="0">
              <a:lnSpc>
                <a:spcPct val="93000"/>
              </a:lnSpc>
              <a:spcBef>
                <a:spcPts val="0"/>
              </a:spcBef>
              <a:tabLst>
                <a:tab pos="2889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元素复用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240" indent="-2540" algn="l" rtl="0" eaLnBrk="0">
              <a:lnSpc>
                <a:spcPct val="113000"/>
              </a:lnSpc>
              <a:spcBef>
                <a:spcPts val="110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将重复使用的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元素抽象为方法，避免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码冗余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7645" algn="l" rtl="0" eaLnBrk="0">
              <a:lnSpc>
                <a:spcPct val="92000"/>
              </a:lnSpc>
              <a:spcBef>
                <a:spcPts val="370"/>
              </a:spcBef>
              <a:tabLst>
                <a:tab pos="2794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全局构建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支持全局自定义构建函数的定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义和使用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11775" y="3726930"/>
            <a:ext cx="190500" cy="206086"/>
          </a:xfrm>
          <a:prstGeom prst="rect">
            <a:avLst/>
          </a:prstGeom>
        </p:spPr>
      </p:pic>
      <p:pic>
        <p:nvPicPr>
          <p:cNvPr id="156" name="picture 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311775" y="2469630"/>
            <a:ext cx="190500" cy="193964"/>
          </a:xfrm>
          <a:prstGeom prst="rect">
            <a:avLst/>
          </a:prstGeom>
        </p:spPr>
      </p:pic>
      <p:sp>
        <p:nvSpPr>
          <p:cNvPr id="158" name="rect 158"/>
          <p:cNvSpPr/>
          <p:nvPr/>
        </p:nvSpPr>
        <p:spPr>
          <a:xfrm>
            <a:off x="492125" y="2978785"/>
            <a:ext cx="3981450" cy="1104900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60" name="textbox 160"/>
          <p:cNvSpPr/>
          <p:nvPr/>
        </p:nvSpPr>
        <p:spPr>
          <a:xfrm>
            <a:off x="8528050" y="2469053"/>
            <a:ext cx="2309495" cy="17964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0825" algn="l" rtl="0" eaLnBrk="0">
              <a:lnSpc>
                <a:spcPct val="97000"/>
              </a:lnSpc>
              <a:tabLst>
                <a:tab pos="3441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自定义构建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3970" algn="l" rtl="0" eaLnBrk="0">
              <a:lnSpc>
                <a:spcPts val="1510"/>
              </a:lnSpc>
              <a:spcBef>
                <a:spcPts val="1075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支持自定义组件内的构建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函数定义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spcBef>
                <a:spcPts val="360"/>
              </a:spcBef>
              <a:tabLst>
                <a:tab pos="25844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970" algn="l" rtl="0" eaLnBrk="0">
              <a:lnSpc>
                <a:spcPts val="151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支持按值和按引用传递参数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40750" y="3739053"/>
            <a:ext cx="171450" cy="193963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540750" y="2481753"/>
            <a:ext cx="238125" cy="193963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479425" y="1845487"/>
            <a:ext cx="3990975" cy="9848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7000"/>
              </a:lnSpc>
              <a:tabLst>
                <a:tab pos="3143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335" indent="12065" algn="l" rtl="0" eaLnBrk="0">
              <a:lnSpc>
                <a:spcPct val="126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装饰器用于简化组件的构建过程，特别是在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创建具有多个属性和复杂配置的组件时。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92125" y="1873885"/>
            <a:ext cx="228600" cy="228600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672325" y="3152965"/>
            <a:ext cx="3623945" cy="7835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algn="l" rtl="0" eaLnBrk="0">
              <a:lnSpc>
                <a:spcPts val="1635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所装饰的函数遵循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函数语法规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indent="-2540" algn="l" rtl="0" eaLnBrk="0">
              <a:lnSpc>
                <a:spcPct val="126000"/>
              </a:lnSpc>
              <a:spcBef>
                <a:spcPts val="0"/>
              </a:spcBef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则，开发者可以将重复使用的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元素抽象成一个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方法，在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方法中调用。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72" name="textbox 172"/>
          <p:cNvSpPr/>
          <p:nvPr/>
        </p:nvSpPr>
        <p:spPr>
          <a:xfrm>
            <a:off x="479425" y="4248950"/>
            <a:ext cx="3813809" cy="524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4445" algn="l" rtl="0" eaLnBrk="0">
              <a:lnSpc>
                <a:spcPct val="126000"/>
              </a:lnSpc>
            </a:pP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通过使用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2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，开发者可以更方便地初始化组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件，增强代码的可读性和可维护性。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74" name="textbox 174"/>
          <p:cNvSpPr/>
          <p:nvPr/>
        </p:nvSpPr>
        <p:spPr>
          <a:xfrm>
            <a:off x="250825" y="877748"/>
            <a:ext cx="4797425" cy="390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41325" algn="l" rtl="0" eaLnBrk="0">
              <a:lnSpc>
                <a:spcPct val="88000"/>
              </a:lnSpc>
              <a:tabLst>
                <a:tab pos="574675" algn="l"/>
              </a:tabLst>
            </a:pPr>
            <a:r>
              <a:rPr sz="27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76" name="picture 1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63525" y="902335"/>
            <a:ext cx="428625" cy="342900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5146675" y="4956988"/>
            <a:ext cx="2252979" cy="2940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7000"/>
              </a:lnSpc>
              <a:tabLst>
                <a:tab pos="2540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8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中的重要性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159375" y="4985385"/>
            <a:ext cx="171450" cy="228600"/>
          </a:xfrm>
          <a:prstGeom prst="rect">
            <a:avLst/>
          </a:prstGeom>
        </p:spPr>
      </p:pic>
      <p:sp>
        <p:nvSpPr>
          <p:cNvPr id="182" name="textbox 182"/>
          <p:cNvSpPr/>
          <p:nvPr/>
        </p:nvSpPr>
        <p:spPr>
          <a:xfrm>
            <a:off x="492125" y="5007610"/>
            <a:ext cx="2190750" cy="219075"/>
          </a:xfrm>
          <a:prstGeom prst="rect">
            <a:avLst/>
          </a:prstGeom>
          <a:solidFill>
            <a:srgbClr val="60A5F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8425" algn="l" rtl="0" eaLnBrk="0">
              <a:lnSpc>
                <a:spcPts val="1165"/>
              </a:lnSpc>
            </a:pP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9</a:t>
            </a: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开始支持在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9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卡片中使用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84" name="textbox 184"/>
          <p:cNvSpPr/>
          <p:nvPr/>
        </p:nvSpPr>
        <p:spPr>
          <a:xfrm>
            <a:off x="492125" y="5312410"/>
            <a:ext cx="2038350" cy="219075"/>
          </a:xfrm>
          <a:prstGeom prst="rect">
            <a:avLst/>
          </a:prstGeom>
          <a:solidFill>
            <a:srgbClr val="60A5F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6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8425" algn="l" rtl="0" eaLnBrk="0">
              <a:lnSpc>
                <a:spcPts val="1165"/>
              </a:lnSpc>
            </a:pPr>
            <a:r>
              <a:rPr sz="9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9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900" kern="0" spc="7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r>
              <a:rPr sz="9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开始支持在元</a:t>
            </a:r>
            <a:r>
              <a:rPr sz="9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服务中使用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86" name="textbox 186"/>
          <p:cNvSpPr/>
          <p:nvPr/>
        </p:nvSpPr>
        <p:spPr>
          <a:xfrm>
            <a:off x="5146675" y="1845487"/>
            <a:ext cx="1274444" cy="2940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9875" algn="l" rtl="0" eaLnBrk="0">
              <a:lnSpc>
                <a:spcPct val="97000"/>
              </a:lnSpc>
              <a:tabLst>
                <a:tab pos="34544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主要功能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159375" y="1873885"/>
            <a:ext cx="257175" cy="228600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159375" y="5442585"/>
            <a:ext cx="304800" cy="381000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159375" y="6128385"/>
            <a:ext cx="304800" cy="381000"/>
          </a:xfrm>
          <a:prstGeom prst="rect">
            <a:avLst/>
          </a:prstGeom>
        </p:spPr>
      </p:pic>
      <p:pic>
        <p:nvPicPr>
          <p:cNvPr id="194" name="picture 1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159375" y="6814185"/>
            <a:ext cx="304800" cy="381000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263525" y="1340485"/>
            <a:ext cx="1219200" cy="38100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492125" y="2978785"/>
            <a:ext cx="381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410210" y="1898015"/>
            <a:ext cx="5424170" cy="4660900"/>
            <a:chOff x="0" y="0"/>
            <a:chExt cx="5181600" cy="4156024"/>
          </a:xfrm>
        </p:grpSpPr>
        <p:sp>
          <p:nvSpPr>
            <p:cNvPr id="1116" name="rect 1116"/>
            <p:cNvSpPr/>
            <p:nvPr/>
          </p:nvSpPr>
          <p:spPr>
            <a:xfrm>
              <a:off x="0" y="401269"/>
              <a:ext cx="5181600" cy="365760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1118" name="textbox 1118"/>
            <p:cNvSpPr/>
            <p:nvPr/>
          </p:nvSpPr>
          <p:spPr>
            <a:xfrm>
              <a:off x="-12700" y="-12700"/>
              <a:ext cx="5207000" cy="41960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81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50825" algn="l" rtl="0" eaLnBrk="0">
                <a:lnSpc>
                  <a:spcPct val="96000"/>
                </a:lnSpc>
                <a:tabLst>
                  <a:tab pos="368300" algn="l"/>
                </a:tabLst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	</a:t>
              </a:r>
              <a:r>
                <a:rPr sz="1800" kern="0" spc="-1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⽰例代码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80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73990" algn="l" rtl="0" eaLnBrk="0">
                <a:lnSpc>
                  <a:spcPts val="124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import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Component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,</a:t>
              </a:r>
              <a:r>
                <a:rPr sz="1000" kern="0" spc="1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styles</a:t>
              </a:r>
              <a:r>
                <a:rPr sz="1000" kern="0" spc="1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from</a:t>
              </a:r>
              <a:r>
                <a:rPr sz="1000" kern="0" spc="2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arkui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7640" algn="l" rtl="0" eaLnBrk="0">
                <a:lnSpc>
                  <a:spcPts val="1240"/>
                </a:lnSpc>
                <a:spcBef>
                  <a:spcPts val="310"/>
                </a:spcBef>
              </a:pP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5895" algn="l" rtl="0" eaLnBrk="0">
                <a:lnSpc>
                  <a:spcPts val="1240"/>
                </a:lnSpc>
                <a:spcBef>
                  <a:spcPts val="260"/>
                </a:spcBef>
              </a:pP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CompWithInlin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eStateStyles</a:t>
              </a:r>
              <a:r>
                <a:rPr sz="1000" kern="0" spc="14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27660" algn="l" rtl="0" eaLnBrk="0">
                <a:lnSpc>
                  <a:spcPts val="1325"/>
                </a:lnSpc>
                <a:spcBef>
                  <a:spcPts val="260"/>
                </a:spcBef>
              </a:pPr>
              <a:r>
                <a:rPr sz="1000" kern="0" spc="10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</a:t>
              </a:r>
              <a:r>
                <a:rPr sz="1000" kern="0" spc="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</a:t>
              </a:r>
              <a:r>
                <a:rPr sz="1000" kern="0" spc="100" dirty="0">
                  <a:solidFill>
                    <a:srgbClr val="F59E0B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focusedColor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9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-3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Red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336550" algn="l" rtl="0" eaLnBrk="0">
                <a:lnSpc>
                  <a:spcPct val="91000"/>
                </a:lnSpc>
                <a:spcBef>
                  <a:spcPts val="28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normalColor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Color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Green</a:t>
              </a:r>
              <a:r>
                <a:rPr sz="1000" kern="0" spc="1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2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336550" algn="l" rtl="0" eaLnBrk="0">
                <a:lnSpc>
                  <a:spcPts val="1300"/>
                </a:lnSpc>
                <a:spcBef>
                  <a:spcPts val="305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3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492125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655320" algn="l" rtl="0" eaLnBrk="0">
                <a:lnSpc>
                  <a:spcPts val="1300"/>
                </a:lnSpc>
                <a:spcBef>
                  <a:spcPts val="20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Button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('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clickMe</a:t>
              </a:r>
              <a:r>
                <a:rPr sz="1000" kern="0" spc="10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height</a:t>
              </a: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(100)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width</a:t>
              </a:r>
              <a:r>
                <a:rPr sz="1000" kern="0" spc="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(100)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836930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</a:t>
              </a: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stateStyles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76630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normal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5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56970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.backgroundColor(this.normalColor)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75995" algn="l" rtl="0" eaLnBrk="0">
                <a:lnSpc>
                  <a:spcPts val="1280"/>
                </a:lnSpc>
                <a:spcBef>
                  <a:spcPts val="260"/>
                </a:spcBef>
              </a:pPr>
              <a:r>
                <a:rPr sz="1000" kern="0" spc="-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},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74090" algn="l" rtl="0" eaLnBrk="0">
                <a:lnSpc>
                  <a:spcPts val="1300"/>
                </a:lnSpc>
                <a:spcBef>
                  <a:spcPts val="220"/>
                </a:spcBef>
              </a:pPr>
              <a:r>
                <a:rPr sz="1000" kern="0" spc="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focused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:</a:t>
              </a:r>
              <a:r>
                <a:rPr sz="1000" kern="0" spc="16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000" kern="0" spc="7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156970" algn="l" rtl="0" eaLnBrk="0">
                <a:lnSpc>
                  <a:spcPts val="1240"/>
                </a:lnSpc>
                <a:spcBef>
                  <a:spcPts val="200"/>
                </a:spcBef>
              </a:pPr>
              <a:r>
                <a:rPr sz="1000" kern="0" spc="2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.backgroundColor(this.focusedColor)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75995" algn="l" rtl="0" eaLnBrk="0">
                <a:lnSpc>
                  <a:spcPts val="1300"/>
                </a:lnSpc>
                <a:spcBef>
                  <a:spcPts val="260"/>
                </a:spcBef>
              </a:pPr>
              <a:r>
                <a:rPr sz="1000" kern="0" spc="-10" dirty="0">
                  <a:solidFill>
                    <a:srgbClr val="E2E8F0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0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  <p:pic>
          <p:nvPicPr>
            <p:cNvPr id="1120" name="picture 11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25465"/>
              <a:ext cx="238125" cy="206085"/>
            </a:xfrm>
            <a:prstGeom prst="rect">
              <a:avLst/>
            </a:prstGeom>
          </p:spPr>
        </p:pic>
      </p:grpSp>
      <p:sp>
        <p:nvSpPr>
          <p:cNvPr id="1128" name="textbox 1128"/>
          <p:cNvSpPr/>
          <p:nvPr/>
        </p:nvSpPr>
        <p:spPr>
          <a:xfrm>
            <a:off x="421284" y="1074648"/>
            <a:ext cx="5200650" cy="5391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6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3600" b="1" kern="0" spc="36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stateStyles</a:t>
            </a:r>
            <a:r>
              <a:rPr sz="36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中使⽤变量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134" name="rect 1134"/>
          <p:cNvSpPr/>
          <p:nvPr/>
        </p:nvSpPr>
        <p:spPr>
          <a:xfrm>
            <a:off x="6202680" y="2133600"/>
            <a:ext cx="2514600" cy="28575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36" name="rect 1136"/>
          <p:cNvSpPr/>
          <p:nvPr/>
        </p:nvSpPr>
        <p:spPr>
          <a:xfrm>
            <a:off x="8869680" y="2133600"/>
            <a:ext cx="2505075" cy="2857500"/>
          </a:xfrm>
          <a:prstGeom prst="rect">
            <a:avLst/>
          </a:prstGeom>
          <a:solidFill>
            <a:srgbClr val="1E40AF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38" name="textbox 1138"/>
          <p:cNvSpPr/>
          <p:nvPr/>
        </p:nvSpPr>
        <p:spPr>
          <a:xfrm>
            <a:off x="735583" y="1681530"/>
            <a:ext cx="4817745" cy="1347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装饰器作⽤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705" indent="4445" algn="l" rtl="0" eaLnBrk="0">
              <a:lnSpc>
                <a:spcPct val="120000"/>
              </a:lnSpc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AnimatableExtend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装饰器⽤于⾃定义可动画的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属性⽅法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，以便在这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些属性⽅法中修改组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件的不可动画属性。在动画执⾏过程中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，通过逐帧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回调函数动态更新不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可动画属性的值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，从⽽实现不可动画属性的动画效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40" name="textbox 1140"/>
          <p:cNvSpPr/>
          <p:nvPr/>
        </p:nvSpPr>
        <p:spPr>
          <a:xfrm>
            <a:off x="782954" y="3060700"/>
            <a:ext cx="4800600" cy="1143000"/>
          </a:xfrm>
          <a:prstGeom prst="rect">
            <a:avLst/>
          </a:prstGeom>
          <a:solidFill>
            <a:srgbClr val="000000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1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7475" algn="l" rtl="0" eaLnBrk="0">
              <a:lnSpc>
                <a:spcPct val="99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@AnimatableEx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tend(UIComponentName)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0734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unctionName(value: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typeName)</a:t>
            </a:r>
            <a:r>
              <a:rPr sz="1200" kern="0" spc="1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516890" algn="l" rtl="0" eaLnBrk="0">
              <a:lnSpc>
                <a:spcPct val="99000"/>
              </a:lnSpc>
              <a:spcBef>
                <a:spcPts val="375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.propertyName(value</a:t>
            </a:r>
            <a:r>
              <a:rPr sz="1200" kern="0" spc="-3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05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9245" algn="l" rtl="0" eaLnBrk="0">
              <a:lnSpc>
                <a:spcPts val="1495"/>
              </a:lnSpc>
              <a:spcBef>
                <a:spcPts val="0"/>
              </a:spcBef>
            </a:pPr>
            <a:r>
              <a:rPr sz="1200" kern="0" spc="-20" dirty="0">
                <a:solidFill>
                  <a:srgbClr val="E2E8F0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142" name="textbox 1142"/>
          <p:cNvSpPr/>
          <p:nvPr/>
        </p:nvSpPr>
        <p:spPr>
          <a:xfrm>
            <a:off x="419430" y="870686"/>
            <a:ext cx="7469505" cy="5689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9000"/>
              </a:lnSpc>
            </a:pPr>
            <a:r>
              <a:rPr sz="3600" b="1" kern="0" spc="8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36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AnimatableExtend</a:t>
            </a:r>
            <a:r>
              <a:rPr sz="3600" kern="0" spc="8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装饰器介绍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44" name="textbox 1144"/>
          <p:cNvSpPr/>
          <p:nvPr/>
        </p:nvSpPr>
        <p:spPr>
          <a:xfrm>
            <a:off x="6191046" y="5085130"/>
            <a:ext cx="4229734" cy="8267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1800" b="1" kern="0" spc="1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Animatabl</a:t>
            </a:r>
            <a:r>
              <a:rPr sz="1800" b="1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eArithmetic&lt;T&gt;</a:t>
            </a:r>
            <a:r>
              <a:rPr sz="18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5715" algn="l" rtl="0" eaLnBrk="0">
              <a:lnSpc>
                <a:spcPct val="114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为了实现对复杂数据类型的动画效果</a:t>
            </a:r>
            <a:r>
              <a:rPr sz="1000" kern="0" spc="-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，需要在数据类型中实现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       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AnimatableArithmetic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&lt;T&gt;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接⼝的函数：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46" name="picture 1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57761" y="1143000"/>
            <a:ext cx="2550890" cy="19050"/>
          </a:xfrm>
          <a:prstGeom prst="rect">
            <a:avLst/>
          </a:prstGeom>
        </p:spPr>
      </p:pic>
      <p:sp>
        <p:nvSpPr>
          <p:cNvPr id="1152" name="textbox 1152"/>
          <p:cNvSpPr/>
          <p:nvPr/>
        </p:nvSpPr>
        <p:spPr>
          <a:xfrm>
            <a:off x="6342380" y="3416300"/>
            <a:ext cx="1654175" cy="14236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8900" algn="l" rtl="0" eaLnBrk="0">
              <a:lnSpc>
                <a:spcPct val="84000"/>
              </a:lnSpc>
              <a:tabLst>
                <a:tab pos="17843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height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5100" algn="l" rtl="0" eaLnBrk="0">
              <a:lnSpc>
                <a:spcPct val="84000"/>
              </a:lnSpc>
              <a:spcBef>
                <a:spcPts val="1190"/>
              </a:spcBef>
              <a:tabLst>
                <a:tab pos="2476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width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5100" algn="l" rtl="0" eaLnBrk="0">
              <a:lnSpc>
                <a:spcPct val="84000"/>
              </a:lnSpc>
              <a:spcBef>
                <a:spcPts val="1190"/>
              </a:spcBef>
              <a:tabLst>
                <a:tab pos="2540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backgroundColo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65100" algn="l" rtl="0" eaLnBrk="0">
              <a:lnSpc>
                <a:spcPct val="84000"/>
              </a:lnSpc>
              <a:spcBef>
                <a:spcPts val="1190"/>
              </a:spcBef>
              <a:tabLst>
                <a:tab pos="244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translate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09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3000"/>
              </a:lnSpc>
              <a:spcBef>
                <a:spcPts val="5"/>
              </a:spcBef>
            </a:pPr>
            <a:r>
              <a:rPr sz="1500" kern="0" spc="0" dirty="0">
                <a:solidFill>
                  <a:srgbClr val="7099C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Tt</a:t>
            </a:r>
            <a:r>
              <a:rPr sz="1500" kern="0" spc="180" dirty="0">
                <a:solidFill>
                  <a:srgbClr val="7099C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fontSize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154" name="picture 1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55080" y="4343400"/>
            <a:ext cx="152400" cy="152400"/>
          </a:xfrm>
          <a:prstGeom prst="rect">
            <a:avLst/>
          </a:prstGeom>
        </p:spPr>
      </p:pic>
      <p:pic>
        <p:nvPicPr>
          <p:cNvPr id="1156" name="picture 1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55080" y="4038600"/>
            <a:ext cx="152400" cy="152400"/>
          </a:xfrm>
          <a:prstGeom prst="rect">
            <a:avLst/>
          </a:prstGeom>
        </p:spPr>
      </p:pic>
      <p:pic>
        <p:nvPicPr>
          <p:cNvPr id="1158" name="picture 11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55080" y="3757246"/>
            <a:ext cx="152400" cy="93784"/>
          </a:xfrm>
          <a:prstGeom prst="rect">
            <a:avLst/>
          </a:prstGeom>
        </p:spPr>
      </p:pic>
      <p:pic>
        <p:nvPicPr>
          <p:cNvPr id="1160" name="picture 11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355080" y="3429000"/>
            <a:ext cx="76200" cy="152400"/>
          </a:xfrm>
          <a:prstGeom prst="rect">
            <a:avLst/>
          </a:prstGeom>
        </p:spPr>
      </p:pic>
      <p:sp>
        <p:nvSpPr>
          <p:cNvPr id="1162" name="rect 1162"/>
          <p:cNvSpPr/>
          <p:nvPr/>
        </p:nvSpPr>
        <p:spPr>
          <a:xfrm>
            <a:off x="782954" y="6794500"/>
            <a:ext cx="1809750" cy="609600"/>
          </a:xfrm>
          <a:prstGeom prst="rect">
            <a:avLst/>
          </a:prstGeom>
          <a:solidFill>
            <a:srgbClr val="2563EB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64" name="textbox 1164"/>
          <p:cNvSpPr/>
          <p:nvPr/>
        </p:nvSpPr>
        <p:spPr>
          <a:xfrm>
            <a:off x="1193622" y="6885813"/>
            <a:ext cx="1109344" cy="424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2000"/>
              </a:lnSpc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开始⽀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66" name="picture 11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35355" y="7023100"/>
            <a:ext cx="190500" cy="152400"/>
          </a:xfrm>
          <a:prstGeom prst="rect">
            <a:avLst/>
          </a:prstGeom>
        </p:spPr>
      </p:pic>
      <p:sp>
        <p:nvSpPr>
          <p:cNvPr id="1170" name="rect 1170"/>
          <p:cNvSpPr/>
          <p:nvPr/>
        </p:nvSpPr>
        <p:spPr>
          <a:xfrm>
            <a:off x="2745105" y="6794500"/>
            <a:ext cx="2838450" cy="609600"/>
          </a:xfrm>
          <a:prstGeom prst="rect">
            <a:avLst/>
          </a:prstGeom>
          <a:solidFill>
            <a:srgbClr val="2563EB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72" name="textbox 1172"/>
          <p:cNvSpPr/>
          <p:nvPr/>
        </p:nvSpPr>
        <p:spPr>
          <a:xfrm>
            <a:off x="1004341" y="4752213"/>
            <a:ext cx="4472304" cy="424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4445" algn="l" rtl="0" eaLnBrk="0">
              <a:lnSpc>
                <a:spcPct val="112000"/>
              </a:lnSpc>
            </a:pP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AnimatableExtend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只能在全局范围定义</a:t>
            </a:r>
            <a:r>
              <a:rPr sz="1200" kern="0" spc="-2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，不⽀持在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组件内部定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74" name="rect 1174"/>
          <p:cNvSpPr/>
          <p:nvPr/>
        </p:nvSpPr>
        <p:spPr>
          <a:xfrm>
            <a:off x="6583680" y="5994400"/>
            <a:ext cx="2324100" cy="647700"/>
          </a:xfrm>
          <a:prstGeom prst="rect">
            <a:avLst/>
          </a:prstGeom>
          <a:solidFill>
            <a:srgbClr val="1E40A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76" name="rect 1176"/>
          <p:cNvSpPr/>
          <p:nvPr/>
        </p:nvSpPr>
        <p:spPr>
          <a:xfrm>
            <a:off x="6583680" y="6731000"/>
            <a:ext cx="2324100" cy="647700"/>
          </a:xfrm>
          <a:prstGeom prst="rect">
            <a:avLst/>
          </a:prstGeom>
          <a:solidFill>
            <a:srgbClr val="1E40A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78" name="textbox 1178"/>
          <p:cNvSpPr/>
          <p:nvPr/>
        </p:nvSpPr>
        <p:spPr>
          <a:xfrm>
            <a:off x="9060180" y="5994400"/>
            <a:ext cx="2314575" cy="647700"/>
          </a:xfrm>
          <a:prstGeom prst="rect">
            <a:avLst/>
          </a:prstGeom>
          <a:solidFill>
            <a:srgbClr val="1E40A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7175" algn="l" rtl="0" eaLnBrk="0">
              <a:lnSpc>
                <a:spcPts val="940"/>
              </a:lnSpc>
              <a:spcBef>
                <a:spcPts val="0"/>
              </a:spcBef>
              <a:tabLst>
                <a:tab pos="3365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subtract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marL="113665" algn="l" rtl="0" eaLnBrk="0">
              <a:lnSpc>
                <a:spcPts val="1815"/>
              </a:lnSpc>
            </a:pP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减法函数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180" name="picture 11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174480" y="6205415"/>
            <a:ext cx="142875" cy="35169"/>
          </a:xfrm>
          <a:prstGeom prst="rect">
            <a:avLst/>
          </a:prstGeom>
        </p:spPr>
      </p:pic>
      <p:sp>
        <p:nvSpPr>
          <p:cNvPr id="1182" name="rect 1182"/>
          <p:cNvSpPr/>
          <p:nvPr/>
        </p:nvSpPr>
        <p:spPr>
          <a:xfrm>
            <a:off x="9060180" y="6731000"/>
            <a:ext cx="2314575" cy="647700"/>
          </a:xfrm>
          <a:prstGeom prst="rect">
            <a:avLst/>
          </a:prstGeom>
          <a:solidFill>
            <a:srgbClr val="1E40AF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184" name="textbox 1184"/>
          <p:cNvSpPr/>
          <p:nvPr/>
        </p:nvSpPr>
        <p:spPr>
          <a:xfrm>
            <a:off x="1000074" y="5285613"/>
            <a:ext cx="3256915" cy="421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" algn="l" rtl="0" eaLnBrk="0">
              <a:lnSpc>
                <a:spcPct val="91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函数参数类型必须为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类型或者实现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  <a:spcBef>
                <a:spcPts val="0"/>
              </a:spcBef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AnimatableArithmetic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&lt;T&gt;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接⼝的⾃定义类型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86" name="textbox 1186"/>
          <p:cNvSpPr/>
          <p:nvPr/>
        </p:nvSpPr>
        <p:spPr>
          <a:xfrm>
            <a:off x="9008884" y="2679827"/>
            <a:ext cx="2158364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4000"/>
              </a:lnSpc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如果属性⽅法在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animation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属性前调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 ，但改变该属性的值不会影响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animation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属性的动画效果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88" name="textbox 1188"/>
          <p:cNvSpPr/>
          <p:nvPr/>
        </p:nvSpPr>
        <p:spPr>
          <a:xfrm>
            <a:off x="6346647" y="2679827"/>
            <a:ext cx="2158364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" algn="l" rtl="0" eaLnBrk="0">
              <a:lnSpc>
                <a:spcPct val="114000"/>
              </a:lnSpc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如果属性⽅法在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animation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属性前调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 ，并且改变该属性的值会影响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5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875" algn="l" rtl="0" eaLnBrk="0">
              <a:lnSpc>
                <a:spcPct val="96000"/>
              </a:lnSpc>
              <a:spcBef>
                <a:spcPts val="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animation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属性的动画效果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0" name="textbox 1190"/>
          <p:cNvSpPr/>
          <p:nvPr/>
        </p:nvSpPr>
        <p:spPr>
          <a:xfrm>
            <a:off x="3120067" y="6885813"/>
            <a:ext cx="2180589" cy="4356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270" algn="l" rtl="0" eaLnBrk="0">
              <a:lnSpc>
                <a:spcPct val="115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5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开始⽀持在元服务中使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2" name="textbox 1192"/>
          <p:cNvSpPr/>
          <p:nvPr/>
        </p:nvSpPr>
        <p:spPr>
          <a:xfrm>
            <a:off x="1004646" y="5819013"/>
            <a:ext cx="2915285" cy="1924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在函数体内只能调⽤括号内组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件的属性⽅法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4" name="textbox 1194"/>
          <p:cNvSpPr/>
          <p:nvPr/>
        </p:nvSpPr>
        <p:spPr>
          <a:xfrm>
            <a:off x="6537680" y="1681530"/>
            <a:ext cx="1398269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属性类型概念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6" name="textbox 1196"/>
          <p:cNvSpPr/>
          <p:nvPr/>
        </p:nvSpPr>
        <p:spPr>
          <a:xfrm>
            <a:off x="733297" y="6342430"/>
            <a:ext cx="1369060" cy="288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8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API</a:t>
            </a:r>
            <a:r>
              <a:rPr sz="18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版本⽀持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198" name="textbox 1198"/>
          <p:cNvSpPr/>
          <p:nvPr/>
        </p:nvSpPr>
        <p:spPr>
          <a:xfrm>
            <a:off x="9009380" y="3406013"/>
            <a:ext cx="1780539" cy="1987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tabLst>
                <a:tab pos="2698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Polyline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points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200" name="picture 120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022080" y="3429000"/>
            <a:ext cx="171450" cy="152400"/>
          </a:xfrm>
          <a:prstGeom prst="rect">
            <a:avLst/>
          </a:prstGeom>
        </p:spPr>
      </p:pic>
      <p:sp>
        <p:nvSpPr>
          <p:cNvPr id="1202" name="textbox 1202"/>
          <p:cNvSpPr/>
          <p:nvPr/>
        </p:nvSpPr>
        <p:spPr>
          <a:xfrm>
            <a:off x="9009380" y="2297545"/>
            <a:ext cx="1430655" cy="2514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tabLst>
                <a:tab pos="28257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不可动画属性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4" name="picture 12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022080" y="2310245"/>
            <a:ext cx="190500" cy="206086"/>
          </a:xfrm>
          <a:prstGeom prst="rect">
            <a:avLst/>
          </a:prstGeom>
        </p:spPr>
      </p:pic>
      <p:sp>
        <p:nvSpPr>
          <p:cNvPr id="1206" name="textbox 1206"/>
          <p:cNvSpPr/>
          <p:nvPr/>
        </p:nvSpPr>
        <p:spPr>
          <a:xfrm>
            <a:off x="6342380" y="2297545"/>
            <a:ext cx="1244600" cy="2514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2000"/>
              </a:lnSpc>
              <a:tabLst>
                <a:tab pos="28892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可动画属性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08" name="picture 12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355080" y="2310245"/>
            <a:ext cx="190500" cy="206086"/>
          </a:xfrm>
          <a:prstGeom prst="rect">
            <a:avLst/>
          </a:prstGeom>
        </p:spPr>
      </p:pic>
      <p:sp>
        <p:nvSpPr>
          <p:cNvPr id="1210" name="textbox 1210"/>
          <p:cNvSpPr/>
          <p:nvPr/>
        </p:nvSpPr>
        <p:spPr>
          <a:xfrm>
            <a:off x="706780" y="4285030"/>
            <a:ext cx="936625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12" name="textbox 1212"/>
          <p:cNvSpPr/>
          <p:nvPr/>
        </p:nvSpPr>
        <p:spPr>
          <a:xfrm>
            <a:off x="6685280" y="6877024"/>
            <a:ext cx="815339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07950" algn="l" rtl="0" eaLnBrk="0">
              <a:lnSpc>
                <a:spcPct val="85000"/>
              </a:lnSpc>
              <a:tabLst>
                <a:tab pos="19748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multiply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214" name="picture 12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697980" y="6906845"/>
            <a:ext cx="95250" cy="105507"/>
          </a:xfrm>
          <a:prstGeom prst="rect">
            <a:avLst/>
          </a:prstGeom>
        </p:spPr>
      </p:pic>
      <p:sp>
        <p:nvSpPr>
          <p:cNvPr id="1216" name="textbox 1216"/>
          <p:cNvSpPr/>
          <p:nvPr/>
        </p:nvSpPr>
        <p:spPr>
          <a:xfrm>
            <a:off x="9161780" y="6877024"/>
            <a:ext cx="741680" cy="182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1100" kern="0" spc="90" dirty="0">
                <a:solidFill>
                  <a:srgbClr val="D4AC0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二</a:t>
            </a:r>
            <a:r>
              <a:rPr sz="1100" kern="0" spc="300" dirty="0">
                <a:solidFill>
                  <a:srgbClr val="D4AC0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equals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218" name="textbox 1218"/>
          <p:cNvSpPr/>
          <p:nvPr/>
        </p:nvSpPr>
        <p:spPr>
          <a:xfrm>
            <a:off x="6685280" y="6134100"/>
            <a:ext cx="559434" cy="1879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3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ct val="85000"/>
              </a:lnSpc>
              <a:tabLst>
                <a:tab pos="244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plus</a:t>
            </a:r>
            <a:endParaRPr sz="12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220" name="picture 12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6697980" y="6146800"/>
            <a:ext cx="142875" cy="152400"/>
          </a:xfrm>
          <a:prstGeom prst="rect">
            <a:avLst/>
          </a:prstGeom>
        </p:spPr>
      </p:pic>
      <p:sp>
        <p:nvSpPr>
          <p:cNvPr id="1222" name="textbox 1222"/>
          <p:cNvSpPr/>
          <p:nvPr/>
        </p:nvSpPr>
        <p:spPr>
          <a:xfrm>
            <a:off x="9160332" y="7113016"/>
            <a:ext cx="708025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相等判断函数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24" name="picture 12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6202680" y="5116576"/>
            <a:ext cx="285750" cy="243839"/>
          </a:xfrm>
          <a:prstGeom prst="rect">
            <a:avLst/>
          </a:prstGeom>
        </p:spPr>
      </p:pic>
      <p:pic>
        <p:nvPicPr>
          <p:cNvPr id="1226" name="picture 12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5888355" y="1676400"/>
            <a:ext cx="9525" cy="6591300"/>
          </a:xfrm>
          <a:prstGeom prst="rect">
            <a:avLst/>
          </a:prstGeom>
        </p:spPr>
      </p:pic>
      <p:pic>
        <p:nvPicPr>
          <p:cNvPr id="1228" name="picture 12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401955" y="1712976"/>
            <a:ext cx="228600" cy="231647"/>
          </a:xfrm>
          <a:prstGeom prst="rect">
            <a:avLst/>
          </a:prstGeom>
        </p:spPr>
      </p:pic>
      <p:pic>
        <p:nvPicPr>
          <p:cNvPr id="1230" name="picture 123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401955" y="6373876"/>
            <a:ext cx="228600" cy="231647"/>
          </a:xfrm>
          <a:prstGeom prst="rect">
            <a:avLst/>
          </a:prstGeom>
        </p:spPr>
      </p:pic>
      <p:sp>
        <p:nvSpPr>
          <p:cNvPr id="1232" name="textbox 1232"/>
          <p:cNvSpPr/>
          <p:nvPr/>
        </p:nvSpPr>
        <p:spPr>
          <a:xfrm>
            <a:off x="6688480" y="6376416"/>
            <a:ext cx="479425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加法函数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34" name="textbox 1234"/>
          <p:cNvSpPr/>
          <p:nvPr/>
        </p:nvSpPr>
        <p:spPr>
          <a:xfrm>
            <a:off x="6689166" y="7113016"/>
            <a:ext cx="478790" cy="151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乘法函数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36" name="picture 123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6202680" y="1725168"/>
            <a:ext cx="228600" cy="219456"/>
          </a:xfrm>
          <a:prstGeom prst="rect">
            <a:avLst/>
          </a:prstGeom>
        </p:spPr>
      </p:pic>
      <p:pic>
        <p:nvPicPr>
          <p:cNvPr id="1238" name="picture 123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401955" y="4316476"/>
            <a:ext cx="200025" cy="231647"/>
          </a:xfrm>
          <a:prstGeom prst="rect">
            <a:avLst/>
          </a:prstGeom>
        </p:spPr>
      </p:pic>
      <p:pic>
        <p:nvPicPr>
          <p:cNvPr id="1240" name="picture 124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600000">
            <a:off x="2897505" y="7023100"/>
            <a:ext cx="152400" cy="152400"/>
          </a:xfrm>
          <a:prstGeom prst="rect">
            <a:avLst/>
          </a:prstGeom>
        </p:spPr>
      </p:pic>
      <p:pic>
        <p:nvPicPr>
          <p:cNvPr id="1242" name="picture 124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782955" y="5308600"/>
            <a:ext cx="152400" cy="152400"/>
          </a:xfrm>
          <a:prstGeom prst="rect">
            <a:avLst/>
          </a:prstGeom>
        </p:spPr>
      </p:pic>
      <p:pic>
        <p:nvPicPr>
          <p:cNvPr id="1244" name="picture 124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782955" y="5842000"/>
            <a:ext cx="152400" cy="152400"/>
          </a:xfrm>
          <a:prstGeom prst="rect">
            <a:avLst/>
          </a:prstGeom>
        </p:spPr>
      </p:pic>
      <p:pic>
        <p:nvPicPr>
          <p:cNvPr id="1246" name="picture 124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782955" y="4775200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250" name="rect 1250"/>
          <p:cNvSpPr/>
          <p:nvPr/>
        </p:nvSpPr>
        <p:spPr>
          <a:xfrm>
            <a:off x="6231890" y="4298950"/>
            <a:ext cx="5702935" cy="2458085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1252" name="table 125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401435" y="4979035"/>
          <a:ext cx="5424805" cy="1487805"/>
        </p:xfrm>
        <a:graphic>
          <a:graphicData uri="http://schemas.openxmlformats.org/drawingml/2006/table">
            <a:tbl>
              <a:tblPr/>
              <a:tblGrid>
                <a:gridCol w="955040"/>
                <a:gridCol w="1733550"/>
                <a:gridCol w="1700530"/>
                <a:gridCol w="1035685"/>
              </a:tblGrid>
              <a:tr h="360000"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plus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AnimatableArithmetic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AnimatableArithmetic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加法函数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subtract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AnimatableArithmetic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AnimatableArithmetic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减 法 函 数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multiply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number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AnimatableArithmetic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乘 法 函 数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equals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AnimatableArithmetic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boolean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eaLnBrk="0">
                        <a:lnSpc>
                          <a:spcPct val="134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Lucida Sans Unicode" panose="020B0602030504020204"/>
                          <a:ea typeface="Lucida Sans Unicode" panose="020B0602030504020204"/>
                          <a:cs typeface="Lucida Sans Unicode" panose="020B0602030504020204"/>
                        </a:rPr>
                        <a:t>相等判断函数</a:t>
                      </a:r>
                      <a:endParaRPr sz="1000" kern="0" spc="40" dirty="0">
                        <a:solidFill>
                          <a:srgbClr val="FFFFFF">
                            <a:alpha val="100000"/>
                          </a:srgbClr>
                        </a:solidFill>
                        <a:latin typeface="Lucida Sans Unicode" panose="020B0602030504020204"/>
                        <a:ea typeface="Lucida Sans Unicode" panose="020B0602030504020204"/>
                        <a:cs typeface="Lucida Sans Unicode" panose="020B0602030504020204"/>
                      </a:endParaRPr>
                    </a:p>
                  </a:txBody>
                  <a:tcPr marL="0" marR="0" marT="0" marB="0" vert="horz" anchor="ctr" anchorCtr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54" name="textbox 1254"/>
          <p:cNvSpPr/>
          <p:nvPr/>
        </p:nvSpPr>
        <p:spPr>
          <a:xfrm>
            <a:off x="6231890" y="2203450"/>
            <a:ext cx="5172075" cy="1447800"/>
          </a:xfrm>
          <a:prstGeom prst="rect">
            <a:avLst/>
          </a:prstGeom>
          <a:solidFill>
            <a:srgbClr val="000000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1290" algn="l" rtl="0" eaLnBrk="0">
              <a:lnSpc>
                <a:spcPts val="1300"/>
              </a:lnSpc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interface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AnimatableArithmetic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&lt;T&gt;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87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plus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rhs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T):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subtract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rhs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T):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8790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multiply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number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):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0695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equals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rhs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T):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boolean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56" name="rect 1256"/>
          <p:cNvSpPr/>
          <p:nvPr/>
        </p:nvSpPr>
        <p:spPr>
          <a:xfrm>
            <a:off x="431165" y="1898650"/>
            <a:ext cx="5181600" cy="1066800"/>
          </a:xfrm>
          <a:prstGeom prst="rect">
            <a:avLst/>
          </a:prstGeom>
          <a:solidFill>
            <a:srgbClr val="000000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258" name="textbox 1258"/>
          <p:cNvSpPr/>
          <p:nvPr/>
        </p:nvSpPr>
        <p:spPr>
          <a:xfrm>
            <a:off x="573665" y="1484680"/>
            <a:ext cx="3223260" cy="13385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7335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语法格式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8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240"/>
              </a:lnSpc>
              <a:spcBef>
                <a:spcPts val="300"/>
              </a:spcBef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@AnimatableExtend(UIComponentN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ame)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r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functionName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typeName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8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7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61950" algn="l" rtl="0" eaLnBrk="0">
              <a:lnSpc>
                <a:spcPts val="1240"/>
              </a:lnSpc>
              <a:spcBef>
                <a:spcPts val="260"/>
              </a:spcBef>
            </a:pP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propertyName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value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32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260" name="textbox 1260"/>
          <p:cNvSpPr/>
          <p:nvPr/>
        </p:nvSpPr>
        <p:spPr>
          <a:xfrm>
            <a:off x="6226524" y="1911477"/>
            <a:ext cx="4395470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96000"/>
              </a:lnSpc>
            </a:pP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为实现对复杂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数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据类型的动画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效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果</a:t>
            </a:r>
            <a:r>
              <a:rPr sz="10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，需要在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数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据类型中实现以下接⼝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⽅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法：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62" name="textbox 1262"/>
          <p:cNvSpPr/>
          <p:nvPr/>
        </p:nvSpPr>
        <p:spPr>
          <a:xfrm>
            <a:off x="6219190" y="1484680"/>
            <a:ext cx="4706620" cy="3117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5000"/>
              </a:lnSpc>
              <a:tabLst>
                <a:tab pos="4127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800" b="1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AnimatableArithmetic&lt;T&gt;</a:t>
            </a:r>
            <a:r>
              <a:rPr sz="18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</a:t>
            </a:r>
            <a:r>
              <a:rPr sz="18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说明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64" name="picture 12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31890" y="1516126"/>
            <a:ext cx="285750" cy="243840"/>
          </a:xfrm>
          <a:prstGeom prst="rect">
            <a:avLst/>
          </a:prstGeom>
        </p:spPr>
      </p:pic>
      <p:pic>
        <p:nvPicPr>
          <p:cNvPr id="1266" name="picture 12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56682" y="1060450"/>
            <a:ext cx="3630390" cy="19050"/>
          </a:xfrm>
          <a:prstGeom prst="rect">
            <a:avLst/>
          </a:prstGeom>
        </p:spPr>
      </p:pic>
      <p:sp>
        <p:nvSpPr>
          <p:cNvPr id="1272" name="textbox 1272"/>
          <p:cNvSpPr/>
          <p:nvPr/>
        </p:nvSpPr>
        <p:spPr>
          <a:xfrm>
            <a:off x="441096" y="845896"/>
            <a:ext cx="6294120" cy="4368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2700" b="1" kern="0" spc="4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AnimatableExtend</a:t>
            </a:r>
            <a:r>
              <a:rPr sz="2700" kern="0" spc="4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装饰器使⽤说明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74" name="picture 1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-178435" y="8089900"/>
            <a:ext cx="1638300" cy="1354073"/>
          </a:xfrm>
          <a:prstGeom prst="rect">
            <a:avLst/>
          </a:prstGeom>
        </p:spPr>
      </p:pic>
      <p:pic>
        <p:nvPicPr>
          <p:cNvPr id="1276" name="picture 12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9764" y="4603750"/>
            <a:ext cx="304800" cy="304800"/>
          </a:xfrm>
          <a:prstGeom prst="rect">
            <a:avLst/>
          </a:prstGeom>
        </p:spPr>
      </p:pic>
      <p:sp>
        <p:nvSpPr>
          <p:cNvPr id="1278" name="textbox 1278"/>
          <p:cNvSpPr/>
          <p:nvPr/>
        </p:nvSpPr>
        <p:spPr>
          <a:xfrm>
            <a:off x="761964" y="4616577"/>
            <a:ext cx="4787900" cy="362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25120" indent="-312420" algn="l" rtl="0" eaLnBrk="0">
              <a:lnSpc>
                <a:spcPct val="108000"/>
              </a:lnSpc>
            </a:pPr>
            <a:r>
              <a:rPr sz="1600" b="1" kern="0" spc="130" baseline="-26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r>
              <a:rPr sz="1000" b="1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AnimatableExtend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定义的函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数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体内只能调⽤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AnimatableExtend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括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号内组件的属性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⽅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80" name="textbox 1280"/>
          <p:cNvSpPr/>
          <p:nvPr/>
        </p:nvSpPr>
        <p:spPr>
          <a:xfrm>
            <a:off x="1071365" y="4083177"/>
            <a:ext cx="4436109" cy="361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" indent="-16510" algn="l" rtl="0" eaLnBrk="0">
              <a:lnSpc>
                <a:spcPct val="114000"/>
              </a:lnSpc>
            </a:pP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数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类型必须为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number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类型或者实现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AnimatableArithmetic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&lt;T&gt;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接⼝的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⾃定义类型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2" name="picture 12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9764" y="3613150"/>
            <a:ext cx="304800" cy="304800"/>
          </a:xfrm>
          <a:prstGeom prst="rect">
            <a:avLst/>
          </a:prstGeom>
        </p:spPr>
      </p:pic>
      <p:sp>
        <p:nvSpPr>
          <p:cNvPr id="1284" name="textbox 1284"/>
          <p:cNvSpPr/>
          <p:nvPr/>
        </p:nvSpPr>
        <p:spPr>
          <a:xfrm>
            <a:off x="768099" y="3625977"/>
            <a:ext cx="4352925" cy="2000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75"/>
              </a:lnSpc>
            </a:pPr>
            <a:r>
              <a:rPr sz="1600" b="1" kern="0" spc="80" baseline="-22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1000" b="1" kern="0" spc="8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AnimatableExtend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只能在全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局范围定义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，不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⽀</a:t>
            </a:r>
            <a:r>
              <a:rPr sz="10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持在组件内部定义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286" name="picture 12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9764" y="5137150"/>
            <a:ext cx="304800" cy="304800"/>
          </a:xfrm>
          <a:prstGeom prst="rect">
            <a:avLst/>
          </a:prstGeom>
        </p:spPr>
      </p:pic>
      <p:sp>
        <p:nvSpPr>
          <p:cNvPr id="1288" name="textbox 1288"/>
          <p:cNvSpPr/>
          <p:nvPr/>
        </p:nvSpPr>
        <p:spPr>
          <a:xfrm>
            <a:off x="759031" y="5149977"/>
            <a:ext cx="3564254" cy="2000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375"/>
              </a:lnSpc>
            </a:pPr>
            <a:r>
              <a:rPr sz="1600" b="1" kern="0" spc="40" baseline="-22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4</a:t>
            </a:r>
            <a:r>
              <a:rPr sz="1000" b="1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10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⽀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⽀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持在元服务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中使⽤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92" name="textbox 1292"/>
          <p:cNvSpPr/>
          <p:nvPr/>
        </p:nvSpPr>
        <p:spPr>
          <a:xfrm>
            <a:off x="6567347" y="3884980"/>
            <a:ext cx="1391919" cy="287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接⼝⽅法说明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294" name="textbox 1294"/>
          <p:cNvSpPr/>
          <p:nvPr/>
        </p:nvSpPr>
        <p:spPr>
          <a:xfrm>
            <a:off x="707415" y="3199180"/>
            <a:ext cx="936625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02" name="picture 1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9764" y="4070350"/>
            <a:ext cx="304800" cy="304800"/>
          </a:xfrm>
          <a:prstGeom prst="rect">
            <a:avLst/>
          </a:prstGeom>
        </p:spPr>
      </p:pic>
      <p:sp>
        <p:nvSpPr>
          <p:cNvPr id="1304" name="textbox 1304"/>
          <p:cNvSpPr/>
          <p:nvPr/>
        </p:nvSpPr>
        <p:spPr>
          <a:xfrm>
            <a:off x="9286681" y="4630025"/>
            <a:ext cx="688975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返回值类型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06" name="textbox 1306"/>
          <p:cNvSpPr/>
          <p:nvPr/>
        </p:nvSpPr>
        <p:spPr>
          <a:xfrm>
            <a:off x="7524618" y="4630025"/>
            <a:ext cx="556259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⼊参类型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08" name="picture 13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17565" y="1479550"/>
            <a:ext cx="9525" cy="7734300"/>
          </a:xfrm>
          <a:prstGeom prst="rect">
            <a:avLst/>
          </a:prstGeom>
        </p:spPr>
      </p:pic>
      <p:pic>
        <p:nvPicPr>
          <p:cNvPr id="1310" name="picture 13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31165" y="1503933"/>
            <a:ext cx="285750" cy="243840"/>
          </a:xfrm>
          <a:prstGeom prst="rect">
            <a:avLst/>
          </a:prstGeom>
        </p:spPr>
      </p:pic>
      <p:pic>
        <p:nvPicPr>
          <p:cNvPr id="1314" name="picture 13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31890" y="3928617"/>
            <a:ext cx="228600" cy="219456"/>
          </a:xfrm>
          <a:prstGeom prst="rect">
            <a:avLst/>
          </a:prstGeom>
        </p:spPr>
      </p:pic>
      <p:sp>
        <p:nvSpPr>
          <p:cNvPr id="1318" name="textbox 1318"/>
          <p:cNvSpPr/>
          <p:nvPr/>
        </p:nvSpPr>
        <p:spPr>
          <a:xfrm>
            <a:off x="11036935" y="4645025"/>
            <a:ext cx="743585" cy="2000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说</a:t>
            </a:r>
            <a:r>
              <a:rPr sz="10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8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20" name="picture 13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31165" y="3230626"/>
            <a:ext cx="171450" cy="231647"/>
          </a:xfrm>
          <a:prstGeom prst="rect">
            <a:avLst/>
          </a:prstGeom>
        </p:spPr>
      </p:pic>
      <p:sp>
        <p:nvSpPr>
          <p:cNvPr id="1322" name="textbox 1322"/>
          <p:cNvSpPr/>
          <p:nvPr/>
        </p:nvSpPr>
        <p:spPr>
          <a:xfrm>
            <a:off x="6667690" y="4630025"/>
            <a:ext cx="288925" cy="177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名称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28" name="textbox 1328"/>
          <p:cNvSpPr/>
          <p:nvPr/>
        </p:nvSpPr>
        <p:spPr>
          <a:xfrm>
            <a:off x="763565" y="4157262"/>
            <a:ext cx="107950" cy="1568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6000"/>
              </a:lnSpc>
            </a:pPr>
            <a:r>
              <a:rPr sz="10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</a:t>
            </a:r>
            <a:endParaRPr sz="1000" dirty="0">
              <a:latin typeface="Microsoft JhengHei"/>
              <a:ea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340" name="textbox 1340"/>
          <p:cNvSpPr/>
          <p:nvPr/>
        </p:nvSpPr>
        <p:spPr>
          <a:xfrm>
            <a:off x="528320" y="2198370"/>
            <a:ext cx="5334000" cy="475805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@AnimatableExtend(Text)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 animatableFontSize(size: number)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.fontSize(size)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 AnimatablePropertyExample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@State fontSize: number = 20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build()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Column()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Text("AnimatableProperty")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.animatableFontSize(this.fontSize)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.animation({ duration: 1000, curve: "ease" })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Button("Play")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.onClick(() =&gt;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this.fontSize = this.fontSize == 20 ? 36 : 20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.width("100%")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.padding(10)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342" name="textbox 1342"/>
          <p:cNvSpPr/>
          <p:nvPr/>
        </p:nvSpPr>
        <p:spPr>
          <a:xfrm>
            <a:off x="6087262" y="1194625"/>
            <a:ext cx="5426709" cy="2051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09160" algn="l" rtl="0" eaLnBrk="0">
              <a:lnSpc>
                <a:spcPct val="78000"/>
              </a:lnSpc>
              <a:tabLst>
                <a:tab pos="487807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endParaRPr sz="15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1354" name="textbox 1354"/>
          <p:cNvSpPr/>
          <p:nvPr/>
        </p:nvSpPr>
        <p:spPr>
          <a:xfrm>
            <a:off x="515620" y="1069543"/>
            <a:ext cx="5288279" cy="9791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925" algn="l" rtl="0" eaLnBrk="0">
              <a:lnSpc>
                <a:spcPct val="91000"/>
              </a:lnSpc>
            </a:pPr>
            <a:r>
              <a:rPr sz="2700" b="1" kern="0" spc="7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AnimatableExtend</a:t>
            </a:r>
            <a:r>
              <a:rPr sz="2700" kern="0" spc="7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使⽤场景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ts val="4550"/>
              </a:lnSpc>
            </a:pPr>
            <a:r>
              <a:rPr sz="1800" kern="0" spc="0" dirty="0">
                <a:solidFill>
                  <a:srgbClr val="C1672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Tt</a:t>
            </a:r>
            <a:r>
              <a:rPr sz="1800" kern="0" spc="180" dirty="0">
                <a:solidFill>
                  <a:srgbClr val="C1672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⽰例</a:t>
            </a:r>
            <a:r>
              <a:rPr sz="1800" b="1" kern="0" spc="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</a:t>
            </a:r>
            <a:r>
              <a:rPr sz="1800" kern="0" spc="-4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字体⼤⼩动画效果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285"/>
            <a:ext cx="12192000" cy="7269480"/>
          </a:xfrm>
          <a:prstGeom prst="rect">
            <a:avLst/>
          </a:prstGeom>
        </p:spPr>
      </p:pic>
      <p:sp>
        <p:nvSpPr>
          <p:cNvPr id="1332" name="textbox 1332"/>
          <p:cNvSpPr/>
          <p:nvPr/>
        </p:nvSpPr>
        <p:spPr>
          <a:xfrm>
            <a:off x="6265545" y="1504315"/>
            <a:ext cx="5334000" cy="623443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2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@AnimatableExtend(Polyline)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 animatablePoints(points: PointVector)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.points(points.get())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 AnimatablePropertyExample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@State points: PointVector = new PointVector([...])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build()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Column()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Polyline()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.animatablePoints(this.points)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.animation({ duration: 1000, curve: "ease" })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.size({ height: 220, width: 300 })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.fill(Color.Green)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.stroke(Color.Red)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.strokeWidth(3)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.strokeLinecap("round")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.strokeLinejoin("round")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.strokeDasharray(1000)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.strokeDashoffset(1000)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.className("polyline-animation")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.backgroundColor('#eeaacc')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Button("Play")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.onClick(() =&gt;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this.points = new PointVector([...])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.width("100%")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.padding(10)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340" name="textbox 1340"/>
          <p:cNvSpPr/>
          <p:nvPr/>
        </p:nvSpPr>
        <p:spPr>
          <a:xfrm>
            <a:off x="528320" y="2198370"/>
            <a:ext cx="5334000" cy="554037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class Point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x: number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y: number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plus(rhs: Point): Point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return new Point(this.x + rhs.x, this.y + rhs.y)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class PointVector extends Array&lt;Point&gt; implements AnimatableArithmetic&lt;PointVector&gt;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constructor(value: Array&lt;Point&gt;)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super()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value.forEach(p =&gt; this.push(p))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plus(rhs: PointVector): PointVector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let result = new PointVector([])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const len = Math.min(this.length, rhs.length)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for (let i = 0; i &lt; len; i++)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  result.push((this as Array&lt;Point&gt;)[i].plus((rhs as Array&lt;Point&gt;)[i]))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return result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}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  <a:sym typeface="+mn-ea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get(): Array&lt;Object[]&gt;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let result: Array&lt;Object[]&gt; = []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this.forEach(p =&gt; result.push([p.x, p.y]))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  return result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  <a:sym typeface="+mn-ea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22555" algn="l" rtl="0" eaLnBrk="0">
              <a:lnSpc>
                <a:spcPts val="130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342" name="textbox 1342"/>
          <p:cNvSpPr/>
          <p:nvPr/>
        </p:nvSpPr>
        <p:spPr>
          <a:xfrm>
            <a:off x="6087262" y="1194625"/>
            <a:ext cx="5426709" cy="2051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709160" algn="l" rtl="0" eaLnBrk="0">
              <a:lnSpc>
                <a:spcPct val="78000"/>
              </a:lnSpc>
              <a:tabLst>
                <a:tab pos="487807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endParaRPr sz="15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344" name="picture 13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9962" y="1274571"/>
            <a:ext cx="4696790" cy="19050"/>
          </a:xfrm>
          <a:prstGeom prst="rect">
            <a:avLst/>
          </a:prstGeom>
        </p:spPr>
      </p:pic>
      <p:sp>
        <p:nvSpPr>
          <p:cNvPr id="1354" name="textbox 1354"/>
          <p:cNvSpPr/>
          <p:nvPr/>
        </p:nvSpPr>
        <p:spPr>
          <a:xfrm>
            <a:off x="515620" y="1069340"/>
            <a:ext cx="5288280" cy="4349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925" algn="l" rtl="0" eaLnBrk="0">
              <a:lnSpc>
                <a:spcPct val="91000"/>
              </a:lnSpc>
            </a:pPr>
            <a:r>
              <a:rPr sz="2700" b="1" kern="0" spc="7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AnimatableExtend</a:t>
            </a:r>
            <a:r>
              <a:rPr sz="2700" kern="0" spc="7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58" name="textbox 1358"/>
          <p:cNvSpPr/>
          <p:nvPr/>
        </p:nvSpPr>
        <p:spPr>
          <a:xfrm>
            <a:off x="528320" y="1707692"/>
            <a:ext cx="2514600" cy="287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algn="l" rtl="0" eaLnBrk="0">
              <a:lnSpc>
                <a:spcPct val="95000"/>
              </a:lnSpc>
              <a:tabLst>
                <a:tab pos="2825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⽰例</a:t>
            </a:r>
            <a:r>
              <a:rPr sz="1800" b="1" kern="0" spc="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：折线动画效果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60" name="picture 13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1020" y="1775125"/>
            <a:ext cx="190500" cy="181840"/>
          </a:xfrm>
          <a:prstGeom prst="rect">
            <a:avLst/>
          </a:prstGeom>
        </p:spPr>
      </p:pic>
      <p:sp>
        <p:nvSpPr>
          <p:cNvPr id="1366" name="path 1366"/>
          <p:cNvSpPr/>
          <p:nvPr/>
        </p:nvSpPr>
        <p:spPr>
          <a:xfrm>
            <a:off x="6178355" y="2198496"/>
            <a:ext cx="74489" cy="48682"/>
          </a:xfrm>
          <a:custGeom>
            <a:avLst/>
            <a:gdLst/>
            <a:ahLst/>
            <a:cxnLst/>
            <a:rect l="0" t="0" r="0" b="0"/>
            <a:pathLst>
              <a:path w="117" h="76">
                <a:moveTo>
                  <a:pt x="15" y="61"/>
                </a:moveTo>
                <a:cubicBezTo>
                  <a:pt x="18" y="55"/>
                  <a:pt x="23" y="50"/>
                  <a:pt x="28" y="45"/>
                </a:cubicBezTo>
                <a:cubicBezTo>
                  <a:pt x="32" y="40"/>
                  <a:pt x="38" y="36"/>
                  <a:pt x="43" y="32"/>
                </a:cubicBezTo>
                <a:cubicBezTo>
                  <a:pt x="49" y="28"/>
                  <a:pt x="55" y="25"/>
                  <a:pt x="62" y="22"/>
                </a:cubicBezTo>
                <a:cubicBezTo>
                  <a:pt x="68" y="20"/>
                  <a:pt x="75" y="18"/>
                  <a:pt x="81" y="17"/>
                </a:cubicBezTo>
                <a:cubicBezTo>
                  <a:pt x="88" y="15"/>
                  <a:pt x="95" y="15"/>
                  <a:pt x="102" y="15"/>
                </a:cubicBezTo>
              </a:path>
            </a:pathLst>
          </a:custGeom>
          <a:noFill/>
          <a:ln w="19050" cap="flat">
            <a:solidFill>
              <a:srgbClr val="FFFFFF">
                <a:alpha val="30196"/>
              </a:srgbClr>
            </a:solidFill>
            <a:prstDash val="solid"/>
            <a:miter lim="400000"/>
          </a:ln>
        </p:spPr>
        <p:txBody>
          <a:bodyPr rtlCol="0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372" name="textbox 1372"/>
          <p:cNvSpPr/>
          <p:nvPr/>
        </p:nvSpPr>
        <p:spPr>
          <a:xfrm>
            <a:off x="397510" y="2209038"/>
            <a:ext cx="5181600" cy="24574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7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7650" algn="l" rtl="0" eaLnBrk="0">
              <a:lnSpc>
                <a:spcPct val="95000"/>
              </a:lnSpc>
            </a:pP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Require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装饰器⽤于校验以下变量是否需要在构造时传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5000"/>
              </a:lnSpc>
              <a:spcBef>
                <a:spcPts val="360"/>
              </a:spcBef>
              <a:tabLst>
                <a:tab pos="476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ct val="96000"/>
              </a:lnSpc>
              <a:spcBef>
                <a:spcPts val="1345"/>
              </a:spcBef>
              <a:tabLst>
                <a:tab pos="476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ct val="96000"/>
              </a:lnSpc>
              <a:spcBef>
                <a:spcPts val="1320"/>
              </a:spcBef>
              <a:tabLst>
                <a:tab pos="476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390525" algn="l" rtl="0" eaLnBrk="0">
              <a:lnSpc>
                <a:spcPct val="96000"/>
              </a:lnSpc>
              <a:spcBef>
                <a:spcPts val="1320"/>
              </a:spcBef>
              <a:tabLst>
                <a:tab pos="4762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BuilderParam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2000"/>
              </a:lnSpc>
              <a:spcBef>
                <a:spcPts val="5"/>
              </a:spcBef>
              <a:tabLst>
                <a:tab pos="4724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⽆状态装饰器装饰的常规变量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74" name="picture 1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5635" y="4237863"/>
            <a:ext cx="152400" cy="152399"/>
          </a:xfrm>
          <a:prstGeom prst="rect">
            <a:avLst/>
          </a:prstGeom>
        </p:spPr>
      </p:pic>
      <p:pic>
        <p:nvPicPr>
          <p:cNvPr id="1376" name="picture 13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5635" y="3894963"/>
            <a:ext cx="152400" cy="152400"/>
          </a:xfrm>
          <a:prstGeom prst="rect">
            <a:avLst/>
          </a:prstGeom>
        </p:spPr>
      </p:pic>
      <p:pic>
        <p:nvPicPr>
          <p:cNvPr id="1378" name="picture 1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5635" y="3552063"/>
            <a:ext cx="152400" cy="152400"/>
          </a:xfrm>
          <a:prstGeom prst="rect">
            <a:avLst/>
          </a:prstGeom>
        </p:spPr>
      </p:pic>
      <p:pic>
        <p:nvPicPr>
          <p:cNvPr id="1380" name="picture 13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5635" y="3209163"/>
            <a:ext cx="152400" cy="152400"/>
          </a:xfrm>
          <a:prstGeom prst="rect">
            <a:avLst/>
          </a:prstGeom>
        </p:spPr>
      </p:pic>
      <p:pic>
        <p:nvPicPr>
          <p:cNvPr id="1382" name="picture 13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5635" y="2866263"/>
            <a:ext cx="152400" cy="152400"/>
          </a:xfrm>
          <a:prstGeom prst="rect">
            <a:avLst/>
          </a:prstGeom>
        </p:spPr>
      </p:pic>
      <p:sp>
        <p:nvSpPr>
          <p:cNvPr id="1384" name="rect 1384"/>
          <p:cNvSpPr/>
          <p:nvPr/>
        </p:nvSpPr>
        <p:spPr>
          <a:xfrm>
            <a:off x="6188710" y="1535938"/>
            <a:ext cx="5181600" cy="2457449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386" name="textbox 1386"/>
          <p:cNvSpPr/>
          <p:nvPr/>
        </p:nvSpPr>
        <p:spPr>
          <a:xfrm>
            <a:off x="397510" y="5428488"/>
            <a:ext cx="5181600" cy="17716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74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2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使⽤规则：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8125" algn="l" rtl="0" eaLnBrk="0">
              <a:lnSpc>
                <a:spcPct val="98000"/>
              </a:lnSpc>
              <a:spcBef>
                <a:spcPts val="365"/>
              </a:spcBef>
            </a:pPr>
            <a:r>
              <a:rPr sz="1200" kern="0" spc="0" dirty="0">
                <a:solidFill>
                  <a:srgbClr val="B8601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310" dirty="0">
                <a:solidFill>
                  <a:srgbClr val="B8601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只能⽤于装饰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内部的变量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ct val="89000"/>
              </a:lnSpc>
              <a:spcBef>
                <a:spcPts val="1295"/>
              </a:spcBef>
            </a:pPr>
            <a:r>
              <a:rPr sz="1200" kern="0" spc="-10" dirty="0">
                <a:solidFill>
                  <a:srgbClr val="AB591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370" dirty="0">
                <a:solidFill>
                  <a:srgbClr val="AB591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被装饰的变量必须在构造⾃定义组件时提供参数值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2700"/>
              </a:lnSpc>
            </a:pPr>
            <a:r>
              <a:rPr sz="1200" kern="0" spc="-20" dirty="0">
                <a:solidFill>
                  <a:srgbClr val="AB591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&gt;</a:t>
            </a:r>
            <a:r>
              <a:rPr sz="1200" kern="0" spc="300" dirty="0">
                <a:solidFill>
                  <a:srgbClr val="AB591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若缺少必需参数</a:t>
            </a:r>
            <a:r>
              <a:rPr sz="1200" kern="0" spc="-19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，将导致编译错误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88" name="textbox 1388"/>
          <p:cNvSpPr/>
          <p:nvPr/>
        </p:nvSpPr>
        <p:spPr>
          <a:xfrm>
            <a:off x="6604635" y="1799463"/>
            <a:ext cx="4441825" cy="19310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82000"/>
              </a:lnSpc>
              <a:spcBef>
                <a:spcPts val="0"/>
              </a:spcBef>
              <a:tabLst>
                <a:tab pos="412750" algn="l"/>
              </a:tabLst>
            </a:pPr>
            <a:r>
              <a:rPr sz="1500" kern="0" spc="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API</a:t>
            </a:r>
            <a:r>
              <a:rPr sz="1500" b="1" kern="0" spc="31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500" b="1" kern="0" spc="22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11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  <a:p>
            <a:pPr marL="420370" algn="l" rtl="0" eaLnBrk="0">
              <a:lnSpc>
                <a:spcPct val="91000"/>
              </a:lnSpc>
              <a:spcBef>
                <a:spcPts val="980"/>
              </a:spcBef>
            </a:pP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开始对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BuilderParam</a:t>
            </a:r>
            <a:r>
              <a:rPr sz="12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进⾏校验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417195" algn="l" rtl="0" eaLnBrk="0">
              <a:lnSpc>
                <a:spcPts val="1825"/>
              </a:lnSpc>
            </a:pPr>
            <a:r>
              <a:rPr sz="1000" kern="0" spc="30" dirty="0">
                <a:solidFill>
                  <a:srgbClr val="FFFFFF">
                    <a:alpha val="7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⽀持在元服务中使⽤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5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83000"/>
              </a:lnSpc>
              <a:spcBef>
                <a:spcPts val="450"/>
              </a:spcBef>
              <a:tabLst>
                <a:tab pos="412750" algn="l"/>
              </a:tabLst>
            </a:pPr>
            <a:r>
              <a:rPr sz="1500" kern="0" spc="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500" b="1" kern="0" spc="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API</a:t>
            </a:r>
            <a:r>
              <a:rPr sz="1500" b="1" kern="0" spc="31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</a:t>
            </a:r>
            <a:r>
              <a:rPr sz="1500" b="1" kern="0" spc="220" dirty="0">
                <a:solidFill>
                  <a:srgbClr val="FB923C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12</a:t>
            </a:r>
            <a:endParaRPr sz="1500" dirty="0">
              <a:latin typeface="Microsoft JhengHei"/>
              <a:ea typeface="Microsoft JhengHei"/>
              <a:cs typeface="Microsoft JhengHei"/>
            </a:endParaRPr>
          </a:p>
          <a:p>
            <a:pPr algn="l" rtl="0" eaLnBrk="0">
              <a:lnSpc>
                <a:spcPct val="103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5450" indent="-5080" algn="l" rtl="0" eaLnBrk="0">
              <a:lnSpc>
                <a:spcPct val="111000"/>
              </a:lnSpc>
              <a:spcBef>
                <a:spcPts val="5"/>
              </a:spcBef>
            </a:pP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开始对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和常规变量（</a:t>
            </a:r>
            <a:r>
              <a:rPr sz="1200" kern="0" spc="-2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⽆状态装饰器装饰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的变量）进⾏校验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90" name="picture 13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17335" y="2993263"/>
            <a:ext cx="228600" cy="228600"/>
          </a:xfrm>
          <a:prstGeom prst="rect">
            <a:avLst/>
          </a:prstGeom>
        </p:spPr>
      </p:pic>
      <p:pic>
        <p:nvPicPr>
          <p:cNvPr id="1392" name="picture 13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17335" y="1812163"/>
            <a:ext cx="228600" cy="228600"/>
          </a:xfrm>
          <a:prstGeom prst="rect">
            <a:avLst/>
          </a:prstGeom>
        </p:spPr>
      </p:pic>
      <p:sp>
        <p:nvSpPr>
          <p:cNvPr id="1394" name="textbox 1394"/>
          <p:cNvSpPr/>
          <p:nvPr/>
        </p:nvSpPr>
        <p:spPr>
          <a:xfrm>
            <a:off x="395605" y="1064260"/>
            <a:ext cx="5138420" cy="6115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19050" algn="l" rtl="0" eaLnBrk="0">
              <a:lnSpc>
                <a:spcPct val="90000"/>
              </a:lnSpc>
            </a:pPr>
            <a:r>
              <a:rPr sz="3600" b="1" kern="0" spc="4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36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Require</a:t>
            </a:r>
            <a:r>
              <a:rPr sz="3600" kern="0" spc="4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装饰器介</a:t>
            </a:r>
            <a:r>
              <a:rPr sz="36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36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绍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396" name="textbox 1396"/>
          <p:cNvSpPr/>
          <p:nvPr/>
        </p:nvSpPr>
        <p:spPr>
          <a:xfrm>
            <a:off x="6188710" y="4755388"/>
            <a:ext cx="2514600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8000"/>
              </a:lnSpc>
              <a:tabLst>
                <a:tab pos="46990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参数校验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4470" algn="l" rtl="0" eaLnBrk="0">
              <a:lnSpc>
                <a:spcPct val="114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确保组件构造时提供了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所有必需的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398" name="picture 13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88735" y="4991781"/>
            <a:ext cx="190500" cy="193963"/>
          </a:xfrm>
          <a:prstGeom prst="rect">
            <a:avLst/>
          </a:prstGeom>
        </p:spPr>
      </p:pic>
      <p:sp>
        <p:nvSpPr>
          <p:cNvPr id="1400" name="textbox 1400"/>
          <p:cNvSpPr/>
          <p:nvPr/>
        </p:nvSpPr>
        <p:spPr>
          <a:xfrm>
            <a:off x="6188710" y="6069838"/>
            <a:ext cx="2514600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9000"/>
              </a:lnSpc>
              <a:spcBef>
                <a:spcPts val="5"/>
              </a:spcBef>
              <a:tabLst>
                <a:tab pos="47561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⼯具提⽰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200" indent="1270" algn="l" rtl="0" eaLnBrk="0">
              <a:lnSpc>
                <a:spcPct val="115000"/>
              </a:lnSpc>
              <a:spcBef>
                <a:spcPts val="0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在开发环境中提供更好的代码提⽰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 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和⾃动补全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02" name="picture 14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88735" y="6294108"/>
            <a:ext cx="190500" cy="206086"/>
          </a:xfrm>
          <a:prstGeom prst="rect">
            <a:avLst/>
          </a:prstGeom>
        </p:spPr>
      </p:pic>
      <p:sp>
        <p:nvSpPr>
          <p:cNvPr id="1404" name="textbox 1404"/>
          <p:cNvSpPr/>
          <p:nvPr/>
        </p:nvSpPr>
        <p:spPr>
          <a:xfrm>
            <a:off x="8855710" y="4755388"/>
            <a:ext cx="2514600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9000"/>
              </a:lnSpc>
              <a:tabLst>
                <a:tab pos="47053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类型安全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3835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提供编译时检查</a:t>
            </a:r>
            <a:r>
              <a:rPr sz="10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，避免运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⾏时错误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06" name="picture 14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055735" y="4979658"/>
            <a:ext cx="190500" cy="206086"/>
          </a:xfrm>
          <a:prstGeom prst="rect">
            <a:avLst/>
          </a:prstGeom>
        </p:spPr>
      </p:pic>
      <p:sp>
        <p:nvSpPr>
          <p:cNvPr id="1410" name="rect 1410"/>
          <p:cNvSpPr/>
          <p:nvPr/>
        </p:nvSpPr>
        <p:spPr>
          <a:xfrm>
            <a:off x="8855710" y="6069838"/>
            <a:ext cx="2514600" cy="11620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414" name="textbox 1414"/>
          <p:cNvSpPr/>
          <p:nvPr/>
        </p:nvSpPr>
        <p:spPr>
          <a:xfrm>
            <a:off x="6176010" y="1083868"/>
            <a:ext cx="1713229" cy="300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6000"/>
              </a:lnSpc>
              <a:tabLst>
                <a:tab pos="3556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8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API</a:t>
            </a:r>
            <a:r>
              <a:rPr sz="1800" kern="0" spc="1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版本⽀持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16" name="picture 14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188710" y="1115314"/>
            <a:ext cx="228600" cy="231647"/>
          </a:xfrm>
          <a:prstGeom prst="rect">
            <a:avLst/>
          </a:prstGeom>
        </p:spPr>
      </p:pic>
      <p:sp>
        <p:nvSpPr>
          <p:cNvPr id="1418" name="textbox 1418"/>
          <p:cNvSpPr/>
          <p:nvPr/>
        </p:nvSpPr>
        <p:spPr>
          <a:xfrm>
            <a:off x="384810" y="1756968"/>
            <a:ext cx="1495425" cy="2997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7000"/>
              </a:lnSpc>
              <a:tabLst>
                <a:tab pos="3587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装饰器作⽤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20" name="picture 14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97510" y="1788414"/>
            <a:ext cx="228600" cy="231647"/>
          </a:xfrm>
          <a:prstGeom prst="rect">
            <a:avLst/>
          </a:prstGeom>
        </p:spPr>
      </p:pic>
      <p:sp>
        <p:nvSpPr>
          <p:cNvPr id="1422" name="textbox 1422"/>
          <p:cNvSpPr/>
          <p:nvPr/>
        </p:nvSpPr>
        <p:spPr>
          <a:xfrm>
            <a:off x="384810" y="4976419"/>
            <a:ext cx="1339850" cy="2997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800" kern="0" spc="-60" dirty="0">
                <a:solidFill>
                  <a:srgbClr val="FA8C2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450" dirty="0">
                <a:solidFill>
                  <a:srgbClr val="FA8C2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使⽤说明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24" name="textbox 1424"/>
          <p:cNvSpPr/>
          <p:nvPr/>
        </p:nvSpPr>
        <p:spPr>
          <a:xfrm>
            <a:off x="6176010" y="4303319"/>
            <a:ext cx="1225550" cy="3003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6000"/>
              </a:lnSpc>
              <a:tabLst>
                <a:tab pos="30416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26" name="picture 14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188710" y="4334763"/>
            <a:ext cx="171450" cy="231648"/>
          </a:xfrm>
          <a:prstGeom prst="rect">
            <a:avLst/>
          </a:prstGeom>
        </p:spPr>
      </p:pic>
      <p:sp>
        <p:nvSpPr>
          <p:cNvPr id="1428" name="textbox 1428"/>
          <p:cNvSpPr/>
          <p:nvPr/>
        </p:nvSpPr>
        <p:spPr>
          <a:xfrm>
            <a:off x="9048502" y="6663689"/>
            <a:ext cx="2028189" cy="171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000" kern="0" spc="1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开始⽀持在元服务中使⽤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30" name="textbox 1430"/>
          <p:cNvSpPr/>
          <p:nvPr/>
        </p:nvSpPr>
        <p:spPr>
          <a:xfrm>
            <a:off x="9043035" y="6289586"/>
            <a:ext cx="1178560" cy="227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9000"/>
              </a:lnSpc>
              <a:tabLst>
                <a:tab pos="31242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元服务⽀持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32" name="picture 14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055735" y="6306231"/>
            <a:ext cx="219075" cy="181841"/>
          </a:xfrm>
          <a:prstGeom prst="rect">
            <a:avLst/>
          </a:prstGeom>
        </p:spPr>
      </p:pic>
      <p:pic>
        <p:nvPicPr>
          <p:cNvPr id="1438" name="picture 14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426835" y="1774063"/>
            <a:ext cx="38100" cy="198119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442" name="textbox 1442"/>
          <p:cNvSpPr/>
          <p:nvPr/>
        </p:nvSpPr>
        <p:spPr>
          <a:xfrm>
            <a:off x="6196449" y="1289240"/>
            <a:ext cx="5366384" cy="24504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598035" algn="l" rtl="0" eaLnBrk="0">
              <a:lnSpc>
                <a:spcPct val="78000"/>
              </a:lnSpc>
              <a:tabLst>
                <a:tab pos="4819015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6225" algn="l" rtl="0" eaLnBrk="0">
              <a:lnSpc>
                <a:spcPct val="96000"/>
              </a:lnSpc>
              <a:spcBef>
                <a:spcPts val="550"/>
              </a:spcBef>
              <a:tabLst>
                <a:tab pos="39370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使⽤场景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8175" algn="l" rtl="0" eaLnBrk="0">
              <a:lnSpc>
                <a:spcPct val="91000"/>
              </a:lnSpc>
              <a:spcBef>
                <a:spcPts val="1320"/>
              </a:spcBef>
              <a:tabLst>
                <a:tab pos="72009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确保组件构造时必须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传⼊特定参数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8175" algn="l" rtl="0" eaLnBrk="0">
              <a:lnSpc>
                <a:spcPct val="95000"/>
              </a:lnSpc>
              <a:spcBef>
                <a:spcPts val="1380"/>
              </a:spcBef>
              <a:tabLst>
                <a:tab pos="72326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BuilderParam</a:t>
            </a:r>
            <a:r>
              <a:rPr sz="12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配合使⽤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38175" algn="l" rtl="0" eaLnBrk="0">
              <a:lnSpc>
                <a:spcPct val="89000"/>
              </a:lnSpc>
              <a:spcBef>
                <a:spcPts val="1340"/>
              </a:spcBef>
              <a:tabLst>
                <a:tab pos="7207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对常规变量（</a:t>
            </a:r>
            <a:r>
              <a:rPr sz="1200" kern="0" spc="-2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⽆状态装饰器装饰的变量）进⾏校验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4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33375" algn="l" rtl="0" eaLnBrk="0">
              <a:lnSpc>
                <a:spcPct val="96000"/>
              </a:lnSpc>
              <a:spcBef>
                <a:spcPts val="5"/>
              </a:spcBef>
              <a:tabLst>
                <a:tab pos="4540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错误使⽤⽰例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44" name="picture 14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01740" y="3474211"/>
            <a:ext cx="228600" cy="228600"/>
          </a:xfrm>
          <a:prstGeom prst="rect">
            <a:avLst/>
          </a:prstGeom>
        </p:spPr>
      </p:pic>
      <p:pic>
        <p:nvPicPr>
          <p:cNvPr id="1446" name="picture 1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2740" y="3017011"/>
            <a:ext cx="152400" cy="190500"/>
          </a:xfrm>
          <a:prstGeom prst="rect">
            <a:avLst/>
          </a:prstGeom>
        </p:spPr>
      </p:pic>
      <p:pic>
        <p:nvPicPr>
          <p:cNvPr id="1448" name="picture 14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2740" y="2674111"/>
            <a:ext cx="152400" cy="190500"/>
          </a:xfrm>
          <a:prstGeom prst="rect">
            <a:avLst/>
          </a:prstGeom>
        </p:spPr>
      </p:pic>
      <p:pic>
        <p:nvPicPr>
          <p:cNvPr id="1450" name="picture 14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82740" y="2331211"/>
            <a:ext cx="152400" cy="190500"/>
          </a:xfrm>
          <a:prstGeom prst="rect">
            <a:avLst/>
          </a:prstGeom>
        </p:spPr>
      </p:pic>
      <p:pic>
        <p:nvPicPr>
          <p:cNvPr id="1452" name="picture 14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01740" y="1912111"/>
            <a:ext cx="171450" cy="228600"/>
          </a:xfrm>
          <a:prstGeom prst="rect">
            <a:avLst/>
          </a:prstGeom>
        </p:spPr>
      </p:pic>
      <p:pic>
        <p:nvPicPr>
          <p:cNvPr id="1454" name="picture 14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09149" y="1378711"/>
            <a:ext cx="4585731" cy="19050"/>
          </a:xfrm>
          <a:prstGeom prst="rect">
            <a:avLst/>
          </a:prstGeom>
        </p:spPr>
      </p:pic>
      <p:sp>
        <p:nvSpPr>
          <p:cNvPr id="1456" name="rect 1456"/>
          <p:cNvSpPr/>
          <p:nvPr/>
        </p:nvSpPr>
        <p:spPr>
          <a:xfrm>
            <a:off x="577215" y="4197985"/>
            <a:ext cx="5257800" cy="311531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460" name="textbox 1460"/>
          <p:cNvSpPr/>
          <p:nvPr/>
        </p:nvSpPr>
        <p:spPr>
          <a:xfrm>
            <a:off x="6288405" y="3834765"/>
            <a:ext cx="5274310" cy="3002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4625" algn="l" rtl="0" eaLnBrk="0">
              <a:lnSpc>
                <a:spcPct val="99000"/>
              </a:lnSpc>
            </a:pPr>
            <a:r>
              <a:rPr sz="1000" kern="0" spc="40" dirty="0">
                <a:solidFill>
                  <a:srgbClr val="E9646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X</a:t>
            </a:r>
            <a:r>
              <a:rPr sz="1000" kern="0" spc="40" dirty="0">
                <a:solidFill>
                  <a:srgbClr val="E96464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缺少必需参数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2100" algn="l" rtl="0" eaLnBrk="0">
              <a:lnSpc>
                <a:spcPts val="1240"/>
              </a:lnSpc>
              <a:spcBef>
                <a:spcPts val="305"/>
              </a:spcBef>
            </a:pP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462" name="textbox 1462"/>
          <p:cNvSpPr/>
          <p:nvPr/>
        </p:nvSpPr>
        <p:spPr>
          <a:xfrm>
            <a:off x="564515" y="1164158"/>
            <a:ext cx="5302884" cy="1377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925" algn="l" rtl="0" eaLnBrk="0">
              <a:lnSpc>
                <a:spcPct val="93000"/>
              </a:lnSpc>
            </a:pPr>
            <a:r>
              <a:rPr sz="2700" b="1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7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Require</a:t>
            </a:r>
            <a:r>
              <a:rPr sz="27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装饰器使⽤说明与场</a:t>
            </a:r>
            <a:r>
              <a:rPr sz="27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景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5000"/>
              </a:lnSpc>
              <a:spcBef>
                <a:spcPts val="550"/>
              </a:spcBef>
              <a:tabLst>
                <a:tab pos="35877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6100" algn="l" rtl="0" eaLnBrk="0">
              <a:lnSpc>
                <a:spcPct val="95000"/>
              </a:lnSpc>
              <a:spcBef>
                <a:spcPts val="5"/>
              </a:spcBef>
              <a:tabLst>
                <a:tab pos="63182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Require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⽤于校验变量是否需要在构造时传参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64" name="picture 14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58215" y="2331211"/>
            <a:ext cx="152400" cy="190500"/>
          </a:xfrm>
          <a:prstGeom prst="rect">
            <a:avLst/>
          </a:prstGeom>
        </p:spPr>
      </p:pic>
      <p:pic>
        <p:nvPicPr>
          <p:cNvPr id="1466" name="picture 14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77215" y="1912111"/>
            <a:ext cx="228600" cy="228600"/>
          </a:xfrm>
          <a:prstGeom prst="rect">
            <a:avLst/>
          </a:prstGeom>
        </p:spPr>
      </p:pic>
      <p:sp>
        <p:nvSpPr>
          <p:cNvPr id="1468" name="textbox 1468"/>
          <p:cNvSpPr/>
          <p:nvPr/>
        </p:nvSpPr>
        <p:spPr>
          <a:xfrm>
            <a:off x="564515" y="2651125"/>
            <a:ext cx="4678045" cy="1455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46100" algn="l" rtl="0" eaLnBrk="0">
              <a:lnSpc>
                <a:spcPct val="92000"/>
              </a:lnSpc>
              <a:tabLst>
                <a:tab pos="625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仅⽤于装饰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struct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内的变量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546100" algn="l" rtl="0" eaLnBrk="0">
              <a:lnSpc>
                <a:spcPct val="95000"/>
              </a:lnSpc>
              <a:spcBef>
                <a:spcPts val="1370"/>
              </a:spcBef>
              <a:tabLst>
                <a:tab pos="628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17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11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开始：对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Prop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BuilderParam</a:t>
            </a:r>
            <a:r>
              <a:rPr sz="12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进⾏校验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533400" algn="l" rtl="0" eaLnBrk="0">
              <a:lnSpc>
                <a:spcPct val="128000"/>
              </a:lnSpc>
              <a:tabLst>
                <a:tab pos="62801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从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API</a:t>
            </a:r>
            <a:r>
              <a:rPr sz="1200" kern="0" spc="2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12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开始：对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、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Provide</a:t>
            </a:r>
            <a:r>
              <a:rPr sz="12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和常规变量进⾏校验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2600" kern="0" spc="-20" dirty="0">
                <a:solidFill>
                  <a:srgbClr val="A0480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</a:t>
            </a:r>
            <a:r>
              <a:rPr sz="2600" kern="0" spc="320" dirty="0">
                <a:solidFill>
                  <a:srgbClr val="A0480A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正确使⽤⽰例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70" name="picture 14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58215" y="3359911"/>
            <a:ext cx="152400" cy="190500"/>
          </a:xfrm>
          <a:prstGeom prst="rect">
            <a:avLst/>
          </a:prstGeom>
        </p:spPr>
      </p:pic>
      <p:pic>
        <p:nvPicPr>
          <p:cNvPr id="1472" name="picture 14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58215" y="3017011"/>
            <a:ext cx="152400" cy="190500"/>
          </a:xfrm>
          <a:prstGeom prst="rect">
            <a:avLst/>
          </a:prstGeom>
        </p:spPr>
      </p:pic>
      <p:pic>
        <p:nvPicPr>
          <p:cNvPr id="1474" name="picture 14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58215" y="2674111"/>
            <a:ext cx="152400" cy="190500"/>
          </a:xfrm>
          <a:prstGeom prst="rect">
            <a:avLst/>
          </a:prstGeom>
        </p:spPr>
      </p:pic>
      <p:sp>
        <p:nvSpPr>
          <p:cNvPr id="1476" name="textbox 1476"/>
          <p:cNvSpPr/>
          <p:nvPr/>
        </p:nvSpPr>
        <p:spPr>
          <a:xfrm>
            <a:off x="739140" y="4626610"/>
            <a:ext cx="4933950" cy="254571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 @Component struct Index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build()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Row()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Child({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    regular_value: 'Hello',state_value: 'Hello',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    provide_value: 'Hello',message: 'Hello'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})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}}}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 struct Child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regular_value: string = 'Hello';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@State state_value: string = "Hello";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@Provide provide_value: string = "Hello";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@Prop message: string;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1482" name="textbox 1482"/>
          <p:cNvSpPr/>
          <p:nvPr/>
        </p:nvSpPr>
        <p:spPr>
          <a:xfrm>
            <a:off x="6301740" y="6933056"/>
            <a:ext cx="5248275" cy="419100"/>
          </a:xfrm>
          <a:prstGeom prst="rect">
            <a:avLst/>
          </a:prstGeom>
          <a:solidFill>
            <a:srgbClr val="7F1D1D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9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ct val="99000"/>
              </a:lnSpc>
              <a:tabLst>
                <a:tab pos="347345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错误信息：使⽤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Require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装饰的变量必须在构造⾃定义组件时提供参数值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84" name="picture 14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16040" y="7085456"/>
            <a:ext cx="152400" cy="152400"/>
          </a:xfrm>
          <a:prstGeom prst="rect">
            <a:avLst/>
          </a:prstGeom>
        </p:spPr>
      </p:pic>
      <p:sp>
        <p:nvSpPr>
          <p:cNvPr id="1486" name="textbox 1486"/>
          <p:cNvSpPr/>
          <p:nvPr/>
        </p:nvSpPr>
        <p:spPr>
          <a:xfrm>
            <a:off x="726440" y="4367263"/>
            <a:ext cx="1991995" cy="1765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4465" algn="l" rtl="0" eaLnBrk="0">
              <a:lnSpc>
                <a:spcPct val="99000"/>
              </a:lnSpc>
              <a:tabLst>
                <a:tab pos="242570" algn="l"/>
              </a:tabLst>
            </a:pP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⽗组件向⼦组件传递必需参数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88" name="picture 14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39140" y="4402532"/>
            <a:ext cx="152399" cy="105508"/>
          </a:xfrm>
          <a:prstGeom prst="rect">
            <a:avLst/>
          </a:prstGeom>
        </p:spPr>
      </p:pic>
      <p:sp>
        <p:nvSpPr>
          <p:cNvPr id="2" name="rect 1456"/>
          <p:cNvSpPr/>
          <p:nvPr/>
        </p:nvSpPr>
        <p:spPr>
          <a:xfrm>
            <a:off x="6304915" y="3855085"/>
            <a:ext cx="5257800" cy="311531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" name="textbox 1476"/>
          <p:cNvSpPr/>
          <p:nvPr/>
        </p:nvSpPr>
        <p:spPr>
          <a:xfrm>
            <a:off x="6466840" y="4283710"/>
            <a:ext cx="4933950" cy="2545715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800" dirty="0">
              <a:solidFill>
                <a:schemeClr val="bg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@Entry @Component struct Index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build()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Row()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Child() // </a:t>
            </a:r>
            <a:r>
              <a:rPr lang="zh-CN" altLang="en-US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缺少必需参数，无法通过编译</a:t>
            </a:r>
            <a:endParaRPr lang="zh-CN" altLang="en-US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 struct Child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regular_value: string = 'Hello';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@State state_value: string = "Hello";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@Require @Provide provide_value: string = "Hello";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6840" algn="l" rtl="0" eaLnBrk="0">
              <a:lnSpc>
                <a:spcPts val="1240"/>
              </a:lnSpc>
              <a:spcBef>
                <a:spcPts val="0"/>
              </a:spcBef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1494" name="textbox 1494"/>
          <p:cNvSpPr/>
          <p:nvPr/>
        </p:nvSpPr>
        <p:spPr>
          <a:xfrm>
            <a:off x="444601" y="917143"/>
            <a:ext cx="11148694" cy="874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6000"/>
              </a:lnSpc>
            </a:pPr>
            <a:r>
              <a:rPr sz="27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装饰器总结与实践                                                                          </a:t>
            </a:r>
            <a:endParaRPr sz="2300" baseline="14000" dirty="0">
              <a:latin typeface="Lucida Sans Unicode" panose="020B0602030504020204"/>
              <a:ea typeface="Lucida Sans Unicode" panose="020B0602030504020204"/>
              <a:cs typeface="Lucida Sans Unicode" panose="020B0602030504020204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10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  <a:spcBef>
                <a:spcPts val="0"/>
              </a:spcBef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框架中的⼋种装饰器各具特⾊</a:t>
            </a:r>
            <a:r>
              <a:rPr sz="1300" kern="0" spc="-1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，掌握它们可以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提⾼代码的复⽤性和可维护性。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496" name="textbox 1496"/>
          <p:cNvSpPr/>
          <p:nvPr/>
        </p:nvSpPr>
        <p:spPr>
          <a:xfrm>
            <a:off x="455930" y="5875146"/>
            <a:ext cx="11277600" cy="6667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57175" algn="l" rtl="0" eaLnBrk="0">
              <a:lnSpc>
                <a:spcPct val="98000"/>
              </a:lnSpc>
              <a:tabLst>
                <a:tab pos="33655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项⽬实践建议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sz="3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30810" algn="l" rtl="0" eaLnBrk="0">
              <a:lnSpc>
                <a:spcPct val="91000"/>
              </a:lnSpc>
            </a:pP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尝试在⼩型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ArkUI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项⽬中应⽤这些装饰器，创建使⽤多种装饰器的组件</a:t>
            </a:r>
            <a:r>
              <a:rPr sz="900" kern="0" spc="-15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，观察</a:t>
            </a:r>
            <a:r>
              <a:rPr sz="900" kern="0" spc="-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它们如何协同⼯作</a:t>
            </a:r>
            <a:r>
              <a:rPr sz="900" kern="0" spc="-14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，思考如何将这些技术应⽤到更复杂的场景中。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498" name="picture 14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9755" y="6035340"/>
            <a:ext cx="133350" cy="193963"/>
          </a:xfrm>
          <a:prstGeom prst="rect">
            <a:avLst/>
          </a:prstGeom>
        </p:spPr>
      </p:pic>
      <p:sp>
        <p:nvSpPr>
          <p:cNvPr id="1500" name="textbox 1500"/>
          <p:cNvSpPr/>
          <p:nvPr/>
        </p:nvSpPr>
        <p:spPr>
          <a:xfrm>
            <a:off x="-1270" y="6684771"/>
            <a:ext cx="12153900" cy="3810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3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85800" algn="l" rtl="0" eaLnBrk="0">
              <a:lnSpc>
                <a:spcPct val="92000"/>
              </a:lnSpc>
              <a:spcBef>
                <a:spcPts val="5"/>
              </a:spcBef>
              <a:tabLst>
                <a:tab pos="77089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掌握这些装饰器可以编写出具有⾼复⽤性和可维护性的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Ar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kUI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02" name="picture 15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70230" y="6799071"/>
            <a:ext cx="114300" cy="152400"/>
          </a:xfrm>
          <a:prstGeom prst="rect">
            <a:avLst/>
          </a:prstGeom>
        </p:spPr>
      </p:pic>
      <p:sp>
        <p:nvSpPr>
          <p:cNvPr id="1508" name="textbox 1508"/>
          <p:cNvSpPr/>
          <p:nvPr/>
        </p:nvSpPr>
        <p:spPr>
          <a:xfrm>
            <a:off x="455930" y="4103496"/>
            <a:ext cx="5562600" cy="514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3670" algn="l" rtl="0" eaLnBrk="0">
              <a:lnSpc>
                <a:spcPct val="100000"/>
              </a:lnSpc>
              <a:spcBef>
                <a:spcPts val="0"/>
              </a:spcBef>
            </a:pPr>
            <a:r>
              <a:rPr sz="1300" b="1" kern="0" spc="20" baseline="4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1</a:t>
            </a:r>
            <a:r>
              <a:rPr sz="800" b="1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 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⾃定义组件复⽤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265" algn="l" rtl="0" eaLnBrk="0">
              <a:lnSpc>
                <a:spcPct val="96000"/>
              </a:lnSpc>
              <a:spcBef>
                <a:spcPts val="255"/>
              </a:spcBef>
            </a:pP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创建⾃定义组件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Child</a:t>
            </a:r>
            <a:r>
              <a:rPr sz="900" kern="0" spc="-16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 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，使⽤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BuilderParam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接收⽗组件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Parent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10" name="textbox 1510"/>
          <p:cNvSpPr/>
          <p:nvPr/>
        </p:nvSpPr>
        <p:spPr>
          <a:xfrm>
            <a:off x="6170930" y="4103496"/>
            <a:ext cx="5562600" cy="514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algn="l" rtl="0" eaLnBrk="0">
              <a:lnSpc>
                <a:spcPct val="67000"/>
              </a:lnSpc>
              <a:spcBef>
                <a:spcPts val="5"/>
              </a:spcBef>
            </a:pPr>
            <a:r>
              <a:rPr sz="2000" kern="0" spc="9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000" kern="0" spc="1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参数传递机制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5250" algn="l" rtl="0" eaLnBrk="0">
              <a:lnSpc>
                <a:spcPct val="95000"/>
              </a:lnSpc>
              <a:spcBef>
                <a:spcPts val="5"/>
              </a:spcBef>
            </a:pP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⽐较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装饰器的按引⽤传递和按值传递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参数的区别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12" name="textbox 1512"/>
          <p:cNvSpPr/>
          <p:nvPr/>
        </p:nvSpPr>
        <p:spPr>
          <a:xfrm>
            <a:off x="455930" y="4694046"/>
            <a:ext cx="5562600" cy="514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9860" algn="l" rtl="0" eaLnBrk="0">
              <a:lnSpc>
                <a:spcPts val="1210"/>
              </a:lnSpc>
              <a:spcBef>
                <a:spcPts val="5"/>
              </a:spcBef>
            </a:pPr>
            <a:r>
              <a:rPr sz="1300" b="1" kern="0" spc="30" baseline="5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2</a:t>
            </a:r>
            <a:r>
              <a:rPr sz="8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样式装饰器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应⽤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7630" algn="l" rtl="0" eaLnBrk="0">
              <a:lnSpc>
                <a:spcPct val="95000"/>
              </a:lnSpc>
              <a:spcBef>
                <a:spcPts val="235"/>
              </a:spcBef>
            </a:pP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使⽤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Extend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扩展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Text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r>
              <a:rPr sz="900" kern="0" spc="-15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，创建⽀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持设置字体颜⾊和⼤⼩的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fancy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⽅法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14" name="textbox 1514"/>
          <p:cNvSpPr/>
          <p:nvPr/>
        </p:nvSpPr>
        <p:spPr>
          <a:xfrm>
            <a:off x="6170930" y="4694046"/>
            <a:ext cx="5562600" cy="514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algn="l" rtl="0" eaLnBrk="0">
              <a:lnSpc>
                <a:spcPct val="67000"/>
              </a:lnSpc>
              <a:spcBef>
                <a:spcPts val="5"/>
              </a:spcBef>
            </a:pPr>
            <a:r>
              <a:rPr sz="2000" kern="0" spc="9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000" kern="0" spc="10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装饰器组合使⽤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805" algn="l" rtl="0" eaLnBrk="0">
              <a:lnSpc>
                <a:spcPct val="94000"/>
              </a:lnSpc>
              <a:spcBef>
                <a:spcPts val="5"/>
              </a:spcBef>
            </a:pP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思考如何结合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Styles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和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stateStyles</a:t>
            </a:r>
            <a:r>
              <a:rPr sz="900" kern="0" spc="3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创建⽀持静态和动态样</a:t>
            </a:r>
            <a:r>
              <a:rPr sz="900" kern="0" spc="2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式的系统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16" name="textbox 1516"/>
          <p:cNvSpPr/>
          <p:nvPr/>
        </p:nvSpPr>
        <p:spPr>
          <a:xfrm>
            <a:off x="455930" y="5284596"/>
            <a:ext cx="5562600" cy="514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5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8590" algn="l" rtl="0" eaLnBrk="0">
              <a:lnSpc>
                <a:spcPct val="100000"/>
              </a:lnSpc>
              <a:spcBef>
                <a:spcPts val="0"/>
              </a:spcBef>
            </a:pPr>
            <a:r>
              <a:rPr sz="1300" b="1" kern="0" spc="30" baseline="4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3</a:t>
            </a:r>
            <a:r>
              <a:rPr sz="800" b="1" kern="0" spc="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    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状态样</a:t>
            </a:r>
            <a:r>
              <a:rPr sz="10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式应⽤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8265" algn="l" rtl="0" eaLnBrk="0">
              <a:lnSpc>
                <a:spcPct val="95000"/>
              </a:lnSpc>
              <a:spcBef>
                <a:spcPts val="250"/>
              </a:spcBef>
            </a:pP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创建按钮组件</a:t>
            </a:r>
            <a:r>
              <a:rPr sz="900" kern="0" spc="-15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，使⽤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stateStyles</a:t>
            </a:r>
            <a:r>
              <a:rPr sz="900" kern="0" spc="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设置不同状态的背景颜</a:t>
            </a: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⾊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18" name="textbox 1518"/>
          <p:cNvSpPr/>
          <p:nvPr/>
        </p:nvSpPr>
        <p:spPr>
          <a:xfrm>
            <a:off x="6170930" y="5284596"/>
            <a:ext cx="5562600" cy="5143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algn="l" rtl="0" eaLnBrk="0">
              <a:lnSpc>
                <a:spcPct val="67000"/>
              </a:lnSpc>
              <a:spcBef>
                <a:spcPts val="5"/>
              </a:spcBef>
            </a:pPr>
            <a:r>
              <a:rPr sz="2000" kern="0" spc="93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000" kern="0" spc="110" dirty="0">
                <a:solidFill>
                  <a:srgbClr val="3B82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实际项⽬应⽤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89535" algn="l" rtl="0" eaLnBrk="0">
              <a:lnSpc>
                <a:spcPct val="91000"/>
              </a:lnSpc>
              <a:spcBef>
                <a:spcPts val="5"/>
              </a:spcBef>
            </a:pPr>
            <a:r>
              <a:rPr sz="900" kern="0" spc="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在实际项⽬中如何选择使⽤</a:t>
            </a:r>
            <a:r>
              <a:rPr sz="900" kern="0" spc="-10" dirty="0">
                <a:solidFill>
                  <a:srgbClr val="FFFFFF">
                    <a:alpha val="90196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各种装饰器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20" name="textbox 1520"/>
          <p:cNvSpPr/>
          <p:nvPr/>
        </p:nvSpPr>
        <p:spPr>
          <a:xfrm>
            <a:off x="455930" y="189369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3000"/>
              </a:lnSpc>
              <a:spcBef>
                <a:spcPts val="5"/>
              </a:spcBef>
              <a:tabLst>
                <a:tab pos="47688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300" b="1" kern="0" spc="11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@Builder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89535" algn="l" rtl="0" eaLnBrk="0">
              <a:lnSpc>
                <a:spcPct val="92000"/>
              </a:lnSpc>
              <a:spcBef>
                <a:spcPts val="740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简化组件构建</a:t>
            </a:r>
            <a:r>
              <a:rPr sz="900" kern="0" spc="-10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，⽀持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UI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元素复⽤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ct val="92000"/>
              </a:lnSpc>
              <a:spcBef>
                <a:spcPts val="210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按引⽤传递状态变量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22" name="picture 15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1655" y="1979421"/>
            <a:ext cx="304800" cy="304800"/>
          </a:xfrm>
          <a:prstGeom prst="rect">
            <a:avLst/>
          </a:prstGeom>
        </p:spPr>
      </p:pic>
      <p:sp>
        <p:nvSpPr>
          <p:cNvPr id="1524" name="rect 1524"/>
          <p:cNvSpPr/>
          <p:nvPr/>
        </p:nvSpPr>
        <p:spPr>
          <a:xfrm>
            <a:off x="3294380" y="189369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26" name="textbox 1526"/>
          <p:cNvSpPr/>
          <p:nvPr/>
        </p:nvSpPr>
        <p:spPr>
          <a:xfrm>
            <a:off x="6132830" y="189369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84000"/>
              </a:lnSpc>
              <a:tabLst>
                <a:tab pos="47244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300" b="1" kern="0" spc="14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wrapBuilder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89535" algn="l" rtl="0" eaLnBrk="0">
              <a:lnSpc>
                <a:spcPct val="96000"/>
              </a:lnSpc>
              <a:spcBef>
                <a:spcPts val="885"/>
              </a:spcBef>
            </a:pPr>
            <a:r>
              <a:rPr sz="900" kern="0" spc="2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包装全局</a:t>
            </a:r>
            <a:r>
              <a:rPr sz="900" kern="0" spc="2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@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Builder</a:t>
            </a:r>
            <a:r>
              <a:rPr sz="9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ct val="92000"/>
              </a:lnSpc>
              <a:spcBef>
                <a:spcPts val="165"/>
              </a:spcBef>
            </a:pPr>
            <a:r>
              <a:rPr sz="900" kern="0" spc="-2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⽀持链式调⽤ ，返回构建结果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28" name="picture 15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218555" y="1979421"/>
            <a:ext cx="304800" cy="304800"/>
          </a:xfrm>
          <a:prstGeom prst="rect">
            <a:avLst/>
          </a:prstGeom>
        </p:spPr>
      </p:pic>
      <p:sp>
        <p:nvSpPr>
          <p:cNvPr id="1530" name="textbox 1530"/>
          <p:cNvSpPr/>
          <p:nvPr/>
        </p:nvSpPr>
        <p:spPr>
          <a:xfrm>
            <a:off x="8971280" y="189369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84000"/>
              </a:lnSpc>
              <a:spcBef>
                <a:spcPts val="5"/>
              </a:spcBef>
              <a:tabLst>
                <a:tab pos="47688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300" b="1" kern="0" spc="1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@Styles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89535" algn="l" rtl="0" eaLnBrk="0">
              <a:lnSpc>
                <a:spcPct val="92000"/>
              </a:lnSpc>
              <a:spcBef>
                <a:spcPts val="885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提取公共样式</a:t>
            </a:r>
            <a:r>
              <a:rPr sz="9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，实现样式复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⽤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ct val="92000"/>
              </a:lnSpc>
              <a:spcBef>
                <a:spcPts val="210"/>
              </a:spcBef>
            </a:pPr>
            <a:r>
              <a:rPr sz="9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组件内定义优先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级⾼于全局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32" name="picture 15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057005" y="1979421"/>
            <a:ext cx="304800" cy="304800"/>
          </a:xfrm>
          <a:prstGeom prst="rect">
            <a:avLst/>
          </a:prstGeom>
        </p:spPr>
      </p:pic>
      <p:sp>
        <p:nvSpPr>
          <p:cNvPr id="1534" name="rect 1534"/>
          <p:cNvSpPr/>
          <p:nvPr/>
        </p:nvSpPr>
        <p:spPr>
          <a:xfrm>
            <a:off x="455930" y="278904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36" name="textbox 1536"/>
          <p:cNvSpPr/>
          <p:nvPr/>
        </p:nvSpPr>
        <p:spPr>
          <a:xfrm>
            <a:off x="3294380" y="278904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84000"/>
              </a:lnSpc>
              <a:spcBef>
                <a:spcPts val="5"/>
              </a:spcBef>
              <a:tabLst>
                <a:tab pos="47561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300" b="1" kern="0" spc="15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stateStyles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89535" algn="l" rtl="0" eaLnBrk="0">
              <a:lnSpc>
                <a:spcPct val="92000"/>
              </a:lnSpc>
              <a:spcBef>
                <a:spcPts val="885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根据组件状态设置样式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ct val="92000"/>
              </a:lnSpc>
              <a:spcBef>
                <a:spcPts val="205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⽀持状态变量</a:t>
            </a:r>
            <a:r>
              <a:rPr sz="9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，实现动态切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换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38" name="picture 15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380104" y="2874771"/>
            <a:ext cx="304800" cy="304800"/>
          </a:xfrm>
          <a:prstGeom prst="rect">
            <a:avLst/>
          </a:prstGeom>
        </p:spPr>
      </p:pic>
      <p:sp>
        <p:nvSpPr>
          <p:cNvPr id="1540" name="textbox 1540"/>
          <p:cNvSpPr/>
          <p:nvPr/>
        </p:nvSpPr>
        <p:spPr>
          <a:xfrm>
            <a:off x="6132830" y="278904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90525" algn="l" rtl="0" eaLnBrk="0">
              <a:lnSpc>
                <a:spcPct val="93000"/>
              </a:lnSpc>
              <a:spcBef>
                <a:spcPts val="5"/>
              </a:spcBef>
              <a:tabLst>
                <a:tab pos="47688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	</a:t>
            </a:r>
            <a:r>
              <a:rPr sz="1300" b="1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@AnimatableExtend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89535" algn="l" rtl="0" eaLnBrk="0">
              <a:lnSpc>
                <a:spcPct val="92000"/>
              </a:lnSpc>
              <a:spcBef>
                <a:spcPts val="740"/>
              </a:spcBef>
            </a:pPr>
            <a:r>
              <a:rPr sz="900" kern="0" spc="-2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-4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⾃定义可动画的属性⽅法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ct val="91000"/>
              </a:lnSpc>
              <a:spcBef>
                <a:spcPts val="210"/>
              </a:spcBef>
            </a:pPr>
            <a:r>
              <a:rPr sz="9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通过逐帧回调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更新属性值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42" name="picture 15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18555" y="2874771"/>
            <a:ext cx="304800" cy="304800"/>
          </a:xfrm>
          <a:prstGeom prst="rect">
            <a:avLst/>
          </a:prstGeom>
        </p:spPr>
      </p:pic>
      <p:sp>
        <p:nvSpPr>
          <p:cNvPr id="1544" name="textbox 1544"/>
          <p:cNvSpPr/>
          <p:nvPr/>
        </p:nvSpPr>
        <p:spPr>
          <a:xfrm>
            <a:off x="8971280" y="2789046"/>
            <a:ext cx="2762250" cy="81915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2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725" algn="l" rtl="0" eaLnBrk="0">
              <a:lnSpc>
                <a:spcPts val="2810"/>
              </a:lnSpc>
              <a:spcBef>
                <a:spcPts val="5"/>
              </a:spcBef>
            </a:pPr>
            <a:r>
              <a:rPr sz="4300" kern="0" spc="470" dirty="0">
                <a:solidFill>
                  <a:srgbClr val="F9751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o</a:t>
            </a:r>
            <a:r>
              <a:rPr sz="4300" kern="0" spc="-510" dirty="0">
                <a:solidFill>
                  <a:srgbClr val="F97517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000" b="1" kern="0" spc="470" baseline="-10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</a:t>
            </a:r>
            <a:r>
              <a:rPr sz="2000" b="1" kern="0" spc="0" baseline="-1000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Require</a:t>
            </a:r>
            <a:endParaRPr sz="2000" baseline="-10000" dirty="0">
              <a:latin typeface="Microsoft JhengHei"/>
              <a:ea typeface="Microsoft JhengHei"/>
              <a:cs typeface="Microsoft JhengHei"/>
            </a:endParaRPr>
          </a:p>
          <a:p>
            <a:pPr marL="89535" algn="l" rtl="0" eaLnBrk="0">
              <a:lnSpc>
                <a:spcPct val="91000"/>
              </a:lnSpc>
              <a:spcBef>
                <a:spcPts val="10"/>
              </a:spcBef>
            </a:pPr>
            <a:r>
              <a:rPr sz="9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校验变量是否需要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构造时传参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0170" algn="l" rtl="0" eaLnBrk="0">
              <a:lnSpc>
                <a:spcPct val="91000"/>
              </a:lnSpc>
              <a:spcBef>
                <a:spcPts val="210"/>
              </a:spcBef>
            </a:pPr>
            <a:r>
              <a:rPr sz="9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确保必要参数在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构造时传递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46" name="textbox 1546"/>
          <p:cNvSpPr/>
          <p:nvPr/>
        </p:nvSpPr>
        <p:spPr>
          <a:xfrm>
            <a:off x="3371748" y="2044083"/>
            <a:ext cx="1964689" cy="5835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93000"/>
              </a:lnSpc>
            </a:pPr>
            <a:r>
              <a:rPr sz="1300" b="1" kern="0" spc="13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@BuilderParam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12700" algn="l" rtl="0" eaLnBrk="0">
              <a:lnSpc>
                <a:spcPct val="92000"/>
              </a:lnSpc>
              <a:spcBef>
                <a:spcPts val="735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为组件添加特定功能</a:t>
            </a:r>
            <a:r>
              <a:rPr sz="9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，类似插槽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2000"/>
              </a:lnSpc>
              <a:spcBef>
                <a:spcPts val="210"/>
              </a:spcBef>
            </a:pPr>
            <a:r>
              <a:rPr sz="9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解决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Lucida Sans Unicode" panose="020B0602030504020204"/>
                <a:ea typeface="Lucida Sans Unicode" panose="020B0602030504020204"/>
                <a:cs typeface="Lucida Sans Unicode" panose="020B0602030504020204"/>
              </a:rPr>
              <a:t>this</a:t>
            </a:r>
            <a:r>
              <a:rPr sz="9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向问题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48" name="textbox 1548"/>
          <p:cNvSpPr/>
          <p:nvPr/>
        </p:nvSpPr>
        <p:spPr>
          <a:xfrm>
            <a:off x="533298" y="2939433"/>
            <a:ext cx="1850389" cy="5822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00050" algn="l" rtl="0" eaLnBrk="0">
              <a:lnSpc>
                <a:spcPct val="93000"/>
              </a:lnSpc>
            </a:pPr>
            <a:r>
              <a:rPr sz="1300" b="1" kern="0" spc="120" dirty="0">
                <a:solidFill>
                  <a:srgbClr val="FFFFFF">
                    <a:alpha val="100000"/>
                  </a:srgbClr>
                </a:solidFill>
                <a:latin typeface="Microsoft JhengHei"/>
                <a:ea typeface="Microsoft JhengHei"/>
                <a:cs typeface="Microsoft JhengHei"/>
              </a:rPr>
              <a:t>@Extend</a:t>
            </a:r>
            <a:endParaRPr sz="1300" dirty="0">
              <a:latin typeface="Microsoft JhengHei"/>
              <a:ea typeface="Microsoft JhengHei"/>
              <a:cs typeface="Microsoft JhengHei"/>
            </a:endParaRPr>
          </a:p>
          <a:p>
            <a:pPr marL="12700" algn="l" rtl="0" eaLnBrk="0">
              <a:lnSpc>
                <a:spcPct val="92000"/>
              </a:lnSpc>
              <a:spcBef>
                <a:spcPts val="740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功能：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扩展原⽣组件样式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2700" algn="l" rtl="0" eaLnBrk="0">
              <a:lnSpc>
                <a:spcPct val="91000"/>
              </a:lnSpc>
              <a:spcBef>
                <a:spcPts val="210"/>
              </a:spcBef>
            </a:pPr>
            <a:r>
              <a:rPr sz="900" kern="0" spc="-1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特点：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⽀持参数传递</a:t>
            </a:r>
            <a:r>
              <a:rPr sz="900" kern="0" spc="-1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9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，包括状态变</a:t>
            </a:r>
            <a:r>
              <a:rPr sz="9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量</a:t>
            </a:r>
            <a:endParaRPr sz="9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1550" name="textbox 1550"/>
          <p:cNvSpPr/>
          <p:nvPr/>
        </p:nvSpPr>
        <p:spPr>
          <a:xfrm>
            <a:off x="443230" y="3772280"/>
            <a:ext cx="1088389" cy="2489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1775" algn="l" rtl="0" eaLnBrk="0">
              <a:lnSpc>
                <a:spcPct val="95000"/>
              </a:lnSpc>
              <a:tabLst>
                <a:tab pos="31877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实践任务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52" name="picture 15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55930" y="3811396"/>
            <a:ext cx="219075" cy="177800"/>
          </a:xfrm>
          <a:prstGeom prst="rect">
            <a:avLst/>
          </a:prstGeom>
        </p:spPr>
      </p:pic>
      <p:sp>
        <p:nvSpPr>
          <p:cNvPr id="1554" name="textbox 1554"/>
          <p:cNvSpPr/>
          <p:nvPr/>
        </p:nvSpPr>
        <p:spPr>
          <a:xfrm>
            <a:off x="6158230" y="3772280"/>
            <a:ext cx="1040130" cy="2495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5000"/>
              </a:lnSpc>
              <a:tabLst>
                <a:tab pos="266700" algn="l"/>
              </a:tabLst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思考问题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1556" name="picture 155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170930" y="3798696"/>
            <a:ext cx="171450" cy="190500"/>
          </a:xfrm>
          <a:prstGeom prst="rect">
            <a:avLst/>
          </a:prstGeom>
        </p:spPr>
      </p:pic>
      <p:pic>
        <p:nvPicPr>
          <p:cNvPr id="1558" name="picture 15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380104" y="1979421"/>
            <a:ext cx="304800" cy="304800"/>
          </a:xfrm>
          <a:prstGeom prst="rect">
            <a:avLst/>
          </a:prstGeom>
        </p:spPr>
      </p:pic>
      <p:pic>
        <p:nvPicPr>
          <p:cNvPr id="1560" name="picture 156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541655" y="2874771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202" name="textbox 202"/>
          <p:cNvSpPr/>
          <p:nvPr/>
        </p:nvSpPr>
        <p:spPr>
          <a:xfrm>
            <a:off x="313690" y="2165350"/>
            <a:ext cx="5562600" cy="16002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5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3675" algn="l" rtl="0" eaLnBrk="0">
              <a:lnSpc>
                <a:spcPct val="87000"/>
              </a:lnSpc>
            </a:pPr>
            <a:r>
              <a:rPr sz="1200" kern="0" spc="-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@Builder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97485" algn="l" rtl="0" eaLnBrk="0">
              <a:lnSpc>
                <a:spcPct val="81000"/>
              </a:lnSpc>
              <a:spcBef>
                <a:spcPts val="1145"/>
              </a:spcBef>
            </a:pPr>
            <a:r>
              <a:rPr sz="1200" b="1" kern="0" spc="-1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MyBuilderFunction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15900" algn="l" rtl="0" eaLnBrk="0">
              <a:lnSpc>
                <a:spcPts val="1360"/>
              </a:lnSpc>
              <a:spcBef>
                <a:spcPts val="515"/>
              </a:spcBef>
            </a:pPr>
            <a:r>
              <a:rPr sz="11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100" kern="0" spc="20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1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1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351155" algn="l" rtl="0" eaLnBrk="0">
              <a:lnSpc>
                <a:spcPts val="1545"/>
              </a:lnSpc>
              <a:spcBef>
                <a:spcPts val="440"/>
              </a:spcBef>
            </a:pPr>
            <a:r>
              <a:rPr sz="1200" kern="0" spc="-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28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6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...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02565" algn="l" rtl="0" eaLnBrk="0">
              <a:lnSpc>
                <a:spcPts val="1495"/>
              </a:lnSpc>
              <a:spcBef>
                <a:spcPts val="255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04" name="rect 204"/>
          <p:cNvSpPr/>
          <p:nvPr/>
        </p:nvSpPr>
        <p:spPr>
          <a:xfrm>
            <a:off x="313690" y="6575425"/>
            <a:ext cx="11410950" cy="6096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06" name="textbox 206"/>
          <p:cNvSpPr/>
          <p:nvPr/>
        </p:nvSpPr>
        <p:spPr>
          <a:xfrm>
            <a:off x="313690" y="4337050"/>
            <a:ext cx="5562600" cy="11430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98755" algn="l" rtl="0" eaLnBrk="0">
              <a:lnSpc>
                <a:spcPts val="1515"/>
              </a:lnSpc>
            </a:pP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文件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12-1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自定义组件内的自定义</a:t>
            </a:r>
            <a:r>
              <a:rPr sz="1200" kern="0" spc="-10" dirty="0">
                <a:solidFill>
                  <a:srgbClr val="D1D5D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构建函数调用的示例代码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1930" algn="l" rtl="0" eaLnBrk="0">
              <a:lnSpc>
                <a:spcPts val="1625"/>
              </a:lnSpc>
              <a:spcBef>
                <a:spcPts val="1040"/>
              </a:spcBef>
            </a:pPr>
            <a:r>
              <a:rPr sz="1200" b="1" kern="0" spc="-3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227330" algn="l" rtl="0" eaLnBrk="0">
              <a:lnSpc>
                <a:spcPct val="99000"/>
              </a:lnSpc>
              <a:spcBef>
                <a:spcPts val="170"/>
              </a:spcBef>
            </a:pPr>
            <a:r>
              <a:rPr sz="1200" kern="0" spc="-2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.MyBuilderFunction(</a:t>
            </a:r>
            <a:r>
              <a:rPr sz="1200" kern="0" spc="-3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08" name="textbox 208"/>
          <p:cNvSpPr/>
          <p:nvPr/>
        </p:nvSpPr>
        <p:spPr>
          <a:xfrm>
            <a:off x="6181090" y="3155950"/>
            <a:ext cx="5562600" cy="1028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04800" algn="l" rtl="0" eaLnBrk="0">
              <a:lnSpc>
                <a:spcPct val="92000"/>
              </a:lnSpc>
              <a:spcBef>
                <a:spcPts val="0"/>
              </a:spcBef>
              <a:tabLst>
                <a:tab pos="4191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调用规则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2275" indent="-635" algn="l" rtl="0" eaLnBrk="0">
              <a:lnSpc>
                <a:spcPct val="113000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可在组件的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方法和其他自定义构建函数中调用，但不允许在组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件外调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33490" y="3346450"/>
            <a:ext cx="152400" cy="152400"/>
          </a:xfrm>
          <a:prstGeom prst="rect">
            <a:avLst/>
          </a:prstGeom>
        </p:spPr>
      </p:pic>
      <p:sp>
        <p:nvSpPr>
          <p:cNvPr id="212" name="textbox 212"/>
          <p:cNvSpPr/>
          <p:nvPr/>
        </p:nvSpPr>
        <p:spPr>
          <a:xfrm>
            <a:off x="6181090" y="4337050"/>
            <a:ext cx="5562600" cy="1028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7970" algn="l" rtl="0" eaLnBrk="0">
              <a:lnSpc>
                <a:spcPts val="1605"/>
              </a:lnSpc>
            </a:pPr>
            <a:r>
              <a:rPr sz="12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指代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sz="4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3525" indent="4445" algn="l" rtl="0" eaLnBrk="0">
              <a:lnSpc>
                <a:spcPct val="112000"/>
              </a:lnSpc>
              <a:spcBef>
                <a:spcPts val="5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在自定义函数体中，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指代当前所属组件，组件的状态变量可以在自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定义构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建函数内访问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14" name="textbox 214"/>
          <p:cNvSpPr/>
          <p:nvPr/>
        </p:nvSpPr>
        <p:spPr>
          <a:xfrm>
            <a:off x="6181090" y="2203450"/>
            <a:ext cx="5562600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2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algn="l" rtl="0" eaLnBrk="0">
              <a:lnSpc>
                <a:spcPct val="92000"/>
              </a:lnSpc>
              <a:spcBef>
                <a:spcPts val="0"/>
              </a:spcBef>
              <a:tabLst>
                <a:tab pos="39624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作用域限制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20370" algn="l" rtl="0" eaLnBrk="0">
              <a:lnSpc>
                <a:spcPts val="1510"/>
              </a:lnSpc>
              <a:spcBef>
                <a:spcPts val="0"/>
              </a:spcBef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自定义构建函数是组件私有的特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殊类型成员函数，只能在组件内部使用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33490" y="2393950"/>
            <a:ext cx="133350" cy="152400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6181090" y="5518150"/>
            <a:ext cx="5562600" cy="8001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0" algn="l" rtl="0" eaLnBrk="0">
              <a:lnSpc>
                <a:spcPct val="95000"/>
              </a:lnSpc>
              <a:spcBef>
                <a:spcPts val="5"/>
              </a:spcBef>
              <a:tabLst>
                <a:tab pos="3822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最佳实践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sz="5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77825" algn="l" rtl="0" eaLnBrk="0">
              <a:lnSpc>
                <a:spcPts val="1515"/>
              </a:lnSpc>
            </a:pP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建议通过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访问自定义组件的状态变量，而不是通过参数传递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0" name="picture 2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33490" y="5708650"/>
            <a:ext cx="114300" cy="152400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>
            <a:off x="797814" y="6730441"/>
            <a:ext cx="9274175" cy="217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510"/>
              </a:lnSpc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自定义构建函数的主要目的是简化组件的构建过程，特</a:t>
            </a: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别是在创建具有多个属性和复杂配置的组件时，可以提高代码的可读性和可维护性。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24" name="textbox 224"/>
          <p:cNvSpPr/>
          <p:nvPr/>
        </p:nvSpPr>
        <p:spPr>
          <a:xfrm>
            <a:off x="361797" y="904341"/>
            <a:ext cx="3180714" cy="566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3600" u="sng" kern="0" spc="-6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</a:t>
            </a:r>
            <a:r>
              <a:rPr sz="3600" kern="0" spc="-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义构建函数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26" name="textbox 226"/>
          <p:cNvSpPr/>
          <p:nvPr/>
        </p:nvSpPr>
        <p:spPr>
          <a:xfrm>
            <a:off x="6168390" y="1763954"/>
            <a:ext cx="1932939" cy="2844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3000"/>
              </a:lnSpc>
              <a:tabLst>
                <a:tab pos="31242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使用说明与特性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28" name="picture 2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81090" y="1784350"/>
            <a:ext cx="228600" cy="228600"/>
          </a:xfrm>
          <a:prstGeom prst="rect">
            <a:avLst/>
          </a:prstGeom>
        </p:spPr>
      </p:pic>
      <p:sp>
        <p:nvSpPr>
          <p:cNvPr id="230" name="textbox 230"/>
          <p:cNvSpPr/>
          <p:nvPr/>
        </p:nvSpPr>
        <p:spPr>
          <a:xfrm>
            <a:off x="300990" y="1757095"/>
            <a:ext cx="1304289" cy="292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-50" dirty="0">
                <a:solidFill>
                  <a:srgbClr val="8DC2F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100" dirty="0">
                <a:solidFill>
                  <a:srgbClr val="8DC2F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定义语法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32" name="textbox 232"/>
          <p:cNvSpPr/>
          <p:nvPr/>
        </p:nvSpPr>
        <p:spPr>
          <a:xfrm>
            <a:off x="300990" y="3929481"/>
            <a:ext cx="1187450" cy="2927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ct val="97000"/>
              </a:lnSpc>
              <a:tabLst>
                <a:tab pos="26035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34" name="picture 2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13690" y="3956050"/>
            <a:ext cx="171450" cy="228600"/>
          </a:xfrm>
          <a:prstGeom prst="rect">
            <a:avLst/>
          </a:prstGeom>
        </p:spPr>
      </p:pic>
      <p:pic>
        <p:nvPicPr>
          <p:cNvPr id="236" name="picture 2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94640" y="6575425"/>
            <a:ext cx="76200" cy="609600"/>
          </a:xfrm>
          <a:prstGeom prst="rect">
            <a:avLst/>
          </a:prstGeom>
        </p:spPr>
      </p:pic>
      <p:pic>
        <p:nvPicPr>
          <p:cNvPr id="238" name="picture 2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85140" y="6802293"/>
            <a:ext cx="190500" cy="1939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242" name="rect 242"/>
          <p:cNvSpPr/>
          <p:nvPr/>
        </p:nvSpPr>
        <p:spPr>
          <a:xfrm>
            <a:off x="394335" y="1806701"/>
            <a:ext cx="5562600" cy="17907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44" name="textbox 244"/>
          <p:cNvSpPr/>
          <p:nvPr/>
        </p:nvSpPr>
        <p:spPr>
          <a:xfrm>
            <a:off x="584835" y="2416301"/>
            <a:ext cx="5181600" cy="990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526415" indent="-370840" algn="l" rtl="0" eaLnBrk="0">
              <a:lnSpc>
                <a:spcPct val="11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@Builder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MyGlobalBuilderFunction()</a:t>
            </a:r>
            <a:r>
              <a:rPr sz="1200" kern="0" spc="17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1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r>
              <a:rPr sz="1200" kern="0" spc="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200" kern="0" spc="9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UI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200" kern="0" spc="-30" dirty="0">
                <a:solidFill>
                  <a:srgbClr val="DBEA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代码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64465" algn="l" rtl="0" eaLnBrk="0">
              <a:lnSpc>
                <a:spcPts val="1495"/>
              </a:lnSpc>
              <a:spcBef>
                <a:spcPts val="310"/>
              </a:spcBef>
            </a:pPr>
            <a:r>
              <a:rPr sz="1200" kern="0" spc="-20" dirty="0">
                <a:solidFill>
                  <a:srgbClr val="DBEAFE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2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46" name="textbox 246"/>
          <p:cNvSpPr/>
          <p:nvPr/>
        </p:nvSpPr>
        <p:spPr>
          <a:xfrm>
            <a:off x="381177" y="964793"/>
            <a:ext cx="4156709" cy="566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3600" u="sng" kern="0" spc="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</a:t>
            </a:r>
            <a:r>
              <a:rPr sz="36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自定义构建函数</a:t>
            </a:r>
            <a:endParaRPr sz="36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683920" y="2008047"/>
            <a:ext cx="944880" cy="291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定义语法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252" name="textbox 252"/>
          <p:cNvSpPr/>
          <p:nvPr/>
        </p:nvSpPr>
        <p:spPr>
          <a:xfrm>
            <a:off x="6203315" y="1653031"/>
            <a:ext cx="560070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9000"/>
              </a:lnSpc>
              <a:spcBef>
                <a:spcPts val="5"/>
              </a:spcBef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r>
              <a:rPr sz="1300" kern="0" spc="1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b="1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300" b="1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按引用传</a:t>
            </a:r>
            <a:r>
              <a:rPr sz="13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9385" algn="l" rtl="0" eaLnBrk="0">
              <a:lnSpc>
                <a:spcPts val="1325"/>
              </a:lnSpc>
              <a:spcBef>
                <a:spcPts val="975"/>
              </a:spcBef>
            </a:pP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//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4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全局自定义构建函</a:t>
            </a:r>
            <a:r>
              <a:rPr sz="1000" kern="0" spc="3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数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940" algn="l" rtl="0" eaLnBrk="0">
              <a:lnSpc>
                <a:spcPts val="1240"/>
              </a:lnSpc>
              <a:spcBef>
                <a:spcPts val="310"/>
              </a:spcBef>
            </a:pPr>
            <a:r>
              <a:rPr sz="1000" b="1" kern="0" spc="15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Builder</a:t>
            </a:r>
            <a:r>
              <a:rPr sz="1000" b="1" kern="0" spc="15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function</a:t>
            </a:r>
            <a:r>
              <a:rPr sz="1000" kern="0" spc="15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overBuilder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params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Tmp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)</a:t>
            </a:r>
            <a:r>
              <a:rPr sz="1000" kern="0" spc="17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2600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79692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UseStateVarByReference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${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params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paramA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1}</a:t>
            </a:r>
            <a:r>
              <a:rPr sz="1000" kern="0" spc="30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8323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63195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54" name="textbox 254"/>
          <p:cNvSpPr/>
          <p:nvPr/>
        </p:nvSpPr>
        <p:spPr>
          <a:xfrm>
            <a:off x="6203315" y="3672331"/>
            <a:ext cx="5600700" cy="18288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28600" algn="l" rtl="0" eaLnBrk="0">
              <a:lnSpc>
                <a:spcPct val="99000"/>
              </a:lnSpc>
              <a:spcBef>
                <a:spcPts val="5"/>
              </a:spcBef>
            </a:pP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示例代码</a:t>
            </a:r>
            <a:r>
              <a:rPr sz="1300" kern="0" spc="1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</a:t>
            </a:r>
            <a:r>
              <a:rPr sz="1300" b="1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-</a:t>
            </a:r>
            <a:r>
              <a:rPr sz="1300" b="1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b="1" kern="0" spc="30" dirty="0">
                <a:solidFill>
                  <a:srgbClr val="FFFFFF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$$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按引用传递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4940" algn="l" rtl="0" eaLnBrk="0">
              <a:lnSpc>
                <a:spcPts val="1220"/>
              </a:lnSpc>
              <a:spcBef>
                <a:spcPts val="1115"/>
              </a:spcBef>
            </a:pPr>
            <a:r>
              <a:rPr sz="1000" b="1" kern="0" spc="3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</a:t>
            </a:r>
            <a:r>
              <a:rPr sz="1000" b="1" kern="0" spc="3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struct</a:t>
            </a:r>
            <a:r>
              <a:rPr sz="1000" kern="0" spc="11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HelloComponent</a:t>
            </a:r>
            <a:r>
              <a:rPr sz="1000" kern="0" spc="15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474980" algn="l" rtl="0" eaLnBrk="0">
              <a:lnSpc>
                <a:spcPts val="1240"/>
              </a:lnSpc>
              <a:spcBef>
                <a:spcPts val="280"/>
              </a:spcBef>
            </a:pPr>
            <a:r>
              <a:rPr sz="1000" b="1" kern="0" spc="1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</a:t>
            </a:r>
            <a:r>
              <a:rPr sz="1000" b="1" kern="0" spc="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Link</a:t>
            </a:r>
            <a:r>
              <a:rPr sz="1000" b="1" kern="0" spc="120" dirty="0">
                <a:solidFill>
                  <a:srgbClr val="F9731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:</a:t>
            </a:r>
            <a:r>
              <a:rPr sz="1000" kern="0" spc="14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0" dirty="0">
                <a:solidFill>
                  <a:srgbClr val="86EFAC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string</a:t>
            </a:r>
            <a:r>
              <a:rPr sz="1000" kern="0" spc="12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;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2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83870" algn="l" rtl="0" eaLnBrk="0">
              <a:lnSpc>
                <a:spcPts val="1300"/>
              </a:lnSpc>
              <a:spcBef>
                <a:spcPts val="31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build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3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2640" algn="l" rtl="0" eaLnBrk="0">
              <a:lnSpc>
                <a:spcPts val="130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Row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()</a:t>
            </a:r>
            <a:r>
              <a:rPr sz="1000" kern="0" spc="16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</a:t>
            </a:r>
            <a:r>
              <a:rPr sz="1000" kern="0" spc="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{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1116965" algn="l" rtl="0" eaLnBrk="0">
              <a:lnSpc>
                <a:spcPts val="1240"/>
              </a:lnSpc>
              <a:spcBef>
                <a:spcPts val="200"/>
              </a:spcBef>
            </a:pP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Text</a:t>
            </a:r>
            <a:r>
              <a:rPr sz="1000" kern="0" spc="10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(`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HelloComponent</a:t>
            </a:r>
            <a:r>
              <a:rPr sz="1000" kern="0" spc="10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===${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this</a:t>
            </a:r>
            <a:r>
              <a:rPr sz="1000" kern="0" spc="10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message</a:t>
            </a:r>
            <a:r>
              <a:rPr sz="1000" kern="0" spc="10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}`)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marL="803275" algn="l" rtl="0" eaLnBrk="0">
              <a:lnSpc>
                <a:spcPts val="1300"/>
              </a:lnSpc>
              <a:spcBef>
                <a:spcPts val="260"/>
              </a:spcBef>
            </a:pPr>
            <a:r>
              <a:rPr sz="1000" kern="0" spc="-10" dirty="0">
                <a:solidFill>
                  <a:srgbClr val="F3F4F6">
                    <a:alpha val="100000"/>
                  </a:srgbClr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sz="1000" dirty="0"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256" name="rect 256"/>
          <p:cNvSpPr/>
          <p:nvPr/>
        </p:nvSpPr>
        <p:spPr>
          <a:xfrm>
            <a:off x="393065" y="2948431"/>
            <a:ext cx="5581650" cy="1485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58" name="rect 258"/>
          <p:cNvSpPr/>
          <p:nvPr/>
        </p:nvSpPr>
        <p:spPr>
          <a:xfrm>
            <a:off x="393065" y="1653031"/>
            <a:ext cx="5581650" cy="1104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60" name="rect 260"/>
          <p:cNvSpPr/>
          <p:nvPr/>
        </p:nvSpPr>
        <p:spPr>
          <a:xfrm>
            <a:off x="393065" y="4624831"/>
            <a:ext cx="5581650" cy="11049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62" name="textbox 262"/>
          <p:cNvSpPr/>
          <p:nvPr/>
        </p:nvSpPr>
        <p:spPr>
          <a:xfrm>
            <a:off x="551815" y="3125851"/>
            <a:ext cx="4806950" cy="11474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090" algn="l" rtl="0" eaLnBrk="0">
              <a:lnSpc>
                <a:spcPct val="92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使用规则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ct val="153000"/>
              </a:lnSpc>
              <a:spcBef>
                <a:spcPts val="485"/>
              </a:spcBef>
              <a:tabLst>
                <a:tab pos="224790" algn="l"/>
              </a:tabLst>
            </a:pP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只有在传入一个参数且该参数需要直接传入对象变量时才按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引用传递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其余情况下均为按值传递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sz="6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60325" algn="l" rtl="0" eaLnBrk="0">
              <a:lnSpc>
                <a:spcPts val="1510"/>
              </a:lnSpc>
              <a:spcBef>
                <a:spcPts val="0"/>
              </a:spcBef>
              <a:tabLst>
                <a:tab pos="219075" algn="l"/>
              </a:tabLst>
            </a:pP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状态变量的改变会触发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64" name="picture 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4515" y="4148581"/>
            <a:ext cx="47625" cy="47625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4515" y="3843781"/>
            <a:ext cx="47625" cy="47625"/>
          </a:xfrm>
          <a:prstGeom prst="rect">
            <a:avLst/>
          </a:prstGeom>
        </p:spPr>
      </p:pic>
      <p:pic>
        <p:nvPicPr>
          <p:cNvPr id="268" name="picture 2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4515" y="3538981"/>
            <a:ext cx="47625" cy="47625"/>
          </a:xfrm>
          <a:prstGeom prst="rect">
            <a:avLst/>
          </a:prstGeom>
        </p:spPr>
      </p:pic>
      <p:sp>
        <p:nvSpPr>
          <p:cNvPr id="270" name="textbox 270"/>
          <p:cNvSpPr/>
          <p:nvPr/>
        </p:nvSpPr>
        <p:spPr>
          <a:xfrm>
            <a:off x="553643" y="4798822"/>
            <a:ext cx="5165725" cy="760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1440" algn="l" rtl="0" eaLnBrk="0">
              <a:lnSpc>
                <a:spcPct val="94000"/>
              </a:lnSpc>
            </a:pPr>
            <a:r>
              <a:rPr sz="15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5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提供的特殊支持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112000"/>
              </a:lnSpc>
            </a:pP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方法内调用自定义组件时，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ArkUI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提供</a:t>
            </a:r>
            <a:r>
              <a:rPr sz="1200" b="1" kern="0" spc="0" dirty="0">
                <a:solidFill>
                  <a:srgbClr val="F9731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$$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作为按引用传递参数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的范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7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式。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2" name="textbox 272"/>
          <p:cNvSpPr/>
          <p:nvPr/>
        </p:nvSpPr>
        <p:spPr>
          <a:xfrm>
            <a:off x="552577" y="1822830"/>
            <a:ext cx="4892040" cy="755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185" algn="l" rtl="0" eaLnBrk="0">
              <a:lnSpc>
                <a:spcPct val="96000"/>
              </a:lnSpc>
            </a:pP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什么是按引用传递？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indent="-10795" algn="l" rtl="0" eaLnBrk="0">
              <a:lnSpc>
                <a:spcPct val="110000"/>
              </a:lnSpc>
              <a:spcBef>
                <a:spcPts val="0"/>
              </a:spcBef>
            </a:pP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按引用传递参数时，传递的参数可为</a:t>
            </a:r>
            <a:r>
              <a:rPr sz="1200" kern="0" spc="-10" dirty="0">
                <a:solidFill>
                  <a:srgbClr val="F9731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状态变量 </a:t>
            </a:r>
            <a:r>
              <a:rPr sz="1200" kern="0" spc="-2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，且状态变量的改变会引起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</a:t>
            </a:r>
            <a:r>
              <a:rPr sz="1200" kern="0" spc="-2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法内的</a:t>
            </a:r>
            <a:r>
              <a:rPr sz="1200" kern="0" spc="-2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200" kern="0" spc="-2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刷新。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380860" y="915365"/>
            <a:ext cx="4921250" cy="3956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按引用传递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276" name="picture 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74015" y="6872731"/>
            <a:ext cx="11430000" cy="19050"/>
          </a:xfrm>
          <a:prstGeom prst="rect">
            <a:avLst/>
          </a:prstGeom>
        </p:spPr>
      </p:pic>
      <p:graphicFrame>
        <p:nvGraphicFramePr>
          <p:cNvPr id="278" name="table 278"/>
          <p:cNvGraphicFramePr>
            <a:graphicFrameLocks noGrp="1"/>
          </p:cNvGraphicFramePr>
          <p:nvPr/>
        </p:nvGraphicFramePr>
        <p:xfrm>
          <a:off x="6231890" y="6682231"/>
          <a:ext cx="1162050" cy="381000"/>
        </p:xfrm>
        <a:graphic>
          <a:graphicData uri="http://schemas.openxmlformats.org/drawingml/2006/table">
            <a:tbl>
              <a:tblPr>
                <a:solidFill>
                  <a:srgbClr val="1E3A8A"/>
                </a:solidFill>
              </a:tblPr>
              <a:tblGrid>
                <a:gridCol w="1162050"/>
              </a:tblGrid>
              <a:tr h="3619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82245" algn="l" rtl="0" eaLnBrk="0">
                        <a:lnSpc>
                          <a:spcPct val="90000"/>
                        </a:lnSpc>
                      </a:pPr>
                      <a:r>
                        <a:rPr sz="10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@</a:t>
                      </a: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Builder</a:t>
                      </a:r>
                      <a:r>
                        <a:rPr sz="1000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方法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8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0" name="table 280"/>
          <p:cNvGraphicFramePr>
            <a:graphicFrameLocks noGrp="1"/>
          </p:cNvGraphicFramePr>
          <p:nvPr/>
        </p:nvGraphicFramePr>
        <p:xfrm>
          <a:off x="4917440" y="6682231"/>
          <a:ext cx="1009650" cy="381000"/>
        </p:xfrm>
        <a:graphic>
          <a:graphicData uri="http://schemas.openxmlformats.org/drawingml/2006/table">
            <a:tbl>
              <a:tblPr>
                <a:solidFill>
                  <a:srgbClr val="1E3A8A"/>
                </a:solidFill>
              </a:tblPr>
              <a:tblGrid>
                <a:gridCol w="1009650"/>
              </a:tblGrid>
              <a:tr h="361950"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7272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000" kern="0" spc="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按引用传递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8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2" name="table 282"/>
          <p:cNvGraphicFramePr>
            <a:graphicFrameLocks noGrp="1"/>
          </p:cNvGraphicFramePr>
          <p:nvPr/>
        </p:nvGraphicFramePr>
        <p:xfrm>
          <a:off x="3736340" y="6682231"/>
          <a:ext cx="876300" cy="381000"/>
        </p:xfrm>
        <a:graphic>
          <a:graphicData uri="http://schemas.openxmlformats.org/drawingml/2006/table">
            <a:tbl>
              <a:tblPr>
                <a:solidFill>
                  <a:srgbClr val="1E3A8A"/>
                </a:solidFill>
              </a:tblPr>
              <a:tblGrid>
                <a:gridCol w="876300"/>
              </a:tblGrid>
              <a:tr h="361950"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6954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000" kern="0" spc="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状态变量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8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4" name="table 284"/>
          <p:cNvGraphicFramePr>
            <a:graphicFrameLocks noGrp="1"/>
          </p:cNvGraphicFramePr>
          <p:nvPr/>
        </p:nvGraphicFramePr>
        <p:xfrm>
          <a:off x="7698740" y="6682231"/>
          <a:ext cx="742950" cy="381000"/>
        </p:xfrm>
        <a:graphic>
          <a:graphicData uri="http://schemas.openxmlformats.org/drawingml/2006/table">
            <a:tbl>
              <a:tblPr>
                <a:solidFill>
                  <a:srgbClr val="1E3A8A"/>
                </a:solidFill>
              </a:tblPr>
              <a:tblGrid>
                <a:gridCol w="742950"/>
              </a:tblGrid>
              <a:tr h="361950"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800" dirty="0">
                        <a:latin typeface="Arial" panose="020B0604020202090204"/>
                        <a:ea typeface="Arial" panose="020B0604020202090204"/>
                        <a:cs typeface="Arial" panose="020B0604020202090204"/>
                      </a:endParaRPr>
                    </a:p>
                    <a:p>
                      <a:pPr marL="180340" algn="l" rtl="0" eaLnBrk="0">
                        <a:lnSpc>
                          <a:spcPct val="97000"/>
                        </a:lnSpc>
                        <a:spcBef>
                          <a:spcPts val="0"/>
                        </a:spcBef>
                      </a:pPr>
                      <a:r>
                        <a:rPr sz="1000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Arial" panose="020B0604020202090204"/>
                          <a:ea typeface="Arial" panose="020B0604020202090204"/>
                          <a:cs typeface="Arial" panose="020B0604020202090204"/>
                        </a:rPr>
                        <a:t>UI</a:t>
                      </a:r>
                      <a:r>
                        <a:rPr sz="1000" kern="0" spc="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刷新</a:t>
                      </a:r>
                      <a:endParaRPr sz="1000" dirty="0">
                        <a:latin typeface="Microsoft YaHei" panose="020B0503020204020204" charset="-122"/>
                        <a:ea typeface="Microsoft YaHei" panose="020B0503020204020204" charset="-122"/>
                        <a:cs typeface="Microsoft YaHei" panose="020B0503020204020204" charset="-122"/>
                      </a:endParaRPr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A5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8A"/>
                    </a:solidFill>
                  </a:tcPr>
                </a:tc>
              </a:tr>
            </a:tbl>
          </a:graphicData>
        </a:graphic>
      </p:graphicFrame>
      <p:pic>
        <p:nvPicPr>
          <p:cNvPr id="286" name="picture 2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74015" y="2948431"/>
            <a:ext cx="76200" cy="1485900"/>
          </a:xfrm>
          <a:prstGeom prst="rect">
            <a:avLst/>
          </a:prstGeom>
        </p:spPr>
      </p:pic>
      <p:pic>
        <p:nvPicPr>
          <p:cNvPr id="288" name="picture 2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74015" y="1653031"/>
            <a:ext cx="76200" cy="1104900"/>
          </a:xfrm>
          <a:prstGeom prst="rect">
            <a:avLst/>
          </a:prstGeom>
        </p:spPr>
      </p:pic>
      <p:pic>
        <p:nvPicPr>
          <p:cNvPr id="290" name="picture 2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74015" y="4624831"/>
            <a:ext cx="76200" cy="1104900"/>
          </a:xfrm>
          <a:prstGeom prst="rect">
            <a:avLst/>
          </a:prstGeom>
        </p:spPr>
      </p:pic>
      <p:pic>
        <p:nvPicPr>
          <p:cNvPr id="292" name="picture 2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74015" y="1386331"/>
            <a:ext cx="914400" cy="3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6226175" y="1664970"/>
            <a:ext cx="5486400" cy="5213985"/>
            <a:chOff x="0" y="0"/>
            <a:chExt cx="5486400" cy="4423181"/>
          </a:xfrm>
        </p:grpSpPr>
        <p:sp>
          <p:nvSpPr>
            <p:cNvPr id="296" name="rect 296"/>
            <p:cNvSpPr/>
            <p:nvPr/>
          </p:nvSpPr>
          <p:spPr>
            <a:xfrm>
              <a:off x="0" y="384581"/>
              <a:ext cx="5486400" cy="403860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98" name="textbox 298"/>
            <p:cNvSpPr/>
            <p:nvPr/>
          </p:nvSpPr>
          <p:spPr>
            <a:xfrm>
              <a:off x="-12700" y="-12700"/>
              <a:ext cx="5511800" cy="446595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78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88900" algn="l" rtl="0" eaLnBrk="0">
                <a:lnSpc>
                  <a:spcPct val="93000"/>
                </a:lnSpc>
              </a:pPr>
              <a:r>
                <a:rPr sz="1800" kern="0" spc="0" dirty="0">
                  <a:solidFill>
                    <a:srgbClr val="FFFFFF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示例代码</a:t>
              </a:r>
              <a:endParaRPr sz="18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algn="l" rtl="0" eaLnBrk="0">
                <a:lnSpc>
                  <a:spcPct val="196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6375" algn="l" rtl="0" eaLnBrk="0">
                <a:lnSpc>
                  <a:spcPct val="99000"/>
                </a:lnSpc>
                <a:spcBef>
                  <a:spcPts val="370"/>
                </a:spcBef>
              </a:pPr>
              <a:r>
                <a:rPr sz="12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</a:t>
              </a:r>
              <a:r>
                <a:rPr sz="12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function</a:t>
              </a:r>
              <a:r>
                <a:rPr sz="1200" kern="0" spc="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ov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erBuilder(paramA1: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r>
                <a:rPr sz="12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80390" algn="l" rtl="0" eaLnBrk="0">
                <a:lnSpc>
                  <a:spcPts val="1495"/>
                </a:lnSpc>
                <a:spcBef>
                  <a:spcPts val="380"/>
                </a:spcBef>
              </a:pP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Row()</a:t>
              </a:r>
              <a:r>
                <a:rPr sz="1200" kern="0" spc="16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39800" algn="l" rtl="0" eaLnBrk="0">
                <a:lnSpc>
                  <a:spcPct val="99000"/>
                </a:lnSpc>
                <a:spcBef>
                  <a:spcPts val="300"/>
                </a:spcBef>
              </a:pPr>
              <a:r>
                <a:rPr sz="1200" kern="0" spc="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Text(`</a:t>
              </a:r>
              <a:r>
                <a:rPr sz="1200" kern="0" spc="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UseState</a:t>
              </a:r>
              <a:r>
                <a:rPr sz="1200" kern="0" spc="-1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VarByValue:</a:t>
              </a:r>
              <a:r>
                <a:rPr sz="1200" kern="0" spc="-1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${paramA1}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`)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81025" algn="l" rtl="0" eaLnBrk="0">
                <a:lnSpc>
                  <a:spcPts val="1495"/>
                </a:lnSpc>
                <a:spcBef>
                  <a:spcPts val="380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1526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45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206375" algn="l" rtl="0" eaLnBrk="0">
                <a:lnSpc>
                  <a:spcPct val="99000"/>
                </a:lnSpc>
                <a:spcBef>
                  <a:spcPts val="360"/>
                </a:spcBef>
              </a:pPr>
              <a:r>
                <a:rPr sz="1200" kern="0" spc="-2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@Entry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06375" algn="l" rtl="0" eaLnBrk="0">
                <a:lnSpc>
                  <a:spcPct val="99000"/>
                </a:lnSpc>
                <a:spcBef>
                  <a:spcPts val="375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200" kern="0" spc="8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Parent</a:t>
              </a:r>
              <a:r>
                <a:rPr sz="1200" kern="0" spc="13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72135" algn="l" rtl="0" eaLnBrk="0">
                <a:lnSpc>
                  <a:spcPct val="99000"/>
                </a:lnSpc>
                <a:spcBef>
                  <a:spcPts val="375"/>
                </a:spcBef>
              </a:pP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@State</a:t>
              </a: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label:</a:t>
              </a:r>
              <a:r>
                <a:rPr sz="1200" kern="0" spc="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string</a:t>
              </a:r>
              <a:r>
                <a:rPr sz="1200" kern="0" spc="-10" dirty="0">
                  <a:solidFill>
                    <a:srgbClr val="F97316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29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34D399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'Hello'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51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81660" algn="l" rtl="0" eaLnBrk="0">
                <a:lnSpc>
                  <a:spcPts val="1495"/>
                </a:lnSpc>
                <a:spcBef>
                  <a:spcPts val="370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build()</a:t>
              </a:r>
              <a:r>
                <a:rPr sz="1200" kern="0" spc="1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4297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Column()</a:t>
              </a:r>
              <a:r>
                <a:rPr sz="1200" kern="0" spc="18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31000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overBuilder(</a:t>
              </a:r>
              <a:r>
                <a:rPr sz="1200" kern="0" spc="-10" dirty="0">
                  <a:solidFill>
                    <a:srgbClr val="FBBF24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this.label</a:t>
              </a:r>
              <a:r>
                <a:rPr sz="1200" kern="0" spc="-1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)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94678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8102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21526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FFFFFF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sp>
        <p:nvSpPr>
          <p:cNvPr id="300" name="textbox 300"/>
          <p:cNvSpPr/>
          <p:nvPr/>
        </p:nvSpPr>
        <p:spPr>
          <a:xfrm>
            <a:off x="269875" y="844664"/>
            <a:ext cx="5362575" cy="17310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1750" algn="l" rtl="0" eaLnBrk="0">
              <a:lnSpc>
                <a:spcPct val="114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@Bui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lder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参数传递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按值传递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7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5090" algn="l" rtl="0" eaLnBrk="0">
              <a:lnSpc>
                <a:spcPct val="96000"/>
              </a:lnSpc>
              <a:spcBef>
                <a:spcPts val="545"/>
              </a:spcBef>
            </a:pP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按值传递概述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3495" indent="-10795" algn="l" rtl="0" eaLnBrk="0">
              <a:lnSpc>
                <a:spcPct val="123000"/>
              </a:lnSpc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装饰的函数默认按值传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递参数。当传递的参数为状态变量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时，状态变量的改变不会引起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方法内的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刷新。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02" name="rect 302"/>
          <p:cNvSpPr/>
          <p:nvPr/>
        </p:nvSpPr>
        <p:spPr>
          <a:xfrm>
            <a:off x="282575" y="6050280"/>
            <a:ext cx="5486400" cy="1295400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04" name="textbox 304"/>
          <p:cNvSpPr/>
          <p:nvPr/>
        </p:nvSpPr>
        <p:spPr>
          <a:xfrm>
            <a:off x="3101974" y="4221480"/>
            <a:ext cx="2667635" cy="17526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7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9860" algn="l" rtl="0" eaLnBrk="0">
              <a:lnSpc>
                <a:spcPct val="95000"/>
              </a:lnSpc>
            </a:pPr>
            <a:r>
              <a:rPr sz="12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按引用传递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3035" indent="46355" algn="l" rtl="0" eaLnBrk="0">
              <a:lnSpc>
                <a:spcPct val="113000"/>
              </a:lnSpc>
              <a:spcBef>
                <a:spcPts val="940"/>
              </a:spcBef>
              <a:tabLst>
                <a:tab pos="371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函数内部对参数的修改会影响原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始变量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0025" algn="l" rtl="0" eaLnBrk="0">
              <a:lnSpc>
                <a:spcPts val="1510"/>
              </a:lnSpc>
              <a:spcBef>
                <a:spcPts val="345"/>
              </a:spcBef>
              <a:tabLst>
                <a:tab pos="3619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传递的是变量的引用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0025" algn="l" rtl="0" eaLnBrk="0">
              <a:lnSpc>
                <a:spcPts val="1510"/>
              </a:lnSpc>
              <a:spcBef>
                <a:spcPts val="290"/>
              </a:spcBef>
              <a:tabLst>
                <a:tab pos="36449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适用于需要修改原始状态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06" name="picture 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54374" y="5459730"/>
            <a:ext cx="47625" cy="47625"/>
          </a:xfrm>
          <a:prstGeom prst="rect">
            <a:avLst/>
          </a:prstGeom>
        </p:spPr>
      </p:pic>
      <p:pic>
        <p:nvPicPr>
          <p:cNvPr id="308" name="picture 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54374" y="5231130"/>
            <a:ext cx="47625" cy="47625"/>
          </a:xfrm>
          <a:prstGeom prst="rect">
            <a:avLst/>
          </a:prstGeom>
        </p:spPr>
      </p:pic>
      <p:pic>
        <p:nvPicPr>
          <p:cNvPr id="310" name="picture 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54374" y="4773930"/>
            <a:ext cx="47625" cy="47625"/>
          </a:xfrm>
          <a:prstGeom prst="rect">
            <a:avLst/>
          </a:prstGeom>
        </p:spPr>
      </p:pic>
      <p:sp>
        <p:nvSpPr>
          <p:cNvPr id="312" name="textbox 312"/>
          <p:cNvSpPr/>
          <p:nvPr/>
        </p:nvSpPr>
        <p:spPr>
          <a:xfrm>
            <a:off x="282575" y="4221480"/>
            <a:ext cx="2667000" cy="17526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9860" algn="l" rtl="0" eaLnBrk="0">
              <a:lnSpc>
                <a:spcPct val="96000"/>
              </a:lnSpc>
            </a:pPr>
            <a:r>
              <a:rPr sz="1200" kern="0" spc="0" dirty="0">
                <a:solidFill>
                  <a:srgbClr val="93C5FD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按值传递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6210" indent="43180" algn="l" rtl="0" eaLnBrk="0">
              <a:lnSpc>
                <a:spcPct val="113000"/>
              </a:lnSpc>
              <a:spcBef>
                <a:spcPts val="935"/>
              </a:spcBef>
              <a:tabLst>
                <a:tab pos="371475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函数内部对参数的修改不会影响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原始变量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00025" algn="l" rtl="0" eaLnBrk="0">
              <a:lnSpc>
                <a:spcPts val="1510"/>
              </a:lnSpc>
              <a:spcBef>
                <a:spcPts val="345"/>
              </a:spcBef>
              <a:tabLst>
                <a:tab pos="36195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传递的是变量的副本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55575" indent="43815" algn="l" rtl="0" eaLnBrk="0">
              <a:lnSpc>
                <a:spcPct val="113000"/>
              </a:lnSpc>
              <a:spcBef>
                <a:spcPts val="290"/>
              </a:spcBef>
              <a:tabLst>
                <a:tab pos="36449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适用于不需要修改原始状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态的场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4975" y="5459730"/>
            <a:ext cx="47625" cy="47625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4975" y="5231130"/>
            <a:ext cx="47625" cy="47625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4975" y="4773930"/>
            <a:ext cx="47625" cy="47625"/>
          </a:xfrm>
          <a:prstGeom prst="rect">
            <a:avLst/>
          </a:prstGeom>
        </p:spPr>
      </p:pic>
      <p:sp>
        <p:nvSpPr>
          <p:cNvPr id="320" name="rect 320"/>
          <p:cNvSpPr/>
          <p:nvPr/>
        </p:nvSpPr>
        <p:spPr>
          <a:xfrm>
            <a:off x="282575" y="2735580"/>
            <a:ext cx="5486400" cy="838200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22" name="textbox 322"/>
          <p:cNvSpPr/>
          <p:nvPr/>
        </p:nvSpPr>
        <p:spPr>
          <a:xfrm>
            <a:off x="460375" y="6217944"/>
            <a:ext cx="3435984" cy="9671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1440" algn="l" rtl="0" eaLnBrk="0">
              <a:lnSpc>
                <a:spcPct val="94000"/>
              </a:lnSpc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适用场景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ct val="119000"/>
              </a:lnSpc>
              <a:spcBef>
                <a:spcPts val="940"/>
              </a:spcBef>
              <a:tabLst>
                <a:tab pos="23622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当参数为状态变量但不需要在函数内修改状态时</a:t>
            </a:r>
            <a:r>
              <a:rPr sz="1200" kern="0" spc="7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当参数为复杂对象但不需要修改原始对象时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60325" algn="l" rtl="0" eaLnBrk="0">
              <a:lnSpc>
                <a:spcPts val="1510"/>
              </a:lnSpc>
              <a:spcBef>
                <a:spcPts val="175"/>
              </a:spcBef>
              <a:tabLst>
                <a:tab pos="23622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当需要确保原始数据不被意外修改时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24" name="picture 3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3075" y="7059930"/>
            <a:ext cx="47625" cy="47625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3075" y="6831330"/>
            <a:ext cx="47625" cy="47625"/>
          </a:xfrm>
          <a:prstGeom prst="rect">
            <a:avLst/>
          </a:prstGeom>
        </p:spPr>
      </p:pic>
      <p:pic>
        <p:nvPicPr>
          <p:cNvPr id="328" name="picture 3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3075" y="6602730"/>
            <a:ext cx="47625" cy="47625"/>
          </a:xfrm>
          <a:prstGeom prst="rect">
            <a:avLst/>
          </a:prstGeom>
        </p:spPr>
      </p:pic>
      <p:sp>
        <p:nvSpPr>
          <p:cNvPr id="330" name="textbox 330"/>
          <p:cNvSpPr/>
          <p:nvPr/>
        </p:nvSpPr>
        <p:spPr>
          <a:xfrm>
            <a:off x="459174" y="2900845"/>
            <a:ext cx="5074920" cy="4972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5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78105" algn="l" rtl="0" eaLnBrk="0">
              <a:lnSpc>
                <a:spcPct val="120000"/>
              </a:lnSpc>
            </a:pP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按值传递确保了函数可以安全地使用参数，而不必担心修改原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始状</a:t>
            </a:r>
            <a:r>
              <a:rPr sz="13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-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态变量。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32" name="textbox 332"/>
          <p:cNvSpPr/>
          <p:nvPr/>
        </p:nvSpPr>
        <p:spPr>
          <a:xfrm>
            <a:off x="349504" y="3814368"/>
            <a:ext cx="2079625" cy="2876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18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与按引用传递的区别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34" name="picture 3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82575" y="6050280"/>
            <a:ext cx="38100" cy="1295400"/>
          </a:xfrm>
          <a:prstGeom prst="rect">
            <a:avLst/>
          </a:prstGeom>
        </p:spPr>
      </p:pic>
      <p:pic>
        <p:nvPicPr>
          <p:cNvPr id="336" name="picture 3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82575" y="2735580"/>
            <a:ext cx="38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515620"/>
            <a:ext cx="12192000" cy="7280910"/>
          </a:xfrm>
          <a:prstGeom prst="rect">
            <a:avLst/>
          </a:prstGeom>
        </p:spPr>
      </p:pic>
      <p:sp>
        <p:nvSpPr>
          <p:cNvPr id="340" name="rect 340"/>
          <p:cNvSpPr/>
          <p:nvPr/>
        </p:nvSpPr>
        <p:spPr>
          <a:xfrm>
            <a:off x="6200775" y="1531620"/>
            <a:ext cx="5600700" cy="3619500"/>
          </a:xfrm>
          <a:prstGeom prst="rect">
            <a:avLst/>
          </a:prstGeom>
          <a:solidFill>
            <a:srgbClr val="FFFFFF">
              <a:alpha val="9411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pSp>
        <p:nvGrpSpPr>
          <p:cNvPr id="4" name="group 4"/>
          <p:cNvGrpSpPr/>
          <p:nvPr/>
        </p:nvGrpSpPr>
        <p:grpSpPr>
          <a:xfrm rot="21600000">
            <a:off x="6391275" y="2141220"/>
            <a:ext cx="5273042" cy="2819400"/>
            <a:chOff x="0" y="0"/>
            <a:chExt cx="5273042" cy="2819400"/>
          </a:xfrm>
        </p:grpSpPr>
        <p:sp>
          <p:nvSpPr>
            <p:cNvPr id="342" name="rect 342"/>
            <p:cNvSpPr/>
            <p:nvPr/>
          </p:nvSpPr>
          <p:spPr>
            <a:xfrm>
              <a:off x="0" y="0"/>
              <a:ext cx="5219700" cy="2819400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0"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344" name="textbox 344"/>
            <p:cNvSpPr/>
            <p:nvPr/>
          </p:nvSpPr>
          <p:spPr>
            <a:xfrm>
              <a:off x="-12700" y="-12700"/>
              <a:ext cx="5299075" cy="2862579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p>
              <a:pPr algn="l" rtl="0" eaLnBrk="0">
                <a:lnSpc>
                  <a:spcPct val="124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algn="l" rtl="0" eaLnBrk="0">
                <a:lnSpc>
                  <a:spcPct val="7000"/>
                </a:lnSpc>
              </a:pPr>
              <a:endParaRPr sz="1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168275" algn="l" rtl="0" eaLnBrk="0">
                <a:lnSpc>
                  <a:spcPct val="99000"/>
                </a:lnSpc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@Component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struct</a:t>
              </a:r>
              <a:r>
                <a:rPr sz="1200" kern="0" spc="6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Child</a:t>
              </a:r>
              <a:r>
                <a:rPr sz="1200" kern="0" spc="13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34035" algn="l" rtl="0" eaLnBrk="0">
                <a:lnSpc>
                  <a:spcPts val="1495"/>
                </a:lnSpc>
                <a:spcBef>
                  <a:spcPts val="380"/>
                </a:spcBef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customBuilder()</a:t>
              </a:r>
              <a:r>
                <a:rPr sz="1200" kern="0" spc="15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{}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39115" algn="l" rtl="0" eaLnBrk="0">
                <a:lnSpc>
                  <a:spcPts val="1515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使用自定义组件的构建函数初始化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34035" algn="l" rtl="0" eaLnBrk="0">
                <a:lnSpc>
                  <a:spcPts val="1605"/>
                </a:lnSpc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@BuilderParam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r" rtl="0" eaLnBrk="0">
                <a:lnSpc>
                  <a:spcPts val="1495"/>
                </a:lnSpc>
                <a:spcBef>
                  <a:spcPts val="635"/>
                </a:spcBef>
              </a:pP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customBuilderParam:</a:t>
              </a:r>
              <a:r>
                <a:rPr sz="1200" kern="0" spc="25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10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this</a:t>
              </a:r>
              <a:r>
                <a:rPr sz="1200" kern="0" spc="-43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.customBuilder;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algn="l" rtl="0" eaLnBrk="0">
                <a:lnSpc>
                  <a:spcPct val="132000"/>
                </a:lnSpc>
              </a:pPr>
              <a:endParaRPr sz="1000" dirty="0">
                <a:latin typeface="Arial" panose="020B0604020202090204"/>
                <a:ea typeface="Arial" panose="020B0604020202090204"/>
                <a:cs typeface="Arial" panose="020B0604020202090204"/>
              </a:endParaRPr>
            </a:p>
            <a:p>
              <a:pPr marL="539115" algn="l" rtl="0" eaLnBrk="0">
                <a:lnSpc>
                  <a:spcPts val="1515"/>
                </a:lnSpc>
                <a:spcBef>
                  <a:spcPts val="365"/>
                </a:spcBef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//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rPr>
                <a:t>使用全局自定义构建函数初始化</a:t>
              </a:r>
              <a:endParaRPr sz="1200" dirty="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endParaRPr>
            </a:p>
            <a:p>
              <a:pPr marL="534035" algn="l" rtl="0" eaLnBrk="0">
                <a:lnSpc>
                  <a:spcPct val="87000"/>
                </a:lnSpc>
                <a:spcBef>
                  <a:spcPts val="565"/>
                </a:spcBef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@BuilderParam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540385" algn="l" rtl="0" eaLnBrk="0">
                <a:lnSpc>
                  <a:spcPts val="1495"/>
                </a:lnSpc>
                <a:spcBef>
                  <a:spcPts val="425"/>
                </a:spcBef>
              </a:pP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customOverBuilderParam:</a:t>
              </a:r>
              <a:r>
                <a:rPr sz="1200" kern="0" spc="19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()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=&gt;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void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=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 </a:t>
              </a:r>
              <a:r>
                <a:rPr sz="1200" kern="0" spc="-1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overBui</a:t>
              </a: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lder;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  <a:p>
              <a:pPr marL="177165" algn="l" rtl="0" eaLnBrk="0">
                <a:lnSpc>
                  <a:spcPts val="1495"/>
                </a:lnSpc>
                <a:spcBef>
                  <a:spcPts val="305"/>
                </a:spcBef>
              </a:pPr>
              <a:r>
                <a:rPr sz="1200" kern="0" spc="-20" dirty="0">
                  <a:solidFill>
                    <a:srgbClr val="DBEAFE">
                      <a:alpha val="100000"/>
                    </a:srgbClr>
                  </a:solidFill>
                  <a:latin typeface="Courier New" panose="02070609020205090404"/>
                  <a:ea typeface="Courier New" panose="02070609020205090404"/>
                  <a:cs typeface="Courier New" panose="02070609020205090404"/>
                </a:rPr>
                <a:t>}</a:t>
              </a:r>
              <a:endParaRPr sz="1200" dirty="0">
                <a:latin typeface="Courier New" panose="02070609020205090404"/>
                <a:ea typeface="Courier New" panose="02070609020205090404"/>
                <a:cs typeface="Courier New" panose="02070609020205090404"/>
              </a:endParaRPr>
            </a:p>
          </p:txBody>
        </p:sp>
      </p:grpSp>
      <p:pic>
        <p:nvPicPr>
          <p:cNvPr id="346" name="picture 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91250" y="5160645"/>
            <a:ext cx="5600700" cy="2590800"/>
          </a:xfrm>
          <a:prstGeom prst="rect">
            <a:avLst/>
          </a:prstGeom>
        </p:spPr>
      </p:pic>
      <p:sp>
        <p:nvSpPr>
          <p:cNvPr id="348" name="textbox 348"/>
          <p:cNvSpPr/>
          <p:nvPr/>
        </p:nvSpPr>
        <p:spPr>
          <a:xfrm>
            <a:off x="371475" y="3055620"/>
            <a:ext cx="5600700" cy="2095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8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0000"/>
              </a:lnSpc>
              <a:spcBef>
                <a:spcPts val="0"/>
              </a:spcBef>
              <a:tabLst>
                <a:tab pos="52768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作用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1700"/>
              </a:lnSpc>
              <a:spcBef>
                <a:spcPts val="1280"/>
              </a:spcBef>
              <a:tabLst>
                <a:tab pos="41910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解决组件状态共享问题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1700"/>
              </a:lnSpc>
              <a:spcBef>
                <a:spcPts val="1000"/>
              </a:spcBef>
              <a:tabLst>
                <a:tab pos="42227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允许在初始化自定义组件时给特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定属性赋值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2700"/>
              </a:lnSpc>
              <a:tabLst>
                <a:tab pos="424180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为自定义组件添加特定功能（如点击跳转）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238125" algn="l" rtl="0" eaLnBrk="0">
              <a:lnSpc>
                <a:spcPts val="2495"/>
              </a:lnSpc>
              <a:tabLst>
                <a:tab pos="422275" algn="l"/>
              </a:tabLst>
            </a:pP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支持组件间的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描述传递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61975" y="4817745"/>
            <a:ext cx="47625" cy="47625"/>
          </a:xfrm>
          <a:prstGeom prst="rect">
            <a:avLst/>
          </a:prstGeom>
        </p:spPr>
      </p:pic>
      <p:pic>
        <p:nvPicPr>
          <p:cNvPr id="352" name="picture 3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61975" y="4474845"/>
            <a:ext cx="47625" cy="47625"/>
          </a:xfrm>
          <a:prstGeom prst="rect">
            <a:avLst/>
          </a:prstGeom>
        </p:spPr>
      </p:pic>
      <p:pic>
        <p:nvPicPr>
          <p:cNvPr id="354" name="picture 3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61975" y="4131945"/>
            <a:ext cx="47625" cy="47625"/>
          </a:xfrm>
          <a:prstGeom prst="rect">
            <a:avLst/>
          </a:prstGeom>
        </p:spPr>
      </p:pic>
      <p:pic>
        <p:nvPicPr>
          <p:cNvPr id="356" name="picture 3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61975" y="3789045"/>
            <a:ext cx="47625" cy="47625"/>
          </a:xfrm>
          <a:prstGeom prst="rect">
            <a:avLst/>
          </a:prstGeom>
        </p:spPr>
      </p:pic>
      <p:pic>
        <p:nvPicPr>
          <p:cNvPr id="358" name="picture 3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61975" y="3282696"/>
            <a:ext cx="228600" cy="231647"/>
          </a:xfrm>
          <a:prstGeom prst="rect">
            <a:avLst/>
          </a:prstGeom>
        </p:spPr>
      </p:pic>
      <p:sp>
        <p:nvSpPr>
          <p:cNvPr id="360" name="textbox 360"/>
          <p:cNvSpPr/>
          <p:nvPr/>
        </p:nvSpPr>
        <p:spPr>
          <a:xfrm>
            <a:off x="371475" y="1531620"/>
            <a:ext cx="5600700" cy="1333500"/>
          </a:xfrm>
          <a:prstGeom prst="rect">
            <a:avLst/>
          </a:prstGeom>
          <a:solidFill>
            <a:srgbClr val="FFFFFF">
              <a:alpha val="1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419100" algn="l" rtl="0" eaLnBrk="0">
              <a:lnSpc>
                <a:spcPct val="97000"/>
              </a:lnSpc>
              <a:spcBef>
                <a:spcPts val="5"/>
              </a:spcBef>
              <a:tabLst>
                <a:tab pos="53022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2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定义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01295" indent="1905" algn="l" rtl="0" eaLnBrk="0">
              <a:lnSpc>
                <a:spcPct val="125000"/>
              </a:lnSpc>
              <a:spcBef>
                <a:spcPts val="5"/>
              </a:spcBef>
            </a:pP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BuilderParam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装饰器用于装饰指向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Builder</a:t>
            </a:r>
            <a:r>
              <a:rPr sz="1300" kern="0" spc="6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方法的变量，相当于声</a:t>
            </a:r>
            <a:r>
              <a:rPr sz="13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    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明任意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描述的一个元素，类似于插槽（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slot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占位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符）。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2" name="picture 3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61975" y="1758696"/>
            <a:ext cx="228600" cy="231647"/>
          </a:xfrm>
          <a:prstGeom prst="rect">
            <a:avLst/>
          </a:prstGeom>
        </p:spPr>
      </p:pic>
      <p:sp>
        <p:nvSpPr>
          <p:cNvPr id="364" name="rect 364"/>
          <p:cNvSpPr/>
          <p:nvPr/>
        </p:nvSpPr>
        <p:spPr>
          <a:xfrm>
            <a:off x="371475" y="5341620"/>
            <a:ext cx="5600700" cy="838200"/>
          </a:xfrm>
          <a:prstGeom prst="rect">
            <a:avLst/>
          </a:prstGeom>
          <a:solidFill>
            <a:srgbClr val="F97316">
              <a:alpha val="2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66" name="textbox 366"/>
          <p:cNvSpPr/>
          <p:nvPr/>
        </p:nvSpPr>
        <p:spPr>
          <a:xfrm>
            <a:off x="6369050" y="5364048"/>
            <a:ext cx="2406650" cy="1224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41300" algn="l" rtl="0" eaLnBrk="0">
              <a:lnSpc>
                <a:spcPct val="94000"/>
              </a:lnSpc>
              <a:tabLst>
                <a:tab pos="35052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关键特性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53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79400" algn="l" rtl="0" eaLnBrk="0">
              <a:lnSpc>
                <a:spcPct val="93000"/>
              </a:lnSpc>
              <a:spcBef>
                <a:spcPts val="370"/>
              </a:spcBef>
              <a:tabLst>
                <a:tab pos="35687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装饰器使用说明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9540" indent="-635" algn="l" rtl="0" eaLnBrk="0">
              <a:lnSpc>
                <a:spcPct val="122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只能被自定义构建函数或父组件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构造传</a:t>
            </a:r>
            <a:r>
              <a:rPr sz="10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68" name="picture 3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96050" y="5922645"/>
            <a:ext cx="152400" cy="152400"/>
          </a:xfrm>
          <a:prstGeom prst="rect">
            <a:avLst/>
          </a:prstGeom>
        </p:spPr>
      </p:pic>
      <p:pic>
        <p:nvPicPr>
          <p:cNvPr id="370" name="picture 3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81750" y="5387721"/>
            <a:ext cx="228600" cy="231647"/>
          </a:xfrm>
          <a:prstGeom prst="rect">
            <a:avLst/>
          </a:prstGeom>
        </p:spPr>
      </p:pic>
      <p:sp>
        <p:nvSpPr>
          <p:cNvPr id="372" name="textbox 372"/>
          <p:cNvSpPr/>
          <p:nvPr/>
        </p:nvSpPr>
        <p:spPr>
          <a:xfrm>
            <a:off x="797782" y="5506885"/>
            <a:ext cx="4978400" cy="524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indent="3175" algn="l" rtl="0" eaLnBrk="0">
              <a:lnSpc>
                <a:spcPct val="126000"/>
              </a:lnSpc>
            </a:pPr>
            <a:r>
              <a:rPr sz="1300" b="1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 ：从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9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开始支持在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ArkTS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卡片中使用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，从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300" kern="0" spc="1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r>
              <a:rPr sz="13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开始支</a:t>
            </a:r>
            <a:r>
              <a:rPr sz="13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3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持在元服务中使用</a:t>
            </a:r>
            <a:endParaRPr sz="13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4" name="textbox 374"/>
          <p:cNvSpPr/>
          <p:nvPr/>
        </p:nvSpPr>
        <p:spPr>
          <a:xfrm>
            <a:off x="378320" y="802183"/>
            <a:ext cx="5283200" cy="4000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@Bui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lderParam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基本概念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76" name="textbox 376"/>
          <p:cNvSpPr/>
          <p:nvPr/>
        </p:nvSpPr>
        <p:spPr>
          <a:xfrm>
            <a:off x="9169400" y="5876340"/>
            <a:ext cx="2233295" cy="692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84150" algn="l" rtl="0" eaLnBrk="0">
              <a:lnSpc>
                <a:spcPts val="1605"/>
              </a:lnSpc>
              <a:tabLst>
                <a:tab pos="26162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2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指向问题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4605" indent="-635" algn="l" rtl="0" eaLnBrk="0">
              <a:lnSpc>
                <a:spcPct val="113000"/>
              </a:lnSpc>
              <a:spcBef>
                <a:spcPts val="0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在不同场景下</a:t>
            </a:r>
            <a:r>
              <a:rPr sz="1000" kern="0" spc="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的指向可能不同，需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000" kern="0" spc="3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注意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78" name="picture 3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182100" y="5922645"/>
            <a:ext cx="171450" cy="152400"/>
          </a:xfrm>
          <a:prstGeom prst="rect">
            <a:avLst/>
          </a:prstGeom>
        </p:spPr>
      </p:pic>
      <p:sp>
        <p:nvSpPr>
          <p:cNvPr id="380" name="textbox 380"/>
          <p:cNvSpPr/>
          <p:nvPr/>
        </p:nvSpPr>
        <p:spPr>
          <a:xfrm>
            <a:off x="9163475" y="6887972"/>
            <a:ext cx="2155825" cy="4800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83820" algn="l" rtl="0" eaLnBrk="0">
              <a:lnSpc>
                <a:spcPct val="96000"/>
              </a:lnSpc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尾随闭包初始化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sz="8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600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通过尾随闭包进行初始化，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简化代码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382" name="textbox 382"/>
          <p:cNvSpPr/>
          <p:nvPr/>
        </p:nvSpPr>
        <p:spPr>
          <a:xfrm>
            <a:off x="6483350" y="6887972"/>
            <a:ext cx="1892300" cy="4870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65100" algn="l" rtl="0" eaLnBrk="0">
              <a:lnSpc>
                <a:spcPct val="96000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参数初始化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sz="7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240" algn="l" rtl="0" eaLnBrk="0">
              <a:lnSpc>
                <a:spcPts val="1320"/>
              </a:lnSpc>
              <a:spcBef>
                <a:spcPts val="5"/>
              </a:spcBef>
            </a:pP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支持有参数和无参数的</a:t>
            </a:r>
            <a:r>
              <a:rPr sz="1000" kern="0" spc="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两种形式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4" name="picture 3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496050" y="6913245"/>
            <a:ext cx="152400" cy="152400"/>
          </a:xfrm>
          <a:prstGeom prst="rect">
            <a:avLst/>
          </a:prstGeom>
        </p:spPr>
      </p:pic>
      <p:sp>
        <p:nvSpPr>
          <p:cNvPr id="386" name="textbox 386"/>
          <p:cNvSpPr/>
          <p:nvPr/>
        </p:nvSpPr>
        <p:spPr>
          <a:xfrm>
            <a:off x="6378574" y="1733803"/>
            <a:ext cx="1797685" cy="292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kern="0" spc="-40" dirty="0">
                <a:solidFill>
                  <a:srgbClr val="8DC2F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&lt;/&gt;</a:t>
            </a:r>
            <a:r>
              <a:rPr sz="1800" kern="0" spc="410" dirty="0">
                <a:solidFill>
                  <a:srgbClr val="8DC2FC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800" kern="0" spc="-4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基本用法示例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388" name="picture 3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61975" y="5663738"/>
            <a:ext cx="171450" cy="193963"/>
          </a:xfrm>
          <a:prstGeom prst="rect">
            <a:avLst/>
          </a:prstGeom>
        </p:spPr>
      </p:pic>
      <p:pic>
        <p:nvPicPr>
          <p:cNvPr id="390" name="picture 39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71475" y="5341620"/>
            <a:ext cx="38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629411"/>
            <a:ext cx="12192000" cy="6858000"/>
          </a:xfrm>
          <a:prstGeom prst="rect">
            <a:avLst/>
          </a:prstGeom>
        </p:spPr>
      </p:pic>
      <p:sp>
        <p:nvSpPr>
          <p:cNvPr id="394" name="rect 394"/>
          <p:cNvSpPr/>
          <p:nvPr/>
        </p:nvSpPr>
        <p:spPr>
          <a:xfrm>
            <a:off x="6231255" y="3829811"/>
            <a:ext cx="5486400" cy="1790700"/>
          </a:xfrm>
          <a:prstGeom prst="rect">
            <a:avLst/>
          </a:prstGeom>
          <a:solidFill>
            <a:srgbClr val="1E3A8A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396" name="textbox 396"/>
          <p:cNvSpPr/>
          <p:nvPr/>
        </p:nvSpPr>
        <p:spPr>
          <a:xfrm>
            <a:off x="287655" y="4667885"/>
            <a:ext cx="5514340" cy="25146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14000"/>
              </a:lnSpc>
            </a:pP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@Component struct Child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@Builder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@Builder customBuilder() {}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@BuilderParam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@BuilderParam customBuilderParam: () =&gt; void = this.customBuilder;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build()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Column() {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    this.customBuilderParam()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    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  <a:p>
            <a:pPr algn="l" rtl="0" eaLnBrk="0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ourier New" panose="02070609020205090404"/>
                <a:ea typeface="Courier New" panose="02070609020205090404"/>
                <a:cs typeface="Courier New" panose="02070609020205090404"/>
              </a:rPr>
              <a:t>}</a:t>
            </a:r>
            <a:endParaRPr lang="en-US" altLang="zh-CN" sz="1000" dirty="0">
              <a:solidFill>
                <a:schemeClr val="bg1"/>
              </a:solidFill>
              <a:latin typeface="Courier New" panose="02070609020205090404"/>
              <a:ea typeface="Courier New" panose="02070609020205090404"/>
              <a:cs typeface="Courier New" panose="02070609020205090404"/>
            </a:endParaRPr>
          </a:p>
        </p:txBody>
      </p:sp>
      <p:sp>
        <p:nvSpPr>
          <p:cNvPr id="398" name="rect 398"/>
          <p:cNvSpPr/>
          <p:nvPr/>
        </p:nvSpPr>
        <p:spPr>
          <a:xfrm>
            <a:off x="287655" y="2420111"/>
            <a:ext cx="5486400" cy="1676400"/>
          </a:xfrm>
          <a:prstGeom prst="rect">
            <a:avLst/>
          </a:prstGeom>
          <a:solidFill>
            <a:srgbClr val="000000">
              <a:alpha val="30196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400" name="rect 400"/>
          <p:cNvSpPr/>
          <p:nvPr/>
        </p:nvSpPr>
        <p:spPr>
          <a:xfrm>
            <a:off x="6250305" y="2077211"/>
            <a:ext cx="5467350" cy="1524000"/>
          </a:xfrm>
          <a:prstGeom prst="rect">
            <a:avLst/>
          </a:prstGeom>
          <a:solidFill>
            <a:srgbClr val="F97316">
              <a:alpha val="14509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graphicFrame>
        <p:nvGraphicFramePr>
          <p:cNvPr id="402" name="table 40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42595" y="2514600"/>
          <a:ext cx="5126355" cy="1564005"/>
        </p:xfrm>
        <a:graphic>
          <a:graphicData uri="http://schemas.openxmlformats.org/drawingml/2006/table">
            <a:tbl>
              <a:tblPr/>
              <a:tblGrid>
                <a:gridCol w="5126355"/>
              </a:tblGrid>
              <a:tr h="1564005">
                <a:tc>
                  <a:txBody>
                    <a:bodyPr/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@Builder function overBuilder() {}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@Component struct Child {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@BuilderParam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@BuilderParam customBuilderParam: () =&gt; void = this.doNothingBuilder;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@BuilderParam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@BuilderParam customOverBuilderParam: () =&gt; void = overBuilder;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    build() {}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  <a:p>
                      <a:pPr marL="44450" algn="l" rtl="0" eaLnBrk="0">
                        <a:lnSpc>
                          <a:spcPct val="99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Courier New" panose="02070609020205090404"/>
                          <a:ea typeface="Courier New" panose="02070609020205090404"/>
                          <a:cs typeface="Courier New" panose="02070609020205090404"/>
                        </a:rPr>
                        <a:t>}</a:t>
                      </a:r>
                      <a:endParaRPr lang="en-US" altLang="zh-CN" sz="1000" dirty="0">
                        <a:solidFill>
                          <a:schemeClr val="bg1"/>
                        </a:solidFill>
                        <a:latin typeface="Courier New" panose="02070609020205090404"/>
                        <a:ea typeface="Courier New" panose="02070609020205090404"/>
                        <a:cs typeface="Courier New" panose="02070609020205090404"/>
                      </a:endParaRPr>
                    </a:p>
                  </a:txBody>
                  <a:tcPr marL="0" marR="0" marT="9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04" name="textbox 404"/>
          <p:cNvSpPr/>
          <p:nvPr/>
        </p:nvSpPr>
        <p:spPr>
          <a:xfrm>
            <a:off x="274955" y="890917"/>
            <a:ext cx="5294629" cy="14554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ct val="88000"/>
              </a:lnSpc>
            </a:pPr>
            <a:r>
              <a:rPr sz="2700" b="1" u="sng" kern="0" spc="-10" dirty="0">
                <a:solidFill>
                  <a:srgbClr val="FFFFFF">
                    <a:alpha val="100000"/>
                  </a:srgbClr>
                </a:solidFill>
                <a:uFill>
                  <a:solidFill>
                    <a:srgbClr val="93C5FD"/>
                  </a:solidFill>
                </a:uFill>
                <a:latin typeface="Arial" panose="020B0604020202090204"/>
                <a:ea typeface="Arial" panose="020B0604020202090204"/>
                <a:cs typeface="Arial" panose="020B0604020202090204"/>
              </a:rPr>
              <a:t>@Bui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lderParam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装饰器 </a:t>
            </a:r>
            <a:r>
              <a:rPr sz="2700" b="1" kern="0" spc="-1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- </a:t>
            </a:r>
            <a:r>
              <a:rPr sz="2700" kern="0" spc="-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使用说明</a:t>
            </a:r>
            <a:endParaRPr sz="27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0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98450" algn="l" rtl="0" eaLnBrk="0">
              <a:lnSpc>
                <a:spcPct val="97000"/>
              </a:lnSpc>
              <a:spcBef>
                <a:spcPts val="545"/>
              </a:spcBef>
              <a:tabLst>
                <a:tab pos="369570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初始化方式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1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6670" algn="l" rtl="0" eaLnBrk="0">
              <a:lnSpc>
                <a:spcPts val="1885"/>
              </a:lnSpc>
            </a:pP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1. </a:t>
            </a: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使用自定义构建函数初始化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06" name="picture 4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87655" y="1658111"/>
            <a:ext cx="285750" cy="228600"/>
          </a:xfrm>
          <a:prstGeom prst="rect">
            <a:avLst/>
          </a:prstGeom>
        </p:spPr>
      </p:pic>
      <p:pic>
        <p:nvPicPr>
          <p:cNvPr id="408" name="picture 4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83655" y="4820411"/>
            <a:ext cx="228600" cy="228600"/>
          </a:xfrm>
          <a:prstGeom prst="rect">
            <a:avLst/>
          </a:prstGeom>
        </p:spPr>
      </p:pic>
      <p:pic>
        <p:nvPicPr>
          <p:cNvPr id="410" name="picture 4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383655" y="5239511"/>
            <a:ext cx="228600" cy="228600"/>
          </a:xfrm>
          <a:prstGeom prst="rect">
            <a:avLst/>
          </a:prstGeom>
        </p:spPr>
      </p:pic>
      <p:pic>
        <p:nvPicPr>
          <p:cNvPr id="412" name="picture 4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83655" y="4401311"/>
            <a:ext cx="228600" cy="228600"/>
          </a:xfrm>
          <a:prstGeom prst="rect">
            <a:avLst/>
          </a:prstGeom>
        </p:spPr>
      </p:pic>
      <p:sp>
        <p:nvSpPr>
          <p:cNvPr id="414" name="textbox 414"/>
          <p:cNvSpPr/>
          <p:nvPr/>
        </p:nvSpPr>
        <p:spPr>
          <a:xfrm>
            <a:off x="6371907" y="4005516"/>
            <a:ext cx="4947284" cy="14103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执行流程说明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98425" algn="l" rtl="0" eaLnBrk="0">
              <a:lnSpc>
                <a:spcPts val="1460"/>
              </a:lnSpc>
              <a:spcBef>
                <a:spcPts val="1175"/>
              </a:spcBef>
            </a:pPr>
            <a:r>
              <a:rPr sz="1600" kern="0" spc="50" baseline="-18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r>
              <a:rPr sz="1000" kern="0" spc="5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父组件调用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componentBuilder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 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，此时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指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向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Parent</a:t>
            </a:r>
            <a:r>
              <a:rPr sz="1000" kern="0" spc="4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95250" algn="l" rtl="0" eaLnBrk="0">
              <a:lnSpc>
                <a:spcPts val="1405"/>
              </a:lnSpc>
              <a:spcBef>
                <a:spcPts val="325"/>
              </a:spcBef>
            </a:pPr>
            <a:r>
              <a:rPr sz="1600" kern="0" spc="90" baseline="-19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1000" kern="0" spc="9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将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componentBuilder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通过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customBuilderParam</a:t>
            </a:r>
            <a:r>
              <a:rPr sz="1000" kern="0" spc="9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传给子组件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34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r" rtl="0" eaLnBrk="0">
              <a:lnSpc>
                <a:spcPts val="1415"/>
              </a:lnSpc>
              <a:spcBef>
                <a:spcPts val="0"/>
              </a:spcBef>
            </a:pPr>
            <a:r>
              <a:rPr sz="1600" kern="0" spc="60" baseline="-1900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1000" kern="0" spc="60" dirty="0">
                <a:solidFill>
                  <a:srgbClr val="FFFFFF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    </a:t>
            </a:r>
            <a:r>
              <a:rPr sz="10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在子组件中调用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6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customBuilderParam</a:t>
            </a:r>
            <a:r>
              <a:rPr sz="1000" kern="0" spc="6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 </a:t>
            </a:r>
            <a:r>
              <a:rPr sz="1000" kern="0" spc="6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，执行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this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10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componentBuilder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()</a:t>
            </a:r>
            <a:r>
              <a:rPr sz="1000" kern="0" spc="5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16" name="textbox 416"/>
          <p:cNvSpPr/>
          <p:nvPr/>
        </p:nvSpPr>
        <p:spPr>
          <a:xfrm>
            <a:off x="6409055" y="2260727"/>
            <a:ext cx="5085715" cy="11626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7145" algn="l" rtl="0" eaLnBrk="0">
              <a:lnSpc>
                <a:spcPct val="89000"/>
              </a:lnSpc>
            </a:pPr>
            <a:r>
              <a:rPr sz="1500" kern="0" spc="0" dirty="0">
                <a:solidFill>
                  <a:srgbClr val="FDBA74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规则一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marL="17145" indent="6985" algn="l" rtl="0" eaLnBrk="0">
              <a:lnSpc>
                <a:spcPct val="118000"/>
              </a:lnSpc>
              <a:spcBef>
                <a:spcPts val="875"/>
              </a:spcBef>
            </a:pP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@BuilderParam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装饰的方法只能被自定义构建函数（即使用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@B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uilder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装饰的</a:t>
            </a:r>
            <a:r>
              <a:rPr sz="1200" kern="0" spc="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 </a:t>
            </a:r>
            <a:r>
              <a:rPr sz="1200" kern="0" spc="-10" dirty="0">
                <a:solidFill>
                  <a:srgbClr val="F3F4F6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方法）进行初始化</a:t>
            </a:r>
            <a:endParaRPr sz="12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  <a:p>
            <a:pPr algn="l" rtl="0" eaLnBrk="0">
              <a:lnSpc>
                <a:spcPct val="116000"/>
              </a:lnSpc>
            </a:pPr>
            <a:endParaRPr sz="10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 rtl="0" eaLnBrk="0">
              <a:lnSpc>
                <a:spcPct val="129000"/>
              </a:lnSpc>
            </a:pPr>
            <a:endParaRPr sz="2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55575" algn="l" rtl="0" eaLnBrk="0">
              <a:lnSpc>
                <a:spcPts val="1320"/>
              </a:lnSpc>
              <a:spcBef>
                <a:spcPts val="0"/>
              </a:spcBef>
              <a:tabLst>
                <a:tab pos="269875" algn="l"/>
              </a:tabLst>
            </a:pP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	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API</a:t>
            </a:r>
            <a:r>
              <a:rPr sz="1000" kern="0" spc="8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中，若与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@</a:t>
            </a:r>
            <a:r>
              <a:rPr sz="1000" kern="0" spc="0" dirty="0">
                <a:solidFill>
                  <a:srgbClr val="E5E7EB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Require</a:t>
            </a:r>
            <a:r>
              <a:rPr sz="1000" kern="0" spc="6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一起使用，</a:t>
            </a:r>
            <a:r>
              <a:rPr sz="1000" kern="0" spc="50" dirty="0">
                <a:solidFill>
                  <a:srgbClr val="E5E7EB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则必须由父组件构造传参</a:t>
            </a:r>
            <a:endParaRPr sz="10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18" name="picture 4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421755" y="3207511"/>
            <a:ext cx="142875" cy="203200"/>
          </a:xfrm>
          <a:prstGeom prst="rect">
            <a:avLst/>
          </a:prstGeom>
        </p:spPr>
      </p:pic>
      <p:sp>
        <p:nvSpPr>
          <p:cNvPr id="420" name="textbox 420"/>
          <p:cNvSpPr/>
          <p:nvPr/>
        </p:nvSpPr>
        <p:spPr>
          <a:xfrm>
            <a:off x="284480" y="4329176"/>
            <a:ext cx="2513964" cy="2654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12700" algn="l" rtl="0" eaLnBrk="0">
              <a:lnSpc>
                <a:spcPts val="1885"/>
              </a:lnSpc>
            </a:pP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2. </a:t>
            </a:r>
            <a:r>
              <a:rPr sz="1500" kern="0" spc="-10" dirty="0">
                <a:solidFill>
                  <a:srgbClr val="BFDBFE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使用父组件构建函数初始化</a:t>
            </a:r>
            <a:endParaRPr sz="15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sp>
        <p:nvSpPr>
          <p:cNvPr id="422" name="textbox 422"/>
          <p:cNvSpPr/>
          <p:nvPr/>
        </p:nvSpPr>
        <p:spPr>
          <a:xfrm>
            <a:off x="6218555" y="1631315"/>
            <a:ext cx="1216025" cy="2908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12725" algn="l" rtl="0" eaLnBrk="0">
              <a:lnSpc>
                <a:spcPct val="95000"/>
              </a:lnSpc>
              <a:tabLst>
                <a:tab pos="283845" algn="l"/>
              </a:tabLst>
            </a:pPr>
            <a:r>
              <a:rPr sz="1800" kern="0" spc="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	</a:t>
            </a:r>
            <a:r>
              <a:rPr sz="1800" kern="0" spc="10" dirty="0">
                <a:solidFill>
                  <a:srgbClr val="FFFFFF">
                    <a:alpha val="10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使用规则</a:t>
            </a:r>
            <a:endParaRPr sz="1800" dirty="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  <p:pic>
        <p:nvPicPr>
          <p:cNvPr id="424" name="picture 4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231255" y="1658111"/>
            <a:ext cx="200025" cy="228600"/>
          </a:xfrm>
          <a:prstGeom prst="rect">
            <a:avLst/>
          </a:prstGeom>
        </p:spPr>
      </p:pic>
      <p:pic>
        <p:nvPicPr>
          <p:cNvPr id="426" name="picture 4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31255" y="2077211"/>
            <a:ext cx="38100" cy="1524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03*123"/>
  <p:tag name="TABLE_ENDDRAG_RECT" val="34*198*403*123"/>
</p:tagLst>
</file>

<file path=ppt/tags/tag2.xml><?xml version="1.0" encoding="utf-8"?>
<p:tagLst xmlns:p="http://schemas.openxmlformats.org/presentationml/2006/main">
  <p:tag name="TABLE_ENDDRAG_ORIGIN_RECT" val="427*136"/>
  <p:tag name="TABLE_ENDDRAG_RECT" val="496*386*427*136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0" cap="flat">
          <a:noFill/>
          <a:prstDash val="solid"/>
          <a:miter lim="0"/>
        </a:ln>
      </a:spPr>
      <a:bodyPr vert="eaVert" wrap="square" lIns="0" tIns="0" rIns="0" bIns="0"/>
      <a:lstStyle>
        <a:defPPr algn="l" rtl="0" eaLnBrk="0">
          <a:lnSpc>
            <a:spcPct val="83000"/>
          </a:lnSpc>
          <a:defRPr sz="100" dirty="0">
            <a:latin typeface="Arial" panose="020B0604020202090204"/>
            <a:ea typeface="Arial" panose="020B0604020202090204"/>
            <a:cs typeface="Arial" panose="020B0604020202090204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20980</Words>
  <Application>WPS 演示</Application>
  <PresentationFormat/>
  <Paragraphs>1685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61" baseType="lpstr">
      <vt:lpstr>Arial</vt:lpstr>
      <vt:lpstr>宋体</vt:lpstr>
      <vt:lpstr>Wingdings</vt:lpstr>
      <vt:lpstr>Arial</vt:lpstr>
      <vt:lpstr>Lucida Console</vt:lpstr>
      <vt:lpstr>Microsoft JhengHei</vt:lpstr>
      <vt:lpstr>汉仪中简黑简</vt:lpstr>
      <vt:lpstr>Microsoft YaHei</vt:lpstr>
      <vt:lpstr>Lucida Sans Unicode</vt:lpstr>
      <vt:lpstr>Courier New</vt:lpstr>
      <vt:lpstr>Verdana</vt:lpstr>
      <vt:lpstr>微软雅黑</vt:lpstr>
      <vt:lpstr>Arial Unicode MS</vt:lpstr>
      <vt:lpstr>Calibri</vt:lpstr>
      <vt:lpstr>Courier New</vt:lpstr>
      <vt:lpstr>Lucida Console</vt:lpstr>
      <vt:lpstr>Lucida Sans Unicode</vt:lpstr>
      <vt:lpstr>Microsoft JhengHei</vt:lpstr>
      <vt:lpstr>Verdana</vt:lpstr>
      <vt:lpstr>Segoe UI Symbol</vt:lpstr>
      <vt:lpstr>Thonburi</vt:lpstr>
      <vt:lpstr>Apple Color Emoji</vt:lpstr>
      <vt:lpstr>宋体-简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马剑威</cp:lastModifiedBy>
  <cp:revision>34</cp:revision>
  <dcterms:created xsi:type="dcterms:W3CDTF">2025-08-18T12:43:49Z</dcterms:created>
  <dcterms:modified xsi:type="dcterms:W3CDTF">2025-08-18T12:43:49Z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500E6F994B16DCB02AD0A2681FA7B680_42</vt:lpwstr>
  </property>
  <property fmtid="{D5CDD505-2E9C-101B-9397-08002B2CF9AE}" pid="3" name="KSOProductBuildVer">
    <vt:lpwstr>2052-12.1.21861.21861</vt:lpwstr>
  </property>
</Properties>
</file>