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77355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0A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4.png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png"/><Relationship Id="rId8" Type="http://schemas.openxmlformats.org/officeDocument/2006/relationships/image" Target="../media/image70.png"/><Relationship Id="rId7" Type="http://schemas.openxmlformats.org/officeDocument/2006/relationships/image" Target="../media/image69.png"/><Relationship Id="rId6" Type="http://schemas.openxmlformats.org/officeDocument/2006/relationships/image" Target="../media/image68.png"/><Relationship Id="rId5" Type="http://schemas.openxmlformats.org/officeDocument/2006/relationships/image" Target="../media/image54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78.png"/><Relationship Id="rId7" Type="http://schemas.openxmlformats.org/officeDocument/2006/relationships/image" Target="../media/image77.pn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81.png"/><Relationship Id="rId10" Type="http://schemas.openxmlformats.org/officeDocument/2006/relationships/image" Target="../media/image80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1.png"/><Relationship Id="rId7" Type="http://schemas.openxmlformats.org/officeDocument/2006/relationships/image" Target="../media/image90.png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9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3.png"/><Relationship Id="rId7" Type="http://schemas.openxmlformats.org/officeDocument/2006/relationships/image" Target="../media/image101.png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95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9.png"/><Relationship Id="rId8" Type="http://schemas.openxmlformats.org/officeDocument/2006/relationships/image" Target="../media/image108.png"/><Relationship Id="rId7" Type="http://schemas.openxmlformats.org/officeDocument/2006/relationships/image" Target="../media/image107.png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1.png"/><Relationship Id="rId10" Type="http://schemas.openxmlformats.org/officeDocument/2006/relationships/image" Target="../media/image110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9.png"/><Relationship Id="rId8" Type="http://schemas.openxmlformats.org/officeDocument/2006/relationships/image" Target="../media/image118.png"/><Relationship Id="rId7" Type="http://schemas.openxmlformats.org/officeDocument/2006/relationships/image" Target="../media/image117.png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21.png"/><Relationship Id="rId10" Type="http://schemas.openxmlformats.org/officeDocument/2006/relationships/image" Target="../media/image120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9.png"/><Relationship Id="rId8" Type="http://schemas.openxmlformats.org/officeDocument/2006/relationships/image" Target="../media/image128.png"/><Relationship Id="rId7" Type="http://schemas.openxmlformats.org/officeDocument/2006/relationships/image" Target="../media/image127.png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33.png"/><Relationship Id="rId13" Type="http://schemas.openxmlformats.org/officeDocument/2006/relationships/image" Target="../media/image54.png"/><Relationship Id="rId12" Type="http://schemas.openxmlformats.org/officeDocument/2006/relationships/image" Target="../media/image132.png"/><Relationship Id="rId11" Type="http://schemas.openxmlformats.org/officeDocument/2006/relationships/image" Target="../media/image131.png"/><Relationship Id="rId10" Type="http://schemas.openxmlformats.org/officeDocument/2006/relationships/image" Target="../media/image130.pn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png"/><Relationship Id="rId8" Type="http://schemas.openxmlformats.org/officeDocument/2006/relationships/image" Target="../media/image140.png"/><Relationship Id="rId7" Type="http://schemas.openxmlformats.org/officeDocument/2006/relationships/image" Target="../media/image139.png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3.png"/><Relationship Id="rId10" Type="http://schemas.openxmlformats.org/officeDocument/2006/relationships/image" Target="../media/image142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1.png"/><Relationship Id="rId8" Type="http://schemas.openxmlformats.org/officeDocument/2006/relationships/image" Target="../media/image150.png"/><Relationship Id="rId7" Type="http://schemas.openxmlformats.org/officeDocument/2006/relationships/image" Target="../media/image149.png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9.png"/><Relationship Id="rId8" Type="http://schemas.openxmlformats.org/officeDocument/2006/relationships/image" Target="../media/image158.png"/><Relationship Id="rId7" Type="http://schemas.openxmlformats.org/officeDocument/2006/relationships/image" Target="../media/image157.jpeg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jpeg"/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62.jpeg"/><Relationship Id="rId11" Type="http://schemas.openxmlformats.org/officeDocument/2006/relationships/image" Target="../media/image161.png"/><Relationship Id="rId10" Type="http://schemas.openxmlformats.org/officeDocument/2006/relationships/image" Target="../media/image160.pn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4.png"/><Relationship Id="rId3" Type="http://schemas.openxmlformats.org/officeDocument/2006/relationships/image" Target="../media/image127.png"/><Relationship Id="rId2" Type="http://schemas.openxmlformats.org/officeDocument/2006/relationships/image" Target="../media/image163.pn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4.png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3.png"/><Relationship Id="rId8" Type="http://schemas.openxmlformats.org/officeDocument/2006/relationships/image" Target="../media/image182.png"/><Relationship Id="rId7" Type="http://schemas.openxmlformats.org/officeDocument/2006/relationships/image" Target="../media/image181.png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91.png"/><Relationship Id="rId16" Type="http://schemas.openxmlformats.org/officeDocument/2006/relationships/image" Target="../media/image190.png"/><Relationship Id="rId15" Type="http://schemas.openxmlformats.org/officeDocument/2006/relationships/image" Target="../media/image189.png"/><Relationship Id="rId14" Type="http://schemas.openxmlformats.org/officeDocument/2006/relationships/image" Target="../media/image188.png"/><Relationship Id="rId13" Type="http://schemas.openxmlformats.org/officeDocument/2006/relationships/image" Target="../media/image187.png"/><Relationship Id="rId12" Type="http://schemas.openxmlformats.org/officeDocument/2006/relationships/image" Target="../media/image186.png"/><Relationship Id="rId11" Type="http://schemas.openxmlformats.org/officeDocument/2006/relationships/image" Target="../media/image185.png"/><Relationship Id="rId10" Type="http://schemas.openxmlformats.org/officeDocument/2006/relationships/image" Target="../media/image184.png"/><Relationship Id="rId1" Type="http://schemas.openxmlformats.org/officeDocument/2006/relationships/image" Target="../media/image17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6.pn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2.jpeg"/><Relationship Id="rId10" Type="http://schemas.openxmlformats.org/officeDocument/2006/relationships/image" Target="../media/image51.pn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400685"/>
            <a:ext cx="12192000" cy="68961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429500" y="438911"/>
            <a:ext cx="4762500" cy="3810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3963161"/>
            <a:ext cx="3810000" cy="3333750"/>
          </a:xfrm>
          <a:prstGeom prst="rect">
            <a:avLst/>
          </a:prstGeom>
        </p:spPr>
      </p:pic>
      <p:sp>
        <p:nvSpPr>
          <p:cNvPr id="8" name="textbox 8"/>
          <p:cNvSpPr/>
          <p:nvPr/>
        </p:nvSpPr>
        <p:spPr>
          <a:xfrm>
            <a:off x="4103509" y="5056885"/>
            <a:ext cx="3990975" cy="18529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15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</a:t>
            </a:r>
            <a:r>
              <a:rPr sz="1300" kern="0" spc="0" dirty="0">
                <a:solidFill>
                  <a:schemeClr val="bg1">
                    <a:alpha val="100000"/>
                  </a:scheme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15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的扩展</a:t>
            </a:r>
            <a:r>
              <a:rPr sz="1300" kern="0" spc="-17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5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</a:t>
            </a:r>
            <a:r>
              <a:rPr sz="1300" kern="0" spc="0" dirty="0">
                <a:solidFill>
                  <a:schemeClr val="bg1">
                    <a:alpha val="100000"/>
                  </a:scheme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50" dirty="0">
                <a:solidFill>
                  <a:schemeClr val="bg1">
                    <a:alpha val="100000"/>
                  </a:scheme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chemeClr val="bg1">
                    <a:alpha val="100000"/>
                  </a:scheme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300" kern="0" spc="15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</a:t>
            </a:r>
            <a:endParaRPr sz="13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ctr" rtl="0" eaLnBrk="0">
              <a:lnSpc>
                <a:spcPct val="102000"/>
              </a:lnSpc>
            </a:pPr>
            <a:r>
              <a:rPr lang="zh-CN" sz="1200" kern="0" spc="10" dirty="0">
                <a:solidFill>
                  <a:schemeClr val="bg1">
                    <a:alpha val="100000"/>
                  </a:scheme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威哥爱编程</a:t>
            </a:r>
            <a:endParaRPr lang="zh-CN" sz="1200" kern="0" spc="10" dirty="0">
              <a:solidFill>
                <a:schemeClr val="bg1">
                  <a:alpha val="100000"/>
                </a:schemeClr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ctr" rtl="0" eaLnBrk="0">
              <a:lnSpc>
                <a:spcPct val="102000"/>
              </a:lnSpc>
            </a:pPr>
            <a:r>
              <a:rPr lang="zh-CN" sz="10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</a:rPr>
              <a:t>《鸿蒙</a:t>
            </a:r>
            <a:r>
              <a:rPr lang="en-US" altLang="zh-CN" sz="10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</a:rPr>
              <a:t> HarmonyOS NEXT </a:t>
            </a:r>
            <a:r>
              <a:rPr lang="zh-CN" altLang="en-US" sz="10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</a:rPr>
              <a:t>开发之路</a:t>
            </a:r>
            <a:r>
              <a:rPr lang="zh-CN" sz="10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</a:rPr>
              <a:t>》卷</a:t>
            </a:r>
            <a:r>
              <a:rPr lang="en-US" altLang="zh-CN" sz="10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</a:rPr>
              <a:t>1 ArkTS</a:t>
            </a:r>
            <a:r>
              <a:rPr lang="zh-CN" altLang="en-US" sz="10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宋体" panose="02010600030101010101" pitchFamily="2" charset="-122"/>
                <a:cs typeface="Microsoft YaHei" panose="020B0503020204020204" charset="-122"/>
              </a:rPr>
              <a:t>语言篇</a:t>
            </a:r>
            <a:endParaRPr lang="zh-CN" altLang="en-US" sz="1000" kern="0" spc="0" dirty="0">
              <a:solidFill>
                <a:schemeClr val="bg1">
                  <a:alpha val="100000"/>
                </a:schemeClr>
              </a:solidFill>
              <a:latin typeface="Microsoft YaHei" panose="020B0503020204020204" charset="-122"/>
              <a:ea typeface="宋体" panose="02010600030101010101" pitchFamily="2" charset="-122"/>
              <a:cs typeface="Microsoft YaHei" panose="020B0503020204020204" charset="-122"/>
            </a:endParaRPr>
          </a:p>
        </p:txBody>
      </p:sp>
      <p:sp>
        <p:nvSpPr>
          <p:cNvPr id="10" name="textbox 10"/>
          <p:cNvSpPr/>
          <p:nvPr/>
        </p:nvSpPr>
        <p:spPr>
          <a:xfrm>
            <a:off x="386816" y="4164736"/>
            <a:ext cx="6856094" cy="780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125000"/>
              </a:lnSpc>
              <a:tabLst>
                <a:tab pos="6165850" algn="l"/>
              </a:tabLst>
            </a:pPr>
            <a:r>
              <a:rPr sz="1300" kern="0" spc="-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return</a:t>
            </a:r>
            <a:r>
              <a:rPr sz="1300" kern="0" spc="3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-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['component',</a:t>
            </a:r>
            <a:r>
              <a:rPr sz="1300" kern="0" spc="38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-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'app',</a:t>
            </a:r>
            <a:r>
              <a:rPr sz="1300" kern="0" spc="37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-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'device'</a:t>
            </a:r>
            <a:r>
              <a:rPr sz="1300" kern="0" spc="-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];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      </a:t>
            </a:r>
            <a:r>
              <a:rPr sz="1300" u="sng" kern="0" spc="0" dirty="0">
                <a:solidFill>
                  <a:schemeClr val="bg1">
                    <a:alpha val="7058"/>
                  </a:schemeClr>
                </a:solidFill>
                <a:uFill>
                  <a:solidFill>
                    <a:srgbClr val="3B82F6"/>
                  </a:solidFill>
                </a:u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	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890"/>
              </a:lnSpc>
              <a:spcBef>
                <a:spcPts val="70"/>
              </a:spcBef>
            </a:pPr>
            <a:r>
              <a:rPr sz="1300" kern="0" spc="-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890"/>
              </a:lnSpc>
              <a:spcBef>
                <a:spcPts val="130"/>
              </a:spcBef>
            </a:pPr>
            <a:r>
              <a:rPr sz="2000" kern="0" spc="0" baseline="700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           </a:t>
            </a:r>
            <a:r>
              <a:rPr sz="1300" kern="0" spc="-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                    </a:t>
            </a:r>
            <a:r>
              <a:rPr sz="1500" kern="0" spc="-1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现代化应⽤开发的⾸选语⾔</a:t>
            </a:r>
            <a:endParaRPr sz="1500" kern="0" spc="-10" dirty="0">
              <a:solidFill>
                <a:schemeClr val="bg1">
                  <a:alpha val="100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" name="textbox 12"/>
          <p:cNvSpPr/>
          <p:nvPr/>
        </p:nvSpPr>
        <p:spPr>
          <a:xfrm>
            <a:off x="379272" y="1592986"/>
            <a:ext cx="3937000" cy="10375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90"/>
              </a:lnSpc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300" kern="0" spc="-4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staticTyping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=</a:t>
            </a:r>
            <a:r>
              <a:rPr sz="1300" kern="0" spc="1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true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890"/>
              </a:lnSpc>
              <a:spcBef>
                <a:spcPts val="130"/>
              </a:spcBef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300" kern="0" spc="-47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.objectLayout =</a:t>
            </a:r>
            <a:r>
              <a:rPr sz="1300" kern="0" spc="38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-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'fixed';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890"/>
              </a:lnSpc>
              <a:spcBef>
                <a:spcPts val="130"/>
              </a:spcBef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this</a:t>
            </a:r>
            <a:r>
              <a:rPr sz="1300" kern="0" spc="-43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operatorSemantics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=</a:t>
            </a:r>
            <a:r>
              <a:rPr sz="1300" kern="0" spc="37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restricted</a:t>
            </a:r>
            <a:r>
              <a:rPr sz="1300" kern="0" spc="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';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9685" algn="l" rtl="0" eaLnBrk="0">
              <a:lnSpc>
                <a:spcPts val="1890"/>
              </a:lnSpc>
              <a:spcBef>
                <a:spcPts val="130"/>
              </a:spcBef>
            </a:pPr>
            <a:r>
              <a:rPr sz="1300" kern="0" spc="-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300" kern="0" spc="-20" dirty="0">
              <a:solidFill>
                <a:schemeClr val="bg1">
                  <a:alpha val="7058"/>
                </a:schemeClr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4" name="textbox 14"/>
          <p:cNvSpPr/>
          <p:nvPr/>
        </p:nvSpPr>
        <p:spPr>
          <a:xfrm>
            <a:off x="378586" y="2878861"/>
            <a:ext cx="2802254" cy="1294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90"/>
              </a:lnSpc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declareUI</a:t>
            </a:r>
            <a:r>
              <a:rPr sz="1300" kern="0" spc="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300" kern="0" spc="1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2385" algn="l" rtl="0" eaLnBrk="0">
              <a:lnSpc>
                <a:spcPct val="86000"/>
              </a:lnSpc>
              <a:spcBef>
                <a:spcPts val="475"/>
              </a:spcBef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return</a:t>
            </a:r>
            <a:r>
              <a:rPr sz="1300" kern="0" spc="7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new</a:t>
            </a:r>
            <a:r>
              <a:rPr sz="1300" kern="0" spc="14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DeclarativeUI</a:t>
            </a:r>
            <a:r>
              <a:rPr sz="1300" kern="0" spc="7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();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0320" algn="l" rtl="0" eaLnBrk="0">
              <a:lnSpc>
                <a:spcPts val="1890"/>
              </a:lnSpc>
              <a:spcBef>
                <a:spcPts val="340"/>
              </a:spcBef>
            </a:pPr>
            <a:r>
              <a:rPr sz="1300" kern="0" spc="-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47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890"/>
              </a:lnSpc>
              <a:spcBef>
                <a:spcPts val="0"/>
              </a:spcBef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stateManagement</a:t>
            </a:r>
            <a:r>
              <a:rPr sz="1300" kern="0" spc="9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300" kern="0" spc="1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9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300" kern="0" spc="90" dirty="0">
              <a:solidFill>
                <a:schemeClr val="bg1">
                  <a:alpha val="7058"/>
                </a:schemeClr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6" name="textbox 16"/>
          <p:cNvSpPr/>
          <p:nvPr/>
        </p:nvSpPr>
        <p:spPr>
          <a:xfrm>
            <a:off x="3990210" y="3490214"/>
            <a:ext cx="4214495" cy="6851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4500" b="1" kern="0" spc="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4500" kern="0" spc="53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语⾔基础</a:t>
            </a:r>
            <a:endParaRPr sz="4500" kern="0" spc="530" dirty="0">
              <a:solidFill>
                <a:schemeClr val="bg1">
                  <a:alpha val="100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8" name="textbox 18"/>
          <p:cNvSpPr/>
          <p:nvPr/>
        </p:nvSpPr>
        <p:spPr>
          <a:xfrm>
            <a:off x="384587" y="821461"/>
            <a:ext cx="3312159" cy="780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890"/>
              </a:lnSpc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300" kern="0" spc="1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ArkTS</a:t>
            </a:r>
            <a:r>
              <a:rPr sz="1300" kern="0" spc="1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extends</a:t>
            </a:r>
            <a:r>
              <a:rPr sz="1300" kern="0" spc="1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TypeScript</a:t>
            </a:r>
            <a:r>
              <a:rPr sz="1300" kern="0" spc="18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12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890"/>
              </a:lnSpc>
              <a:spcBef>
                <a:spcPts val="130"/>
              </a:spcBef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constructor</a:t>
            </a:r>
            <a:r>
              <a:rPr sz="1300" kern="0" spc="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300" kern="0" spc="17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300" kern="0" spc="6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300" dirty="0">
              <a:solidFill>
                <a:schemeClr val="bg1"/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3970" algn="l" rtl="0" eaLnBrk="0">
              <a:lnSpc>
                <a:spcPts val="2025"/>
              </a:lnSpc>
            </a:pPr>
            <a:r>
              <a:rPr sz="1300" kern="0" spc="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super</a:t>
            </a:r>
            <a:r>
              <a:rPr sz="1300" kern="0" spc="10" dirty="0">
                <a:solidFill>
                  <a:schemeClr val="bg1">
                    <a:alpha val="7058"/>
                  </a:scheme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();</a:t>
            </a:r>
            <a:endParaRPr sz="1300" kern="0" spc="10" dirty="0">
              <a:solidFill>
                <a:schemeClr val="bg1">
                  <a:alpha val="7058"/>
                </a:schemeClr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743575" y="2439161"/>
            <a:ext cx="714375" cy="5715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201400" y="819911"/>
            <a:ext cx="609601" cy="6096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81000" y="819911"/>
            <a:ext cx="6096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364" name="textbox 364"/>
          <p:cNvSpPr/>
          <p:nvPr/>
        </p:nvSpPr>
        <p:spPr>
          <a:xfrm>
            <a:off x="292100" y="1396542"/>
            <a:ext cx="5561965" cy="48621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6000"/>
              </a:lnSpc>
              <a:tabLst>
                <a:tab pos="36004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框架概述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3810" algn="l" rtl="0" eaLnBrk="0">
              <a:lnSpc>
                <a:spcPct val="117000"/>
              </a:lnSpc>
              <a:spcBef>
                <a:spcPts val="1190"/>
              </a:spcBef>
            </a:pP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单元测试框架是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arkxtest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⼯具集的重要组成部分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⾔的单元测试。提供编写和执⾏测试⽤例的基础接⼝ ，以及⽤于测试系统或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应⽤的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</a:t>
            </a:r>
            <a:r>
              <a:rPr sz="1200" kern="0" spc="-2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5000"/>
              </a:lnSpc>
              <a:spcBef>
                <a:spcPts val="540"/>
              </a:spcBef>
              <a:tabLst>
                <a:tab pos="41910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核⼼功能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370"/>
              </a:spcBef>
              <a:tabLst>
                <a:tab pos="32194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⽤例识别与调度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4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365"/>
              </a:spcBef>
              <a:tabLst>
                <a:tab pos="32321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测试执⾏与结果汇总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4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370"/>
              </a:spcBef>
              <a:tabLst>
                <a:tab pos="3251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⽣成测试报告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8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725" algn="l" rtl="0" eaLnBrk="0">
              <a:lnSpc>
                <a:spcPct val="95000"/>
              </a:lnSpc>
              <a:spcBef>
                <a:spcPts val="550"/>
              </a:spcBef>
              <a:tabLst>
                <a:tab pos="33972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实现原理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ct val="89000"/>
              </a:lnSpc>
              <a:spcBef>
                <a:spcPts val="132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单元测试框架由核⼼测试管理（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CORE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-2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与扩展测试管理（</a:t>
            </a:r>
            <a:r>
              <a:rPr sz="1200" kern="0" spc="-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EXT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-2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组成。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7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370"/>
              </a:spcBef>
              <a:tabLst>
                <a:tab pos="3251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CORE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提供基础测试管理功能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9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tabLst>
                <a:tab pos="3314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EXT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提供扩展测试功能</a:t>
            </a:r>
            <a:endParaRPr sz="1200" kern="0" spc="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6" name="picture 3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6077711"/>
            <a:ext cx="152400" cy="152399"/>
          </a:xfrm>
          <a:prstGeom prst="rect">
            <a:avLst/>
          </a:prstGeom>
        </p:spPr>
      </p:pic>
      <p:pic>
        <p:nvPicPr>
          <p:cNvPr id="368" name="picture 3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5620511"/>
            <a:ext cx="152400" cy="152400"/>
          </a:xfrm>
          <a:prstGeom prst="rect">
            <a:avLst/>
          </a:prstGeom>
        </p:spPr>
      </p:pic>
      <p:pic>
        <p:nvPicPr>
          <p:cNvPr id="370" name="picture 3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4800" y="4782311"/>
            <a:ext cx="200025" cy="228600"/>
          </a:xfrm>
          <a:prstGeom prst="rect">
            <a:avLst/>
          </a:prstGeom>
        </p:spPr>
      </p:pic>
      <p:pic>
        <p:nvPicPr>
          <p:cNvPr id="372" name="picture 3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4248911"/>
            <a:ext cx="152400" cy="152400"/>
          </a:xfrm>
          <a:prstGeom prst="rect">
            <a:avLst/>
          </a:prstGeom>
        </p:spPr>
      </p:pic>
      <p:pic>
        <p:nvPicPr>
          <p:cNvPr id="374" name="picture 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3753611"/>
            <a:ext cx="152400" cy="152400"/>
          </a:xfrm>
          <a:prstGeom prst="rect">
            <a:avLst/>
          </a:prstGeom>
        </p:spPr>
      </p:pic>
      <p:pic>
        <p:nvPicPr>
          <p:cNvPr id="376" name="picture 3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3258311"/>
            <a:ext cx="152400" cy="152400"/>
          </a:xfrm>
          <a:prstGeom prst="rect">
            <a:avLst/>
          </a:prstGeom>
        </p:spPr>
      </p:pic>
      <p:pic>
        <p:nvPicPr>
          <p:cNvPr id="378" name="picture 3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04800" y="2763011"/>
            <a:ext cx="285750" cy="228600"/>
          </a:xfrm>
          <a:prstGeom prst="rect">
            <a:avLst/>
          </a:prstGeom>
        </p:spPr>
      </p:pic>
      <p:pic>
        <p:nvPicPr>
          <p:cNvPr id="380" name="picture 3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04800" y="1429511"/>
            <a:ext cx="228600" cy="228600"/>
          </a:xfrm>
          <a:prstGeom prst="rect">
            <a:avLst/>
          </a:prstGeom>
        </p:spPr>
      </p:pic>
      <p:sp>
        <p:nvSpPr>
          <p:cNvPr id="382" name="rect 382"/>
          <p:cNvSpPr/>
          <p:nvPr/>
        </p:nvSpPr>
        <p:spPr>
          <a:xfrm>
            <a:off x="6324600" y="3525011"/>
            <a:ext cx="5562600" cy="20574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84" name="picture 3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24600" y="1391411"/>
            <a:ext cx="5562600" cy="1943100"/>
          </a:xfrm>
          <a:prstGeom prst="rect">
            <a:avLst/>
          </a:prstGeom>
        </p:spPr>
      </p:pic>
      <p:sp>
        <p:nvSpPr>
          <p:cNvPr id="386" name="textbox 386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6240" algn="l" rtl="0" eaLnBrk="0">
              <a:lnSpc>
                <a:spcPct val="97000"/>
              </a:lnSpc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单元测试框架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8" name="picture 3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15100" y="5163311"/>
            <a:ext cx="228600" cy="228600"/>
          </a:xfrm>
          <a:prstGeom prst="rect">
            <a:avLst/>
          </a:prstGeom>
        </p:spPr>
      </p:pic>
      <p:pic>
        <p:nvPicPr>
          <p:cNvPr id="390" name="picture 3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15100" y="4477511"/>
            <a:ext cx="228600" cy="228600"/>
          </a:xfrm>
          <a:prstGeom prst="rect">
            <a:avLst/>
          </a:prstGeom>
        </p:spPr>
      </p:pic>
      <p:pic>
        <p:nvPicPr>
          <p:cNvPr id="392" name="picture 3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15100" y="4820411"/>
            <a:ext cx="228600" cy="228600"/>
          </a:xfrm>
          <a:prstGeom prst="rect">
            <a:avLst/>
          </a:prstGeom>
        </p:spPr>
      </p:pic>
      <p:pic>
        <p:nvPicPr>
          <p:cNvPr id="394" name="picture 3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15100" y="4134611"/>
            <a:ext cx="228600" cy="228600"/>
          </a:xfrm>
          <a:prstGeom prst="rect">
            <a:avLst/>
          </a:prstGeom>
        </p:spPr>
      </p:pic>
      <p:sp>
        <p:nvSpPr>
          <p:cNvPr id="396" name="textbox 396"/>
          <p:cNvSpPr/>
          <p:nvPr/>
        </p:nvSpPr>
        <p:spPr>
          <a:xfrm>
            <a:off x="6502400" y="3720642"/>
            <a:ext cx="3863340" cy="1651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&gt;_</a:t>
            </a:r>
            <a:r>
              <a:rPr sz="1800" kern="0" spc="44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基本使⽤⽅法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805" algn="l" rtl="0" eaLnBrk="0">
              <a:lnSpc>
                <a:spcPct val="91000"/>
              </a:lnSpc>
              <a:spcBef>
                <a:spcPts val="1350"/>
              </a:spcBef>
            </a:pPr>
            <a:r>
              <a:rPr sz="1200" b="1" kern="0" spc="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1200" b="1" kern="0" spc="7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aa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命令⾏执⾏测试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1000"/>
              </a:lnSpc>
              <a:spcBef>
                <a:spcPts val="1385"/>
              </a:spcBef>
            </a:pPr>
            <a:r>
              <a:rPr sz="1200" b="1" kern="0" spc="1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2 </a:t>
            </a:r>
            <a:r>
              <a:rPr sz="1200" b="1" kern="0" spc="1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编写测试⽤例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，使⽤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describe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函数组织测试逻辑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3820" algn="l" rtl="0" eaLnBrk="0">
              <a:lnSpc>
                <a:spcPct val="95000"/>
              </a:lnSpc>
              <a:spcBef>
                <a:spcPts val="1380"/>
              </a:spcBef>
            </a:pPr>
            <a:r>
              <a:rPr sz="1200" b="1" kern="0" spc="-1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r>
              <a:rPr sz="1200" b="1" kern="0" spc="6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6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使⽤断⾔接⼝</a:t>
            </a:r>
            <a:r>
              <a:rPr sz="1200" kern="0" spc="-1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（如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expect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-2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设置检查点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0645" algn="l" rtl="0" eaLnBrk="0">
              <a:lnSpc>
                <a:spcPct val="92000"/>
              </a:lnSpc>
              <a:spcBef>
                <a:spcPts val="5"/>
              </a:spcBef>
            </a:pPr>
            <a:r>
              <a:rPr sz="1200" b="1" kern="0" spc="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4</a:t>
            </a:r>
            <a:r>
              <a:rPr sz="1200" b="1" kern="0" spc="50" dirty="0">
                <a:solidFill>
                  <a:schemeClr val="bg1">
                    <a:alpha val="100000"/>
                  </a:scheme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5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执⾏测试并查看结果报告</a:t>
            </a:r>
            <a:endParaRPr sz="1200" kern="0" spc="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402" name="textbox 402"/>
          <p:cNvSpPr/>
          <p:nvPr/>
        </p:nvSpPr>
        <p:spPr>
          <a:xfrm>
            <a:off x="368300" y="1494535"/>
            <a:ext cx="5445125" cy="44589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6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10160" algn="l" rtl="0" eaLnBrk="0">
              <a:lnSpc>
                <a:spcPct val="117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测试框架是⾃动化测试框架的重要组成部分</a:t>
            </a:r>
            <a:r>
              <a:rPr sz="1300" kern="0" spc="-1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，提供简捷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300" kern="0" spc="-2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，⽀持查找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和操作界⾯控件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，⽅便编写基于界⾯操作的⾃动化测试脚本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3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0825" algn="l" rtl="0" eaLnBrk="0">
              <a:lnSpc>
                <a:spcPct val="95000"/>
              </a:lnSpc>
              <a:spcBef>
                <a:spcPts val="1110"/>
              </a:spcBef>
              <a:tabLst>
                <a:tab pos="33655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主要功能</a:t>
            </a:r>
            <a:endParaRPr sz="15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82000"/>
              </a:lnSpc>
              <a:spcBef>
                <a:spcPts val="455"/>
              </a:spcBef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Q 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提供查找界⾯控件的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-2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，⽀持通过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、名称、类型等多种属性定位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1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370"/>
              </a:spcBef>
              <a:tabLst>
                <a:tab pos="30162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提供操作控件的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-2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，包括点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击、⻓按、滑动、输⼊⽂本等操作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4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365"/>
              </a:spcBef>
              <a:tabLst>
                <a:tab pos="35877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提供断⾔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-2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，验证控件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的属性、状态和⾏为是否符合预期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5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  <a:spcBef>
                <a:spcPts val="370"/>
              </a:spcBef>
              <a:tabLst>
                <a:tab pos="36004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⽀持窗⼝查找和操作</a:t>
            </a:r>
            <a:r>
              <a:rPr sz="1200" kern="0" spc="-1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，能够跨应⽤进⾏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6000"/>
              </a:lnSpc>
              <a:spcBef>
                <a:spcPts val="460"/>
              </a:spcBef>
              <a:tabLst>
                <a:tab pos="23431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使⽤场景</a:t>
            </a:r>
            <a:endParaRPr sz="15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2000"/>
              </a:lnSpc>
              <a:spcBef>
                <a:spcPts val="1000"/>
              </a:spcBef>
              <a:tabLst>
                <a:tab pos="26479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应⽤界⾯功能测试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，验证控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件交互⾏为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2000"/>
              </a:lnSpc>
              <a:spcBef>
                <a:spcPts val="1075"/>
              </a:spcBef>
              <a:tabLst>
                <a:tab pos="2660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跨设备场景测试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，如多窗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⼝</a:t>
            </a:r>
            <a:r>
              <a:rPr sz="1200" kern="0" spc="-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、多任务切换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2000"/>
              </a:lnSpc>
              <a:spcBef>
                <a:spcPts val="1075"/>
              </a:spcBef>
              <a:tabLst>
                <a:tab pos="26352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性能测试</a:t>
            </a:r>
            <a:r>
              <a:rPr sz="1200" kern="0" spc="-1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，如控件加载时间、操作响应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时间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2000"/>
              </a:lnSpc>
              <a:tabLst>
                <a:tab pos="27241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回归测试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，确保新版本未破坏现有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</a:t>
            </a:r>
            <a:endParaRPr sz="1200" kern="0" spc="-2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04" name="picture 4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5772911"/>
            <a:ext cx="133350" cy="152400"/>
          </a:xfrm>
          <a:prstGeom prst="rect">
            <a:avLst/>
          </a:prstGeom>
        </p:spPr>
      </p:pic>
      <p:pic>
        <p:nvPicPr>
          <p:cNvPr id="406" name="picture 4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5468111"/>
            <a:ext cx="133350" cy="152400"/>
          </a:xfrm>
          <a:prstGeom prst="rect">
            <a:avLst/>
          </a:prstGeom>
        </p:spPr>
      </p:pic>
      <p:pic>
        <p:nvPicPr>
          <p:cNvPr id="408" name="picture 4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5163311"/>
            <a:ext cx="133350" cy="152400"/>
          </a:xfrm>
          <a:prstGeom prst="rect">
            <a:avLst/>
          </a:prstGeom>
        </p:spPr>
      </p:pic>
      <p:pic>
        <p:nvPicPr>
          <p:cNvPr id="410" name="picture 4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4858511"/>
            <a:ext cx="133350" cy="152400"/>
          </a:xfrm>
          <a:prstGeom prst="rect">
            <a:avLst/>
          </a:prstGeom>
        </p:spPr>
      </p:pic>
      <p:pic>
        <p:nvPicPr>
          <p:cNvPr id="412" name="picture 4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1000" y="4515611"/>
            <a:ext cx="142875" cy="190500"/>
          </a:xfrm>
          <a:prstGeom prst="rect">
            <a:avLst/>
          </a:prstGeom>
        </p:spPr>
      </p:pic>
      <p:pic>
        <p:nvPicPr>
          <p:cNvPr id="414" name="picture 4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" y="4058411"/>
            <a:ext cx="152400" cy="152400"/>
          </a:xfrm>
          <a:prstGeom prst="rect">
            <a:avLst/>
          </a:prstGeom>
        </p:spPr>
      </p:pic>
      <p:pic>
        <p:nvPicPr>
          <p:cNvPr id="416" name="picture 4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7200" y="3563111"/>
            <a:ext cx="152400" cy="152400"/>
          </a:xfrm>
          <a:prstGeom prst="rect">
            <a:avLst/>
          </a:prstGeom>
        </p:spPr>
      </p:pic>
      <p:pic>
        <p:nvPicPr>
          <p:cNvPr id="418" name="picture 4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7200" y="3067811"/>
            <a:ext cx="95250" cy="152400"/>
          </a:xfrm>
          <a:prstGeom prst="rect">
            <a:avLst/>
          </a:prstGeom>
        </p:spPr>
      </p:pic>
      <p:pic>
        <p:nvPicPr>
          <p:cNvPr id="420" name="picture 4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81000" y="2115311"/>
            <a:ext cx="238125" cy="190500"/>
          </a:xfrm>
          <a:prstGeom prst="rect">
            <a:avLst/>
          </a:prstGeom>
        </p:spPr>
      </p:pic>
      <p:pic>
        <p:nvPicPr>
          <p:cNvPr id="422" name="picture 4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153275" y="1162811"/>
            <a:ext cx="3981450" cy="3619500"/>
          </a:xfrm>
          <a:prstGeom prst="rect">
            <a:avLst/>
          </a:prstGeom>
        </p:spPr>
      </p:pic>
      <p:sp>
        <p:nvSpPr>
          <p:cNvPr id="424" name="rect 424"/>
          <p:cNvSpPr/>
          <p:nvPr/>
        </p:nvSpPr>
        <p:spPr>
          <a:xfrm>
            <a:off x="6343650" y="5125211"/>
            <a:ext cx="5619750" cy="17907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6477000" y="5260924"/>
            <a:ext cx="5372100" cy="1540687"/>
            <a:chOff x="0" y="0"/>
            <a:chExt cx="5372100" cy="1540687"/>
          </a:xfrm>
        </p:grpSpPr>
        <p:sp>
          <p:nvSpPr>
            <p:cNvPr id="426" name="rect 426"/>
            <p:cNvSpPr/>
            <p:nvPr/>
          </p:nvSpPr>
          <p:spPr>
            <a:xfrm>
              <a:off x="0" y="245287"/>
              <a:ext cx="5372100" cy="1295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8" name="textbox 428"/>
            <p:cNvSpPr/>
            <p:nvPr/>
          </p:nvSpPr>
          <p:spPr>
            <a:xfrm>
              <a:off x="-12700" y="-12700"/>
              <a:ext cx="5397500" cy="15728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77000"/>
                </a:lnSpc>
              </a:pPr>
              <a:r>
                <a:rPr sz="1700" kern="0" spc="0" dirty="0">
                  <a:solidFill>
                    <a:srgbClr val="062B8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</a:t>
              </a:r>
              <a:r>
                <a:rPr sz="1700" kern="0" spc="270" dirty="0">
                  <a:solidFill>
                    <a:srgbClr val="062B8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b="1" kern="0" spc="0" dirty="0">
                  <a:solidFill>
                    <a:srgbClr val="1D4ED8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UI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测试脚本⽰例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5885" algn="l" rtl="0" eaLnBrk="0">
                <a:lnSpc>
                  <a:spcPts val="1240"/>
                </a:lnSpc>
                <a:spcBef>
                  <a:spcPts val="1085"/>
                </a:spcBef>
              </a:pP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查找控件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5885" indent="635" algn="l" rtl="0" eaLnBrk="0">
                <a:lnSpc>
                  <a:spcPct val="11700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button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await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UiTest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findControlById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btn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_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login</a:t>
              </a:r>
              <a:r>
                <a:rPr sz="1000" kern="0" spc="1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r>
                <a:rPr sz="1000" kern="0" spc="1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</a:t>
              </a:r>
              <a:r>
                <a:rPr sz="1000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点击控件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7155" algn="l" rtl="0" eaLnBrk="0">
                <a:lnSpc>
                  <a:spcPct val="990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await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UiTest</a:t>
              </a:r>
              <a:r>
                <a:rPr sz="1000" kern="0" spc="-3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click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button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5885" algn="l" rtl="0" eaLnBrk="0">
                <a:lnSpc>
                  <a:spcPts val="1500"/>
                </a:lnSpc>
              </a:pP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验证控件状态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7155" algn="l" rtl="0" eaLnBrk="0">
                <a:lnSpc>
                  <a:spcPts val="124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expect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button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isEnabled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())</a:t>
              </a:r>
              <a:r>
                <a:rPr sz="1000" kern="0" spc="-30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assertTrue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430" name="textbox 430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7035" algn="l" rtl="0" eaLnBrk="0">
              <a:lnSpc>
                <a:spcPct val="97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22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4" name="textbox 434"/>
          <p:cNvSpPr/>
          <p:nvPr/>
        </p:nvSpPr>
        <p:spPr>
          <a:xfrm>
            <a:off x="8473816" y="4871339"/>
            <a:ext cx="1351280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图：</a:t>
            </a:r>
            <a:r>
              <a:rPr sz="1000" kern="0" spc="-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测试框架结构图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36" name="picture 4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324600" y="5125211"/>
            <a:ext cx="76200" cy="17906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 rot="21600000">
            <a:off x="304799" y="1848611"/>
            <a:ext cx="5562600" cy="2476500"/>
            <a:chOff x="0" y="0"/>
            <a:chExt cx="5562600" cy="2476500"/>
          </a:xfrm>
        </p:grpSpPr>
        <p:sp>
          <p:nvSpPr>
            <p:cNvPr id="440" name="rect 440"/>
            <p:cNvSpPr/>
            <p:nvPr/>
          </p:nvSpPr>
          <p:spPr>
            <a:xfrm>
              <a:off x="0" y="0"/>
              <a:ext cx="5562600" cy="2476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2" name="textbox 442"/>
            <p:cNvSpPr/>
            <p:nvPr/>
          </p:nvSpPr>
          <p:spPr>
            <a:xfrm>
              <a:off x="715486" y="248323"/>
              <a:ext cx="4540250" cy="19799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algn="l" rtl="0" eaLnBrk="0">
                <a:lnSpc>
                  <a:spcPct val="99000"/>
                </a:lnSpc>
              </a:pPr>
              <a:r>
                <a:rPr sz="13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开发⼯具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970" algn="l" rtl="0" eaLnBrk="0">
                <a:lnSpc>
                  <a:spcPct val="92000"/>
                </a:lnSpc>
                <a:spcBef>
                  <a:spcPts val="525"/>
                </a:spcBef>
              </a:pP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建议使⽤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DevEco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Studio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3.0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或更⾼版本进⾏脚本编写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400"/>
                </a:spcBef>
              </a:pPr>
              <a:r>
                <a:rPr sz="13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硬件连接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2000"/>
                </a:lnSpc>
                <a:spcBef>
                  <a:spcPts val="520"/>
                </a:spcBef>
              </a:pP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脚本执⾏需要计算机连接硬件设备</a:t>
              </a:r>
              <a:r>
                <a:rPr sz="1200" kern="0" spc="-19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，例如开发板等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  <a:spcBef>
                  <a:spcPts val="400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项⽬结构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indent="1270" algn="l" rtl="0" eaLnBrk="0">
                <a:lnSpc>
                  <a:spcPct val="115000"/>
                </a:lnSpc>
                <a:spcBef>
                  <a:spcPts val="345"/>
                </a:spcBef>
              </a:pP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DevEco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Studio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中新建应⽤开发⼯程后</a:t>
              </a:r>
              <a:r>
                <a:rPr sz="1200" kern="0" spc="-16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ohos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⽬录即为测试脚本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所在的⽬录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444" name="picture 4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228600"/>
              <a:ext cx="381000" cy="381000"/>
            </a:xfrm>
            <a:prstGeom prst="rect">
              <a:avLst/>
            </a:prstGeom>
          </p:spPr>
        </p:pic>
        <p:pic>
          <p:nvPicPr>
            <p:cNvPr id="446" name="picture 4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28600" y="876300"/>
              <a:ext cx="381000" cy="381000"/>
            </a:xfrm>
            <a:prstGeom prst="rect">
              <a:avLst/>
            </a:prstGeom>
          </p:spPr>
        </p:pic>
        <p:pic>
          <p:nvPicPr>
            <p:cNvPr id="448" name="picture 4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524000"/>
              <a:ext cx="381000" cy="381000"/>
            </a:xfrm>
            <a:prstGeom prst="rect">
              <a:avLst/>
            </a:prstGeom>
          </p:spPr>
        </p:pic>
      </p:grpSp>
      <p:sp>
        <p:nvSpPr>
          <p:cNvPr id="450" name="textbox 450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890" algn="l" rtl="0" eaLnBrk="0">
              <a:lnSpc>
                <a:spcPct val="97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环境准备与测试脚本编写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52" name="textbox 452"/>
          <p:cNvSpPr/>
          <p:nvPr/>
        </p:nvSpPr>
        <p:spPr>
          <a:xfrm>
            <a:off x="6934200" y="2801111"/>
            <a:ext cx="4953000" cy="1257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305" algn="l" rtl="0" eaLnBrk="0">
              <a:lnSpc>
                <a:spcPct val="99000"/>
              </a:lnSpc>
            </a:pP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创建测试类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115" algn="l" rtl="0" eaLnBrk="0">
              <a:lnSpc>
                <a:spcPct val="92000"/>
              </a:lnSpc>
              <a:spcBef>
                <a:spcPts val="52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将光标置于代码中的任意位置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，右击代码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择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Show Context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0020" indent="-6985" algn="l" rtl="0" eaLnBrk="0">
              <a:lnSpc>
                <a:spcPct val="119000"/>
              </a:lnSpc>
              <a:spcBef>
                <a:spcPts val="19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Actions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→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Create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Ohos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Test</a:t>
            </a:r>
            <a:r>
              <a:rPr sz="1200" kern="0" spc="-17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，或按快捷键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Alt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+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Enter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并选择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Create    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Ohos Test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454" name="rect 454"/>
          <p:cNvSpPr/>
          <p:nvPr/>
        </p:nvSpPr>
        <p:spPr>
          <a:xfrm>
            <a:off x="323850" y="4553711"/>
            <a:ext cx="5543550" cy="762000"/>
          </a:xfrm>
          <a:prstGeom prst="rect">
            <a:avLst/>
          </a:prstGeom>
          <a:solidFill>
            <a:srgbClr val="1D4ED8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6" name="textbox 456"/>
          <p:cNvSpPr/>
          <p:nvPr/>
        </p:nvSpPr>
        <p:spPr>
          <a:xfrm>
            <a:off x="6934200" y="1848611"/>
            <a:ext cx="4953000" cy="8001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748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打开待测试模块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在⼯程⽬录下打开待测试模块的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58" name="textbox 458"/>
          <p:cNvSpPr/>
          <p:nvPr/>
        </p:nvSpPr>
        <p:spPr>
          <a:xfrm>
            <a:off x="6934200" y="4210811"/>
            <a:ext cx="4953000" cy="8001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748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编写测试代码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在⽣成的测试类中编写测试逻辑</a:t>
            </a:r>
            <a:r>
              <a:rPr sz="1200" kern="0" spc="-1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，例如接⼝调⽤和功能验证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0" name="textbox 460"/>
          <p:cNvSpPr/>
          <p:nvPr/>
        </p:nvSpPr>
        <p:spPr>
          <a:xfrm>
            <a:off x="6934200" y="5163311"/>
            <a:ext cx="4953000" cy="8001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845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添加断⾔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expect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函数设置测试代码中的检查点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，⽤于验证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2" name="textbox 462"/>
          <p:cNvSpPr/>
          <p:nvPr/>
        </p:nvSpPr>
        <p:spPr>
          <a:xfrm>
            <a:off x="6324600" y="6192011"/>
            <a:ext cx="5562600" cy="6096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8150" algn="l" rtl="0" eaLnBrk="0">
              <a:lnSpc>
                <a:spcPct val="92000"/>
              </a:lnSpc>
              <a:tabLst>
                <a:tab pos="5588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完整的测试脚本⽰例请参考⽂档中的⽂件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2-1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测试脚本代码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4" name="picture 4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77000" y="6368795"/>
            <a:ext cx="285750" cy="243840"/>
          </a:xfrm>
          <a:prstGeom prst="rect">
            <a:avLst/>
          </a:prstGeom>
        </p:spPr>
      </p:pic>
      <p:sp>
        <p:nvSpPr>
          <p:cNvPr id="466" name="textbox 466"/>
          <p:cNvSpPr/>
          <p:nvPr/>
        </p:nvSpPr>
        <p:spPr>
          <a:xfrm>
            <a:off x="745718" y="4721225"/>
            <a:ext cx="4938395" cy="423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8415" algn="l" rtl="0" eaLnBrk="0">
              <a:lnSpc>
                <a:spcPct val="11200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⾃动化脚本的编写主要基于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 Studio</a:t>
            </a:r>
            <a:r>
              <a:rPr sz="1200" kern="0" spc="-1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，建议使⽤最新版本以获得最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佳体验</a:t>
            </a:r>
            <a:endParaRPr sz="1200" kern="0" spc="-2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8" name="textbox 468"/>
          <p:cNvSpPr/>
          <p:nvPr/>
        </p:nvSpPr>
        <p:spPr>
          <a:xfrm>
            <a:off x="6311900" y="1396542"/>
            <a:ext cx="2199639" cy="297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5000"/>
              </a:lnSpc>
              <a:tabLst>
                <a:tab pos="36131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测试脚本创建步骤</a:t>
            </a:r>
            <a:endParaRPr sz="1800" kern="0" spc="-1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0" name="picture 4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24600" y="1429511"/>
            <a:ext cx="228600" cy="228600"/>
          </a:xfrm>
          <a:prstGeom prst="rect">
            <a:avLst/>
          </a:prstGeom>
        </p:spPr>
      </p:pic>
      <p:sp>
        <p:nvSpPr>
          <p:cNvPr id="472" name="textbox 472"/>
          <p:cNvSpPr/>
          <p:nvPr/>
        </p:nvSpPr>
        <p:spPr>
          <a:xfrm>
            <a:off x="292100" y="1396542"/>
            <a:ext cx="1349375" cy="298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6000"/>
              </a:lnSpc>
              <a:tabLst>
                <a:tab pos="41910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环境准备</a:t>
            </a:r>
            <a:endParaRPr sz="1800" kern="0" spc="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4" name="picture 4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04800" y="1429511"/>
            <a:ext cx="285750" cy="228600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 rot="21600000">
            <a:off x="6324600" y="1848611"/>
            <a:ext cx="457200" cy="457200"/>
            <a:chOff x="0" y="0"/>
            <a:chExt cx="457200" cy="457200"/>
          </a:xfrm>
        </p:grpSpPr>
        <p:pic>
          <p:nvPicPr>
            <p:cNvPr id="478" name="picture 47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480" name="textbox 480"/>
            <p:cNvSpPr/>
            <p:nvPr/>
          </p:nvSpPr>
          <p:spPr>
            <a:xfrm>
              <a:off x="-12700" y="-12700"/>
              <a:ext cx="483234" cy="5194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5105" algn="l" rtl="0" eaLnBrk="0">
                <a:lnSpc>
                  <a:spcPct val="82000"/>
                </a:lnSpc>
                <a:spcBef>
                  <a:spcPts val="0"/>
                </a:spcBef>
              </a:pPr>
              <a:r>
                <a:rPr sz="1200" b="1" kern="0" spc="-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6324600" y="2801111"/>
            <a:ext cx="457200" cy="457200"/>
            <a:chOff x="0" y="0"/>
            <a:chExt cx="457200" cy="457200"/>
          </a:xfrm>
        </p:grpSpPr>
        <p:pic>
          <p:nvPicPr>
            <p:cNvPr id="482" name="picture 48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484" name="textbox 484"/>
            <p:cNvSpPr/>
            <p:nvPr/>
          </p:nvSpPr>
          <p:spPr>
            <a:xfrm>
              <a:off x="-12700" y="-12700"/>
              <a:ext cx="483234" cy="5194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025" algn="l" rtl="0" eaLnBrk="0">
                <a:lnSpc>
                  <a:spcPct val="83000"/>
                </a:lnSpc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 rot="21600000">
            <a:off x="6324600" y="4210811"/>
            <a:ext cx="457200" cy="457200"/>
            <a:chOff x="0" y="0"/>
            <a:chExt cx="457200" cy="457200"/>
          </a:xfrm>
        </p:grpSpPr>
        <p:pic>
          <p:nvPicPr>
            <p:cNvPr id="486" name="picture 48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488" name="textbox 488"/>
            <p:cNvSpPr/>
            <p:nvPr/>
          </p:nvSpPr>
          <p:spPr>
            <a:xfrm>
              <a:off x="-12700" y="-12700"/>
              <a:ext cx="483234" cy="517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8120" algn="l" rtl="0" eaLnBrk="0">
                <a:lnSpc>
                  <a:spcPct val="83000"/>
                </a:lnSpc>
              </a:pPr>
              <a:r>
                <a:rPr sz="1200" b="1" kern="0" spc="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6324600" y="5163311"/>
            <a:ext cx="457200" cy="457200"/>
            <a:chOff x="0" y="0"/>
            <a:chExt cx="457200" cy="457200"/>
          </a:xfrm>
        </p:grpSpPr>
        <p:pic>
          <p:nvPicPr>
            <p:cNvPr id="490" name="picture 49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492" name="textbox 492"/>
            <p:cNvSpPr/>
            <p:nvPr/>
          </p:nvSpPr>
          <p:spPr>
            <a:xfrm>
              <a:off x="-12700" y="-12700"/>
              <a:ext cx="483234" cy="5194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4945" algn="l" rtl="0" eaLnBrk="0">
                <a:lnSpc>
                  <a:spcPct val="82000"/>
                </a:lnSpc>
                <a:spcBef>
                  <a:spcPts val="0"/>
                </a:spcBef>
              </a:pPr>
              <a:r>
                <a:rPr sz="1200" b="1" kern="0" spc="5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4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pic>
        <p:nvPicPr>
          <p:cNvPr id="494" name="picture 49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04800" y="4553711"/>
            <a:ext cx="76200" cy="761999"/>
          </a:xfrm>
          <a:prstGeom prst="rect">
            <a:avLst/>
          </a:prstGeom>
        </p:spPr>
      </p:pic>
      <p:pic>
        <p:nvPicPr>
          <p:cNvPr id="496" name="picture 49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95300" y="4825607"/>
            <a:ext cx="142875" cy="2060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500" name="textbox 500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255" algn="l" rtl="0" eaLnBrk="0">
              <a:lnSpc>
                <a:spcPct val="97000"/>
              </a:lnSpc>
            </a:pPr>
            <a:r>
              <a:rPr sz="2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编写单元测试脚本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2" name="textbox 502"/>
          <p:cNvSpPr/>
          <p:nvPr/>
        </p:nvSpPr>
        <p:spPr>
          <a:xfrm>
            <a:off x="304799" y="2305811"/>
            <a:ext cx="3781425" cy="1257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3450"/>
              </a:lnSpc>
            </a:pPr>
            <a:r>
              <a:rPr sz="2600" kern="0" spc="226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1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40" baseline="3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依赖包</a:t>
            </a:r>
            <a:endParaRPr sz="2000" baseline="3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845" indent="3810" algn="l" rtl="0" eaLnBrk="0">
              <a:lnSpc>
                <a:spcPct val="111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导⼊测试框架相关接⼝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，如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describe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expect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等函数。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4" name="textbox 504"/>
          <p:cNvSpPr/>
          <p:nvPr/>
        </p:nvSpPr>
        <p:spPr>
          <a:xfrm>
            <a:off x="304799" y="4896611"/>
            <a:ext cx="3781425" cy="1257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3440"/>
              </a:lnSpc>
            </a:pPr>
            <a:r>
              <a:rPr sz="2600" kern="0" spc="226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600" kern="0" spc="29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10" baseline="4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断⾔接⼝</a:t>
            </a:r>
            <a:endParaRPr sz="2000" baseline="4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indent="635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设置测试检查点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，验证代码执⾏结果是否符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合预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期。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6" name="textbox 506"/>
          <p:cNvSpPr/>
          <p:nvPr/>
        </p:nvSpPr>
        <p:spPr>
          <a:xfrm>
            <a:off x="304799" y="3715511"/>
            <a:ext cx="3781425" cy="1028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ct val="99000"/>
              </a:lnSpc>
              <a:spcBef>
                <a:spcPts val="5"/>
              </a:spcBef>
              <a:tabLst>
                <a:tab pos="651510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测试代码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编写测试逻辑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，如接⼝调⽤和功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能验证。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8" name="picture 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3867911"/>
            <a:ext cx="381000" cy="381000"/>
          </a:xfrm>
          <a:prstGeom prst="rect">
            <a:avLst/>
          </a:prstGeom>
        </p:spPr>
      </p:pic>
      <p:sp>
        <p:nvSpPr>
          <p:cNvPr id="510" name="textbox 510"/>
          <p:cNvSpPr/>
          <p:nvPr/>
        </p:nvSpPr>
        <p:spPr>
          <a:xfrm>
            <a:off x="301358" y="1418335"/>
            <a:ext cx="6320154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chemeClr val="accent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单元测试脚本是验证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代码功能正确性的关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键⼯具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，通过⾃动化测试框架执⾏。</a:t>
            </a:r>
            <a:endParaRPr sz="1300" kern="0" spc="4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12" name="textbox 512"/>
          <p:cNvSpPr/>
          <p:nvPr/>
        </p:nvSpPr>
        <p:spPr>
          <a:xfrm>
            <a:off x="4468317" y="2471115"/>
            <a:ext cx="4770754" cy="206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describe,</a:t>
            </a:r>
            <a:r>
              <a:rPr sz="1200" kern="0" spc="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it,</a:t>
            </a:r>
            <a:r>
              <a:rPr sz="12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expect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200" kern="0" spc="29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'@ohos/hypiu</a:t>
            </a:r>
            <a:r>
              <a:rPr sz="1200" kern="0" spc="-3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m'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14" name="textbox 514"/>
          <p:cNvSpPr/>
          <p:nvPr/>
        </p:nvSpPr>
        <p:spPr>
          <a:xfrm>
            <a:off x="297243" y="1898396"/>
            <a:ext cx="1544319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solidFill>
                <a:schemeClr val="accent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测试脚本必备元素</a:t>
            </a:r>
            <a:endParaRPr sz="1500" kern="0" spc="-10" dirty="0">
              <a:solidFill>
                <a:schemeClr val="accent1">
                  <a:alpha val="100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16" name="textbox 516"/>
          <p:cNvSpPr/>
          <p:nvPr/>
        </p:nvSpPr>
        <p:spPr>
          <a:xfrm>
            <a:off x="4310393" y="1898396"/>
            <a:ext cx="1163319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solidFill>
                <a:schemeClr val="accent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chemeClr val="accent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测试脚本⽰例</a:t>
            </a:r>
            <a:endParaRPr sz="1500" kern="0" spc="-10" dirty="0">
              <a:solidFill>
                <a:schemeClr val="accent1">
                  <a:alpha val="100000"/>
                </a:scheme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8" name="picture 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874516" y="6579380"/>
            <a:ext cx="12683" cy="1268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8143875" y="1886711"/>
            <a:ext cx="3743325" cy="1485900"/>
            <a:chOff x="0" y="0"/>
            <a:chExt cx="3743325" cy="1485900"/>
          </a:xfrm>
        </p:grpSpPr>
        <p:sp>
          <p:nvSpPr>
            <p:cNvPr id="522" name="rect 522"/>
            <p:cNvSpPr/>
            <p:nvPr/>
          </p:nvSpPr>
          <p:spPr>
            <a:xfrm>
              <a:off x="0" y="0"/>
              <a:ext cx="3743325" cy="1485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24" name="rect 524"/>
            <p:cNvSpPr/>
            <p:nvPr/>
          </p:nvSpPr>
          <p:spPr>
            <a:xfrm>
              <a:off x="171450" y="990600"/>
              <a:ext cx="3419475" cy="3429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26" name="textbox 526"/>
            <p:cNvSpPr/>
            <p:nvPr/>
          </p:nvSpPr>
          <p:spPr>
            <a:xfrm>
              <a:off x="158750" y="139700"/>
              <a:ext cx="2564764" cy="11112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10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10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kern="0" spc="100" baseline="2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测试⽅法级别执⾏</a:t>
              </a:r>
              <a:endParaRPr sz="2300" baseline="2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320" algn="l" rtl="0" eaLnBrk="0">
                <a:lnSpc>
                  <a:spcPct val="92000"/>
                </a:lnSpc>
                <a:spcBef>
                  <a:spcPts val="60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执⾏指定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it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⽅法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，即单个测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试⽤例。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ct val="96000"/>
                </a:lnSpc>
                <a:spcBef>
                  <a:spcPts val="0"/>
                </a:spcBef>
              </a:pP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it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语句前右击</a:t>
              </a:r>
              <a:r>
                <a:rPr sz="1000" kern="0" spc="-16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，选择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Run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Tests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选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项。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aphicFrame>
        <p:nvGraphicFramePr>
          <p:cNvPr id="528" name="table 528"/>
          <p:cNvGraphicFramePr>
            <a:graphicFrameLocks noGrp="1"/>
          </p:cNvGraphicFramePr>
          <p:nvPr/>
        </p:nvGraphicFramePr>
        <p:xfrm>
          <a:off x="304800" y="1886711"/>
          <a:ext cx="7896225" cy="1485265"/>
        </p:xfrm>
        <a:graphic>
          <a:graphicData uri="http://schemas.openxmlformats.org/drawingml/2006/table">
            <a:tbl>
              <a:tblPr/>
              <a:tblGrid>
                <a:gridCol w="3952875"/>
                <a:gridCol w="3943350"/>
              </a:tblGrid>
              <a:tr h="9086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0500" algn="l" rtl="0" eaLnBrk="0">
                        <a:lnSpc>
                          <a:spcPct val="98000"/>
                        </a:lnSpc>
                      </a:pPr>
                      <a:r>
                        <a:rPr sz="3000" kern="0" spc="1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●</a:t>
                      </a:r>
                      <a:r>
                        <a:rPr sz="3000" kern="0" spc="1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2300" kern="0" spc="110" baseline="500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测试包级别执⾏</a:t>
                      </a:r>
                      <a:endParaRPr sz="2300" baseline="5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494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执⾏测试包内的全部⽤例。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2400" algn="l" rtl="0" eaLnBrk="0">
                        <a:lnSpc>
                          <a:spcPct val="98000"/>
                        </a:lnSpc>
                      </a:pPr>
                      <a:r>
                        <a:rPr sz="3000" kern="0" spc="1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●</a:t>
                      </a:r>
                      <a:r>
                        <a:rPr sz="3000" kern="0" spc="1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2300" kern="0" spc="110" baseline="500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测试套级别执⾏</a:t>
                      </a:r>
                      <a:endParaRPr sz="2300" baseline="5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5367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执⾏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describe</a:t>
                      </a:r>
                      <a:r>
                        <a:rPr sz="1200" kern="0" spc="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⽅法中定义的全部测试⽤例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7658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2563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30" name="textbox 530"/>
          <p:cNvSpPr/>
          <p:nvPr/>
        </p:nvSpPr>
        <p:spPr>
          <a:xfrm>
            <a:off x="297434" y="3689096"/>
            <a:ext cx="3948429" cy="2101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执⾏测试脚本的步骤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8420" algn="l" rtl="0" eaLnBrk="0">
              <a:lnSpc>
                <a:spcPct val="92000"/>
              </a:lnSpc>
              <a:spcBef>
                <a:spcPts val="131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1.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在需要测试的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件中右击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705" algn="l" rtl="0" eaLnBrk="0">
              <a:lnSpc>
                <a:spcPct val="92000"/>
              </a:lnSpc>
              <a:spcBef>
                <a:spcPts val="1075"/>
              </a:spcBef>
            </a:pP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2. 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在弹出的快捷菜单中选择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Show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Context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Actions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53340" algn="l" rtl="0" eaLnBrk="0">
              <a:lnSpc>
                <a:spcPct val="91000"/>
              </a:lnSpc>
              <a:spcBef>
                <a:spcPts val="1085"/>
              </a:spcBef>
            </a:pP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3. 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Create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Ohos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Test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8895" algn="l" rtl="0" eaLnBrk="0">
              <a:lnSpc>
                <a:spcPct val="89000"/>
              </a:lnSpc>
              <a:spcBef>
                <a:spcPts val="1085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4.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填写测试案例的名称（注意：需以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".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test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结尾）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3340" algn="l" rtl="0" eaLnBrk="0">
              <a:lnSpc>
                <a:spcPct val="92000"/>
              </a:lnSpc>
              <a:spcBef>
                <a:spcPts val="111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5.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点击绿⾊箭头或右击选择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"Run Tests"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执⾏测试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705" algn="l" rtl="0" eaLnBrk="0">
              <a:lnSpc>
                <a:spcPct val="92000"/>
              </a:lnSpc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6.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测试执⾏完毕后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中查看测试结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2" name="textbox 532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7035" algn="l" rtl="0" eaLnBrk="0">
              <a:lnSpc>
                <a:spcPct val="97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DevEco</a:t>
            </a:r>
            <a:r>
              <a:rPr sz="2200" b="1" kern="0" spc="4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Studio</a:t>
            </a:r>
            <a:r>
              <a:rPr sz="2200" kern="0" spc="4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执⾏测试脚本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34" name="picture 5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62850" y="3677411"/>
            <a:ext cx="3009900" cy="2133600"/>
          </a:xfrm>
          <a:prstGeom prst="rect">
            <a:avLst/>
          </a:prstGeom>
        </p:spPr>
      </p:pic>
      <p:sp>
        <p:nvSpPr>
          <p:cNvPr id="536" name="textbox 536"/>
          <p:cNvSpPr/>
          <p:nvPr/>
        </p:nvSpPr>
        <p:spPr>
          <a:xfrm>
            <a:off x="6248400" y="5963411"/>
            <a:ext cx="5638800" cy="876300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2405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查看测试结果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7475" indent="1270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测试执⾏完毕后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，可直接在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中查看测试结果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，包括测试⽤例的执⾏状态、执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⾏时间等信息。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8" name="textbox 538"/>
          <p:cNvSpPr/>
          <p:nvPr/>
        </p:nvSpPr>
        <p:spPr>
          <a:xfrm>
            <a:off x="495300" y="2877311"/>
            <a:ext cx="3419475" cy="3429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015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选择测试包</a:t>
            </a:r>
            <a:r>
              <a:rPr sz="1000" kern="0" spc="-1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，右击</a:t>
            </a:r>
            <a:r>
              <a:rPr sz="1000" kern="0" spc="-1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Run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Tests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选项。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0" name="textbox 540"/>
          <p:cNvSpPr/>
          <p:nvPr/>
        </p:nvSpPr>
        <p:spPr>
          <a:xfrm>
            <a:off x="4410074" y="2877311"/>
            <a:ext cx="3410584" cy="3429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5570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describe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语句前右击</a:t>
            </a:r>
            <a:r>
              <a:rPr sz="1000" kern="0" spc="-1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Run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Tests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选项。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42" name="textbox 542"/>
          <p:cNvSpPr/>
          <p:nvPr/>
        </p:nvSpPr>
        <p:spPr>
          <a:xfrm>
            <a:off x="298615" y="1418335"/>
            <a:ext cx="6489065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</a:t>
            </a:r>
            <a:r>
              <a:rPr sz="1300" kern="0" spc="-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，执⾏测试脚本只需单击按钮即可。</a:t>
            </a:r>
            <a:r>
              <a:rPr sz="1300" kern="0" spc="-1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当前⽀持以下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3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种执⾏⽅式：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picture 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548" name="rect 548"/>
          <p:cNvSpPr/>
          <p:nvPr/>
        </p:nvSpPr>
        <p:spPr>
          <a:xfrm>
            <a:off x="381000" y="2039111"/>
            <a:ext cx="5600700" cy="1876425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4" name="group 34"/>
          <p:cNvGrpSpPr/>
          <p:nvPr/>
        </p:nvGrpSpPr>
        <p:grpSpPr>
          <a:xfrm rot="21600000">
            <a:off x="6210300" y="2039111"/>
            <a:ext cx="5600700" cy="1876425"/>
            <a:chOff x="0" y="0"/>
            <a:chExt cx="5600700" cy="1876425"/>
          </a:xfrm>
        </p:grpSpPr>
        <p:sp>
          <p:nvSpPr>
            <p:cNvPr id="550" name="rect 550"/>
            <p:cNvSpPr/>
            <p:nvPr/>
          </p:nvSpPr>
          <p:spPr>
            <a:xfrm>
              <a:off x="0" y="0"/>
              <a:ext cx="5600700" cy="1876425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52" name="rect 552"/>
            <p:cNvSpPr/>
            <p:nvPr/>
          </p:nvSpPr>
          <p:spPr>
            <a:xfrm>
              <a:off x="228600" y="1333500"/>
              <a:ext cx="685800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54" name="textbox 554"/>
            <p:cNvSpPr/>
            <p:nvPr/>
          </p:nvSpPr>
          <p:spPr>
            <a:xfrm>
              <a:off x="215900" y="177800"/>
              <a:ext cx="4983479" cy="13785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5000"/>
                </a:lnSpc>
                <a:tabLst>
                  <a:tab pos="627380" algn="l"/>
                </a:tabLst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类型定义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indent="-3175" algn="l" rtl="0" eaLnBrk="0">
                <a:lnSpc>
                  <a:spcPct val="111000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⽀持多种基本和⾼级数据类型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，包括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number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2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boolean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string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void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Object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array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enum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2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union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aliases</a:t>
              </a:r>
              <a:r>
                <a:rPr sz="12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3345" algn="l" rtl="0" eaLnBrk="0">
                <a:lnSpc>
                  <a:spcPct val="96000"/>
                </a:lnSpc>
                <a:spcBef>
                  <a:spcPts val="0"/>
                </a:spcBef>
              </a:pPr>
              <a:r>
                <a:rPr sz="1000" kern="0" spc="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基本类型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556" name="picture 5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190500"/>
              <a:ext cx="457200" cy="457200"/>
            </a:xfrm>
            <a:prstGeom prst="rect">
              <a:avLst/>
            </a:prstGeom>
          </p:spPr>
        </p:pic>
        <p:sp>
          <p:nvSpPr>
            <p:cNvPr id="558" name="rect 558"/>
            <p:cNvSpPr/>
            <p:nvPr/>
          </p:nvSpPr>
          <p:spPr>
            <a:xfrm>
              <a:off x="990600" y="1333500"/>
              <a:ext cx="685800" cy="266700"/>
            </a:xfrm>
            <a:prstGeom prst="rect">
              <a:avLst/>
            </a:prstGeom>
            <a:solidFill>
              <a:srgbClr val="EFF6FF">
                <a:alpha val="98823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0" name="rect 560"/>
            <p:cNvSpPr/>
            <p:nvPr/>
          </p:nvSpPr>
          <p:spPr>
            <a:xfrm>
              <a:off x="1752600" y="1333500"/>
              <a:ext cx="685800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6"/>
          <p:cNvGrpSpPr/>
          <p:nvPr/>
        </p:nvGrpSpPr>
        <p:grpSpPr>
          <a:xfrm rot="21600000">
            <a:off x="381000" y="4144136"/>
            <a:ext cx="5600700" cy="1866900"/>
            <a:chOff x="0" y="0"/>
            <a:chExt cx="5600700" cy="1866900"/>
          </a:xfrm>
        </p:grpSpPr>
        <p:sp>
          <p:nvSpPr>
            <p:cNvPr id="562" name="rect 562"/>
            <p:cNvSpPr/>
            <p:nvPr/>
          </p:nvSpPr>
          <p:spPr>
            <a:xfrm>
              <a:off x="0" y="0"/>
              <a:ext cx="5600700" cy="1866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4" name="rect 564"/>
            <p:cNvSpPr/>
            <p:nvPr/>
          </p:nvSpPr>
          <p:spPr>
            <a:xfrm>
              <a:off x="1638299" y="1333500"/>
              <a:ext cx="257175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6" name="textbox 566"/>
            <p:cNvSpPr/>
            <p:nvPr/>
          </p:nvSpPr>
          <p:spPr>
            <a:xfrm>
              <a:off x="215900" y="177800"/>
              <a:ext cx="5194934" cy="13798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5000"/>
                </a:lnSpc>
                <a:spcBef>
                  <a:spcPts val="0"/>
                </a:spcBef>
                <a:tabLst>
                  <a:tab pos="628015" algn="l"/>
                </a:tabLst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indent="-3810" algn="l" rtl="0" eaLnBrk="0">
                <a:lnSpc>
                  <a:spcPct val="115000"/>
                </a:lnSpc>
                <a:spcBef>
                  <a:spcPts val="365"/>
                </a:spcBef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提供了丰富的运算符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，包括赋值运算符、</a:t>
              </a:r>
              <a:r>
                <a:rPr sz="1200" kern="0" spc="-2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⽐较运算符、算术运算符、位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运算符和逻辑运算符</a:t>
              </a:r>
              <a:r>
                <a:rPr sz="1200" kern="0" spc="-1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，⽤于执⾏各种数学和逻辑运算。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06855" algn="l" rtl="0" eaLnBrk="0">
                <a:lnSpc>
                  <a:spcPct val="86000"/>
                </a:lnSpc>
                <a:spcBef>
                  <a:spcPts val="0"/>
                </a:spcBef>
              </a:pPr>
              <a:r>
                <a:rPr sz="1000" kern="0" spc="4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&amp;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568" name="picture 5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28600" y="190500"/>
              <a:ext cx="457200" cy="457200"/>
            </a:xfrm>
            <a:prstGeom prst="rect">
              <a:avLst/>
            </a:prstGeom>
          </p:spPr>
        </p:pic>
        <p:sp>
          <p:nvSpPr>
            <p:cNvPr id="570" name="rect 570"/>
            <p:cNvSpPr/>
            <p:nvPr/>
          </p:nvSpPr>
          <p:spPr>
            <a:xfrm>
              <a:off x="571499" y="1333500"/>
              <a:ext cx="371475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72" name="rect 572"/>
            <p:cNvSpPr/>
            <p:nvPr/>
          </p:nvSpPr>
          <p:spPr>
            <a:xfrm>
              <a:off x="228600" y="1333500"/>
              <a:ext cx="266700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74" name="rect 574"/>
            <p:cNvSpPr/>
            <p:nvPr/>
          </p:nvSpPr>
          <p:spPr>
            <a:xfrm>
              <a:off x="1019175" y="1333500"/>
              <a:ext cx="266700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76" name="rect 576"/>
            <p:cNvSpPr/>
            <p:nvPr/>
          </p:nvSpPr>
          <p:spPr>
            <a:xfrm>
              <a:off x="2247899" y="1333500"/>
              <a:ext cx="200025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78" name="rect 578"/>
            <p:cNvSpPr/>
            <p:nvPr/>
          </p:nvSpPr>
          <p:spPr>
            <a:xfrm>
              <a:off x="1362074" y="1333500"/>
              <a:ext cx="200025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80" name="rect 580"/>
            <p:cNvSpPr/>
            <p:nvPr/>
          </p:nvSpPr>
          <p:spPr>
            <a:xfrm>
              <a:off x="1971674" y="1333500"/>
              <a:ext cx="200025" cy="2667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group 38"/>
          <p:cNvGrpSpPr/>
          <p:nvPr/>
        </p:nvGrpSpPr>
        <p:grpSpPr>
          <a:xfrm rot="21600000">
            <a:off x="6210300" y="4144136"/>
            <a:ext cx="5600700" cy="1866900"/>
            <a:chOff x="0" y="0"/>
            <a:chExt cx="5600700" cy="1866900"/>
          </a:xfrm>
        </p:grpSpPr>
        <p:sp>
          <p:nvSpPr>
            <p:cNvPr id="582" name="rect 582"/>
            <p:cNvSpPr/>
            <p:nvPr/>
          </p:nvSpPr>
          <p:spPr>
            <a:xfrm>
              <a:off x="0" y="0"/>
              <a:ext cx="5600700" cy="1866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584" name="picture 58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333500"/>
              <a:ext cx="3019425" cy="266700"/>
            </a:xfrm>
            <a:prstGeom prst="rect">
              <a:avLst/>
            </a:prstGeom>
          </p:spPr>
        </p:pic>
        <p:sp>
          <p:nvSpPr>
            <p:cNvPr id="586" name="textbox 586"/>
            <p:cNvSpPr/>
            <p:nvPr/>
          </p:nvSpPr>
          <p:spPr>
            <a:xfrm>
              <a:off x="215900" y="177800"/>
              <a:ext cx="5147945" cy="13830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6000"/>
                </a:lnSpc>
                <a:tabLst>
                  <a:tab pos="630555" algn="l"/>
                </a:tabLst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415" indent="-5080" algn="l" rtl="0" eaLnBrk="0">
                <a:lnSpc>
                  <a:spcPct val="117000"/>
                </a:lnSpc>
                <a:spcBef>
                  <a:spcPts val="36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⽀持多种控制流程语句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，包括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if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switch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、条件表达式、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for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for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-of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while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do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-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while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1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break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continue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throw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try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0965" algn="l" rtl="0" eaLnBrk="0">
                <a:lnSpc>
                  <a:spcPct val="90000"/>
                </a:lnSpc>
                <a:spcBef>
                  <a:spcPts val="0"/>
                </a:spcBef>
              </a:pP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if-else</a:t>
              </a:r>
              <a:r>
                <a:rPr sz="1000" kern="0" spc="5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</a:t>
              </a: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swit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ch</a:t>
              </a:r>
              <a:r>
                <a:rPr sz="1000" kern="0" spc="5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for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while</a:t>
              </a:r>
              <a:r>
                <a:rPr sz="1000" kern="0" spc="5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try-catch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588" name="picture 5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190500"/>
              <a:ext cx="457200" cy="457200"/>
            </a:xfrm>
            <a:prstGeom prst="rect">
              <a:avLst/>
            </a:prstGeom>
          </p:spPr>
        </p:pic>
      </p:grpSp>
      <p:sp>
        <p:nvSpPr>
          <p:cNvPr id="590" name="textbox 590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2270" algn="l" rtl="0" eaLnBrk="0">
              <a:lnSpc>
                <a:spcPct val="97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2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的基本语法规则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92" name="rect 592"/>
          <p:cNvSpPr/>
          <p:nvPr/>
        </p:nvSpPr>
        <p:spPr>
          <a:xfrm>
            <a:off x="914399" y="2839211"/>
            <a:ext cx="352425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4" name="rect 594"/>
          <p:cNvSpPr/>
          <p:nvPr/>
        </p:nvSpPr>
        <p:spPr>
          <a:xfrm>
            <a:off x="1685924" y="3382136"/>
            <a:ext cx="685800" cy="266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6" name="rect 596"/>
          <p:cNvSpPr/>
          <p:nvPr/>
        </p:nvSpPr>
        <p:spPr>
          <a:xfrm>
            <a:off x="2333624" y="2839211"/>
            <a:ext cx="533400" cy="1714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8" name="textbox 598"/>
          <p:cNvSpPr/>
          <p:nvPr/>
        </p:nvSpPr>
        <p:spPr>
          <a:xfrm>
            <a:off x="596900" y="2216911"/>
            <a:ext cx="5151120" cy="13881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5000"/>
              </a:lnSpc>
              <a:spcBef>
                <a:spcPts val="5"/>
              </a:spcBef>
              <a:tabLst>
                <a:tab pos="62801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变量和常量声明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4445" algn="l" rtl="0" eaLnBrk="0">
              <a:lnSpc>
                <a:spcPct val="112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1200" kern="0" spc="1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39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声明变量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，使⽤</a:t>
            </a:r>
            <a:r>
              <a:rPr sz="1200" kern="0" spc="1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</a:t>
            </a:r>
            <a:r>
              <a:rPr sz="1200" kern="0" spc="-39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声明常量。变量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可在程序执⾏期间改变值，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⽽常量⼀旦赋值后不可修改。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9670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类型推断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00" name="picture 6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2229611"/>
            <a:ext cx="457200" cy="457200"/>
          </a:xfrm>
          <a:prstGeom prst="rect">
            <a:avLst/>
          </a:prstGeom>
        </p:spPr>
      </p:pic>
      <p:sp>
        <p:nvSpPr>
          <p:cNvPr id="602" name="rect 602"/>
          <p:cNvSpPr/>
          <p:nvPr/>
        </p:nvSpPr>
        <p:spPr>
          <a:xfrm>
            <a:off x="400050" y="6315836"/>
            <a:ext cx="11410950" cy="5334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04" name="textbox 604"/>
          <p:cNvSpPr/>
          <p:nvPr/>
        </p:nvSpPr>
        <p:spPr>
          <a:xfrm>
            <a:off x="369671" y="1494535"/>
            <a:ext cx="9053830" cy="213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是—种静态类型语⾔</a:t>
            </a:r>
            <a:r>
              <a:rPr sz="1300" kern="0" spc="-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，具有清晰的语法规则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，为开发和测试提供了坚实基础。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以下是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的基本语法规则概览：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06" name="textbox 606"/>
          <p:cNvSpPr/>
          <p:nvPr/>
        </p:nvSpPr>
        <p:spPr>
          <a:xfrm>
            <a:off x="558800" y="6483350"/>
            <a:ext cx="6124575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1000"/>
              </a:lnSpc>
              <a:tabLst>
                <a:tab pos="20764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这些基本语法规则是构建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程序的基础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，后续将详细介绍每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个语法元素的具体⽤法。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08" name="picture 6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71500" y="6496811"/>
            <a:ext cx="114300" cy="152400"/>
          </a:xfrm>
          <a:prstGeom prst="rect">
            <a:avLst/>
          </a:prstGeom>
        </p:spPr>
      </p:pic>
      <p:sp>
        <p:nvSpPr>
          <p:cNvPr id="612" name="rect 612"/>
          <p:cNvSpPr/>
          <p:nvPr/>
        </p:nvSpPr>
        <p:spPr>
          <a:xfrm>
            <a:off x="1047749" y="3382136"/>
            <a:ext cx="514350" cy="266700"/>
          </a:xfrm>
          <a:prstGeom prst="rect">
            <a:avLst/>
          </a:prstGeom>
          <a:solidFill>
            <a:srgbClr val="EFF6FF">
              <a:alpha val="9843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14" name="rect 614"/>
          <p:cNvSpPr/>
          <p:nvPr/>
        </p:nvSpPr>
        <p:spPr>
          <a:xfrm>
            <a:off x="609600" y="3382136"/>
            <a:ext cx="323850" cy="266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16" name="textbox 616"/>
          <p:cNvSpPr/>
          <p:nvPr/>
        </p:nvSpPr>
        <p:spPr>
          <a:xfrm>
            <a:off x="8032533" y="3423539"/>
            <a:ext cx="55308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类型别名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18" name="textbox 618"/>
          <p:cNvSpPr/>
          <p:nvPr/>
        </p:nvSpPr>
        <p:spPr>
          <a:xfrm>
            <a:off x="7272267" y="3423539"/>
            <a:ext cx="551180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⾼级类型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0" name="picture 6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81000" y="6315836"/>
            <a:ext cx="76200" cy="533399"/>
          </a:xfrm>
          <a:prstGeom prst="rect">
            <a:avLst/>
          </a:prstGeom>
        </p:spPr>
      </p:pic>
      <p:sp>
        <p:nvSpPr>
          <p:cNvPr id="622" name="textbox 622"/>
          <p:cNvSpPr/>
          <p:nvPr/>
        </p:nvSpPr>
        <p:spPr>
          <a:xfrm>
            <a:off x="1122900" y="3455466"/>
            <a:ext cx="379095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2000"/>
              </a:lnSpc>
            </a:pPr>
            <a:r>
              <a:rPr sz="1000" kern="0" spc="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const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24" name="textbox 624"/>
          <p:cNvSpPr/>
          <p:nvPr/>
        </p:nvSpPr>
        <p:spPr>
          <a:xfrm>
            <a:off x="685634" y="3447599"/>
            <a:ext cx="184150" cy="15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let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26" name="textbox 626"/>
          <p:cNvSpPr/>
          <p:nvPr/>
        </p:nvSpPr>
        <p:spPr>
          <a:xfrm>
            <a:off x="1479744" y="5561101"/>
            <a:ext cx="123189" cy="1409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6000"/>
              </a:lnSpc>
            </a:pPr>
            <a:r>
              <a:rPr sz="1000" kern="0" spc="-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+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28" name="textbox 628"/>
          <p:cNvSpPr/>
          <p:nvPr/>
        </p:nvSpPr>
        <p:spPr>
          <a:xfrm>
            <a:off x="1027604" y="5584437"/>
            <a:ext cx="234950" cy="1168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720"/>
              </a:lnSpc>
            </a:pPr>
            <a:r>
              <a:rPr sz="1000" kern="0" spc="1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==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30" name="textbox 630"/>
          <p:cNvSpPr/>
          <p:nvPr/>
        </p:nvSpPr>
        <p:spPr>
          <a:xfrm>
            <a:off x="687235" y="5584437"/>
            <a:ext cx="123189" cy="1168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720"/>
              </a:lnSpc>
            </a:pPr>
            <a:r>
              <a:rPr sz="1000" kern="0" spc="-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32" name="textbox 632"/>
          <p:cNvSpPr/>
          <p:nvPr/>
        </p:nvSpPr>
        <p:spPr>
          <a:xfrm>
            <a:off x="2432366" y="5542565"/>
            <a:ext cx="53339" cy="160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060"/>
              </a:lnSpc>
            </a:pPr>
            <a:r>
              <a:rPr sz="600" kern="0" spc="-2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endParaRPr sz="6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34" name="textbox 634"/>
          <p:cNvSpPr/>
          <p:nvPr/>
        </p:nvSpPr>
        <p:spPr>
          <a:xfrm>
            <a:off x="2709113" y="5547232"/>
            <a:ext cx="59055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000" kern="0" spc="-1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!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636" name="textbox 636"/>
          <p:cNvSpPr/>
          <p:nvPr/>
        </p:nvSpPr>
        <p:spPr>
          <a:xfrm>
            <a:off x="1812513" y="5603506"/>
            <a:ext cx="67310" cy="755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390"/>
              </a:lnSpc>
            </a:pPr>
            <a:r>
              <a:rPr sz="600" kern="0" spc="-40" dirty="0">
                <a:solidFill>
                  <a:srgbClr val="2563EB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-</a:t>
            </a:r>
            <a:endParaRPr sz="6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picture 6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7734300"/>
          </a:xfrm>
          <a:prstGeom prst="rect">
            <a:avLst/>
          </a:prstGeom>
        </p:spPr>
      </p:pic>
      <p:grpSp>
        <p:nvGrpSpPr>
          <p:cNvPr id="40" name="group 40"/>
          <p:cNvGrpSpPr/>
          <p:nvPr/>
        </p:nvGrpSpPr>
        <p:grpSpPr>
          <a:xfrm rot="21600000">
            <a:off x="381000" y="5067300"/>
            <a:ext cx="11430000" cy="2286000"/>
            <a:chOff x="0" y="0"/>
            <a:chExt cx="11430000" cy="2286000"/>
          </a:xfrm>
        </p:grpSpPr>
        <p:sp>
          <p:nvSpPr>
            <p:cNvPr id="640" name="rect 640"/>
            <p:cNvSpPr/>
            <p:nvPr/>
          </p:nvSpPr>
          <p:spPr>
            <a:xfrm>
              <a:off x="0" y="0"/>
              <a:ext cx="11430000" cy="22860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2" name="rect 642"/>
            <p:cNvSpPr/>
            <p:nvPr/>
          </p:nvSpPr>
          <p:spPr>
            <a:xfrm>
              <a:off x="228600" y="762000"/>
              <a:ext cx="5372100" cy="1295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4" name="rect 644"/>
            <p:cNvSpPr/>
            <p:nvPr/>
          </p:nvSpPr>
          <p:spPr>
            <a:xfrm>
              <a:off x="5829300" y="762000"/>
              <a:ext cx="5372100" cy="1295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6" name="textbox 646"/>
            <p:cNvSpPr/>
            <p:nvPr/>
          </p:nvSpPr>
          <p:spPr>
            <a:xfrm>
              <a:off x="215900" y="215900"/>
              <a:ext cx="2197100" cy="170624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4000"/>
                </a:lnSpc>
              </a:pPr>
              <a:r>
                <a:rPr sz="3600" kern="0" spc="7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600" kern="0" spc="-9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800" kern="0" spc="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变量与常量对⽐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1445" algn="l" rtl="0" eaLnBrk="0">
                <a:lnSpc>
                  <a:spcPct val="93000"/>
                </a:lnSpc>
                <a:spcBef>
                  <a:spcPts val="370"/>
                </a:spcBef>
              </a:pPr>
              <a:r>
                <a:rPr sz="1200" kern="0" spc="1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</a:t>
              </a:r>
              <a:r>
                <a:rPr sz="1200" kern="0" spc="1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b="1" kern="0" spc="1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(</a:t>
              </a:r>
              <a:r>
                <a:rPr sz="12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let</a:t>
              </a:r>
              <a:r>
                <a:rPr sz="1200" b="1" kern="0" spc="1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)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  <a:p>
              <a:pPr marL="210185" indent="1270" algn="l" rtl="0" eaLnBrk="0">
                <a:lnSpc>
                  <a:spcPct val="136000"/>
                </a:lnSpc>
                <a:spcBef>
                  <a:spcPts val="61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可以在程序执⾏期间多次赋值</a:t>
              </a:r>
              <a:r>
                <a:rPr sz="12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类型可以在声明后隐式改变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8915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适⽤于存储可能变化的数据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 rot="21600000">
            <a:off x="381000" y="1028700"/>
            <a:ext cx="5562600" cy="3810000"/>
            <a:chOff x="0" y="0"/>
            <a:chExt cx="5562600" cy="3810000"/>
          </a:xfrm>
        </p:grpSpPr>
        <p:sp>
          <p:nvSpPr>
            <p:cNvPr id="648" name="rect 648"/>
            <p:cNvSpPr/>
            <p:nvPr/>
          </p:nvSpPr>
          <p:spPr>
            <a:xfrm>
              <a:off x="0" y="0"/>
              <a:ext cx="5562600" cy="38100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50" name="rect 650"/>
            <p:cNvSpPr/>
            <p:nvPr/>
          </p:nvSpPr>
          <p:spPr>
            <a:xfrm>
              <a:off x="228600" y="2895600"/>
              <a:ext cx="5105400" cy="6858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52" name="textbox 652"/>
            <p:cNvSpPr/>
            <p:nvPr/>
          </p:nvSpPr>
          <p:spPr>
            <a:xfrm>
              <a:off x="215900" y="215900"/>
              <a:ext cx="4940300" cy="32308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5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4000"/>
                </a:lnSpc>
              </a:pPr>
              <a:r>
                <a:rPr sz="3600" kern="0" spc="1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600" kern="0" spc="-8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800" kern="0" spc="1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变量声明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875" algn="l" rtl="0" eaLnBrk="0">
                <a:lnSpc>
                  <a:spcPct val="92000"/>
                </a:lnSpc>
                <a:spcBef>
                  <a:spcPts val="795"/>
                </a:spcBef>
              </a:pP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使⽤</a:t>
              </a:r>
              <a:r>
                <a:rPr sz="12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let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关键字声明的变量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，可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以在程序执⾏期间拥有不同的值。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4625" algn="l" rtl="0" eaLnBrk="0">
                <a:lnSpc>
                  <a:spcPct val="99000"/>
                </a:lnSpc>
                <a:spcBef>
                  <a:spcPts val="365"/>
                </a:spcBef>
              </a:pP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hi:</a:t>
              </a:r>
              <a:r>
                <a:rPr sz="1200" kern="0" spc="1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'hello';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685" algn="l" rtl="0" eaLnBrk="0">
                <a:lnSpc>
                  <a:spcPct val="92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如果变量的类型已经声明</a:t>
              </a:r>
              <a:r>
                <a:rPr sz="1200" kern="0" spc="-1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，后续赋值可以是隐式类型：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4625" algn="l" rtl="0" eaLnBrk="0">
                <a:lnSpc>
                  <a:spcPts val="1470"/>
                </a:lnSpc>
                <a:spcBef>
                  <a:spcPts val="370"/>
                </a:spcBef>
              </a:pP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hi2</a:t>
              </a:r>
              <a:r>
                <a:rPr sz="12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'hello,</a:t>
              </a:r>
              <a:r>
                <a:rPr sz="12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world';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5265" indent="-4445" algn="l" rtl="0" eaLnBrk="0">
                <a:lnSpc>
                  <a:spcPct val="115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变量声明时可以显式指定类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型</a:t>
              </a:r>
              <a:r>
                <a:rPr sz="1200" kern="0" spc="-2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，也可以省略类型声明</a:t>
              </a:r>
              <a:r>
                <a:rPr sz="1200" kern="0" spc="-2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-2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由编译器⾃动推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6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断。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54" name="picture 6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5321300" y="1663995"/>
              <a:ext cx="12700" cy="12404"/>
            </a:xfrm>
            <a:prstGeom prst="rect">
              <a:avLst/>
            </a:prstGeom>
          </p:spPr>
        </p:pic>
        <p:pic>
          <p:nvPicPr>
            <p:cNvPr id="656" name="picture 6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5321300" y="2730795"/>
              <a:ext cx="12700" cy="12404"/>
            </a:xfrm>
            <a:prstGeom prst="rect">
              <a:avLst/>
            </a:prstGeom>
          </p:spPr>
        </p:pic>
      </p:grpSp>
      <p:grpSp>
        <p:nvGrpSpPr>
          <p:cNvPr id="44" name="group 44"/>
          <p:cNvGrpSpPr/>
          <p:nvPr/>
        </p:nvGrpSpPr>
        <p:grpSpPr>
          <a:xfrm rot="21600000">
            <a:off x="6248400" y="1028700"/>
            <a:ext cx="5562600" cy="3810000"/>
            <a:chOff x="0" y="0"/>
            <a:chExt cx="5562600" cy="3810000"/>
          </a:xfrm>
        </p:grpSpPr>
        <p:sp>
          <p:nvSpPr>
            <p:cNvPr id="658" name="rect 658"/>
            <p:cNvSpPr/>
            <p:nvPr/>
          </p:nvSpPr>
          <p:spPr>
            <a:xfrm>
              <a:off x="0" y="0"/>
              <a:ext cx="5562600" cy="38100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0" name="rect 660"/>
            <p:cNvSpPr/>
            <p:nvPr/>
          </p:nvSpPr>
          <p:spPr>
            <a:xfrm>
              <a:off x="228600" y="1828800"/>
              <a:ext cx="5105400" cy="685800"/>
            </a:xfrm>
            <a:prstGeom prst="rect">
              <a:avLst/>
            </a:prstGeom>
            <a:solidFill>
              <a:srgbClr val="FEE2E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62" name="textbox 662"/>
            <p:cNvSpPr/>
            <p:nvPr/>
          </p:nvSpPr>
          <p:spPr>
            <a:xfrm>
              <a:off x="215900" y="215900"/>
              <a:ext cx="4940300" cy="334454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5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4000"/>
                </a:lnSpc>
              </a:pPr>
              <a:r>
                <a:rPr sz="3600" kern="0" spc="7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600" kern="0" spc="7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800" kern="0" spc="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常量声明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875" algn="l" rtl="0" eaLnBrk="0">
                <a:lnSpc>
                  <a:spcPct val="92000"/>
                </a:lnSpc>
                <a:spcBef>
                  <a:spcPts val="795"/>
                </a:spcBef>
              </a:pP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使⽤</a:t>
              </a:r>
              <a:r>
                <a:rPr sz="12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const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关键字声明的常量</a:t>
              </a:r>
              <a:r>
                <a:rPr sz="1200" kern="0" spc="-1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，其值在程序运⾏期间不可变更。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4625" algn="l" rtl="0" eaLnBrk="0">
                <a:lnSpc>
                  <a:spcPct val="9900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const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hello:</a:t>
              </a:r>
              <a:r>
                <a:rPr sz="12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ng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'hello';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8280" indent="1270" algn="l" rtl="0" eaLnBrk="0">
                <a:lnSpc>
                  <a:spcPct val="115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如果尝试对常量重新赋值</a:t>
              </a:r>
              <a:r>
                <a:rPr sz="1200" kern="0" spc="-19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，会导致编译错误。编译</a:t>
              </a:r>
              <a:r>
                <a:rPr sz="1200" kern="0" spc="-2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器会抛出异常</a:t>
              </a:r>
              <a:r>
                <a:rPr sz="1200" kern="0" spc="-20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，因为</a:t>
              </a:r>
              <a:r>
                <a:rPr sz="1200" kern="0" spc="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991B1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这违反了常量的只读原则。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8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5400" algn="l" rtl="0" eaLnBrk="0">
                <a:lnSpc>
                  <a:spcPct val="92000"/>
                </a:lnSpc>
                <a:spcBef>
                  <a:spcPts val="360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常量的特点：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0" algn="l" rtl="0" eaLnBrk="0">
                <a:lnSpc>
                  <a:spcPct val="83000"/>
                </a:lnSpc>
                <a:spcBef>
                  <a:spcPts val="475"/>
                </a:spcBef>
                <a:tabLst>
                  <a:tab pos="24574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值在编译期确定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0" algn="l" rtl="0" eaLnBrk="0">
                <a:lnSpc>
                  <a:spcPts val="1800"/>
                </a:lnSpc>
                <a:tabLst>
                  <a:tab pos="24765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只能被赋值—次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ct val="91000"/>
                </a:lnSpc>
                <a:spcBef>
                  <a:spcPts val="5"/>
                </a:spcBef>
                <a:tabLst>
                  <a:tab pos="24701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通常⽤于表⽰不会改变的数据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64" name="picture 6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95275" y="3438525"/>
              <a:ext cx="47625" cy="47625"/>
            </a:xfrm>
            <a:prstGeom prst="rect">
              <a:avLst/>
            </a:prstGeom>
          </p:spPr>
        </p:pic>
        <p:pic>
          <p:nvPicPr>
            <p:cNvPr id="666" name="picture 6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95275" y="3209925"/>
              <a:ext cx="47625" cy="47625"/>
            </a:xfrm>
            <a:prstGeom prst="rect">
              <a:avLst/>
            </a:prstGeom>
          </p:spPr>
        </p:pic>
        <p:pic>
          <p:nvPicPr>
            <p:cNvPr id="668" name="picture 6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95275" y="2981325"/>
              <a:ext cx="47625" cy="47625"/>
            </a:xfrm>
            <a:prstGeom prst="rect">
              <a:avLst/>
            </a:prstGeom>
          </p:spPr>
        </p:pic>
        <p:pic>
          <p:nvPicPr>
            <p:cNvPr id="670" name="picture 67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5321300" y="1663995"/>
              <a:ext cx="12700" cy="12404"/>
            </a:xfrm>
            <a:prstGeom prst="rect">
              <a:avLst/>
            </a:prstGeom>
          </p:spPr>
        </p:pic>
      </p:grpSp>
      <p:sp>
        <p:nvSpPr>
          <p:cNvPr id="672" name="textbox 672"/>
          <p:cNvSpPr/>
          <p:nvPr/>
        </p:nvSpPr>
        <p:spPr>
          <a:xfrm>
            <a:off x="0" y="0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890" algn="l" rtl="0" eaLnBrk="0">
              <a:lnSpc>
                <a:spcPct val="97000"/>
              </a:lnSpc>
              <a:spcBef>
                <a:spcPts val="0"/>
              </a:spcBef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变量和常量声明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74" name="textbox 674"/>
          <p:cNvSpPr/>
          <p:nvPr/>
        </p:nvSpPr>
        <p:spPr>
          <a:xfrm>
            <a:off x="6325006" y="5952312"/>
            <a:ext cx="2070100" cy="10369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常量</a:t>
            </a:r>
            <a:r>
              <a:rPr sz="1200" kern="0" spc="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13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const</a:t>
            </a:r>
            <a:r>
              <a:rPr sz="1200" b="1" kern="0" spc="13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)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80010" algn="l" rtl="0" eaLnBrk="0">
              <a:lnSpc>
                <a:spcPct val="92000"/>
              </a:lnSpc>
              <a:spcBef>
                <a:spcPts val="1105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声明后值不可改变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0010" algn="l" rtl="0" eaLnBrk="0">
              <a:lnSpc>
                <a:spcPct val="92000"/>
              </a:lnSpc>
              <a:spcBef>
                <a:spcPts val="770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必须在声明时初始化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适⽤于存储配置参数或固定值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picture 6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24611"/>
            <a:ext cx="12192000" cy="7086600"/>
          </a:xfrm>
          <a:prstGeom prst="rect">
            <a:avLst/>
          </a:prstGeom>
        </p:spPr>
      </p:pic>
      <p:sp>
        <p:nvSpPr>
          <p:cNvPr id="680" name="textbox 680"/>
          <p:cNvSpPr/>
          <p:nvPr/>
        </p:nvSpPr>
        <p:spPr>
          <a:xfrm>
            <a:off x="374643" y="1358442"/>
            <a:ext cx="5492115" cy="2192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什么是⾃动类型推断？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20955" algn="l" rtl="0" eaLnBrk="0">
              <a:lnSpc>
                <a:spcPct val="124000"/>
              </a:lnSpc>
              <a:spcBef>
                <a:spcPts val="1430"/>
              </a:spcBef>
            </a:pP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⾃动类型推断是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的⼀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项特性</a:t>
            </a:r>
            <a:r>
              <a:rPr sz="1300" kern="0" spc="-2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，允许开发者在声明变量或常量时省略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显式的类型声明</a:t>
            </a:r>
            <a:r>
              <a:rPr sz="1300" kern="0" spc="-2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，⽽由编译器根据初始值⾃动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推断类型。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12700" algn="l" rtl="0" eaLnBrk="0">
              <a:lnSpc>
                <a:spcPct val="124000"/>
              </a:lnSpc>
              <a:spcBef>
                <a:spcPts val="1530"/>
              </a:spcBef>
            </a:pP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由于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是静态类型语⾔</a:t>
            </a:r>
            <a:r>
              <a:rPr sz="1300" kern="0" spc="-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，所有数据的类型都必须在编译时确定。但通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过⾃动类型推断机制</a:t>
            </a:r>
            <a:r>
              <a:rPr sz="1300" kern="0" spc="-2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，可以简化代码同时保持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类型安全。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9380" algn="l" rtl="0" eaLnBrk="0">
              <a:lnSpc>
                <a:spcPct val="95000"/>
              </a:lnSpc>
              <a:spcBef>
                <a:spcPts val="0"/>
              </a:spcBef>
            </a:pPr>
            <a:r>
              <a:rPr sz="18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⾃动类型推断的优势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682" name="table 682"/>
          <p:cNvGraphicFramePr>
            <a:graphicFrameLocks noGrp="1"/>
          </p:cNvGraphicFramePr>
          <p:nvPr/>
        </p:nvGraphicFramePr>
        <p:xfrm>
          <a:off x="381000" y="5563361"/>
          <a:ext cx="5486400" cy="14668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5486400"/>
              </a:tblGrid>
              <a:tr h="1454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  <a:tabLst>
                          <a:tab pos="360045" algn="l"/>
                        </a:tabLst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变量或常量没有初始值时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38125" algn="l" rtl="0" eaLnBrk="0">
                        <a:lnSpc>
                          <a:spcPct val="83000"/>
                        </a:lnSpc>
                        <a:spcBef>
                          <a:spcPts val="1080"/>
                        </a:spcBef>
                        <a:tabLst>
                          <a:tab pos="361950" algn="l"/>
                        </a:tabLst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需要指定更具体的⼦类型时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38125" algn="l" rtl="0" eaLnBrk="0">
                        <a:lnSpc>
                          <a:spcPts val="2400"/>
                        </a:lnSpc>
                        <a:tabLst>
                          <a:tab pos="365125" algn="l"/>
                        </a:tabLst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函数返回值类型需要明确时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38125" algn="l" rtl="0" eaLnBrk="0">
                        <a:lnSpc>
                          <a:spcPts val="2400"/>
                        </a:lnSpc>
                        <a:tabLst>
                          <a:tab pos="356870" algn="l"/>
                        </a:tabLst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复杂表达式或类型转换时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84" name="picture 6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1500" y="6725411"/>
            <a:ext cx="47625" cy="47625"/>
          </a:xfrm>
          <a:prstGeom prst="rect">
            <a:avLst/>
          </a:prstGeom>
        </p:spPr>
      </p:pic>
      <p:pic>
        <p:nvPicPr>
          <p:cNvPr id="686" name="picture 6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1500" y="6420611"/>
            <a:ext cx="47625" cy="47625"/>
          </a:xfrm>
          <a:prstGeom prst="rect">
            <a:avLst/>
          </a:prstGeom>
        </p:spPr>
      </p:pic>
      <p:pic>
        <p:nvPicPr>
          <p:cNvPr id="688" name="picture 6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1500" y="6115811"/>
            <a:ext cx="47625" cy="47625"/>
          </a:xfrm>
          <a:prstGeom prst="rect">
            <a:avLst/>
          </a:prstGeom>
        </p:spPr>
      </p:pic>
      <p:pic>
        <p:nvPicPr>
          <p:cNvPr id="690" name="picture 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1500" y="5811011"/>
            <a:ext cx="47625" cy="47625"/>
          </a:xfrm>
          <a:prstGeom prst="rect">
            <a:avLst/>
          </a:prstGeom>
        </p:spPr>
      </p:pic>
      <p:sp>
        <p:nvSpPr>
          <p:cNvPr id="692" name="textbox 692"/>
          <p:cNvSpPr/>
          <p:nvPr/>
        </p:nvSpPr>
        <p:spPr>
          <a:xfrm>
            <a:off x="0" y="3246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7355" algn="l" rtl="0" eaLnBrk="0">
              <a:lnSpc>
                <a:spcPct val="97000"/>
              </a:lnSpc>
              <a:spcBef>
                <a:spcPts val="5"/>
              </a:spcBef>
            </a:pPr>
            <a:r>
              <a:rPr sz="2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⾃动类型推断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694" name="table 694"/>
          <p:cNvGraphicFramePr>
            <a:graphicFrameLocks noGrp="1"/>
          </p:cNvGraphicFramePr>
          <p:nvPr/>
        </p:nvGraphicFramePr>
        <p:xfrm>
          <a:off x="6324600" y="5468111"/>
          <a:ext cx="5485765" cy="91440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1386205"/>
                <a:gridCol w="1137920"/>
                <a:gridCol w="438150"/>
                <a:gridCol w="1195069"/>
                <a:gridCol w="1328419"/>
              </a:tblGrid>
              <a:tr h="47688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6370" algn="l" rtl="0" eaLnBrk="0">
                        <a:lnSpc>
                          <a:spcPct val="99000"/>
                        </a:lnSpc>
                      </a:pPr>
                      <a:r>
                        <a:rPr sz="13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类型推断流程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75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6" name="table 696"/>
          <p:cNvGraphicFramePr>
            <a:graphicFrameLocks noGrp="1"/>
          </p:cNvGraphicFramePr>
          <p:nvPr/>
        </p:nvGraphicFramePr>
        <p:xfrm>
          <a:off x="381000" y="3715511"/>
          <a:ext cx="2667000" cy="11620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2667000"/>
              </a:tblGrid>
              <a:tr h="11493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66725" algn="l" rtl="0" eaLnBrk="0">
                        <a:lnSpc>
                          <a:spcPct val="99000"/>
                        </a:lnSpc>
                        <a:spcBef>
                          <a:spcPts val="5"/>
                        </a:spcBef>
                        <a:tabLst>
                          <a:tab pos="548005" algn="l"/>
                        </a:tabLst>
                      </a:pPr>
                      <a:r>
                        <a:rPr sz="13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简化代码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7005" algn="l" rtl="0" eaLnBrk="0">
                        <a:lnSpc>
                          <a:spcPct val="115000"/>
                        </a:lnSpc>
                      </a:pPr>
                      <a:r>
                        <a:rPr sz="1200" kern="0" spc="-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省略显式类型声明</a:t>
                      </a:r>
                      <a:r>
                        <a:rPr sz="1200" kern="0" spc="-1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，使代码更简洁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200" kern="0" spc="-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易读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98" name="picture 6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2925" y="3877436"/>
            <a:ext cx="304800" cy="304800"/>
          </a:xfrm>
          <a:prstGeom prst="rect">
            <a:avLst/>
          </a:prstGeom>
        </p:spPr>
      </p:pic>
      <p:graphicFrame>
        <p:nvGraphicFramePr>
          <p:cNvPr id="700" name="table 700"/>
          <p:cNvGraphicFramePr>
            <a:graphicFrameLocks noGrp="1"/>
          </p:cNvGraphicFramePr>
          <p:nvPr/>
        </p:nvGraphicFramePr>
        <p:xfrm>
          <a:off x="3200400" y="3715511"/>
          <a:ext cx="2667000" cy="11620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2667000"/>
              </a:tblGrid>
              <a:tr h="11493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66725" algn="l" rtl="0" eaLnBrk="0">
                        <a:lnSpc>
                          <a:spcPct val="99000"/>
                        </a:lnSpc>
                        <a:spcBef>
                          <a:spcPts val="5"/>
                        </a:spcBef>
                        <a:tabLst>
                          <a:tab pos="546735" algn="l"/>
                        </a:tabLst>
                      </a:pPr>
                      <a:r>
                        <a:rPr sz="13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3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类型安全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7005" algn="l" rtl="0" eaLnBrk="0">
                        <a:lnSpc>
                          <a:spcPct val="116000"/>
                        </a:lnSpc>
                      </a:pPr>
                      <a:r>
                        <a:rPr sz="1200" kern="0" spc="-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编译器⾃动检查类型兼容性</a:t>
                      </a:r>
                      <a:r>
                        <a:rPr sz="1200" kern="0" spc="-1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，减少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200" kern="0" spc="-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错误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702" name="picture 7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62324" y="3877436"/>
            <a:ext cx="304800" cy="304800"/>
          </a:xfrm>
          <a:prstGeom prst="rect">
            <a:avLst/>
          </a:prstGeom>
        </p:spPr>
      </p:pic>
      <p:sp>
        <p:nvSpPr>
          <p:cNvPr id="704" name="textbox 704"/>
          <p:cNvSpPr/>
          <p:nvPr/>
        </p:nvSpPr>
        <p:spPr>
          <a:xfrm>
            <a:off x="6472834" y="4178300"/>
            <a:ext cx="3278504" cy="822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省略类型声明</a:t>
            </a:r>
            <a:r>
              <a:rPr sz="1200" kern="0" spc="-20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5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编译器⾃动推断为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2400"/>
              </a:lnSpc>
            </a:pP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功能等价于显式声明</a:t>
            </a:r>
            <a:r>
              <a:rPr sz="1200" kern="0" spc="-1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，但更简洁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5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同样</a:t>
            </a:r>
            <a:r>
              <a:rPr sz="1200" kern="0" spc="-20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，后续赋值必须兼容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tring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6" name="textbox 706"/>
          <p:cNvSpPr/>
          <p:nvPr/>
        </p:nvSpPr>
        <p:spPr>
          <a:xfrm>
            <a:off x="6472834" y="2349500"/>
            <a:ext cx="2790825" cy="8299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75"/>
              </a:lnSpc>
            </a:pP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显式指定类型为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4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变量类型已声明</a:t>
            </a:r>
            <a:r>
              <a:rPr sz="1200" kern="0" spc="-20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，后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续赋值必须兼容</a:t>
            </a:r>
            <a:r>
              <a:rPr sz="1200" kern="0" spc="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hi1</a:t>
            </a:r>
            <a:r>
              <a:rPr sz="1200" kern="0" spc="7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123;</a:t>
            </a:r>
            <a:r>
              <a:rPr sz="1200" kern="0" spc="6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4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这会引发编译错误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8" name="textbox 708"/>
          <p:cNvSpPr/>
          <p:nvPr/>
        </p:nvSpPr>
        <p:spPr>
          <a:xfrm>
            <a:off x="451358" y="5111292"/>
            <a:ext cx="2305050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何时需要显式类型声明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10" name="textbox 710"/>
          <p:cNvSpPr/>
          <p:nvPr/>
        </p:nvSpPr>
        <p:spPr>
          <a:xfrm>
            <a:off x="6474205" y="1975815"/>
            <a:ext cx="2393950" cy="206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</a:pPr>
            <a:r>
              <a:rPr sz="1200" kern="0" spc="-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10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hi1</a:t>
            </a:r>
            <a:r>
              <a:rPr sz="1200" kern="0" spc="-4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6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'he</a:t>
            </a:r>
            <a:r>
              <a:rPr sz="1200" kern="0" spc="-5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llo'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12" name="textbox 712"/>
          <p:cNvSpPr/>
          <p:nvPr/>
        </p:nvSpPr>
        <p:spPr>
          <a:xfrm>
            <a:off x="6474205" y="3804615"/>
            <a:ext cx="2302510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470"/>
              </a:lnSpc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hi2</a:t>
            </a:r>
            <a:r>
              <a:rPr sz="1200" kern="0" spc="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200" kern="0" spc="-3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hello,</a:t>
            </a:r>
            <a:r>
              <a:rPr sz="12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world'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14" name="textbox 714"/>
          <p:cNvSpPr/>
          <p:nvPr/>
        </p:nvSpPr>
        <p:spPr>
          <a:xfrm>
            <a:off x="7905750" y="6049136"/>
            <a:ext cx="914400" cy="304800"/>
          </a:xfrm>
          <a:prstGeom prst="rect">
            <a:avLst/>
          </a:prstGeom>
          <a:solidFill>
            <a:srgbClr val="DCFCE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050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16653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16" name="textbox 716"/>
          <p:cNvSpPr/>
          <p:nvPr/>
        </p:nvSpPr>
        <p:spPr>
          <a:xfrm>
            <a:off x="9315450" y="6049136"/>
            <a:ext cx="914400" cy="304800"/>
          </a:xfrm>
          <a:prstGeom prst="rect">
            <a:avLst/>
          </a:prstGeom>
          <a:solidFill>
            <a:srgbClr val="F3E8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6B21A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类型推断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18" name="textbox 718"/>
          <p:cNvSpPr/>
          <p:nvPr/>
        </p:nvSpPr>
        <p:spPr>
          <a:xfrm>
            <a:off x="10734675" y="6049136"/>
            <a:ext cx="914400" cy="304800"/>
          </a:xfrm>
          <a:prstGeom prst="rect">
            <a:avLst/>
          </a:prstGeom>
          <a:solidFill>
            <a:srgbClr val="FEF9C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020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854D0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变量使⽤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0" name="textbox 720"/>
          <p:cNvSpPr/>
          <p:nvPr/>
        </p:nvSpPr>
        <p:spPr>
          <a:xfrm>
            <a:off x="6486525" y="6049136"/>
            <a:ext cx="914400" cy="3048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020" algn="l" rtl="0" eaLnBrk="0">
              <a:lnSpc>
                <a:spcPct val="920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变量声明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2" name="textbox 722"/>
          <p:cNvSpPr/>
          <p:nvPr/>
        </p:nvSpPr>
        <p:spPr>
          <a:xfrm>
            <a:off x="6392443" y="1358442"/>
            <a:ext cx="935989" cy="288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⽰例代码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46" name="group 46"/>
          <p:cNvGrpSpPr/>
          <p:nvPr/>
        </p:nvGrpSpPr>
        <p:grpSpPr>
          <a:xfrm rot="21600000">
            <a:off x="10972800" y="1886711"/>
            <a:ext cx="762000" cy="266700"/>
            <a:chOff x="0" y="0"/>
            <a:chExt cx="762000" cy="266700"/>
          </a:xfrm>
        </p:grpSpPr>
        <p:pic>
          <p:nvPicPr>
            <p:cNvPr id="726" name="picture 7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62000" cy="266700"/>
            </a:xfrm>
            <a:prstGeom prst="rect">
              <a:avLst/>
            </a:prstGeom>
          </p:spPr>
        </p:pic>
        <p:sp>
          <p:nvSpPr>
            <p:cNvPr id="728" name="textbox 728"/>
            <p:cNvSpPr/>
            <p:nvPr/>
          </p:nvSpPr>
          <p:spPr>
            <a:xfrm>
              <a:off x="-12700" y="-12700"/>
              <a:ext cx="787400" cy="304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2080" algn="l" rtl="0" eaLnBrk="0">
                <a:lnSpc>
                  <a:spcPct val="96000"/>
                </a:lnSpc>
                <a:spcBef>
                  <a:spcPts val="0"/>
                </a:spcBef>
              </a:pP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显式类型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 rot="21600000">
            <a:off x="10972800" y="3715511"/>
            <a:ext cx="762000" cy="266700"/>
            <a:chOff x="0" y="0"/>
            <a:chExt cx="762000" cy="266700"/>
          </a:xfrm>
        </p:grpSpPr>
        <p:pic>
          <p:nvPicPr>
            <p:cNvPr id="730" name="picture 7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762000" cy="266700"/>
            </a:xfrm>
            <a:prstGeom prst="rect">
              <a:avLst/>
            </a:prstGeom>
          </p:spPr>
        </p:pic>
        <p:sp>
          <p:nvSpPr>
            <p:cNvPr id="732" name="textbox 732"/>
            <p:cNvSpPr/>
            <p:nvPr/>
          </p:nvSpPr>
          <p:spPr>
            <a:xfrm>
              <a:off x="-12700" y="-12700"/>
              <a:ext cx="787400" cy="304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8590" algn="l" rtl="0" eaLnBrk="0">
                <a:lnSpc>
                  <a:spcPct val="9600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⾃动推断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734" name="picture 7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877300" y="5734811"/>
            <a:ext cx="381000" cy="381000"/>
          </a:xfrm>
          <a:prstGeom prst="rect">
            <a:avLst/>
          </a:prstGeom>
        </p:spPr>
      </p:pic>
      <p:pic>
        <p:nvPicPr>
          <p:cNvPr id="736" name="picture 7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1798300" y="3398011"/>
            <a:ext cx="12700" cy="12700"/>
          </a:xfrm>
          <a:prstGeom prst="rect">
            <a:avLst/>
          </a:prstGeom>
        </p:spPr>
      </p:pic>
      <p:pic>
        <p:nvPicPr>
          <p:cNvPr id="738" name="picture 7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1798300" y="5226811"/>
            <a:ext cx="12700" cy="12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picture 7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21600000">
            <a:off x="4238624" y="1391411"/>
            <a:ext cx="3714750" cy="5295900"/>
            <a:chOff x="0" y="0"/>
            <a:chExt cx="3714750" cy="5295900"/>
          </a:xfrm>
        </p:grpSpPr>
        <p:pic>
          <p:nvPicPr>
            <p:cNvPr id="742" name="picture 7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714750" cy="5295900"/>
            </a:xfrm>
            <a:prstGeom prst="rect">
              <a:avLst/>
            </a:prstGeom>
          </p:spPr>
        </p:pic>
        <p:sp>
          <p:nvSpPr>
            <p:cNvPr id="744" name="rect 744"/>
            <p:cNvSpPr/>
            <p:nvPr/>
          </p:nvSpPr>
          <p:spPr>
            <a:xfrm>
              <a:off x="0" y="0"/>
              <a:ext cx="3714750" cy="609600"/>
            </a:xfrm>
            <a:prstGeom prst="rect">
              <a:avLst/>
            </a:prstGeom>
            <a:solidFill>
              <a:srgbClr val="2563E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6" name="textbox 746"/>
            <p:cNvSpPr/>
            <p:nvPr/>
          </p:nvSpPr>
          <p:spPr>
            <a:xfrm>
              <a:off x="139700" y="101600"/>
              <a:ext cx="3157220" cy="38379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3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5000"/>
                </a:lnSpc>
                <a:spcBef>
                  <a:spcPts val="0"/>
                </a:spcBef>
                <a:tabLst>
                  <a:tab pos="530225" algn="l"/>
                </a:tabLst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boolean</a:t>
              </a:r>
              <a:r>
                <a:rPr sz="1800" b="1" kern="0" spc="24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3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9690" indent="11430" algn="l" rtl="0" eaLnBrk="0">
                <a:lnSpc>
                  <a:spcPct val="178000"/>
                </a:lnSpc>
                <a:spcBef>
                  <a:spcPts val="365"/>
                </a:spcBef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由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（真）和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fa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lse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（假）</a:t>
              </a:r>
              <a:r>
                <a:rPr sz="1200" kern="0" spc="-2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两个逻辑值组成。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通常在条件语句中使⽤</a:t>
              </a:r>
              <a:r>
                <a:rPr sz="1200" kern="0" spc="-2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9055" algn="l" rtl="0" eaLnBrk="0">
                <a:lnSpc>
                  <a:spcPct val="99000"/>
                </a:lnSpc>
                <a:spcBef>
                  <a:spcPts val="1415"/>
                </a:spcBef>
              </a:pPr>
              <a:r>
                <a:rPr sz="13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8425" algn="l" rtl="0" eaLnBrk="0">
                <a:lnSpc>
                  <a:spcPct val="83000"/>
                </a:lnSpc>
                <a:spcBef>
                  <a:spcPts val="1120"/>
                </a:spcBef>
                <a:tabLst>
                  <a:tab pos="269875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只有两个值：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r>
                <a:rPr sz="12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或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false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98425" algn="l" rtl="0" eaLnBrk="0">
                <a:lnSpc>
                  <a:spcPts val="1800"/>
                </a:lnSpc>
                <a:tabLst>
                  <a:tab pos="267970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⽤于控制流程和条件判断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8425" algn="l" rtl="0" eaLnBrk="0">
                <a:lnSpc>
                  <a:spcPts val="1800"/>
                </a:lnSpc>
                <a:tabLst>
                  <a:tab pos="271145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可以与逻辑运算符结合使⽤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8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2725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kern="0" spc="5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5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boolean</a:t>
              </a:r>
              <a:r>
                <a:rPr sz="1000" kern="0" spc="5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653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isDone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: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boolean</a:t>
              </a:r>
              <a:r>
                <a:rPr sz="1000" kern="0" spc="7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false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2725" algn="l" rtl="0" eaLnBrk="0">
                <a:lnSpc>
                  <a:spcPts val="1500"/>
                </a:lnSpc>
              </a:pP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使⽤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if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780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if</a:t>
              </a:r>
              <a:r>
                <a:rPr sz="1000" kern="0" spc="2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(isDone)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79095" algn="l" rtl="0" eaLnBrk="0">
                <a:lnSpc>
                  <a:spcPct val="90000"/>
                </a:lnSpc>
                <a:spcBef>
                  <a:spcPts val="285"/>
                </a:spcBef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('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Done</a:t>
              </a:r>
              <a:r>
                <a:rPr sz="1000" kern="0" spc="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!');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0345" algn="l" rtl="0" eaLnBrk="0">
                <a:lnSpc>
                  <a:spcPts val="1470"/>
                </a:lnSpc>
                <a:spcBef>
                  <a:spcPts val="160"/>
                </a:spcBef>
              </a:pP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748" name="picture 7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2371725"/>
              <a:ext cx="47625" cy="47625"/>
            </a:xfrm>
            <a:prstGeom prst="rect">
              <a:avLst/>
            </a:prstGeom>
          </p:spPr>
        </p:pic>
        <p:pic>
          <p:nvPicPr>
            <p:cNvPr id="750" name="picture 7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2143125"/>
              <a:ext cx="47625" cy="47625"/>
            </a:xfrm>
            <a:prstGeom prst="rect">
              <a:avLst/>
            </a:prstGeom>
          </p:spPr>
        </p:pic>
        <p:pic>
          <p:nvPicPr>
            <p:cNvPr id="752" name="picture 7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1914525"/>
              <a:ext cx="47625" cy="47625"/>
            </a:xfrm>
            <a:prstGeom prst="rect">
              <a:avLst/>
            </a:prstGeom>
          </p:spPr>
        </p:pic>
        <p:pic>
          <p:nvPicPr>
            <p:cNvPr id="754" name="picture 75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52400" y="114300"/>
              <a:ext cx="381000" cy="381000"/>
            </a:xfrm>
            <a:prstGeom prst="rect">
              <a:avLst/>
            </a:prstGeom>
          </p:spPr>
        </p:pic>
        <p:pic>
          <p:nvPicPr>
            <p:cNvPr id="756" name="picture 75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90500" y="2667000"/>
              <a:ext cx="38100" cy="1371599"/>
            </a:xfrm>
            <a:prstGeom prst="rect">
              <a:avLst/>
            </a:prstGeom>
          </p:spPr>
        </p:pic>
      </p:grpSp>
      <p:grpSp>
        <p:nvGrpSpPr>
          <p:cNvPr id="52" name="group 52"/>
          <p:cNvGrpSpPr/>
          <p:nvPr/>
        </p:nvGrpSpPr>
        <p:grpSpPr>
          <a:xfrm rot="21600000">
            <a:off x="304799" y="1391411"/>
            <a:ext cx="3705225" cy="5295900"/>
            <a:chOff x="0" y="0"/>
            <a:chExt cx="3705225" cy="5295900"/>
          </a:xfrm>
        </p:grpSpPr>
        <p:pic>
          <p:nvPicPr>
            <p:cNvPr id="758" name="picture 75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705225" cy="5295900"/>
            </a:xfrm>
            <a:prstGeom prst="rect">
              <a:avLst/>
            </a:prstGeom>
          </p:spPr>
        </p:pic>
        <p:sp>
          <p:nvSpPr>
            <p:cNvPr id="760" name="rect 760"/>
            <p:cNvSpPr/>
            <p:nvPr/>
          </p:nvSpPr>
          <p:spPr>
            <a:xfrm>
              <a:off x="0" y="0"/>
              <a:ext cx="3705225" cy="609600"/>
            </a:xfrm>
            <a:prstGeom prst="rect">
              <a:avLst/>
            </a:prstGeom>
            <a:solidFill>
              <a:srgbClr val="2563E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62" name="textbox 762"/>
            <p:cNvSpPr/>
            <p:nvPr/>
          </p:nvSpPr>
          <p:spPr>
            <a:xfrm>
              <a:off x="139700" y="101600"/>
              <a:ext cx="3215004" cy="484568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3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5000"/>
                </a:lnSpc>
                <a:spcBef>
                  <a:spcPts val="0"/>
                </a:spcBef>
                <a:tabLst>
                  <a:tab pos="527050" algn="l"/>
                </a:tabLst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number</a:t>
              </a:r>
              <a:r>
                <a:rPr sz="1800" b="1" kern="0" spc="2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4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5245" algn="l" rtl="0" eaLnBrk="0">
                <a:lnSpc>
                  <a:spcPct val="91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⽤于表⽰数值</a:t>
              </a:r>
              <a:r>
                <a:rPr sz="1200" kern="0" spc="-19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，包括整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数和浮点数。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3340" algn="l" rtl="0" eaLnBrk="0">
                <a:lnSpc>
                  <a:spcPct val="98000"/>
                </a:lnSpc>
                <a:spcBef>
                  <a:spcPts val="1425"/>
                </a:spcBef>
              </a:pPr>
              <a:r>
                <a:rPr sz="13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整数表⽰形式：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8425" algn="l" rtl="0" eaLnBrk="0">
                <a:lnSpc>
                  <a:spcPct val="91000"/>
                </a:lnSpc>
                <a:spcBef>
                  <a:spcPts val="1135"/>
                </a:spcBef>
                <a:tabLst>
                  <a:tab pos="267970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⼗进制整数：</a:t>
              </a:r>
              <a:r>
                <a:rPr sz="1200" kern="0" spc="-3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</a:t>
              </a:r>
              <a:r>
                <a:rPr sz="1200" kern="0" spc="-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1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117</a:t>
              </a:r>
              <a:r>
                <a:rPr sz="1200" kern="0" spc="-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3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-345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98425" algn="l" rtl="0" eaLnBrk="0">
                <a:lnSpc>
                  <a:spcPct val="116000"/>
                </a:lnSpc>
                <a:spcBef>
                  <a:spcPts val="275"/>
                </a:spcBef>
                <a:tabLst>
                  <a:tab pos="264795" algn="l"/>
                  <a:tab pos="267970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⼗六进制：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0x1123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0x00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111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-0xF1A7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⼋进制：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0o777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98425" algn="l" rtl="0" eaLnBrk="0">
                <a:lnSpc>
                  <a:spcPct val="92000"/>
                </a:lnSpc>
                <a:spcBef>
                  <a:spcPts val="475"/>
                </a:spcBef>
                <a:tabLst>
                  <a:tab pos="267970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⼆进制：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0b11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b0011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-0b11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55245" algn="l" rtl="0" eaLnBrk="0">
                <a:lnSpc>
                  <a:spcPct val="98000"/>
                </a:lnSpc>
                <a:spcBef>
                  <a:spcPts val="1410"/>
                </a:spcBef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浮点数表⽰：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8605" algn="l" rtl="0" eaLnBrk="0">
                <a:lnSpc>
                  <a:spcPct val="83000"/>
                </a:lnSpc>
                <a:spcBef>
                  <a:spcPts val="1140"/>
                </a:spcBef>
              </a:pP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⼗进制整数部分（可带符号）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4795" algn="l" rtl="0" eaLnBrk="0">
                <a:lnSpc>
                  <a:spcPts val="1800"/>
                </a:lnSpc>
              </a:pPr>
              <a:r>
                <a:rPr sz="1200" kern="0" spc="-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⼩数点（</a:t>
              </a:r>
              <a:r>
                <a:rPr sz="1200" kern="0" spc="-17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r>
                <a:rPr sz="1200" kern="0" spc="-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4795" algn="l" rtl="0" eaLnBrk="0">
                <a:lnSpc>
                  <a:spcPct val="83000"/>
                </a:lnSpc>
                <a:spcBef>
                  <a:spcPts val="605"/>
                </a:spcBef>
              </a:pP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⼩数部分（</a:t>
              </a:r>
              <a:r>
                <a:rPr sz="1200" kern="0" spc="-19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⼗进制数字）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64795" algn="l" rtl="0" eaLnBrk="0">
                <a:lnSpc>
                  <a:spcPts val="1800"/>
                </a:lnSpc>
              </a:pPr>
              <a:r>
                <a:rPr sz="12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指数部分（</a:t>
              </a:r>
              <a:r>
                <a:rPr sz="12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</a:t>
              </a:r>
              <a:r>
                <a:rPr sz="12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或</a:t>
              </a:r>
              <a:r>
                <a:rPr sz="1200" kern="0" spc="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</a:t>
              </a:r>
              <a:r>
                <a:rPr sz="12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开头）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9550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声明浮点数变量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3360" algn="l" rtl="0" eaLnBrk="0">
                <a:lnSpc>
                  <a:spcPct val="87000"/>
                </a:lnSpc>
                <a:spcBef>
                  <a:spcPts val="295"/>
                </a:spcBef>
              </a:pP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20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n1</a:t>
              </a:r>
              <a:r>
                <a:rPr sz="1000" kern="0" spc="7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</a:t>
              </a:r>
              <a:r>
                <a:rPr sz="1000" kern="0" spc="-3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.14;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3360" algn="l" rtl="0" eaLnBrk="0">
                <a:lnSpc>
                  <a:spcPct val="87000"/>
                </a:lnSpc>
                <a:spcBef>
                  <a:spcPts val="455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20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n2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</a:t>
              </a:r>
              <a:r>
                <a:rPr sz="1000" kern="0" spc="-35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.141592;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3360" algn="l" rtl="0" eaLnBrk="0">
                <a:lnSpc>
                  <a:spcPct val="87000"/>
                </a:lnSpc>
                <a:spcBef>
                  <a:spcPts val="455"/>
                </a:spcBef>
              </a:pP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n3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27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.5;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26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3360" algn="l" rtl="0" eaLnBrk="0">
                <a:lnSpc>
                  <a:spcPct val="87000"/>
                </a:lnSpc>
                <a:spcBef>
                  <a:spcPts val="5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n4</a:t>
              </a:r>
              <a:r>
                <a:rPr sz="1000" kern="0" spc="7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1e10;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764" name="picture 76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2257425"/>
              <a:ext cx="47625" cy="47625"/>
            </a:xfrm>
            <a:prstGeom prst="rect">
              <a:avLst/>
            </a:prstGeom>
          </p:spPr>
        </p:pic>
        <p:pic>
          <p:nvPicPr>
            <p:cNvPr id="766" name="picture 76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2028825"/>
              <a:ext cx="47625" cy="47625"/>
            </a:xfrm>
            <a:prstGeom prst="rect">
              <a:avLst/>
            </a:prstGeom>
          </p:spPr>
        </p:pic>
        <p:pic>
          <p:nvPicPr>
            <p:cNvPr id="768" name="picture 76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1800225"/>
              <a:ext cx="47625" cy="47625"/>
            </a:xfrm>
            <a:prstGeom prst="rect">
              <a:avLst/>
            </a:prstGeom>
          </p:spPr>
        </p:pic>
        <p:pic>
          <p:nvPicPr>
            <p:cNvPr id="770" name="picture 77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1571625"/>
              <a:ext cx="47625" cy="47625"/>
            </a:xfrm>
            <a:prstGeom prst="rect">
              <a:avLst/>
            </a:prstGeom>
          </p:spPr>
        </p:pic>
        <p:pic>
          <p:nvPicPr>
            <p:cNvPr id="772" name="picture 77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52400" y="114300"/>
              <a:ext cx="381000" cy="381000"/>
            </a:xfrm>
            <a:prstGeom prst="rect">
              <a:avLst/>
            </a:prstGeom>
          </p:spPr>
        </p:pic>
        <p:pic>
          <p:nvPicPr>
            <p:cNvPr id="774" name="picture 77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90500" y="3886200"/>
              <a:ext cx="38100" cy="1181099"/>
            </a:xfrm>
            <a:prstGeom prst="rect">
              <a:avLst/>
            </a:prstGeom>
          </p:spPr>
        </p:pic>
        <p:pic>
          <p:nvPicPr>
            <p:cNvPr id="776" name="picture 77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2943225"/>
              <a:ext cx="47625" cy="47625"/>
            </a:xfrm>
            <a:prstGeom prst="rect">
              <a:avLst/>
            </a:prstGeom>
          </p:spPr>
        </p:pic>
        <p:pic>
          <p:nvPicPr>
            <p:cNvPr id="778" name="picture 77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3171825"/>
              <a:ext cx="47625" cy="47625"/>
            </a:xfrm>
            <a:prstGeom prst="rect">
              <a:avLst/>
            </a:prstGeom>
          </p:spPr>
        </p:pic>
        <p:pic>
          <p:nvPicPr>
            <p:cNvPr id="780" name="picture 78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3400425"/>
              <a:ext cx="47625" cy="47625"/>
            </a:xfrm>
            <a:prstGeom prst="rect">
              <a:avLst/>
            </a:prstGeom>
          </p:spPr>
        </p:pic>
        <p:pic>
          <p:nvPicPr>
            <p:cNvPr id="782" name="picture 78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3629025"/>
              <a:ext cx="47625" cy="47625"/>
            </a:xfrm>
            <a:prstGeom prst="rect">
              <a:avLst/>
            </a:prstGeom>
          </p:spPr>
        </p:pic>
      </p:grpSp>
      <p:grpSp>
        <p:nvGrpSpPr>
          <p:cNvPr id="54" name="group 54"/>
          <p:cNvGrpSpPr/>
          <p:nvPr/>
        </p:nvGrpSpPr>
        <p:grpSpPr>
          <a:xfrm rot="21600000">
            <a:off x="8181975" y="1391411"/>
            <a:ext cx="3705225" cy="5295900"/>
            <a:chOff x="0" y="0"/>
            <a:chExt cx="3705225" cy="5295900"/>
          </a:xfrm>
        </p:grpSpPr>
        <p:pic>
          <p:nvPicPr>
            <p:cNvPr id="784" name="picture 78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705225" cy="5295900"/>
            </a:xfrm>
            <a:prstGeom prst="rect">
              <a:avLst/>
            </a:prstGeom>
          </p:spPr>
        </p:pic>
        <p:sp>
          <p:nvSpPr>
            <p:cNvPr id="786" name="rect 786"/>
            <p:cNvSpPr/>
            <p:nvPr/>
          </p:nvSpPr>
          <p:spPr>
            <a:xfrm>
              <a:off x="0" y="0"/>
              <a:ext cx="3705225" cy="609600"/>
            </a:xfrm>
            <a:prstGeom prst="rect">
              <a:avLst/>
            </a:prstGeom>
            <a:solidFill>
              <a:srgbClr val="2563E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8" name="textbox 788"/>
            <p:cNvSpPr/>
            <p:nvPr/>
          </p:nvSpPr>
          <p:spPr>
            <a:xfrm>
              <a:off x="139700" y="101600"/>
              <a:ext cx="3108325" cy="43154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4000"/>
                </a:lnSpc>
                <a:spcBef>
                  <a:spcPts val="5"/>
                </a:spcBef>
                <a:tabLst>
                  <a:tab pos="516255" algn="l"/>
                </a:tabLst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string</a:t>
              </a:r>
              <a:r>
                <a:rPr sz="1800" b="1" kern="0" spc="24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4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610" indent="10160" algn="l" rtl="0" eaLnBrk="0">
                <a:lnSpc>
                  <a:spcPct val="116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由⼀系列字符组成</a:t>
              </a:r>
              <a:r>
                <a:rPr sz="1200" kern="0" spc="-2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-2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可以是数字、字⺟和下画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线。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3340" indent="-1270" algn="l" rtl="0" eaLnBrk="0">
                <a:lnSpc>
                  <a:spcPct val="116000"/>
                </a:lnSpc>
                <a:spcBef>
                  <a:spcPts val="1160"/>
                </a:spcBef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⽤于数据处理、⽤户输⼊</a:t>
              </a:r>
              <a:r>
                <a:rPr sz="1200" kern="0" spc="-2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、数据输出和功能描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2705" algn="l" rtl="0" eaLnBrk="0">
                <a:lnSpc>
                  <a:spcPct val="99000"/>
                </a:lnSpc>
                <a:spcBef>
                  <a:spcPts val="1400"/>
                </a:spcBef>
              </a:pPr>
              <a:r>
                <a:rPr sz="13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特点：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8425" algn="l" rtl="0" eaLnBrk="0">
                <a:lnSpc>
                  <a:spcPct val="116000"/>
                </a:lnSpc>
                <a:spcBef>
                  <a:spcPts val="900"/>
                </a:spcBef>
                <a:tabLst>
                  <a:tab pos="264795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可以使⽤转义字符：</a:t>
              </a:r>
              <a:r>
                <a:rPr sz="1200" kern="0" spc="-4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\',</a:t>
              </a:r>
              <a:r>
                <a:rPr sz="1200" kern="0" spc="15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-4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", \, \n, \t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         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单引号</a:t>
              </a:r>
              <a:r>
                <a:rPr sz="1200" kern="0" spc="3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(')</a:t>
              </a:r>
              <a:r>
                <a:rPr sz="1200" kern="0" spc="3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或双引</a:t>
              </a:r>
              <a:r>
                <a:rPr sz="12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号</a:t>
              </a:r>
              <a:r>
                <a:rPr sz="1200" kern="0" spc="2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(")</a:t>
              </a:r>
              <a:r>
                <a:rPr sz="1200" kern="0" spc="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包围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8425" algn="l" rtl="0" eaLnBrk="0">
                <a:lnSpc>
                  <a:spcPct val="116000"/>
                </a:lnSpc>
                <a:spcBef>
                  <a:spcPts val="295"/>
                </a:spcBef>
                <a:tabLst>
                  <a:tab pos="261620" algn="l"/>
                </a:tabLst>
              </a:pP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模板字符串使⽤反向单引号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(`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)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包围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   </a:t>
              </a:r>
              <a:r>
                <a:rPr sz="12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⽀持字符串插值：</a:t>
              </a:r>
              <a:r>
                <a:rPr sz="1200" kern="0" spc="5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${</a:t>
              </a:r>
              <a:r>
                <a:rPr sz="1200" kern="0" spc="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变量名</a:t>
              </a:r>
              <a:r>
                <a:rPr sz="1200" kern="0" spc="40" dirty="0">
                  <a:solidFill>
                    <a:srgbClr val="2563EB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}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7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6375" algn="l" rtl="0" eaLnBrk="0">
                <a:lnSpc>
                  <a:spcPts val="1470"/>
                </a:lnSpc>
                <a:spcBef>
                  <a:spcPts val="310"/>
                </a:spcBef>
              </a:pP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声明字符串变量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018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30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Hello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,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world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!\n</a:t>
              </a:r>
              <a:r>
                <a:rPr sz="1000" kern="0" spc="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018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s2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20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"this</a:t>
              </a:r>
              <a:r>
                <a:rPr sz="1000" kern="0" spc="1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is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string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";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0185" algn="l" rtl="0" eaLnBrk="0">
                <a:lnSpc>
                  <a:spcPct val="87000"/>
                </a:lnSpc>
                <a:spcBef>
                  <a:spcPts val="295"/>
                </a:spcBef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30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'Success';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16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0185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s3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`The</a:t>
              </a:r>
              <a:r>
                <a:rPr sz="1000" kern="0" spc="2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result</a:t>
              </a:r>
              <a:r>
                <a:rPr sz="1000" kern="0" spc="1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is</a:t>
              </a:r>
              <a:r>
                <a:rPr sz="1000" kern="0" spc="1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$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{a}`;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790" name="picture 79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3057525"/>
              <a:ext cx="47625" cy="47625"/>
            </a:xfrm>
            <a:prstGeom prst="rect">
              <a:avLst/>
            </a:prstGeom>
          </p:spPr>
        </p:pic>
        <p:pic>
          <p:nvPicPr>
            <p:cNvPr id="792" name="picture 79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2828925"/>
              <a:ext cx="47625" cy="47625"/>
            </a:xfrm>
            <a:prstGeom prst="rect">
              <a:avLst/>
            </a:prstGeom>
          </p:spPr>
        </p:pic>
        <p:pic>
          <p:nvPicPr>
            <p:cNvPr id="794" name="picture 79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2600325"/>
              <a:ext cx="47625" cy="47625"/>
            </a:xfrm>
            <a:prstGeom prst="rect">
              <a:avLst/>
            </a:prstGeom>
          </p:spPr>
        </p:pic>
        <p:pic>
          <p:nvPicPr>
            <p:cNvPr id="796" name="picture 79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500" y="2371725"/>
              <a:ext cx="47625" cy="47625"/>
            </a:xfrm>
            <a:prstGeom prst="rect">
              <a:avLst/>
            </a:prstGeom>
          </p:spPr>
        </p:pic>
        <p:pic>
          <p:nvPicPr>
            <p:cNvPr id="798" name="picture 79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152400" y="114300"/>
              <a:ext cx="381000" cy="381000"/>
            </a:xfrm>
            <a:prstGeom prst="rect">
              <a:avLst/>
            </a:prstGeom>
          </p:spPr>
        </p:pic>
        <p:pic>
          <p:nvPicPr>
            <p:cNvPr id="800" name="picture 80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90500" y="3352800"/>
              <a:ext cx="38100" cy="1181100"/>
            </a:xfrm>
            <a:prstGeom prst="rect">
              <a:avLst/>
            </a:prstGeom>
          </p:spPr>
        </p:pic>
      </p:grpSp>
      <p:sp>
        <p:nvSpPr>
          <p:cNvPr id="802" name="textbox 802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6080" algn="l" rtl="0" eaLnBrk="0">
              <a:lnSpc>
                <a:spcPct val="95000"/>
              </a:lnSpc>
              <a:spcBef>
                <a:spcPts val="0"/>
              </a:spcBef>
            </a:pPr>
            <a:r>
              <a:rPr sz="22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基本数据类型</a:t>
            </a:r>
            <a:r>
              <a:rPr sz="2200" kern="0" spc="3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(1)</a:t>
            </a:r>
            <a:endParaRPr sz="2200" dirty="0">
              <a:latin typeface="Microsoft JhengHei"/>
              <a:ea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6" name="picture 8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56" name="group 56"/>
          <p:cNvGrpSpPr/>
          <p:nvPr/>
        </p:nvGrpSpPr>
        <p:grpSpPr>
          <a:xfrm rot="21600000">
            <a:off x="228600" y="1543811"/>
            <a:ext cx="3810000" cy="3810000"/>
            <a:chOff x="0" y="0"/>
            <a:chExt cx="3810000" cy="3810000"/>
          </a:xfrm>
        </p:grpSpPr>
        <p:pic>
          <p:nvPicPr>
            <p:cNvPr id="808" name="picture 8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10000" cy="3810000"/>
            </a:xfrm>
            <a:prstGeom prst="rect">
              <a:avLst/>
            </a:prstGeom>
          </p:spPr>
        </p:pic>
        <p:sp>
          <p:nvSpPr>
            <p:cNvPr id="810" name="textbox 810"/>
            <p:cNvSpPr/>
            <p:nvPr/>
          </p:nvSpPr>
          <p:spPr>
            <a:xfrm>
              <a:off x="-12700" y="-12700"/>
              <a:ext cx="3835400" cy="38639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5000"/>
                </a:lnSpc>
                <a:spcBef>
                  <a:spcPts val="5"/>
                </a:spcBef>
                <a:tabLst>
                  <a:tab pos="701675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void</a:t>
              </a:r>
              <a:r>
                <a:rPr sz="1800" b="1" kern="0" spc="24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2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7645" algn="l" rtl="0" eaLnBrk="0">
                <a:lnSpc>
                  <a:spcPct val="91000"/>
                </a:lnSpc>
                <a:spcBef>
                  <a:spcPts val="1325"/>
                </a:spcBef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void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类型⽤于指定函数没有返回值。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7645" algn="l" rtl="0" eaLnBrk="0">
                <a:lnSpc>
                  <a:spcPct val="96000"/>
                </a:lnSpc>
                <a:spcBef>
                  <a:spcPts val="1035"/>
                </a:spcBef>
              </a:pP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9400" algn="l" rtl="0" eaLnBrk="0">
                <a:lnSpc>
                  <a:spcPct val="92000"/>
                </a:lnSpc>
                <a:spcBef>
                  <a:spcPts val="760"/>
                </a:spcBef>
                <a:tabLst>
                  <a:tab pos="406400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引⽤类型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9400" algn="l" rtl="0" eaLnBrk="0">
                <a:lnSpc>
                  <a:spcPct val="92000"/>
                </a:lnSpc>
                <a:spcBef>
                  <a:spcPts val="480"/>
                </a:spcBef>
                <a:tabLst>
                  <a:tab pos="39814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表⽰</a:t>
              </a:r>
              <a:r>
                <a:rPr sz="1200" kern="0" spc="-1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⽆值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3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5755" algn="l" rtl="0" eaLnBrk="0">
                <a:lnSpc>
                  <a:spcPts val="1300"/>
                </a:lnSpc>
                <a:spcBef>
                  <a:spcPts val="30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&lt;T&gt;</a:t>
              </a:r>
              <a:r>
                <a:rPr sz="1000" kern="0" spc="1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44525" algn="l" rtl="0" eaLnBrk="0">
                <a:lnSpc>
                  <a:spcPts val="1190"/>
                </a:lnSpc>
                <a:spcBef>
                  <a:spcPts val="200"/>
                </a:spcBef>
              </a:pPr>
              <a:r>
                <a:rPr sz="9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900" kern="0" spc="-2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900" kern="0" spc="-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900" kern="0" spc="-2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9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endParaRPr sz="9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28295" algn="l" rtl="0" eaLnBrk="0">
                <a:lnSpc>
                  <a:spcPts val="1300"/>
                </a:lnSpc>
                <a:spcBef>
                  <a:spcPts val="310"/>
                </a:spcBef>
              </a:pP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25755" algn="l" rtl="0" eaLnBrk="0">
                <a:lnSpc>
                  <a:spcPts val="141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instance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&lt;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812" name="picture 8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19075" y="1495425"/>
              <a:ext cx="47625" cy="47625"/>
            </a:xfrm>
            <a:prstGeom prst="rect">
              <a:avLst/>
            </a:prstGeom>
          </p:spPr>
        </p:pic>
        <p:pic>
          <p:nvPicPr>
            <p:cNvPr id="814" name="picture 8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19075" y="1266825"/>
              <a:ext cx="47625" cy="47625"/>
            </a:xfrm>
            <a:prstGeom prst="rect">
              <a:avLst/>
            </a:prstGeom>
          </p:spPr>
        </p:pic>
        <p:pic>
          <p:nvPicPr>
            <p:cNvPr id="816" name="picture 8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52400"/>
              <a:ext cx="381000" cy="381000"/>
            </a:xfrm>
            <a:prstGeom prst="rect">
              <a:avLst/>
            </a:prstGeom>
          </p:spPr>
        </p:pic>
      </p:grpSp>
      <p:grpSp>
        <p:nvGrpSpPr>
          <p:cNvPr id="58" name="group 58"/>
          <p:cNvGrpSpPr/>
          <p:nvPr/>
        </p:nvGrpSpPr>
        <p:grpSpPr>
          <a:xfrm rot="21600000">
            <a:off x="4191000" y="1543811"/>
            <a:ext cx="3810000" cy="3810000"/>
            <a:chOff x="0" y="0"/>
            <a:chExt cx="3810000" cy="3810000"/>
          </a:xfrm>
        </p:grpSpPr>
        <p:pic>
          <p:nvPicPr>
            <p:cNvPr id="818" name="picture 8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810000" cy="3810000"/>
            </a:xfrm>
            <a:prstGeom prst="rect">
              <a:avLst/>
            </a:prstGeom>
          </p:spPr>
        </p:pic>
        <p:sp>
          <p:nvSpPr>
            <p:cNvPr id="820" name="textbox 820"/>
            <p:cNvSpPr/>
            <p:nvPr/>
          </p:nvSpPr>
          <p:spPr>
            <a:xfrm>
              <a:off x="-12700" y="-12700"/>
              <a:ext cx="3835400" cy="384238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4000"/>
                </a:lnSpc>
                <a:spcBef>
                  <a:spcPts val="5"/>
                </a:spcBef>
                <a:tabLst>
                  <a:tab pos="708660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Object</a:t>
              </a:r>
              <a:r>
                <a:rPr sz="1800" b="1" kern="0" spc="24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3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1455" algn="l" rtl="0" eaLnBrk="0">
                <a:lnSpc>
                  <a:spcPct val="94000"/>
                </a:lnSpc>
                <a:spcBef>
                  <a:spcPts val="1350"/>
                </a:spcBef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Object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类型是所有引⽤类型的基类型。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7645" algn="l" rtl="0" eaLnBrk="0">
                <a:lnSpc>
                  <a:spcPct val="96000"/>
                </a:lnSpc>
                <a:spcBef>
                  <a:spcPts val="1005"/>
                </a:spcBef>
              </a:pP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9400" algn="l" rtl="0" eaLnBrk="0">
                <a:lnSpc>
                  <a:spcPct val="91000"/>
                </a:lnSpc>
                <a:spcBef>
                  <a:spcPts val="760"/>
                </a:spcBef>
                <a:tabLst>
                  <a:tab pos="39814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基类型</a:t>
              </a:r>
              <a:r>
                <a:rPr sz="1200" kern="0" spc="-2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，所有引⽤类型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都继承⾃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Object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279400" algn="l" rtl="0" eaLnBrk="0">
                <a:lnSpc>
                  <a:spcPts val="1695"/>
                </a:lnSpc>
                <a:tabLst>
                  <a:tab pos="39814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⽀持⾃动装箱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575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Object</a:t>
              </a:r>
              <a:r>
                <a:rPr sz="10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448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赋值基本类型</a:t>
              </a:r>
              <a:r>
                <a:rPr sz="1000" kern="0" spc="-16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000" kern="0" spc="-13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⾃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动装箱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575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42;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整数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575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";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1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字符串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448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赋值引⽤类型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5755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person</a:t>
              </a:r>
              <a:r>
                <a:rPr sz="1000" kern="0" spc="1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1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Alice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000" kern="0" spc="1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2575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person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822" name="picture 8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19074" y="1495425"/>
              <a:ext cx="47625" cy="47625"/>
            </a:xfrm>
            <a:prstGeom prst="rect">
              <a:avLst/>
            </a:prstGeom>
          </p:spPr>
        </p:pic>
        <p:pic>
          <p:nvPicPr>
            <p:cNvPr id="824" name="picture 8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19074" y="1266825"/>
              <a:ext cx="47625" cy="47625"/>
            </a:xfrm>
            <a:prstGeom prst="rect">
              <a:avLst/>
            </a:prstGeom>
          </p:spPr>
        </p:pic>
        <p:pic>
          <p:nvPicPr>
            <p:cNvPr id="826" name="picture 8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90499" y="152400"/>
              <a:ext cx="381000" cy="381000"/>
            </a:xfrm>
            <a:prstGeom prst="rect">
              <a:avLst/>
            </a:prstGeom>
          </p:spPr>
        </p:pic>
      </p:grpSp>
      <p:grpSp>
        <p:nvGrpSpPr>
          <p:cNvPr id="60" name="group 60"/>
          <p:cNvGrpSpPr/>
          <p:nvPr/>
        </p:nvGrpSpPr>
        <p:grpSpPr>
          <a:xfrm rot="21600000">
            <a:off x="8153400" y="1543811"/>
            <a:ext cx="3810000" cy="3810000"/>
            <a:chOff x="0" y="0"/>
            <a:chExt cx="3810000" cy="3810000"/>
          </a:xfrm>
        </p:grpSpPr>
        <p:pic>
          <p:nvPicPr>
            <p:cNvPr id="828" name="picture 8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3810000" cy="3810000"/>
            </a:xfrm>
            <a:prstGeom prst="rect">
              <a:avLst/>
            </a:prstGeom>
          </p:spPr>
        </p:pic>
        <p:sp>
          <p:nvSpPr>
            <p:cNvPr id="830" name="textbox 830"/>
            <p:cNvSpPr/>
            <p:nvPr/>
          </p:nvSpPr>
          <p:spPr>
            <a:xfrm>
              <a:off x="-12700" y="-12700"/>
              <a:ext cx="3835400" cy="384238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4000"/>
                </a:lnSpc>
                <a:spcBef>
                  <a:spcPts val="5"/>
                </a:spcBef>
                <a:tabLst>
                  <a:tab pos="698500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Array</a:t>
              </a:r>
              <a:r>
                <a:rPr sz="1800" b="1" kern="0" spc="23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3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9550" indent="-5715" algn="l" rtl="0" eaLnBrk="0">
                <a:lnSpc>
                  <a:spcPct val="111000"/>
                </a:lnSpc>
                <a:spcBef>
                  <a:spcPts val="1275"/>
                </a:spcBef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Array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类型表⽰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数组</a:t>
              </a:r>
              <a:r>
                <a:rPr sz="1200" kern="0" spc="-20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-25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由符合数组声明中指定的元素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类型的数据组成。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7645" algn="l" rtl="0" eaLnBrk="0">
                <a:lnSpc>
                  <a:spcPct val="96000"/>
                </a:lnSpc>
                <a:spcBef>
                  <a:spcPts val="1035"/>
                </a:spcBef>
              </a:pP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特点：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9400" algn="l" rtl="0" eaLnBrk="0">
                <a:lnSpc>
                  <a:spcPct val="83000"/>
                </a:lnSpc>
                <a:spcBef>
                  <a:spcPts val="770"/>
                </a:spcBef>
                <a:tabLst>
                  <a:tab pos="39941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通过数组字⾯量赋值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9400" algn="l" rtl="0" eaLnBrk="0">
                <a:lnSpc>
                  <a:spcPts val="1800"/>
                </a:lnSpc>
                <a:tabLst>
                  <a:tab pos="400050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第⼀个元素索引为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4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575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names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[]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['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Alice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',</a:t>
              </a:r>
              <a:r>
                <a:rPr sz="10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Bob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',</a:t>
              </a:r>
              <a:r>
                <a:rPr sz="10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Ca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448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访问元素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5755" algn="l" rtl="0" eaLnBrk="0">
                <a:lnSpc>
                  <a:spcPct val="116000"/>
                </a:lnSpc>
                <a:spcBef>
                  <a:spcPts val="27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names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[0]);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输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出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Alice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names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length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输出  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3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832" name="picture 8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19075" y="1724025"/>
              <a:ext cx="47625" cy="47625"/>
            </a:xfrm>
            <a:prstGeom prst="rect">
              <a:avLst/>
            </a:prstGeom>
          </p:spPr>
        </p:pic>
        <p:pic>
          <p:nvPicPr>
            <p:cNvPr id="834" name="picture 8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19075" y="1495425"/>
              <a:ext cx="47625" cy="47625"/>
            </a:xfrm>
            <a:prstGeom prst="rect">
              <a:avLst/>
            </a:prstGeom>
          </p:spPr>
        </p:pic>
        <p:pic>
          <p:nvPicPr>
            <p:cNvPr id="836" name="picture 8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90500" y="152400"/>
              <a:ext cx="381000" cy="381000"/>
            </a:xfrm>
            <a:prstGeom prst="rect">
              <a:avLst/>
            </a:prstGeom>
          </p:spPr>
        </p:pic>
      </p:grpSp>
      <p:grpSp>
        <p:nvGrpSpPr>
          <p:cNvPr id="62" name="group 62"/>
          <p:cNvGrpSpPr/>
          <p:nvPr/>
        </p:nvGrpSpPr>
        <p:grpSpPr>
          <a:xfrm rot="21600000">
            <a:off x="228600" y="5506211"/>
            <a:ext cx="11734800" cy="533400"/>
            <a:chOff x="0" y="0"/>
            <a:chExt cx="11734800" cy="533400"/>
          </a:xfrm>
        </p:grpSpPr>
        <p:sp>
          <p:nvSpPr>
            <p:cNvPr id="838" name="rect 838"/>
            <p:cNvSpPr/>
            <p:nvPr/>
          </p:nvSpPr>
          <p:spPr>
            <a:xfrm>
              <a:off x="19049" y="0"/>
              <a:ext cx="11715750" cy="5334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40" name="textbox 840"/>
            <p:cNvSpPr/>
            <p:nvPr/>
          </p:nvSpPr>
          <p:spPr>
            <a:xfrm>
              <a:off x="139700" y="129413"/>
              <a:ext cx="10902950" cy="2787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5575" algn="l" rtl="0" eaLnBrk="0">
                <a:lnSpc>
                  <a:spcPct val="91000"/>
                </a:lnSpc>
                <a:tabLst>
                  <a:tab pos="27432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这些基本数据类型是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语⾔的基础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，掌握它们的特性对于编写⾼效的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代码⾄关重要。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根据需求选择合适的数据类型</a:t>
              </a:r>
              <a:r>
                <a:rPr sz="1200" kern="0" spc="-1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，可以提⾼代码的可读性和性能。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42" name="picture 84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152400" y="165100"/>
              <a:ext cx="142875" cy="215900"/>
            </a:xfrm>
            <a:prstGeom prst="rect">
              <a:avLst/>
            </a:prstGeom>
          </p:spPr>
        </p:pic>
        <p:pic>
          <p:nvPicPr>
            <p:cNvPr id="844" name="picture 84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76200" cy="533400"/>
            </a:xfrm>
            <a:prstGeom prst="rect">
              <a:avLst/>
            </a:prstGeom>
          </p:spPr>
        </p:pic>
      </p:grpSp>
      <p:sp>
        <p:nvSpPr>
          <p:cNvPr id="846" name="textbox 846"/>
          <p:cNvSpPr/>
          <p:nvPr/>
        </p:nvSpPr>
        <p:spPr>
          <a:xfrm>
            <a:off x="0" y="438911"/>
            <a:ext cx="12192000" cy="4953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6080" algn="l" rtl="0" eaLnBrk="0">
              <a:lnSpc>
                <a:spcPct val="95000"/>
              </a:lnSpc>
              <a:spcBef>
                <a:spcPts val="0"/>
              </a:spcBef>
            </a:pPr>
            <a:r>
              <a:rPr sz="22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基本数据类型</a:t>
            </a:r>
            <a:r>
              <a:rPr sz="2200" kern="0" spc="3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(2)</a:t>
            </a:r>
            <a:endParaRPr sz="22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848" name="textbox 848"/>
          <p:cNvSpPr/>
          <p:nvPr/>
        </p:nvSpPr>
        <p:spPr>
          <a:xfrm>
            <a:off x="217119" y="1177925"/>
            <a:ext cx="4407534" cy="196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⽀持多种基本数据类型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void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Obj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ect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array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aphicFrame>
        <p:nvGraphicFramePr>
          <p:cNvPr id="28" name="table 28"/>
          <p:cNvGraphicFramePr>
            <a:graphicFrameLocks noGrp="1"/>
          </p:cNvGraphicFramePr>
          <p:nvPr/>
        </p:nvGraphicFramePr>
        <p:xfrm>
          <a:off x="6248400" y="1239011"/>
          <a:ext cx="4976495" cy="2496820"/>
        </p:xfrm>
        <a:graphic>
          <a:graphicData uri="http://schemas.openxmlformats.org/drawingml/2006/table">
            <a:tbl>
              <a:tblPr/>
              <a:tblGrid>
                <a:gridCol w="2743200"/>
                <a:gridCol w="2233295"/>
              </a:tblGrid>
              <a:tr h="24968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sz="600" dirty="0">
                        <a:solidFill>
                          <a:srgbClr val="1E40AF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5720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  <a:tabLst>
                          <a:tab pos="612775" algn="l"/>
                        </a:tabLst>
                      </a:pPr>
                      <a:r>
                        <a:rPr sz="18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8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基本语法规则</a:t>
                      </a:r>
                      <a:endParaRPr sz="1800" dirty="0">
                        <a:solidFill>
                          <a:srgbClr val="1E40AF"/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34000"/>
                        </a:lnSpc>
                      </a:pPr>
                      <a:endParaRPr sz="1000" dirty="0">
                        <a:solidFill>
                          <a:srgbClr val="1E40AF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09600" algn="l" rtl="0" eaLnBrk="0">
                        <a:lnSpc>
                          <a:spcPct val="96000"/>
                        </a:lnSpc>
                        <a:spcBef>
                          <a:spcPts val="400"/>
                        </a:spcBef>
                      </a:pPr>
                      <a:r>
                        <a:rPr sz="11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基本语法</a:t>
                      </a:r>
                      <a:r>
                        <a:rPr sz="1300" kern="0" spc="1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dirty="0">
                        <a:solidFill>
                          <a:srgbClr val="1E40AF"/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609600" algn="l" rtl="0" eaLnBrk="0">
                        <a:lnSpc>
                          <a:spcPct val="95000"/>
                        </a:lnSpc>
                        <a:spcBef>
                          <a:spcPts val="1205"/>
                        </a:spcBef>
                      </a:pPr>
                      <a:r>
                        <a:rPr sz="11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类型推断</a:t>
                      </a:r>
                      <a:r>
                        <a:rPr sz="1300" kern="0" spc="1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dirty="0">
                        <a:solidFill>
                          <a:srgbClr val="1E40AF"/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609600" algn="l" rtl="0" eaLnBrk="0">
                        <a:lnSpc>
                          <a:spcPct val="95000"/>
                        </a:lnSpc>
                        <a:spcBef>
                          <a:spcPts val="1225"/>
                        </a:spcBef>
                      </a:pPr>
                      <a:r>
                        <a:rPr sz="12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</a:t>
                      </a:r>
                      <a:r>
                        <a:rPr sz="1200" kern="0" spc="3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3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数据类型</a:t>
                      </a:r>
                      <a:r>
                        <a:rPr sz="13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(2) </a:t>
                      </a:r>
                      <a:endParaRPr sz="1000" dirty="0">
                        <a:solidFill>
                          <a:srgbClr val="1E40AF"/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609600" algn="l" rtl="0" eaLnBrk="0">
                        <a:lnSpc>
                          <a:spcPct val="95000"/>
                        </a:lnSpc>
                        <a:spcBef>
                          <a:spcPts val="1210"/>
                        </a:spcBef>
                      </a:pPr>
                      <a:r>
                        <a:rPr sz="11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运算符</a:t>
                      </a:r>
                      <a:r>
                        <a:rPr sz="1300" kern="0" spc="2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dirty="0">
                        <a:solidFill>
                          <a:srgbClr val="1E40AF"/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609600" algn="l" rtl="0" eaLnBrk="0">
                        <a:lnSpc>
                          <a:spcPct val="85000"/>
                        </a:lnSpc>
                        <a:spcBef>
                          <a:spcPts val="1225"/>
                        </a:spcBef>
                      </a:pPr>
                      <a:r>
                        <a:rPr sz="11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循环语句</a:t>
                      </a:r>
                      <a:r>
                        <a:rPr sz="1300" kern="0" spc="1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dirty="0">
                        <a:solidFill>
                          <a:srgbClr val="1E40AF"/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609600" algn="l" rtl="0" eaLnBrk="0">
                        <a:lnSpc>
                          <a:spcPts val="2665"/>
                        </a:lnSpc>
                      </a:pPr>
                      <a:r>
                        <a:rPr sz="11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异常处理</a:t>
                      </a:r>
                      <a:r>
                        <a:rPr sz="1300" kern="0" spc="1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kern="0" spc="20" dirty="0">
                        <a:solidFill>
                          <a:srgbClr val="1E40A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solidFill>
                          <a:srgbClr val="1E40AF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solidFill>
                          <a:srgbClr val="1E40AF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solidFill>
                          <a:srgbClr val="1E40AF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solidFill>
                          <a:srgbClr val="1E40AF"/>
                        </a:solidFill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5720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1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变量声明</a:t>
                      </a:r>
                      <a:r>
                        <a:rPr sz="1300" kern="0" spc="1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300" kern="0" spc="130" dirty="0">
                        <a:solidFill>
                          <a:srgbClr val="1E40AF">
                            <a:alpha val="100000"/>
                          </a:srgb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5720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2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</a:t>
                      </a:r>
                      <a:r>
                        <a:rPr sz="1200" kern="0" spc="3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3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数据类型</a:t>
                      </a:r>
                      <a:r>
                        <a:rPr sz="13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(1)</a:t>
                      </a:r>
                      <a:endParaRPr sz="1300" kern="0" spc="40" dirty="0">
                        <a:solidFill>
                          <a:srgbClr val="1E40A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45720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2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</a:t>
                      </a:r>
                      <a:r>
                        <a:rPr sz="12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3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⾼级数据类型</a:t>
                      </a:r>
                      <a:r>
                        <a:rPr sz="1300" kern="0" spc="1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dirty="0">
                        <a:solidFill>
                          <a:srgbClr val="1E40AF"/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457200" algn="l" rtl="0" eaLnBrk="0">
                        <a:lnSpc>
                          <a:spcPct val="163000"/>
                        </a:lnSpc>
                        <a:spcBef>
                          <a:spcPts val="330"/>
                        </a:spcBef>
                      </a:pPr>
                      <a:r>
                        <a:rPr sz="11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条件语句</a:t>
                      </a:r>
                      <a:r>
                        <a:rPr sz="1300" kern="0" spc="13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300" kern="0" spc="130" dirty="0">
                        <a:solidFill>
                          <a:srgbClr val="1E40AF">
                            <a:alpha val="100000"/>
                          </a:srgb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57200" algn="l" rtl="0" eaLnBrk="0">
                        <a:lnSpc>
                          <a:spcPct val="163000"/>
                        </a:lnSpc>
                        <a:spcBef>
                          <a:spcPts val="330"/>
                        </a:spcBef>
                      </a:pPr>
                      <a:r>
                        <a:rPr sz="11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  </a:t>
                      </a:r>
                      <a:r>
                        <a:rPr sz="13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控制流</a:t>
                      </a:r>
                      <a:r>
                        <a:rPr sz="1300" kern="0" spc="2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endParaRPr sz="1000" kern="0" spc="20" dirty="0">
                        <a:solidFill>
                          <a:srgbClr val="1E40A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48400" y="1239011"/>
            <a:ext cx="457200" cy="457200"/>
          </a:xfrm>
          <a:prstGeom prst="rect">
            <a:avLst/>
          </a:prstGeom>
        </p:spPr>
      </p:pic>
      <p:sp>
        <p:nvSpPr>
          <p:cNvPr id="32" name="textbox 32"/>
          <p:cNvSpPr/>
          <p:nvPr/>
        </p:nvSpPr>
        <p:spPr>
          <a:xfrm>
            <a:off x="139700" y="1226185"/>
            <a:ext cx="2602230" cy="4124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7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6000"/>
              </a:lnSpc>
              <a:spcBef>
                <a:spcPts val="0"/>
              </a:spcBef>
              <a:tabLst>
                <a:tab pos="62738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4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初识</a:t>
            </a: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endParaRPr sz="1800" dirty="0">
              <a:solidFill>
                <a:srgbClr val="1E40AF"/>
              </a:solidFill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33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0" algn="l" rtl="0" eaLnBrk="0">
              <a:lnSpc>
                <a:spcPct val="96000"/>
              </a:lnSpc>
              <a:spcBef>
                <a:spcPts val="395"/>
              </a:spcBef>
            </a:pPr>
            <a:r>
              <a:rPr sz="1100" kern="0" spc="4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初识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17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endParaRPr sz="1000" dirty="0">
              <a:solidFill>
                <a:srgbClr val="1E40AF"/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622300" algn="l" rtl="0" eaLnBrk="0">
              <a:lnSpc>
                <a:spcPct val="163000"/>
              </a:lnSpc>
              <a:spcBef>
                <a:spcPts val="305"/>
              </a:spcBef>
            </a:pP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34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TS</a:t>
            </a:r>
            <a:r>
              <a:rPr sz="13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差异</a:t>
            </a:r>
            <a:r>
              <a:rPr sz="1300" kern="0" spc="1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endParaRPr sz="1300" kern="0" spc="17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1630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核⼼特性</a:t>
            </a:r>
            <a:r>
              <a:rPr sz="1300" kern="0" spc="1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endParaRPr sz="1000" dirty="0">
              <a:solidFill>
                <a:srgbClr val="1E40AF"/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622300" algn="l" rtl="0" eaLnBrk="0">
              <a:lnSpc>
                <a:spcPct val="95000"/>
              </a:lnSpc>
              <a:spcBef>
                <a:spcPts val="1225"/>
              </a:spcBef>
            </a:pP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扩展功能</a:t>
            </a:r>
            <a:r>
              <a:rPr sz="1300" kern="0" spc="1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endParaRPr sz="1000" dirty="0">
              <a:solidFill>
                <a:srgbClr val="1E40AF"/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5000"/>
              </a:lnSpc>
              <a:spcBef>
                <a:spcPts val="545"/>
              </a:spcBef>
              <a:tabLst>
                <a:tab pos="62928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开发环境与测试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6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0" algn="l" rtl="0" eaLnBrk="0">
              <a:lnSpc>
                <a:spcPct val="88000"/>
              </a:lnSpc>
              <a:spcBef>
                <a:spcPts val="395"/>
              </a:spcBef>
            </a:pPr>
            <a:r>
              <a:rPr sz="1100" kern="0" spc="1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3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1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endParaRPr sz="1000" dirty="0">
              <a:solidFill>
                <a:srgbClr val="1E40AF"/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622300" algn="l" rtl="0" eaLnBrk="0">
              <a:lnSpc>
                <a:spcPct val="163000"/>
              </a:lnSpc>
              <a:spcBef>
                <a:spcPts val="290"/>
              </a:spcBef>
            </a:pP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3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⾃动化测试</a:t>
            </a:r>
            <a:r>
              <a:rPr sz="1300" kern="0" spc="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sz="1300" kern="0" spc="15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163000"/>
              </a:lnSpc>
              <a:spcBef>
                <a:spcPts val="290"/>
              </a:spcBef>
            </a:pP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100" kern="0" spc="5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</a:t>
            </a:r>
            <a:r>
              <a:rPr sz="13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endParaRPr sz="1000" dirty="0">
              <a:solidFill>
                <a:srgbClr val="1E40AF"/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0" algn="l" rtl="0" eaLnBrk="0">
              <a:lnSpc>
                <a:spcPct val="95000"/>
              </a:lnSpc>
              <a:spcBef>
                <a:spcPts val="5"/>
              </a:spcBef>
            </a:pP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3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编写测试脚本</a:t>
            </a:r>
            <a:r>
              <a:rPr sz="1300" kern="0" spc="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sz="1000" kern="0" spc="20" dirty="0">
              <a:solidFill>
                <a:srgbClr val="1E40AF">
                  <a:alpha val="100000"/>
                </a:srgbClr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2400" y="3220211"/>
            <a:ext cx="457200" cy="4572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52400" y="1239011"/>
            <a:ext cx="457200" cy="457200"/>
          </a:xfrm>
          <a:prstGeom prst="rect">
            <a:avLst/>
          </a:prstGeom>
        </p:spPr>
      </p:pic>
      <p:sp>
        <p:nvSpPr>
          <p:cNvPr id="38" name="textbox 38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6085" algn="l" rtl="0" eaLnBrk="0">
              <a:lnSpc>
                <a:spcPct val="99000"/>
              </a:lnSpc>
              <a:spcBef>
                <a:spcPts val="5"/>
              </a:spcBef>
            </a:pPr>
            <a:r>
              <a:rPr sz="2200" kern="0" spc="-1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⽬录</a:t>
            </a:r>
            <a:endParaRPr sz="2200" kern="0" spc="-12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0" name="textbox 40"/>
          <p:cNvSpPr/>
          <p:nvPr/>
        </p:nvSpPr>
        <p:spPr>
          <a:xfrm>
            <a:off x="6235700" y="3893311"/>
            <a:ext cx="3345179" cy="1168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7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5000"/>
              </a:lnSpc>
              <a:spcBef>
                <a:spcPts val="5"/>
              </a:spcBef>
              <a:tabLst>
                <a:tab pos="63500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实践与总结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9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0" algn="l" rtl="0" eaLnBrk="0">
              <a:lnSpc>
                <a:spcPct val="163000"/>
              </a:lnSpc>
              <a:spcBef>
                <a:spcPts val="5"/>
              </a:spcBef>
            </a:pPr>
            <a:r>
              <a:rPr sz="12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实践案例：</a:t>
            </a:r>
            <a:r>
              <a:rPr sz="1300" kern="0" spc="-2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脚本编写</a:t>
            </a:r>
            <a:endParaRPr sz="1300" kern="0" spc="2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163000"/>
              </a:lnSpc>
              <a:spcBef>
                <a:spcPts val="5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39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总结与展望</a:t>
            </a:r>
            <a:r>
              <a:rPr sz="1300" kern="0" spc="1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endParaRPr sz="1000" kern="0" spc="20" dirty="0">
              <a:solidFill>
                <a:srgbClr val="1E40AF">
                  <a:alpha val="100000"/>
                </a:srgbClr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48400" y="3906011"/>
            <a:ext cx="457200" cy="457200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2566670" y="3905630"/>
            <a:ext cx="1459230" cy="12426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新建⼯程</a:t>
            </a:r>
            <a:r>
              <a:rPr sz="13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sz="1000" dirty="0">
              <a:solidFill>
                <a:srgbClr val="1E40AF"/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2700" algn="l" rtl="0" eaLnBrk="0">
              <a:lnSpc>
                <a:spcPct val="175000"/>
              </a:lnSpc>
              <a:spcBef>
                <a:spcPts val="45"/>
              </a:spcBef>
            </a:pP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单元测试</a:t>
            </a:r>
            <a:r>
              <a:rPr sz="13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sz="1300" kern="0" spc="1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75000"/>
              </a:lnSpc>
              <a:spcBef>
                <a:spcPts val="45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环境准备</a:t>
            </a:r>
            <a:r>
              <a:rPr sz="13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sz="1300" kern="0" spc="1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75000"/>
              </a:lnSpc>
              <a:spcBef>
                <a:spcPts val="45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1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 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执⾏测试</a:t>
            </a:r>
            <a:r>
              <a:rPr sz="1300" kern="0" spc="1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sz="1000" kern="0" spc="20" dirty="0">
              <a:solidFill>
                <a:srgbClr val="1E40AF">
                  <a:alpha val="100000"/>
                </a:srgbClr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" name="picture 8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64" name="group 64"/>
          <p:cNvGrpSpPr/>
          <p:nvPr/>
        </p:nvGrpSpPr>
        <p:grpSpPr>
          <a:xfrm rot="21600000">
            <a:off x="228599" y="1734311"/>
            <a:ext cx="3762375" cy="4038600"/>
            <a:chOff x="0" y="0"/>
            <a:chExt cx="3762375" cy="4038600"/>
          </a:xfrm>
        </p:grpSpPr>
        <p:pic>
          <p:nvPicPr>
            <p:cNvPr id="854" name="picture 8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19050"/>
              <a:ext cx="3762375" cy="4019550"/>
            </a:xfrm>
            <a:prstGeom prst="rect">
              <a:avLst/>
            </a:prstGeom>
          </p:spPr>
        </p:pic>
        <p:sp>
          <p:nvSpPr>
            <p:cNvPr id="856" name="textbox 856"/>
            <p:cNvSpPr/>
            <p:nvPr/>
          </p:nvSpPr>
          <p:spPr>
            <a:xfrm>
              <a:off x="139700" y="177800"/>
              <a:ext cx="3157854" cy="29114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5000"/>
                </a:lnSpc>
                <a:spcBef>
                  <a:spcPts val="5"/>
                </a:spcBef>
                <a:tabLst>
                  <a:tab pos="631825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enum</a:t>
              </a:r>
              <a:r>
                <a:rPr sz="1800" kern="0" spc="3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9690" indent="-43180" algn="l" rtl="0" eaLnBrk="0">
                <a:lnSpc>
                  <a:spcPct val="136000"/>
                </a:lnSpc>
                <a:spcBef>
                  <a:spcPts val="1425"/>
                </a:spcBef>
                <a:tabLst>
                  <a:tab pos="22542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枚举类型由⼀组预先定义的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命名值组成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   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使⽤时需以枚举类型名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称为前缀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0325" algn="l" rtl="0" eaLnBrk="0">
                <a:lnSpc>
                  <a:spcPct val="92000"/>
                </a:lnSpc>
                <a:spcBef>
                  <a:spcPts val="480"/>
                </a:spcBef>
                <a:tabLst>
                  <a:tab pos="22987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可⽤常量表达式设置枚举值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6525" algn="l" rtl="0" eaLnBrk="0">
                <a:lnSpc>
                  <a:spcPct val="94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enum</a:t>
              </a:r>
              <a:r>
                <a:rPr sz="12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ColorSe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</a:t>
              </a:r>
              <a:r>
                <a:rPr sz="1200" kern="0" spc="1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09880" algn="l" rtl="0" eaLnBrk="0">
                <a:lnSpc>
                  <a:spcPts val="1650"/>
                </a:lnSpc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White</a:t>
              </a:r>
              <a:r>
                <a:rPr sz="12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0xFF,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21310" algn="l" rtl="0" eaLnBrk="0">
                <a:lnSpc>
                  <a:spcPts val="1600"/>
                </a:lnSpc>
              </a:pP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Black</a:t>
              </a:r>
              <a:r>
                <a:rPr sz="12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0x00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9065" algn="l" rtl="0" eaLnBrk="0">
                <a:lnSpc>
                  <a:spcPts val="1495"/>
                </a:lnSpc>
                <a:spcBef>
                  <a:spcPts val="790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1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520"/>
                </a:lnSpc>
                <a:spcBef>
                  <a:spcPts val="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c: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ColorSet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ColorSet</a:t>
              </a:r>
              <a:r>
                <a:rPr sz="1200" kern="0" spc="-4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.B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lack;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858" name="picture 8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52400" y="1343025"/>
              <a:ext cx="47625" cy="47625"/>
            </a:xfrm>
            <a:prstGeom prst="rect">
              <a:avLst/>
            </a:prstGeom>
          </p:spPr>
        </p:pic>
        <p:pic>
          <p:nvPicPr>
            <p:cNvPr id="860" name="picture 8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52400" y="1114425"/>
              <a:ext cx="47625" cy="47625"/>
            </a:xfrm>
            <a:prstGeom prst="rect">
              <a:avLst/>
            </a:prstGeom>
          </p:spPr>
        </p:pic>
        <p:pic>
          <p:nvPicPr>
            <p:cNvPr id="862" name="picture 8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52400" y="190500"/>
              <a:ext cx="457200" cy="457200"/>
            </a:xfrm>
            <a:prstGeom prst="rect">
              <a:avLst/>
            </a:prstGeom>
          </p:spPr>
        </p:pic>
        <p:pic>
          <p:nvPicPr>
            <p:cNvPr id="864" name="picture 8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762375" cy="76200"/>
            </a:xfrm>
            <a:prstGeom prst="rect">
              <a:avLst/>
            </a:prstGeom>
          </p:spPr>
        </p:pic>
      </p:grpSp>
      <p:grpSp>
        <p:nvGrpSpPr>
          <p:cNvPr id="66" name="group 66"/>
          <p:cNvGrpSpPr/>
          <p:nvPr/>
        </p:nvGrpSpPr>
        <p:grpSpPr>
          <a:xfrm rot="21600000">
            <a:off x="8201025" y="1734311"/>
            <a:ext cx="3762375" cy="4038600"/>
            <a:chOff x="0" y="0"/>
            <a:chExt cx="3762375" cy="4038600"/>
          </a:xfrm>
        </p:grpSpPr>
        <p:pic>
          <p:nvPicPr>
            <p:cNvPr id="866" name="picture 86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19050"/>
              <a:ext cx="3762375" cy="4019550"/>
            </a:xfrm>
            <a:prstGeom prst="rect">
              <a:avLst/>
            </a:prstGeom>
          </p:spPr>
        </p:pic>
        <p:sp>
          <p:nvSpPr>
            <p:cNvPr id="868" name="textbox 868"/>
            <p:cNvSpPr/>
            <p:nvPr/>
          </p:nvSpPr>
          <p:spPr>
            <a:xfrm>
              <a:off x="139698" y="177800"/>
              <a:ext cx="3434715" cy="26765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5000"/>
                </a:lnSpc>
                <a:spcBef>
                  <a:spcPts val="5"/>
                </a:spcBef>
                <a:tabLst>
                  <a:tab pos="635000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13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aliases</a:t>
              </a:r>
              <a:r>
                <a:rPr sz="1800" kern="0" spc="1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130" algn="l" rtl="0" eaLnBrk="0">
                <a:lnSpc>
                  <a:spcPct val="83000"/>
                </a:lnSpc>
                <a:spcBef>
                  <a:spcPts val="370"/>
                </a:spcBef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为匿名类型或已有类型提供替代名称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ts val="2205"/>
                </a:lnSpc>
              </a:pP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1200" kern="0" spc="11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使⽤关键字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</a:t>
              </a: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0325" algn="l" rtl="0" eaLnBrk="0">
                <a:lnSpc>
                  <a:spcPct val="91000"/>
                </a:lnSpc>
                <a:spcBef>
                  <a:spcPts val="500"/>
                </a:spcBef>
                <a:tabLst>
                  <a:tab pos="23114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适⽤于数组、</a:t>
              </a:r>
              <a:r>
                <a:rPr sz="1200" kern="0" spc="-26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函数或联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合类型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4145" algn="l" rtl="0" eaLnBrk="0">
                <a:lnSpc>
                  <a:spcPct val="99000"/>
                </a:lnSpc>
                <a:spcBef>
                  <a:spcPts val="370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type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Matrix</a:t>
              </a:r>
              <a:r>
                <a:rPr sz="1200" kern="0" spc="1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number[][];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ct val="99000"/>
                </a:lnSpc>
                <a:spcBef>
                  <a:spcPts val="37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type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Handler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(s: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string)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2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ct val="99000"/>
                </a:lnSpc>
                <a:spcBef>
                  <a:spcPts val="37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type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NullableObject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ect</a:t>
              </a:r>
              <a:r>
                <a:rPr sz="1200" kern="0" spc="3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|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null;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2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470"/>
                </a:lnSpc>
                <a:spcBef>
                  <a:spcPts val="0"/>
                </a:spcBef>
              </a:pP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matrix: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Matrix</a:t>
              </a:r>
              <a:r>
                <a:rPr sz="12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2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[[1,</a:t>
              </a:r>
              <a:r>
                <a:rPr sz="12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2],</a:t>
              </a:r>
              <a:r>
                <a:rPr sz="1200" kern="0" spc="2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[3,</a:t>
              </a:r>
              <a:r>
                <a:rPr sz="12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4]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870" name="picture 87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52398" y="1343025"/>
              <a:ext cx="47626" cy="47625"/>
            </a:xfrm>
            <a:prstGeom prst="rect">
              <a:avLst/>
            </a:prstGeom>
          </p:spPr>
        </p:pic>
        <p:pic>
          <p:nvPicPr>
            <p:cNvPr id="872" name="picture 87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52400" y="190500"/>
              <a:ext cx="457200" cy="457200"/>
            </a:xfrm>
            <a:prstGeom prst="rect">
              <a:avLst/>
            </a:prstGeom>
          </p:spPr>
        </p:pic>
        <p:pic>
          <p:nvPicPr>
            <p:cNvPr id="874" name="picture 87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3762375" cy="76200"/>
            </a:xfrm>
            <a:prstGeom prst="rect">
              <a:avLst/>
            </a:prstGeom>
          </p:spPr>
        </p:pic>
      </p:grpSp>
      <p:grpSp>
        <p:nvGrpSpPr>
          <p:cNvPr id="68" name="group 68"/>
          <p:cNvGrpSpPr/>
          <p:nvPr/>
        </p:nvGrpSpPr>
        <p:grpSpPr>
          <a:xfrm rot="21600000">
            <a:off x="4219574" y="1734311"/>
            <a:ext cx="3752850" cy="4038600"/>
            <a:chOff x="0" y="0"/>
            <a:chExt cx="3752850" cy="4038600"/>
          </a:xfrm>
        </p:grpSpPr>
        <p:pic>
          <p:nvPicPr>
            <p:cNvPr id="876" name="picture 87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19050"/>
              <a:ext cx="3752850" cy="4019550"/>
            </a:xfrm>
            <a:prstGeom prst="rect">
              <a:avLst/>
            </a:prstGeom>
          </p:spPr>
        </p:pic>
        <p:sp>
          <p:nvSpPr>
            <p:cNvPr id="878" name="textbox 878"/>
            <p:cNvSpPr/>
            <p:nvPr/>
          </p:nvSpPr>
          <p:spPr>
            <a:xfrm>
              <a:off x="139700" y="177800"/>
              <a:ext cx="3154045" cy="35941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600" kern="0" spc="259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3600" kern="0" spc="32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700" b="1" kern="0" spc="0" baseline="10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union</a:t>
              </a:r>
              <a:r>
                <a:rPr sz="2700" kern="0" spc="360" baseline="10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</a:t>
              </a:r>
              <a:endParaRPr sz="2700" baseline="10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605" algn="l" rtl="0" eaLnBrk="0">
                <a:lnSpc>
                  <a:spcPct val="92000"/>
                </a:lnSpc>
                <a:spcBef>
                  <a:spcPts val="495"/>
                </a:spcBef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联合类型表⽰变量可以是多个类型之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⼀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0325" algn="l" rtl="0" eaLnBrk="0">
                <a:lnSpc>
                  <a:spcPct val="93000"/>
                </a:lnSpc>
                <a:spcBef>
                  <a:spcPts val="780"/>
                </a:spcBef>
                <a:tabLst>
                  <a:tab pos="22161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使⽤管道符（</a:t>
              </a:r>
              <a:r>
                <a:rPr sz="1200" kern="0" spc="-1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|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</a:t>
              </a:r>
              <a:r>
                <a:rPr sz="1200" kern="0" spc="-26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组合不同类型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0325" algn="l" rtl="0" eaLnBrk="0">
                <a:lnSpc>
                  <a:spcPts val="1660"/>
                </a:lnSpc>
                <a:tabLst>
                  <a:tab pos="22669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可使⽤类型保护获取特定类型值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2715" algn="l" rtl="0" eaLnBrk="0">
                <a:lnSpc>
                  <a:spcPts val="1495"/>
                </a:lnSpc>
                <a:spcBef>
                  <a:spcPts val="365"/>
                </a:spcBef>
              </a:pP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Cat</a:t>
              </a:r>
              <a:r>
                <a:rPr sz="1200" kern="0" spc="1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meow()</a:t>
              </a:r>
              <a:r>
                <a:rPr sz="1200" kern="0" spc="1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2715" algn="l" rtl="0" eaLnBrk="0">
                <a:lnSpc>
                  <a:spcPct val="99000"/>
                </a:lnSpc>
                <a:spcBef>
                  <a:spcPts val="300"/>
                </a:spcBef>
              </a:pP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200" kern="0" spc="1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Dog</a:t>
              </a:r>
              <a:r>
                <a:rPr sz="1200" kern="0" spc="1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bark()</a:t>
              </a:r>
              <a:r>
                <a:rPr sz="1200" kern="0" spc="1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ct val="99000"/>
                </a:lnSpc>
                <a:spcBef>
                  <a:spcPts val="365"/>
                </a:spcBef>
              </a:pP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type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Animal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Cat</a:t>
              </a:r>
              <a:r>
                <a:rPr sz="1200" kern="0" spc="3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|</a:t>
              </a:r>
              <a:r>
                <a:rPr sz="12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Dog</a:t>
              </a:r>
              <a:r>
                <a:rPr sz="1200" kern="0" spc="3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|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</a:t>
              </a:r>
              <a:r>
                <a:rPr sz="1200" kern="0" spc="-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3350" algn="l" rtl="0" eaLnBrk="0">
                <a:lnSpc>
                  <a:spcPct val="9900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animal: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Animal</a:t>
              </a:r>
              <a:r>
                <a:rPr sz="1200" kern="0" spc="1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new</a:t>
              </a:r>
              <a:r>
                <a:rPr sz="12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Dog();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3985" algn="l" rtl="0" eaLnBrk="0">
                <a:lnSpc>
                  <a:spcPct val="99000"/>
                </a:lnSpc>
                <a:spcBef>
                  <a:spcPts val="37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if</a:t>
              </a:r>
              <a:r>
                <a:rPr sz="1200" kern="0" spc="1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(animal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instanceof</a:t>
              </a:r>
              <a:r>
                <a:rPr sz="12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Dog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200" kern="0" spc="1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15595" algn="l" rtl="0" eaLnBrk="0">
                <a:lnSpc>
                  <a:spcPts val="1495"/>
                </a:lnSpc>
                <a:spcBef>
                  <a:spcPts val="380"/>
                </a:spcBef>
              </a:pPr>
              <a:r>
                <a:rPr sz="12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animal.bark(</a:t>
              </a: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5890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880" name="picture 88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52400" y="1343025"/>
              <a:ext cx="47625" cy="47625"/>
            </a:xfrm>
            <a:prstGeom prst="rect">
              <a:avLst/>
            </a:prstGeom>
          </p:spPr>
        </p:pic>
        <p:pic>
          <p:nvPicPr>
            <p:cNvPr id="882" name="picture 88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52400" y="1114425"/>
              <a:ext cx="47625" cy="47625"/>
            </a:xfrm>
            <a:prstGeom prst="rect">
              <a:avLst/>
            </a:prstGeom>
          </p:spPr>
        </p:pic>
        <p:pic>
          <p:nvPicPr>
            <p:cNvPr id="884" name="picture 88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3752850" cy="76200"/>
            </a:xfrm>
            <a:prstGeom prst="rect">
              <a:avLst/>
            </a:prstGeom>
          </p:spPr>
        </p:pic>
      </p:grpSp>
      <p:graphicFrame>
        <p:nvGraphicFramePr>
          <p:cNvPr id="886" name="table 886"/>
          <p:cNvGraphicFramePr>
            <a:graphicFrameLocks noGrp="1"/>
          </p:cNvGraphicFramePr>
          <p:nvPr/>
        </p:nvGraphicFramePr>
        <p:xfrm>
          <a:off x="228600" y="6001511"/>
          <a:ext cx="11734800" cy="742950"/>
        </p:xfrm>
        <a:graphic>
          <a:graphicData uri="http://schemas.openxmlformats.org/drawingml/2006/table">
            <a:tbl>
              <a:tblPr>
                <a:solidFill>
                  <a:srgbClr val="DBEAFE"/>
                </a:solidFill>
              </a:tblPr>
              <a:tblGrid>
                <a:gridCol w="11734800"/>
              </a:tblGrid>
              <a:tr h="7302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  <a:tabLst>
                          <a:tab pos="325120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⾼级数据类型的优势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8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76225" algn="l" rtl="0" eaLnBrk="0">
                        <a:lnSpc>
                          <a:spcPct val="91000"/>
                        </a:lnSpc>
                        <a:tabLst>
                          <a:tab pos="355600" algn="l"/>
                        </a:tabLst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提供类型安全                                                                 增强代码可读性                                                              ⽀持复杂数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据结构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AFE"/>
                    </a:solidFill>
                  </a:tcPr>
                </a:tc>
              </a:tr>
            </a:tbl>
          </a:graphicData>
        </a:graphic>
      </p:graphicFrame>
      <p:pic>
        <p:nvPicPr>
          <p:cNvPr id="888" name="picture 8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052531" y="6430136"/>
            <a:ext cx="152400" cy="152400"/>
          </a:xfrm>
          <a:prstGeom prst="rect">
            <a:avLst/>
          </a:prstGeom>
        </p:spPr>
      </p:pic>
      <p:pic>
        <p:nvPicPr>
          <p:cNvPr id="890" name="picture 89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4213859" y="6430136"/>
            <a:ext cx="152400" cy="152400"/>
          </a:xfrm>
          <a:prstGeom prst="rect">
            <a:avLst/>
          </a:prstGeom>
        </p:spPr>
      </p:pic>
      <p:pic>
        <p:nvPicPr>
          <p:cNvPr id="892" name="picture 89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52424" y="6430136"/>
            <a:ext cx="152400" cy="152400"/>
          </a:xfrm>
          <a:prstGeom prst="rect">
            <a:avLst/>
          </a:prstGeom>
        </p:spPr>
      </p:pic>
      <p:pic>
        <p:nvPicPr>
          <p:cNvPr id="894" name="picture 89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352424" y="6182486"/>
            <a:ext cx="114300" cy="152400"/>
          </a:xfrm>
          <a:prstGeom prst="rect">
            <a:avLst/>
          </a:prstGeom>
        </p:spPr>
      </p:pic>
      <p:sp>
        <p:nvSpPr>
          <p:cNvPr id="896" name="textbox 896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7510" algn="l" rtl="0" eaLnBrk="0">
              <a:lnSpc>
                <a:spcPct val="97000"/>
              </a:lnSpc>
              <a:spcBef>
                <a:spcPts val="5"/>
              </a:spcBef>
            </a:pPr>
            <a:r>
              <a:rPr sz="2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⾼级数据类型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98" name="textbox 898"/>
          <p:cNvSpPr/>
          <p:nvPr/>
        </p:nvSpPr>
        <p:spPr>
          <a:xfrm>
            <a:off x="217271" y="1342135"/>
            <a:ext cx="5497195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⽀持多种⾼级数据类型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，为复杂数据结构和类型安全提供强⼤⽀持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" name="picture 9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70" name="group 70"/>
          <p:cNvGrpSpPr/>
          <p:nvPr/>
        </p:nvGrpSpPr>
        <p:grpSpPr>
          <a:xfrm rot="21600000">
            <a:off x="3152774" y="1162811"/>
            <a:ext cx="2886075" cy="5791200"/>
            <a:chOff x="0" y="0"/>
            <a:chExt cx="2886075" cy="5791200"/>
          </a:xfrm>
        </p:grpSpPr>
        <p:sp>
          <p:nvSpPr>
            <p:cNvPr id="904" name="rect 904"/>
            <p:cNvSpPr/>
            <p:nvPr/>
          </p:nvSpPr>
          <p:spPr>
            <a:xfrm>
              <a:off x="0" y="0"/>
              <a:ext cx="2886075" cy="5791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906" name="picture 9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299" y="114300"/>
              <a:ext cx="2657475" cy="4686300"/>
            </a:xfrm>
            <a:prstGeom prst="rect">
              <a:avLst/>
            </a:prstGeom>
          </p:spPr>
        </p:pic>
        <p:sp>
          <p:nvSpPr>
            <p:cNvPr id="908" name="textbox 908"/>
            <p:cNvSpPr/>
            <p:nvPr/>
          </p:nvSpPr>
          <p:spPr>
            <a:xfrm>
              <a:off x="257601" y="183134"/>
              <a:ext cx="2451100" cy="44831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66395" algn="l" rtl="0" eaLnBrk="0">
                <a:lnSpc>
                  <a:spcPct val="95000"/>
                </a:lnSpc>
              </a:pPr>
              <a:r>
                <a:rPr sz="1500" kern="0" spc="-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⽐较运算符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ts val="1515"/>
                </a:lnSpc>
                <a:spcBef>
                  <a:spcPts val="365"/>
                </a:spcBef>
              </a:pP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==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      </a:t>
              </a:r>
              <a:r>
                <a:rPr sz="1200" b="1" kern="0" spc="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相等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240" algn="l" rtl="0" eaLnBrk="0">
                <a:lnSpc>
                  <a:spcPct val="95000"/>
                </a:lnSpc>
                <a:spcBef>
                  <a:spcPts val="585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如果两个操作数相等</a:t>
              </a:r>
              <a:r>
                <a:rPr sz="1000" kern="0" spc="-1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，返回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09220" algn="l" rtl="0" eaLnBrk="0">
                <a:lnSpc>
                  <a:spcPct val="71000"/>
                </a:lnSpc>
                <a:spcBef>
                  <a:spcPts val="1440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8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3815" algn="l" rtl="0" eaLnBrk="0">
                <a:lnSpc>
                  <a:spcPts val="1510"/>
                </a:lnSpc>
                <a:spcBef>
                  <a:spcPts val="365"/>
                </a:spcBef>
              </a:pPr>
              <a:r>
                <a:rPr sz="1200" b="1" kern="0" spc="-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!=</a:t>
              </a:r>
              <a:r>
                <a:rPr sz="1200" b="1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      </a:t>
              </a:r>
              <a:r>
                <a:rPr sz="1000" kern="0" spc="-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不相等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240" algn="l" rtl="0" eaLnBrk="0">
                <a:lnSpc>
                  <a:spcPct val="95000"/>
                </a:lnSpc>
                <a:spcBef>
                  <a:spcPts val="595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如果两个操作数不相等</a:t>
              </a:r>
              <a:r>
                <a:rPr sz="1000" kern="0" spc="-1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，返回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09220" algn="l" rtl="0" eaLnBrk="0">
                <a:lnSpc>
                  <a:spcPct val="87000"/>
                </a:lnSpc>
                <a:spcBef>
                  <a:spcPts val="1250"/>
                </a:spcBef>
              </a:pPr>
              <a:r>
                <a:rPr sz="1000" kern="0" spc="-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2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!=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6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9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ct val="85000"/>
                </a:lnSpc>
                <a:spcBef>
                  <a:spcPts val="360"/>
                </a:spcBef>
              </a:pP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    </a:t>
              </a:r>
              <a:r>
                <a:rPr sz="1200" b="1" kern="0" spc="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</a:t>
              </a:r>
              <a:r>
                <a:rPr sz="10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⼤于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240" algn="l" rtl="0" eaLnBrk="0">
                <a:lnSpc>
                  <a:spcPct val="95000"/>
                </a:lnSpc>
                <a:spcBef>
                  <a:spcPts val="730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如果左操作数⼤于右操作数</a:t>
              </a:r>
              <a:r>
                <a:rPr sz="1000" kern="0" spc="-1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，返回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09220" algn="l" rtl="0" eaLnBrk="0">
                <a:lnSpc>
                  <a:spcPct val="72000"/>
                </a:lnSpc>
                <a:spcBef>
                  <a:spcPts val="1430"/>
                </a:spcBef>
              </a:pP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9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ct val="85000"/>
                </a:lnSpc>
                <a:spcBef>
                  <a:spcPts val="365"/>
                </a:spcBef>
              </a:pPr>
              <a:r>
                <a:rPr sz="1200" b="1" kern="0" spc="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&gt;=</a:t>
              </a:r>
              <a:r>
                <a:rPr sz="1200" b="1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⼤于等于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indent="2540" algn="l" rtl="0" eaLnBrk="0">
                <a:lnSpc>
                  <a:spcPct val="121000"/>
                </a:lnSpc>
                <a:spcBef>
                  <a:spcPts val="495"/>
                </a:spcBef>
              </a:pP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如果左操作数⼤于或等于右操作数</a:t>
              </a:r>
              <a:r>
                <a:rPr sz="1000" kern="0" spc="-1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，返回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6000"/>
                </a:lnSpc>
              </a:pPr>
              <a:endParaRPr sz="1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9220" algn="l" rtl="0" eaLnBrk="0">
                <a:lnSpc>
                  <a:spcPct val="72000"/>
                </a:lnSpc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 rot="21600000">
            <a:off x="152399" y="1162811"/>
            <a:ext cx="2886075" cy="5791200"/>
            <a:chOff x="0" y="0"/>
            <a:chExt cx="2886075" cy="5791200"/>
          </a:xfrm>
        </p:grpSpPr>
        <p:sp>
          <p:nvSpPr>
            <p:cNvPr id="910" name="rect 910"/>
            <p:cNvSpPr/>
            <p:nvPr/>
          </p:nvSpPr>
          <p:spPr>
            <a:xfrm>
              <a:off x="0" y="0"/>
              <a:ext cx="2886075" cy="5791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912" name="picture 9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14300" y="114300"/>
              <a:ext cx="2657475" cy="4495800"/>
            </a:xfrm>
            <a:prstGeom prst="rect">
              <a:avLst/>
            </a:prstGeom>
          </p:spPr>
        </p:pic>
        <p:sp>
          <p:nvSpPr>
            <p:cNvPr id="914" name="textbox 914"/>
            <p:cNvSpPr/>
            <p:nvPr/>
          </p:nvSpPr>
          <p:spPr>
            <a:xfrm>
              <a:off x="258400" y="183134"/>
              <a:ext cx="2450464" cy="42926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55600" algn="l" rtl="0" eaLnBrk="0">
                <a:lnSpc>
                  <a:spcPct val="95000"/>
                </a:lnSpc>
              </a:pPr>
              <a:r>
                <a:rPr sz="15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赋值运算符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240" algn="l" rtl="0" eaLnBrk="0">
                <a:lnSpc>
                  <a:spcPts val="1515"/>
                </a:lnSpc>
                <a:spcBef>
                  <a:spcPts val="365"/>
                </a:spcBef>
              </a:pP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    </a:t>
              </a:r>
              <a:r>
                <a:rPr sz="1200" b="1" kern="0" spc="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</a:t>
              </a:r>
              <a:r>
                <a:rPr sz="10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赋值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335" algn="l" rtl="0" eaLnBrk="0">
                <a:lnSpc>
                  <a:spcPct val="95000"/>
                </a:lnSpc>
                <a:spcBef>
                  <a:spcPts val="585"/>
                </a:spcBef>
              </a:pP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将右操作数赋值给左操作数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07950" algn="l" rtl="0" eaLnBrk="0">
                <a:lnSpc>
                  <a:spcPct val="71000"/>
                </a:lnSpc>
                <a:spcBef>
                  <a:spcPts val="1440"/>
                </a:spcBef>
              </a:pP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9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240" algn="l" rtl="0" eaLnBrk="0">
                <a:lnSpc>
                  <a:spcPct val="83000"/>
                </a:lnSpc>
                <a:spcBef>
                  <a:spcPts val="365"/>
                </a:spcBef>
              </a:pPr>
              <a:r>
                <a:rPr sz="1200" b="1" kern="0" spc="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+=</a:t>
              </a:r>
              <a:r>
                <a:rPr sz="1200" b="1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</a:t>
              </a:r>
              <a:r>
                <a:rPr sz="1000" kern="0" spc="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加法赋值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750"/>
                </a:spcBef>
              </a:pP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等价于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x</a:t>
              </a: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= x</a:t>
              </a:r>
              <a:r>
                <a:rPr sz="1000" kern="0" spc="1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+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y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07950" algn="l" rtl="0" eaLnBrk="0">
                <a:lnSpc>
                  <a:spcPct val="73000"/>
                </a:lnSpc>
                <a:spcBef>
                  <a:spcPts val="1375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8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750" algn="l" rtl="0" eaLnBrk="0">
                <a:lnSpc>
                  <a:spcPts val="1515"/>
                </a:lnSpc>
                <a:spcBef>
                  <a:spcPts val="365"/>
                </a:spcBef>
              </a:pP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-=</a:t>
              </a:r>
              <a:r>
                <a:rPr sz="1200" b="1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</a:t>
              </a:r>
              <a:r>
                <a:rPr sz="10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减法赋值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585"/>
                </a:spcBef>
              </a:pPr>
              <a:r>
                <a:rPr sz="10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等价于</a:t>
              </a:r>
              <a:r>
                <a:rPr sz="1000" kern="0" spc="1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x</a:t>
              </a:r>
              <a:r>
                <a:rPr sz="1000" kern="0" spc="1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= x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-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y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07950" algn="l" rtl="0" eaLnBrk="0">
                <a:lnSpc>
                  <a:spcPct val="71000"/>
                </a:lnSpc>
                <a:spcBef>
                  <a:spcPts val="1400"/>
                </a:spcBef>
              </a:pPr>
              <a:r>
                <a:rPr sz="1000" kern="0" spc="-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2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-=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9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130" algn="l" rtl="0" eaLnBrk="0">
                <a:lnSpc>
                  <a:spcPct val="86000"/>
                </a:lnSpc>
                <a:spcBef>
                  <a:spcPts val="365"/>
                </a:spcBef>
              </a:pPr>
              <a:r>
                <a:rPr sz="1200" b="1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*=</a:t>
              </a:r>
              <a:r>
                <a:rPr sz="1200" b="1" kern="0" spc="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</a:t>
              </a:r>
              <a:r>
                <a:rPr sz="1200" b="1" kern="0" spc="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乘法赋值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9000"/>
                </a:lnSpc>
                <a:spcBef>
                  <a:spcPts val="745"/>
                </a:spcBef>
              </a:pP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等价于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x</a:t>
              </a: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= x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*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y</a:t>
              </a: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10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7950" algn="l" rtl="0" eaLnBrk="0">
                <a:lnSpc>
                  <a:spcPct val="88000"/>
                </a:lnSpc>
                <a:spcBef>
                  <a:spcPts val="5"/>
                </a:spcBef>
              </a:pP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1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*=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grpSp>
        <p:nvGrpSpPr>
          <p:cNvPr id="74" name="group 74"/>
          <p:cNvGrpSpPr/>
          <p:nvPr/>
        </p:nvGrpSpPr>
        <p:grpSpPr>
          <a:xfrm rot="21600000">
            <a:off x="6153150" y="1162811"/>
            <a:ext cx="2886075" cy="5791200"/>
            <a:chOff x="0" y="0"/>
            <a:chExt cx="2886075" cy="5791200"/>
          </a:xfrm>
        </p:grpSpPr>
        <p:sp>
          <p:nvSpPr>
            <p:cNvPr id="916" name="rect 916"/>
            <p:cNvSpPr/>
            <p:nvPr/>
          </p:nvSpPr>
          <p:spPr>
            <a:xfrm>
              <a:off x="0" y="0"/>
              <a:ext cx="2886075" cy="5791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918" name="picture 9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14300" y="571500"/>
              <a:ext cx="1295400" cy="723900"/>
            </a:xfrm>
            <a:prstGeom prst="rect">
              <a:avLst/>
            </a:prstGeom>
          </p:spPr>
        </p:pic>
        <p:pic>
          <p:nvPicPr>
            <p:cNvPr id="920" name="picture 9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14300" y="3124200"/>
              <a:ext cx="2657475" cy="876299"/>
            </a:xfrm>
            <a:prstGeom prst="rect">
              <a:avLst/>
            </a:prstGeom>
          </p:spPr>
        </p:pic>
        <p:pic>
          <p:nvPicPr>
            <p:cNvPr id="922" name="picture 9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485900" y="1371600"/>
              <a:ext cx="1285875" cy="723900"/>
            </a:xfrm>
            <a:prstGeom prst="rect">
              <a:avLst/>
            </a:prstGeom>
          </p:spPr>
        </p:pic>
        <p:pic>
          <p:nvPicPr>
            <p:cNvPr id="924" name="picture 9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14300" y="2171700"/>
              <a:ext cx="2657475" cy="876300"/>
            </a:xfrm>
            <a:prstGeom prst="rect">
              <a:avLst/>
            </a:prstGeom>
          </p:spPr>
        </p:pic>
        <p:sp>
          <p:nvSpPr>
            <p:cNvPr id="926" name="textbox 926"/>
            <p:cNvSpPr/>
            <p:nvPr/>
          </p:nvSpPr>
          <p:spPr>
            <a:xfrm>
              <a:off x="101600" y="101600"/>
              <a:ext cx="2606675" cy="37833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1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1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kern="0" spc="140" baseline="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算术运算符</a:t>
              </a:r>
              <a:endParaRPr sz="2300" baseline="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2085" algn="l" rtl="0" eaLnBrk="0">
                <a:lnSpc>
                  <a:spcPct val="83000"/>
                </a:lnSpc>
                <a:spcBef>
                  <a:spcPts val="1045"/>
                </a:spcBef>
              </a:pP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</a:t>
              </a:r>
              <a:r>
                <a:rPr sz="1200" b="1" kern="0" spc="7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</a:t>
              </a:r>
              <a:r>
                <a:rPr sz="10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加法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64795" algn="l" rtl="0" eaLnBrk="0">
                <a:lnSpc>
                  <a:spcPct val="73000"/>
                </a:lnSpc>
                <a:spcBef>
                  <a:spcPts val="310"/>
                </a:spcBef>
              </a:pP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8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510"/>
                </a:lnSpc>
                <a:spcBef>
                  <a:spcPts val="365"/>
                </a:spcBef>
              </a:pPr>
              <a:r>
                <a:rPr sz="1200" b="1" kern="0" spc="-2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</a:t>
              </a:r>
              <a:r>
                <a:rPr sz="1200" b="1" kern="0" spc="7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</a:t>
              </a:r>
              <a:r>
                <a:rPr sz="1000" kern="0" spc="-2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除法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31950" algn="l" rtl="0" eaLnBrk="0">
                <a:lnSpc>
                  <a:spcPts val="1470"/>
                </a:lnSpc>
                <a:spcBef>
                  <a:spcPts val="885"/>
                </a:spcBef>
              </a:pP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7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515"/>
                </a:lnSpc>
                <a:spcBef>
                  <a:spcPts val="370"/>
                </a:spcBef>
              </a:pP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</a:t>
              </a: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&amp;&amp;</a:t>
              </a:r>
              <a:r>
                <a:rPr sz="1200" b="1" kern="0" spc="9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b="1" kern="0" spc="-1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</a:t>
              </a:r>
              <a:r>
                <a:rPr sz="1200" b="1" kern="0" spc="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  </a:t>
              </a:r>
              <a:r>
                <a:rPr sz="10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逻辑与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7640" algn="l" rtl="0" eaLnBrk="0">
                <a:lnSpc>
                  <a:spcPct val="91000"/>
                </a:lnSpc>
                <a:spcBef>
                  <a:spcPts val="495"/>
                </a:spcBef>
              </a:pP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仅当两个操作数均为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时</a:t>
              </a:r>
              <a:r>
                <a:rPr sz="900" kern="0" spc="-1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，结果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267335" algn="l" rtl="0" eaLnBrk="0">
                <a:lnSpc>
                  <a:spcPct val="84000"/>
                </a:lnSpc>
                <a:spcBef>
                  <a:spcPts val="1060"/>
                </a:spcBef>
              </a:pPr>
              <a:r>
                <a:rPr sz="9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</a:t>
              </a:r>
              <a:r>
                <a:rPr sz="900" kern="0" spc="5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&amp;&amp;</a:t>
              </a:r>
              <a:r>
                <a:rPr sz="900" kern="0" spc="9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</a:t>
              </a:r>
              <a:endParaRPr sz="9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8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460"/>
                </a:lnSpc>
                <a:spcBef>
                  <a:spcPts val="370"/>
                </a:spcBef>
              </a:pPr>
              <a:r>
                <a:rPr sz="1200" b="1" kern="0" spc="-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</a:t>
              </a:r>
              <a:r>
                <a:rPr sz="1200" b="1" kern="0" spc="27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b="1" kern="0" spc="-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||</a:t>
              </a:r>
              <a:r>
                <a:rPr sz="1200" b="1" kern="0" spc="8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b="1" kern="0" spc="-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</a:t>
              </a:r>
              <a:r>
                <a:rPr sz="1200" b="1" kern="0" spc="-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   </a:t>
              </a:r>
              <a:r>
                <a:rPr sz="1000" kern="0" spc="-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逻</a:t>
              </a:r>
              <a:r>
                <a:rPr sz="1000" kern="0" spc="-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辑或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0180" algn="l" rtl="0" eaLnBrk="0">
                <a:lnSpc>
                  <a:spcPct val="91000"/>
                </a:lnSpc>
                <a:spcBef>
                  <a:spcPts val="550"/>
                </a:spcBef>
              </a:pP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如果⾄少—个操作数为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ue</a:t>
              </a:r>
              <a:r>
                <a:rPr sz="900" kern="0" spc="-17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，结果为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15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67335" algn="l" rtl="0" eaLnBrk="0">
                <a:lnSpc>
                  <a:spcPts val="1260"/>
                </a:lnSpc>
                <a:spcBef>
                  <a:spcPts val="5"/>
                </a:spcBef>
              </a:pPr>
              <a:r>
                <a:rPr sz="8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</a:t>
              </a:r>
              <a:r>
                <a:rPr sz="800" kern="0" spc="3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8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||</a:t>
              </a:r>
              <a:r>
                <a:rPr sz="800" kern="0" spc="14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800" kern="0" spc="-3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</a:t>
              </a:r>
              <a:endParaRPr sz="8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928" name="picture 92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14300" y="1371600"/>
              <a:ext cx="1295400" cy="723900"/>
            </a:xfrm>
            <a:prstGeom prst="rect">
              <a:avLst/>
            </a:prstGeom>
          </p:spPr>
        </p:pic>
        <p:pic>
          <p:nvPicPr>
            <p:cNvPr id="930" name="picture 93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485900" y="571500"/>
              <a:ext cx="1285875" cy="723900"/>
            </a:xfrm>
            <a:prstGeom prst="rect">
              <a:avLst/>
            </a:prstGeom>
          </p:spPr>
        </p:pic>
      </p:grpSp>
      <p:sp>
        <p:nvSpPr>
          <p:cNvPr id="932" name="rect 932"/>
          <p:cNvSpPr/>
          <p:nvPr/>
        </p:nvSpPr>
        <p:spPr>
          <a:xfrm>
            <a:off x="9153525" y="1162811"/>
            <a:ext cx="2886075" cy="57912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34" name="textbox 934"/>
          <p:cNvSpPr/>
          <p:nvPr/>
        </p:nvSpPr>
        <p:spPr>
          <a:xfrm>
            <a:off x="0" y="438911"/>
            <a:ext cx="12192000" cy="5715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255" algn="l" rtl="0" eaLnBrk="0">
              <a:lnSpc>
                <a:spcPct val="97000"/>
              </a:lnSpc>
              <a:spcBef>
                <a:spcPts val="0"/>
              </a:spcBef>
            </a:pPr>
            <a:r>
              <a:rPr sz="2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36" name="picture 9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267825" y="2534411"/>
            <a:ext cx="1295400" cy="723900"/>
          </a:xfrm>
          <a:prstGeom prst="rect">
            <a:avLst/>
          </a:prstGeom>
        </p:spPr>
      </p:pic>
      <p:pic>
        <p:nvPicPr>
          <p:cNvPr id="938" name="picture 9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67825" y="1734311"/>
            <a:ext cx="1295400" cy="723900"/>
          </a:xfrm>
          <a:prstGeom prst="rect">
            <a:avLst/>
          </a:prstGeom>
        </p:spPr>
      </p:pic>
      <p:pic>
        <p:nvPicPr>
          <p:cNvPr id="940" name="picture 9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639425" y="1734311"/>
            <a:ext cx="1285875" cy="723900"/>
          </a:xfrm>
          <a:prstGeom prst="rect">
            <a:avLst/>
          </a:prstGeom>
        </p:spPr>
      </p:pic>
      <p:pic>
        <p:nvPicPr>
          <p:cNvPr id="942" name="picture 9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639425" y="2534411"/>
            <a:ext cx="1285875" cy="723900"/>
          </a:xfrm>
          <a:prstGeom prst="rect">
            <a:avLst/>
          </a:prstGeom>
        </p:spPr>
      </p:pic>
      <p:graphicFrame>
        <p:nvGraphicFramePr>
          <p:cNvPr id="944" name="table 944"/>
          <p:cNvGraphicFramePr>
            <a:graphicFrameLocks noGrp="1"/>
          </p:cNvGraphicFramePr>
          <p:nvPr/>
        </p:nvGraphicFramePr>
        <p:xfrm>
          <a:off x="9267825" y="1277111"/>
          <a:ext cx="2657475" cy="1981200"/>
        </p:xfrm>
        <a:graphic>
          <a:graphicData uri="http://schemas.openxmlformats.org/drawingml/2006/table">
            <a:tbl>
              <a:tblPr/>
              <a:tblGrid>
                <a:gridCol w="1333500"/>
                <a:gridCol w="1323975"/>
              </a:tblGrid>
              <a:tr h="19812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7000"/>
                        </a:lnSpc>
                      </a:pPr>
                      <a:r>
                        <a:rPr sz="3000" kern="0" spc="17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●</a:t>
                      </a:r>
                      <a:r>
                        <a:rPr sz="3000" kern="0" spc="17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2300" kern="0" spc="170" baseline="500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位运算符</a:t>
                      </a:r>
                      <a:endParaRPr sz="2300" baseline="5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60020" algn="l" rtl="0" eaLnBrk="0">
                        <a:lnSpc>
                          <a:spcPts val="1515"/>
                        </a:lnSpc>
                        <a:spcBef>
                          <a:spcPts val="890"/>
                        </a:spcBef>
                      </a:pP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</a:t>
                      </a: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&amp;</a:t>
                      </a:r>
                      <a:r>
                        <a:rPr sz="1200" b="1" kern="0" spc="8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</a:t>
                      </a:r>
                      <a:r>
                        <a:rPr sz="1200" b="1" kern="0" spc="10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</a:t>
                      </a:r>
                      <a:r>
                        <a:rPr sz="10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按位与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55905" algn="l" rtl="0" eaLnBrk="0">
                        <a:lnSpc>
                          <a:spcPct val="87000"/>
                        </a:lnSpc>
                        <a:spcBef>
                          <a:spcPts val="1150"/>
                        </a:spcBef>
                      </a:pPr>
                      <a:r>
                        <a:rPr sz="10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</a:t>
                      </a:r>
                      <a:r>
                        <a:rPr sz="1000" kern="0" spc="5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&amp;</a:t>
                      </a:r>
                      <a:r>
                        <a:rPr sz="1000" kern="0" spc="1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b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algn="l" rtl="0" eaLnBrk="0">
                        <a:lnSpc>
                          <a:spcPct val="18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0020" algn="l" rtl="0" eaLnBrk="0">
                        <a:lnSpc>
                          <a:spcPts val="1510"/>
                        </a:lnSpc>
                        <a:spcBef>
                          <a:spcPts val="370"/>
                        </a:spcBef>
                      </a:pP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</a:t>
                      </a: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^</a:t>
                      </a:r>
                      <a:r>
                        <a:rPr sz="1200" b="1" kern="0" spc="14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</a:t>
                      </a:r>
                      <a:r>
                        <a:rPr sz="1200" b="1" kern="0" spc="-13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0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按位异或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5905" algn="l" rtl="0" eaLnBrk="0">
                        <a:lnSpc>
                          <a:spcPct val="88000"/>
                        </a:lnSpc>
                        <a:spcBef>
                          <a:spcPts val="5"/>
                        </a:spcBef>
                      </a:pPr>
                      <a:r>
                        <a:rPr sz="10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</a:t>
                      </a:r>
                      <a:r>
                        <a:rPr sz="1000" kern="0" spc="8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^</a:t>
                      </a:r>
                      <a:r>
                        <a:rPr sz="1000" kern="0" spc="1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0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b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3040" algn="l" rtl="0" eaLnBrk="0">
                        <a:lnSpc>
                          <a:spcPts val="1460"/>
                        </a:lnSpc>
                      </a:pPr>
                      <a:r>
                        <a:rPr sz="1200" b="1" kern="0" spc="-6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</a:t>
                      </a:r>
                      <a:r>
                        <a:rPr sz="1200" b="1" kern="0" spc="29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b="1" kern="0" spc="-6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|</a:t>
                      </a:r>
                      <a:r>
                        <a:rPr sz="1200" b="1" kern="0" spc="8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b="1" kern="0" spc="-6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</a:t>
                      </a:r>
                      <a:r>
                        <a:rPr sz="1200" b="1" kern="0" spc="10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</a:t>
                      </a:r>
                      <a:r>
                        <a:rPr sz="1000" kern="0" spc="-6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按位或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89560" algn="l" rtl="0" eaLnBrk="0">
                        <a:lnSpc>
                          <a:spcPts val="1470"/>
                        </a:lnSpc>
                        <a:spcBef>
                          <a:spcPts val="935"/>
                        </a:spcBef>
                      </a:pPr>
                      <a:r>
                        <a:rPr sz="900" kern="0" spc="-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</a:t>
                      </a:r>
                      <a:r>
                        <a:rPr sz="900" kern="0" spc="37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900" kern="0" spc="-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|</a:t>
                      </a:r>
                      <a:r>
                        <a:rPr sz="900" kern="0" spc="19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900" kern="0" spc="-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b</a:t>
                      </a:r>
                      <a:endParaRPr sz="9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algn="l" rtl="0" eaLnBrk="0">
                        <a:lnSpc>
                          <a:spcPct val="17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92405" algn="l" rtl="0" eaLnBrk="0">
                        <a:lnSpc>
                          <a:spcPts val="1515"/>
                        </a:lnSpc>
                        <a:spcBef>
                          <a:spcPts val="370"/>
                        </a:spcBef>
                      </a:pPr>
                      <a:r>
                        <a:rPr sz="1200" b="1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~a</a:t>
                      </a:r>
                      <a:r>
                        <a:rPr sz="1200" b="1" kern="0" spc="4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 </a:t>
                      </a:r>
                      <a:r>
                        <a:rPr sz="10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按位⾮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86385" algn="l" rtl="0" eaLnBrk="0">
                        <a:lnSpc>
                          <a:spcPct val="70000"/>
                        </a:lnSpc>
                        <a:spcBef>
                          <a:spcPts val="5"/>
                        </a:spcBef>
                      </a:pPr>
                      <a:r>
                        <a:rPr sz="10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~a</a:t>
                      </a:r>
                      <a:endParaRPr sz="10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76" name="group 76"/>
          <p:cNvGrpSpPr/>
          <p:nvPr/>
        </p:nvGrpSpPr>
        <p:grpSpPr>
          <a:xfrm rot="21600000">
            <a:off x="9267825" y="3334511"/>
            <a:ext cx="2657475" cy="876300"/>
            <a:chOff x="0" y="0"/>
            <a:chExt cx="2657475" cy="876300"/>
          </a:xfrm>
        </p:grpSpPr>
        <p:pic>
          <p:nvPicPr>
            <p:cNvPr id="946" name="picture 94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2657475" cy="876300"/>
            </a:xfrm>
            <a:prstGeom prst="rect">
              <a:avLst/>
            </a:prstGeom>
          </p:spPr>
        </p:pic>
        <p:sp>
          <p:nvSpPr>
            <p:cNvPr id="948" name="textbox 948"/>
            <p:cNvSpPr/>
            <p:nvPr/>
          </p:nvSpPr>
          <p:spPr>
            <a:xfrm>
              <a:off x="-12700" y="-12700"/>
              <a:ext cx="2682875" cy="9226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9390" algn="l" rtl="0" eaLnBrk="0">
                <a:lnSpc>
                  <a:spcPts val="1515"/>
                </a:lnSpc>
                <a:spcBef>
                  <a:spcPts val="5"/>
                </a:spcBef>
              </a:pPr>
              <a:r>
                <a:rPr sz="1200" b="1" kern="0" spc="-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!a</a:t>
              </a:r>
              <a:r>
                <a:rPr sz="1200" b="1" kern="0" spc="-3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   </a:t>
              </a:r>
              <a:r>
                <a:rPr sz="1200" b="1" kern="0" spc="-40" dirty="0">
                  <a:solidFill>
                    <a:srgbClr val="1D4ED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</a:t>
              </a:r>
              <a:r>
                <a:rPr sz="1000" kern="0" spc="-4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逻辑⾮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9545" algn="l" rtl="0" eaLnBrk="0">
                <a:lnSpc>
                  <a:spcPct val="92000"/>
                </a:lnSpc>
                <a:spcBef>
                  <a:spcPts val="485"/>
                </a:spcBef>
              </a:pP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将原逻辑值反转</a:t>
              </a:r>
              <a:r>
                <a:rPr sz="900" kern="0" spc="-1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true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false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0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88925" algn="l" rtl="0" eaLnBrk="0">
                <a:lnSpc>
                  <a:spcPct val="100000"/>
                </a:lnSpc>
                <a:spcBef>
                  <a:spcPts val="5"/>
                </a:spcBef>
              </a:pPr>
              <a:r>
                <a:rPr sz="700" kern="0" spc="-10" dirty="0">
                  <a:solidFill>
                    <a:srgbClr val="37415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!a</a:t>
              </a:r>
              <a:endParaRPr sz="7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sp>
        <p:nvSpPr>
          <p:cNvPr id="950" name="textbox 950"/>
          <p:cNvSpPr/>
          <p:nvPr/>
        </p:nvSpPr>
        <p:spPr>
          <a:xfrm>
            <a:off x="6423456" y="2638297"/>
            <a:ext cx="1071244" cy="485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1200" b="1" kern="0" spc="-3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*</a:t>
            </a:r>
            <a:r>
              <a:rPr sz="1200" b="1" kern="0" spc="7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</a:t>
            </a:r>
            <a:r>
              <a:rPr sz="1000" kern="0" spc="-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乘法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6520" algn="l" rtl="0" eaLnBrk="0">
              <a:lnSpc>
                <a:spcPct val="88000"/>
              </a:lnSpc>
              <a:spcBef>
                <a:spcPts val="5"/>
              </a:spcBef>
            </a:pPr>
            <a:r>
              <a:rPr sz="1000" kern="0" spc="-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r>
              <a:rPr sz="1000" kern="0" spc="1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*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y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952" name="textbox 952"/>
          <p:cNvSpPr/>
          <p:nvPr/>
        </p:nvSpPr>
        <p:spPr>
          <a:xfrm>
            <a:off x="7798066" y="1842389"/>
            <a:ext cx="1063625" cy="4813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800" b="1" kern="0" spc="-40" baseline="300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100" b="1" kern="0" spc="3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</a:t>
            </a:r>
            <a:r>
              <a:rPr sz="1000" kern="0" spc="-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265" algn="l" rtl="0" eaLnBrk="0">
              <a:lnSpc>
                <a:spcPct val="71000"/>
              </a:lnSpc>
              <a:spcBef>
                <a:spcPts val="0"/>
              </a:spcBef>
            </a:pPr>
            <a:r>
              <a:rPr sz="1000" kern="0" spc="-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r>
              <a:rPr sz="1000" kern="0" spc="20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-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y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" name="picture 9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78" name="group 78"/>
          <p:cNvGrpSpPr/>
          <p:nvPr/>
        </p:nvGrpSpPr>
        <p:grpSpPr>
          <a:xfrm rot="21600000">
            <a:off x="228599" y="1315211"/>
            <a:ext cx="3762375" cy="5981700"/>
            <a:chOff x="0" y="0"/>
            <a:chExt cx="3762375" cy="5981700"/>
          </a:xfrm>
        </p:grpSpPr>
        <p:pic>
          <p:nvPicPr>
            <p:cNvPr id="958" name="picture 9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762375" cy="5981700"/>
            </a:xfrm>
            <a:prstGeom prst="rect">
              <a:avLst/>
            </a:prstGeom>
          </p:spPr>
        </p:pic>
        <p:sp>
          <p:nvSpPr>
            <p:cNvPr id="960" name="textbox 960"/>
            <p:cNvSpPr/>
            <p:nvPr/>
          </p:nvSpPr>
          <p:spPr>
            <a:xfrm>
              <a:off x="-12700" y="-12700"/>
              <a:ext cx="3787775" cy="60071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7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6000"/>
                </a:lnSpc>
                <a:spcBef>
                  <a:spcPts val="5"/>
                </a:spcBef>
                <a:tabLst>
                  <a:tab pos="717550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if</a:t>
              </a:r>
              <a:r>
                <a:rPr sz="1800" b="1" kern="0" spc="24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9550" algn="l" rtl="0" eaLnBrk="0">
                <a:lnSpc>
                  <a:spcPct val="96000"/>
                </a:lnSpc>
                <a:spcBef>
                  <a:spcPts val="1250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语法结构：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6390" algn="l" rtl="0" eaLnBrk="0">
                <a:lnSpc>
                  <a:spcPts val="1470"/>
                </a:lnSpc>
                <a:spcBef>
                  <a:spcPts val="149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if</a:t>
              </a:r>
              <a:r>
                <a:rPr sz="1000" b="1" kern="0" spc="32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condition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3850" algn="l" rtl="0" eaLnBrk="0">
                <a:lnSpc>
                  <a:spcPts val="1500"/>
                </a:lnSpc>
              </a:pP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314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else</a:t>
              </a:r>
              <a:r>
                <a:rPr sz="1000" b="1" kern="0" spc="18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if</a:t>
              </a:r>
              <a:r>
                <a:rPr sz="1000" b="1" kern="0" spc="3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condition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385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314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else</a:t>
              </a:r>
              <a:r>
                <a:rPr sz="1000" b="1" kern="0" spc="19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385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else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31470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5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9550" algn="l" rtl="0" eaLnBrk="0">
                <a:lnSpc>
                  <a:spcPct val="95000"/>
                </a:lnSpc>
                <a:spcBef>
                  <a:spcPts val="360"/>
                </a:spcBef>
              </a:pP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说明：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ct val="83000"/>
                </a:lnSpc>
                <a:spcBef>
                  <a:spcPts val="780"/>
                </a:spcBef>
                <a:tabLst>
                  <a:tab pos="41783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根据条件执⾏不同代码块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ts val="1800"/>
                </a:lnSpc>
                <a:tabLst>
                  <a:tab pos="41783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条件为真执⾏对应语句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ct val="92000"/>
                </a:lnSpc>
                <a:spcBef>
                  <a:spcPts val="600"/>
                </a:spcBef>
                <a:tabLst>
                  <a:tab pos="42100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else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部分可嵌套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if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5740" algn="l" rtl="0" eaLnBrk="0">
                <a:lnSpc>
                  <a:spcPct val="96000"/>
                </a:lnSpc>
                <a:spcBef>
                  <a:spcPts val="1030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3215" algn="l" rtl="0" eaLnBrk="0">
                <a:lnSpc>
                  <a:spcPct val="87000"/>
                </a:lnSpc>
                <a:spcBef>
                  <a:spcPts val="30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2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2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Hello</a:t>
              </a:r>
              <a:r>
                <a:rPr sz="1000" kern="0" spc="5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6390" algn="l" rtl="0" eaLnBrk="0">
                <a:lnSpc>
                  <a:spcPts val="1470"/>
                </a:lnSpc>
                <a:spcBef>
                  <a:spcPts val="190"/>
                </a:spcBef>
              </a:pPr>
              <a:r>
                <a:rPr sz="1000" b="1" kern="0" spc="-1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if</a:t>
              </a:r>
              <a:r>
                <a:rPr sz="1000" b="1" kern="0" spc="33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(s1)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956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5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(s1);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314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962" name="picture 96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3438525"/>
              <a:ext cx="47625" cy="47625"/>
            </a:xfrm>
            <a:prstGeom prst="rect">
              <a:avLst/>
            </a:prstGeom>
          </p:spPr>
        </p:pic>
        <p:pic>
          <p:nvPicPr>
            <p:cNvPr id="964" name="picture 9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3209925"/>
              <a:ext cx="47625" cy="47625"/>
            </a:xfrm>
            <a:prstGeom prst="rect">
              <a:avLst/>
            </a:prstGeom>
          </p:spPr>
        </p:pic>
        <p:pic>
          <p:nvPicPr>
            <p:cNvPr id="966" name="picture 9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2981325"/>
              <a:ext cx="47625" cy="47625"/>
            </a:xfrm>
            <a:prstGeom prst="rect">
              <a:avLst/>
            </a:prstGeom>
          </p:spPr>
        </p:pic>
        <p:pic>
          <p:nvPicPr>
            <p:cNvPr id="968" name="picture 9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90500"/>
              <a:ext cx="381000" cy="381000"/>
            </a:xfrm>
            <a:prstGeom prst="rect">
              <a:avLst/>
            </a:prstGeom>
          </p:spPr>
        </p:pic>
      </p:grpSp>
      <p:grpSp>
        <p:nvGrpSpPr>
          <p:cNvPr id="80" name="group 80"/>
          <p:cNvGrpSpPr/>
          <p:nvPr/>
        </p:nvGrpSpPr>
        <p:grpSpPr>
          <a:xfrm rot="21600000">
            <a:off x="8201025" y="1315211"/>
            <a:ext cx="3762375" cy="5981700"/>
            <a:chOff x="0" y="0"/>
            <a:chExt cx="3762375" cy="5981700"/>
          </a:xfrm>
        </p:grpSpPr>
        <p:pic>
          <p:nvPicPr>
            <p:cNvPr id="970" name="picture 9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762375" cy="5981700"/>
            </a:xfrm>
            <a:prstGeom prst="rect">
              <a:avLst/>
            </a:prstGeom>
          </p:spPr>
        </p:pic>
        <p:sp>
          <p:nvSpPr>
            <p:cNvPr id="972" name="textbox 972"/>
            <p:cNvSpPr/>
            <p:nvPr/>
          </p:nvSpPr>
          <p:spPr>
            <a:xfrm>
              <a:off x="-12700" y="-12700"/>
              <a:ext cx="3787775" cy="6019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7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5000"/>
                </a:lnSpc>
                <a:tabLst>
                  <a:tab pos="704850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8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条件表达式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2725" algn="l" rtl="0" eaLnBrk="0">
                <a:lnSpc>
                  <a:spcPct val="96000"/>
                </a:lnSpc>
                <a:spcBef>
                  <a:spcPts val="1265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语法结构：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32740" algn="l" rtl="0" eaLnBrk="0">
                <a:lnSpc>
                  <a:spcPct val="9000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condition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?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expression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r>
                <a:rPr sz="1000" kern="0" spc="2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: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expression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6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2725" algn="l" rtl="0" eaLnBrk="0">
                <a:lnSpc>
                  <a:spcPct val="95000"/>
                </a:lnSpc>
                <a:spcBef>
                  <a:spcPts val="370"/>
                </a:spcBef>
              </a:pP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说明：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ct val="83000"/>
                </a:lnSpc>
                <a:spcBef>
                  <a:spcPts val="780"/>
                </a:spcBef>
                <a:tabLst>
                  <a:tab pos="42545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三元运算符</a:t>
              </a:r>
              <a:r>
                <a:rPr sz="1200" kern="0" spc="-19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，根据条件选择值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ts val="1905"/>
                </a:lnSpc>
                <a:tabLst>
                  <a:tab pos="42100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条件为真时返回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expression1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203200" algn="l" rtl="0" eaLnBrk="0">
                <a:lnSpc>
                  <a:spcPts val="1800"/>
                </a:lnSpc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1200" kern="0" spc="13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条件为假时返回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expression2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208915" algn="l" rtl="0" eaLnBrk="0">
                <a:lnSpc>
                  <a:spcPct val="96000"/>
                </a:lnSpc>
                <a:spcBef>
                  <a:spcPts val="1045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6390" algn="l" rtl="0" eaLnBrk="0">
                <a:lnSpc>
                  <a:spcPct val="120000"/>
                </a:lnSpc>
                <a:spcBef>
                  <a:spcPts val="1480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22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isValid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Math</a:t>
              </a:r>
              <a:r>
                <a:rPr sz="1000" kern="0" spc="-35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random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0.5;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         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2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message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isValid</a:t>
              </a:r>
              <a:r>
                <a:rPr sz="1000" kern="0" spc="1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?</a:t>
              </a:r>
              <a:r>
                <a:rPr sz="1000" kern="0" spc="3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Valid</a:t>
              </a:r>
              <a:r>
                <a:rPr sz="1000" kern="0" spc="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28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: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           </a:t>
              </a:r>
              <a:r>
                <a:rPr sz="1000" kern="0" spc="1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Failed</a:t>
              </a:r>
              <a:r>
                <a:rPr sz="1000" kern="0" spc="1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32740" algn="l" rtl="0" eaLnBrk="0">
                <a:lnSpc>
                  <a:spcPts val="1470"/>
                </a:lnSpc>
                <a:spcBef>
                  <a:spcPts val="190"/>
                </a:spcBef>
              </a:pPr>
              <a:r>
                <a:rPr sz="1000" kern="0" spc="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5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message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265"/>
                </a:lnSpc>
                <a:spcBef>
                  <a:spcPts val="0"/>
                </a:spcBef>
              </a:pP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974" name="picture 97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2066925"/>
              <a:ext cx="47625" cy="47625"/>
            </a:xfrm>
            <a:prstGeom prst="rect">
              <a:avLst/>
            </a:prstGeom>
          </p:spPr>
        </p:pic>
        <p:pic>
          <p:nvPicPr>
            <p:cNvPr id="976" name="picture 97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1838325"/>
              <a:ext cx="47625" cy="47625"/>
            </a:xfrm>
            <a:prstGeom prst="rect">
              <a:avLst/>
            </a:prstGeom>
          </p:spPr>
        </p:pic>
        <p:pic>
          <p:nvPicPr>
            <p:cNvPr id="978" name="picture 97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190500"/>
              <a:ext cx="381000" cy="381000"/>
            </a:xfrm>
            <a:prstGeom prst="rect">
              <a:avLst/>
            </a:prstGeom>
          </p:spPr>
        </p:pic>
      </p:grpSp>
      <p:grpSp>
        <p:nvGrpSpPr>
          <p:cNvPr id="82" name="group 82"/>
          <p:cNvGrpSpPr/>
          <p:nvPr/>
        </p:nvGrpSpPr>
        <p:grpSpPr>
          <a:xfrm rot="21600000">
            <a:off x="4219574" y="1315211"/>
            <a:ext cx="3752850" cy="5981700"/>
            <a:chOff x="0" y="0"/>
            <a:chExt cx="3752850" cy="5981700"/>
          </a:xfrm>
        </p:grpSpPr>
        <p:pic>
          <p:nvPicPr>
            <p:cNvPr id="980" name="picture 98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752850" cy="5981700"/>
            </a:xfrm>
            <a:prstGeom prst="rect">
              <a:avLst/>
            </a:prstGeom>
          </p:spPr>
        </p:pic>
        <p:sp>
          <p:nvSpPr>
            <p:cNvPr id="982" name="textbox 982"/>
            <p:cNvSpPr/>
            <p:nvPr/>
          </p:nvSpPr>
          <p:spPr>
            <a:xfrm>
              <a:off x="-12700" y="-12700"/>
              <a:ext cx="3778884" cy="60071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7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4200" algn="l" rtl="0" eaLnBrk="0">
                <a:lnSpc>
                  <a:spcPct val="96000"/>
                </a:lnSpc>
                <a:spcBef>
                  <a:spcPts val="5"/>
                </a:spcBef>
                <a:tabLst>
                  <a:tab pos="706755" algn="l"/>
                </a:tabLst>
              </a:pPr>
              <a:r>
                <a:rPr sz="1800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800" b="1" kern="0" spc="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switch</a:t>
              </a:r>
              <a:r>
                <a:rPr sz="1800" b="1" kern="0" spc="27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800" kern="0" spc="4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6375" algn="l" rtl="0" eaLnBrk="0">
                <a:lnSpc>
                  <a:spcPct val="96000"/>
                </a:lnSpc>
                <a:spcBef>
                  <a:spcPts val="1250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语法结构：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5120" algn="l" rtl="0" eaLnBrk="0">
                <a:lnSpc>
                  <a:spcPts val="1470"/>
                </a:lnSpc>
                <a:spcBef>
                  <a:spcPts val="149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switch</a:t>
              </a:r>
              <a:r>
                <a:rPr sz="1000" b="1" kern="0" spc="31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1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expression</a:t>
              </a:r>
              <a:r>
                <a:rPr sz="1000" kern="0" spc="1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5120" algn="l" rtl="0" eaLnBrk="0">
                <a:lnSpc>
                  <a:spcPts val="1350"/>
                </a:lnSpc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case</a:t>
              </a:r>
              <a:r>
                <a:rPr sz="1000" b="1" kern="0" spc="15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label</a:t>
              </a:r>
              <a:r>
                <a:rPr sz="1000" kern="0" spc="1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1: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0675" algn="l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3850" algn="l" rtl="0" eaLnBrk="0">
                <a:lnSpc>
                  <a:spcPts val="1255"/>
                </a:lnSpc>
              </a:pPr>
              <a:r>
                <a:rPr sz="1000" b="1" kern="0" spc="5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break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5120" algn="l" rtl="0" eaLnBrk="0">
                <a:lnSpc>
                  <a:spcPct val="88000"/>
                </a:lnSpc>
                <a:spcBef>
                  <a:spcPts val="540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case</a:t>
              </a:r>
              <a:r>
                <a:rPr sz="1000" b="1" kern="0" spc="15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label</a:t>
              </a:r>
              <a:r>
                <a:rPr sz="1000" kern="0" spc="1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2: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0040" algn="l" rtl="0" eaLnBrk="0">
                <a:lnSpc>
                  <a:spcPct val="88000"/>
                </a:lnSpc>
                <a:spcBef>
                  <a:spcPts val="445"/>
                </a:spcBef>
              </a:pPr>
              <a:r>
                <a:rPr sz="1000" b="1" kern="0" spc="6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default</a:t>
              </a:r>
              <a:r>
                <a:rPr sz="1000" b="1" kern="0" spc="-27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: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0675" algn="l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默认语句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28295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5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6375" algn="l" rtl="0" eaLnBrk="0">
                <a:lnSpc>
                  <a:spcPct val="95000"/>
                </a:lnSpc>
                <a:spcBef>
                  <a:spcPts val="360"/>
                </a:spcBef>
              </a:pPr>
              <a:r>
                <a:rPr sz="1200" kern="0" spc="-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说明：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ct val="92000"/>
                </a:lnSpc>
                <a:spcBef>
                  <a:spcPts val="770"/>
                </a:spcBef>
                <a:tabLst>
                  <a:tab pos="41465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处理多个条件分⽀情况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ct val="83000"/>
                </a:lnSpc>
                <a:spcBef>
                  <a:spcPts val="485"/>
                </a:spcBef>
                <a:tabLst>
                  <a:tab pos="41465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表达式与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label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匹配时执⾏相应语句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algn="l" rtl="0" eaLnBrk="0">
                <a:lnSpc>
                  <a:spcPts val="1800"/>
                </a:lnSpc>
                <a:tabLst>
                  <a:tab pos="42227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break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⽤于跳出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switch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2565" algn="l" rtl="0" eaLnBrk="0">
                <a:lnSpc>
                  <a:spcPct val="96000"/>
                </a:lnSpc>
                <a:spcBef>
                  <a:spcPts val="1150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0040" algn="l" rtl="0" eaLnBrk="0">
                <a:lnSpc>
                  <a:spcPct val="87000"/>
                </a:lnSpc>
                <a:spcBef>
                  <a:spcPts val="30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2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5120" algn="l" rtl="0" eaLnBrk="0">
                <a:lnSpc>
                  <a:spcPts val="1470"/>
                </a:lnSpc>
                <a:spcBef>
                  <a:spcPts val="190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switch</a:t>
              </a:r>
              <a:r>
                <a:rPr sz="1000" b="1" kern="0" spc="31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(n)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5120" algn="l" rtl="0" eaLnBrk="0">
                <a:lnSpc>
                  <a:spcPts val="1350"/>
                </a:lnSpc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case</a:t>
              </a:r>
              <a:r>
                <a:rPr sz="1000" b="1" kern="0" spc="21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1: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6390" algn="l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-2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2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2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3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周⼀ 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3850" algn="l" rtl="0" eaLnBrk="0">
                <a:lnSpc>
                  <a:spcPts val="1255"/>
                </a:lnSpc>
              </a:pPr>
              <a:r>
                <a:rPr sz="1000" b="1" kern="0" spc="5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break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5120" algn="l" rtl="0" eaLnBrk="0">
                <a:lnSpc>
                  <a:spcPct val="86000"/>
                </a:lnSpc>
                <a:spcBef>
                  <a:spcPts val="56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case</a:t>
              </a:r>
              <a:r>
                <a:rPr sz="1000" b="1" kern="0" spc="17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2: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6390" algn="l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-2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2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20" dirty="0">
                  <a:solidFill>
                    <a:srgbClr val="7E22CE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3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周⼆ 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8295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984" name="picture 98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90500" y="3629025"/>
              <a:ext cx="47625" cy="47625"/>
            </a:xfrm>
            <a:prstGeom prst="rect">
              <a:avLst/>
            </a:prstGeom>
          </p:spPr>
        </p:pic>
        <p:pic>
          <p:nvPicPr>
            <p:cNvPr id="986" name="picture 98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90500" y="3400425"/>
              <a:ext cx="47625" cy="47625"/>
            </a:xfrm>
            <a:prstGeom prst="rect">
              <a:avLst/>
            </a:prstGeom>
          </p:spPr>
        </p:pic>
        <p:pic>
          <p:nvPicPr>
            <p:cNvPr id="988" name="picture 98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90500" y="3171825"/>
              <a:ext cx="47625" cy="47625"/>
            </a:xfrm>
            <a:prstGeom prst="rect">
              <a:avLst/>
            </a:prstGeom>
          </p:spPr>
        </p:pic>
        <p:pic>
          <p:nvPicPr>
            <p:cNvPr id="990" name="picture 99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90500" y="190500"/>
              <a:ext cx="381000" cy="381000"/>
            </a:xfrm>
            <a:prstGeom prst="rect">
              <a:avLst/>
            </a:prstGeom>
          </p:spPr>
        </p:pic>
      </p:grpSp>
      <p:sp>
        <p:nvSpPr>
          <p:cNvPr id="992" name="textbox 992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5445" algn="l" rtl="0" eaLnBrk="0">
              <a:lnSpc>
                <a:spcPct val="98000"/>
              </a:lnSpc>
              <a:spcBef>
                <a:spcPts val="5"/>
              </a:spcBef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条件语句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4" name="picture 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84" name="group 84"/>
          <p:cNvGrpSpPr/>
          <p:nvPr/>
        </p:nvGrpSpPr>
        <p:grpSpPr>
          <a:xfrm rot="21600000">
            <a:off x="152399" y="1505711"/>
            <a:ext cx="5886450" cy="2590800"/>
            <a:chOff x="0" y="0"/>
            <a:chExt cx="5886450" cy="2590800"/>
          </a:xfrm>
        </p:grpSpPr>
        <p:pic>
          <p:nvPicPr>
            <p:cNvPr id="996" name="picture 9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19050"/>
              <a:ext cx="5886450" cy="2571750"/>
            </a:xfrm>
            <a:prstGeom prst="rect">
              <a:avLst/>
            </a:prstGeom>
          </p:spPr>
        </p:pic>
        <p:sp>
          <p:nvSpPr>
            <p:cNvPr id="998" name="textbox 998"/>
            <p:cNvSpPr/>
            <p:nvPr/>
          </p:nvSpPr>
          <p:spPr>
            <a:xfrm>
              <a:off x="101600" y="139700"/>
              <a:ext cx="4117340" cy="1955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4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b="1" kern="0" spc="0" baseline="7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for</a:t>
              </a:r>
              <a:r>
                <a:rPr sz="1400" b="1" kern="0" spc="24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410" baseline="7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2300" baseline="7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ct val="91000"/>
                </a:lnSpc>
                <a:spcBef>
                  <a:spcPts val="10"/>
                </a:spcBef>
              </a:pP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⽤于重复执⾏代码</a:t>
              </a:r>
              <a:r>
                <a:rPr sz="1200" kern="0" spc="-1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，包含初始化、条件判断和更新三个部分。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6685" algn="l" rtl="0" eaLnBrk="0">
                <a:lnSpc>
                  <a:spcPct val="87000"/>
                </a:lnSpc>
                <a:spcBef>
                  <a:spcPts val="1320"/>
                </a:spcBef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190"/>
                </a:spcBef>
              </a:pP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3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(let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&lt;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10;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1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2)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986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049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toString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1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ct val="92000"/>
                </a:lnSpc>
                <a:spcBef>
                  <a:spcPts val="0"/>
                </a:spcBef>
              </a:pP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⽰例：从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开始累加</a:t>
              </a:r>
              <a:r>
                <a:rPr sz="900" kern="0" spc="-1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，每次加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2</a:t>
              </a:r>
              <a:r>
                <a:rPr sz="900" kern="0" spc="-17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9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直到</a:t>
              </a:r>
              <a:r>
                <a:rPr sz="9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</a:t>
              </a:r>
              <a:r>
                <a:rPr sz="9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达到</a:t>
              </a:r>
              <a:r>
                <a:rPr sz="9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10</a:t>
              </a:r>
              <a:r>
                <a:rPr sz="9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00" name="picture 100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886450" cy="76200"/>
            </a:xfrm>
            <a:prstGeom prst="rect">
              <a:avLst/>
            </a:prstGeom>
          </p:spPr>
        </p:pic>
        <p:pic>
          <p:nvPicPr>
            <p:cNvPr id="1002" name="picture 10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14300" y="838200"/>
              <a:ext cx="28575" cy="1066800"/>
            </a:xfrm>
            <a:prstGeom prst="rect">
              <a:avLst/>
            </a:prstGeom>
          </p:spPr>
        </p:pic>
      </p:grpSp>
      <p:grpSp>
        <p:nvGrpSpPr>
          <p:cNvPr id="86" name="group 86"/>
          <p:cNvGrpSpPr/>
          <p:nvPr/>
        </p:nvGrpSpPr>
        <p:grpSpPr>
          <a:xfrm rot="21600000">
            <a:off x="152399" y="4210811"/>
            <a:ext cx="5886450" cy="2590800"/>
            <a:chOff x="0" y="0"/>
            <a:chExt cx="5886450" cy="2590800"/>
          </a:xfrm>
        </p:grpSpPr>
        <p:pic>
          <p:nvPicPr>
            <p:cNvPr id="1004" name="picture 100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19050"/>
              <a:ext cx="5886450" cy="2571750"/>
            </a:xfrm>
            <a:prstGeom prst="rect">
              <a:avLst/>
            </a:prstGeom>
          </p:spPr>
        </p:pic>
        <p:sp>
          <p:nvSpPr>
            <p:cNvPr id="1006" name="textbox 1006"/>
            <p:cNvSpPr/>
            <p:nvPr/>
          </p:nvSpPr>
          <p:spPr>
            <a:xfrm>
              <a:off x="101600" y="139700"/>
              <a:ext cx="4879340" cy="2336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1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1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b="1" kern="0" spc="19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while</a:t>
              </a:r>
              <a:r>
                <a:rPr sz="1400" b="1" kern="0" spc="25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190" baseline="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2300" baseline="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ct val="91000"/>
                </a:lnSpc>
                <a:spcBef>
                  <a:spcPts val="10"/>
                </a:spcBef>
              </a:pP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当条件为真时</a:t>
              </a:r>
              <a:r>
                <a:rPr sz="1200" kern="0" spc="-18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，重复执⾏循环体内的语句。先判断条件</a:t>
              </a:r>
              <a:r>
                <a:rPr sz="1200" kern="0" spc="-19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，再执⾏循环体。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6685" algn="l" rtl="0" eaLnBrk="0">
                <a:lnSpc>
                  <a:spcPts val="1470"/>
                </a:lnSpc>
                <a:spcBef>
                  <a:spcPts val="106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初始化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6685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初始化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36525" algn="l" rtl="0" eaLnBrk="0">
                <a:lnSpc>
                  <a:spcPts val="1500"/>
                </a:lnSpc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while</a:t>
              </a:r>
              <a:r>
                <a:rPr sz="1000" kern="0" spc="2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(n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&lt;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3)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n++;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每次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循环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增加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09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1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n;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将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当前值加到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上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0495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(x.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toString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());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输出结果为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6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1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⽰例：计算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0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到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2</a:t>
              </a:r>
              <a:r>
                <a:rPr sz="9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累加值。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08" name="picture 10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5886450" cy="76200"/>
            </a:xfrm>
            <a:prstGeom prst="rect">
              <a:avLst/>
            </a:prstGeom>
          </p:spPr>
        </p:pic>
        <p:pic>
          <p:nvPicPr>
            <p:cNvPr id="1010" name="picture 10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14300" y="838200"/>
              <a:ext cx="28575" cy="1447799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 rot="21600000">
            <a:off x="6153150" y="1505711"/>
            <a:ext cx="5886450" cy="2590800"/>
            <a:chOff x="0" y="0"/>
            <a:chExt cx="5886450" cy="2590800"/>
          </a:xfrm>
        </p:grpSpPr>
        <p:pic>
          <p:nvPicPr>
            <p:cNvPr id="1012" name="picture 10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19050"/>
              <a:ext cx="5886450" cy="2571750"/>
            </a:xfrm>
            <a:prstGeom prst="rect">
              <a:avLst/>
            </a:prstGeom>
          </p:spPr>
        </p:pic>
        <p:sp>
          <p:nvSpPr>
            <p:cNvPr id="1014" name="textbox 1014"/>
            <p:cNvSpPr/>
            <p:nvPr/>
          </p:nvSpPr>
          <p:spPr>
            <a:xfrm>
              <a:off x="101600" y="139700"/>
              <a:ext cx="4269740" cy="2336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35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4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for</a:t>
              </a:r>
              <a:r>
                <a:rPr sz="2300" b="1" kern="0" spc="35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-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of</a:t>
              </a:r>
              <a:r>
                <a:rPr sz="1400" b="1" kern="0" spc="22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350" baseline="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2300" baseline="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⽤于遍历数组或字符串等可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迭代对象</a:t>
              </a:r>
              <a:r>
                <a:rPr sz="1200" kern="0" spc="-20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，每次迭代获取⼀个元素。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1065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(let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ch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of</a:t>
              </a:r>
              <a:r>
                <a:rPr sz="1000" kern="0" spc="3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'a</a:t>
              </a:r>
              <a:r>
                <a:rPr sz="1000" kern="0" spc="1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strin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g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object')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795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9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if</a:t>
              </a:r>
              <a:r>
                <a:rPr sz="900" kern="0" spc="3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(ch</a:t>
              </a:r>
              <a:r>
                <a:rPr sz="900" kern="0" spc="3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!=</a:t>
              </a:r>
              <a:r>
                <a:rPr sz="900" kern="0" spc="3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900" kern="0" spc="3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')</a:t>
              </a:r>
              <a:r>
                <a:rPr sz="900" kern="0" spc="2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9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9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ch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049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else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('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空格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0495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049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1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ct val="92000"/>
                </a:lnSpc>
                <a:spcBef>
                  <a:spcPts val="0"/>
                </a:spcBef>
              </a:pP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⽰例：遍历字符串</a:t>
              </a:r>
              <a:r>
                <a:rPr sz="900" kern="0" spc="-1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，对每个字符进⾏判断并输出。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16" name="picture 101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5886450" cy="76200"/>
            </a:xfrm>
            <a:prstGeom prst="rect">
              <a:avLst/>
            </a:prstGeom>
          </p:spPr>
        </p:pic>
        <p:pic>
          <p:nvPicPr>
            <p:cNvPr id="1018" name="picture 10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14300" y="838200"/>
              <a:ext cx="28575" cy="1447800"/>
            </a:xfrm>
            <a:prstGeom prst="rect">
              <a:avLst/>
            </a:prstGeom>
          </p:spPr>
        </p:pic>
      </p:grpSp>
      <p:grpSp>
        <p:nvGrpSpPr>
          <p:cNvPr id="90" name="group 90"/>
          <p:cNvGrpSpPr/>
          <p:nvPr/>
        </p:nvGrpSpPr>
        <p:grpSpPr>
          <a:xfrm rot="21600000">
            <a:off x="6153150" y="4210811"/>
            <a:ext cx="5886450" cy="2590800"/>
            <a:chOff x="0" y="0"/>
            <a:chExt cx="5886450" cy="2590800"/>
          </a:xfrm>
        </p:grpSpPr>
        <p:pic>
          <p:nvPicPr>
            <p:cNvPr id="1020" name="picture 10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19050"/>
              <a:ext cx="5886450" cy="2571750"/>
            </a:xfrm>
            <a:prstGeom prst="rect">
              <a:avLst/>
            </a:prstGeom>
          </p:spPr>
        </p:pic>
        <p:sp>
          <p:nvSpPr>
            <p:cNvPr id="1022" name="textbox 1022"/>
            <p:cNvSpPr/>
            <p:nvPr/>
          </p:nvSpPr>
          <p:spPr>
            <a:xfrm>
              <a:off x="101600" y="139700"/>
              <a:ext cx="4726940" cy="21456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3000" kern="0" spc="3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3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do</a:t>
              </a:r>
              <a:r>
                <a:rPr sz="2300" b="1" kern="0" spc="35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-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while</a:t>
              </a:r>
              <a:r>
                <a:rPr sz="1400" b="1" kern="0" spc="27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2300" kern="0" spc="350" baseline="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2300" baseline="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ct val="91000"/>
                </a:lnSpc>
                <a:spcBef>
                  <a:spcPts val="10"/>
                </a:spcBef>
              </a:pP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先执⾏循环体</a:t>
              </a:r>
              <a:r>
                <a:rPr sz="1200" kern="0" spc="-1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，再判断条件是否为真。即使条件为假</a:t>
              </a:r>
              <a:r>
                <a:rPr sz="1200" kern="0" spc="-19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，也会执⾏⼀次。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6685" algn="l" rtl="0" eaLnBrk="0">
                <a:lnSpc>
                  <a:spcPts val="1470"/>
                </a:lnSpc>
                <a:spcBef>
                  <a:spcPts val="106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初始化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4145" algn="l" rtl="0" eaLnBrk="0">
                <a:lnSpc>
                  <a:spcPts val="1500"/>
                </a:lnSpc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do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795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1;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每次循环将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增加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48590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(i.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toString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049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while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(i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&lt;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10);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⼩于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10</a:t>
              </a:r>
              <a:r>
                <a:rPr sz="1000" kern="0" spc="1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时继续循环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8590" algn="l" rtl="0" eaLnBrk="0">
                <a:lnSpc>
                  <a:spcPts val="1500"/>
                </a:lnSpc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(`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最终的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值：</a:t>
              </a:r>
              <a:r>
                <a:rPr sz="1000" kern="0" spc="-8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${i}`);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00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⽰例：从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到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10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的计数</a:t>
              </a:r>
              <a:r>
                <a:rPr sz="900" kern="0" spc="-1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9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，⾄少执⾏—次循</a:t>
              </a:r>
              <a:r>
                <a:rPr sz="9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环体。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24" name="picture 102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5886450" cy="76200"/>
            </a:xfrm>
            <a:prstGeom prst="rect">
              <a:avLst/>
            </a:prstGeom>
          </p:spPr>
        </p:pic>
        <p:pic>
          <p:nvPicPr>
            <p:cNvPr id="1026" name="picture 102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114300" y="838200"/>
              <a:ext cx="28575" cy="1257299"/>
            </a:xfrm>
            <a:prstGeom prst="rect">
              <a:avLst/>
            </a:prstGeom>
          </p:spPr>
        </p:pic>
      </p:grpSp>
      <p:sp>
        <p:nvSpPr>
          <p:cNvPr id="1028" name="textbox 1028"/>
          <p:cNvSpPr/>
          <p:nvPr/>
        </p:nvSpPr>
        <p:spPr>
          <a:xfrm>
            <a:off x="0" y="438911"/>
            <a:ext cx="12192000" cy="5715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7350" algn="l" rtl="0" eaLnBrk="0">
              <a:lnSpc>
                <a:spcPct val="98000"/>
              </a:lnSpc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循环语句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30" name="rect 1030"/>
          <p:cNvSpPr/>
          <p:nvPr/>
        </p:nvSpPr>
        <p:spPr>
          <a:xfrm>
            <a:off x="152400" y="6877811"/>
            <a:ext cx="11887200" cy="419099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32" name="textbox 1032"/>
          <p:cNvSpPr/>
          <p:nvPr/>
        </p:nvSpPr>
        <p:spPr>
          <a:xfrm>
            <a:off x="305282" y="6779208"/>
            <a:ext cx="7891144" cy="4432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循环控制要点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语句：⽤于终⽌循环或   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   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循环适合遍历可迭代对象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34" name="textbox 1034"/>
          <p:cNvSpPr/>
          <p:nvPr/>
        </p:nvSpPr>
        <p:spPr>
          <a:xfrm>
            <a:off x="141071" y="1189735"/>
            <a:ext cx="5299075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⽀持多种循环结构</a:t>
            </a:r>
            <a:r>
              <a:rPr sz="1300" kern="0" spc="-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，⽤于重复执⾏代码块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，直到满⾜特定条件。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1040" name="textbox 1040"/>
          <p:cNvSpPr/>
          <p:nvPr/>
        </p:nvSpPr>
        <p:spPr>
          <a:xfrm>
            <a:off x="6465823" y="1632915"/>
            <a:ext cx="5450204" cy="4092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algn="l" rtl="0" eaLnBrk="0">
              <a:lnSpc>
                <a:spcPts val="1520"/>
              </a:lnSpc>
            </a:pP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1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98000"/>
              </a:lnSpc>
              <a:spcBef>
                <a:spcPts val="22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while</a:t>
            </a:r>
            <a:r>
              <a:rPr sz="1200" kern="0" spc="1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(tru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e)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⽆限循环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3540" algn="l" rtl="0" eaLnBrk="0">
              <a:lnSpc>
                <a:spcPts val="18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x++;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7350" algn="l" rtl="0" eaLnBrk="0">
              <a:lnSpc>
                <a:spcPts val="1495"/>
              </a:lnSpc>
              <a:spcBef>
                <a:spcPts val="440"/>
              </a:spcBef>
            </a:pPr>
            <a:r>
              <a:rPr sz="1200" kern="0" spc="-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200" kern="0" spc="1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</a:t>
            </a:r>
            <a:r>
              <a:rPr sz="1200" kern="0" spc="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5)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55650" algn="l" rtl="0" eaLnBrk="0">
              <a:lnSpc>
                <a:spcPct val="98000"/>
              </a:lnSpc>
              <a:spcBef>
                <a:spcPts val="25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break;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20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⼤于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时跳出循环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9255" algn="l" rtl="0" eaLnBrk="0">
              <a:lnSpc>
                <a:spcPts val="18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3495" algn="l" rtl="0" eaLnBrk="0">
              <a:lnSpc>
                <a:spcPts val="1495"/>
              </a:lnSpc>
              <a:spcBef>
                <a:spcPts val="440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320" algn="l" rtl="0" eaLnBrk="0">
              <a:lnSpc>
                <a:spcPts val="1475"/>
              </a:lnSpc>
              <a:spcBef>
                <a:spcPts val="250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console.log(`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最终值：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${x}`);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输出最终的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1200" kern="0" spc="-1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，结果为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6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label: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while</a:t>
            </a:r>
            <a:r>
              <a:rPr sz="1200" kern="0" spc="1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(true)</a:t>
            </a:r>
            <a:r>
              <a:rPr sz="1200" kern="0" spc="1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925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switch</a:t>
            </a:r>
            <a:r>
              <a:rPr sz="1200" kern="0" spc="2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(x)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51840" algn="l" rtl="0" eaLnBrk="0">
              <a:lnSpc>
                <a:spcPts val="1625"/>
              </a:lnSpc>
              <a:spcBef>
                <a:spcPts val="305"/>
              </a:spcBef>
            </a:pP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case</a:t>
            </a:r>
            <a:r>
              <a:rPr sz="12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1: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16965" algn="l" rtl="0" eaLnBrk="0">
              <a:lnSpc>
                <a:spcPts val="1540"/>
              </a:lnSpc>
              <a:spcBef>
                <a:spcPts val="115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break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默认跳出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switch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的当前分⽀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21410" indent="-4445" algn="l" rtl="0" eaLnBrk="0">
              <a:lnSpc>
                <a:spcPct val="117000"/>
              </a:lnSpc>
              <a:spcBef>
                <a:spcPts val="270"/>
              </a:spcBef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由于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while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添加了标识符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bel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break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表⽰跳出带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break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9255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349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320" algn="l" rtl="0" eaLnBrk="0">
              <a:lnSpc>
                <a:spcPts val="1475"/>
              </a:lnSpc>
              <a:spcBef>
                <a:spcPts val="250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console.log('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跳到这⾥执⾏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42" name="textbox 1042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8620" algn="l" rtl="0" eaLnBrk="0">
              <a:lnSpc>
                <a:spcPct val="98000"/>
              </a:lnSpc>
              <a:spcBef>
                <a:spcPts val="0"/>
              </a:spcBef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控制流语句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44" name="textbox 1044"/>
          <p:cNvSpPr/>
          <p:nvPr/>
        </p:nvSpPr>
        <p:spPr>
          <a:xfrm>
            <a:off x="982776" y="1548942"/>
            <a:ext cx="4623434" cy="1347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" algn="l" rtl="0" eaLnBrk="0">
              <a:lnSpc>
                <a:spcPct val="96000"/>
              </a:lnSpc>
            </a:pP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break</a:t>
            </a:r>
            <a:r>
              <a:rPr sz="1800" b="1" kern="0" spc="22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800" kern="0" spc="3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37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⽤于终⽌循环或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switch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ct val="92000"/>
              </a:lnSpc>
              <a:spcBef>
                <a:spcPts val="106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可以⽴即结束当前循环或跳出当前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swi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tch</a:t>
            </a:r>
            <a:r>
              <a:rPr sz="1200" kern="0" spc="-2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，继续执⾏后续代码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带有标识符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(label)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</a:t>
            </a:r>
            <a:r>
              <a:rPr sz="1200" kern="0" spc="-17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，将控制流转移到该标识符所标记的语句块之外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46" name="picture 1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1467611"/>
            <a:ext cx="457200" cy="457200"/>
          </a:xfrm>
          <a:prstGeom prst="rect">
            <a:avLst/>
          </a:prstGeom>
        </p:spPr>
      </p:pic>
      <p:pic>
        <p:nvPicPr>
          <p:cNvPr id="1048" name="picture 10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8674" y="2162936"/>
            <a:ext cx="47625" cy="47625"/>
          </a:xfrm>
          <a:prstGeom prst="rect">
            <a:avLst/>
          </a:prstGeom>
        </p:spPr>
      </p:pic>
      <p:pic>
        <p:nvPicPr>
          <p:cNvPr id="1050" name="picture 10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8674" y="2467736"/>
            <a:ext cx="47625" cy="47625"/>
          </a:xfrm>
          <a:prstGeom prst="rect">
            <a:avLst/>
          </a:prstGeom>
        </p:spPr>
      </p:pic>
      <p:pic>
        <p:nvPicPr>
          <p:cNvPr id="1052" name="picture 10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8674" y="2772536"/>
            <a:ext cx="47625" cy="47625"/>
          </a:xfrm>
          <a:prstGeom prst="rect">
            <a:avLst/>
          </a:prstGeom>
        </p:spPr>
      </p:pic>
      <p:pic>
        <p:nvPicPr>
          <p:cNvPr id="1054" name="picture 10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98300" y="5874511"/>
            <a:ext cx="12700" cy="127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" name="picture 1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grpSp>
        <p:nvGrpSpPr>
          <p:cNvPr id="92" name="group 92"/>
          <p:cNvGrpSpPr/>
          <p:nvPr/>
        </p:nvGrpSpPr>
        <p:grpSpPr>
          <a:xfrm rot="21600000">
            <a:off x="6172200" y="438911"/>
            <a:ext cx="5867400" cy="4724400"/>
            <a:chOff x="0" y="0"/>
            <a:chExt cx="5867400" cy="4724400"/>
          </a:xfrm>
        </p:grpSpPr>
        <p:pic>
          <p:nvPicPr>
            <p:cNvPr id="1058" name="picture 10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867400" cy="4724400"/>
            </a:xfrm>
            <a:prstGeom prst="rect">
              <a:avLst/>
            </a:prstGeom>
          </p:spPr>
        </p:pic>
        <p:sp>
          <p:nvSpPr>
            <p:cNvPr id="1060" name="textbox 1060"/>
            <p:cNvSpPr/>
            <p:nvPr/>
          </p:nvSpPr>
          <p:spPr>
            <a:xfrm>
              <a:off x="-12700" y="-12700"/>
              <a:ext cx="5892800" cy="47498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ct val="95000"/>
                </a:lnSpc>
                <a:spcBef>
                  <a:spcPts val="5"/>
                </a:spcBef>
              </a:pPr>
              <a:r>
                <a:rPr sz="3000" kern="0" spc="8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8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500" kern="0" spc="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try</a:t>
              </a:r>
              <a:r>
                <a:rPr sz="1500" b="1" kern="0" spc="8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-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catch</a:t>
              </a:r>
              <a:r>
                <a:rPr sz="1500" b="1" kern="0" spc="8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-ﬁ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nally</a:t>
              </a:r>
              <a:r>
                <a:rPr sz="1500" b="1" kern="0" spc="8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 </a:t>
              </a:r>
              <a:r>
                <a:rPr sz="1500" kern="0" spc="8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⽤法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3995" algn="l" rtl="0" eaLnBrk="0">
                <a:lnSpc>
                  <a:spcPts val="1470"/>
                </a:lnSpc>
                <a:spcBef>
                  <a:spcPts val="52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function</a:t>
              </a:r>
              <a:r>
                <a:rPr sz="1000" b="1" kern="0" spc="11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divide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(a: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,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b: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):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4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209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-2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if</a:t>
              </a:r>
              <a:r>
                <a:rPr sz="1000" b="1" kern="0" spc="38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(b</a:t>
              </a:r>
              <a:r>
                <a:rPr sz="1000" kern="0" spc="7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==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018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throw</a:t>
              </a:r>
              <a:r>
                <a:rPr sz="1000" b="1" kern="0" spc="17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new</a:t>
              </a:r>
              <a:r>
                <a:rPr sz="1000" b="1" kern="0" spc="16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ZeroDiviso</a:t>
              </a:r>
              <a:r>
                <a:rPr sz="1000" kern="0" spc="3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161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return</a:t>
              </a:r>
              <a:r>
                <a:rPr sz="1000" b="1" kern="0" spc="1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3995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function</a:t>
              </a:r>
              <a:r>
                <a:rPr sz="1000" b="1" kern="0" spc="18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processfinally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(a: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,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b: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018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try</a:t>
              </a:r>
              <a:r>
                <a:rPr sz="1000" b="1" kern="0" spc="2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0891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let</a:t>
              </a:r>
              <a:r>
                <a:rPr sz="1000" b="1" kern="0" spc="33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divide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(a,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b);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526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1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6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1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3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'result:</a:t>
              </a:r>
              <a:r>
                <a:rPr sz="1000" kern="0" spc="29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</a:t>
              </a:r>
              <a:r>
                <a:rPr sz="1000" kern="0" spc="2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es);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catch</a:t>
              </a:r>
              <a:r>
                <a:rPr sz="1000" b="1" kern="0" spc="3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(x)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526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0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3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some</a:t>
              </a:r>
              <a:r>
                <a:rPr sz="1000" kern="0" spc="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error</a:t>
              </a:r>
              <a:r>
                <a:rPr sz="1000" kern="0" spc="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170" algn="l" rtl="0" eaLnBrk="0">
                <a:lnSpc>
                  <a:spcPts val="1505"/>
                </a:lnSpc>
                <a:spcBef>
                  <a:spcPts val="15"/>
                </a:spcBef>
              </a:pP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finally</a:t>
              </a:r>
              <a:r>
                <a:rPr sz="1000" b="1" kern="0" spc="2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526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kern="0" spc="-1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-36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1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3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10" dirty="0">
                  <a:solidFill>
                    <a:srgbClr val="059669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执⾏结束 </a:t>
              </a:r>
              <a:r>
                <a:rPr sz="1000" kern="0" spc="-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170" algn="l" rtl="0" eaLnBrk="0">
                <a:lnSpc>
                  <a:spcPts val="1500"/>
                </a:lnSpc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5265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0369A1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processfinally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(4,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6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9545" algn="l" rtl="0" eaLnBrk="0">
                <a:lnSpc>
                  <a:spcPct val="83000"/>
                </a:lnSpc>
                <a:spcBef>
                  <a:spcPts val="1295"/>
                </a:spcBef>
              </a:pPr>
              <a:r>
                <a:rPr sz="900" kern="0" spc="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输出：</a:t>
              </a:r>
              <a:r>
                <a:rPr sz="900" kern="0" spc="0" dirty="0">
                  <a:solidFill>
                    <a:srgbClr val="1E3A8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some</a:t>
              </a:r>
              <a:r>
                <a:rPr sz="900" kern="0" spc="10" dirty="0">
                  <a:solidFill>
                    <a:srgbClr val="1E3A8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900" kern="0" spc="0" dirty="0">
                  <a:solidFill>
                    <a:srgbClr val="1E3A8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error</a:t>
              </a:r>
              <a:endParaRPr sz="9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130175" algn="l" rtl="0" eaLnBrk="0">
                <a:lnSpc>
                  <a:spcPts val="1200"/>
                </a:lnSpc>
              </a:pPr>
              <a:r>
                <a:rPr sz="900" kern="0" spc="-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执⾏结束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94" name="group 94"/>
          <p:cNvGrpSpPr/>
          <p:nvPr/>
        </p:nvGrpSpPr>
        <p:grpSpPr>
          <a:xfrm rot="21600000">
            <a:off x="152399" y="3486911"/>
            <a:ext cx="5867400" cy="2400300"/>
            <a:chOff x="0" y="0"/>
            <a:chExt cx="5867400" cy="2400300"/>
          </a:xfrm>
        </p:grpSpPr>
        <p:pic>
          <p:nvPicPr>
            <p:cNvPr id="1062" name="picture 106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867400" cy="2400300"/>
            </a:xfrm>
            <a:prstGeom prst="rect">
              <a:avLst/>
            </a:prstGeom>
          </p:spPr>
        </p:pic>
        <p:sp>
          <p:nvSpPr>
            <p:cNvPr id="1064" name="textbox 1064"/>
            <p:cNvSpPr/>
            <p:nvPr/>
          </p:nvSpPr>
          <p:spPr>
            <a:xfrm>
              <a:off x="-12700" y="-12700"/>
              <a:ext cx="5892800" cy="24257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ct val="95000"/>
                </a:lnSpc>
              </a:pPr>
              <a:r>
                <a:rPr sz="3000" kern="0" spc="1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1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try</a:t>
              </a:r>
              <a:r>
                <a:rPr sz="1500" b="1" kern="0" spc="11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-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catch</a:t>
              </a:r>
              <a:r>
                <a:rPr sz="1500" b="1" kern="0" spc="11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-ﬁ</a:t>
              </a:r>
              <a:r>
                <a:rPr sz="1500" b="1" kern="0" spc="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nally</a:t>
              </a:r>
              <a:r>
                <a:rPr sz="1500" b="1" kern="0" spc="11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 </a:t>
              </a:r>
              <a:r>
                <a:rPr sz="1500" kern="0" spc="1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0810" algn="l" rtl="0" eaLnBrk="0">
                <a:lnSpc>
                  <a:spcPct val="96000"/>
                </a:lnSpc>
                <a:spcBef>
                  <a:spcPts val="80"/>
                </a:spcBef>
              </a:pPr>
              <a:r>
                <a:rPr sz="1000" kern="0" spc="4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⽤于捕获和处理异常：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0185" algn="l" rtl="0" eaLnBrk="0">
                <a:lnSpc>
                  <a:spcPts val="1470"/>
                </a:lnSpc>
                <a:spcBef>
                  <a:spcPts val="1395"/>
                </a:spcBef>
              </a:pP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try</a:t>
              </a:r>
              <a:r>
                <a:rPr sz="1000" b="1" kern="0" spc="2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0955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40" dirty="0">
                  <a:solidFill>
                    <a:srgbClr val="64748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4748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4748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可能发⽣异常的语句</a:t>
              </a:r>
              <a:r>
                <a:rPr sz="1000" kern="0" spc="30" dirty="0">
                  <a:solidFill>
                    <a:srgbClr val="64748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块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7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catch</a:t>
              </a:r>
              <a:r>
                <a:rPr sz="1000" b="1" kern="0" spc="3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(e)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0955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20" dirty="0">
                  <a:solidFill>
                    <a:srgbClr val="64748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90" dirty="0">
                  <a:solidFill>
                    <a:srgbClr val="64748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64748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异常处理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7170" algn="l" rtl="0" eaLnBrk="0">
                <a:lnSpc>
                  <a:spcPts val="1505"/>
                </a:lnSpc>
                <a:spcBef>
                  <a:spcPts val="15"/>
                </a:spcBef>
              </a:pP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r>
                <a:rPr sz="1000" kern="0" spc="1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finally</a:t>
              </a:r>
              <a:r>
                <a:rPr sz="1000" b="1" kern="0" spc="20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09550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kern="0" spc="40" dirty="0">
                  <a:solidFill>
                    <a:srgbClr val="64748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4748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4748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⽆论是否发⽣异常都</a:t>
              </a:r>
              <a:r>
                <a:rPr sz="1000" kern="0" spc="30" dirty="0">
                  <a:solidFill>
                    <a:srgbClr val="64748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会执⾏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71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pic>
        <p:nvPicPr>
          <p:cNvPr id="1066" name="picture 10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72200" y="5277611"/>
            <a:ext cx="5867400" cy="2019299"/>
          </a:xfrm>
          <a:prstGeom prst="rect">
            <a:avLst/>
          </a:prstGeom>
        </p:spPr>
      </p:pic>
      <p:sp>
        <p:nvSpPr>
          <p:cNvPr id="1068" name="textbox 1068"/>
          <p:cNvSpPr/>
          <p:nvPr/>
        </p:nvSpPr>
        <p:spPr>
          <a:xfrm>
            <a:off x="6273800" y="5379211"/>
            <a:ext cx="5778500" cy="20472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3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⽰例：没有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catch</a:t>
            </a:r>
            <a:r>
              <a:rPr sz="15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500" b="1" kern="0" spc="100" dirty="0">
                <a:solidFill>
                  <a:srgbClr val="1E40A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ﬁ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nally</a:t>
            </a:r>
            <a:r>
              <a:rPr sz="15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695" algn="l" rtl="0" eaLnBrk="0">
              <a:lnSpc>
                <a:spcPts val="1470"/>
              </a:lnSpc>
              <a:spcBef>
                <a:spcPts val="525"/>
              </a:spcBef>
            </a:pPr>
            <a:r>
              <a:rPr sz="1000" b="1" kern="0" spc="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function</a:t>
            </a:r>
            <a:r>
              <a:rPr sz="1000" b="1" kern="0" spc="18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processfinallywithoutcatch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(a: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7C3AE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b: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7C3AE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95885" algn="l" rtl="0" eaLnBrk="0">
              <a:lnSpc>
                <a:spcPts val="1470"/>
              </a:lnSpc>
              <a:spcBef>
                <a:spcPts val="30"/>
              </a:spcBef>
            </a:pPr>
            <a:r>
              <a:rPr sz="1000" b="1" kern="0" spc="4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try</a:t>
            </a:r>
            <a:r>
              <a:rPr sz="1000" b="1" kern="0" spc="20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kern="0" spc="40" dirty="0">
              <a:solidFill>
                <a:srgbClr val="000000">
                  <a:alpha val="100000"/>
                </a:srgbClr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95885" algn="l" rtl="0" eaLnBrk="0">
              <a:lnSpc>
                <a:spcPts val="1470"/>
              </a:lnSpc>
              <a:spcBef>
                <a:spcPts val="30"/>
              </a:spcBef>
            </a:pPr>
            <a:r>
              <a:rPr sz="1600" b="1" kern="0" spc="-10" baseline="1400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let</a:t>
            </a:r>
            <a:r>
              <a:rPr sz="1000" b="1" kern="0" spc="26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600" kern="0" spc="-10" baseline="140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600" kern="0" spc="-10" baseline="140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600" kern="0" spc="-10" baseline="1400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divide</a:t>
            </a:r>
            <a:r>
              <a:rPr sz="1600" kern="0" spc="-10" baseline="140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(a,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600" kern="0" spc="-10" baseline="140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b);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                        </a:t>
            </a:r>
            <a:endParaRPr sz="1600" baseline="-2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00965" algn="l" rtl="0" eaLnBrk="0">
              <a:lnSpc>
                <a:spcPts val="1410"/>
              </a:lnSpc>
            </a:pPr>
            <a:r>
              <a:rPr sz="10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console</a:t>
            </a:r>
            <a:r>
              <a:rPr sz="1000" kern="0" spc="-36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log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'result:</a:t>
            </a:r>
            <a:r>
              <a:rPr sz="1000" kern="0" spc="29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-1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+</a:t>
            </a:r>
            <a:r>
              <a:rPr sz="1000" kern="0" spc="2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</a:t>
            </a: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es);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02870" algn="l" rtl="0" eaLnBrk="0">
              <a:lnSpc>
                <a:spcPts val="1505"/>
              </a:lnSpc>
              <a:spcBef>
                <a:spcPts val="15"/>
              </a:spcBef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b="1" kern="0" spc="4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finally</a:t>
            </a:r>
            <a:r>
              <a:rPr sz="1000" b="1" kern="0" spc="200" dirty="0">
                <a:solidFill>
                  <a:srgbClr val="1E40AF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00965" algn="l" rtl="0" eaLnBrk="0">
              <a:lnSpc>
                <a:spcPts val="1470"/>
              </a:lnSpc>
              <a:spcBef>
                <a:spcPts val="5"/>
              </a:spcBef>
            </a:pPr>
            <a:r>
              <a:rPr sz="10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console</a:t>
            </a:r>
            <a:r>
              <a:rPr sz="1000" kern="0" spc="-36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log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-10" dirty="0">
                <a:solidFill>
                  <a:srgbClr val="059669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执⾏结束 </a:t>
            </a:r>
            <a:r>
              <a:rPr sz="1000" kern="0" spc="-20" dirty="0">
                <a:solidFill>
                  <a:srgbClr val="059669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02870" algn="l" rtl="0" eaLnBrk="0">
              <a:lnSpc>
                <a:spcPts val="1500"/>
              </a:lnSpc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0287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grpSp>
        <p:nvGrpSpPr>
          <p:cNvPr id="96" name="group 96"/>
          <p:cNvGrpSpPr/>
          <p:nvPr/>
        </p:nvGrpSpPr>
        <p:grpSpPr>
          <a:xfrm rot="21600000">
            <a:off x="152399" y="1505711"/>
            <a:ext cx="5867400" cy="1866900"/>
            <a:chOff x="0" y="0"/>
            <a:chExt cx="5867400" cy="1866900"/>
          </a:xfrm>
        </p:grpSpPr>
        <p:pic>
          <p:nvPicPr>
            <p:cNvPr id="1070" name="picture 10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5867400" cy="1866900"/>
            </a:xfrm>
            <a:prstGeom prst="rect">
              <a:avLst/>
            </a:prstGeom>
          </p:spPr>
        </p:pic>
        <p:sp>
          <p:nvSpPr>
            <p:cNvPr id="1072" name="textbox 1072"/>
            <p:cNvSpPr/>
            <p:nvPr/>
          </p:nvSpPr>
          <p:spPr>
            <a:xfrm>
              <a:off x="-12700" y="-12700"/>
              <a:ext cx="5892800" cy="18923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ct val="97000"/>
                </a:lnSpc>
                <a:spcBef>
                  <a:spcPts val="0"/>
                </a:spcBef>
              </a:pPr>
              <a:r>
                <a:rPr sz="3000" kern="0" spc="20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●</a:t>
              </a:r>
              <a:r>
                <a:rPr sz="3000" kern="0" spc="20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b="1" kern="0" spc="0" baseline="500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throw</a:t>
              </a:r>
              <a:r>
                <a:rPr sz="1400" b="1" kern="0" spc="200" dirty="0">
                  <a:solidFill>
                    <a:srgbClr val="1E40AF">
                      <a:alpha val="100000"/>
                    </a:srgbClr>
                  </a:solidFill>
                  <a:latin typeface="Verdana" panose="020B08040305040B0204"/>
                  <a:ea typeface="Verdana" panose="020B08040305040B0204"/>
                  <a:cs typeface="Verdana" panose="020B08040305040B0204"/>
                </a:rPr>
                <a:t> </a:t>
              </a:r>
              <a:r>
                <a:rPr sz="2300" kern="0" spc="200" baseline="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2300" baseline="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0175" algn="l" rtl="0" eaLnBrk="0">
                <a:lnSpc>
                  <a:spcPct val="96000"/>
                </a:lnSpc>
                <a:spcBef>
                  <a:spcPts val="5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throw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语句⽤于抛出异常或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错误：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0185" algn="l" rtl="0" eaLnBrk="0">
                <a:lnSpc>
                  <a:spcPts val="1470"/>
                </a:lnSpc>
                <a:spcBef>
                  <a:spcPts val="1390"/>
                </a:spcBef>
              </a:pP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throw</a:t>
              </a:r>
              <a:r>
                <a:rPr sz="1000" b="1" kern="0" spc="18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b="1" kern="0" spc="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new</a:t>
              </a:r>
              <a:r>
                <a:rPr sz="1000" b="1" kern="0" spc="18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Error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3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this</a:t>
              </a:r>
              <a:r>
                <a:rPr sz="1000" kern="0" spc="1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error</a:t>
              </a:r>
              <a:r>
                <a:rPr sz="1000" kern="0" spc="120" dirty="0">
                  <a:solidFill>
                    <a:srgbClr val="059669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'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31445" algn="l" rtl="0" eaLnBrk="0">
                <a:lnSpc>
                  <a:spcPct val="97000"/>
                </a:lnSpc>
                <a:spcBef>
                  <a:spcPts val="1380"/>
                </a:spcBef>
              </a:pP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⽰例：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399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class</a:t>
              </a: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ZeroDivisor</a:t>
              </a:r>
              <a:r>
                <a:rPr sz="1000" kern="0" spc="7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b="1" kern="0" spc="4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extends</a:t>
              </a:r>
              <a:r>
                <a:rPr sz="1000" b="1" kern="0" spc="190" dirty="0">
                  <a:solidFill>
                    <a:srgbClr val="1E40AF">
                      <a:alpha val="100000"/>
                    </a:srgbClr>
                  </a:solidFill>
                  <a:latin typeface="Consolas" panose="020B0609020204030204"/>
                  <a:ea typeface="Consolas" panose="020B0609020204030204"/>
                  <a:cs typeface="Consolas" panose="020B0609020204030204"/>
                </a:rPr>
                <a:t> </a:t>
              </a:r>
              <a:r>
                <a:rPr sz="1000" kern="0" spc="4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Error</a:t>
              </a:r>
              <a:r>
                <a:rPr sz="1000" kern="0" spc="140" dirty="0">
                  <a:solidFill>
                    <a:srgbClr val="7C3AE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sp>
        <p:nvSpPr>
          <p:cNvPr id="1074" name="rect 1074"/>
          <p:cNvSpPr/>
          <p:nvPr/>
        </p:nvSpPr>
        <p:spPr>
          <a:xfrm>
            <a:off x="152399" y="6001511"/>
            <a:ext cx="5867400" cy="1295399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76" name="textbox 1076"/>
          <p:cNvSpPr/>
          <p:nvPr/>
        </p:nvSpPr>
        <p:spPr>
          <a:xfrm>
            <a:off x="152399" y="438911"/>
            <a:ext cx="5867400" cy="952500"/>
          </a:xfrm>
          <a:prstGeom prst="rect">
            <a:avLst/>
          </a:prstGeom>
          <a:solidFill>
            <a:srgbClr val="FFFFFF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8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4300" algn="l" rtl="0" eaLnBrk="0">
              <a:lnSpc>
                <a:spcPct val="97000"/>
              </a:lnSpc>
              <a:spcBef>
                <a:spcPts val="0"/>
              </a:spcBef>
            </a:pPr>
            <a:r>
              <a:rPr sz="3000" kern="0" spc="1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1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300" kern="0" spc="130" baseline="5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异常处理机制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7475" indent="-2540" algn="l" rtl="0" eaLnBrk="0">
              <a:lnSpc>
                <a:spcPct val="110000"/>
              </a:lnSpc>
              <a:spcBef>
                <a:spcPts val="1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throw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语句抛出异常</a:t>
            </a:r>
            <a:r>
              <a:rPr sz="1000" kern="0" spc="-1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19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以及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try</a:t>
            </a:r>
            <a:r>
              <a:rPr sz="1000" b="1" kern="0" spc="60" dirty="0">
                <a:solidFill>
                  <a:srgbClr val="1E3A8A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-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catch</a:t>
            </a:r>
            <a:r>
              <a:rPr sz="1000" b="1" kern="0" spc="60" dirty="0">
                <a:solidFill>
                  <a:srgbClr val="1E3A8A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-ﬁ</a:t>
            </a:r>
            <a:r>
              <a:rPr sz="1000" b="1" kern="0" spc="0" dirty="0">
                <a:solidFill>
                  <a:srgbClr val="1E3A8A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nally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句块进⾏异常捕获和处理</a:t>
            </a:r>
            <a:r>
              <a:rPr sz="1000" kern="0" spc="-1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，确保程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序的健壮性。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78" name="picture 10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43000" y="6734780"/>
            <a:ext cx="4229100" cy="487180"/>
          </a:xfrm>
          <a:prstGeom prst="rect">
            <a:avLst/>
          </a:prstGeom>
        </p:spPr>
      </p:pic>
      <p:sp>
        <p:nvSpPr>
          <p:cNvPr id="1080" name="textbox 1080"/>
          <p:cNvSpPr/>
          <p:nvPr/>
        </p:nvSpPr>
        <p:spPr>
          <a:xfrm>
            <a:off x="253999" y="6103111"/>
            <a:ext cx="1664970" cy="471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000" kern="0" spc="1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1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300" kern="0" spc="130" baseline="5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异常处理流程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" name="picture 10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1084" name="textbox 1084"/>
          <p:cNvSpPr/>
          <p:nvPr/>
        </p:nvSpPr>
        <p:spPr>
          <a:xfrm>
            <a:off x="337820" y="1698294"/>
            <a:ext cx="6440170" cy="25444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680"/>
              </a:lnSpc>
            </a:pP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-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测试脚本⽰例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ts val="1720"/>
              </a:lnSpc>
              <a:spcBef>
                <a:spcPts val="250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import</a:t>
            </a:r>
            <a:r>
              <a:rPr sz="1200" b="1" kern="0" spc="18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describe,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it,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expect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from</a:t>
            </a:r>
            <a:r>
              <a:rPr sz="1200" b="1" kern="0" spc="37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'@ohos/hypiu</a:t>
            </a:r>
            <a:r>
              <a:rPr sz="1200" kern="0" spc="-1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m'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240" algn="l" rtl="0" eaLnBrk="0">
              <a:lnSpc>
                <a:spcPts val="1720"/>
              </a:lnSpc>
              <a:spcBef>
                <a:spcPts val="305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import</a:t>
            </a:r>
            <a:r>
              <a:rPr sz="1200" b="1" kern="0" spc="18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2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abilityDelegatorRegistry</a:t>
            </a:r>
            <a:r>
              <a:rPr sz="12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2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from</a:t>
            </a:r>
            <a:r>
              <a:rPr sz="1200" b="1" kern="0" spc="37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2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'@</a:t>
            </a:r>
            <a:r>
              <a:rPr sz="1200" kern="0" spc="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kit</a:t>
            </a:r>
            <a:r>
              <a:rPr sz="1200" kern="0" spc="2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TestKit</a:t>
            </a:r>
            <a:r>
              <a:rPr sz="1200" kern="0" spc="2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240" algn="l" rtl="0" eaLnBrk="0">
              <a:lnSpc>
                <a:spcPts val="1720"/>
              </a:lnSpc>
              <a:spcBef>
                <a:spcPts val="230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import</a:t>
            </a:r>
            <a:r>
              <a:rPr sz="1200" b="1" kern="0" spc="19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UIAbility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,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Want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from</a:t>
            </a:r>
            <a:r>
              <a:rPr sz="1200" b="1" kern="0" spc="37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1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'@</a:t>
            </a:r>
            <a:r>
              <a:rPr sz="1200" kern="0" spc="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kit</a:t>
            </a:r>
            <a:r>
              <a:rPr sz="1200" kern="0" spc="1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AbilityKit</a:t>
            </a:r>
            <a:r>
              <a:rPr sz="1200" kern="0" spc="10" dirty="0">
                <a:solidFill>
                  <a:srgbClr val="10B98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145" algn="l" rtl="0" eaLnBrk="0">
              <a:lnSpc>
                <a:spcPts val="1680"/>
              </a:lnSpc>
              <a:spcBef>
                <a:spcPts val="620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const</a:t>
            </a:r>
            <a:r>
              <a:rPr sz="1200" b="1" kern="0" spc="1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delegator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abilityDelegatorRegistry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getAbilityDelegator</a:t>
            </a:r>
            <a:r>
              <a:rPr sz="12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145" algn="l" rtl="0" eaLnBrk="0">
              <a:lnSpc>
                <a:spcPct val="85000"/>
              </a:lnSpc>
              <a:spcBef>
                <a:spcPts val="575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const</a:t>
            </a:r>
            <a:r>
              <a:rPr sz="1200" b="1" kern="0" spc="17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bundleName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abilityDelegatorRegistry.getArguments().bu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ndleName;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780" algn="l" rtl="0" eaLnBrk="0">
              <a:lnSpc>
                <a:spcPts val="1680"/>
              </a:lnSpc>
              <a:spcBef>
                <a:spcPts val="720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function</a:t>
            </a:r>
            <a:r>
              <a:rPr sz="1200" b="1" kern="0" spc="13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sleep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time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number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6670" algn="l" rtl="0" eaLnBrk="0">
              <a:lnSpc>
                <a:spcPts val="1665"/>
              </a:lnSpc>
              <a:spcBef>
                <a:spcPts val="345"/>
              </a:spcBef>
            </a:pP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return</a:t>
            </a: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b="1" kern="0" spc="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new</a:t>
            </a:r>
            <a:r>
              <a:rPr sz="1200" b="1" kern="0" spc="240" dirty="0">
                <a:solidFill>
                  <a:srgbClr val="3B82F6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Promise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&lt;void&gt;((resolve: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Function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=&gt;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setTimeout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(resolve,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4605" algn="l" rtl="0" eaLnBrk="0">
              <a:lnSpc>
                <a:spcPts val="1665"/>
              </a:lnSpc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time));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0955" algn="l" rtl="0" eaLnBrk="0">
              <a:lnSpc>
                <a:spcPts val="1680"/>
              </a:lnSpc>
              <a:spcBef>
                <a:spcPts val="345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086" name="textbox 1086"/>
          <p:cNvSpPr/>
          <p:nvPr/>
        </p:nvSpPr>
        <p:spPr>
          <a:xfrm>
            <a:off x="0" y="438911"/>
            <a:ext cx="12192000" cy="5715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8145" algn="l" rtl="0" eaLnBrk="0">
              <a:lnSpc>
                <a:spcPct val="97000"/>
              </a:lnSpc>
            </a:pPr>
            <a:r>
              <a:rPr sz="2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实践案例：</a:t>
            </a:r>
            <a:r>
              <a:rPr sz="2200" kern="0" spc="-4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测试脚本编写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88" name="rect 1088"/>
          <p:cNvSpPr/>
          <p:nvPr/>
        </p:nvSpPr>
        <p:spPr>
          <a:xfrm>
            <a:off x="7381875" y="1886711"/>
            <a:ext cx="4581525" cy="6096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90" name="textbox 1090"/>
          <p:cNvSpPr/>
          <p:nvPr/>
        </p:nvSpPr>
        <p:spPr>
          <a:xfrm>
            <a:off x="7362825" y="2877311"/>
            <a:ext cx="4600575" cy="3810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" algn="l" rtl="0" eaLnBrk="0">
              <a:lnSpc>
                <a:spcPct val="94000"/>
              </a:lnSpc>
              <a:spcBef>
                <a:spcPts val="5"/>
              </a:spcBef>
              <a:tabLst>
                <a:tab pos="11811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abilityDelegatorRegistry</a:t>
            </a:r>
            <a:r>
              <a:rPr sz="12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获取能⼒代理实例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delegator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92" name="picture 10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62825" y="2877311"/>
            <a:ext cx="38100" cy="381000"/>
          </a:xfrm>
          <a:prstGeom prst="rect">
            <a:avLst/>
          </a:prstGeom>
        </p:spPr>
      </p:pic>
      <p:sp>
        <p:nvSpPr>
          <p:cNvPr id="1094" name="textbox 1094"/>
          <p:cNvSpPr/>
          <p:nvPr/>
        </p:nvSpPr>
        <p:spPr>
          <a:xfrm>
            <a:off x="7362825" y="3639311"/>
            <a:ext cx="4600575" cy="3810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" algn="l" rtl="0" eaLnBrk="0">
              <a:lnSpc>
                <a:spcPct val="95000"/>
              </a:lnSpc>
              <a:spcBef>
                <a:spcPts val="5"/>
              </a:spcBef>
              <a:tabLst>
                <a:tab pos="11493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describe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函数定义测试套件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ActsAbilityTest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96" name="picture 10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62825" y="3639311"/>
            <a:ext cx="38100" cy="381000"/>
          </a:xfrm>
          <a:prstGeom prst="rect">
            <a:avLst/>
          </a:prstGeom>
        </p:spPr>
      </p:pic>
      <p:sp>
        <p:nvSpPr>
          <p:cNvPr id="1098" name="textbox 1098"/>
          <p:cNvSpPr/>
          <p:nvPr/>
        </p:nvSpPr>
        <p:spPr>
          <a:xfrm>
            <a:off x="7362825" y="4401311"/>
            <a:ext cx="4600575" cy="3810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" algn="l" rtl="0" eaLnBrk="0">
              <a:lnSpc>
                <a:spcPct val="95000"/>
              </a:lnSpc>
              <a:spcBef>
                <a:spcPts val="5"/>
              </a:spcBef>
              <a:tabLst>
                <a:tab pos="11493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</a:t>
            </a:r>
            <a:r>
              <a:rPr sz="12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函数定义测试⽤例</a:t>
            </a:r>
            <a:r>
              <a:rPr sz="1200" kern="0" spc="4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testUiExample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100" name="picture 1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62825" y="4401311"/>
            <a:ext cx="38100" cy="380999"/>
          </a:xfrm>
          <a:prstGeom prst="rect">
            <a:avLst/>
          </a:prstGeom>
        </p:spPr>
      </p:pic>
      <p:sp>
        <p:nvSpPr>
          <p:cNvPr id="1102" name="textbox 1102"/>
          <p:cNvSpPr/>
          <p:nvPr/>
        </p:nvSpPr>
        <p:spPr>
          <a:xfrm>
            <a:off x="7362825" y="5163311"/>
            <a:ext cx="4600575" cy="3810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" algn="l" rtl="0" eaLnBrk="0">
              <a:lnSpc>
                <a:spcPct val="92000"/>
              </a:lnSpc>
              <a:spcBef>
                <a:spcPts val="0"/>
              </a:spcBef>
              <a:tabLst>
                <a:tab pos="1174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启动指定能⼒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，等待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1000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毫秒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，获取当前顶层能⼒并验证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4" name="picture 1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62825" y="5163311"/>
            <a:ext cx="38100" cy="380999"/>
          </a:xfrm>
          <a:prstGeom prst="rect">
            <a:avLst/>
          </a:prstGeom>
        </p:spPr>
      </p:pic>
      <p:sp>
        <p:nvSpPr>
          <p:cNvPr id="1106" name="textbox 1106"/>
          <p:cNvSpPr/>
          <p:nvPr/>
        </p:nvSpPr>
        <p:spPr>
          <a:xfrm>
            <a:off x="7362825" y="5925311"/>
            <a:ext cx="4600575" cy="381000"/>
          </a:xfrm>
          <a:prstGeom prst="rect">
            <a:avLst/>
          </a:prstGeom>
          <a:solidFill>
            <a:srgbClr val="1E3A8A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" algn="l" rtl="0" eaLnBrk="0">
              <a:lnSpc>
                <a:spcPct val="91000"/>
              </a:lnSpc>
              <a:spcBef>
                <a:spcPts val="5"/>
              </a:spcBef>
              <a:tabLst>
                <a:tab pos="11811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中右击测试⽂件</a:t>
            </a:r>
            <a:r>
              <a:rPr sz="1200" kern="0" spc="-1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，选择执⾏测试选项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8" name="picture 1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62825" y="5925311"/>
            <a:ext cx="38100" cy="380999"/>
          </a:xfrm>
          <a:prstGeom prst="rect">
            <a:avLst/>
          </a:prstGeom>
        </p:spPr>
      </p:pic>
      <p:sp>
        <p:nvSpPr>
          <p:cNvPr id="1110" name="textbox 1110"/>
          <p:cNvSpPr/>
          <p:nvPr/>
        </p:nvSpPr>
        <p:spPr>
          <a:xfrm>
            <a:off x="7470109" y="1978025"/>
            <a:ext cx="4312284" cy="422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" algn="l" rtl="0" eaLnBrk="0">
              <a:lnSpc>
                <a:spcPct val="111000"/>
              </a:lnSpc>
            </a:pP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导⼊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Hypium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测试框架中的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describe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expect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以及测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试⼯具包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12" name="textbox 1112"/>
          <p:cNvSpPr/>
          <p:nvPr/>
        </p:nvSpPr>
        <p:spPr>
          <a:xfrm>
            <a:off x="222586" y="1265935"/>
            <a:ext cx="4805679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通过测试脚本⽰例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，展⽰如何应⽤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知识进⾏单元测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试编写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14" name="textbox 1114"/>
          <p:cNvSpPr/>
          <p:nvPr/>
        </p:nvSpPr>
        <p:spPr>
          <a:xfrm>
            <a:off x="7656990" y="2584196"/>
            <a:ext cx="1166494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获取能⼒代理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16" name="textbox 1116"/>
          <p:cNvSpPr/>
          <p:nvPr/>
        </p:nvSpPr>
        <p:spPr>
          <a:xfrm>
            <a:off x="7656800" y="4108195"/>
            <a:ext cx="1165225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定义测试⽤例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18" name="textbox 1118"/>
          <p:cNvSpPr/>
          <p:nvPr/>
        </p:nvSpPr>
        <p:spPr>
          <a:xfrm>
            <a:off x="7656800" y="3346196"/>
            <a:ext cx="1165225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定义测试套件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20" name="textbox 1120"/>
          <p:cNvSpPr/>
          <p:nvPr/>
        </p:nvSpPr>
        <p:spPr>
          <a:xfrm>
            <a:off x="7658705" y="4870195"/>
            <a:ext cx="1163319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编写测试逻辑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24" name="textbox 1124"/>
          <p:cNvSpPr/>
          <p:nvPr/>
        </p:nvSpPr>
        <p:spPr>
          <a:xfrm>
            <a:off x="7658324" y="5632195"/>
            <a:ext cx="784225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执⾏测试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26" name="textbox 1126"/>
          <p:cNvSpPr/>
          <p:nvPr/>
        </p:nvSpPr>
        <p:spPr>
          <a:xfrm>
            <a:off x="7664801" y="1593596"/>
            <a:ext cx="779144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导⼊依赖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98" name="group 98"/>
          <p:cNvGrpSpPr/>
          <p:nvPr/>
        </p:nvGrpSpPr>
        <p:grpSpPr>
          <a:xfrm rot="21600000">
            <a:off x="7362825" y="1600961"/>
            <a:ext cx="228600" cy="228600"/>
            <a:chOff x="0" y="0"/>
            <a:chExt cx="228600" cy="228600"/>
          </a:xfrm>
        </p:grpSpPr>
        <p:pic>
          <p:nvPicPr>
            <p:cNvPr id="1128" name="picture 11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28600" cy="228600"/>
            </a:xfrm>
            <a:prstGeom prst="rect">
              <a:avLst/>
            </a:prstGeom>
          </p:spPr>
        </p:pic>
        <p:sp>
          <p:nvSpPr>
            <p:cNvPr id="1130" name="textbox 1130"/>
            <p:cNvSpPr/>
            <p:nvPr/>
          </p:nvSpPr>
          <p:spPr>
            <a:xfrm>
              <a:off x="-12700" y="-12700"/>
              <a:ext cx="254000" cy="2908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8900" algn="l" rtl="0" eaLnBrk="0">
                <a:lnSpc>
                  <a:spcPct val="82000"/>
                </a:lnSpc>
                <a:spcBef>
                  <a:spcPts val="0"/>
                </a:spcBef>
              </a:pPr>
              <a:r>
                <a:rPr sz="1200" b="1" kern="0" spc="-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100" name="group 100"/>
          <p:cNvGrpSpPr/>
          <p:nvPr/>
        </p:nvGrpSpPr>
        <p:grpSpPr>
          <a:xfrm rot="21600000">
            <a:off x="7362825" y="2591561"/>
            <a:ext cx="228600" cy="228600"/>
            <a:chOff x="0" y="0"/>
            <a:chExt cx="228600" cy="228600"/>
          </a:xfrm>
        </p:grpSpPr>
        <p:pic>
          <p:nvPicPr>
            <p:cNvPr id="1132" name="picture 11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28600" cy="228600"/>
            </a:xfrm>
            <a:prstGeom prst="rect">
              <a:avLst/>
            </a:prstGeom>
          </p:spPr>
        </p:pic>
        <p:sp>
          <p:nvSpPr>
            <p:cNvPr id="1134" name="textbox 1134"/>
            <p:cNvSpPr/>
            <p:nvPr/>
          </p:nvSpPr>
          <p:spPr>
            <a:xfrm>
              <a:off x="-12700" y="-12700"/>
              <a:ext cx="254000" cy="2908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9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3820" algn="l" rtl="0" eaLnBrk="0">
                <a:lnSpc>
                  <a:spcPct val="83000"/>
                </a:lnSpc>
                <a:spcBef>
                  <a:spcPts val="5"/>
                </a:spcBef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102" name="group 102"/>
          <p:cNvGrpSpPr/>
          <p:nvPr/>
        </p:nvGrpSpPr>
        <p:grpSpPr>
          <a:xfrm rot="21600000">
            <a:off x="7362825" y="3353561"/>
            <a:ext cx="228600" cy="228600"/>
            <a:chOff x="0" y="0"/>
            <a:chExt cx="228600" cy="228600"/>
          </a:xfrm>
        </p:grpSpPr>
        <p:pic>
          <p:nvPicPr>
            <p:cNvPr id="1136" name="picture 11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28600" cy="228600"/>
            </a:xfrm>
            <a:prstGeom prst="rect">
              <a:avLst/>
            </a:prstGeom>
          </p:spPr>
        </p:pic>
        <p:sp>
          <p:nvSpPr>
            <p:cNvPr id="1138" name="textbox 1138"/>
            <p:cNvSpPr/>
            <p:nvPr/>
          </p:nvSpPr>
          <p:spPr>
            <a:xfrm>
              <a:off x="-12700" y="-12700"/>
              <a:ext cx="254000" cy="288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1915" algn="l" rtl="0" eaLnBrk="0">
                <a:lnSpc>
                  <a:spcPct val="83000"/>
                </a:lnSpc>
              </a:pPr>
              <a:r>
                <a:rPr sz="1200" b="1" kern="0" spc="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104" name="group 104"/>
          <p:cNvGrpSpPr/>
          <p:nvPr/>
        </p:nvGrpSpPr>
        <p:grpSpPr>
          <a:xfrm rot="21600000">
            <a:off x="7362825" y="4115561"/>
            <a:ext cx="228600" cy="228600"/>
            <a:chOff x="0" y="0"/>
            <a:chExt cx="228600" cy="228600"/>
          </a:xfrm>
        </p:grpSpPr>
        <p:pic>
          <p:nvPicPr>
            <p:cNvPr id="1140" name="picture 11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28600" cy="228600"/>
            </a:xfrm>
            <a:prstGeom prst="rect">
              <a:avLst/>
            </a:prstGeom>
          </p:spPr>
        </p:pic>
        <p:sp>
          <p:nvSpPr>
            <p:cNvPr id="1142" name="textbox 1142"/>
            <p:cNvSpPr/>
            <p:nvPr/>
          </p:nvSpPr>
          <p:spPr>
            <a:xfrm>
              <a:off x="-12700" y="-12700"/>
              <a:ext cx="254000" cy="2908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8740" algn="l" rtl="0" eaLnBrk="0">
                <a:lnSpc>
                  <a:spcPct val="82000"/>
                </a:lnSpc>
                <a:spcBef>
                  <a:spcPts val="0"/>
                </a:spcBef>
              </a:pPr>
              <a:r>
                <a:rPr sz="1200" b="1" kern="0" spc="5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4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106" name="group 106"/>
          <p:cNvGrpSpPr/>
          <p:nvPr/>
        </p:nvGrpSpPr>
        <p:grpSpPr>
          <a:xfrm rot="21600000">
            <a:off x="7362825" y="4877561"/>
            <a:ext cx="228600" cy="228600"/>
            <a:chOff x="0" y="0"/>
            <a:chExt cx="228600" cy="228600"/>
          </a:xfrm>
        </p:grpSpPr>
        <p:pic>
          <p:nvPicPr>
            <p:cNvPr id="1144" name="picture 11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28600" cy="228600"/>
            </a:xfrm>
            <a:prstGeom prst="rect">
              <a:avLst/>
            </a:prstGeom>
          </p:spPr>
        </p:pic>
        <p:sp>
          <p:nvSpPr>
            <p:cNvPr id="1146" name="textbox 1146"/>
            <p:cNvSpPr/>
            <p:nvPr/>
          </p:nvSpPr>
          <p:spPr>
            <a:xfrm>
              <a:off x="-12700" y="-12700"/>
              <a:ext cx="254000" cy="288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3185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5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108" name="group 108"/>
          <p:cNvGrpSpPr/>
          <p:nvPr/>
        </p:nvGrpSpPr>
        <p:grpSpPr>
          <a:xfrm rot="21600000">
            <a:off x="7362825" y="5639561"/>
            <a:ext cx="228600" cy="228600"/>
            <a:chOff x="0" y="0"/>
            <a:chExt cx="228600" cy="228600"/>
          </a:xfrm>
        </p:grpSpPr>
        <p:pic>
          <p:nvPicPr>
            <p:cNvPr id="1148" name="picture 114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228600" cy="228600"/>
            </a:xfrm>
            <a:prstGeom prst="rect">
              <a:avLst/>
            </a:prstGeom>
          </p:spPr>
        </p:pic>
        <p:sp>
          <p:nvSpPr>
            <p:cNvPr id="1150" name="textbox 1150"/>
            <p:cNvSpPr/>
            <p:nvPr/>
          </p:nvSpPr>
          <p:spPr>
            <a:xfrm>
              <a:off x="-12700" y="-12700"/>
              <a:ext cx="254000" cy="288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1280" algn="l" rtl="0" eaLnBrk="0">
                <a:lnSpc>
                  <a:spcPct val="83000"/>
                </a:lnSpc>
              </a:pPr>
              <a:r>
                <a:rPr sz="1200" b="1" kern="0" spc="3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6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pic>
        <p:nvPicPr>
          <p:cNvPr id="1152" name="picture 11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362825" y="1886711"/>
            <a:ext cx="38100" cy="609600"/>
          </a:xfrm>
          <a:prstGeom prst="rect">
            <a:avLst/>
          </a:prstGeom>
        </p:spPr>
      </p:pic>
      <p:pic>
        <p:nvPicPr>
          <p:cNvPr id="1154" name="picture 11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121531" y="4236211"/>
            <a:ext cx="12693" cy="127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" name="picture 11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7911"/>
            <a:ext cx="12192000" cy="7620000"/>
          </a:xfrm>
          <a:prstGeom prst="rect">
            <a:avLst/>
          </a:prstGeom>
        </p:spPr>
      </p:pic>
      <p:sp>
        <p:nvSpPr>
          <p:cNvPr id="1158" name="textbox 1158"/>
          <p:cNvSpPr/>
          <p:nvPr/>
        </p:nvSpPr>
        <p:spPr>
          <a:xfrm>
            <a:off x="368300" y="1073911"/>
            <a:ext cx="1893570" cy="4431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199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-4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核⼼特性总结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6000"/>
              </a:lnSpc>
              <a:spcBef>
                <a:spcPts val="5"/>
              </a:spcBef>
              <a:tabLst>
                <a:tab pos="51117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未来发展趋势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0" name="picture 1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5087111"/>
            <a:ext cx="381000" cy="381000"/>
          </a:xfrm>
          <a:prstGeom prst="rect">
            <a:avLst/>
          </a:prstGeom>
        </p:spPr>
      </p:pic>
      <p:sp>
        <p:nvSpPr>
          <p:cNvPr id="1162" name="textbox 1162"/>
          <p:cNvSpPr/>
          <p:nvPr/>
        </p:nvSpPr>
        <p:spPr>
          <a:xfrm>
            <a:off x="0" y="57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255" algn="l" rtl="0" eaLnBrk="0">
              <a:lnSpc>
                <a:spcPct val="98000"/>
              </a:lnSpc>
              <a:spcBef>
                <a:spcPts val="5"/>
              </a:spcBef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总结与展望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10" name="group 110"/>
          <p:cNvGrpSpPr/>
          <p:nvPr/>
        </p:nvGrpSpPr>
        <p:grpSpPr>
          <a:xfrm rot="21600000">
            <a:off x="4724399" y="5620511"/>
            <a:ext cx="3276600" cy="1676400"/>
            <a:chOff x="0" y="0"/>
            <a:chExt cx="3276600" cy="1676400"/>
          </a:xfrm>
        </p:grpSpPr>
        <p:sp>
          <p:nvSpPr>
            <p:cNvPr id="1164" name="rect 1164"/>
            <p:cNvSpPr/>
            <p:nvPr/>
          </p:nvSpPr>
          <p:spPr>
            <a:xfrm>
              <a:off x="0" y="0"/>
              <a:ext cx="3276600" cy="167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66" name="textbox 1166"/>
            <p:cNvSpPr/>
            <p:nvPr/>
          </p:nvSpPr>
          <p:spPr>
            <a:xfrm>
              <a:off x="183896" y="743623"/>
              <a:ext cx="2915285" cy="7613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48055" algn="l" rtl="0" eaLnBrk="0">
                <a:lnSpc>
                  <a:spcPct val="99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系统类型⽀持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9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78230" indent="-1065530" algn="l" rtl="0" eaLnBrk="0">
                <a:lnSpc>
                  <a:spcPct val="116000"/>
                </a:lnSpc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扩展对系统级编程的⽀持</a:t>
              </a:r>
              <a:r>
                <a:rPr sz="1200" kern="0" spc="-19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，提供更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底层的硬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件交互能⼒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68" name="picture 11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409700" y="152400"/>
              <a:ext cx="457200" cy="457200"/>
            </a:xfrm>
            <a:prstGeom prst="rect">
              <a:avLst/>
            </a:prstGeom>
          </p:spPr>
        </p:pic>
      </p:grpSp>
      <p:grpSp>
        <p:nvGrpSpPr>
          <p:cNvPr id="112" name="group 112"/>
          <p:cNvGrpSpPr/>
          <p:nvPr/>
        </p:nvGrpSpPr>
        <p:grpSpPr>
          <a:xfrm rot="21600000">
            <a:off x="914399" y="5620511"/>
            <a:ext cx="3267075" cy="1676400"/>
            <a:chOff x="0" y="0"/>
            <a:chExt cx="3267075" cy="1676400"/>
          </a:xfrm>
        </p:grpSpPr>
        <p:sp>
          <p:nvSpPr>
            <p:cNvPr id="1170" name="rect 1170"/>
            <p:cNvSpPr/>
            <p:nvPr/>
          </p:nvSpPr>
          <p:spPr>
            <a:xfrm>
              <a:off x="0" y="0"/>
              <a:ext cx="3267075" cy="167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72" name="textbox 1172"/>
            <p:cNvSpPr/>
            <p:nvPr/>
          </p:nvSpPr>
          <p:spPr>
            <a:xfrm>
              <a:off x="180178" y="743623"/>
              <a:ext cx="2915285" cy="7607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59790" algn="l" rtl="0" eaLnBrk="0">
                <a:lnSpc>
                  <a:spcPct val="99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并⾏与并发能⼒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1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27100" indent="-914400" algn="l" rtl="0" eaLnBrk="0">
                <a:lnSpc>
                  <a:spcPct val="115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增强对并⾏和并发计算的⽀持</a:t>
              </a:r>
              <a:r>
                <a:rPr sz="1200" kern="0" spc="-19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，提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升复杂场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景下的性能表现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74" name="picture 11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409700" y="152400"/>
              <a:ext cx="457200" cy="457200"/>
            </a:xfrm>
            <a:prstGeom prst="rect">
              <a:avLst/>
            </a:prstGeom>
          </p:spPr>
        </p:pic>
      </p:grpSp>
      <p:grpSp>
        <p:nvGrpSpPr>
          <p:cNvPr id="114" name="group 114"/>
          <p:cNvGrpSpPr/>
          <p:nvPr/>
        </p:nvGrpSpPr>
        <p:grpSpPr>
          <a:xfrm rot="21600000">
            <a:off x="8543925" y="5620511"/>
            <a:ext cx="3267075" cy="1676400"/>
            <a:chOff x="0" y="0"/>
            <a:chExt cx="3267075" cy="1676400"/>
          </a:xfrm>
        </p:grpSpPr>
        <p:sp>
          <p:nvSpPr>
            <p:cNvPr id="1176" name="rect 1176"/>
            <p:cNvSpPr/>
            <p:nvPr/>
          </p:nvSpPr>
          <p:spPr>
            <a:xfrm>
              <a:off x="0" y="0"/>
              <a:ext cx="3267075" cy="167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78" name="textbox 1178"/>
            <p:cNvSpPr/>
            <p:nvPr/>
          </p:nvSpPr>
          <p:spPr>
            <a:xfrm>
              <a:off x="185556" y="743623"/>
              <a:ext cx="2907664" cy="7613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51535" algn="l" rtl="0" eaLnBrk="0">
                <a:lnSpc>
                  <a:spcPct val="99000"/>
                </a:lnSpc>
              </a:pPr>
              <a:r>
                <a:rPr sz="1300" kern="0" spc="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分布式开发范式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26185" indent="-1214120" algn="l" rtl="0" eaLnBrk="0">
                <a:lnSpc>
                  <a:spcPct val="116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引⼊分布式开发范式</a:t>
              </a:r>
              <a:r>
                <a:rPr sz="1200" kern="0" spc="-2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⽀持跨设备协同开发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与部署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80" name="picture 118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400175" y="152400"/>
              <a:ext cx="457200" cy="457200"/>
            </a:xfrm>
            <a:prstGeom prst="rect">
              <a:avLst/>
            </a:prstGeom>
          </p:spPr>
        </p:pic>
      </p:grpSp>
      <p:grpSp>
        <p:nvGrpSpPr>
          <p:cNvPr id="116" name="group 116"/>
          <p:cNvGrpSpPr/>
          <p:nvPr/>
        </p:nvGrpSpPr>
        <p:grpSpPr>
          <a:xfrm rot="21600000">
            <a:off x="914400" y="1620011"/>
            <a:ext cx="4953000" cy="723900"/>
            <a:chOff x="0" y="0"/>
            <a:chExt cx="4953000" cy="723900"/>
          </a:xfrm>
        </p:grpSpPr>
        <p:sp>
          <p:nvSpPr>
            <p:cNvPr id="1182" name="rect 1182"/>
            <p:cNvSpPr/>
            <p:nvPr/>
          </p:nvSpPr>
          <p:spPr>
            <a:xfrm>
              <a:off x="19049" y="0"/>
              <a:ext cx="4933950" cy="723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84" name="textbox 1184"/>
            <p:cNvSpPr/>
            <p:nvPr/>
          </p:nvSpPr>
          <p:spPr>
            <a:xfrm>
              <a:off x="357308" y="141223"/>
              <a:ext cx="3542029" cy="44830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强制静态类型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8575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确保变量类型在编译时确定</a:t>
              </a:r>
              <a:r>
                <a:rPr sz="1200" kern="0" spc="-19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，提⾼代码正确性和性能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86" name="picture 118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8100" cy="723900"/>
            </a:xfrm>
            <a:prstGeom prst="rect">
              <a:avLst/>
            </a:prstGeom>
          </p:spPr>
        </p:pic>
        <p:pic>
          <p:nvPicPr>
            <p:cNvPr id="1188" name="picture 118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52400" y="171450"/>
              <a:ext cx="133350" cy="152400"/>
            </a:xfrm>
            <a:prstGeom prst="rect">
              <a:avLst/>
            </a:prstGeom>
          </p:spPr>
        </p:pic>
      </p:grpSp>
      <p:grpSp>
        <p:nvGrpSpPr>
          <p:cNvPr id="118" name="group 118"/>
          <p:cNvGrpSpPr/>
          <p:nvPr/>
        </p:nvGrpSpPr>
        <p:grpSpPr>
          <a:xfrm rot="21600000">
            <a:off x="914400" y="3296411"/>
            <a:ext cx="4953000" cy="723900"/>
            <a:chOff x="0" y="0"/>
            <a:chExt cx="4953000" cy="723900"/>
          </a:xfrm>
        </p:grpSpPr>
        <p:sp>
          <p:nvSpPr>
            <p:cNvPr id="1190" name="rect 1190"/>
            <p:cNvSpPr/>
            <p:nvPr/>
          </p:nvSpPr>
          <p:spPr>
            <a:xfrm>
              <a:off x="19049" y="0"/>
              <a:ext cx="4933950" cy="723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92" name="textbox 1192"/>
            <p:cNvSpPr/>
            <p:nvPr/>
          </p:nvSpPr>
          <p:spPr>
            <a:xfrm>
              <a:off x="373786" y="141223"/>
              <a:ext cx="3381375" cy="4489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590" algn="l" rtl="0" eaLnBrk="0">
                <a:lnSpc>
                  <a:spcPct val="95000"/>
                </a:lnSpc>
              </a:pPr>
              <a:r>
                <a:rPr sz="13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开发能⼒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⽀持声明式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描述、</a:t>
              </a:r>
              <a:r>
                <a:rPr sz="1200" kern="0" spc="-9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⾃定义组件和动态扩展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元素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94" name="picture 119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8100" cy="723900"/>
            </a:xfrm>
            <a:prstGeom prst="rect">
              <a:avLst/>
            </a:prstGeom>
          </p:spPr>
        </p:pic>
        <p:pic>
          <p:nvPicPr>
            <p:cNvPr id="1196" name="picture 119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52400" y="171450"/>
              <a:ext cx="152400" cy="152400"/>
            </a:xfrm>
            <a:prstGeom prst="rect">
              <a:avLst/>
            </a:prstGeom>
          </p:spPr>
        </p:pic>
      </p:grpSp>
      <p:grpSp>
        <p:nvGrpSpPr>
          <p:cNvPr id="120" name="group 120"/>
          <p:cNvGrpSpPr/>
          <p:nvPr/>
        </p:nvGrpSpPr>
        <p:grpSpPr>
          <a:xfrm rot="21600000">
            <a:off x="914400" y="4134611"/>
            <a:ext cx="4953000" cy="723900"/>
            <a:chOff x="0" y="0"/>
            <a:chExt cx="4953000" cy="723900"/>
          </a:xfrm>
        </p:grpSpPr>
        <p:sp>
          <p:nvSpPr>
            <p:cNvPr id="1198" name="rect 1198"/>
            <p:cNvSpPr/>
            <p:nvPr/>
          </p:nvSpPr>
          <p:spPr>
            <a:xfrm>
              <a:off x="19049" y="0"/>
              <a:ext cx="4933950" cy="723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00" name="textbox 1200"/>
            <p:cNvSpPr/>
            <p:nvPr/>
          </p:nvSpPr>
          <p:spPr>
            <a:xfrm>
              <a:off x="373786" y="141223"/>
              <a:ext cx="3224529" cy="4476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8735" algn="l" rtl="0" eaLnBrk="0">
                <a:lnSpc>
                  <a:spcPct val="95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多维度状态管理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0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1000"/>
                </a:lnSpc>
                <a:spcBef>
                  <a:spcPts val="0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⽀持组件内数据和跨组件数据传递</a:t>
              </a:r>
              <a:r>
                <a:rPr sz="1200" kern="0" spc="-1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，实现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联动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02" name="picture 120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8100" cy="723899"/>
            </a:xfrm>
            <a:prstGeom prst="rect">
              <a:avLst/>
            </a:prstGeom>
          </p:spPr>
        </p:pic>
        <p:pic>
          <p:nvPicPr>
            <p:cNvPr id="1204" name="picture 120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52400" y="171450"/>
              <a:ext cx="171450" cy="152400"/>
            </a:xfrm>
            <a:prstGeom prst="rect">
              <a:avLst/>
            </a:prstGeom>
          </p:spPr>
        </p:pic>
      </p:grpSp>
      <p:sp>
        <p:nvSpPr>
          <p:cNvPr id="1206" name="rect 1206"/>
          <p:cNvSpPr/>
          <p:nvPr/>
        </p:nvSpPr>
        <p:spPr>
          <a:xfrm>
            <a:off x="933449" y="2458211"/>
            <a:ext cx="4933950" cy="723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22" name="group 122"/>
          <p:cNvGrpSpPr/>
          <p:nvPr/>
        </p:nvGrpSpPr>
        <p:grpSpPr>
          <a:xfrm rot="21600000">
            <a:off x="6858000" y="1620011"/>
            <a:ext cx="2419350" cy="952500"/>
            <a:chOff x="0" y="0"/>
            <a:chExt cx="2419350" cy="952500"/>
          </a:xfrm>
        </p:grpSpPr>
        <p:sp>
          <p:nvSpPr>
            <p:cNvPr id="1208" name="rect 1208"/>
            <p:cNvSpPr/>
            <p:nvPr/>
          </p:nvSpPr>
          <p:spPr>
            <a:xfrm>
              <a:off x="19050" y="0"/>
              <a:ext cx="2400300" cy="952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10" name="textbox 1210"/>
            <p:cNvSpPr/>
            <p:nvPr/>
          </p:nvSpPr>
          <p:spPr>
            <a:xfrm>
              <a:off x="224815" y="141223"/>
              <a:ext cx="1997075" cy="6832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变量与常量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3195" indent="6985" algn="l" rtl="0" eaLnBrk="0">
                <a:lnSpc>
                  <a:spcPct val="117000"/>
                </a:lnSpc>
                <a:spcBef>
                  <a:spcPts val="32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let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声明变量</a:t>
              </a:r>
              <a:r>
                <a:rPr sz="1200" kern="0" spc="-1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const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声明常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量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12" name="picture 12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8100" cy="952500"/>
            </a:xfrm>
            <a:prstGeom prst="rect">
              <a:avLst/>
            </a:prstGeom>
          </p:spPr>
        </p:pic>
      </p:grpSp>
      <p:grpSp>
        <p:nvGrpSpPr>
          <p:cNvPr id="124" name="group 124"/>
          <p:cNvGrpSpPr/>
          <p:nvPr/>
        </p:nvGrpSpPr>
        <p:grpSpPr>
          <a:xfrm rot="21600000">
            <a:off x="6858000" y="2686811"/>
            <a:ext cx="2419350" cy="952500"/>
            <a:chOff x="0" y="0"/>
            <a:chExt cx="2419350" cy="952500"/>
          </a:xfrm>
        </p:grpSpPr>
        <p:sp>
          <p:nvSpPr>
            <p:cNvPr id="1214" name="rect 1214"/>
            <p:cNvSpPr/>
            <p:nvPr/>
          </p:nvSpPr>
          <p:spPr>
            <a:xfrm>
              <a:off x="19050" y="0"/>
              <a:ext cx="2400300" cy="952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16" name="textbox 1216"/>
            <p:cNvSpPr/>
            <p:nvPr/>
          </p:nvSpPr>
          <p:spPr>
            <a:xfrm>
              <a:off x="339287" y="141223"/>
              <a:ext cx="1883410" cy="44830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丰富运算符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⽀持多种运算符</a:t>
              </a:r>
              <a:r>
                <a:rPr sz="1200" kern="0" spc="-18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，语义受限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18" name="picture 121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8100" cy="952500"/>
            </a:xfrm>
            <a:prstGeom prst="rect">
              <a:avLst/>
            </a:prstGeom>
          </p:spPr>
        </p:pic>
        <p:pic>
          <p:nvPicPr>
            <p:cNvPr id="1220" name="picture 12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152400" y="171450"/>
              <a:ext cx="114300" cy="152400"/>
            </a:xfrm>
            <a:prstGeom prst="rect">
              <a:avLst/>
            </a:prstGeom>
          </p:spPr>
        </p:pic>
      </p:grpSp>
      <p:grpSp>
        <p:nvGrpSpPr>
          <p:cNvPr id="126" name="group 126"/>
          <p:cNvGrpSpPr/>
          <p:nvPr/>
        </p:nvGrpSpPr>
        <p:grpSpPr>
          <a:xfrm rot="21600000">
            <a:off x="9391650" y="1620011"/>
            <a:ext cx="2419350" cy="952500"/>
            <a:chOff x="0" y="0"/>
            <a:chExt cx="2419350" cy="952500"/>
          </a:xfrm>
        </p:grpSpPr>
        <p:sp>
          <p:nvSpPr>
            <p:cNvPr id="1222" name="rect 1222"/>
            <p:cNvSpPr/>
            <p:nvPr/>
          </p:nvSpPr>
          <p:spPr>
            <a:xfrm>
              <a:off x="19050" y="0"/>
              <a:ext cx="2400300" cy="952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24" name="textbox 1224"/>
            <p:cNvSpPr/>
            <p:nvPr/>
          </p:nvSpPr>
          <p:spPr>
            <a:xfrm>
              <a:off x="373633" y="141223"/>
              <a:ext cx="1696720" cy="44830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240" algn="l" rtl="0" eaLnBrk="0">
                <a:lnSpc>
                  <a:spcPct val="95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类型推断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根据初始值⾃动推断类型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26" name="picture 122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8100" cy="952500"/>
            </a:xfrm>
            <a:prstGeom prst="rect">
              <a:avLst/>
            </a:prstGeom>
          </p:spPr>
        </p:pic>
        <p:pic>
          <p:nvPicPr>
            <p:cNvPr id="1228" name="picture 122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152400" y="171450"/>
              <a:ext cx="152400" cy="152400"/>
            </a:xfrm>
            <a:prstGeom prst="rect">
              <a:avLst/>
            </a:prstGeom>
          </p:spPr>
        </p:pic>
      </p:grpSp>
      <p:grpSp>
        <p:nvGrpSpPr>
          <p:cNvPr id="128" name="group 128"/>
          <p:cNvGrpSpPr/>
          <p:nvPr/>
        </p:nvGrpSpPr>
        <p:grpSpPr>
          <a:xfrm rot="21600000">
            <a:off x="9391650" y="2686811"/>
            <a:ext cx="2419350" cy="952500"/>
            <a:chOff x="0" y="0"/>
            <a:chExt cx="2419350" cy="952500"/>
          </a:xfrm>
        </p:grpSpPr>
        <p:sp>
          <p:nvSpPr>
            <p:cNvPr id="1230" name="rect 1230"/>
            <p:cNvSpPr/>
            <p:nvPr/>
          </p:nvSpPr>
          <p:spPr>
            <a:xfrm>
              <a:off x="19050" y="0"/>
              <a:ext cx="2400300" cy="9525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32" name="textbox 1232"/>
            <p:cNvSpPr/>
            <p:nvPr/>
          </p:nvSpPr>
          <p:spPr>
            <a:xfrm>
              <a:off x="375157" y="141223"/>
              <a:ext cx="1819910" cy="6788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9845" algn="l" rtl="0" eaLnBrk="0">
                <a:lnSpc>
                  <a:spcPct val="96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控制结构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indent="6985" algn="l" rtl="0" eaLnBrk="0">
                <a:lnSpc>
                  <a:spcPct val="116000"/>
                </a:lnSpc>
                <a:spcBef>
                  <a:spcPts val="31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if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switch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for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while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等 </a:t>
              </a:r>
              <a:r>
                <a:rPr sz="1200" kern="0" spc="-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34" name="picture 12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8100" cy="952500"/>
            </a:xfrm>
            <a:prstGeom prst="rect">
              <a:avLst/>
            </a:prstGeom>
          </p:spPr>
        </p:pic>
        <p:pic>
          <p:nvPicPr>
            <p:cNvPr id="1236" name="picture 123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152400" y="171450"/>
              <a:ext cx="171450" cy="152400"/>
            </a:xfrm>
            <a:prstGeom prst="rect">
              <a:avLst/>
            </a:prstGeom>
          </p:spPr>
        </p:pic>
      </p:grpSp>
      <p:grpSp>
        <p:nvGrpSpPr>
          <p:cNvPr id="130" name="group 130"/>
          <p:cNvGrpSpPr/>
          <p:nvPr/>
        </p:nvGrpSpPr>
        <p:grpSpPr>
          <a:xfrm rot="21600000">
            <a:off x="6858000" y="3753611"/>
            <a:ext cx="2419350" cy="723900"/>
            <a:chOff x="0" y="0"/>
            <a:chExt cx="2419350" cy="723900"/>
          </a:xfrm>
        </p:grpSpPr>
        <p:sp>
          <p:nvSpPr>
            <p:cNvPr id="1238" name="rect 1238"/>
            <p:cNvSpPr/>
            <p:nvPr/>
          </p:nvSpPr>
          <p:spPr>
            <a:xfrm>
              <a:off x="19050" y="0"/>
              <a:ext cx="2400300" cy="723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40" name="textbox 1240"/>
            <p:cNvSpPr/>
            <p:nvPr/>
          </p:nvSpPr>
          <p:spPr>
            <a:xfrm>
              <a:off x="372414" y="141223"/>
              <a:ext cx="1677035" cy="45339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algn="l" rtl="0" eaLnBrk="0">
                <a:lnSpc>
                  <a:spcPct val="95000"/>
                </a:lnSpc>
              </a:pPr>
              <a:r>
                <a:rPr sz="13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异常处理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try-catch-ﬁnally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语句块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42" name="picture 12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8100" cy="723900"/>
            </a:xfrm>
            <a:prstGeom prst="rect">
              <a:avLst/>
            </a:prstGeom>
          </p:spPr>
        </p:pic>
        <p:pic>
          <p:nvPicPr>
            <p:cNvPr id="1244" name="picture 124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152400" y="171450"/>
              <a:ext cx="152400" cy="152400"/>
            </a:xfrm>
            <a:prstGeom prst="rect">
              <a:avLst/>
            </a:prstGeom>
          </p:spPr>
        </p:pic>
      </p:grpSp>
      <p:grpSp>
        <p:nvGrpSpPr>
          <p:cNvPr id="132" name="group 132"/>
          <p:cNvGrpSpPr/>
          <p:nvPr/>
        </p:nvGrpSpPr>
        <p:grpSpPr>
          <a:xfrm rot="21600000">
            <a:off x="9391650" y="3753611"/>
            <a:ext cx="2419350" cy="723900"/>
            <a:chOff x="0" y="0"/>
            <a:chExt cx="2419350" cy="723900"/>
          </a:xfrm>
        </p:grpSpPr>
        <p:sp>
          <p:nvSpPr>
            <p:cNvPr id="1246" name="rect 1246"/>
            <p:cNvSpPr/>
            <p:nvPr/>
          </p:nvSpPr>
          <p:spPr>
            <a:xfrm>
              <a:off x="19050" y="0"/>
              <a:ext cx="2400300" cy="7239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48" name="textbox 1248"/>
            <p:cNvSpPr/>
            <p:nvPr/>
          </p:nvSpPr>
          <p:spPr>
            <a:xfrm>
              <a:off x="360527" y="141223"/>
              <a:ext cx="1836420" cy="4597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6670" algn="l" rtl="0" eaLnBrk="0">
                <a:lnSpc>
                  <a:spcPct val="95000"/>
                </a:lnSpc>
              </a:pP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测试框架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  <a:spcBef>
                  <a:spcPts val="5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JsUnit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UiTest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⾃动化测试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50" name="picture 12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8100" cy="723900"/>
            </a:xfrm>
            <a:prstGeom prst="rect">
              <a:avLst/>
            </a:prstGeom>
          </p:spPr>
        </p:pic>
        <p:pic>
          <p:nvPicPr>
            <p:cNvPr id="1252" name="picture 125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152400" y="171450"/>
              <a:ext cx="152400" cy="152400"/>
            </a:xfrm>
            <a:prstGeom prst="rect">
              <a:avLst/>
            </a:prstGeom>
          </p:spPr>
        </p:pic>
      </p:grpSp>
      <p:sp>
        <p:nvSpPr>
          <p:cNvPr id="1254" name="textbox 1254"/>
          <p:cNvSpPr/>
          <p:nvPr/>
        </p:nvSpPr>
        <p:spPr>
          <a:xfrm>
            <a:off x="1288338" y="2599435"/>
            <a:ext cx="2306320" cy="4483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5000"/>
              </a:lnSpc>
            </a:pP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禁⽌运⾏时改变对象布局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优化内存结构</a:t>
            </a:r>
            <a:r>
              <a:rPr sz="1200" kern="0" spc="-1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，提升程序执⾏效率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56" name="textbox 1256"/>
          <p:cNvSpPr/>
          <p:nvPr/>
        </p:nvSpPr>
        <p:spPr>
          <a:xfrm>
            <a:off x="6311900" y="1073911"/>
            <a:ext cx="1892300" cy="4851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199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2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语法规则总结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34" name="group 134"/>
          <p:cNvGrpSpPr/>
          <p:nvPr/>
        </p:nvGrpSpPr>
        <p:grpSpPr>
          <a:xfrm rot="21600000">
            <a:off x="228599" y="7220711"/>
            <a:ext cx="304800" cy="304800"/>
            <a:chOff x="0" y="0"/>
            <a:chExt cx="304800" cy="304800"/>
          </a:xfrm>
        </p:grpSpPr>
        <p:pic>
          <p:nvPicPr>
            <p:cNvPr id="1260" name="picture 126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262" name="textbox 1262"/>
            <p:cNvSpPr/>
            <p:nvPr/>
          </p:nvSpPr>
          <p:spPr>
            <a:xfrm>
              <a:off x="-12700" y="-12700"/>
              <a:ext cx="330834" cy="3479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9375" algn="l" rtl="0" eaLnBrk="0">
                <a:lnSpc>
                  <a:spcPct val="99000"/>
                </a:lnSpc>
                <a:spcBef>
                  <a:spcPts val="0"/>
                </a:spcBef>
              </a:pPr>
              <a:r>
                <a:rPr sz="1000" kern="0" spc="30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芯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1264" name="picture 12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14400" y="2458211"/>
            <a:ext cx="38100" cy="723900"/>
          </a:xfrm>
          <a:prstGeom prst="rect">
            <a:avLst/>
          </a:prstGeom>
        </p:spPr>
      </p:pic>
      <p:pic>
        <p:nvPicPr>
          <p:cNvPr id="1266" name="picture 126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1066800" y="2629661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50" name="rect 50"/>
          <p:cNvSpPr/>
          <p:nvPr/>
        </p:nvSpPr>
        <p:spPr>
          <a:xfrm>
            <a:off x="381000" y="4048886"/>
            <a:ext cx="5562600" cy="1638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2" name="rect 52"/>
          <p:cNvSpPr/>
          <p:nvPr/>
        </p:nvSpPr>
        <p:spPr>
          <a:xfrm>
            <a:off x="6248400" y="4048886"/>
            <a:ext cx="5562600" cy="1638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4" name="textbox 54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7350" algn="l" rtl="0" eaLnBrk="0">
              <a:lnSpc>
                <a:spcPct val="98000"/>
              </a:lnSpc>
              <a:spcBef>
                <a:spcPts val="0"/>
              </a:spcBef>
            </a:pPr>
            <a:r>
              <a:rPr sz="2200" kern="0" spc="6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初识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endParaRPr sz="22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56" name="rect 56"/>
          <p:cNvSpPr/>
          <p:nvPr/>
        </p:nvSpPr>
        <p:spPr>
          <a:xfrm>
            <a:off x="381000" y="2334386"/>
            <a:ext cx="5562600" cy="1409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" name="rect 58"/>
          <p:cNvSpPr/>
          <p:nvPr/>
        </p:nvSpPr>
        <p:spPr>
          <a:xfrm>
            <a:off x="6248400" y="2334386"/>
            <a:ext cx="5562600" cy="1409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381000" y="5991986"/>
            <a:ext cx="11430000" cy="533400"/>
            <a:chOff x="0" y="0"/>
            <a:chExt cx="11430000" cy="533400"/>
          </a:xfrm>
        </p:grpSpPr>
        <p:sp>
          <p:nvSpPr>
            <p:cNvPr id="60" name="rect 60"/>
            <p:cNvSpPr/>
            <p:nvPr/>
          </p:nvSpPr>
          <p:spPr>
            <a:xfrm>
              <a:off x="19050" y="0"/>
              <a:ext cx="11410950" cy="5334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" name="textbox 62"/>
            <p:cNvSpPr/>
            <p:nvPr/>
          </p:nvSpPr>
          <p:spPr>
            <a:xfrm>
              <a:off x="209880" y="167513"/>
              <a:ext cx="9763125" cy="1930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1000"/>
                </a:lnSpc>
              </a:pPr>
              <a:r>
                <a:rPr sz="1200" i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r>
                <a:rPr sz="1200" i="1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对于任何编程语⾔来说，掌握其基本规则⾄关重要。这不仅是为了熟悉语⾔本⾝，更是为了在未来深⼊学习更⾼级的开发技术时能够游刃有余。</a:t>
              </a:r>
              <a:r>
                <a:rPr sz="1200" kern="0" spc="-1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i="1" kern="0" spc="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100" cy="533399"/>
            </a:xfrm>
            <a:prstGeom prst="rect">
              <a:avLst/>
            </a:prstGeom>
          </p:spPr>
        </p:pic>
      </p:grpSp>
      <p:sp>
        <p:nvSpPr>
          <p:cNvPr id="66" name="textbox 66"/>
          <p:cNvSpPr/>
          <p:nvPr/>
        </p:nvSpPr>
        <p:spPr>
          <a:xfrm>
            <a:off x="369671" y="1504060"/>
            <a:ext cx="11430634" cy="489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" indent="-15240" algn="l" rtl="0" eaLnBrk="0">
              <a:lnSpc>
                <a:spcPct val="120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的主⼒应⽤开发语⾔</a:t>
            </a:r>
            <a:r>
              <a:rPr sz="1300" kern="0" spc="-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，基于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（简称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TS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300" kern="0" spc="-2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⽣态进⾏扩展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，在保持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</a:t>
            </a:r>
            <a:r>
              <a:rPr sz="13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本风格的同时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，通过规范定义强化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了开发期的静态检查和分析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，从⽽显著提升程序执⾏的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稳定性和性能。</a:t>
            </a:r>
            <a:endParaRPr sz="13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1023718" y="4289170"/>
            <a:ext cx="4584700" cy="9975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5000"/>
              </a:lnSpc>
            </a:pPr>
            <a:r>
              <a:rPr sz="15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重要地位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5000"/>
              </a:lnSpc>
              <a:spcBef>
                <a:spcPts val="1000"/>
              </a:spcBef>
            </a:pP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的主⼒应⽤开发语⾔</a:t>
            </a:r>
            <a:r>
              <a:rPr sz="1200" kern="0" spc="-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为开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发⾼性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2540" algn="l" rtl="0" eaLnBrk="0">
              <a:lnSpc>
                <a:spcPct val="115000"/>
              </a:lnSpc>
              <a:spcBef>
                <a:spcPts val="250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能、跨设备的应⽤提供了坚实基础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，是构建未来分布式应⽤的关键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6892655" y="2574671"/>
            <a:ext cx="4644390" cy="768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algn="l" rtl="0" eaLnBrk="0">
              <a:lnSpc>
                <a:spcPct val="94000"/>
              </a:lnSpc>
            </a:pPr>
            <a:r>
              <a:rPr sz="1500" kern="0" spc="2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TypeScript</a:t>
            </a:r>
            <a:r>
              <a:rPr sz="1500" kern="0" spc="2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的关系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1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⽣态进⾏扩展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，保持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的基本风格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和特性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，同时增加了⾃⼰的规范和限制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，以满⾜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特定的开发需求。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" name="textbox 72"/>
          <p:cNvSpPr/>
          <p:nvPr/>
        </p:nvSpPr>
        <p:spPr>
          <a:xfrm>
            <a:off x="6924505" y="4289170"/>
            <a:ext cx="4584065" cy="768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6000"/>
              </a:lnSpc>
            </a:pPr>
            <a:r>
              <a:rPr sz="15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通过增强的静态检查和分析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，显著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提升了程序的执⾏稳定性和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，为开发者提供了更安全、⾼效的开发体验。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" name="textbox 74"/>
          <p:cNvSpPr/>
          <p:nvPr/>
        </p:nvSpPr>
        <p:spPr>
          <a:xfrm>
            <a:off x="1043264" y="2574671"/>
            <a:ext cx="4267200" cy="7734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定义与起源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indent="-13335" algn="l" rtl="0" eaLnBrk="0">
              <a:lnSpc>
                <a:spcPct val="117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是⼀种在开发和测试领域具有⼴泛应⽤的编程语⾔</a:t>
            </a:r>
            <a:r>
              <a:rPr sz="1200" kern="0" spc="-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团队开发</a:t>
            </a:r>
            <a:r>
              <a:rPr sz="1200" kern="0" spc="-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，⽤于构建⾼性能、可靠的系统和应⽤</a:t>
            </a:r>
            <a:r>
              <a:rPr sz="1200" kern="0" spc="-2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4277486"/>
            <a:ext cx="266700" cy="457200"/>
          </a:xfrm>
          <a:prstGeom prst="rect">
            <a:avLst/>
          </a:prstGeom>
        </p:spPr>
      </p:pic>
      <p:pic>
        <p:nvPicPr>
          <p:cNvPr id="80" name="picture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699" y="2562986"/>
            <a:ext cx="257175" cy="457200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15100" y="2562986"/>
            <a:ext cx="238125" cy="457200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7699" y="4277486"/>
            <a:ext cx="2286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217805" y="5633085"/>
            <a:ext cx="11758295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4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600" i="1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注：这些差异旨在提升程序执⾏的稳定性和性能，是</a:t>
            </a:r>
            <a:r>
              <a:rPr sz="1600" i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600" i="1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600" i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600" i="1" kern="0" spc="-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600" i="1" kern="0" spc="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</a:t>
            </a:r>
            <a:r>
              <a:rPr sz="1600" i="1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开发语⾔的重要特性。</a:t>
            </a:r>
            <a:endParaRPr sz="16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6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6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5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65"/>
              </a:lnSpc>
              <a:spcBef>
                <a:spcPts val="0"/>
              </a:spcBef>
            </a:pPr>
            <a:endParaRPr sz="5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228600" y="1658111"/>
            <a:ext cx="5753100" cy="1790700"/>
            <a:chOff x="0" y="0"/>
            <a:chExt cx="5753100" cy="1790700"/>
          </a:xfrm>
        </p:grpSpPr>
        <p:sp>
          <p:nvSpPr>
            <p:cNvPr id="90" name="rect 90"/>
            <p:cNvSpPr/>
            <p:nvPr/>
          </p:nvSpPr>
          <p:spPr>
            <a:xfrm>
              <a:off x="19049" y="0"/>
              <a:ext cx="5734050" cy="1790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2" name="textbox 92"/>
            <p:cNvSpPr/>
            <p:nvPr/>
          </p:nvSpPr>
          <p:spPr>
            <a:xfrm>
              <a:off x="177800" y="139700"/>
              <a:ext cx="4714875" cy="14732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4060"/>
                </a:lnSpc>
              </a:pPr>
              <a:r>
                <a:rPr sz="3000" kern="0" spc="13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54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130" baseline="3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r>
                <a:rPr sz="2300" kern="0" spc="130" baseline="3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）强制使⽤静态类型</a:t>
              </a:r>
              <a:endParaRPr sz="2300" baseline="3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ct val="92000"/>
                </a:lnSpc>
                <a:spcBef>
                  <a:spcPts val="350"/>
                </a:spcBef>
              </a:pP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静态类型是</a:t>
              </a: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的核⼼特性</a:t>
              </a:r>
              <a:r>
                <a:rPr sz="1200" kern="0" spc="-15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，程序中变量的类型在编译时是确定的。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ts val="1900"/>
                </a:lnSpc>
                <a:spcBef>
                  <a:spcPts val="1060"/>
                </a:spcBef>
              </a:pPr>
              <a:r>
                <a:rPr sz="1500" kern="0" spc="20" dirty="0">
                  <a:solidFill>
                    <a:srgbClr val="00429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&lt;/&gt;</a:t>
              </a:r>
              <a:r>
                <a:rPr sz="1500" kern="0" spc="210" dirty="0">
                  <a:solidFill>
                    <a:srgbClr val="00429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600" kern="0" spc="0" baseline="110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600" kern="0" spc="20" baseline="110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: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600" kern="0" spc="20" baseline="110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类型在运⾏时才确定</a:t>
              </a:r>
              <a:endParaRPr sz="1600" baseline="1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1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900"/>
                </a:lnSpc>
                <a:spcBef>
                  <a:spcPts val="0"/>
                </a:spcBef>
              </a:pPr>
              <a:r>
                <a:rPr sz="1500" kern="0" spc="20" dirty="0">
                  <a:solidFill>
                    <a:srgbClr val="010E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&lt;/&gt;</a:t>
              </a:r>
              <a:r>
                <a:rPr sz="1500" kern="0" spc="180" dirty="0">
                  <a:solidFill>
                    <a:srgbClr val="010E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600" kern="0" spc="0" baseline="100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600" kern="0" spc="20" baseline="100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:</a:t>
              </a:r>
              <a:r>
                <a:rPr sz="1000" kern="0" spc="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600" kern="0" spc="20" baseline="100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类型在编译时必须确</a:t>
              </a:r>
              <a:r>
                <a:rPr sz="1600" kern="0" spc="10" baseline="100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</a:t>
              </a:r>
              <a:endParaRPr sz="1600" baseline="10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94" name="picture 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790700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 rot="21600000">
            <a:off x="228600" y="3677411"/>
            <a:ext cx="5753100" cy="1790700"/>
            <a:chOff x="0" y="0"/>
            <a:chExt cx="5753100" cy="1790700"/>
          </a:xfrm>
        </p:grpSpPr>
        <p:sp>
          <p:nvSpPr>
            <p:cNvPr id="96" name="rect 96"/>
            <p:cNvSpPr/>
            <p:nvPr/>
          </p:nvSpPr>
          <p:spPr>
            <a:xfrm>
              <a:off x="19049" y="0"/>
              <a:ext cx="5734050" cy="1790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8" name="textbox 98"/>
            <p:cNvSpPr/>
            <p:nvPr/>
          </p:nvSpPr>
          <p:spPr>
            <a:xfrm>
              <a:off x="177800" y="139700"/>
              <a:ext cx="4562475" cy="15176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4060"/>
                </a:lnSpc>
              </a:pPr>
              <a:r>
                <a:rPr sz="3000" kern="0" spc="13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52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130" baseline="350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r>
                <a:rPr sz="2300" kern="0" spc="130" baseline="3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）</a:t>
              </a:r>
              <a:r>
                <a:rPr sz="1400" kern="0" spc="-2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kern="0" spc="130" baseline="35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限制运算符语义</a:t>
              </a:r>
              <a:endParaRPr sz="2300" baseline="35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r" rtl="0" eaLnBrk="0">
                <a:lnSpc>
                  <a:spcPct val="92000"/>
                </a:lnSpc>
                <a:spcBef>
                  <a:spcPts val="350"/>
                </a:spcBef>
              </a:pP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对部分运算符的语义进⾏了限制</a:t>
              </a:r>
              <a:r>
                <a:rPr sz="1200" kern="0" spc="-14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，以提⾼性能和代码清晰度。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ts val="1920"/>
                </a:lnSpc>
                <a:spcBef>
                  <a:spcPts val="1050"/>
                </a:spcBef>
              </a:pPr>
              <a:r>
                <a:rPr sz="1500" kern="0" spc="70" dirty="0">
                  <a:solidFill>
                    <a:srgbClr val="0058A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&lt;/&gt;</a:t>
              </a:r>
              <a:r>
                <a:rPr sz="1500" kern="0" spc="180" dirty="0">
                  <a:solidFill>
                    <a:srgbClr val="0058A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: 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运算符语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义更灵活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4000"/>
                </a:lnSpc>
                <a:spcBef>
                  <a:spcPts val="0"/>
                </a:spcBef>
              </a:pPr>
              <a:r>
                <a:rPr sz="2000" kern="0" spc="60" dirty="0">
                  <a:solidFill>
                    <a:srgbClr val="051865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</a:t>
              </a:r>
              <a:r>
                <a:rPr sz="2000" kern="0" spc="60" dirty="0">
                  <a:solidFill>
                    <a:srgbClr val="051865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600" kern="0" spc="0" baseline="30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600" kern="0" spc="60" baseline="30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: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600" kern="0" spc="60" baseline="30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运算符语义受限</a:t>
              </a:r>
              <a:endParaRPr sz="1600" baseline="3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00" name="picture 1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790699"/>
            </a:xfrm>
            <a:prstGeom prst="rect">
              <a:avLst/>
            </a:prstGeom>
          </p:spPr>
        </p:pic>
      </p:grpSp>
      <p:sp>
        <p:nvSpPr>
          <p:cNvPr id="102" name="textbox 102"/>
          <p:cNvSpPr/>
          <p:nvPr/>
        </p:nvSpPr>
        <p:spPr>
          <a:xfrm>
            <a:off x="6229350" y="1658111"/>
            <a:ext cx="5734050" cy="1790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4060"/>
              </a:lnSpc>
            </a:pPr>
            <a:r>
              <a:rPr sz="3000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100" baseline="33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</a:t>
            </a:r>
            <a:r>
              <a:rPr sz="2300" kern="0" spc="100" baseline="3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）禁⽌在运⾏时改变</a:t>
            </a:r>
            <a:r>
              <a:rPr sz="2300" kern="0" spc="90" baseline="3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对象布局</a:t>
            </a:r>
            <a:endParaRPr sz="2300" baseline="3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2085" algn="l" rtl="0" eaLnBrk="0">
              <a:lnSpc>
                <a:spcPct val="92000"/>
              </a:lnSpc>
              <a:spcBef>
                <a:spcPts val="35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要求在程序执⾏期间不能更改对象的布局结构。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0" algn="l" rtl="0" eaLnBrk="0">
              <a:lnSpc>
                <a:spcPts val="1900"/>
              </a:lnSpc>
              <a:spcBef>
                <a:spcPts val="1060"/>
              </a:spcBef>
            </a:pPr>
            <a:r>
              <a:rPr sz="1500" kern="0" spc="20" dirty="0">
                <a:solidFill>
                  <a:srgbClr val="005C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210" dirty="0">
                <a:solidFill>
                  <a:srgbClr val="005C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600" kern="0" spc="0" baseline="110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600" kern="0" spc="20" baseline="110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600" kern="0" spc="20" baseline="110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对象布局可动态改变</a:t>
            </a:r>
            <a:endParaRPr sz="1600" baseline="1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1900"/>
              </a:lnSpc>
              <a:spcBef>
                <a:spcPts val="0"/>
              </a:spcBef>
            </a:pPr>
            <a:r>
              <a:rPr sz="1500" kern="0" spc="10" dirty="0">
                <a:solidFill>
                  <a:srgbClr val="071A6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180" dirty="0">
                <a:solidFill>
                  <a:srgbClr val="071A6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600" kern="0" spc="0" baseline="100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600" kern="0" spc="10" baseline="100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r>
              <a:rPr sz="10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600" kern="0" spc="10" baseline="100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对象布局固定</a:t>
            </a:r>
            <a:r>
              <a:rPr sz="1000" kern="0" spc="-1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600" kern="0" spc="10" baseline="100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，不可更改</a:t>
            </a:r>
            <a:endParaRPr sz="1600" baseline="1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4" name="textbox 104"/>
          <p:cNvSpPr/>
          <p:nvPr/>
        </p:nvSpPr>
        <p:spPr>
          <a:xfrm>
            <a:off x="6229350" y="3677411"/>
            <a:ext cx="5734050" cy="1790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3940"/>
              </a:lnSpc>
            </a:pPr>
            <a:r>
              <a:rPr sz="3000" kern="0" spc="1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160" baseline="34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4</a:t>
            </a:r>
            <a:r>
              <a:rPr sz="2300" kern="0" spc="160" baseline="34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）不⽀持</a:t>
            </a:r>
            <a:r>
              <a:rPr sz="2300" b="1" kern="0" spc="160" baseline="34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Structural</a:t>
            </a:r>
            <a:r>
              <a:rPr sz="1400" b="1" kern="0" spc="18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300" b="1" kern="0" spc="160" baseline="34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Typing</a:t>
            </a:r>
            <a:endParaRPr sz="2300" baseline="34000" dirty="0">
              <a:latin typeface="Microsoft JhengHei"/>
              <a:ea typeface="Microsoft JhengHei"/>
              <a:cs typeface="Microsoft JhengHei"/>
            </a:endParaRPr>
          </a:p>
          <a:p>
            <a:pPr marL="172085" algn="l" rtl="0" eaLnBrk="0">
              <a:lnSpc>
                <a:spcPct val="92000"/>
              </a:lnSpc>
              <a:spcBef>
                <a:spcPts val="47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当前不⽀持结构化类型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，这需要在语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⾔设计和实现中全⾯考虑。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0" algn="l" rtl="0" eaLnBrk="0">
              <a:lnSpc>
                <a:spcPts val="1920"/>
              </a:lnSpc>
              <a:spcBef>
                <a:spcPts val="1055"/>
              </a:spcBef>
            </a:pPr>
            <a:r>
              <a:rPr sz="1500" kern="0" spc="140" dirty="0">
                <a:solidFill>
                  <a:srgbClr val="0071D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180" dirty="0">
                <a:solidFill>
                  <a:srgbClr val="0071D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000" kern="0" spc="14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 </a:t>
            </a:r>
            <a:r>
              <a:rPr sz="1000" kern="0" spc="1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Structural</a:t>
            </a:r>
            <a:r>
              <a:rPr sz="1000" kern="0" spc="14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Typing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1920"/>
              </a:lnSpc>
              <a:spcBef>
                <a:spcPts val="0"/>
              </a:spcBef>
            </a:pPr>
            <a:r>
              <a:rPr sz="1500" kern="0" spc="20" dirty="0">
                <a:solidFill>
                  <a:srgbClr val="112A8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190" dirty="0">
                <a:solidFill>
                  <a:srgbClr val="112A8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600" kern="0" spc="0" baseline="130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600" kern="0" spc="20" baseline="130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600" kern="0" spc="20" baseline="130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未来可能重新评估</a:t>
            </a:r>
            <a:endParaRPr sz="1600" baseline="1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" name="textbox 106"/>
          <p:cNvSpPr/>
          <p:nvPr/>
        </p:nvSpPr>
        <p:spPr>
          <a:xfrm>
            <a:off x="0" y="438911"/>
            <a:ext cx="12192000" cy="5715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2270" algn="l" rtl="0" eaLnBrk="0">
              <a:lnSpc>
                <a:spcPct val="96000"/>
              </a:lnSpc>
              <a:spcBef>
                <a:spcPts val="5"/>
              </a:spcBef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5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与标准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TypeScript</a:t>
            </a:r>
            <a:r>
              <a:rPr sz="2200" kern="0" spc="5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的差异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8" name="textbox 108"/>
          <p:cNvSpPr/>
          <p:nvPr/>
        </p:nvSpPr>
        <p:spPr>
          <a:xfrm>
            <a:off x="222929" y="1265935"/>
            <a:ext cx="6896734" cy="219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</a:pP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300" kern="0" spc="16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通过规范强化了静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态检查和分析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，与标准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存在以下差异：</a:t>
            </a:r>
            <a:endParaRPr sz="1300" kern="0" spc="2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1658111"/>
            <a:ext cx="762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114" name="rect 114"/>
          <p:cNvSpPr/>
          <p:nvPr/>
        </p:nvSpPr>
        <p:spPr>
          <a:xfrm>
            <a:off x="381000" y="3525011"/>
            <a:ext cx="5600700" cy="1714499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6210300" y="3525011"/>
            <a:ext cx="5600700" cy="1714499"/>
            <a:chOff x="0" y="0"/>
            <a:chExt cx="5600700" cy="1714499"/>
          </a:xfrm>
        </p:grpSpPr>
        <p:sp>
          <p:nvSpPr>
            <p:cNvPr id="116" name="rect 116"/>
            <p:cNvSpPr/>
            <p:nvPr/>
          </p:nvSpPr>
          <p:spPr>
            <a:xfrm>
              <a:off x="0" y="0"/>
              <a:ext cx="5600700" cy="171449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18" name="textbox 118"/>
            <p:cNvSpPr/>
            <p:nvPr/>
          </p:nvSpPr>
          <p:spPr>
            <a:xfrm>
              <a:off x="1017219" y="240284"/>
              <a:ext cx="4291965" cy="12255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" algn="l" rtl="0" eaLnBrk="0">
                <a:lnSpc>
                  <a:spcPct val="94000"/>
                </a:lnSpc>
              </a:pPr>
              <a:r>
                <a:rPr sz="1500" kern="0" spc="1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不⽀持</a:t>
              </a:r>
              <a:r>
                <a:rPr sz="1500" b="1" kern="0" spc="1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Structural</a:t>
              </a:r>
              <a:r>
                <a:rPr sz="1500" b="1" kern="0" spc="15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500" b="1" kern="0" spc="100" dirty="0">
                  <a:solidFill>
                    <a:srgbClr val="1E40A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Typing</a:t>
              </a:r>
              <a:endParaRPr sz="15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08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050" indent="-6350" algn="l" rtl="0" eaLnBrk="0">
                <a:lnSpc>
                  <a:spcPct val="119000"/>
                </a:lnSpc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当前不⽀持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Structural Typing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（结构化类型）。这⼀特性 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需要在语⾔设计、编译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器实现和运⾏时考虑周全。</a:t>
              </a:r>
              <a:r>
                <a:rPr sz="1200" kern="0" spc="-17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⽬前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开发策略是优先满⾜其他需求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，但根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据实际场景和反馈</a:t>
              </a:r>
              <a:r>
                <a:rPr sz="1200" kern="0" spc="-1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，未来可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能会重新评估这⼀特性。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0" name="picture 1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66700" y="228600"/>
              <a:ext cx="609600" cy="609600"/>
            </a:xfrm>
            <a:prstGeom prst="rect">
              <a:avLst/>
            </a:prstGeom>
          </p:spPr>
        </p:pic>
      </p:grpSp>
      <p:sp>
        <p:nvSpPr>
          <p:cNvPr id="122" name="rect 122"/>
          <p:cNvSpPr/>
          <p:nvPr/>
        </p:nvSpPr>
        <p:spPr>
          <a:xfrm>
            <a:off x="381000" y="1810511"/>
            <a:ext cx="5600700" cy="1485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" name="rect 124"/>
          <p:cNvSpPr/>
          <p:nvPr/>
        </p:nvSpPr>
        <p:spPr>
          <a:xfrm>
            <a:off x="6210300" y="1810511"/>
            <a:ext cx="5600700" cy="1485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" name="textbox 126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2270" algn="l" rtl="0" eaLnBrk="0">
              <a:lnSpc>
                <a:spcPct val="97000"/>
              </a:lnSpc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2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的核⼼特性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381000" y="5468111"/>
            <a:ext cx="11430000" cy="685800"/>
            <a:chOff x="0" y="0"/>
            <a:chExt cx="11430000" cy="685800"/>
          </a:xfrm>
        </p:grpSpPr>
        <p:sp>
          <p:nvSpPr>
            <p:cNvPr id="128" name="rect 128"/>
            <p:cNvSpPr/>
            <p:nvPr/>
          </p:nvSpPr>
          <p:spPr>
            <a:xfrm>
              <a:off x="19050" y="0"/>
              <a:ext cx="11410950" cy="6858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30" name="textbox 130"/>
            <p:cNvSpPr/>
            <p:nvPr/>
          </p:nvSpPr>
          <p:spPr>
            <a:xfrm>
              <a:off x="177800" y="139700"/>
              <a:ext cx="11068050" cy="4140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0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700" algn="l" rtl="0" eaLnBrk="0">
                <a:lnSpc>
                  <a:spcPct val="95000"/>
                </a:lnSpc>
                <a:tabLst>
                  <a:tab pos="55118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这些特性共同作⽤ ，使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在保持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基本风格的同时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，显著提升了程序的执⾏稳定性和性能</a:t>
              </a:r>
              <a:r>
                <a:rPr sz="1200" kern="0" spc="-1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，为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Harm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onyOS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应⽤开发提供了更可靠的语⾔基础。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32" name="picture 1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152400"/>
              <a:ext cx="381000" cy="381000"/>
            </a:xfrm>
            <a:prstGeom prst="rect">
              <a:avLst/>
            </a:prstGeom>
          </p:spPr>
        </p:pic>
        <p:pic>
          <p:nvPicPr>
            <p:cNvPr id="134" name="picture 1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38100" cy="685799"/>
            </a:xfrm>
            <a:prstGeom prst="rect">
              <a:avLst/>
            </a:prstGeom>
          </p:spPr>
        </p:pic>
      </p:grpSp>
      <p:sp>
        <p:nvSpPr>
          <p:cNvPr id="136" name="textbox 136"/>
          <p:cNvSpPr/>
          <p:nvPr/>
        </p:nvSpPr>
        <p:spPr>
          <a:xfrm>
            <a:off x="7230300" y="2050796"/>
            <a:ext cx="4288790" cy="9975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禁⽌在运⾏时改变对象布局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810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为实现最佳性能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要求在程序执⾏期间不能更改对象的布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局结构。这⼀限制确保了对象在内存中的布局保持⼀致</a:t>
            </a:r>
            <a:r>
              <a:rPr sz="1200" kern="0" spc="-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，避免了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因布局变化导致的潜在错误。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8" name="textbox 138"/>
          <p:cNvSpPr/>
          <p:nvPr/>
        </p:nvSpPr>
        <p:spPr>
          <a:xfrm>
            <a:off x="1401419" y="2050796"/>
            <a:ext cx="4288790" cy="996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强制使⽤静态类型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" algn="l" rtl="0" eaLnBrk="0">
              <a:lnSpc>
                <a:spcPct val="11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在静态类型的约束下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，程序中变量的类型在编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译时是确定的。</a:t>
            </a:r>
            <a:r>
              <a:rPr sz="1200" kern="0" spc="-2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于所有类型在程序实际运⾏前即可确定</a:t>
            </a:r>
            <a:r>
              <a:rPr sz="1200" kern="0" spc="-1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，因此编译器可以验证代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码的正确性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，从⽽减少运⾏时的类型检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查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，有助于提升性能。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0" name="textbox 140"/>
          <p:cNvSpPr/>
          <p:nvPr/>
        </p:nvSpPr>
        <p:spPr>
          <a:xfrm>
            <a:off x="1402333" y="3765296"/>
            <a:ext cx="4287520" cy="996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5000"/>
              </a:lnSpc>
            </a:pPr>
            <a:r>
              <a:rPr sz="15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限制运算符语义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为了获得性能并⿎励开发者编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写更清晰的代码</a:t>
            </a:r>
            <a:r>
              <a:rPr sz="1200" kern="0" spc="-2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对部分运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算符的语义进⾏了限制。例如</a:t>
            </a:r>
            <a:r>
              <a:rPr sz="1200" kern="0" spc="-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，⼀元加法运算符仅适⽤于数值类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</a:t>
            </a:r>
            <a:r>
              <a:rPr sz="1200" kern="0" spc="-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，不能⽤于其他类型的变量。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2" name="textbox 142"/>
          <p:cNvSpPr/>
          <p:nvPr/>
        </p:nvSpPr>
        <p:spPr>
          <a:xfrm>
            <a:off x="369671" y="1342135"/>
            <a:ext cx="9952990" cy="219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8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的主⼒应⽤开发语⾔</a:t>
            </a:r>
            <a:r>
              <a:rPr sz="1300" kern="0" spc="-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基础上进⾏了扩展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，通过以下特性提升了程序的稳定性和性能：</a:t>
            </a:r>
            <a:endParaRPr sz="1300" kern="0" spc="5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4" name="picture 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77000" y="2039111"/>
            <a:ext cx="609600" cy="609600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7700" y="2039111"/>
            <a:ext cx="609600" cy="609600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7700" y="3753611"/>
            <a:ext cx="6096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154" name="rect 154"/>
          <p:cNvSpPr/>
          <p:nvPr/>
        </p:nvSpPr>
        <p:spPr>
          <a:xfrm>
            <a:off x="381000" y="1924811"/>
            <a:ext cx="3609975" cy="45720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6" name="textbox 156"/>
          <p:cNvSpPr/>
          <p:nvPr/>
        </p:nvSpPr>
        <p:spPr>
          <a:xfrm>
            <a:off x="8201025" y="1924811"/>
            <a:ext cx="3609975" cy="45720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00100" algn="l" rtl="0" eaLnBrk="0">
              <a:lnSpc>
                <a:spcPct val="95000"/>
              </a:lnSpc>
              <a:tabLst>
                <a:tab pos="96075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渲染控制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5000"/>
              </a:lnSpc>
              <a:spcBef>
                <a:spcPts val="395"/>
              </a:spcBef>
              <a:tabLst>
                <a:tab pos="54038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提供多样化的渲染控制能⼒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5000"/>
              </a:lnSpc>
              <a:spcBef>
                <a:spcPts val="390"/>
              </a:spcBef>
              <a:tabLst>
                <a:tab pos="542290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条件渲染：控制组件是否显⽰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4000"/>
              </a:lnSpc>
              <a:spcBef>
                <a:spcPts val="400"/>
              </a:spcBef>
              <a:tabLst>
                <a:tab pos="54165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循环渲染：基于数组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快速⽣成组件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indent="-124460" algn="l" rtl="0" eaLnBrk="0">
              <a:lnSpc>
                <a:spcPct val="116000"/>
              </a:lnSpc>
              <a:spcBef>
                <a:spcPts val="400"/>
              </a:spcBef>
              <a:tabLst>
                <a:tab pos="54292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数据懒加载：</a:t>
            </a:r>
            <a:r>
              <a:rPr sz="1300" kern="0" spc="-2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适⽤于特定⼤数据量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场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3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indent="-124460" algn="l" rtl="0" eaLnBrk="0">
              <a:lnSpc>
                <a:spcPct val="115000"/>
              </a:lnSpc>
              <a:spcBef>
                <a:spcPts val="0"/>
              </a:spcBef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混合模式渲染：针对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混合模式开发的</a:t>
            </a:r>
            <a:r>
              <a:rPr sz="13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组件渲染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467725" y="4896611"/>
            <a:ext cx="152400" cy="160972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467725" y="4210811"/>
            <a:ext cx="152400" cy="152400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67725" y="3791711"/>
            <a:ext cx="152400" cy="152400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67725" y="3372611"/>
            <a:ext cx="152400" cy="152400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67725" y="2953511"/>
            <a:ext cx="152400" cy="152400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67725" y="2153411"/>
            <a:ext cx="533400" cy="533400"/>
          </a:xfrm>
          <a:prstGeom prst="rect">
            <a:avLst/>
          </a:prstGeom>
        </p:spPr>
      </p:pic>
      <p:sp>
        <p:nvSpPr>
          <p:cNvPr id="170" name="rect 170"/>
          <p:cNvSpPr/>
          <p:nvPr/>
        </p:nvSpPr>
        <p:spPr>
          <a:xfrm>
            <a:off x="4295775" y="1924811"/>
            <a:ext cx="3600450" cy="45720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2" name="textbox 172"/>
          <p:cNvSpPr/>
          <p:nvPr/>
        </p:nvSpPr>
        <p:spPr>
          <a:xfrm>
            <a:off x="4549775" y="2140711"/>
            <a:ext cx="3032125" cy="280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6100" algn="l" rtl="0" eaLnBrk="0">
              <a:lnSpc>
                <a:spcPct val="96000"/>
              </a:lnSpc>
              <a:spcBef>
                <a:spcPts val="5"/>
              </a:spcBef>
              <a:tabLst>
                <a:tab pos="70040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spcBef>
                <a:spcPts val="390"/>
              </a:spcBef>
              <a:tabLst>
                <a:tab pos="280670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提供多维度的状态管理机制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0670" indent="-116205" algn="l" rtl="0" eaLnBrk="0">
              <a:lnSpc>
                <a:spcPct val="115000"/>
              </a:lnSpc>
              <a:spcBef>
                <a:spcPts val="400"/>
              </a:spcBef>
              <a:tabLst>
                <a:tab pos="28257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数据可在组件内使⽤ ，也可在不同组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件层级间传递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8765" indent="-113665" algn="l" rtl="0" eaLnBrk="0">
              <a:lnSpc>
                <a:spcPct val="115000"/>
              </a:lnSpc>
              <a:spcBef>
                <a:spcPts val="395"/>
              </a:spcBef>
              <a:tabLst>
                <a:tab pos="281940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⽀持⽗⼦组件、爷孙组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件之间的数据</a:t>
            </a:r>
            <a:r>
              <a:rPr sz="13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4000"/>
              </a:lnSpc>
              <a:spcBef>
                <a:spcPts val="0"/>
              </a:spcBef>
              <a:tabLst>
                <a:tab pos="281940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⽀持全局范围或跨设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备的数据传递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62475" y="4744211"/>
            <a:ext cx="152400" cy="156410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562475" y="4058411"/>
            <a:ext cx="152400" cy="152400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562475" y="3372611"/>
            <a:ext cx="152400" cy="152400"/>
          </a:xfrm>
          <a:prstGeom prst="rect">
            <a:avLst/>
          </a:prstGeom>
        </p:spPr>
      </p:pic>
      <p:pic>
        <p:nvPicPr>
          <p:cNvPr id="180" name="picture 1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562475" y="2953511"/>
            <a:ext cx="152400" cy="152400"/>
          </a:xfrm>
          <a:prstGeom prst="rect">
            <a:avLst/>
          </a:prstGeom>
        </p:spPr>
      </p:pic>
      <p:pic>
        <p:nvPicPr>
          <p:cNvPr id="182" name="picture 18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562475" y="2153411"/>
            <a:ext cx="533400" cy="533400"/>
          </a:xfrm>
          <a:prstGeom prst="rect">
            <a:avLst/>
          </a:prstGeom>
        </p:spPr>
      </p:pic>
      <p:sp>
        <p:nvSpPr>
          <p:cNvPr id="184" name="textbox 184"/>
          <p:cNvSpPr/>
          <p:nvPr/>
        </p:nvSpPr>
        <p:spPr>
          <a:xfrm>
            <a:off x="0" y="4008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2270" algn="l" rtl="0" eaLnBrk="0">
              <a:lnSpc>
                <a:spcPct val="98000"/>
              </a:lnSpc>
              <a:spcBef>
                <a:spcPts val="5"/>
              </a:spcBef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200" kern="0" spc="2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扩展的功能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86" name="textbox 186"/>
          <p:cNvSpPr/>
          <p:nvPr/>
        </p:nvSpPr>
        <p:spPr>
          <a:xfrm>
            <a:off x="635000" y="2140711"/>
            <a:ext cx="3044825" cy="25393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6100" algn="l" rtl="0" eaLnBrk="0">
              <a:lnSpc>
                <a:spcPct val="96000"/>
              </a:lnSpc>
              <a:spcBef>
                <a:spcPts val="5"/>
              </a:spcBef>
              <a:tabLst>
                <a:tab pos="701675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基本语法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spcBef>
                <a:spcPts val="390"/>
              </a:spcBef>
              <a:tabLst>
                <a:tab pos="28511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⽀持声明式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</a:t>
            </a:r>
            <a:r>
              <a:rPr sz="1300" kern="0" spc="-2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，简化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流程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spcBef>
                <a:spcPts val="390"/>
              </a:spcBef>
              <a:tabLst>
                <a:tab pos="28384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提供⾃定义组件能⼒</a:t>
            </a:r>
            <a:r>
              <a:rPr sz="13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，增强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复⽤性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3845" indent="-119380" algn="l" rtl="0" eaLnBrk="0">
              <a:lnSpc>
                <a:spcPct val="115000"/>
              </a:lnSpc>
              <a:spcBef>
                <a:spcPts val="400"/>
              </a:spcBef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开发框架的系统组件、</a:t>
            </a:r>
            <a:r>
              <a:rPr sz="1300" kern="0" spc="-2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件⽅法和属性⽅法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spcBef>
                <a:spcPts val="0"/>
              </a:spcBef>
              <a:tabLst>
                <a:tab pos="283845" algn="l"/>
              </a:tabLst>
            </a:pP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构成</a:t>
            </a:r>
            <a:r>
              <a:rPr sz="13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开发的核⼼能⼒基础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" y="4477511"/>
            <a:ext cx="152400" cy="152400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" y="3791711"/>
            <a:ext cx="152400" cy="152400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" y="3372611"/>
            <a:ext cx="152400" cy="152400"/>
          </a:xfrm>
          <a:prstGeom prst="rect">
            <a:avLst/>
          </a:prstGeom>
        </p:spPr>
      </p:pic>
      <p:pic>
        <p:nvPicPr>
          <p:cNvPr id="194" name="picture 1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" y="2953511"/>
            <a:ext cx="152400" cy="152400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47700" y="2153411"/>
            <a:ext cx="533400" cy="533400"/>
          </a:xfrm>
          <a:prstGeom prst="rect">
            <a:avLst/>
          </a:prstGeom>
        </p:spPr>
      </p:pic>
      <p:sp>
        <p:nvSpPr>
          <p:cNvPr id="198" name="textbox 198"/>
          <p:cNvSpPr/>
          <p:nvPr/>
        </p:nvSpPr>
        <p:spPr>
          <a:xfrm>
            <a:off x="1435100" y="6740525"/>
            <a:ext cx="10541000" cy="450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tabLst>
                <a:tab pos="2946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ArkTS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兼容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⽣态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，未来将持续演进</a:t>
            </a:r>
            <a:r>
              <a:rPr sz="1200" kern="0" spc="-1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，增加并⾏和并发能⼒</a:t>
            </a:r>
            <a:r>
              <a:rPr sz="1200" kern="0" spc="-1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、系统类型⽀持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，并引⼊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分布式开发范式等更多特性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6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65"/>
              </a:lnSpc>
              <a:spcBef>
                <a:spcPts val="0"/>
              </a:spcBef>
            </a:pPr>
            <a:endParaRPr sz="600" kern="0" spc="1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200" name="picture 20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447800" y="6753986"/>
            <a:ext cx="152400" cy="152400"/>
          </a:xfrm>
          <a:prstGeom prst="rect">
            <a:avLst/>
          </a:prstGeom>
        </p:spPr>
      </p:pic>
      <p:graphicFrame>
        <p:nvGraphicFramePr>
          <p:cNvPr id="202" name="table 202"/>
          <p:cNvGraphicFramePr>
            <a:graphicFrameLocks noGrp="1"/>
          </p:cNvGraphicFramePr>
          <p:nvPr/>
        </p:nvGraphicFramePr>
        <p:xfrm>
          <a:off x="647700" y="4934711"/>
          <a:ext cx="3114675" cy="62865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3114675"/>
              </a:tblGrid>
              <a:tr h="615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190" indent="104775" algn="l" rtl="0" eaLnBrk="0">
                        <a:lnSpc>
                          <a:spcPct val="114000"/>
                        </a:lnSpc>
                        <a:spcBef>
                          <a:spcPts val="5"/>
                        </a:spcBef>
                        <a:tabLst>
                          <a:tab pos="346075" algn="l"/>
                        </a:tabLst>
                      </a:pPr>
                      <a:r>
                        <a:rPr sz="10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i="1" kern="0" spc="7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声明式</a:t>
                      </a:r>
                      <a:r>
                        <a:rPr sz="1000" i="1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i="1" kern="0" spc="7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描述使代码更简洁</a:t>
                      </a:r>
                      <a:r>
                        <a:rPr sz="1000" i="1" kern="0" spc="6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易读，便于维护</a:t>
                      </a:r>
                      <a:r>
                        <a:rPr sz="10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000" i="1" kern="0" spc="1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和理解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pic>
        <p:nvPicPr>
          <p:cNvPr id="204" name="picture 20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71525" y="5087111"/>
            <a:ext cx="104774" cy="133350"/>
          </a:xfrm>
          <a:prstGeom prst="rect">
            <a:avLst/>
          </a:prstGeom>
        </p:spPr>
      </p:pic>
      <p:graphicFrame>
        <p:nvGraphicFramePr>
          <p:cNvPr id="206" name="table 206"/>
          <p:cNvGraphicFramePr>
            <a:graphicFrameLocks noGrp="1"/>
          </p:cNvGraphicFramePr>
          <p:nvPr/>
        </p:nvGraphicFramePr>
        <p:xfrm>
          <a:off x="4562475" y="5201411"/>
          <a:ext cx="3105150" cy="62865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3105150"/>
              </a:tblGrid>
              <a:tr h="615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1920" indent="134620" algn="l" rtl="0" eaLnBrk="0">
                        <a:lnSpc>
                          <a:spcPct val="113000"/>
                        </a:lnSpc>
                        <a:tabLst>
                          <a:tab pos="372745" algn="l"/>
                        </a:tabLst>
                      </a:pPr>
                      <a:r>
                        <a:rPr sz="10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i="1" kern="0" spc="5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⽀持只读的单向传递和可变更的双向传递，</a:t>
                      </a:r>
                      <a:r>
                        <a:rPr sz="1000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000" i="1" kern="0" spc="8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灵活实现数据和</a:t>
                      </a:r>
                      <a:r>
                        <a:rPr sz="1000" i="1" kern="0" spc="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i="1" kern="0" spc="8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联动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pic>
        <p:nvPicPr>
          <p:cNvPr id="208" name="picture 20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4686300" y="5353811"/>
            <a:ext cx="133350" cy="133350"/>
          </a:xfrm>
          <a:prstGeom prst="rect">
            <a:avLst/>
          </a:prstGeom>
        </p:spPr>
      </p:pic>
      <p:sp>
        <p:nvSpPr>
          <p:cNvPr id="210" name="textbox 210"/>
          <p:cNvSpPr/>
          <p:nvPr/>
        </p:nvSpPr>
        <p:spPr>
          <a:xfrm>
            <a:off x="4095349" y="1449196"/>
            <a:ext cx="3975734" cy="235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开发框架中</a:t>
            </a:r>
            <a:r>
              <a:rPr sz="1500" kern="0" spc="-1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主要扩展了以下功能：</a:t>
            </a:r>
            <a:endParaRPr sz="1500" kern="0" spc="-5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214" name="textbox 214"/>
          <p:cNvSpPr/>
          <p:nvPr/>
        </p:nvSpPr>
        <p:spPr>
          <a:xfrm>
            <a:off x="292100" y="1338630"/>
            <a:ext cx="5455920" cy="2673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5000"/>
              </a:lnSpc>
            </a:pPr>
            <a:r>
              <a:rPr sz="1800" kern="0" spc="4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</a:t>
            </a: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DevEco</a:t>
            </a:r>
            <a:r>
              <a:rPr sz="1800" b="1" kern="0" spc="33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Studio</a:t>
            </a:r>
            <a:r>
              <a:rPr sz="1800" kern="0" spc="4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？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590" indent="7620" algn="l" rtl="0" eaLnBrk="0">
              <a:lnSpc>
                <a:spcPct val="124000"/>
              </a:lnSpc>
              <a:spcBef>
                <a:spcPts val="1425"/>
              </a:spcBef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开发的⾸选集成开发环境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r>
              <a:rPr sz="1300" kern="0" spc="-2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300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提供了完整的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开发⼯具链</a:t>
            </a:r>
            <a:r>
              <a:rPr sz="1300" kern="0" spc="-1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，⽀持应⽤开发和⾃动化测试。</a:t>
            </a:r>
            <a:endParaRPr sz="13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3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035" algn="l" rtl="0" eaLnBrk="0">
              <a:lnSpc>
                <a:spcPct val="95000"/>
              </a:lnSpc>
              <a:spcBef>
                <a:spcPts val="540"/>
              </a:spcBef>
            </a:pPr>
            <a:r>
              <a:rPr sz="18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安装与配置</a:t>
            </a:r>
            <a:endParaRPr sz="18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spcBef>
                <a:spcPts val="390"/>
              </a:spcBef>
              <a:tabLst>
                <a:tab pos="28511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建议使⽤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3.0</a:t>
            </a:r>
            <a:r>
              <a:rPr sz="13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或更⾼版本进</a:t>
            </a:r>
            <a:r>
              <a:rPr sz="1300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⾏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9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</a:t>
            </a:r>
            <a:endParaRPr sz="13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0" algn="l" rtl="0" eaLnBrk="0">
              <a:lnSpc>
                <a:spcPct val="95000"/>
              </a:lnSpc>
              <a:spcBef>
                <a:spcPts val="1510"/>
              </a:spcBef>
              <a:tabLst>
                <a:tab pos="32702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配置开发环境时</a:t>
            </a:r>
            <a:r>
              <a:rPr sz="1300" kern="0" spc="-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作为主要开发语⾔</a:t>
            </a:r>
            <a:endParaRPr sz="13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2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5000"/>
              </a:lnSpc>
              <a:tabLst>
                <a:tab pos="252095" algn="l"/>
              </a:tabLst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安装必要的插件和依赖包</a:t>
            </a:r>
            <a:r>
              <a:rPr sz="1300" kern="0" spc="-2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，确保开发环境完整</a:t>
            </a:r>
            <a:endParaRPr sz="13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6" name="picture 2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4800" y="3810000"/>
            <a:ext cx="114300" cy="152400"/>
          </a:xfrm>
          <a:prstGeom prst="rect">
            <a:avLst/>
          </a:prstGeom>
        </p:spPr>
      </p:pic>
      <p:pic>
        <p:nvPicPr>
          <p:cNvPr id="218" name="picture 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4800" y="3429000"/>
            <a:ext cx="190500" cy="152400"/>
          </a:xfrm>
          <a:prstGeom prst="rect">
            <a:avLst/>
          </a:prstGeom>
        </p:spPr>
      </p:pic>
      <p:pic>
        <p:nvPicPr>
          <p:cNvPr id="220" name="picture 2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04800" y="3048000"/>
            <a:ext cx="152400" cy="152400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24600" y="1333500"/>
            <a:ext cx="5562600" cy="2438400"/>
          </a:xfrm>
          <a:prstGeom prst="rect">
            <a:avLst/>
          </a:prstGeom>
        </p:spPr>
      </p:pic>
      <p:sp>
        <p:nvSpPr>
          <p:cNvPr id="224" name="textbox 224"/>
          <p:cNvSpPr/>
          <p:nvPr/>
        </p:nvSpPr>
        <p:spPr>
          <a:xfrm>
            <a:off x="0" y="381000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7035" algn="l" rtl="0" eaLnBrk="0">
              <a:lnSpc>
                <a:spcPct val="98000"/>
              </a:lnSpc>
              <a:spcBef>
                <a:spcPts val="0"/>
              </a:spcBef>
            </a:pPr>
            <a:r>
              <a:rPr sz="2200" b="1" kern="0" spc="1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DevEco</a:t>
            </a:r>
            <a:r>
              <a:rPr sz="2200" b="1" kern="0" spc="4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200" b="1" kern="0" spc="1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Studio</a:t>
            </a:r>
            <a:r>
              <a:rPr sz="22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的使⽤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2" name="group 12"/>
          <p:cNvGrpSpPr/>
          <p:nvPr/>
        </p:nvGrpSpPr>
        <p:grpSpPr>
          <a:xfrm rot="21600000">
            <a:off x="304800" y="6286500"/>
            <a:ext cx="5562600" cy="762000"/>
            <a:chOff x="0" y="0"/>
            <a:chExt cx="5562600" cy="762000"/>
          </a:xfrm>
        </p:grpSpPr>
        <p:sp>
          <p:nvSpPr>
            <p:cNvPr id="226" name="rect 226"/>
            <p:cNvSpPr/>
            <p:nvPr/>
          </p:nvSpPr>
          <p:spPr>
            <a:xfrm>
              <a:off x="19050" y="0"/>
              <a:ext cx="5543550" cy="762000"/>
            </a:xfrm>
            <a:prstGeom prst="rect">
              <a:avLst/>
            </a:prstGeom>
            <a:solidFill>
              <a:srgbClr val="DBEAFE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8" name="textbox 228"/>
            <p:cNvSpPr/>
            <p:nvPr/>
          </p:nvSpPr>
          <p:spPr>
            <a:xfrm>
              <a:off x="438784" y="161112"/>
              <a:ext cx="4933315" cy="4286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-635" algn="l" rtl="0" eaLnBrk="0">
                <a:lnSpc>
                  <a:spcPct val="113000"/>
                </a:lnSpc>
              </a:pPr>
              <a:r>
                <a:rPr sz="12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提⽰：所有本书中的代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码均可在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DevEco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Studio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中编写单元测试⽤例进⾏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验证</a:t>
              </a:r>
              <a:r>
                <a:rPr sz="1200" kern="0" spc="-20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，确保代码的正确性和功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能实现。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30" name="picture 2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215152"/>
              <a:ext cx="142875" cy="209550"/>
            </a:xfrm>
            <a:prstGeom prst="rect">
              <a:avLst/>
            </a:prstGeom>
          </p:spPr>
        </p:pic>
        <p:pic>
          <p:nvPicPr>
            <p:cNvPr id="232" name="picture 23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8100" cy="761999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 rot="21600000">
            <a:off x="9182100" y="5829300"/>
            <a:ext cx="2780703" cy="1355312"/>
            <a:chOff x="0" y="0"/>
            <a:chExt cx="2780703" cy="1355312"/>
          </a:xfrm>
        </p:grpSpPr>
        <p:sp>
          <p:nvSpPr>
            <p:cNvPr id="234" name="rect 234"/>
            <p:cNvSpPr/>
            <p:nvPr/>
          </p:nvSpPr>
          <p:spPr>
            <a:xfrm>
              <a:off x="0" y="0"/>
              <a:ext cx="2705100" cy="1219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6" name="textbox 236"/>
            <p:cNvSpPr/>
            <p:nvPr/>
          </p:nvSpPr>
          <p:spPr>
            <a:xfrm>
              <a:off x="-12700" y="-12700"/>
              <a:ext cx="2806700" cy="13931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3445"/>
                </a:lnSpc>
                <a:spcBef>
                  <a:spcPts val="5"/>
                </a:spcBef>
              </a:pPr>
              <a:r>
                <a:rPr sz="2600" kern="0" spc="25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2600" kern="0" spc="24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000" kern="0" spc="250" baseline="34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设备调试</a:t>
              </a:r>
              <a:endParaRPr sz="2000" baseline="34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0180" algn="l" rtl="0" eaLnBrk="0">
                <a:lnSpc>
                  <a:spcPct val="116000"/>
                </a:lnSpc>
                <a:spcBef>
                  <a:spcPts val="160"/>
                </a:spcBef>
              </a:pP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⽀持真机和模拟器调试</a:t>
              </a:r>
              <a:r>
                <a:rPr sz="1200" kern="0" spc="-1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，实时查看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应⽤运⾏状态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2000"/>
                </a:lnSpc>
              </a:pPr>
              <a:endParaRPr sz="1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265"/>
                </a:lnSpc>
              </a:pPr>
              <a:endParaRPr sz="10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</p:grpSp>
      <p:sp>
        <p:nvSpPr>
          <p:cNvPr id="238" name="textbox 238"/>
          <p:cNvSpPr/>
          <p:nvPr/>
        </p:nvSpPr>
        <p:spPr>
          <a:xfrm>
            <a:off x="6324600" y="4457700"/>
            <a:ext cx="2705100" cy="12192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3435"/>
              </a:lnSpc>
            </a:pPr>
            <a:r>
              <a:rPr sz="2600" kern="0" spc="2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600" kern="0" spc="2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250" baseline="34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项⽬管理</a:t>
            </a:r>
            <a:endParaRPr sz="2000" baseline="3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6210" algn="l" rtl="0" eaLnBrk="0">
              <a:lnSpc>
                <a:spcPct val="116000"/>
              </a:lnSpc>
              <a:spcBef>
                <a:spcPts val="170"/>
              </a:spcBef>
            </a:pP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创建、打开和管理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项⽬ ，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持⼯程级别的⽂件结构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0" name="textbox 240"/>
          <p:cNvSpPr/>
          <p:nvPr/>
        </p:nvSpPr>
        <p:spPr>
          <a:xfrm>
            <a:off x="6324600" y="5829300"/>
            <a:ext cx="2705100" cy="12192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3445"/>
              </a:lnSpc>
            </a:pPr>
            <a:r>
              <a:rPr sz="2600" kern="0" spc="2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600" kern="0" spc="2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260" baseline="34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</a:t>
            </a:r>
            <a:endParaRPr sz="2000" baseline="3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6210" indent="10795" algn="l" rtl="0" eaLnBrk="0">
              <a:lnSpc>
                <a:spcPct val="115000"/>
              </a:lnSpc>
              <a:spcBef>
                <a:spcPts val="185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内置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arkxtest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框架⽀持</a:t>
            </a:r>
            <a:r>
              <a:rPr sz="1200" kern="0" spc="-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，轻松编写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和执⾏单元测试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2" name="textbox 242"/>
          <p:cNvSpPr/>
          <p:nvPr/>
        </p:nvSpPr>
        <p:spPr>
          <a:xfrm>
            <a:off x="9182100" y="4457700"/>
            <a:ext cx="2705100" cy="12192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0" algn="l" rtl="0" eaLnBrk="0">
              <a:lnSpc>
                <a:spcPts val="3455"/>
              </a:lnSpc>
            </a:pPr>
            <a:r>
              <a:rPr sz="2600" kern="0" spc="2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600" kern="0" spc="2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240" baseline="34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代码编辑</a:t>
            </a:r>
            <a:endParaRPr sz="2000" baseline="3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6210" indent="1905" algn="l" rtl="0" eaLnBrk="0">
              <a:lnSpc>
                <a:spcPct val="115000"/>
              </a:lnSpc>
              <a:spcBef>
                <a:spcPts val="180"/>
              </a:spcBef>
            </a:pP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智能代码编辑</a:t>
            </a:r>
            <a:r>
              <a:rPr sz="1200" kern="0" spc="-1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，语法⾼亮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⾃动补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全和错误提⽰功能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4" name="textbox 244"/>
          <p:cNvSpPr/>
          <p:nvPr/>
        </p:nvSpPr>
        <p:spPr>
          <a:xfrm>
            <a:off x="6324701" y="4005630"/>
            <a:ext cx="1384300" cy="287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主要功能特性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248" name="rect 248"/>
          <p:cNvSpPr/>
          <p:nvPr/>
        </p:nvSpPr>
        <p:spPr>
          <a:xfrm>
            <a:off x="6324600" y="1886711"/>
            <a:ext cx="5562600" cy="3838575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50" name="table 250"/>
          <p:cNvGraphicFramePr>
            <a:graphicFrameLocks noGrp="1"/>
          </p:cNvGraphicFramePr>
          <p:nvPr/>
        </p:nvGraphicFramePr>
        <p:xfrm>
          <a:off x="304800" y="5953886"/>
          <a:ext cx="11582400" cy="819150"/>
        </p:xfrm>
        <a:graphic>
          <a:graphicData uri="http://schemas.openxmlformats.org/drawingml/2006/table">
            <a:tbl>
              <a:tblPr>
                <a:solidFill>
                  <a:srgbClr val="DBEAFE"/>
                </a:solidFill>
              </a:tblPr>
              <a:tblGrid>
                <a:gridCol w="11582400"/>
              </a:tblGrid>
              <a:tr h="8064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192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2000" kern="0" spc="0" dirty="0">
                          <a:solidFill>
                            <a:srgbClr val="1A5BE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e</a:t>
                      </a:r>
                      <a:r>
                        <a:rPr sz="2000" kern="0" spc="390" dirty="0">
                          <a:solidFill>
                            <a:srgbClr val="1A5BE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800" kern="0" spc="0" baseline="1400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提⽰</a:t>
                      </a:r>
                      <a:endParaRPr sz="1800" baseline="14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2545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选择模板时</a:t>
                      </a:r>
                      <a:r>
                        <a:rPr sz="1200" kern="0" spc="-20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，可以根据项⽬需求选择合适的模板类型</a:t>
                      </a:r>
                      <a:r>
                        <a:rPr sz="1200" kern="0" spc="-20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，例如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EmptyAbility</a:t>
                      </a: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模板适合简</a:t>
                      </a: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单的应⽤开发。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AFE"/>
                    </a:solidFill>
                  </a:tcPr>
                </a:tc>
              </a:tr>
            </a:tbl>
          </a:graphicData>
        </a:graphic>
      </p:graphicFrame>
      <p:sp>
        <p:nvSpPr>
          <p:cNvPr id="252" name="textbox 252"/>
          <p:cNvSpPr/>
          <p:nvPr/>
        </p:nvSpPr>
        <p:spPr>
          <a:xfrm>
            <a:off x="0" y="4389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255" algn="l" rtl="0" eaLnBrk="0">
              <a:lnSpc>
                <a:spcPct val="98000"/>
              </a:lnSpc>
            </a:pPr>
            <a:r>
              <a:rPr sz="2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新建⼯程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4" name="rect 254"/>
          <p:cNvSpPr/>
          <p:nvPr/>
        </p:nvSpPr>
        <p:spPr>
          <a:xfrm>
            <a:off x="6553200" y="3725036"/>
            <a:ext cx="5105400" cy="1238250"/>
          </a:xfrm>
          <a:prstGeom prst="rect">
            <a:avLst/>
          </a:prstGeom>
          <a:solidFill>
            <a:srgbClr val="F3F4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6" name="textbox 256"/>
          <p:cNvSpPr/>
          <p:nvPr/>
        </p:nvSpPr>
        <p:spPr>
          <a:xfrm>
            <a:off x="304799" y="1886711"/>
            <a:ext cx="5562600" cy="1104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39445" indent="-2540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在新建⼯程界⾯</a:t>
            </a:r>
            <a:r>
              <a:rPr sz="1200" kern="0" spc="-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，选择合适的模板类型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，然后单击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下⼀步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按钮进⾏设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8" name="rect 258"/>
          <p:cNvSpPr/>
          <p:nvPr/>
        </p:nvSpPr>
        <p:spPr>
          <a:xfrm>
            <a:off x="304799" y="3486911"/>
            <a:ext cx="5562600" cy="876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0" name="rect 260"/>
          <p:cNvSpPr/>
          <p:nvPr/>
        </p:nvSpPr>
        <p:spPr>
          <a:xfrm>
            <a:off x="304799" y="4848986"/>
            <a:ext cx="5562600" cy="8763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62" name="picture 2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5001386"/>
            <a:ext cx="342900" cy="342900"/>
          </a:xfrm>
          <a:prstGeom prst="rect">
            <a:avLst/>
          </a:prstGeom>
        </p:spPr>
      </p:pic>
      <p:sp>
        <p:nvSpPr>
          <p:cNvPr id="264" name="textbox 264"/>
          <p:cNvSpPr/>
          <p:nvPr/>
        </p:nvSpPr>
        <p:spPr>
          <a:xfrm>
            <a:off x="573029" y="5013070"/>
            <a:ext cx="4624070" cy="539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b="1" kern="0" spc="0" baseline="-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r>
              <a:rPr sz="11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 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完成创建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填写⼯程名称后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，单击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按钮完成⼯程</a:t>
            </a: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的创建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，开始开发。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3639311"/>
            <a:ext cx="342900" cy="342900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574857" y="3650996"/>
            <a:ext cx="4329429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b="1" kern="0" spc="0" baseline="-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</a:t>
            </a:r>
            <a:r>
              <a:rPr sz="11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  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置⼯程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根据项⽬需求配置⼯程设置</a:t>
            </a:r>
            <a:r>
              <a:rPr sz="1200" kern="0" spc="-1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，包括项⽬名称、包名等信息。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270" name="table 270"/>
          <p:cNvGraphicFramePr>
            <a:graphicFrameLocks noGrp="1"/>
          </p:cNvGraphicFramePr>
          <p:nvPr/>
        </p:nvGraphicFramePr>
        <p:xfrm>
          <a:off x="7581900" y="3839336"/>
          <a:ext cx="3962400" cy="2857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3962400"/>
              </a:tblGrid>
              <a:tr h="2730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8425" algn="l" rtl="0" eaLnBrk="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MyApplicatio</a:t>
                      </a:r>
                      <a:r>
                        <a:rPr sz="10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2" name="table 272"/>
          <p:cNvGraphicFramePr>
            <a:graphicFrameLocks noGrp="1"/>
          </p:cNvGraphicFramePr>
          <p:nvPr/>
        </p:nvGraphicFramePr>
        <p:xfrm>
          <a:off x="7581900" y="4201286"/>
          <a:ext cx="3962400" cy="2857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3962400"/>
              </a:tblGrid>
              <a:tr h="2730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2710" algn="l" rtl="0" eaLnBrk="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1000" kern="0" spc="5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com.example.</a:t>
                      </a: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myapplication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4" name="table 274"/>
          <p:cNvGraphicFramePr>
            <a:graphicFrameLocks noGrp="1"/>
          </p:cNvGraphicFramePr>
          <p:nvPr/>
        </p:nvGraphicFramePr>
        <p:xfrm>
          <a:off x="7581900" y="4563236"/>
          <a:ext cx="3962400" cy="2857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3962400"/>
              </a:tblGrid>
              <a:tr h="2730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2710" algn="l" rtl="0" eaLnBrk="0">
                        <a:lnSpc>
                          <a:spcPct val="84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entry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76" name="textbox 276"/>
          <p:cNvSpPr/>
          <p:nvPr/>
        </p:nvSpPr>
        <p:spPr>
          <a:xfrm>
            <a:off x="298615" y="1418335"/>
            <a:ext cx="3122295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中创建新⼯程的步骤：</a:t>
            </a:r>
            <a:endParaRPr sz="13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8" name="textbox 278"/>
          <p:cNvSpPr/>
          <p:nvPr/>
        </p:nvSpPr>
        <p:spPr>
          <a:xfrm>
            <a:off x="6658667" y="3899789"/>
            <a:ext cx="600075" cy="895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项⽬名称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3335" algn="l" rtl="0" eaLnBrk="0">
              <a:lnSpc>
                <a:spcPts val="2850"/>
              </a:lnSpc>
            </a:pP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包名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模块名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: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280" name="textbox 280"/>
          <p:cNvSpPr/>
          <p:nvPr/>
        </p:nvSpPr>
        <p:spPr>
          <a:xfrm>
            <a:off x="6540500" y="2102611"/>
            <a:ext cx="1433194" cy="3479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9000"/>
              </a:lnSpc>
              <a:spcBef>
                <a:spcPts val="0"/>
              </a:spcBef>
              <a:tabLst>
                <a:tab pos="398145" algn="l"/>
              </a:tabLst>
            </a:pP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新建⼯程界⾯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2" name="picture 2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53200" y="2115311"/>
            <a:ext cx="304800" cy="304800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6553200" y="5191886"/>
            <a:ext cx="914400" cy="304800"/>
            <a:chOff x="0" y="0"/>
            <a:chExt cx="914400" cy="304800"/>
          </a:xfrm>
        </p:grpSpPr>
        <p:pic>
          <p:nvPicPr>
            <p:cNvPr id="284" name="picture 28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914400" cy="304800"/>
            </a:xfrm>
            <a:prstGeom prst="rect">
              <a:avLst/>
            </a:prstGeom>
          </p:spPr>
        </p:pic>
        <p:sp>
          <p:nvSpPr>
            <p:cNvPr id="286" name="textbox 286"/>
            <p:cNvSpPr/>
            <p:nvPr/>
          </p:nvSpPr>
          <p:spPr>
            <a:xfrm>
              <a:off x="-12700" y="-12700"/>
              <a:ext cx="939800" cy="3460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34645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200" kern="0" spc="-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上⼀步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10744200" y="5191886"/>
            <a:ext cx="914400" cy="304800"/>
            <a:chOff x="0" y="0"/>
            <a:chExt cx="914400" cy="304800"/>
          </a:xfrm>
        </p:grpSpPr>
        <p:pic>
          <p:nvPicPr>
            <p:cNvPr id="288" name="picture 2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914400" cy="304800"/>
            </a:xfrm>
            <a:prstGeom prst="rect">
              <a:avLst/>
            </a:prstGeom>
          </p:spPr>
        </p:pic>
        <p:sp>
          <p:nvSpPr>
            <p:cNvPr id="290" name="textbox 290"/>
            <p:cNvSpPr/>
            <p:nvPr/>
          </p:nvSpPr>
          <p:spPr>
            <a:xfrm>
              <a:off x="-12700" y="-12700"/>
              <a:ext cx="939800" cy="3460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3830" algn="l" rtl="0" eaLnBrk="0">
                <a:lnSpc>
                  <a:spcPct val="92000"/>
                </a:lnSpc>
                <a:spcBef>
                  <a:spcPts val="5"/>
                </a:spcBef>
              </a:pP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下⼀步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92" name="picture 29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635127" y="76199"/>
              <a:ext cx="133350" cy="152400"/>
            </a:xfrm>
            <a:prstGeom prst="rect">
              <a:avLst/>
            </a:prstGeom>
          </p:spPr>
        </p:pic>
      </p:grpSp>
      <p:pic>
        <p:nvPicPr>
          <p:cNvPr id="294" name="picture 2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57200" y="2039111"/>
            <a:ext cx="323850" cy="342900"/>
          </a:xfrm>
          <a:prstGeom prst="rect">
            <a:avLst/>
          </a:prstGeom>
        </p:spPr>
      </p:pic>
      <p:sp>
        <p:nvSpPr>
          <p:cNvPr id="296" name="textbox 296"/>
          <p:cNvSpPr/>
          <p:nvPr/>
        </p:nvSpPr>
        <p:spPr>
          <a:xfrm>
            <a:off x="572002" y="2050796"/>
            <a:ext cx="1144905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b="1" kern="0" spc="-10" baseline="-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11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 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选择模板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0" name="textbox 300"/>
          <p:cNvSpPr/>
          <p:nvPr/>
        </p:nvSpPr>
        <p:spPr>
          <a:xfrm>
            <a:off x="6546500" y="2671064"/>
            <a:ext cx="819785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选择模板类型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2" name="picture 3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53200" y="2924936"/>
            <a:ext cx="304800" cy="304800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934200" y="2924936"/>
            <a:ext cx="304800" cy="304800"/>
          </a:xfrm>
          <a:prstGeom prst="rect">
            <a:avLst/>
          </a:prstGeom>
        </p:spPr>
      </p:pic>
      <p:pic>
        <p:nvPicPr>
          <p:cNvPr id="306" name="picture 30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315200" y="2924936"/>
            <a:ext cx="304800" cy="304800"/>
          </a:xfrm>
          <a:prstGeom prst="rect">
            <a:avLst/>
          </a:prstGeom>
        </p:spPr>
      </p:pic>
      <p:sp>
        <p:nvSpPr>
          <p:cNvPr id="308" name="textbox 308"/>
          <p:cNvSpPr/>
          <p:nvPr/>
        </p:nvSpPr>
        <p:spPr>
          <a:xfrm>
            <a:off x="6547434" y="3471164"/>
            <a:ext cx="552450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⼯程设置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0" name="picture 3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553200" y="2496311"/>
            <a:ext cx="5105400" cy="95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38911"/>
            <a:ext cx="12192000" cy="6858000"/>
          </a:xfrm>
          <a:prstGeom prst="rect">
            <a:avLst/>
          </a:prstGeom>
        </p:spPr>
      </p:pic>
      <p:sp>
        <p:nvSpPr>
          <p:cNvPr id="314" name="textbox 314"/>
          <p:cNvSpPr/>
          <p:nvPr/>
        </p:nvSpPr>
        <p:spPr>
          <a:xfrm>
            <a:off x="304799" y="4248911"/>
            <a:ext cx="11582400" cy="13335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71500" algn="l" rtl="0" eaLnBrk="0">
              <a:lnSpc>
                <a:spcPct val="95000"/>
              </a:lnSpc>
              <a:tabLst>
                <a:tab pos="69723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30885" indent="-127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测试框架由单元测试框架和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测试框架组成。单元测试框架提供⽤例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识别、调度、执⾏及结果汇总等核⼼能⼒</a:t>
            </a:r>
            <a:r>
              <a:rPr sz="1200" kern="0" spc="-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测试框架对外提供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UiTest API</a:t>
            </a:r>
            <a:r>
              <a:rPr sz="1200" kern="0" spc="-2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，供开发者在相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关测试场景中调⽤</a:t>
            </a:r>
            <a:r>
              <a:rPr sz="1200" kern="0" spc="-19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6" name="picture 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5300" y="4439411"/>
            <a:ext cx="381000" cy="381000"/>
          </a:xfrm>
          <a:prstGeom prst="rect">
            <a:avLst/>
          </a:prstGeom>
        </p:spPr>
      </p:pic>
      <p:sp>
        <p:nvSpPr>
          <p:cNvPr id="318" name="textbox 318"/>
          <p:cNvSpPr/>
          <p:nvPr/>
        </p:nvSpPr>
        <p:spPr>
          <a:xfrm>
            <a:off x="304799" y="1810511"/>
            <a:ext cx="5562600" cy="21336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6000"/>
              </a:lnSpc>
              <a:spcBef>
                <a:spcPts val="5"/>
              </a:spcBef>
            </a:pPr>
            <a:r>
              <a:rPr sz="3600" kern="0" spc="259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600" kern="0" spc="36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50" baseline="4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单元测试框架</a:t>
            </a:r>
            <a:r>
              <a:rPr sz="1700" kern="0" spc="2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b="1" kern="0" spc="150" baseline="4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</a:t>
            </a:r>
            <a:r>
              <a:rPr sz="2700" b="1" kern="0" spc="0" baseline="4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JsUnit</a:t>
            </a:r>
            <a:r>
              <a:rPr sz="2700" b="1" kern="0" spc="150" baseline="4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)</a:t>
            </a:r>
            <a:endParaRPr sz="2700" baseline="4000" dirty="0">
              <a:latin typeface="Microsoft JhengHei"/>
              <a:ea typeface="Microsoft JhengHei"/>
              <a:cs typeface="Microsoft JhengHei"/>
            </a:endParaRPr>
          </a:p>
          <a:p>
            <a:pPr marL="495300" algn="l" rtl="0" eaLnBrk="0">
              <a:lnSpc>
                <a:spcPct val="92000"/>
              </a:lnSpc>
              <a:spcBef>
                <a:spcPts val="855"/>
              </a:spcBef>
              <a:tabLst>
                <a:tab pos="57467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提供单元测试⽤例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的执⾏能⼒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5300" algn="l" rtl="0" eaLnBrk="0">
              <a:lnSpc>
                <a:spcPct val="92000"/>
              </a:lnSpc>
              <a:spcBef>
                <a:spcPts val="1075"/>
              </a:spcBef>
              <a:tabLst>
                <a:tab pos="57658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包含编写单元测试的基础接⼝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5300" algn="l" rtl="0" eaLnBrk="0">
              <a:lnSpc>
                <a:spcPct val="92000"/>
              </a:lnSpc>
              <a:spcBef>
                <a:spcPts val="1075"/>
              </a:spcBef>
              <a:tabLst>
                <a:tab pos="57658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⽀持测试系统或应⽤的接⼝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2000"/>
              </a:lnSpc>
              <a:tabLst>
                <a:tab pos="57848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⽣成测试报告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0" name="picture 3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" y="3563111"/>
            <a:ext cx="152400" cy="152400"/>
          </a:xfrm>
          <a:prstGeom prst="rect">
            <a:avLst/>
          </a:prstGeom>
        </p:spPr>
      </p:pic>
      <p:pic>
        <p:nvPicPr>
          <p:cNvPr id="322" name="picture 3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" y="3258311"/>
            <a:ext cx="152400" cy="152400"/>
          </a:xfrm>
          <a:prstGeom prst="rect">
            <a:avLst/>
          </a:prstGeom>
        </p:spPr>
      </p:pic>
      <p:pic>
        <p:nvPicPr>
          <p:cNvPr id="324" name="picture 3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" y="2953511"/>
            <a:ext cx="152400" cy="152400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" y="2648711"/>
            <a:ext cx="152400" cy="152400"/>
          </a:xfrm>
          <a:prstGeom prst="rect">
            <a:avLst/>
          </a:prstGeom>
        </p:spPr>
      </p:pic>
      <p:sp>
        <p:nvSpPr>
          <p:cNvPr id="328" name="textbox 328"/>
          <p:cNvSpPr/>
          <p:nvPr/>
        </p:nvSpPr>
        <p:spPr>
          <a:xfrm>
            <a:off x="6324600" y="1810511"/>
            <a:ext cx="5562600" cy="21336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47700" algn="l" rtl="0" eaLnBrk="0">
              <a:lnSpc>
                <a:spcPct val="93000"/>
              </a:lnSpc>
              <a:spcBef>
                <a:spcPts val="5"/>
              </a:spcBef>
              <a:tabLst>
                <a:tab pos="824230" algn="l"/>
              </a:tabLst>
            </a:pPr>
            <a:r>
              <a:rPr sz="18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800" kern="0" spc="1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测试框架</a:t>
            </a:r>
            <a:r>
              <a:rPr sz="1800" kern="0" spc="2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b="1" kern="0" spc="16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</a:t>
            </a:r>
            <a:r>
              <a:rPr sz="18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UiTest</a:t>
            </a:r>
            <a:r>
              <a:rPr sz="1800" b="1" kern="0" spc="16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)</a:t>
            </a:r>
            <a:endParaRPr sz="18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2000"/>
              </a:lnSpc>
              <a:spcBef>
                <a:spcPts val="360"/>
              </a:spcBef>
              <a:tabLst>
                <a:tab pos="577850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提供简捷易⽤的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495300" algn="l" rtl="0" eaLnBrk="0">
              <a:lnSpc>
                <a:spcPct val="92000"/>
              </a:lnSpc>
              <a:spcBef>
                <a:spcPts val="1080"/>
              </a:spcBef>
              <a:tabLst>
                <a:tab pos="57975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⽀持查找和操作界⾯控件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5300" algn="l" rtl="0" eaLnBrk="0">
              <a:lnSpc>
                <a:spcPct val="92000"/>
              </a:lnSpc>
              <a:spcBef>
                <a:spcPts val="1075"/>
              </a:spcBef>
              <a:tabLst>
                <a:tab pos="58102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⽅便编写基于界⾯操作的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⾃动化测试脚本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2000"/>
              </a:lnSpc>
              <a:tabLst>
                <a:tab pos="57848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依赖单元测试框架的基础功能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0" name="picture 3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67500" y="3563111"/>
            <a:ext cx="152400" cy="152400"/>
          </a:xfrm>
          <a:prstGeom prst="rect">
            <a:avLst/>
          </a:prstGeom>
        </p:spPr>
      </p:pic>
      <p:pic>
        <p:nvPicPr>
          <p:cNvPr id="332" name="picture 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67500" y="3258311"/>
            <a:ext cx="152400" cy="152400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67500" y="2953511"/>
            <a:ext cx="152400" cy="15240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67500" y="2648711"/>
            <a:ext cx="152400" cy="152400"/>
          </a:xfrm>
          <a:prstGeom prst="rect">
            <a:avLst/>
          </a:prstGeom>
        </p:spPr>
      </p:pic>
      <p:pic>
        <p:nvPicPr>
          <p:cNvPr id="338" name="picture 3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15100" y="2001011"/>
            <a:ext cx="457200" cy="457200"/>
          </a:xfrm>
          <a:prstGeom prst="rect">
            <a:avLst/>
          </a:prstGeom>
        </p:spPr>
      </p:pic>
      <p:sp>
        <p:nvSpPr>
          <p:cNvPr id="340" name="textbox 340"/>
          <p:cNvSpPr/>
          <p:nvPr/>
        </p:nvSpPr>
        <p:spPr>
          <a:xfrm>
            <a:off x="0" y="362711"/>
            <a:ext cx="12192000" cy="6477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7355" algn="l" rtl="0" eaLnBrk="0">
              <a:lnSpc>
                <a:spcPct val="97000"/>
              </a:lnSpc>
            </a:pPr>
            <a:r>
              <a:rPr sz="2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⾃动化测试框架概述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2" name="rect 342"/>
          <p:cNvSpPr/>
          <p:nvPr/>
        </p:nvSpPr>
        <p:spPr>
          <a:xfrm>
            <a:off x="4238624" y="5811011"/>
            <a:ext cx="3714750" cy="12573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rgbClr val="1E40AF"/>
              </a:solidFill>
            </a:endParaRPr>
          </a:p>
        </p:txBody>
      </p:sp>
      <p:sp>
        <p:nvSpPr>
          <p:cNvPr id="344" name="rect 344"/>
          <p:cNvSpPr/>
          <p:nvPr/>
        </p:nvSpPr>
        <p:spPr>
          <a:xfrm>
            <a:off x="304799" y="5811011"/>
            <a:ext cx="3705225" cy="12573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rgbClr val="1E40AF"/>
              </a:solidFill>
            </a:endParaRPr>
          </a:p>
        </p:txBody>
      </p:sp>
      <p:sp>
        <p:nvSpPr>
          <p:cNvPr id="346" name="rect 346"/>
          <p:cNvSpPr/>
          <p:nvPr/>
        </p:nvSpPr>
        <p:spPr>
          <a:xfrm>
            <a:off x="8181975" y="5811011"/>
            <a:ext cx="3705225" cy="12573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rgbClr val="1E40AF"/>
              </a:solidFill>
            </a:endParaRPr>
          </a:p>
        </p:txBody>
      </p:sp>
      <p:sp>
        <p:nvSpPr>
          <p:cNvPr id="348" name="textbox 348"/>
          <p:cNvSpPr/>
          <p:nvPr/>
        </p:nvSpPr>
        <p:spPr>
          <a:xfrm>
            <a:off x="9224802" y="6429324"/>
            <a:ext cx="2750820" cy="800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7365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技术积累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1060"/>
              </a:spcBef>
            </a:pP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培养⾃动化测试思维和技能</a:t>
            </a:r>
            <a:endParaRPr sz="1000" kern="0" spc="4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0" name="textbox 350"/>
          <p:cNvSpPr/>
          <p:nvPr/>
        </p:nvSpPr>
        <p:spPr>
          <a:xfrm>
            <a:off x="302386" y="1342135"/>
            <a:ext cx="9131934" cy="219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</a:pP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arkxtest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是⼯具集的重要组成部分</a:t>
            </a:r>
            <a:r>
              <a:rPr sz="1300" kern="0" spc="-1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3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语⾔的⾃动化测试</a:t>
            </a:r>
            <a:r>
              <a:rPr sz="13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，为应⽤开发提供可靠的测试保障。</a:t>
            </a:r>
            <a:endParaRPr sz="1300" kern="0" spc="5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2" name="textbox 352"/>
          <p:cNvSpPr/>
          <p:nvPr/>
        </p:nvSpPr>
        <p:spPr>
          <a:xfrm>
            <a:off x="1350768" y="6429324"/>
            <a:ext cx="1621155" cy="4806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6730" algn="l" rtl="0" eaLnBrk="0">
              <a:lnSpc>
                <a:spcPct val="9500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质量保障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8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确保代码质量和系统稳定性</a:t>
            </a:r>
            <a:endParaRPr sz="1000" kern="0" spc="4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4" name="textbox 354"/>
          <p:cNvSpPr/>
          <p:nvPr/>
        </p:nvSpPr>
        <p:spPr>
          <a:xfrm>
            <a:off x="5371462" y="6429324"/>
            <a:ext cx="1470660" cy="4806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291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效率提升</a:t>
            </a:r>
            <a:endParaRPr sz="1200" dirty="0">
              <a:solidFill>
                <a:srgbClr val="1E40AF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800" dirty="0">
              <a:solidFill>
                <a:srgbClr val="1E40A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⾃动化测试提⾼开发效率</a:t>
            </a:r>
            <a:endParaRPr sz="1000" kern="0" spc="3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6" name="picture 3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848850" y="5987904"/>
            <a:ext cx="361950" cy="293914"/>
          </a:xfrm>
          <a:prstGeom prst="rect">
            <a:avLst/>
          </a:prstGeom>
        </p:spPr>
      </p:pic>
      <p:pic>
        <p:nvPicPr>
          <p:cNvPr id="358" name="picture 3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934075" y="6000151"/>
            <a:ext cx="323850" cy="269421"/>
          </a:xfrm>
          <a:prstGeom prst="rect">
            <a:avLst/>
          </a:prstGeom>
        </p:spPr>
      </p:pic>
      <p:pic>
        <p:nvPicPr>
          <p:cNvPr id="360" name="picture 3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031723" y="5987904"/>
            <a:ext cx="273326" cy="2939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13748</Words>
  <Application>WPS 演示</Application>
  <PresentationFormat/>
  <Paragraphs>1237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1" baseType="lpstr">
      <vt:lpstr>Arial</vt:lpstr>
      <vt:lpstr>宋体</vt:lpstr>
      <vt:lpstr>Wingdings</vt:lpstr>
      <vt:lpstr>Arial</vt:lpstr>
      <vt:lpstr>Microsoft YaHei</vt:lpstr>
      <vt:lpstr>Lucida Sans Unicode</vt:lpstr>
      <vt:lpstr>Lucida Console</vt:lpstr>
      <vt:lpstr>Microsoft JhengHei</vt:lpstr>
      <vt:lpstr>汉仪中简黑简</vt:lpstr>
      <vt:lpstr>宋体-简</vt:lpstr>
      <vt:lpstr>微软雅黑</vt:lpstr>
      <vt:lpstr>Arial Unicode MS</vt:lpstr>
      <vt:lpstr>Calibri</vt:lpstr>
      <vt:lpstr>Courier New</vt:lpstr>
      <vt:lpstr>Consolas</vt:lpstr>
      <vt:lpstr>Verdana</vt:lpstr>
      <vt:lpstr>Consolas</vt:lpstr>
      <vt:lpstr>Courier New</vt:lpstr>
      <vt:lpstr>Lucida Console</vt:lpstr>
      <vt:lpstr>Lucida Sans Unicode</vt:lpstr>
      <vt:lpstr>Microsoft JhengHei</vt:lpstr>
      <vt:lpstr>Verdana</vt:lpstr>
      <vt:lpstr>苹方-简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9</cp:revision>
  <dcterms:created xsi:type="dcterms:W3CDTF">2025-08-18T04:34:49Z</dcterms:created>
  <dcterms:modified xsi:type="dcterms:W3CDTF">2025-08-18T04:34:49Z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AECD4ECD8E4D970454A7A2687A00C8FC_42</vt:lpwstr>
  </property>
  <property fmtid="{D5CDD505-2E9C-101B-9397-08002B2CF9AE}" pid="3" name="KSOProductBuildVer">
    <vt:lpwstr>2052-12.1.21861.21861</vt:lpwstr>
  </property>
</Properties>
</file>