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81165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41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5.png"/><Relationship Id="rId10" Type="http://schemas.openxmlformats.org/officeDocument/2006/relationships/image" Target="../media/image10.jpeg"/><Relationship Id="rId1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4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jpeg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12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 rot="20700000">
            <a:off x="614780" y="1365990"/>
            <a:ext cx="3667125" cy="968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  <a:spcBef>
                <a:spcPts val="5"/>
              </a:spcBef>
            </a:pPr>
            <a:r>
              <a:rPr sz="5900" kern="0" spc="-16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x?</a:t>
            </a:r>
            <a:r>
              <a:rPr sz="5900" kern="0" spc="-206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5900" kern="0" spc="-16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.value</a:t>
            </a:r>
            <a:endParaRPr sz="59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" name="textbox 6"/>
          <p:cNvSpPr/>
          <p:nvPr/>
        </p:nvSpPr>
        <p:spPr>
          <a:xfrm rot="600000">
            <a:off x="4816102" y="5505222"/>
            <a:ext cx="6415404" cy="852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52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value</a:t>
            </a:r>
            <a:r>
              <a:rPr sz="5200" kern="0" spc="71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52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??</a:t>
            </a:r>
            <a:r>
              <a:rPr sz="52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52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default</a:t>
            </a:r>
            <a:endParaRPr sz="5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8" name="textbox 8"/>
          <p:cNvSpPr/>
          <p:nvPr/>
        </p:nvSpPr>
        <p:spPr>
          <a:xfrm rot="480000">
            <a:off x="1478032" y="4957150"/>
            <a:ext cx="1155064" cy="603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  <a:spcBef>
                <a:spcPts val="5"/>
              </a:spcBef>
            </a:pPr>
            <a:r>
              <a:rPr sz="37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x:</a:t>
            </a:r>
            <a:r>
              <a:rPr sz="3700" kern="0" spc="13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</a:t>
            </a:r>
            <a:endParaRPr sz="37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0" name="textbox 10"/>
          <p:cNvSpPr/>
          <p:nvPr/>
        </p:nvSpPr>
        <p:spPr>
          <a:xfrm rot="21300000">
            <a:off x="5913113" y="2027761"/>
            <a:ext cx="4460240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310"/>
              </a:lnSpc>
            </a:pPr>
            <a:r>
              <a:rPr sz="4500" kern="0" spc="-3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obj!.property</a:t>
            </a:r>
            <a:endParaRPr sz="45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2" name="rect 12"/>
          <p:cNvSpPr/>
          <p:nvPr/>
        </p:nvSpPr>
        <p:spPr>
          <a:xfrm>
            <a:off x="2333625" y="1915286"/>
            <a:ext cx="7524750" cy="4286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" name="textbox 14"/>
          <p:cNvSpPr/>
          <p:nvPr/>
        </p:nvSpPr>
        <p:spPr>
          <a:xfrm>
            <a:off x="2940079" y="2343022"/>
            <a:ext cx="6334125" cy="12033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4000"/>
              </a:lnSpc>
            </a:pPr>
            <a:r>
              <a:rPr sz="45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45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中的空值处理特性</a:t>
            </a:r>
            <a:endParaRPr sz="4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4960" algn="l" rtl="0" eaLnBrk="0">
              <a:lnSpc>
                <a:spcPts val="2830"/>
              </a:lnSpc>
            </a:pPr>
            <a:r>
              <a:rPr sz="22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提高代码安全性与可靠性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" name="textbox 16"/>
          <p:cNvSpPr/>
          <p:nvPr/>
        </p:nvSpPr>
        <p:spPr>
          <a:xfrm>
            <a:off x="2964545" y="4850422"/>
            <a:ext cx="6230620" cy="9531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785" algn="l" rtl="0" eaLnBrk="0">
              <a:lnSpc>
                <a:spcPct val="95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非空断言      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空值合并            可选链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5565"/>
              </a:lnSpc>
              <a:spcBef>
                <a:spcPts val="250"/>
              </a:spcBef>
            </a:pPr>
            <a:r>
              <a:rPr sz="5600" kern="0" spc="-200" baseline="2000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|</a:t>
            </a:r>
            <a:r>
              <a:rPr sz="14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5600" kern="0" spc="160" baseline="-100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</a:t>
            </a:r>
            <a:r>
              <a:rPr lang="en-US" sz="5600" kern="0" spc="160" baseline="-100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    </a:t>
            </a:r>
            <a:r>
              <a:rPr lang="zh-CN" sz="5600" kern="0" spc="160" baseline="-100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威哥爱编程</a:t>
            </a:r>
            <a:r>
              <a:rPr sz="1400" kern="0" spc="-52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endParaRPr sz="1400" kern="0" spc="-520" dirty="0">
              <a:solidFill>
                <a:srgbClr val="BFDBFE">
                  <a:alpha val="100000"/>
                </a:srgbClr>
              </a:solidFill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2700" algn="l" rtl="0" eaLnBrk="0">
              <a:lnSpc>
                <a:spcPts val="5565"/>
              </a:lnSpc>
              <a:spcBef>
                <a:spcPts val="250"/>
              </a:spcBef>
            </a:pPr>
            <a:endParaRPr sz="14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172325" y="4325111"/>
            <a:ext cx="428625" cy="381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14875" y="4325111"/>
            <a:ext cx="342900" cy="38100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29324" y="4325111"/>
            <a:ext cx="304800" cy="381000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486400" y="3906011"/>
            <a:ext cx="1219200" cy="38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02890" y="6311265"/>
            <a:ext cx="65646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《鸿蒙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HarmonyOS NEXT 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开发之路》卷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1 ArkTS 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语言篇</a:t>
            </a:r>
            <a:endParaRPr lang="zh-CN" altLang="en-US" sz="160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picture 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374" name="rect 374"/>
          <p:cNvSpPr/>
          <p:nvPr/>
        </p:nvSpPr>
        <p:spPr>
          <a:xfrm>
            <a:off x="476250" y="2391536"/>
            <a:ext cx="11258550" cy="3924300"/>
          </a:xfrm>
          <a:prstGeom prst="rect">
            <a:avLst/>
          </a:prstGeom>
          <a:solidFill>
            <a:srgbClr val="04070B">
              <a:alpha val="31372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6" name="textbox 376"/>
          <p:cNvSpPr/>
          <p:nvPr/>
        </p:nvSpPr>
        <p:spPr>
          <a:xfrm>
            <a:off x="711542" y="2912465"/>
            <a:ext cx="4998084" cy="3162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" algn="l" rtl="0" eaLnBrk="0">
              <a:lnSpc>
                <a:spcPts val="1675"/>
              </a:lnSpc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300" kern="0" spc="1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300" kern="0" spc="18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8785" algn="l" rtl="0" eaLnBrk="0">
              <a:lnSpc>
                <a:spcPts val="1595"/>
              </a:lnSpc>
              <a:spcBef>
                <a:spcPts val="425"/>
              </a:spcBef>
            </a:pPr>
            <a:r>
              <a:rPr sz="1300" kern="0" spc="-2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300" kern="0" spc="-46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300" kern="0" spc="38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3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3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3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595"/>
              </a:lnSpc>
              <a:spcBef>
                <a:spcPts val="505"/>
              </a:spcBef>
            </a:pPr>
            <a:r>
              <a:rPr sz="1300" kern="0" spc="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3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?:</a:t>
            </a:r>
            <a:r>
              <a:rPr sz="13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3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3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i="1" kern="0" spc="9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i="1" kern="0" spc="9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i="1" kern="0" spc="9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300" i="1" kern="0" spc="8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表示</a:t>
            </a:r>
            <a:r>
              <a:rPr sz="1300" i="1" kern="0" spc="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300" i="1" kern="0" spc="8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可以为</a:t>
            </a:r>
            <a:r>
              <a:rPr sz="1300" i="1" kern="0" spc="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7515" algn="l" rtl="0" eaLnBrk="0">
              <a:lnSpc>
                <a:spcPts val="1595"/>
              </a:lnSpc>
              <a:spcBef>
                <a:spcPts val="395"/>
              </a:spcBef>
            </a:pPr>
            <a:r>
              <a:rPr sz="1300" kern="0" spc="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setSpouse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300" kern="0" spc="2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50900" algn="l" rtl="0" eaLnBrk="0">
              <a:lnSpc>
                <a:spcPts val="1595"/>
              </a:lnSpc>
              <a:spcBef>
                <a:spcPts val="505"/>
              </a:spcBef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300" kern="0" spc="-4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.spouse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7515" algn="l" rtl="0" eaLnBrk="0">
              <a:lnSpc>
                <a:spcPts val="1675"/>
              </a:lnSpc>
              <a:spcBef>
                <a:spcPts val="505"/>
              </a:spcBef>
            </a:pP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6035" algn="l" rtl="0" eaLnBrk="0">
              <a:lnSpc>
                <a:spcPts val="1675"/>
              </a:lnSpc>
              <a:spcBef>
                <a:spcPts val="425"/>
              </a:spcBef>
            </a:pP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ts val="1595"/>
              </a:lnSpc>
              <a:spcBef>
                <a:spcPts val="400"/>
              </a:spcBef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300" kern="0" spc="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300" kern="0" spc="10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3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300" kern="0" spc="1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-4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3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Alice</a:t>
            </a:r>
            <a:r>
              <a:rPr sz="1300" kern="0" spc="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705"/>
              </a:lnSpc>
              <a:spcBef>
                <a:spcPts val="330"/>
              </a:spcBef>
            </a:pPr>
            <a:r>
              <a:rPr sz="1300" i="1" kern="0" spc="10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i="1" kern="0" spc="-5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i="1" kern="0" spc="10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使用可选链访问</a:t>
            </a:r>
            <a:r>
              <a:rPr sz="1300" i="1" kern="0" spc="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300" i="1" kern="0" spc="10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300" i="1" kern="0" spc="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300" i="1" kern="0" spc="10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" algn="l" rtl="0" eaLnBrk="0">
              <a:lnSpc>
                <a:spcPts val="1595"/>
              </a:lnSpc>
              <a:spcBef>
                <a:spcPts val="5"/>
              </a:spcBef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(p</a:t>
            </a:r>
            <a:r>
              <a:rPr sz="1300" kern="0" spc="-4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300" kern="0" spc="-4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i="1" kern="0" spc="4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i="1" kern="0" spc="4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i="1" kern="0" spc="40" dirty="0">
                <a:solidFill>
                  <a:srgbClr val="A5B4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</a:t>
            </a:r>
            <a:r>
              <a:rPr sz="1300" i="1" kern="0" spc="4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i="1" kern="0" spc="4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i="1" kern="0" spc="0" dirty="0">
                <a:solidFill>
                  <a:srgbClr val="A5B4F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78" name="textbox 378"/>
          <p:cNvSpPr/>
          <p:nvPr/>
        </p:nvSpPr>
        <p:spPr>
          <a:xfrm>
            <a:off x="460501" y="1871726"/>
            <a:ext cx="8968740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以下示例展示了如何在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类中使用可选链运算符（</a:t>
            </a:r>
            <a:r>
              <a:rPr sz="15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?.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）来安全地访问可能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为空的属性，避免抛出错误。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0" name="textbox 380"/>
          <p:cNvSpPr/>
          <p:nvPr/>
        </p:nvSpPr>
        <p:spPr>
          <a:xfrm rot="20700000">
            <a:off x="6812382" y="1335351"/>
            <a:ext cx="4789170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310"/>
              </a:lnSpc>
            </a:pPr>
            <a:r>
              <a:rPr sz="4400" kern="0" spc="-5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</a:t>
            </a:r>
            <a:r>
              <a:rPr sz="4400" kern="0" spc="55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4400" kern="0" spc="-5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spouse?</a:t>
            </a:r>
            <a:r>
              <a:rPr sz="4400" kern="0" spc="49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4400" kern="0" spc="-5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nick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382" name="textbox 382"/>
          <p:cNvSpPr/>
          <p:nvPr/>
        </p:nvSpPr>
        <p:spPr>
          <a:xfrm>
            <a:off x="449643" y="1081760"/>
            <a:ext cx="2077720" cy="407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3000"/>
              </a:lnSpc>
            </a:pP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可选链示例一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4" name="picture 3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2391536"/>
            <a:ext cx="114300" cy="3924300"/>
          </a:xfrm>
          <a:prstGeom prst="rect">
            <a:avLst/>
          </a:prstGeom>
        </p:spPr>
      </p:pic>
      <p:pic>
        <p:nvPicPr>
          <p:cNvPr id="386" name="picture 3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15819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picture 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96011"/>
            <a:ext cx="12192000" cy="7915275"/>
          </a:xfrm>
          <a:prstGeom prst="rect">
            <a:avLst/>
          </a:prstGeom>
        </p:spPr>
      </p:pic>
      <p:sp>
        <p:nvSpPr>
          <p:cNvPr id="390" name="textbox 390"/>
          <p:cNvSpPr/>
          <p:nvPr/>
        </p:nvSpPr>
        <p:spPr>
          <a:xfrm>
            <a:off x="457200" y="1858136"/>
            <a:ext cx="11277600" cy="32004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ts val="1495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9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13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4175" algn="l" rtl="0" eaLnBrk="0">
              <a:lnSpc>
                <a:spcPct val="99000"/>
              </a:lnSpc>
              <a:spcBef>
                <a:spcPts val="600"/>
              </a:spcBef>
            </a:pPr>
            <a:r>
              <a:rPr sz="1200" kern="0" spc="-5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200" kern="0" spc="-40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31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6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3540" algn="l" rtl="0" eaLnBrk="0">
              <a:lnSpc>
                <a:spcPct val="99000"/>
              </a:lnSpc>
              <a:spcBef>
                <a:spcPts val="675"/>
              </a:spcBef>
            </a:pPr>
            <a:r>
              <a:rPr sz="1200" kern="0" spc="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?: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1000" algn="l" rtl="0" eaLnBrk="0">
              <a:lnSpc>
                <a:spcPct val="99000"/>
              </a:lnSpc>
              <a:spcBef>
                <a:spcPts val="975"/>
              </a:spcBef>
            </a:pPr>
            <a:r>
              <a:rPr sz="1200" kern="0" spc="-2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constructor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2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200" kern="0" spc="-43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5445" algn="l" rtl="0" eaLnBrk="0">
              <a:lnSpc>
                <a:spcPts val="1520"/>
              </a:lnSpc>
              <a:spcBef>
                <a:spcPts val="680"/>
              </a:spcBef>
            </a:pPr>
            <a:r>
              <a:rPr sz="1200" kern="0" spc="-4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4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200" kern="0" spc="6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5445" algn="l" rtl="0" eaLnBrk="0">
              <a:lnSpc>
                <a:spcPct val="99000"/>
              </a:lnSpc>
              <a:spcBef>
                <a:spcPts val="575"/>
              </a:spcBef>
            </a:pPr>
            <a:r>
              <a:rPr sz="1200" kern="0" spc="-3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39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3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200" kern="0" spc="-3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3540" algn="l" rtl="0" eaLnBrk="0">
              <a:lnSpc>
                <a:spcPts val="1495"/>
              </a:lnSpc>
              <a:spcBef>
                <a:spcPts val="6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3540" algn="l" rtl="0" eaLnBrk="0">
              <a:lnSpc>
                <a:spcPts val="1495"/>
              </a:lnSpc>
              <a:spcBef>
                <a:spcPts val="6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2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6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</a:t>
            </a:r>
            <a:r>
              <a:rPr sz="1200" kern="0" spc="-3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</a:t>
            </a:r>
            <a:r>
              <a:rPr sz="1200" kern="0" spc="90" dirty="0">
                <a:solidFill>
                  <a:srgbClr val="63B3E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6AD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'Alice'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92" name="textbox 392"/>
          <p:cNvSpPr/>
          <p:nvPr/>
        </p:nvSpPr>
        <p:spPr>
          <a:xfrm>
            <a:off x="457200" y="5287136"/>
            <a:ext cx="5486400" cy="22669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1000"/>
              </a:lnSpc>
              <a:spcBef>
                <a:spcPts val="5"/>
              </a:spcBef>
              <a:tabLst>
                <a:tab pos="50038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代码解析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4" name="picture 3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7224" y="5525261"/>
            <a:ext cx="190500" cy="190500"/>
          </a:xfrm>
          <a:prstGeom prst="rect">
            <a:avLst/>
          </a:prstGeom>
        </p:spPr>
      </p:pic>
      <p:sp>
        <p:nvSpPr>
          <p:cNvPr id="396" name="textbox 396"/>
          <p:cNvSpPr/>
          <p:nvPr/>
        </p:nvSpPr>
        <p:spPr>
          <a:xfrm>
            <a:off x="6248400" y="5287136"/>
            <a:ext cx="5486400" cy="22669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4000"/>
              </a:lnSpc>
              <a:tabLst>
                <a:tab pos="52959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41325" indent="-88900" algn="l" rtl="0" eaLnBrk="0">
              <a:lnSpc>
                <a:spcPct val="113000"/>
              </a:lnSpc>
              <a:spcBef>
                <a:spcPts val="1160"/>
              </a:spcBef>
              <a:tabLst>
                <a:tab pos="431800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简化了对深层嵌套属性的访问，无需显式检查每个中间变量是否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200" kern="0" spc="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352425" algn="l" rtl="0" eaLnBrk="0">
              <a:lnSpc>
                <a:spcPts val="1510"/>
              </a:lnSpc>
              <a:spcBef>
                <a:spcPts val="1255"/>
              </a:spcBef>
              <a:tabLst>
                <a:tab pos="431800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避免了空指针异常，提高了代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码安全性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52425" algn="l" rtl="0" eaLnBrk="0">
              <a:lnSpc>
                <a:spcPts val="1510"/>
              </a:lnSpc>
              <a:spcBef>
                <a:spcPts val="1190"/>
              </a:spcBef>
              <a:tabLst>
                <a:tab pos="428625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使代码更加简洁易读，减少了样板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algn="l" rtl="0" eaLnBrk="0">
              <a:lnSpc>
                <a:spcPct val="92000"/>
              </a:lnSpc>
              <a:spcBef>
                <a:spcPts val="0"/>
              </a:spcBef>
            </a:pPr>
            <a:r>
              <a:rPr sz="1800" kern="0" spc="10" baseline="-30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3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可选链的长度没有限制，可以包含任意数量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"?.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98" name="picture 3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48425" y="6820661"/>
            <a:ext cx="152400" cy="152400"/>
          </a:xfrm>
          <a:prstGeom prst="rect">
            <a:avLst/>
          </a:prstGeom>
        </p:spPr>
      </p:pic>
      <p:pic>
        <p:nvPicPr>
          <p:cNvPr id="400" name="picture 4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48425" y="6477761"/>
            <a:ext cx="152400" cy="152400"/>
          </a:xfrm>
          <a:prstGeom prst="rect">
            <a:avLst/>
          </a:prstGeom>
        </p:spPr>
      </p:pic>
      <p:pic>
        <p:nvPicPr>
          <p:cNvPr id="402" name="picture 4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48425" y="5906261"/>
            <a:ext cx="152400" cy="152400"/>
          </a:xfrm>
          <a:prstGeom prst="rect">
            <a:avLst/>
          </a:prstGeom>
        </p:spPr>
      </p:pic>
      <p:pic>
        <p:nvPicPr>
          <p:cNvPr id="404" name="picture 4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48425" y="5525261"/>
            <a:ext cx="219075" cy="190500"/>
          </a:xfrm>
          <a:prstGeom prst="rect">
            <a:avLst/>
          </a:prstGeom>
        </p:spPr>
      </p:pic>
      <p:sp>
        <p:nvSpPr>
          <p:cNvPr id="406" name="textbox 406"/>
          <p:cNvSpPr/>
          <p:nvPr/>
        </p:nvSpPr>
        <p:spPr>
          <a:xfrm>
            <a:off x="447929" y="548360"/>
            <a:ext cx="9148444" cy="1055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3000"/>
              </a:lnSpc>
            </a:pPr>
            <a:r>
              <a:rPr sz="2700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示例二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  <a:spcBef>
                <a:spcPts val="5"/>
              </a:spcBef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可选链的长度没有限制，可以包含任意数量的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"?.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算符，这使得对深层嵌套属性的安全访问变得非常简洁。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08" name="textbox 408"/>
          <p:cNvSpPr/>
          <p:nvPr/>
        </p:nvSpPr>
        <p:spPr>
          <a:xfrm rot="20700000">
            <a:off x="7027697" y="935369"/>
            <a:ext cx="4567554" cy="6134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  <a:spcBef>
                <a:spcPts val="0"/>
              </a:spcBef>
            </a:pPr>
            <a:r>
              <a:rPr sz="3700" kern="0" spc="-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object?</a:t>
            </a:r>
            <a:r>
              <a:rPr sz="3700" kern="0" spc="-127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.property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10" name="rect 410"/>
          <p:cNvSpPr/>
          <p:nvPr/>
        </p:nvSpPr>
        <p:spPr>
          <a:xfrm>
            <a:off x="2790824" y="5887211"/>
            <a:ext cx="552450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2" name="rect 412"/>
          <p:cNvSpPr/>
          <p:nvPr/>
        </p:nvSpPr>
        <p:spPr>
          <a:xfrm>
            <a:off x="4257674" y="5887211"/>
            <a:ext cx="342900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4" name="rect 414"/>
          <p:cNvSpPr/>
          <p:nvPr/>
        </p:nvSpPr>
        <p:spPr>
          <a:xfrm>
            <a:off x="2762249" y="6115811"/>
            <a:ext cx="542925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6" name="rect 416"/>
          <p:cNvSpPr/>
          <p:nvPr/>
        </p:nvSpPr>
        <p:spPr>
          <a:xfrm>
            <a:off x="3609974" y="6115811"/>
            <a:ext cx="142875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8" name="rect 418"/>
          <p:cNvSpPr/>
          <p:nvPr/>
        </p:nvSpPr>
        <p:spPr>
          <a:xfrm>
            <a:off x="4057649" y="6115811"/>
            <a:ext cx="571500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0" name="rect 420"/>
          <p:cNvSpPr/>
          <p:nvPr/>
        </p:nvSpPr>
        <p:spPr>
          <a:xfrm>
            <a:off x="657224" y="6115811"/>
            <a:ext cx="581025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2" name="rect 422"/>
          <p:cNvSpPr/>
          <p:nvPr/>
        </p:nvSpPr>
        <p:spPr>
          <a:xfrm>
            <a:off x="1724024" y="6725411"/>
            <a:ext cx="1162050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4" name="rect 424"/>
          <p:cNvSpPr/>
          <p:nvPr/>
        </p:nvSpPr>
        <p:spPr>
          <a:xfrm>
            <a:off x="3495674" y="6725411"/>
            <a:ext cx="581025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6" name="rect 426"/>
          <p:cNvSpPr/>
          <p:nvPr/>
        </p:nvSpPr>
        <p:spPr>
          <a:xfrm>
            <a:off x="657224" y="6344411"/>
            <a:ext cx="809625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8" name="rect 428"/>
          <p:cNvSpPr/>
          <p:nvPr/>
        </p:nvSpPr>
        <p:spPr>
          <a:xfrm>
            <a:off x="4229099" y="6725411"/>
            <a:ext cx="800100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30" name="rect 430"/>
          <p:cNvSpPr/>
          <p:nvPr/>
        </p:nvSpPr>
        <p:spPr>
          <a:xfrm>
            <a:off x="1571624" y="6954011"/>
            <a:ext cx="809625" cy="180975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32" name="textbox 432"/>
          <p:cNvSpPr/>
          <p:nvPr/>
        </p:nvSpPr>
        <p:spPr>
          <a:xfrm>
            <a:off x="646353" y="5870778"/>
            <a:ext cx="5000625" cy="12992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在这个示例中，我们定义了一个</a:t>
            </a:r>
            <a:r>
              <a:rPr sz="1200" kern="0" spc="-9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类，其中包含</a:t>
            </a:r>
            <a:r>
              <a:rPr sz="1200" kern="0" spc="-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nick</a:t>
            </a:r>
            <a:r>
              <a:rPr sz="1200" kern="0" spc="-19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属性和可选的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2545" indent="-4445" algn="l" rtl="0" eaLnBrk="0">
              <a:lnSpc>
                <a:spcPct val="114000"/>
              </a:lnSpc>
              <a:spcBef>
                <a:spcPts val="24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spouse</a:t>
            </a:r>
            <a:r>
              <a:rPr sz="1200" kern="0" spc="-19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属性。我们创建了一个</a:t>
            </a:r>
            <a:r>
              <a:rPr sz="1200" kern="0" spc="-9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实例</a:t>
            </a:r>
            <a:r>
              <a:rPr sz="1200" kern="0" spc="-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</a:t>
            </a:r>
            <a:r>
              <a:rPr sz="1200" kern="0" spc="1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，其</a:t>
            </a:r>
            <a:r>
              <a:rPr sz="1200" kern="0" spc="-9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spouse</a:t>
            </a:r>
            <a:r>
              <a:rPr sz="1200" kern="0" spc="-19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性为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</a:t>
            </a:r>
            <a:r>
              <a:rPr sz="1200" kern="0" spc="-19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11430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当我们尝试访问</a:t>
            </a:r>
            <a:r>
              <a:rPr sz="1200" kern="0" spc="-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p.spouse?.nick</a:t>
            </a:r>
            <a:r>
              <a:rPr sz="1200" kern="0" spc="-1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时，由于</a:t>
            </a:r>
            <a:r>
              <a:rPr sz="1200" kern="0" spc="-1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spouse</a:t>
            </a:r>
            <a:r>
              <a:rPr sz="1200" kern="0" spc="-18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200" kern="0" spc="-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</a:t>
            </a:r>
            <a:r>
              <a:rPr sz="1200" kern="0" spc="1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，整个表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达式立即返回</a:t>
            </a:r>
            <a:r>
              <a:rPr sz="1200" kern="0" spc="-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eﬁned</a:t>
            </a:r>
            <a:r>
              <a:rPr sz="1200" kern="0" spc="1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，而不会抛出错误或继续链式调用。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34" name="rect 434"/>
          <p:cNvSpPr/>
          <p:nvPr/>
        </p:nvSpPr>
        <p:spPr>
          <a:xfrm>
            <a:off x="2143124" y="4610861"/>
            <a:ext cx="1143000" cy="171450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36" name="rect 436"/>
          <p:cNvSpPr/>
          <p:nvPr/>
        </p:nvSpPr>
        <p:spPr>
          <a:xfrm>
            <a:off x="828674" y="4610861"/>
            <a:ext cx="1047750" cy="171450"/>
          </a:xfrm>
          <a:prstGeom prst="rect">
            <a:avLst/>
          </a:prstGeom>
          <a:solidFill>
            <a:srgbClr val="63B3E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38" name="textbox 438"/>
          <p:cNvSpPr/>
          <p:nvPr/>
        </p:nvSpPr>
        <p:spPr>
          <a:xfrm>
            <a:off x="844626" y="4595190"/>
            <a:ext cx="3822700" cy="206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console.log</a:t>
            </a:r>
            <a:r>
              <a:rPr sz="1200" kern="0" spc="-3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(p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.spouse?.nick</a:t>
            </a:r>
            <a:r>
              <a:rPr sz="1200" kern="0" spc="-3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picture 4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210311"/>
            <a:ext cx="12192000" cy="7686675"/>
          </a:xfrm>
          <a:prstGeom prst="rect">
            <a:avLst/>
          </a:prstGeom>
        </p:spPr>
      </p:pic>
      <p:pic>
        <p:nvPicPr>
          <p:cNvPr id="442" name="picture 4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8150" y="2048636"/>
            <a:ext cx="11296650" cy="5267325"/>
          </a:xfrm>
          <a:prstGeom prst="rect">
            <a:avLst/>
          </a:prstGeom>
        </p:spPr>
      </p:pic>
      <p:sp>
        <p:nvSpPr>
          <p:cNvPr id="444" name="textbox 444"/>
          <p:cNvSpPr/>
          <p:nvPr/>
        </p:nvSpPr>
        <p:spPr>
          <a:xfrm>
            <a:off x="578459" y="5840672"/>
            <a:ext cx="10998200" cy="1314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4460"/>
              </a:lnSpc>
              <a:spcBef>
                <a:spcPts val="5"/>
              </a:spcBef>
            </a:pPr>
            <a:r>
              <a:rPr sz="1600" kern="0" spc="-20" baseline="-150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                                                                                                                                                         </a:t>
            </a:r>
            <a:r>
              <a:rPr sz="1600" kern="0" spc="-20" baseline="-150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</a:t>
            </a:r>
            <a:r>
              <a:rPr sz="10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600" kern="0" spc="-20" baseline="-150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</a:t>
            </a:r>
            <a:r>
              <a:rPr sz="1600" kern="0" spc="-20" baseline="-150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理组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600" kern="0" spc="-20" baseline="-150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</a:t>
            </a:r>
            <a:r>
              <a:rPr sz="10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</a:t>
            </a:r>
            <a:r>
              <a:rPr sz="10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4100" kern="0" spc="-30" baseline="130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600" kern="0" spc="-30" baseline="-150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可以编写</a:t>
            </a:r>
            <a:endParaRPr sz="1600" baseline="-1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590" algn="l" rtl="0" eaLnBrk="0">
              <a:lnSpc>
                <a:spcPts val="1510"/>
              </a:lnSpc>
              <a:spcBef>
                <a:spcPts val="180"/>
              </a:spcBef>
            </a:pPr>
            <a:r>
              <a:rPr sz="1200" kern="0" spc="-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出更加健壮且易读的代码。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6" name="picture 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548467" y="6374110"/>
            <a:ext cx="314452" cy="514293"/>
          </a:xfrm>
          <a:prstGeom prst="rect">
            <a:avLst/>
          </a:prstGeom>
        </p:spPr>
      </p:pic>
      <p:pic>
        <p:nvPicPr>
          <p:cNvPr id="448" name="picture 4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954548" y="6201870"/>
            <a:ext cx="603571" cy="684704"/>
          </a:xfrm>
          <a:prstGeom prst="rect">
            <a:avLst/>
          </a:prstGeom>
        </p:spPr>
      </p:pic>
      <p:pic>
        <p:nvPicPr>
          <p:cNvPr id="450" name="picture 4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619799" y="6152250"/>
            <a:ext cx="353450" cy="737829"/>
          </a:xfrm>
          <a:prstGeom prst="rect">
            <a:avLst/>
          </a:prstGeom>
        </p:spPr>
      </p:pic>
      <p:pic>
        <p:nvPicPr>
          <p:cNvPr id="452" name="picture 4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036353" y="6053010"/>
            <a:ext cx="450494" cy="837069"/>
          </a:xfrm>
          <a:prstGeom prst="rect">
            <a:avLst/>
          </a:prstGeom>
        </p:spPr>
      </p:pic>
      <p:sp>
        <p:nvSpPr>
          <p:cNvPr id="454" name="textbox 454"/>
          <p:cNvSpPr/>
          <p:nvPr/>
        </p:nvSpPr>
        <p:spPr>
          <a:xfrm>
            <a:off x="8658707" y="6735647"/>
            <a:ext cx="327025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1300" kern="0" spc="-1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56" name="textbox 456"/>
          <p:cNvSpPr/>
          <p:nvPr/>
        </p:nvSpPr>
        <p:spPr>
          <a:xfrm>
            <a:off x="8626296" y="6099100"/>
            <a:ext cx="307340" cy="427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1000"/>
              </a:lnSpc>
            </a:pPr>
            <a:r>
              <a:rPr sz="3700" kern="0" spc="-2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58" name="picture 4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037270" y="5853372"/>
            <a:ext cx="455828" cy="1035030"/>
          </a:xfrm>
          <a:prstGeom prst="rect">
            <a:avLst/>
          </a:prstGeom>
        </p:spPr>
      </p:pic>
      <p:sp>
        <p:nvSpPr>
          <p:cNvPr id="460" name="textbox 460"/>
          <p:cNvSpPr/>
          <p:nvPr/>
        </p:nvSpPr>
        <p:spPr>
          <a:xfrm>
            <a:off x="1343660" y="6708978"/>
            <a:ext cx="6727825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640"/>
              </a:lnSpc>
            </a:pPr>
            <a:r>
              <a:rPr sz="1300" kern="0" spc="-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景选择合适的空值处理</a:t>
            </a:r>
            <a:r>
              <a:rPr sz="1300" kern="0" spc="-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特性：需要类型转换时使用非空断言；提供默认值时使用空值合并；</a:t>
            </a:r>
            <a:r>
              <a:rPr sz="1300" kern="0" spc="-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处理嵌</a:t>
            </a:r>
            <a:r>
              <a:rPr sz="13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套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2" name="textbox 462"/>
          <p:cNvSpPr/>
          <p:nvPr/>
        </p:nvSpPr>
        <p:spPr>
          <a:xfrm>
            <a:off x="1295114" y="6392786"/>
            <a:ext cx="194310" cy="213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南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4" name="textbox 464"/>
          <p:cNvSpPr/>
          <p:nvPr/>
        </p:nvSpPr>
        <p:spPr>
          <a:xfrm>
            <a:off x="731012" y="6731533"/>
            <a:ext cx="634365" cy="1911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300" kern="0" spc="-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据具体场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6" name="textbox 466"/>
          <p:cNvSpPr/>
          <p:nvPr/>
        </p:nvSpPr>
        <p:spPr>
          <a:xfrm>
            <a:off x="721461" y="6392786"/>
            <a:ext cx="540384" cy="216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选择指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8" name="textbox 468"/>
          <p:cNvSpPr/>
          <p:nvPr/>
        </p:nvSpPr>
        <p:spPr>
          <a:xfrm>
            <a:off x="606424" y="3074161"/>
            <a:ext cx="1957070" cy="27412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4615" algn="l" rtl="0" eaLnBrk="0">
              <a:lnSpc>
                <a:spcPts val="3000"/>
              </a:lnSpc>
            </a:pPr>
            <a:r>
              <a:rPr sz="1600" kern="0" spc="30" dirty="0">
                <a:solidFill>
                  <a:srgbClr val="ABCF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r>
              <a:rPr sz="1600" kern="0" spc="70" dirty="0">
                <a:solidFill>
                  <a:srgbClr val="ABCFF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800" kern="0" spc="30" baseline="4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非空断言运算符</a:t>
            </a:r>
            <a:r>
              <a:rPr sz="1100" kern="0" spc="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b="1" kern="0" spc="30" baseline="41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(!)</a:t>
            </a:r>
            <a:endParaRPr sz="1800" baseline="410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3000"/>
              </a:lnSpc>
              <a:spcBef>
                <a:spcPts val="365"/>
              </a:spcBef>
              <a:tabLst>
                <a:tab pos="51625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(?</a:t>
            </a:r>
            <a:r>
              <a:rPr sz="1200" b="1" kern="0" spc="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?)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1000"/>
              </a:lnSpc>
              <a:spcBef>
                <a:spcPts val="0"/>
              </a:spcBef>
              <a:tabLst>
                <a:tab pos="5099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b="1" kern="0" spc="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(?.)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470" name="picture 4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19124" y="5410961"/>
            <a:ext cx="381000" cy="381000"/>
          </a:xfrm>
          <a:prstGeom prst="rect">
            <a:avLst/>
          </a:prstGeom>
        </p:spPr>
      </p:pic>
      <p:pic>
        <p:nvPicPr>
          <p:cNvPr id="472" name="picture 4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19124" y="4248911"/>
            <a:ext cx="381000" cy="381000"/>
          </a:xfrm>
          <a:prstGeom prst="rect">
            <a:avLst/>
          </a:prstGeom>
        </p:spPr>
      </p:pic>
      <p:sp>
        <p:nvSpPr>
          <p:cNvPr id="474" name="textbox 474"/>
          <p:cNvSpPr/>
          <p:nvPr/>
        </p:nvSpPr>
        <p:spPr>
          <a:xfrm>
            <a:off x="3673017" y="2952622"/>
            <a:ext cx="1985010" cy="1811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确定变量不为空时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6985" algn="l" rtl="0" eaLnBrk="0">
              <a:lnSpc>
                <a:spcPct val="109000"/>
              </a:lnSpc>
              <a:spcBef>
                <a:spcPts val="455"/>
              </a:spcBef>
            </a:pP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需要将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1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转换为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运行时确保变量非空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51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提供默认值时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ct val="89000"/>
              </a:lnSpc>
              <a:spcBef>
                <a:spcPts val="445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简化三元运算符表达式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ct val="8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需要处理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76" name="textbox 476"/>
          <p:cNvSpPr/>
          <p:nvPr/>
        </p:nvSpPr>
        <p:spPr>
          <a:xfrm>
            <a:off x="9388475" y="2937078"/>
            <a:ext cx="1854200" cy="18275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16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变量实际为空时会抛出错误</a:t>
            </a:r>
            <a:r>
              <a:rPr sz="1200" kern="0" spc="8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过度使用可能隐藏潜在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仅适用于简单表达式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270" algn="l" rtl="0" eaLnBrk="0">
              <a:lnSpc>
                <a:spcPct val="116000"/>
              </a:lnSpc>
              <a:spcBef>
                <a:spcPts val="365"/>
              </a:spcBef>
            </a:pP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仅处理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不处理其他假值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ct val="89000"/>
              </a:lnSpc>
              <a:spcBef>
                <a:spcPts val="33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表达式两边都需要计算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78" name="textbox 478"/>
          <p:cNvSpPr/>
          <p:nvPr/>
        </p:nvSpPr>
        <p:spPr>
          <a:xfrm>
            <a:off x="446214" y="1528826"/>
            <a:ext cx="8371840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对比三种空值处理特性的使用场景、优缺点和适用情况，帮助开发者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在实际编程中选择合适的特性。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0" name="textbox 480"/>
          <p:cNvSpPr/>
          <p:nvPr/>
        </p:nvSpPr>
        <p:spPr>
          <a:xfrm>
            <a:off x="463702" y="652373"/>
            <a:ext cx="2761614" cy="421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空值处理特性比较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2" name="textbox 482"/>
          <p:cNvSpPr/>
          <p:nvPr/>
        </p:nvSpPr>
        <p:spPr>
          <a:xfrm rot="20700000">
            <a:off x="3052034" y="987660"/>
            <a:ext cx="2033270" cy="922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080"/>
              </a:lnSpc>
              <a:spcBef>
                <a:spcPts val="5"/>
              </a:spcBef>
            </a:pPr>
            <a:r>
              <a:rPr sz="4400" kern="0" spc="-1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endParaRPr sz="44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84" name="textbox 484"/>
          <p:cNvSpPr/>
          <p:nvPr/>
        </p:nvSpPr>
        <p:spPr>
          <a:xfrm>
            <a:off x="6531736" y="2954299"/>
            <a:ext cx="1243964" cy="1819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100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简单直接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ct val="82000"/>
              </a:lnSpc>
              <a:spcBef>
                <a:spcPts val="48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编译期间检查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590" algn="l" rtl="0" eaLnBrk="0">
              <a:lnSpc>
                <a:spcPts val="1805"/>
              </a:lnSpc>
            </a:pP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明确表达意图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89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0"/>
              </a:lnSpc>
              <a:spcBef>
                <a:spcPts val="355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提高可读性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algn="l" rtl="0" eaLnBrk="0">
              <a:lnSpc>
                <a:spcPts val="1510"/>
              </a:lnSpc>
              <a:spcBef>
                <a:spcPts val="29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安全处理未定义值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6" name="textbox 486"/>
          <p:cNvSpPr/>
          <p:nvPr/>
        </p:nvSpPr>
        <p:spPr>
          <a:xfrm rot="20700000">
            <a:off x="6038819" y="282679"/>
            <a:ext cx="1690370" cy="8242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5690"/>
              </a:lnSpc>
            </a:pPr>
            <a:r>
              <a:rPr sz="4400" kern="0" spc="-2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null;</a:t>
            </a:r>
            <a:endParaRPr sz="44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88" name="textbox 488"/>
          <p:cNvSpPr/>
          <p:nvPr/>
        </p:nvSpPr>
        <p:spPr>
          <a:xfrm>
            <a:off x="595699" y="2229332"/>
            <a:ext cx="9115425" cy="2216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</a:t>
            </a:r>
            <a:r>
              <a:rPr sz="13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</a:t>
            </a:r>
            <a:r>
              <a:rPr sz="13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             </a:t>
            </a:r>
            <a:r>
              <a:rPr sz="1300" kern="0" spc="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优点                                                 局限性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0" name="textbox 490"/>
          <p:cNvSpPr/>
          <p:nvPr/>
        </p:nvSpPr>
        <p:spPr>
          <a:xfrm>
            <a:off x="9388170" y="5276570"/>
            <a:ext cx="1706245" cy="6496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仅适用于属性访问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80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不适用于方法调用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spcBef>
                <a:spcPts val="5"/>
              </a:spcBef>
            </a:pP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链中断后返回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492" name="textbox 492"/>
          <p:cNvSpPr/>
          <p:nvPr/>
        </p:nvSpPr>
        <p:spPr>
          <a:xfrm rot="20700000">
            <a:off x="738689" y="1743654"/>
            <a:ext cx="1017269" cy="922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080"/>
              </a:lnSpc>
              <a:spcBef>
                <a:spcPts val="5"/>
              </a:spcBef>
            </a:pPr>
            <a:r>
              <a:rPr sz="4400" kern="0" spc="-3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endParaRPr sz="44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94" name="textbox 494"/>
          <p:cNvSpPr/>
          <p:nvPr/>
        </p:nvSpPr>
        <p:spPr>
          <a:xfrm>
            <a:off x="3674389" y="5276570"/>
            <a:ext cx="1396364" cy="6496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1100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访问嵌套对象属性时</a:t>
            </a:r>
            <a:r>
              <a:rPr sz="1200" kern="0" spc="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简化多级空值检查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处理深层嵌套结构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6" name="textbox 496"/>
          <p:cNvSpPr/>
          <p:nvPr/>
        </p:nvSpPr>
        <p:spPr>
          <a:xfrm>
            <a:off x="6533718" y="5261178"/>
            <a:ext cx="1242060" cy="666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1700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安全导航深层结构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避免空指针异常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可选链长度无限制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8" name="textbox 498"/>
          <p:cNvSpPr/>
          <p:nvPr/>
        </p:nvSpPr>
        <p:spPr>
          <a:xfrm rot="20700000">
            <a:off x="2058722" y="1433618"/>
            <a:ext cx="685165" cy="9245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085"/>
              </a:lnSpc>
              <a:spcBef>
                <a:spcPts val="0"/>
              </a:spcBef>
            </a:pPr>
            <a:r>
              <a:rPr sz="4400" kern="0" spc="-3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endParaRPr sz="44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500" name="picture 50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57200" y="1162811"/>
            <a:ext cx="914400" cy="38100"/>
          </a:xfrm>
          <a:prstGeom prst="rect">
            <a:avLst/>
          </a:prstGeom>
        </p:spPr>
      </p:pic>
      <p:pic>
        <p:nvPicPr>
          <p:cNvPr id="502" name="picture 50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4410836"/>
            <a:ext cx="47625" cy="47625"/>
          </a:xfrm>
          <a:prstGeom prst="rect">
            <a:avLst/>
          </a:prstGeom>
        </p:spPr>
      </p:pic>
      <p:pic>
        <p:nvPicPr>
          <p:cNvPr id="504" name="picture 5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4639436"/>
            <a:ext cx="47625" cy="47625"/>
          </a:xfrm>
          <a:prstGeom prst="rect">
            <a:avLst/>
          </a:prstGeom>
        </p:spPr>
      </p:pic>
      <p:pic>
        <p:nvPicPr>
          <p:cNvPr id="506" name="picture 50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5344286"/>
            <a:ext cx="47625" cy="47625"/>
          </a:xfrm>
          <a:prstGeom prst="rect">
            <a:avLst/>
          </a:prstGeom>
        </p:spPr>
      </p:pic>
      <p:pic>
        <p:nvPicPr>
          <p:cNvPr id="508" name="picture 5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5572886"/>
            <a:ext cx="47625" cy="47625"/>
          </a:xfrm>
          <a:prstGeom prst="rect">
            <a:avLst/>
          </a:prstGeom>
        </p:spPr>
      </p:pic>
      <p:pic>
        <p:nvPicPr>
          <p:cNvPr id="510" name="picture 5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5801486"/>
            <a:ext cx="47625" cy="47625"/>
          </a:xfrm>
          <a:prstGeom prst="rect">
            <a:avLst/>
          </a:prstGeom>
        </p:spPr>
      </p:pic>
      <p:pic>
        <p:nvPicPr>
          <p:cNvPr id="512" name="picture 5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3020186"/>
            <a:ext cx="47625" cy="47625"/>
          </a:xfrm>
          <a:prstGeom prst="rect">
            <a:avLst/>
          </a:prstGeom>
        </p:spPr>
      </p:pic>
      <p:pic>
        <p:nvPicPr>
          <p:cNvPr id="514" name="picture 5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3248786"/>
            <a:ext cx="47625" cy="47625"/>
          </a:xfrm>
          <a:prstGeom prst="rect">
            <a:avLst/>
          </a:prstGeom>
        </p:spPr>
      </p:pic>
      <p:pic>
        <p:nvPicPr>
          <p:cNvPr id="516" name="picture 5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3477386"/>
            <a:ext cx="47625" cy="47625"/>
          </a:xfrm>
          <a:prstGeom prst="rect">
            <a:avLst/>
          </a:prstGeom>
        </p:spPr>
      </p:pic>
      <p:pic>
        <p:nvPicPr>
          <p:cNvPr id="518" name="picture 5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4182236"/>
            <a:ext cx="47625" cy="47625"/>
          </a:xfrm>
          <a:prstGeom prst="rect">
            <a:avLst/>
          </a:prstGeom>
        </p:spPr>
      </p:pic>
      <p:pic>
        <p:nvPicPr>
          <p:cNvPr id="520" name="picture 5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4410836"/>
            <a:ext cx="47625" cy="47625"/>
          </a:xfrm>
          <a:prstGeom prst="rect">
            <a:avLst/>
          </a:prstGeom>
        </p:spPr>
      </p:pic>
      <p:pic>
        <p:nvPicPr>
          <p:cNvPr id="522" name="picture 5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4639436"/>
            <a:ext cx="47625" cy="47625"/>
          </a:xfrm>
          <a:prstGeom prst="rect">
            <a:avLst/>
          </a:prstGeom>
        </p:spPr>
      </p:pic>
      <p:pic>
        <p:nvPicPr>
          <p:cNvPr id="524" name="picture 5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5344286"/>
            <a:ext cx="47625" cy="47625"/>
          </a:xfrm>
          <a:prstGeom prst="rect">
            <a:avLst/>
          </a:prstGeom>
        </p:spPr>
      </p:pic>
      <p:pic>
        <p:nvPicPr>
          <p:cNvPr id="526" name="picture 5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5572886"/>
            <a:ext cx="47625" cy="47625"/>
          </a:xfrm>
          <a:prstGeom prst="rect">
            <a:avLst/>
          </a:prstGeom>
        </p:spPr>
      </p:pic>
      <p:pic>
        <p:nvPicPr>
          <p:cNvPr id="528" name="picture 5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34125" y="5801486"/>
            <a:ext cx="47625" cy="47625"/>
          </a:xfrm>
          <a:prstGeom prst="rect">
            <a:avLst/>
          </a:prstGeom>
        </p:spPr>
      </p:pic>
      <p:pic>
        <p:nvPicPr>
          <p:cNvPr id="530" name="picture 5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3020186"/>
            <a:ext cx="47625" cy="47625"/>
          </a:xfrm>
          <a:prstGeom prst="rect">
            <a:avLst/>
          </a:prstGeom>
        </p:spPr>
      </p:pic>
      <p:pic>
        <p:nvPicPr>
          <p:cNvPr id="532" name="picture 53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3248786"/>
            <a:ext cx="47625" cy="47625"/>
          </a:xfrm>
          <a:prstGeom prst="rect">
            <a:avLst/>
          </a:prstGeom>
        </p:spPr>
      </p:pic>
      <p:pic>
        <p:nvPicPr>
          <p:cNvPr id="534" name="picture 5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3020186"/>
            <a:ext cx="47625" cy="47625"/>
          </a:xfrm>
          <a:prstGeom prst="rect">
            <a:avLst/>
          </a:prstGeom>
        </p:spPr>
      </p:pic>
      <p:pic>
        <p:nvPicPr>
          <p:cNvPr id="536" name="picture 53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4182236"/>
            <a:ext cx="47625" cy="47625"/>
          </a:xfrm>
          <a:prstGeom prst="rect">
            <a:avLst/>
          </a:prstGeom>
        </p:spPr>
      </p:pic>
      <p:pic>
        <p:nvPicPr>
          <p:cNvPr id="538" name="picture 5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4410836"/>
            <a:ext cx="47625" cy="47625"/>
          </a:xfrm>
          <a:prstGeom prst="rect">
            <a:avLst/>
          </a:prstGeom>
        </p:spPr>
      </p:pic>
      <p:pic>
        <p:nvPicPr>
          <p:cNvPr id="540" name="picture 54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4639436"/>
            <a:ext cx="47625" cy="47625"/>
          </a:xfrm>
          <a:prstGeom prst="rect">
            <a:avLst/>
          </a:prstGeom>
        </p:spPr>
      </p:pic>
      <p:pic>
        <p:nvPicPr>
          <p:cNvPr id="542" name="picture 54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5344286"/>
            <a:ext cx="47625" cy="47625"/>
          </a:xfrm>
          <a:prstGeom prst="rect">
            <a:avLst/>
          </a:prstGeom>
        </p:spPr>
      </p:pic>
      <p:pic>
        <p:nvPicPr>
          <p:cNvPr id="544" name="picture 54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3477386"/>
            <a:ext cx="47625" cy="47625"/>
          </a:xfrm>
          <a:prstGeom prst="rect">
            <a:avLst/>
          </a:prstGeom>
        </p:spPr>
      </p:pic>
      <p:pic>
        <p:nvPicPr>
          <p:cNvPr id="546" name="picture 54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5801486"/>
            <a:ext cx="47625" cy="47625"/>
          </a:xfrm>
          <a:prstGeom prst="rect">
            <a:avLst/>
          </a:prstGeom>
        </p:spPr>
      </p:pic>
      <p:pic>
        <p:nvPicPr>
          <p:cNvPr id="548" name="picture 54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3248786"/>
            <a:ext cx="47625" cy="47625"/>
          </a:xfrm>
          <a:prstGeom prst="rect">
            <a:avLst/>
          </a:prstGeom>
        </p:spPr>
      </p:pic>
      <p:pic>
        <p:nvPicPr>
          <p:cNvPr id="550" name="picture 55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3477386"/>
            <a:ext cx="47625" cy="47625"/>
          </a:xfrm>
          <a:prstGeom prst="rect">
            <a:avLst/>
          </a:prstGeom>
        </p:spPr>
      </p:pic>
      <p:pic>
        <p:nvPicPr>
          <p:cNvPr id="552" name="picture 5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76625" y="4182236"/>
            <a:ext cx="47625" cy="47625"/>
          </a:xfrm>
          <a:prstGeom prst="rect">
            <a:avLst/>
          </a:prstGeom>
        </p:spPr>
      </p:pic>
      <p:pic>
        <p:nvPicPr>
          <p:cNvPr id="554" name="picture 5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191625" y="5572886"/>
            <a:ext cx="47625" cy="476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6" name="picture 5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8105775"/>
          </a:xfrm>
          <a:prstGeom prst="rect">
            <a:avLst/>
          </a:prstGeom>
        </p:spPr>
      </p:pic>
      <p:sp>
        <p:nvSpPr>
          <p:cNvPr id="558" name="textbox 558"/>
          <p:cNvSpPr/>
          <p:nvPr/>
        </p:nvSpPr>
        <p:spPr>
          <a:xfrm>
            <a:off x="5057775" y="1762125"/>
            <a:ext cx="6677025" cy="4667250"/>
          </a:xfrm>
          <a:prstGeom prst="rect">
            <a:avLst/>
          </a:prstGeom>
          <a:solidFill>
            <a:srgbClr val="FFFFFF">
              <a:alpha val="9411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720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3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15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User</a:t>
            </a:r>
            <a:r>
              <a:rPr sz="1200" kern="0" spc="13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4229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200" kern="0" spc="-4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30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</a:t>
            </a:r>
            <a:r>
              <a:rPr sz="1200" kern="0" spc="-5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ll</a:t>
            </a:r>
            <a:r>
              <a:rPr sz="1200" kern="0" spc="7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4229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profile</a:t>
            </a:r>
            <a:r>
              <a:rPr sz="1200" kern="0" spc="-4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4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User</a:t>
            </a:r>
            <a:r>
              <a:rPr sz="1200" kern="0" spc="31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290" algn="l" rtl="0" eaLnBrk="0">
              <a:lnSpc>
                <a:spcPct val="94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200" kern="0" spc="-1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getDisplayName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17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3605" algn="l" rtl="0" eaLnBrk="0">
              <a:lnSpc>
                <a:spcPts val="1800"/>
              </a:lnSpc>
            </a:pP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使用可选链和空值合并运算符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290" algn="l" rtl="0" eaLnBrk="0">
              <a:lnSpc>
                <a:spcPct val="94000"/>
              </a:lnSpc>
              <a:spcBef>
                <a:spcPts val="365"/>
              </a:spcBef>
            </a:pPr>
            <a:r>
              <a:rPr sz="1200" kern="0" spc="-2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200" kern="0" spc="-2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getEmail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31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13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3605" algn="l" rtl="0" eaLnBrk="0">
              <a:lnSpc>
                <a:spcPts val="1800"/>
              </a:lnSpc>
            </a:pP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使用可选链访问嵌套属性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290" algn="l" rtl="0" eaLnBrk="0">
              <a:lnSpc>
                <a:spcPct val="94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200" kern="0" spc="-1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getProfileSummary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180" dirty="0">
                <a:solidFill>
                  <a:srgbClr val="A78B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3605" algn="l" rtl="0" eaLnBrk="0">
              <a:lnSpc>
                <a:spcPts val="1800"/>
              </a:lnSpc>
            </a:pP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71809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结合使用非空断言和空值合并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895" algn="l" rtl="0" eaLnBrk="0">
              <a:lnSpc>
                <a:spcPts val="1495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60" name="textbox 560"/>
          <p:cNvSpPr/>
          <p:nvPr/>
        </p:nvSpPr>
        <p:spPr>
          <a:xfrm>
            <a:off x="457200" y="6496050"/>
            <a:ext cx="11277600" cy="9906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8000"/>
              </a:lnSpc>
              <a:tabLst>
                <a:tab pos="44704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结合使用空值处理特性的关键要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ts val="1510"/>
              </a:lnSpc>
            </a:pPr>
            <a:r>
              <a:rPr sz="1800" kern="0" spc="0" baseline="100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34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根据业务需求选择合适的空值处理方式                   </a:t>
            </a:r>
            <a:r>
              <a:rPr sz="1800" kern="0" spc="0" baseline="100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合理使用非空断言，避免不必要的运行时错误         </a:t>
            </a:r>
            <a:r>
              <a:rPr sz="1800" kern="0" spc="0" baseline="100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100" kern="0" spc="27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利用空值合并运算符提供合理的默认值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62" name="picture 5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7700" y="6724650"/>
            <a:ext cx="142875" cy="190500"/>
          </a:xfrm>
          <a:prstGeom prst="rect">
            <a:avLst/>
          </a:prstGeom>
        </p:spPr>
      </p:pic>
      <p:sp>
        <p:nvSpPr>
          <p:cNvPr id="564" name="textbox 564"/>
          <p:cNvSpPr/>
          <p:nvPr/>
        </p:nvSpPr>
        <p:spPr>
          <a:xfrm>
            <a:off x="457200" y="2828925"/>
            <a:ext cx="4371975" cy="1009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4325" algn="l" rtl="0" eaLnBrk="0">
              <a:lnSpc>
                <a:spcPct val="97000"/>
              </a:lnSpc>
              <a:spcBef>
                <a:spcPts val="5"/>
              </a:spcBef>
              <a:tabLst>
                <a:tab pos="3873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提高代码安全性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735" indent="-3175" algn="l" rtl="0" eaLnBrk="0">
              <a:lnSpc>
                <a:spcPct val="114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结合使用空值处理特性，确保在访问嵌套属性时不会抛出空指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针异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66" name="picture 5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9125" y="3028950"/>
            <a:ext cx="152400" cy="152400"/>
          </a:xfrm>
          <a:prstGeom prst="rect">
            <a:avLst/>
          </a:prstGeom>
        </p:spPr>
      </p:pic>
      <p:sp>
        <p:nvSpPr>
          <p:cNvPr id="568" name="textbox 568"/>
          <p:cNvSpPr/>
          <p:nvPr/>
        </p:nvSpPr>
        <p:spPr>
          <a:xfrm>
            <a:off x="457200" y="3990975"/>
            <a:ext cx="4371975" cy="1009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4325" algn="l" rtl="0" eaLnBrk="0">
              <a:lnSpc>
                <a:spcPct val="94000"/>
              </a:lnSpc>
              <a:spcBef>
                <a:spcPts val="0"/>
              </a:spcBef>
              <a:tabLst>
                <a:tab pos="3905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简化空值处理逻辑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indent="-317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使用空值合并运算符和可选链简化了对空值的显式检查，使代码更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简洁。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70" name="picture 5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125" y="4191000"/>
            <a:ext cx="152400" cy="152400"/>
          </a:xfrm>
          <a:prstGeom prst="rect">
            <a:avLst/>
          </a:prstGeom>
        </p:spPr>
      </p:pic>
      <p:sp>
        <p:nvSpPr>
          <p:cNvPr id="572" name="textbox 572"/>
          <p:cNvSpPr/>
          <p:nvPr/>
        </p:nvSpPr>
        <p:spPr>
          <a:xfrm>
            <a:off x="444500" y="1773199"/>
            <a:ext cx="4292600" cy="9099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5000"/>
              </a:lnSpc>
            </a:pPr>
            <a:r>
              <a:rPr sz="2500" kern="0" spc="10" dirty="0">
                <a:solidFill>
                  <a:srgbClr val="70A1D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/&gt;</a:t>
            </a:r>
            <a:r>
              <a:rPr sz="2500" kern="0" spc="210" dirty="0">
                <a:solidFill>
                  <a:srgbClr val="70A1D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实际开发示例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635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在用户管理系统中，我们需要处理用户信息，特别是当用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户没有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设置某些属性时，我们希望提供默认值并避免空值错误。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74" name="rect 574"/>
          <p:cNvSpPr/>
          <p:nvPr/>
        </p:nvSpPr>
        <p:spPr>
          <a:xfrm>
            <a:off x="6591300" y="5610225"/>
            <a:ext cx="1266825" cy="171450"/>
          </a:xfrm>
          <a:prstGeom prst="rect">
            <a:avLst/>
          </a:prstGeom>
          <a:solidFill>
            <a:srgbClr val="3B82F6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6" name="textbox 576"/>
          <p:cNvSpPr/>
          <p:nvPr/>
        </p:nvSpPr>
        <p:spPr>
          <a:xfrm>
            <a:off x="5587042" y="5594553"/>
            <a:ext cx="5760084" cy="4438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70840" algn="l" rtl="0" eaLnBrk="0">
              <a:lnSpc>
                <a:spcPct val="114000"/>
              </a:lnSpc>
            </a:pPr>
            <a:r>
              <a:rPr sz="1200" kern="0" spc="-2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40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this.profile!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toString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1200" kern="0" spc="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6E0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'No</a:t>
            </a:r>
            <a:r>
              <a:rPr sz="1200" kern="0" spc="-20" dirty="0">
                <a:solidFill>
                  <a:srgbClr val="F6E0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6E0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profile</a:t>
            </a:r>
            <a:r>
              <a:rPr sz="1200" kern="0" spc="-30" dirty="0">
                <a:solidFill>
                  <a:srgbClr val="F6E0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6E0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available'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78" name="textbox 578"/>
          <p:cNvSpPr/>
          <p:nvPr/>
        </p:nvSpPr>
        <p:spPr>
          <a:xfrm>
            <a:off x="446214" y="1242314"/>
            <a:ext cx="7800340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结合使用空值处理特性，可以编写出更加健壮可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靠的代码，有效避免空值相关的运行时错误。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80" name="rect 580"/>
          <p:cNvSpPr/>
          <p:nvPr/>
        </p:nvSpPr>
        <p:spPr>
          <a:xfrm>
            <a:off x="6591300" y="3324225"/>
            <a:ext cx="904875" cy="171450"/>
          </a:xfrm>
          <a:prstGeom prst="rect">
            <a:avLst/>
          </a:prstGeom>
          <a:solidFill>
            <a:srgbClr val="3B82F6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2" name="textbox 582"/>
          <p:cNvSpPr/>
          <p:nvPr/>
        </p:nvSpPr>
        <p:spPr>
          <a:xfrm>
            <a:off x="5587042" y="3308553"/>
            <a:ext cx="3016250" cy="4438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70840" algn="l" rtl="0" eaLnBrk="0">
              <a:lnSpc>
                <a:spcPct val="114000"/>
              </a:lnSpc>
            </a:pP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40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.name</a:t>
            </a:r>
            <a:r>
              <a:rPr sz="1200" kern="0" spc="3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1200" kern="0" spc="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6E0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'Gues</a:t>
            </a:r>
            <a:r>
              <a:rPr sz="1200" kern="0" spc="-50" dirty="0">
                <a:solidFill>
                  <a:srgbClr val="F6E0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t'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84" name="rect 584"/>
          <p:cNvSpPr/>
          <p:nvPr/>
        </p:nvSpPr>
        <p:spPr>
          <a:xfrm>
            <a:off x="7953375" y="4467225"/>
            <a:ext cx="533400" cy="171450"/>
          </a:xfrm>
          <a:prstGeom prst="rect">
            <a:avLst/>
          </a:prstGeom>
          <a:solidFill>
            <a:srgbClr val="3B82F6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6" name="rect 586"/>
          <p:cNvSpPr/>
          <p:nvPr/>
        </p:nvSpPr>
        <p:spPr>
          <a:xfrm>
            <a:off x="6591300" y="4467225"/>
            <a:ext cx="1171575" cy="171450"/>
          </a:xfrm>
          <a:prstGeom prst="rect">
            <a:avLst/>
          </a:prstGeom>
          <a:solidFill>
            <a:srgbClr val="3B82F6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8" name="textbox 588"/>
          <p:cNvSpPr/>
          <p:nvPr/>
        </p:nvSpPr>
        <p:spPr>
          <a:xfrm>
            <a:off x="5587042" y="4451553"/>
            <a:ext cx="3001010" cy="4438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70840" algn="l" rtl="0" eaLnBrk="0">
              <a:lnSpc>
                <a:spcPct val="114000"/>
              </a:lnSpc>
            </a:pPr>
            <a:r>
              <a:rPr sz="1200" kern="0" spc="-4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480" dirty="0">
                <a:solidFill>
                  <a:srgbClr val="90CDF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.profile?</a:t>
            </a:r>
            <a:r>
              <a:rPr sz="1200" kern="0" spc="-4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3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email</a:t>
            </a:r>
            <a:r>
              <a:rPr sz="1200" kern="0" spc="-2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90" name="textbox 590"/>
          <p:cNvSpPr/>
          <p:nvPr/>
        </p:nvSpPr>
        <p:spPr>
          <a:xfrm>
            <a:off x="439013" y="441032"/>
            <a:ext cx="1402714" cy="416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实践应用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92" name="picture 5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7200" y="9525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picture 5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596" name="rect 596"/>
          <p:cNvSpPr/>
          <p:nvPr/>
        </p:nvSpPr>
        <p:spPr>
          <a:xfrm>
            <a:off x="457200" y="5782436"/>
            <a:ext cx="11277600" cy="7239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8" name="textbox 598"/>
          <p:cNvSpPr/>
          <p:nvPr/>
        </p:nvSpPr>
        <p:spPr>
          <a:xfrm>
            <a:off x="635000" y="5902960"/>
            <a:ext cx="10582275" cy="4464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 anchor="ctr" anchorCtr="0"/>
          <a:lstStyle/>
          <a:p>
            <a:pPr algn="l" rtl="0" eaLnBrk="0">
              <a:lnSpc>
                <a:spcPct val="19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4625"/>
              </a:lnSpc>
              <a:tabLst>
                <a:tab pos="33972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2100" kern="0" spc="-40" baseline="39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掌握</a:t>
            </a:r>
            <a:r>
              <a:rPr sz="1900" kern="0" spc="-40" baseline="440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2100" kern="0" spc="-40" baseline="39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的空值处理特性，开发者可以编写出更加健壮可</a:t>
            </a:r>
            <a:r>
              <a:rPr sz="2100" kern="0" spc="-50" baseline="39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靠且易于维护的代码，有效避免空</a:t>
            </a:r>
            <a:r>
              <a:rPr lang="zh-CN" sz="2100" kern="0" spc="-50" baseline="39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值相关的运行时错误，提升软件质量。</a:t>
            </a:r>
            <a:r>
              <a:rPr sz="13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endParaRPr sz="4700" baseline="-4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10" name="textbox 610"/>
          <p:cNvSpPr/>
          <p:nvPr/>
        </p:nvSpPr>
        <p:spPr>
          <a:xfrm>
            <a:off x="7773036" y="5712503"/>
            <a:ext cx="336550" cy="445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4000"/>
              </a:lnSpc>
            </a:pPr>
            <a:r>
              <a:rPr sz="3700" kern="0" spc="20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endParaRPr sz="37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612" name="picture 6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7700" y="6047613"/>
            <a:ext cx="171450" cy="243839"/>
          </a:xfrm>
          <a:prstGeom prst="rect">
            <a:avLst/>
          </a:prstGeom>
        </p:spPr>
      </p:pic>
      <p:sp>
        <p:nvSpPr>
          <p:cNvPr id="614" name="textbox 614"/>
          <p:cNvSpPr/>
          <p:nvPr/>
        </p:nvSpPr>
        <p:spPr>
          <a:xfrm>
            <a:off x="6208775" y="4274819"/>
            <a:ext cx="5526404" cy="1280794"/>
          </a:xfrm>
          <a:prstGeom prst="rect">
            <a:avLst/>
          </a:prstGeom>
          <a:solidFill>
            <a:srgbClr val="3B82F6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9895" algn="l" rtl="0" eaLnBrk="0">
              <a:lnSpc>
                <a:spcPct val="96000"/>
              </a:lnSpc>
              <a:spcBef>
                <a:spcPts val="5"/>
              </a:spcBef>
              <a:tabLst>
                <a:tab pos="54546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简化代码维护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835" indent="63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通过更简洁的语法和更明确的空值处理方式，代码可读性和可维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护性得到显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著提升。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16" name="picture 6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10325" y="4515611"/>
            <a:ext cx="228600" cy="241300"/>
          </a:xfrm>
          <a:prstGeom prst="rect">
            <a:avLst/>
          </a:prstGeom>
        </p:spPr>
      </p:pic>
      <p:sp>
        <p:nvSpPr>
          <p:cNvPr id="618" name="textbox 618"/>
          <p:cNvSpPr/>
          <p:nvPr/>
        </p:nvSpPr>
        <p:spPr>
          <a:xfrm>
            <a:off x="457200" y="4274819"/>
            <a:ext cx="5526404" cy="1280794"/>
          </a:xfrm>
          <a:prstGeom prst="rect">
            <a:avLst/>
          </a:prstGeom>
          <a:solidFill>
            <a:srgbClr val="3B82F6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8625" algn="l" rtl="0" eaLnBrk="0">
              <a:lnSpc>
                <a:spcPct val="97000"/>
              </a:lnSpc>
              <a:spcBef>
                <a:spcPts val="5"/>
              </a:spcBef>
              <a:tabLst>
                <a:tab pos="5397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提高代码安全性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660" indent="2540" algn="l" rtl="0" eaLnBrk="0">
              <a:lnSpc>
                <a:spcPct val="116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这些特性帮助开发者在编译阶段就能发现潜在的空值问题，避免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运行时错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误，使代码更加健壮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0" name="picture 6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7225" y="4515611"/>
            <a:ext cx="228599" cy="241300"/>
          </a:xfrm>
          <a:prstGeom prst="rect">
            <a:avLst/>
          </a:prstGeom>
        </p:spPr>
      </p:pic>
      <p:sp>
        <p:nvSpPr>
          <p:cNvPr id="622" name="textbox 622"/>
          <p:cNvSpPr/>
          <p:nvPr/>
        </p:nvSpPr>
        <p:spPr>
          <a:xfrm>
            <a:off x="446595" y="1947926"/>
            <a:ext cx="9308465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本章介绍了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中处理空值的三种关键特性，这些特性帮助开发者编写出更加安全、可靠且易于维护的代码。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24" name="textbox 624"/>
          <p:cNvSpPr/>
          <p:nvPr/>
        </p:nvSpPr>
        <p:spPr>
          <a:xfrm rot="20700000">
            <a:off x="3101185" y="1713089"/>
            <a:ext cx="2035810" cy="7283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  <a:spcBef>
                <a:spcPts val="0"/>
              </a:spcBef>
            </a:pPr>
            <a:r>
              <a:rPr sz="4400" kern="0" spc="-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26" name="textbox 626"/>
          <p:cNvSpPr/>
          <p:nvPr/>
        </p:nvSpPr>
        <p:spPr>
          <a:xfrm rot="20700000">
            <a:off x="782610" y="2468420"/>
            <a:ext cx="1013460" cy="730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  <a:spcBef>
                <a:spcPts val="0"/>
              </a:spcBef>
            </a:pPr>
            <a:r>
              <a:rPr sz="4400" kern="0" spc="-5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28" name="textbox 628"/>
          <p:cNvSpPr/>
          <p:nvPr/>
        </p:nvSpPr>
        <p:spPr>
          <a:xfrm rot="20700000">
            <a:off x="2110102" y="2277250"/>
            <a:ext cx="692784" cy="610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7000"/>
              </a:lnSpc>
              <a:spcBef>
                <a:spcPts val="5"/>
              </a:spcBef>
            </a:pPr>
            <a:r>
              <a:rPr sz="4400" kern="0" spc="-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x: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30" name="textbox 630"/>
          <p:cNvSpPr/>
          <p:nvPr/>
        </p:nvSpPr>
        <p:spPr>
          <a:xfrm>
            <a:off x="457200" y="2467736"/>
            <a:ext cx="3609975" cy="15049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8625" algn="l" rtl="0" eaLnBrk="0">
              <a:lnSpc>
                <a:spcPct val="95000"/>
              </a:lnSpc>
              <a:spcBef>
                <a:spcPts val="5"/>
              </a:spcBef>
              <a:tabLst>
                <a:tab pos="54546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非空断言运算符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0" indent="-5715" algn="l" rtl="0" eaLnBrk="0">
              <a:lnSpc>
                <a:spcPct val="114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"!"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运算符断言变量非空，确保变量在运算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时不为空，从而避免运行时错误，类型从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2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    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转换为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2" name="picture 6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7224" y="2704338"/>
            <a:ext cx="228600" cy="243840"/>
          </a:xfrm>
          <a:prstGeom prst="rect">
            <a:avLst/>
          </a:prstGeom>
        </p:spPr>
      </p:pic>
      <p:sp>
        <p:nvSpPr>
          <p:cNvPr id="634" name="textbox 634"/>
          <p:cNvSpPr/>
          <p:nvPr/>
        </p:nvSpPr>
        <p:spPr>
          <a:xfrm>
            <a:off x="8124825" y="2467736"/>
            <a:ext cx="3609975" cy="15049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5775" algn="l" rtl="0" eaLnBrk="0">
              <a:lnSpc>
                <a:spcPct val="94000"/>
              </a:lnSpc>
              <a:spcBef>
                <a:spcPts val="0"/>
              </a:spcBef>
              <a:tabLst>
                <a:tab pos="60579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7010" algn="l" rtl="0" eaLnBrk="0">
              <a:lnSpc>
                <a:spcPct val="121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"?.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运算符安全地访问嵌套对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象，如果链   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中任何部分为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，表达式会立即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，避免空指针异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6" name="picture 6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324850" y="2704338"/>
            <a:ext cx="285750" cy="243840"/>
          </a:xfrm>
          <a:prstGeom prst="rect">
            <a:avLst/>
          </a:prstGeom>
        </p:spPr>
      </p:pic>
      <p:sp>
        <p:nvSpPr>
          <p:cNvPr id="638" name="textbox 638"/>
          <p:cNvSpPr/>
          <p:nvPr/>
        </p:nvSpPr>
        <p:spPr>
          <a:xfrm>
            <a:off x="4295775" y="2467736"/>
            <a:ext cx="3600450" cy="15049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ct val="95000"/>
              </a:lnSpc>
              <a:spcBef>
                <a:spcPts val="5"/>
              </a:spcBef>
              <a:tabLst>
                <a:tab pos="52070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8120" indent="1905" algn="l" rtl="0" eaLnBrk="0">
              <a:lnSpc>
                <a:spcPct val="114000"/>
              </a:lnSpc>
            </a:pP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"??"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运算符简化三元运算符模式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，检查左侧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表达式是否为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eﬁned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，如果是则返回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右侧表达式的值。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0" name="picture 6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495800" y="2704338"/>
            <a:ext cx="200025" cy="243840"/>
          </a:xfrm>
          <a:prstGeom prst="rect">
            <a:avLst/>
          </a:prstGeom>
        </p:spPr>
      </p:pic>
      <p:sp>
        <p:nvSpPr>
          <p:cNvPr id="642" name="textbox 642"/>
          <p:cNvSpPr/>
          <p:nvPr/>
        </p:nvSpPr>
        <p:spPr>
          <a:xfrm rot="20700000">
            <a:off x="8431858" y="312284"/>
            <a:ext cx="1691639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310"/>
              </a:lnSpc>
            </a:pPr>
            <a:r>
              <a:rPr sz="4400" kern="0" spc="-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null;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44" name="textbox 644"/>
          <p:cNvSpPr/>
          <p:nvPr/>
        </p:nvSpPr>
        <p:spPr>
          <a:xfrm rot="20700000">
            <a:off x="6103418" y="997922"/>
            <a:ext cx="1347469" cy="730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  <a:spcBef>
                <a:spcPts val="0"/>
              </a:spcBef>
            </a:pPr>
            <a:r>
              <a:rPr sz="4400" kern="0" spc="-4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46" name="textbox 646"/>
          <p:cNvSpPr/>
          <p:nvPr/>
        </p:nvSpPr>
        <p:spPr>
          <a:xfrm>
            <a:off x="445185" y="1081760"/>
            <a:ext cx="1400175" cy="405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27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课程小结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48" name="textbox 648"/>
          <p:cNvSpPr/>
          <p:nvPr/>
        </p:nvSpPr>
        <p:spPr>
          <a:xfrm rot="20700000">
            <a:off x="5556554" y="1279649"/>
            <a:ext cx="221615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6310"/>
              </a:lnSpc>
            </a:pPr>
            <a:r>
              <a:rPr sz="28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|</a:t>
            </a:r>
            <a:endParaRPr sz="28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650" name="picture 6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57200" y="15819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picture 6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654" name="textbox 654"/>
          <p:cNvSpPr/>
          <p:nvPr/>
        </p:nvSpPr>
        <p:spPr>
          <a:xfrm>
            <a:off x="381000" y="5772911"/>
            <a:ext cx="11430000" cy="13144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300" kern="0" spc="-30" dirty="0">
              <a:solidFill>
                <a:srgbClr val="DBEAFE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0000"/>
              </a:lnSpc>
            </a:pPr>
            <a:r>
              <a:rPr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lang="zh-CN"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定义一个类</a:t>
            </a:r>
            <a:r>
              <a:rPr lang="en-US" altLang="zh-CN"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User</a:t>
            </a:r>
            <a:r>
              <a:rPr lang="zh-CN" altLang="en-US"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，该类包含</a:t>
            </a:r>
            <a:r>
              <a:rPr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一个可选属性</a:t>
            </a:r>
            <a:r>
              <a:rPr sz="11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proﬁle </a:t>
            </a:r>
            <a:r>
              <a:rPr lang="zh-CN" sz="11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，</a:t>
            </a:r>
            <a:r>
              <a:rPr sz="11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proﬁle</a:t>
            </a:r>
            <a:r>
              <a:rPr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内部包含一个可选属性</a:t>
            </a:r>
            <a:r>
              <a:rPr sz="11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email</a:t>
            </a:r>
            <a:r>
              <a:rPr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。编写一个方法来检查</a:t>
            </a:r>
            <a:r>
              <a:rPr sz="11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email</a:t>
            </a:r>
            <a:r>
              <a:rPr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是否</a:t>
            </a:r>
            <a:r>
              <a:rPr lang="zh-CN"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存在：如果存在则打</a:t>
            </a:r>
            <a:r>
              <a:rPr lang="en-US" altLang="zh-CN"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email</a:t>
            </a:r>
            <a:r>
              <a:rPr lang="zh-CN" altLang="en-US" sz="13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，否则打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印</a:t>
            </a:r>
            <a:endParaRPr sz="1200" kern="0" spc="110" dirty="0">
              <a:solidFill>
                <a:srgbClr val="DBEAFE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0000"/>
              </a:lnSpc>
            </a:pP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lang="en-US" sz="1200" kern="0" spc="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Email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lang="en-US"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not</a:t>
            </a:r>
            <a:r>
              <a:rPr sz="1200" kern="0" spc="8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available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62" name="textbox 662"/>
          <p:cNvSpPr/>
          <p:nvPr/>
        </p:nvSpPr>
        <p:spPr>
          <a:xfrm>
            <a:off x="9525882" y="6038727"/>
            <a:ext cx="248920" cy="24574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75000"/>
              </a:lnSpc>
            </a:pPr>
            <a:r>
              <a:rPr sz="2900" kern="0" spc="19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endParaRPr sz="29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66" name="textbox 666"/>
          <p:cNvSpPr/>
          <p:nvPr/>
        </p:nvSpPr>
        <p:spPr>
          <a:xfrm>
            <a:off x="9054810" y="5994737"/>
            <a:ext cx="229234" cy="146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r" rtl="0" eaLnBrk="0">
              <a:lnSpc>
                <a:spcPts val="2245"/>
              </a:lnSpc>
            </a:pPr>
            <a:r>
              <a:rPr sz="2900" kern="0" spc="4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endParaRPr sz="29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72" name="textbox 672"/>
          <p:cNvSpPr/>
          <p:nvPr/>
        </p:nvSpPr>
        <p:spPr>
          <a:xfrm>
            <a:off x="931545" y="6026785"/>
            <a:ext cx="1299210" cy="24574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2000"/>
              </a:lnSpc>
            </a:pPr>
            <a:r>
              <a:rPr lang="zh-CN" sz="15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类的属性访</a:t>
            </a:r>
            <a:r>
              <a:rPr sz="15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4" name="textbox 684"/>
          <p:cNvSpPr/>
          <p:nvPr/>
        </p:nvSpPr>
        <p:spPr>
          <a:xfrm>
            <a:off x="692028" y="6060185"/>
            <a:ext cx="94614" cy="11493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76000"/>
              </a:lnSpc>
            </a:pPr>
            <a:r>
              <a:rPr sz="1300" b="1" kern="0" spc="-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5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686" name="textbox 686"/>
          <p:cNvSpPr/>
          <p:nvPr/>
        </p:nvSpPr>
        <p:spPr>
          <a:xfrm>
            <a:off x="373443" y="1776476"/>
            <a:ext cx="6829425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通过以下练习，巩固对</a:t>
            </a:r>
            <a:r>
              <a:rPr sz="15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中空值处理</a:t>
            </a:r>
            <a:r>
              <a:rPr sz="15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特性的理解，提高代码安全性和可靠性。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8" name="textbox 688"/>
          <p:cNvSpPr/>
          <p:nvPr/>
        </p:nvSpPr>
        <p:spPr>
          <a:xfrm rot="20700000">
            <a:off x="597086" y="1316246"/>
            <a:ext cx="5640704" cy="693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5255"/>
              </a:lnSpc>
            </a:pPr>
            <a:r>
              <a:rPr sz="3700" kern="0" spc="-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r>
              <a:rPr sz="3700" kern="0" spc="-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3700" kern="0" spc="3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null;</a:t>
            </a:r>
            <a:r>
              <a:rPr sz="3700" kern="0" spc="2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//</a:t>
            </a:r>
            <a:r>
              <a:rPr sz="3700" kern="0" spc="-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20" dirty="0">
                <a:solidFill>
                  <a:srgbClr val="FFFFFF">
                    <a:alpha val="5098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编译错误</a:t>
            </a:r>
            <a:endParaRPr sz="3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90" name="textbox 690"/>
          <p:cNvSpPr/>
          <p:nvPr/>
        </p:nvSpPr>
        <p:spPr>
          <a:xfrm>
            <a:off x="381000" y="2267711"/>
            <a:ext cx="5619750" cy="1562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6230" algn="l" rtl="0" eaLnBrk="0">
              <a:lnSpc>
                <a:spcPct val="96000"/>
              </a:lnSpc>
              <a:spcBef>
                <a:spcPts val="5"/>
              </a:spcBef>
            </a:pPr>
            <a:r>
              <a:rPr sz="1800" b="1" kern="0" spc="0" baseline="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11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变量声明与空值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2565" indent="1905" algn="l" rtl="0" eaLnBrk="0">
              <a:lnSpc>
                <a:spcPct val="124000"/>
              </a:lnSpc>
            </a:pP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声明一个类型为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的变量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x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并尝试将其赋值为</a:t>
            </a:r>
            <a:r>
              <a:rPr sz="1200" kern="0" spc="-1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，解释为什么会导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致编译错误。然后将其类型更改为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15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并进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行赋值操作。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92" name="textbox 692"/>
          <p:cNvSpPr/>
          <p:nvPr/>
        </p:nvSpPr>
        <p:spPr>
          <a:xfrm>
            <a:off x="381000" y="4020311"/>
            <a:ext cx="5619750" cy="1562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9245" algn="l" rtl="0" eaLnBrk="0">
              <a:lnSpc>
                <a:spcPct val="96000"/>
              </a:lnSpc>
              <a:spcBef>
                <a:spcPts val="0"/>
              </a:spcBef>
            </a:pPr>
            <a:r>
              <a:rPr sz="1800" b="1" kern="0" spc="10" baseline="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3</a:t>
            </a:r>
            <a:r>
              <a:rPr sz="1100" b="1" kern="0" spc="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基础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1295" algn="l" rtl="0" eaLnBrk="0">
              <a:lnSpc>
                <a:spcPts val="1510"/>
              </a:lnSpc>
              <a:spcBef>
                <a:spcPts val="1385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定义一个类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Employee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，其中包含一个可选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manager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（类型为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3360" indent="635" algn="l" rtl="0" eaLnBrk="0">
              <a:lnSpc>
                <a:spcPct val="121000"/>
              </a:lnSpc>
              <a:spcBef>
                <a:spcPts val="350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Employee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）。创建该类的实例，并使用可选链运算符（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?.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）来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安全地访问    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manager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的某个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94" name="textbox 694"/>
          <p:cNvSpPr/>
          <p:nvPr/>
        </p:nvSpPr>
        <p:spPr>
          <a:xfrm>
            <a:off x="6191250" y="2267711"/>
            <a:ext cx="5619750" cy="1562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1150" algn="l" rtl="0" eaLnBrk="0">
              <a:lnSpc>
                <a:spcPct val="95000"/>
              </a:lnSpc>
              <a:spcBef>
                <a:spcPts val="5"/>
              </a:spcBef>
            </a:pPr>
            <a:r>
              <a:rPr sz="1800" b="1" kern="0" spc="-10" baseline="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</a:t>
            </a:r>
            <a:r>
              <a:rPr sz="1100" b="1" kern="0" spc="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indent="-2540" algn="l" rtl="0" eaLnBrk="0">
              <a:lnSpc>
                <a:spcPct val="124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创建一个函数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getDefaul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tValue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，它接收一个参数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，并使用空值合并运  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算符（</a:t>
            </a:r>
            <a:r>
              <a:rPr sz="1200" kern="0" spc="-2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??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）。如果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，则返回默认值</a:t>
            </a:r>
            <a:r>
              <a:rPr sz="1200" kern="0" spc="-2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"default"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，否则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r>
              <a:rPr sz="12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96" name="textbox 696"/>
          <p:cNvSpPr/>
          <p:nvPr/>
        </p:nvSpPr>
        <p:spPr>
          <a:xfrm>
            <a:off x="6191250" y="4020311"/>
            <a:ext cx="5619750" cy="1562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6070" algn="l" rtl="0" eaLnBrk="0">
              <a:lnSpc>
                <a:spcPct val="95000"/>
              </a:lnSpc>
              <a:spcBef>
                <a:spcPts val="0"/>
              </a:spcBef>
            </a:pPr>
            <a:r>
              <a:rPr sz="1800" b="1" kern="0" spc="10" baseline="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4</a:t>
            </a:r>
            <a:r>
              <a:rPr sz="1100" b="1" kern="0" spc="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嵌套对象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2565" indent="-1270" algn="l" rtl="0" eaLnBrk="0">
              <a:lnSpc>
                <a:spcPct val="12200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定义一个嵌套对象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，其中包含一个可选属性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address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address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内部包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含一个可选属性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city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。使用可选链运算符安全地访问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city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98" name="textbox 698"/>
          <p:cNvSpPr/>
          <p:nvPr/>
        </p:nvSpPr>
        <p:spPr>
          <a:xfrm>
            <a:off x="368985" y="999388"/>
            <a:ext cx="1396364" cy="410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课后习题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00" name="picture 7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15057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32" name="rect 32"/>
          <p:cNvSpPr/>
          <p:nvPr/>
        </p:nvSpPr>
        <p:spPr>
          <a:xfrm>
            <a:off x="457200" y="4810886"/>
            <a:ext cx="11277600" cy="1295400"/>
          </a:xfrm>
          <a:prstGeom prst="rect">
            <a:avLst/>
          </a:prstGeom>
          <a:solidFill>
            <a:srgbClr val="1E3A8A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" name="textbox 34"/>
          <p:cNvSpPr/>
          <p:nvPr/>
        </p:nvSpPr>
        <p:spPr>
          <a:xfrm>
            <a:off x="673100" y="5056123"/>
            <a:ext cx="10711815" cy="584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4000"/>
              </a:lnSpc>
              <a:tabLst>
                <a:tab pos="32702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空值处理的重要性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中，所有类型默认不能为空，类似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于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的严格空值检查模式，但规则更加严格。通过掌握这些空值处理特性，开发者可以编写出更加健壮、安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5800" y="5077586"/>
            <a:ext cx="190500" cy="190500"/>
          </a:xfrm>
          <a:prstGeom prst="rect">
            <a:avLst/>
          </a:prstGeom>
        </p:spPr>
      </p:pic>
      <p:sp>
        <p:nvSpPr>
          <p:cNvPr id="38" name="textbox 38"/>
          <p:cNvSpPr/>
          <p:nvPr/>
        </p:nvSpPr>
        <p:spPr>
          <a:xfrm>
            <a:off x="4314825" y="2848736"/>
            <a:ext cx="3562350" cy="1657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5775" algn="l" rtl="0" eaLnBrk="0">
              <a:lnSpc>
                <a:spcPct val="95000"/>
              </a:lnSpc>
              <a:tabLst>
                <a:tab pos="6540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4475" indent="635" algn="l" rtl="0" eaLnBrk="0">
              <a:lnSpc>
                <a:spcPct val="117000"/>
              </a:lnSpc>
              <a:spcBef>
                <a:spcPts val="5"/>
              </a:spcBef>
            </a:pP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"??"</a:t>
            </a:r>
            <a:r>
              <a:rPr sz="12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运算符检查左侧表达式是否为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，如果是则返回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右侧表达式的值，     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否则返回左侧表达式的值。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52950" y="3111354"/>
            <a:ext cx="247650" cy="293914"/>
          </a:xfrm>
          <a:prstGeom prst="rect">
            <a:avLst/>
          </a:prstGeom>
        </p:spPr>
      </p:pic>
      <p:sp>
        <p:nvSpPr>
          <p:cNvPr id="42" name="textbox 42"/>
          <p:cNvSpPr/>
          <p:nvPr/>
        </p:nvSpPr>
        <p:spPr>
          <a:xfrm>
            <a:off x="457200" y="2848736"/>
            <a:ext cx="3552825" cy="1657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3875" algn="l" rtl="0" eaLnBrk="0">
              <a:lnSpc>
                <a:spcPct val="95000"/>
              </a:lnSpc>
              <a:tabLst>
                <a:tab pos="6794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非空断言运算符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8760" indent="3175" algn="l" rtl="0" eaLnBrk="0">
              <a:lnSpc>
                <a:spcPct val="114000"/>
              </a:lnSpc>
              <a:spcBef>
                <a:spcPts val="0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"!"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运算符断言变量非空，当变量实际为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空时抛出运行时错误，否则类型从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2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转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换为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95324" y="3111354"/>
            <a:ext cx="285750" cy="293914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8181975" y="2848736"/>
            <a:ext cx="3552825" cy="1657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8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0075" algn="l" rtl="0" eaLnBrk="0">
              <a:lnSpc>
                <a:spcPct val="94000"/>
              </a:lnSpc>
              <a:spcBef>
                <a:spcPts val="0"/>
              </a:spcBef>
              <a:tabLst>
                <a:tab pos="7524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6220" indent="1905" algn="l" rtl="0" eaLnBrk="0">
              <a:lnSpc>
                <a:spcPct val="116000"/>
              </a:lnSpc>
              <a:spcBef>
                <a:spcPts val="365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"?.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运算符安全地访问嵌套对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象中的属性  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或方法，如果链中的任何部分为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ull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algn="l" rtl="0" eaLnBrk="0">
              <a:lnSpc>
                <a:spcPct val="91000"/>
              </a:lnSpc>
              <a:spcBef>
                <a:spcPts val="300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，表达式会立即返回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20100" y="3111354"/>
            <a:ext cx="361950" cy="293914"/>
          </a:xfrm>
          <a:prstGeom prst="rect">
            <a:avLst/>
          </a:prstGeom>
        </p:spPr>
      </p:pic>
      <p:sp>
        <p:nvSpPr>
          <p:cNvPr id="50" name="textbox 50"/>
          <p:cNvSpPr/>
          <p:nvPr/>
        </p:nvSpPr>
        <p:spPr>
          <a:xfrm>
            <a:off x="446595" y="1947926"/>
            <a:ext cx="11247755" cy="548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本章将讲解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中处理空值的三种关键特性，这些特性帮助开发者有效管理空值，避免常见的运行时错误，从而编写出更安全、可靠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860" algn="l" rtl="0" eaLnBrk="0">
              <a:lnSpc>
                <a:spcPts val="2230"/>
              </a:lnSpc>
            </a:pPr>
            <a:r>
              <a:rPr sz="14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的代码。</a:t>
            </a:r>
            <a:endParaRPr sz="14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2" name="textbox 52"/>
          <p:cNvSpPr/>
          <p:nvPr/>
        </p:nvSpPr>
        <p:spPr>
          <a:xfrm rot="600000">
            <a:off x="8059548" y="5867361"/>
            <a:ext cx="3155314" cy="5270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5000"/>
              </a:lnSpc>
              <a:spcBef>
                <a:spcPts val="0"/>
              </a:spcBef>
            </a:pPr>
            <a:r>
              <a:rPr sz="37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y</a:t>
            </a:r>
            <a:r>
              <a:rPr sz="3700" kern="0" spc="1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3700" kern="0" spc="17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r>
              <a:rPr sz="3700" kern="0" spc="47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??</a:t>
            </a:r>
            <a:r>
              <a:rPr sz="3700" kern="0" spc="2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0;</a:t>
            </a:r>
            <a:endParaRPr sz="37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54" name="textbox 54"/>
          <p:cNvSpPr/>
          <p:nvPr/>
        </p:nvSpPr>
        <p:spPr>
          <a:xfrm rot="20700000">
            <a:off x="6064585" y="623917"/>
            <a:ext cx="1691639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310"/>
              </a:lnSpc>
            </a:pPr>
            <a:r>
              <a:rPr sz="4400" kern="0" spc="-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null;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56" name="textbox 56"/>
          <p:cNvSpPr/>
          <p:nvPr/>
        </p:nvSpPr>
        <p:spPr>
          <a:xfrm rot="20700000">
            <a:off x="3060152" y="1401409"/>
            <a:ext cx="2035810" cy="7283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  <a:spcBef>
                <a:spcPts val="0"/>
              </a:spcBef>
            </a:pPr>
            <a:r>
              <a:rPr sz="4400" kern="0" spc="-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58" name="textbox 58"/>
          <p:cNvSpPr/>
          <p:nvPr/>
        </p:nvSpPr>
        <p:spPr>
          <a:xfrm rot="20700000">
            <a:off x="741577" y="2156739"/>
            <a:ext cx="1013460" cy="730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  <a:spcBef>
                <a:spcPts val="0"/>
              </a:spcBef>
            </a:pPr>
            <a:r>
              <a:rPr sz="4400" kern="0" spc="-5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60" name="textbox 60"/>
          <p:cNvSpPr/>
          <p:nvPr/>
        </p:nvSpPr>
        <p:spPr>
          <a:xfrm>
            <a:off x="445185" y="1070444"/>
            <a:ext cx="2085339" cy="414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课程内容概览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2" name="textbox 62"/>
          <p:cNvSpPr/>
          <p:nvPr/>
        </p:nvSpPr>
        <p:spPr>
          <a:xfrm>
            <a:off x="675995" y="5651703"/>
            <a:ext cx="380555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全且易于维护的代码，有效避免空值相关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的运行时错误。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4" name="textbox 64"/>
          <p:cNvSpPr/>
          <p:nvPr/>
        </p:nvSpPr>
        <p:spPr>
          <a:xfrm rot="20700000">
            <a:off x="2069069" y="1965569"/>
            <a:ext cx="692784" cy="6108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7000"/>
              </a:lnSpc>
              <a:spcBef>
                <a:spcPts val="5"/>
              </a:spcBef>
            </a:pPr>
            <a:r>
              <a:rPr sz="4400" kern="0" spc="-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x: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66" name="picture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7200" y="15819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477011"/>
            <a:ext cx="12192000" cy="7162800"/>
          </a:xfrm>
          <a:prstGeom prst="rect">
            <a:avLst/>
          </a:prstGeom>
        </p:spPr>
      </p:pic>
      <p:sp>
        <p:nvSpPr>
          <p:cNvPr id="70" name="textbox 70"/>
          <p:cNvSpPr/>
          <p:nvPr/>
        </p:nvSpPr>
        <p:spPr>
          <a:xfrm rot="600000">
            <a:off x="5638418" y="1080965"/>
            <a:ext cx="852169" cy="7753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5075"/>
              </a:lnSpc>
              <a:spcBef>
                <a:spcPts val="5"/>
              </a:spcBef>
            </a:pPr>
            <a:r>
              <a:rPr sz="3700" kern="0" spc="-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2" name="textbox 72"/>
          <p:cNvSpPr/>
          <p:nvPr/>
        </p:nvSpPr>
        <p:spPr>
          <a:xfrm>
            <a:off x="457200" y="1772411"/>
            <a:ext cx="5448300" cy="1771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6725" algn="l" rtl="0" eaLnBrk="0">
              <a:lnSpc>
                <a:spcPct val="95000"/>
              </a:lnSpc>
              <a:spcBef>
                <a:spcPts val="0"/>
              </a:spcBef>
              <a:tabLst>
                <a:tab pos="58039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严格的空值检查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7490" algn="l" rtl="0" eaLnBrk="0">
              <a:lnSpc>
                <a:spcPts val="1700"/>
              </a:lnSpc>
              <a:spcBef>
                <a:spcPts val="400"/>
              </a:spcBef>
            </a:pP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默认情况下，</a:t>
            </a:r>
            <a:r>
              <a:rPr sz="1300" kern="0" spc="-8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中的所有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类型都不能为空，类似于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935" indent="-4445" algn="l" rtl="0" eaLnBrk="0">
              <a:lnSpc>
                <a:spcPct val="131000"/>
              </a:lnSpc>
              <a:spcBef>
                <a:spcPts val="5"/>
              </a:spcBef>
            </a:pP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1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中的严格空值检查模式（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strictNullChecks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），</a:t>
            </a:r>
            <a:r>
              <a:rPr sz="1300" kern="0" spc="1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只不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3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过规则更加严格。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4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5324" y="2048636"/>
            <a:ext cx="228600" cy="228600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457200" y="5487161"/>
            <a:ext cx="5448300" cy="14954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6725" algn="l" rtl="0" eaLnBrk="0">
              <a:lnSpc>
                <a:spcPct val="97000"/>
              </a:lnSpc>
              <a:spcBef>
                <a:spcPts val="5"/>
              </a:spcBef>
              <a:tabLst>
                <a:tab pos="57721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提高代码安全性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indent="1270" algn="l" rtl="0" eaLnBrk="0">
              <a:lnSpc>
                <a:spcPct val="131000"/>
              </a:lnSpc>
              <a:spcBef>
                <a:spcPts val="0"/>
              </a:spcBef>
            </a:pPr>
            <a:r>
              <a:rPr sz="1300" kern="0" spc="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通过默认的严格空值检查，</a:t>
            </a:r>
            <a:r>
              <a:rPr sz="1300" kern="0" spc="29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帮助开发者编写出更加安全、可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靠的代码，有效避免</a:t>
            </a:r>
            <a:r>
              <a:rPr sz="1300" kern="0" spc="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空值相关的运行时错误。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5324" y="5763386"/>
            <a:ext cx="228600" cy="228600"/>
          </a:xfrm>
          <a:prstGeom prst="rect">
            <a:avLst/>
          </a:prstGeom>
        </p:spPr>
      </p:pic>
      <p:sp>
        <p:nvSpPr>
          <p:cNvPr id="80" name="textbox 80"/>
          <p:cNvSpPr/>
          <p:nvPr/>
        </p:nvSpPr>
        <p:spPr>
          <a:xfrm>
            <a:off x="457200" y="3772661"/>
            <a:ext cx="5448300" cy="1485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7490" algn="l" rtl="0" eaLnBrk="0">
              <a:lnSpc>
                <a:spcPct val="73000"/>
              </a:lnSpc>
              <a:spcBef>
                <a:spcPts val="5"/>
              </a:spcBef>
            </a:pPr>
            <a:r>
              <a:rPr sz="2600" kern="0" spc="0" dirty="0">
                <a:solidFill>
                  <a:srgbClr val="90C2F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</a:t>
            </a:r>
            <a:r>
              <a:rPr sz="2600" kern="0" spc="270" dirty="0">
                <a:solidFill>
                  <a:srgbClr val="90C2F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空值赋值会导致错误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indent="-10795" algn="l" rtl="0" eaLnBrk="0">
              <a:lnSpc>
                <a:spcPct val="128000"/>
              </a:lnSpc>
              <a:spcBef>
                <a:spcPts val="0"/>
              </a:spcBef>
            </a:pP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赋值给非空类型变量会导致编译时错误，强制开发者在设计</a:t>
            </a:r>
            <a:r>
              <a:rPr sz="13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300" kern="0" spc="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阶段就考虑空值情况，避免运行时错误。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2" name="textbox 82"/>
          <p:cNvSpPr/>
          <p:nvPr/>
        </p:nvSpPr>
        <p:spPr>
          <a:xfrm>
            <a:off x="6286500" y="3906011"/>
            <a:ext cx="5448300" cy="12192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495"/>
              </a:lnSpc>
            </a:pP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r>
              <a:rPr sz="12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30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7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9385" algn="l" rtl="0" eaLnBrk="0">
              <a:lnSpc>
                <a:spcPts val="1520"/>
              </a:lnSpc>
              <a:spcBef>
                <a:spcPts val="905"/>
              </a:spcBef>
            </a:pP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10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r>
              <a:rPr sz="12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6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OK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520"/>
              </a:lnSpc>
              <a:spcBef>
                <a:spcPts val="5"/>
              </a:spcBef>
            </a:pP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10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200" kern="0" spc="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5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OK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4" name="textbox 84"/>
          <p:cNvSpPr/>
          <p:nvPr/>
        </p:nvSpPr>
        <p:spPr>
          <a:xfrm rot="600000">
            <a:off x="10147016" y="1966944"/>
            <a:ext cx="1412875" cy="692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745"/>
              </a:lnSpc>
              <a:spcBef>
                <a:spcPts val="0"/>
              </a:spcBef>
            </a:pPr>
            <a:r>
              <a:rPr sz="3700" kern="0" spc="-4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null;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6" name="textbox 86"/>
          <p:cNvSpPr/>
          <p:nvPr/>
        </p:nvSpPr>
        <p:spPr>
          <a:xfrm rot="600000">
            <a:off x="7616231" y="1550106"/>
            <a:ext cx="2270125" cy="7753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5075"/>
              </a:lnSpc>
              <a:spcBef>
                <a:spcPts val="5"/>
              </a:spcBef>
            </a:pPr>
            <a:r>
              <a:rPr sz="3700" kern="0" spc="-6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3700" kern="0" spc="27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6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8" name="textbox 88"/>
          <p:cNvSpPr/>
          <p:nvPr/>
        </p:nvSpPr>
        <p:spPr>
          <a:xfrm>
            <a:off x="6286500" y="2153411"/>
            <a:ext cx="5448300" cy="11430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9230" indent="-28575" algn="l" rtl="0" eaLnBrk="0">
              <a:lnSpc>
                <a:spcPct val="124000"/>
              </a:lnSpc>
            </a:pP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36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'null'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200" kern="0" spc="9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assignable</a:t>
            </a:r>
            <a:r>
              <a:rPr sz="1200" kern="0" spc="1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</a:t>
            </a:r>
            <a:r>
              <a:rPr sz="1200" kern="0" spc="1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</a:t>
            </a:r>
            <a:r>
              <a:rPr sz="1200" kern="0" spc="-4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'number'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6286500" y="6039611"/>
            <a:ext cx="2647950" cy="11430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625"/>
              </a:lnSpc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r>
              <a:rPr sz="12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7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735" algn="l" rtl="0" eaLnBrk="0">
              <a:lnSpc>
                <a:spcPts val="1520"/>
              </a:lnSpc>
              <a:spcBef>
                <a:spcPts val="175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2" name="textbox 92"/>
          <p:cNvSpPr/>
          <p:nvPr/>
        </p:nvSpPr>
        <p:spPr>
          <a:xfrm>
            <a:off x="9086850" y="6039611"/>
            <a:ext cx="2647950" cy="9144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</a:pP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</a:t>
            </a:r>
            <a:r>
              <a:rPr sz="1200" kern="0" spc="1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更严格的规则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4" name="textbox 94"/>
          <p:cNvSpPr/>
          <p:nvPr/>
        </p:nvSpPr>
        <p:spPr>
          <a:xfrm>
            <a:off x="6274752" y="5376164"/>
            <a:ext cx="4371340" cy="5721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500" b="1" kern="0" spc="100" dirty="0">
                <a:solidFill>
                  <a:srgbClr val="BFDBFE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TypeScrip</a:t>
            </a:r>
            <a:r>
              <a:rPr sz="1500" b="1" kern="0" spc="90" dirty="0">
                <a:solidFill>
                  <a:srgbClr val="BFDBFE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</a:t>
            </a:r>
            <a:r>
              <a:rPr sz="1500" kern="0" spc="9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对比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5000"/>
              </a:lnSpc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3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(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strictNullChecks</a:t>
            </a:r>
            <a:r>
              <a:rPr sz="1200" kern="0" spc="3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            </a:t>
            </a: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            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96" name="textbox 96"/>
          <p:cNvSpPr/>
          <p:nvPr/>
        </p:nvSpPr>
        <p:spPr>
          <a:xfrm>
            <a:off x="446214" y="918044"/>
            <a:ext cx="3570604" cy="416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700" kern="0" spc="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的空值安全特性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8" name="textbox 98"/>
          <p:cNvSpPr/>
          <p:nvPr/>
        </p:nvSpPr>
        <p:spPr>
          <a:xfrm>
            <a:off x="6284467" y="1789048"/>
            <a:ext cx="1158239" cy="245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空值赋值示例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0" name="textbox 100"/>
          <p:cNvSpPr/>
          <p:nvPr/>
        </p:nvSpPr>
        <p:spPr>
          <a:xfrm rot="600000">
            <a:off x="6757243" y="1253162"/>
            <a:ext cx="575309" cy="7766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5080"/>
              </a:lnSpc>
              <a:spcBef>
                <a:spcPts val="0"/>
              </a:spcBef>
            </a:pPr>
            <a:r>
              <a:rPr sz="3700" kern="0" spc="-4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2" name="textbox 102"/>
          <p:cNvSpPr/>
          <p:nvPr/>
        </p:nvSpPr>
        <p:spPr>
          <a:xfrm>
            <a:off x="6263322" y="3539172"/>
            <a:ext cx="1750695" cy="246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允许空值的解决方案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4" name="rect 104"/>
          <p:cNvSpPr/>
          <p:nvPr/>
        </p:nvSpPr>
        <p:spPr>
          <a:xfrm>
            <a:off x="10706100" y="6239636"/>
            <a:ext cx="438150" cy="209550"/>
          </a:xfrm>
          <a:prstGeom prst="rect">
            <a:avLst/>
          </a:prstGeom>
          <a:solidFill>
            <a:srgbClr val="EF4444">
              <a:alpha val="24705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6" name="textbox 106"/>
          <p:cNvSpPr/>
          <p:nvPr/>
        </p:nvSpPr>
        <p:spPr>
          <a:xfrm>
            <a:off x="9236456" y="6243015"/>
            <a:ext cx="2012950" cy="219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20"/>
              </a:lnSpc>
            </a:pP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r>
              <a:rPr sz="12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6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4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2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8" name="rect 108"/>
          <p:cNvSpPr/>
          <p:nvPr/>
        </p:nvSpPr>
        <p:spPr>
          <a:xfrm>
            <a:off x="7905750" y="2353436"/>
            <a:ext cx="438150" cy="209550"/>
          </a:xfrm>
          <a:prstGeom prst="rect">
            <a:avLst/>
          </a:prstGeom>
          <a:solidFill>
            <a:srgbClr val="EF4444">
              <a:alpha val="2941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0" name="textbox 110"/>
          <p:cNvSpPr/>
          <p:nvPr/>
        </p:nvSpPr>
        <p:spPr>
          <a:xfrm>
            <a:off x="6436105" y="2356815"/>
            <a:ext cx="2012950" cy="219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20"/>
              </a:lnSpc>
            </a:pP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r>
              <a:rPr sz="12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6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40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2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12" name="picture 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" y="14295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53211"/>
            <a:ext cx="12192000" cy="7000875"/>
          </a:xfrm>
          <a:prstGeom prst="rect">
            <a:avLst/>
          </a:prstGeom>
        </p:spPr>
      </p:pic>
      <p:sp>
        <p:nvSpPr>
          <p:cNvPr id="116" name="rect 116"/>
          <p:cNvSpPr/>
          <p:nvPr/>
        </p:nvSpPr>
        <p:spPr>
          <a:xfrm>
            <a:off x="457200" y="2620136"/>
            <a:ext cx="5486400" cy="29908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8" name="textbox 118"/>
          <p:cNvSpPr/>
          <p:nvPr/>
        </p:nvSpPr>
        <p:spPr>
          <a:xfrm>
            <a:off x="444309" y="1795526"/>
            <a:ext cx="11063605" cy="600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270" algn="l" rtl="0" eaLnBrk="0">
              <a:lnSpc>
                <a:spcPct val="126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默认情况下，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中所有类型都不能为空，类似于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的严格空值检查模式，但规则更加严格。变量值为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会导致编译错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误。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" name="textbox 120"/>
          <p:cNvSpPr/>
          <p:nvPr/>
        </p:nvSpPr>
        <p:spPr>
          <a:xfrm rot="900000">
            <a:off x="7575373" y="1878145"/>
            <a:ext cx="3984625" cy="692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745"/>
              </a:lnSpc>
              <a:spcBef>
                <a:spcPts val="0"/>
              </a:spcBef>
            </a:pPr>
            <a:r>
              <a:rPr sz="3700" kern="0" spc="-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3700" kern="0" spc="29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3700" kern="0" spc="3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null;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2" name="rect 122"/>
          <p:cNvSpPr/>
          <p:nvPr/>
        </p:nvSpPr>
        <p:spPr>
          <a:xfrm>
            <a:off x="6248400" y="2620136"/>
            <a:ext cx="5486400" cy="29908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" name="textbox 124"/>
          <p:cNvSpPr/>
          <p:nvPr/>
        </p:nvSpPr>
        <p:spPr>
          <a:xfrm>
            <a:off x="457200" y="5915786"/>
            <a:ext cx="11277600" cy="1181100"/>
          </a:xfrm>
          <a:prstGeom prst="rect">
            <a:avLst/>
          </a:prstGeom>
          <a:solidFill>
            <a:srgbClr val="1E40A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9090" algn="l" rtl="0" eaLnBrk="0">
              <a:lnSpc>
                <a:spcPct val="94000"/>
              </a:lnSpc>
              <a:spcBef>
                <a:spcPts val="5"/>
              </a:spcBef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关键概念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indent="63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中，空值处理是通过类型系统实现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的。默认情况下，所有类型都不能为空，必须通过显式的联合类型声明来允许空值，这与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的严格空值检查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模式类似，但规则更加严格。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6" name="textbox 126"/>
          <p:cNvSpPr/>
          <p:nvPr/>
        </p:nvSpPr>
        <p:spPr>
          <a:xfrm>
            <a:off x="6486525" y="3696461"/>
            <a:ext cx="5010150" cy="11049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ts val="1495"/>
              </a:lnSpc>
              <a:spcBef>
                <a:spcPts val="5"/>
              </a:spcBef>
            </a:pP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44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31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6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</a:t>
            </a:r>
            <a:r>
              <a:rPr sz="1200" kern="0" spc="-6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ull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2260" algn="l" rtl="0" eaLnBrk="0">
              <a:lnSpc>
                <a:spcPts val="1520"/>
              </a:lnSpc>
              <a:spcBef>
                <a:spcPts val="605"/>
              </a:spcBef>
            </a:pPr>
            <a:r>
              <a:rPr sz="1200" kern="0" spc="-5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10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6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OK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2260" algn="l" rtl="0" eaLnBrk="0">
              <a:lnSpc>
                <a:spcPts val="1520"/>
              </a:lnSpc>
              <a:spcBef>
                <a:spcPts val="5"/>
              </a:spcBef>
            </a:pPr>
            <a:r>
              <a:rPr sz="1200" kern="0" spc="-4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10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DBA7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5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OK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8" name="textbox 128"/>
          <p:cNvSpPr/>
          <p:nvPr/>
        </p:nvSpPr>
        <p:spPr>
          <a:xfrm>
            <a:off x="695324" y="3696461"/>
            <a:ext cx="5010150" cy="1066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8610" indent="-5080" algn="l" rtl="0" eaLnBrk="0">
              <a:lnSpc>
                <a:spcPct val="117000"/>
              </a:lnSpc>
            </a:pP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编译时错误：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3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'null'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</a:t>
            </a:r>
            <a:r>
              <a:rPr sz="1200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assignable</a:t>
            </a:r>
            <a:r>
              <a:rPr sz="1200" kern="0" spc="1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</a:t>
            </a:r>
            <a:r>
              <a:rPr sz="1200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</a:t>
            </a:r>
            <a:r>
              <a:rPr sz="1200" kern="0" spc="-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3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'number'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30" name="textbox 130"/>
          <p:cNvSpPr/>
          <p:nvPr/>
        </p:nvSpPr>
        <p:spPr>
          <a:xfrm>
            <a:off x="695426" y="2869336"/>
            <a:ext cx="3804284" cy="666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1125" algn="l" rtl="0" eaLnBrk="0">
              <a:lnSpc>
                <a:spcPct val="95000"/>
              </a:lnSpc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无空值处理示例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以下代码会导致编译时错误，因为变量类型不包含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 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2" name="textbox 132"/>
          <p:cNvSpPr/>
          <p:nvPr/>
        </p:nvSpPr>
        <p:spPr>
          <a:xfrm>
            <a:off x="695324" y="4915661"/>
            <a:ext cx="5010150" cy="419100"/>
          </a:xfrm>
          <a:prstGeom prst="rect">
            <a:avLst/>
          </a:prstGeom>
          <a:solidFill>
            <a:srgbClr val="7F1D1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1135" algn="l" rtl="0" eaLnBrk="0">
              <a:lnSpc>
                <a:spcPct val="960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的严格空值检查模式下，所有变量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都不能为空，必须显式地允许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4" name="textbox 134"/>
          <p:cNvSpPr/>
          <p:nvPr/>
        </p:nvSpPr>
        <p:spPr>
          <a:xfrm>
            <a:off x="6486525" y="4953761"/>
            <a:ext cx="5010150" cy="419100"/>
          </a:xfrm>
          <a:prstGeom prst="rect">
            <a:avLst/>
          </a:prstGeom>
          <a:solidFill>
            <a:srgbClr val="14532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使用联合类型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000" kern="0" spc="2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可以显式表明该变量可能包含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值，从而避免编译错误。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6" name="textbox 136"/>
          <p:cNvSpPr/>
          <p:nvPr/>
        </p:nvSpPr>
        <p:spPr>
          <a:xfrm>
            <a:off x="6477939" y="2869336"/>
            <a:ext cx="3140075" cy="671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8745" algn="l" rtl="0" eaLnBrk="0">
              <a:lnSpc>
                <a:spcPct val="95000"/>
              </a:lnSpc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使用联合类型处理空值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通过联合类型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19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显式允许变量包含空值：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8" name="textbox 138"/>
          <p:cNvSpPr/>
          <p:nvPr/>
        </p:nvSpPr>
        <p:spPr>
          <a:xfrm>
            <a:off x="463702" y="995273"/>
            <a:ext cx="2063750" cy="413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空值处理基础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0" name="textbox 140"/>
          <p:cNvSpPr/>
          <p:nvPr/>
        </p:nvSpPr>
        <p:spPr>
          <a:xfrm rot="900000">
            <a:off x="5686532" y="910790"/>
            <a:ext cx="852169" cy="7753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5075"/>
              </a:lnSpc>
              <a:spcBef>
                <a:spcPts val="5"/>
              </a:spcBef>
            </a:pPr>
            <a:r>
              <a:rPr sz="3700" kern="0" spc="-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42" name="textbox 142"/>
          <p:cNvSpPr/>
          <p:nvPr/>
        </p:nvSpPr>
        <p:spPr>
          <a:xfrm rot="900000">
            <a:off x="6786560" y="1167782"/>
            <a:ext cx="575309" cy="7766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5080"/>
              </a:lnSpc>
              <a:spcBef>
                <a:spcPts val="0"/>
              </a:spcBef>
            </a:pPr>
            <a:r>
              <a:rPr sz="3700" kern="0" spc="-4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x: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44" name="rect 144"/>
          <p:cNvSpPr/>
          <p:nvPr/>
        </p:nvSpPr>
        <p:spPr>
          <a:xfrm>
            <a:off x="2457449" y="3896486"/>
            <a:ext cx="438150" cy="171450"/>
          </a:xfrm>
          <a:prstGeom prst="rect">
            <a:avLst/>
          </a:prstGeom>
          <a:solidFill>
            <a:srgbClr val="F87171">
              <a:alpha val="8627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6" name="textbox 146"/>
          <p:cNvSpPr/>
          <p:nvPr/>
        </p:nvSpPr>
        <p:spPr>
          <a:xfrm>
            <a:off x="987805" y="3880815"/>
            <a:ext cx="2012950" cy="219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20"/>
              </a:lnSpc>
            </a:pP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1200" kern="0" spc="-43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6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4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22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48" name="picture 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15057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52" name="textbox 152"/>
          <p:cNvSpPr/>
          <p:nvPr/>
        </p:nvSpPr>
        <p:spPr>
          <a:xfrm>
            <a:off x="2057399" y="5534786"/>
            <a:ext cx="2820035" cy="12573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52525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使用前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55700" indent="-760730" algn="l" rtl="0" eaLnBrk="0">
              <a:lnSpc>
                <a:spcPct val="108000"/>
              </a:lnSpc>
              <a:spcBef>
                <a:spcPts val="5"/>
              </a:spcBef>
            </a:pPr>
            <a:r>
              <a:rPr sz="1800" kern="0" spc="-8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800" kern="0" spc="11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800" kern="0" spc="-8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x:</a:t>
            </a:r>
            <a:r>
              <a:rPr sz="1800" kern="0" spc="17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800" kern="0" spc="-8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1800" kern="0" spc="46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800" kern="0" spc="-8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|</a:t>
            </a:r>
            <a:r>
              <a:rPr sz="1800" kern="0" spc="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</a:t>
            </a:r>
            <a:r>
              <a:rPr sz="1800" kern="0" spc="-4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</a:t>
            </a:r>
            <a:endParaRPr sz="18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54" name="rect 154"/>
          <p:cNvSpPr/>
          <p:nvPr/>
        </p:nvSpPr>
        <p:spPr>
          <a:xfrm>
            <a:off x="7315200" y="5687186"/>
            <a:ext cx="2819400" cy="9525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6" name="textbox 156"/>
          <p:cNvSpPr/>
          <p:nvPr/>
        </p:nvSpPr>
        <p:spPr>
          <a:xfrm>
            <a:off x="7835424" y="5852452"/>
            <a:ext cx="1797050" cy="626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31825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x:</a:t>
            </a:r>
            <a:r>
              <a:rPr sz="1800" kern="0" spc="18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800" kern="0" spc="-30" dirty="0">
                <a:solidFill>
                  <a:srgbClr val="93C5FD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endParaRPr sz="18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58" name="textbox 158"/>
          <p:cNvSpPr/>
          <p:nvPr/>
        </p:nvSpPr>
        <p:spPr>
          <a:xfrm>
            <a:off x="444500" y="5172900"/>
            <a:ext cx="1478914" cy="241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5000"/>
              </a:lnSpc>
              <a:tabLst>
                <a:tab pos="31559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类型转换示意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5191886"/>
            <a:ext cx="190500" cy="190500"/>
          </a:xfrm>
          <a:prstGeom prst="rect">
            <a:avLst/>
          </a:prstGeom>
        </p:spPr>
      </p:pic>
      <p:sp>
        <p:nvSpPr>
          <p:cNvPr id="162" name="textbox 162"/>
          <p:cNvSpPr/>
          <p:nvPr/>
        </p:nvSpPr>
        <p:spPr>
          <a:xfrm rot="600000">
            <a:off x="985437" y="5763031"/>
            <a:ext cx="8016240" cy="693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5255"/>
              </a:lnSpc>
            </a:pP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x:</a:t>
            </a:r>
            <a:r>
              <a:rPr sz="3700" kern="0" spc="39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number</a:t>
            </a:r>
            <a:r>
              <a:rPr sz="3700" kern="0" spc="99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|</a:t>
            </a:r>
            <a:r>
              <a:rPr sz="3700" kern="0" spc="39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</a:t>
            </a:r>
            <a:r>
              <a:rPr sz="3700" kern="0" spc="19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3700" kern="0" spc="3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700" kern="0" spc="-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null;</a:t>
            </a:r>
            <a:endParaRPr sz="37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64" name="textbox 164"/>
          <p:cNvSpPr/>
          <p:nvPr/>
        </p:nvSpPr>
        <p:spPr>
          <a:xfrm>
            <a:off x="457200" y="2848736"/>
            <a:ext cx="5486400" cy="1924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3875" algn="l" rtl="0" eaLnBrk="0">
              <a:lnSpc>
                <a:spcPct val="95000"/>
              </a:lnSpc>
              <a:tabLst>
                <a:tab pos="64071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运算符行为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0525" algn="l" rtl="0" eaLnBrk="0">
              <a:lnSpc>
                <a:spcPts val="1510"/>
              </a:lnSpc>
              <a:spcBef>
                <a:spcPts val="1490"/>
              </a:spcBef>
              <a:tabLst>
                <a:tab pos="501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操作数为空值 ：当该运算符用于空值时，将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抛出运行时错误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ts val="1510"/>
              </a:lnSpc>
              <a:tabLst>
                <a:tab pos="501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操作数为非空值 ：值的类型将从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2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更改为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66" name="picture 1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5324" y="3963161"/>
            <a:ext cx="152400" cy="152400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5324" y="3582161"/>
            <a:ext cx="152400" cy="152400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95324" y="3124961"/>
            <a:ext cx="285750" cy="228600"/>
          </a:xfrm>
          <a:prstGeom prst="rect">
            <a:avLst/>
          </a:prstGeom>
        </p:spPr>
      </p:pic>
      <p:sp>
        <p:nvSpPr>
          <p:cNvPr id="172" name="textbox 172"/>
          <p:cNvSpPr/>
          <p:nvPr/>
        </p:nvSpPr>
        <p:spPr>
          <a:xfrm>
            <a:off x="6248400" y="2848736"/>
            <a:ext cx="5486400" cy="1924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6725" algn="l" rtl="0" eaLnBrk="0">
              <a:lnSpc>
                <a:spcPct val="96000"/>
              </a:lnSpc>
              <a:spcBef>
                <a:spcPts val="5"/>
              </a:spcBef>
              <a:tabLst>
                <a:tab pos="5842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4000"/>
              </a:lnSpc>
              <a:spcBef>
                <a:spcPts val="365"/>
              </a:spcBef>
              <a:tabLst>
                <a:tab pos="5048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编译时检查 ：在编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译期间就能发现潜在的空值问题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100000"/>
              </a:lnSpc>
              <a:spcBef>
                <a:spcPts val="360"/>
              </a:spcBef>
              <a:tabLst>
                <a:tab pos="5022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类型转换 ：明确地将变量类型从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1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|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转换为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0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ts val="1510"/>
              </a:lnSpc>
              <a:tabLst>
                <a:tab pos="501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提高代码安全性 ：避免空值相关的运行时错误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4" name="picture 1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86525" y="4344161"/>
            <a:ext cx="152400" cy="152400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86525" y="3963161"/>
            <a:ext cx="152400" cy="152400"/>
          </a:xfrm>
          <a:prstGeom prst="rect">
            <a:avLst/>
          </a:prstGeom>
        </p:spPr>
      </p:pic>
      <p:pic>
        <p:nvPicPr>
          <p:cNvPr id="178" name="picture 1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86525" y="3582161"/>
            <a:ext cx="152400" cy="152400"/>
          </a:xfrm>
          <a:prstGeom prst="rect">
            <a:avLst/>
          </a:prstGeom>
        </p:spPr>
      </p:pic>
      <p:pic>
        <p:nvPicPr>
          <p:cNvPr id="180" name="picture 1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86525" y="3124961"/>
            <a:ext cx="228600" cy="228600"/>
          </a:xfrm>
          <a:prstGeom prst="rect">
            <a:avLst/>
          </a:prstGeom>
        </p:spPr>
      </p:pic>
      <p:sp>
        <p:nvSpPr>
          <p:cNvPr id="182" name="textbox 182"/>
          <p:cNvSpPr/>
          <p:nvPr/>
        </p:nvSpPr>
        <p:spPr>
          <a:xfrm>
            <a:off x="449833" y="1947926"/>
            <a:ext cx="11115040" cy="5981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25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后缀运算符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"!"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用于断言其操作数为非空，是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中处理空值的重要特性。该运算符在编译期间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确保变量在运算时不为空，从而有效 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避免运行时错误。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84" name="textbox 184"/>
          <p:cNvSpPr/>
          <p:nvPr/>
        </p:nvSpPr>
        <p:spPr>
          <a:xfrm rot="20700000">
            <a:off x="9525644" y="1357425"/>
            <a:ext cx="2061845" cy="730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  <a:spcBef>
                <a:spcPts val="0"/>
              </a:spcBef>
            </a:pPr>
            <a:r>
              <a:rPr sz="4400" kern="0" spc="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value</a:t>
            </a:r>
            <a:r>
              <a:rPr sz="4400" kern="0" spc="1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!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86" name="textbox 186"/>
          <p:cNvSpPr/>
          <p:nvPr/>
        </p:nvSpPr>
        <p:spPr>
          <a:xfrm>
            <a:off x="449300" y="1070444"/>
            <a:ext cx="2891154" cy="405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非空断言运算符</a:t>
            </a:r>
            <a:r>
              <a:rPr sz="27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(!)</a:t>
            </a:r>
            <a:endParaRPr sz="27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188" name="textbox 188"/>
          <p:cNvSpPr/>
          <p:nvPr/>
        </p:nvSpPr>
        <p:spPr>
          <a:xfrm>
            <a:off x="5553671" y="5945797"/>
            <a:ext cx="1050925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3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应用非空断言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0" name="picture 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667500" y="5877686"/>
            <a:ext cx="342900" cy="342900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181600" y="5914426"/>
            <a:ext cx="304800" cy="269421"/>
          </a:xfrm>
          <a:prstGeom prst="rect">
            <a:avLst/>
          </a:prstGeom>
        </p:spPr>
      </p:pic>
      <p:pic>
        <p:nvPicPr>
          <p:cNvPr id="194" name="picture 1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57200" y="15819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picture 1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98" name="rect 198"/>
          <p:cNvSpPr/>
          <p:nvPr/>
        </p:nvSpPr>
        <p:spPr>
          <a:xfrm>
            <a:off x="476250" y="1924811"/>
            <a:ext cx="6629400" cy="4381500"/>
          </a:xfrm>
          <a:prstGeom prst="rect">
            <a:avLst/>
          </a:prstGeom>
          <a:solidFill>
            <a:srgbClr val="0F172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0" name="textbox 200"/>
          <p:cNvSpPr/>
          <p:nvPr/>
        </p:nvSpPr>
        <p:spPr>
          <a:xfrm>
            <a:off x="711504" y="2166315"/>
            <a:ext cx="4756150" cy="2949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590" algn="l" rtl="0" eaLnBrk="0">
              <a:lnSpc>
                <a:spcPts val="1495"/>
              </a:lnSpc>
            </a:pP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200" kern="0" spc="13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290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200" kern="0" spc="-4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30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</a:t>
            </a:r>
            <a:r>
              <a:rPr sz="1200" kern="0" spc="-5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ull</a:t>
            </a:r>
            <a:r>
              <a:rPr sz="1200" kern="0" spc="7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7846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i="1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value:</a:t>
            </a:r>
            <a:r>
              <a:rPr sz="1200" i="1" kern="0" spc="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</a:t>
            </a:r>
            <a:r>
              <a:rPr sz="1200" i="1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ber</a:t>
            </a:r>
            <a:r>
              <a:rPr sz="1200" i="1" kern="0" spc="3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i="1" kern="0" spc="4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i="1" kern="0" spc="6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i="1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476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algn="l" rtl="0" eaLnBrk="0">
              <a:lnSpc>
                <a:spcPts val="1495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1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200" kern="0" spc="6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2225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  <a:spcBef>
                <a:spcPts val="370"/>
              </a:spcBef>
            </a:pP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c.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编译时错误：无法对空值执行加法运算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sz="1200" kern="0" spc="-4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.value</a:t>
            </a:r>
            <a:r>
              <a:rPr sz="1200" b="1" kern="0" spc="-5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</a:t>
            </a:r>
            <a:r>
              <a:rPr sz="1200" b="1" kern="0" spc="7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510"/>
              </a:lnSpc>
              <a:spcBef>
                <a:spcPts val="350"/>
              </a:spcBef>
            </a:pP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初始值为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时，输出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510"/>
              </a:lnSpc>
              <a:spcBef>
                <a:spcPts val="290"/>
              </a:spcBef>
            </a:pP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初始值为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时，输出</a:t>
            </a:r>
            <a:r>
              <a:rPr sz="1200" i="1" kern="0" spc="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1590" algn="l" rtl="0" eaLnBrk="0">
              <a:lnSpc>
                <a:spcPct val="99000"/>
              </a:lnSpc>
              <a:spcBef>
                <a:spcPts val="320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.log(y.toString())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02" name="textbox 202"/>
          <p:cNvSpPr/>
          <p:nvPr/>
        </p:nvSpPr>
        <p:spPr>
          <a:xfrm>
            <a:off x="7410449" y="1924811"/>
            <a:ext cx="4324350" cy="24574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4170" algn="l" rtl="0" eaLnBrk="0">
              <a:lnSpc>
                <a:spcPct val="93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6865" algn="l" rtl="0" eaLnBrk="0">
              <a:lnSpc>
                <a:spcPts val="1510"/>
              </a:lnSpc>
              <a:spcBef>
                <a:spcPts val="1180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200" kern="0" spc="10" dirty="0">
                <a:solidFill>
                  <a:srgbClr val="FCD34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中定义了一个可为空的属性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311150" algn="l" rtl="0" eaLnBrk="0">
              <a:lnSpc>
                <a:spcPts val="1510"/>
              </a:lnSpc>
              <a:spcBef>
                <a:spcPts val="1190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</a:t>
            </a:r>
            <a:r>
              <a:rPr sz="1200" kern="0" spc="0" dirty="0">
                <a:solidFill>
                  <a:srgbClr val="FCD34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的实例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，其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属性初始值为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309880" indent="2540" algn="l" rtl="0" eaLnBrk="0">
              <a:lnSpc>
                <a:spcPct val="174000"/>
              </a:lnSpc>
              <a:spcBef>
                <a:spcPts val="510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注释掉的代码</a:t>
            </a:r>
            <a:r>
              <a:rPr sz="1200" u="sng" kern="0" spc="0" dirty="0">
                <a:solidFill>
                  <a:srgbClr val="F8717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y</a:t>
            </a:r>
            <a:r>
              <a:rPr sz="1200" u="sng" kern="0" spc="180" dirty="0">
                <a:solidFill>
                  <a:srgbClr val="F8717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u="sng" kern="0" spc="0" dirty="0">
                <a:solidFill>
                  <a:srgbClr val="F8717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 c.value</a:t>
            </a:r>
            <a:r>
              <a:rPr sz="1200" u="sng" kern="0" spc="130" dirty="0">
                <a:solidFill>
                  <a:srgbClr val="F8717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u="sng" kern="0" spc="0" dirty="0">
                <a:solidFill>
                  <a:srgbClr val="F8717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+</a:t>
            </a:r>
            <a:r>
              <a:rPr sz="1200" u="sng" kern="0" spc="130" dirty="0">
                <a:solidFill>
                  <a:srgbClr val="F8717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u="sng" kern="0" spc="0" dirty="0">
                <a:solidFill>
                  <a:srgbClr val="F8717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1;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会导致编译时错误          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使用非空断言运算符</a:t>
            </a:r>
            <a:r>
              <a:rPr sz="1200" kern="0" spc="-1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b="1" kern="0" spc="0" dirty="0">
                <a:solidFill>
                  <a:srgbClr val="F472B6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!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断言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c.value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不为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4485" algn="l" rtl="0" eaLnBrk="0">
              <a:lnSpc>
                <a:spcPct val="90000"/>
              </a:lnSpc>
            </a:pPr>
            <a:r>
              <a:rPr sz="12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r>
              <a:rPr sz="12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200" kern="0" spc="0" dirty="0">
                <a:solidFill>
                  <a:srgbClr val="FCD34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时，表达式返回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value</a:t>
            </a:r>
            <a:r>
              <a:rPr sz="1200" kern="0" spc="4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+1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grpSp>
        <p:nvGrpSpPr>
          <p:cNvPr id="2" name="group 2"/>
          <p:cNvGrpSpPr/>
          <p:nvPr/>
        </p:nvGrpSpPr>
        <p:grpSpPr>
          <a:xfrm rot="21600000">
            <a:off x="7410449" y="4610861"/>
            <a:ext cx="4324350" cy="1794772"/>
            <a:chOff x="0" y="0"/>
            <a:chExt cx="4324350" cy="1794772"/>
          </a:xfrm>
        </p:grpSpPr>
        <p:sp>
          <p:nvSpPr>
            <p:cNvPr id="204" name="rect 204"/>
            <p:cNvSpPr/>
            <p:nvPr/>
          </p:nvSpPr>
          <p:spPr>
            <a:xfrm>
              <a:off x="0" y="0"/>
              <a:ext cx="4324350" cy="1695450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6" name="textbox 206"/>
            <p:cNvSpPr/>
            <p:nvPr/>
          </p:nvSpPr>
          <p:spPr>
            <a:xfrm>
              <a:off x="-12700" y="-12700"/>
              <a:ext cx="4349750" cy="18427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63220" algn="l" rtl="0" eaLnBrk="0">
                <a:lnSpc>
                  <a:spcPct val="94000"/>
                </a:lnSpc>
                <a:spcBef>
                  <a:spcPts val="0"/>
                </a:spcBef>
              </a:pPr>
              <a:r>
                <a:rPr sz="15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运行时保障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50825" indent="-1270" algn="l" rtl="0" eaLnBrk="0">
                <a:lnSpc>
                  <a:spcPct val="116000"/>
                </a:lnSpc>
                <a:spcBef>
                  <a:spcPts val="1270"/>
                </a:spcBef>
              </a:pPr>
              <a:r>
                <a:rPr sz="1200" kern="0" spc="0" dirty="0">
                  <a:solidFill>
                    <a:srgbClr val="DBEA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非空断言运算符</a:t>
              </a:r>
              <a:r>
                <a:rPr sz="1200" b="1" kern="0" spc="0" dirty="0">
                  <a:solidFill>
                    <a:srgbClr val="F472B6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!</a:t>
              </a:r>
              <a:r>
                <a:rPr sz="1200" kern="0" spc="0" dirty="0">
                  <a:solidFill>
                    <a:srgbClr val="DBEA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在编译期间确保变量在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运算时不为空，</a:t>
              </a:r>
              <a:r>
                <a:rPr sz="1200" kern="0" spc="0" dirty="0">
                  <a:solidFill>
                    <a:srgbClr val="DBEA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</a:t>
              </a:r>
              <a:r>
                <a:rPr sz="1200" kern="0" spc="-30" dirty="0">
                  <a:solidFill>
                    <a:srgbClr val="DBEA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从而避免运行时错误。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2000"/>
                </a:lnSpc>
              </a:pPr>
              <a:endParaRPr sz="1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03225" algn="l" rtl="0" eaLnBrk="0">
                <a:lnSpc>
                  <a:spcPct val="75000"/>
                </a:lnSpc>
                <a:tabLst>
                  <a:tab pos="481965" algn="l"/>
                </a:tabLst>
              </a:pPr>
              <a:r>
                <a:rPr sz="11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800" kern="0" spc="10" baseline="5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类型从</a:t>
              </a:r>
              <a:r>
                <a:rPr sz="1800" kern="0" spc="10" baseline="5800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</a:t>
              </a:r>
              <a:r>
                <a:rPr sz="1100" kern="0" spc="17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800" kern="0" spc="10" baseline="5800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|</a:t>
              </a:r>
              <a:r>
                <a:rPr sz="1100" kern="0" spc="14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800" kern="0" spc="0" baseline="5800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null</a:t>
              </a:r>
              <a:r>
                <a:rPr sz="1800" kern="0" spc="10" baseline="5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转换为</a:t>
              </a:r>
              <a:r>
                <a:rPr sz="1800" kern="0" spc="0" baseline="5800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</a:t>
              </a:r>
              <a:r>
                <a:rPr sz="1100" kern="0" spc="35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3700" kern="0" spc="0" dirty="0">
                  <a:solidFill>
                    <a:srgbClr val="FFFFFF">
                      <a:alpha val="5098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y</a:t>
              </a:r>
              <a:r>
                <a:rPr sz="1800" kern="0" spc="10" baseline="5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空</a:t>
              </a:r>
              <a:r>
                <a:rPr sz="1800" kern="0" spc="0" baseline="5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</a:t>
              </a:r>
              <a:r>
                <a:rPr sz="1100" kern="0" spc="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</a:t>
              </a:r>
              <a:r>
                <a:rPr sz="1800" kern="0" spc="0" baseline="5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抛出</a:t>
              </a:r>
              <a:r>
                <a:rPr sz="11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</a:t>
              </a:r>
              <a:r>
                <a:rPr sz="1800" kern="0" spc="0" baseline="5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时</a:t>
              </a:r>
              <a:r>
                <a:rPr sz="1100" kern="0" spc="1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</a:t>
              </a:r>
              <a:r>
                <a:rPr sz="1800" kern="0" spc="0" baseline="5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误</a:t>
              </a:r>
              <a:endParaRPr sz="1800" baseline="58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08" name="picture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3593658" y="1267510"/>
              <a:ext cx="225352" cy="527261"/>
            </a:xfrm>
            <a:prstGeom prst="rect">
              <a:avLst/>
            </a:prstGeom>
          </p:spPr>
        </p:pic>
        <p:sp>
          <p:nvSpPr>
            <p:cNvPr id="210" name="textbox 210"/>
            <p:cNvSpPr/>
            <p:nvPr/>
          </p:nvSpPr>
          <p:spPr>
            <a:xfrm>
              <a:off x="3205793" y="1425258"/>
              <a:ext cx="336550" cy="4457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74000"/>
                </a:lnSpc>
              </a:pPr>
              <a:r>
                <a:rPr sz="3700" kern="0" spc="200" dirty="0">
                  <a:solidFill>
                    <a:srgbClr val="FFFFFF">
                      <a:alpha val="5098"/>
                    </a:srgbClr>
                  </a:solidFill>
                  <a:latin typeface="Lucida Console" panose="020B0609040504020204"/>
                  <a:ea typeface="Lucida Console" panose="020B0609040504020204"/>
                  <a:cs typeface="Lucida Console" panose="020B0609040504020204"/>
                </a:rPr>
                <a:t>x</a:t>
              </a:r>
              <a:endParaRPr sz="3700" dirty="0">
                <a:latin typeface="Lucida Console" panose="020B0609040504020204"/>
                <a:ea typeface="Lucida Console" panose="020B0609040504020204"/>
                <a:cs typeface="Lucida Console" panose="020B0609040504020204"/>
              </a:endParaRPr>
            </a:p>
          </p:txBody>
        </p:sp>
        <p:sp>
          <p:nvSpPr>
            <p:cNvPr id="212" name="textbox 212"/>
            <p:cNvSpPr/>
            <p:nvPr/>
          </p:nvSpPr>
          <p:spPr>
            <a:xfrm>
              <a:off x="3196753" y="1251000"/>
              <a:ext cx="327025" cy="18986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0000"/>
                </a:lnSpc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运行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14" name="picture 2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608210" y="1263700"/>
              <a:ext cx="286079" cy="301044"/>
            </a:xfrm>
            <a:prstGeom prst="rect">
              <a:avLst/>
            </a:prstGeom>
          </p:spPr>
        </p:pic>
        <p:pic>
          <p:nvPicPr>
            <p:cNvPr id="216" name="picture 2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38125" y="1266825"/>
              <a:ext cx="152400" cy="152400"/>
            </a:xfrm>
            <a:prstGeom prst="rect">
              <a:avLst/>
            </a:prstGeom>
          </p:spPr>
        </p:pic>
      </p:grpSp>
      <p:sp>
        <p:nvSpPr>
          <p:cNvPr id="218" name="textbox 218"/>
          <p:cNvSpPr/>
          <p:nvPr/>
        </p:nvSpPr>
        <p:spPr>
          <a:xfrm>
            <a:off x="449300" y="1070444"/>
            <a:ext cx="3107054" cy="428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非空断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言运算符示例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0" name="picture 2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7200" y="1924811"/>
            <a:ext cx="114300" cy="4381500"/>
          </a:xfrm>
          <a:prstGeom prst="rect">
            <a:avLst/>
          </a:prstGeom>
        </p:spPr>
      </p:pic>
      <p:sp>
        <p:nvSpPr>
          <p:cNvPr id="222" name="textbox 222"/>
          <p:cNvSpPr/>
          <p:nvPr/>
        </p:nvSpPr>
        <p:spPr>
          <a:xfrm rot="20700000">
            <a:off x="614728" y="1371817"/>
            <a:ext cx="692784" cy="716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  <a:spcBef>
                <a:spcPts val="5"/>
              </a:spcBef>
            </a:pPr>
            <a:r>
              <a:rPr sz="4400" kern="0" spc="-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x!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2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342900"/>
            <a:ext cx="12192000" cy="7419975"/>
          </a:xfrm>
          <a:prstGeom prst="rect">
            <a:avLst/>
          </a:prstGeom>
        </p:spPr>
      </p:pic>
      <p:sp>
        <p:nvSpPr>
          <p:cNvPr id="226" name="textbox 226"/>
          <p:cNvSpPr/>
          <p:nvPr/>
        </p:nvSpPr>
        <p:spPr>
          <a:xfrm rot="600000">
            <a:off x="8084250" y="5986412"/>
            <a:ext cx="3154045" cy="6134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100000"/>
              </a:lnSpc>
              <a:spcBef>
                <a:spcPts val="0"/>
              </a:spcBef>
            </a:pPr>
            <a:r>
              <a:rPr sz="3700" kern="0" spc="-1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3700" kern="0" spc="27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1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3700" kern="0" spc="2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1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3700" kern="0" spc="2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1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3700" kern="0" spc="2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3700" kern="0" spc="-10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37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28" name="rect 228"/>
          <p:cNvSpPr/>
          <p:nvPr/>
        </p:nvSpPr>
        <p:spPr>
          <a:xfrm>
            <a:off x="466724" y="5219700"/>
            <a:ext cx="11277600" cy="1943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0" name="textbox 230"/>
          <p:cNvSpPr/>
          <p:nvPr/>
        </p:nvSpPr>
        <p:spPr>
          <a:xfrm>
            <a:off x="666749" y="5800725"/>
            <a:ext cx="10877550" cy="857250"/>
          </a:xfrm>
          <a:prstGeom prst="rect">
            <a:avLst/>
          </a:prstGeom>
          <a:solidFill>
            <a:srgbClr val="1E3A8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405630" algn="l" rtl="0" eaLnBrk="0">
              <a:lnSpc>
                <a:spcPts val="1105"/>
              </a:lnSpc>
            </a:pP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900" kern="0" spc="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900" kern="0" spc="-3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9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900" kern="0" spc="30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9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900" kern="0" spc="10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9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9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88865" algn="l" rtl="0" eaLnBrk="0">
              <a:lnSpc>
                <a:spcPts val="1105"/>
              </a:lnSpc>
              <a:spcBef>
                <a:spcPts val="320"/>
              </a:spcBef>
            </a:pP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9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9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9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9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900" kern="0" spc="1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4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</a:t>
            </a:r>
            <a:r>
              <a:rPr sz="9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454525" algn="l" rtl="0" eaLnBrk="0">
              <a:lnSpc>
                <a:spcPts val="1105"/>
              </a:lnSpc>
              <a:spcBef>
                <a:spcPts val="5"/>
              </a:spcBef>
            </a:pP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</a:t>
            </a:r>
            <a:r>
              <a:rPr sz="900" kern="0" spc="1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的值为</a:t>
            </a:r>
            <a:r>
              <a:rPr sz="900" kern="0" spc="5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</a:t>
            </a:r>
            <a:r>
              <a:rPr sz="900" kern="0" spc="-23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，因</a:t>
            </a:r>
            <a:r>
              <a:rPr sz="900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900" kern="0" spc="9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900" kern="0" spc="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r>
              <a:rPr sz="900" kern="0" spc="9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900" kern="0" spc="7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900" kern="0" spc="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32" name="textbox 232"/>
          <p:cNvSpPr/>
          <p:nvPr/>
        </p:nvSpPr>
        <p:spPr>
          <a:xfrm>
            <a:off x="457200" y="3514725"/>
            <a:ext cx="5524500" cy="1619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3000"/>
              </a:lnSpc>
              <a:spcBef>
                <a:spcPts val="0"/>
              </a:spcBef>
              <a:tabLst>
                <a:tab pos="50673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运算逻辑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algn="l" rtl="0" eaLnBrk="0">
              <a:lnSpc>
                <a:spcPts val="1510"/>
              </a:lnSpc>
              <a:spcBef>
                <a:spcPts val="1185"/>
              </a:spcBef>
              <a:tabLst>
                <a:tab pos="409575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检查左侧表达式是否为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null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undeﬁned</a:t>
            </a:r>
            <a:endParaRPr sz="1200" dirty="0">
              <a:latin typeface="Verdana" panose="020B08040305040B0204"/>
              <a:ea typeface="Verdana" panose="020B08040305040B0204"/>
              <a:cs typeface="Verdana" panose="020B08040305040B0204"/>
            </a:endParaRPr>
          </a:p>
          <a:p>
            <a:pPr marL="199390" algn="l" rtl="0" eaLnBrk="0">
              <a:lnSpc>
                <a:spcPct val="82000"/>
              </a:lnSpc>
              <a:spcBef>
                <a:spcPts val="1025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若为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，返回右侧表达式的结果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9390" algn="l" rtl="0" eaLnBrk="0">
              <a:lnSpc>
                <a:spcPts val="2410"/>
              </a:lnSpc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否则，返回左侧表达式的结果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7224" y="4181475"/>
            <a:ext cx="47625" cy="47625"/>
          </a:xfrm>
          <a:prstGeom prst="rect">
            <a:avLst/>
          </a:prstGeom>
        </p:spPr>
      </p:pic>
      <p:pic>
        <p:nvPicPr>
          <p:cNvPr id="236" name="picture 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7224" y="3752850"/>
            <a:ext cx="190500" cy="190500"/>
          </a:xfrm>
          <a:prstGeom prst="rect">
            <a:avLst/>
          </a:prstGeom>
        </p:spPr>
      </p:pic>
      <p:sp>
        <p:nvSpPr>
          <p:cNvPr id="238" name="textbox 238"/>
          <p:cNvSpPr/>
          <p:nvPr/>
        </p:nvSpPr>
        <p:spPr>
          <a:xfrm>
            <a:off x="6210300" y="3514725"/>
            <a:ext cx="5524500" cy="1619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5000"/>
              </a:lnSpc>
              <a:tabLst>
                <a:tab pos="45974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主要用途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algn="l" rtl="0" eaLnBrk="0">
              <a:lnSpc>
                <a:spcPts val="1510"/>
              </a:lnSpc>
              <a:spcBef>
                <a:spcPts val="1190"/>
              </a:spcBef>
              <a:tabLst>
                <a:tab pos="409575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提供默认值：当变量可能为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时，提供有意义的替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0025" algn="l" rtl="0" eaLnBrk="0">
              <a:lnSpc>
                <a:spcPts val="2205"/>
              </a:lnSpc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简化三元运算符表达式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ts val="1510"/>
              </a:lnSpc>
              <a:spcBef>
                <a:spcPts val="5"/>
              </a:spcBef>
              <a:tabLst>
                <a:tab pos="409575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提高代码的可读性和安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0" name="picture 2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10325" y="4791075"/>
            <a:ext cx="47625" cy="47625"/>
          </a:xfrm>
          <a:prstGeom prst="rect">
            <a:avLst/>
          </a:prstGeom>
        </p:spPr>
      </p:pic>
      <p:pic>
        <p:nvPicPr>
          <p:cNvPr id="242" name="picture 2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10325" y="4181475"/>
            <a:ext cx="47625" cy="47625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10324" y="3752850"/>
            <a:ext cx="142875" cy="190500"/>
          </a:xfrm>
          <a:prstGeom prst="rect">
            <a:avLst/>
          </a:prstGeom>
        </p:spPr>
      </p:pic>
      <p:sp>
        <p:nvSpPr>
          <p:cNvPr id="246" name="textbox 246"/>
          <p:cNvSpPr/>
          <p:nvPr/>
        </p:nvSpPr>
        <p:spPr>
          <a:xfrm>
            <a:off x="447166" y="1661414"/>
            <a:ext cx="11097894" cy="5695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8255" algn="l" rtl="0" eaLnBrk="0">
              <a:lnSpc>
                <a:spcPct val="121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 ??"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是一种二元运算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符，用于检查左侧表达式的值是否为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，如果是，则返回右侧表达式的结果；否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则，返回左侧表达式的结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果。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463702" y="784961"/>
            <a:ext cx="3117850" cy="396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0000"/>
              </a:lnSpc>
            </a:pPr>
            <a:r>
              <a:rPr sz="27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</a:t>
            </a:r>
            <a:r>
              <a:rPr sz="2700" b="1" kern="0" spc="-80" dirty="0">
                <a:solidFill>
                  <a:srgbClr val="FFFFFF">
                    <a:alpha val="100000"/>
                  </a:srgbClr>
                </a:solidFill>
                <a:latin typeface="Verdana" panose="020B08040305040B0204"/>
                <a:ea typeface="Verdana" panose="020B08040305040B0204"/>
                <a:cs typeface="Verdana" panose="020B08040305040B0204"/>
              </a:rPr>
              <a:t>(??)</a:t>
            </a:r>
            <a:endParaRPr sz="2700" dirty="0">
              <a:latin typeface="Verdana" panose="020B08040305040B0204"/>
              <a:ea typeface="Verdana" panose="020B08040305040B0204"/>
              <a:cs typeface="Verdana" panose="020B08040305040B0204"/>
            </a:endParaRPr>
          </a:p>
        </p:txBody>
      </p:sp>
      <p:sp>
        <p:nvSpPr>
          <p:cNvPr id="250" name="textbox 250"/>
          <p:cNvSpPr/>
          <p:nvPr/>
        </p:nvSpPr>
        <p:spPr>
          <a:xfrm rot="20700000">
            <a:off x="3328868" y="743424"/>
            <a:ext cx="2390139" cy="8242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5690"/>
              </a:lnSpc>
            </a:pPr>
            <a:r>
              <a:rPr sz="4400" kern="0" spc="-12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4400" kern="0" spc="27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4400" kern="0" spc="-12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4400" kern="0" spc="45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4400" kern="0" spc="-12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b;</a:t>
            </a:r>
            <a:endParaRPr sz="44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52" name="textbox 252"/>
          <p:cNvSpPr/>
          <p:nvPr/>
        </p:nvSpPr>
        <p:spPr>
          <a:xfrm rot="20700000">
            <a:off x="691948" y="1492632"/>
            <a:ext cx="1703070" cy="922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6080"/>
              </a:lnSpc>
              <a:spcBef>
                <a:spcPts val="5"/>
              </a:spcBef>
            </a:pPr>
            <a:r>
              <a:rPr sz="4400" kern="0" spc="-7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4400" kern="0" spc="27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4400" kern="0" spc="-70" dirty="0">
                <a:solidFill>
                  <a:srgbClr val="FFFFFF">
                    <a:alpha val="5098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x</a:t>
            </a:r>
            <a:endParaRPr sz="44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54" name="rect 254"/>
          <p:cNvSpPr/>
          <p:nvPr/>
        </p:nvSpPr>
        <p:spPr>
          <a:xfrm>
            <a:off x="5772150" y="2600325"/>
            <a:ext cx="3657600" cy="495300"/>
          </a:xfrm>
          <a:prstGeom prst="rect">
            <a:avLst/>
          </a:prstGeom>
          <a:solidFill>
            <a:srgbClr val="1E3A8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6" name="textbox 256"/>
          <p:cNvSpPr/>
          <p:nvPr/>
        </p:nvSpPr>
        <p:spPr>
          <a:xfrm>
            <a:off x="2762250" y="2486025"/>
            <a:ext cx="2438400" cy="723900"/>
          </a:xfrm>
          <a:prstGeom prst="rect">
            <a:avLst/>
          </a:prstGeom>
          <a:solidFill>
            <a:srgbClr val="1E3A8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03935" algn="l" rtl="0" eaLnBrk="0">
              <a:lnSpc>
                <a:spcPts val="1105"/>
              </a:lnSpc>
            </a:pP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900" kern="0" spc="10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900" kern="0" spc="1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22350" algn="l" rtl="0" eaLnBrk="0">
              <a:lnSpc>
                <a:spcPct val="92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等价于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8" name="textbox 258"/>
          <p:cNvSpPr/>
          <p:nvPr/>
        </p:nvSpPr>
        <p:spPr>
          <a:xfrm>
            <a:off x="4673634" y="6774167"/>
            <a:ext cx="286638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注意：</a:t>
            </a:r>
            <a:r>
              <a:rPr sz="1000" kern="0" spc="2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具体运行结果将在下一页示例中详细展示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60" name="textbox 260"/>
          <p:cNvSpPr/>
          <p:nvPr/>
        </p:nvSpPr>
        <p:spPr>
          <a:xfrm>
            <a:off x="6234202" y="2760827"/>
            <a:ext cx="2753995" cy="1657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105"/>
              </a:lnSpc>
            </a:pP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(a</a:t>
            </a:r>
            <a:r>
              <a:rPr sz="900" kern="0" spc="3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!=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900" kern="0" spc="7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&amp;&amp;</a:t>
            </a:r>
            <a:r>
              <a:rPr sz="900" kern="0" spc="10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900" kern="0" spc="2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!=</a:t>
            </a:r>
            <a:r>
              <a:rPr sz="900" kern="0" spc="1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undefined)</a:t>
            </a:r>
            <a:r>
              <a:rPr sz="900" kern="0" spc="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900" kern="0" spc="1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900" kern="0" spc="28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900" kern="0" spc="1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9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</a:t>
            </a:r>
            <a:endParaRPr sz="9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62" name="textbox 262"/>
          <p:cNvSpPr/>
          <p:nvPr/>
        </p:nvSpPr>
        <p:spPr>
          <a:xfrm>
            <a:off x="654049" y="5441886"/>
            <a:ext cx="1139825" cy="240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-50" dirty="0">
                <a:solidFill>
                  <a:srgbClr val="516D9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60" dirty="0">
                <a:solidFill>
                  <a:srgbClr val="516D9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5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4" name="picture 2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353050" y="2771394"/>
            <a:ext cx="266700" cy="158496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7200" y="129540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picture 2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270" name="rect 270"/>
          <p:cNvSpPr/>
          <p:nvPr/>
        </p:nvSpPr>
        <p:spPr>
          <a:xfrm>
            <a:off x="476250" y="2391536"/>
            <a:ext cx="6562725" cy="33147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2" name="textbox 272"/>
          <p:cNvSpPr/>
          <p:nvPr/>
        </p:nvSpPr>
        <p:spPr>
          <a:xfrm>
            <a:off x="715619" y="2553182"/>
            <a:ext cx="4324984" cy="29813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7-4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空值合并运算符用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法的示例代码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4455" algn="l" rtl="0" eaLnBrk="0">
              <a:lnSpc>
                <a:spcPts val="1495"/>
              </a:lnSpc>
              <a:spcBef>
                <a:spcPts val="1260"/>
              </a:spcBef>
            </a:pPr>
            <a:r>
              <a:rPr sz="1200" kern="0" spc="-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9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1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66065" algn="l" rtl="0" eaLnBrk="0">
              <a:lnSpc>
                <a:spcPts val="1545"/>
              </a:lnSpc>
              <a:spcBef>
                <a:spcPts val="605"/>
              </a:spcBef>
            </a:pPr>
            <a:r>
              <a:rPr sz="1200" kern="0" spc="-6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28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...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0510" algn="l" rtl="0" eaLnBrk="0">
              <a:lnSpc>
                <a:spcPct val="99000"/>
              </a:lnSpc>
              <a:spcBef>
                <a:spcPts val="545"/>
              </a:spcBef>
            </a:pPr>
            <a:r>
              <a:rPr sz="1200" kern="0" spc="-5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200" kern="0" spc="-40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31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|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6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67970" algn="l" rtl="0" eaLnBrk="0">
              <a:lnSpc>
                <a:spcPct val="99000"/>
              </a:lnSpc>
              <a:spcBef>
                <a:spcPts val="975"/>
              </a:spcBef>
            </a:pPr>
            <a:r>
              <a:rPr sz="1200" kern="0" spc="-1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getNick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13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8945" algn="l" rtl="0" eaLnBrk="0">
              <a:lnSpc>
                <a:spcPts val="1480"/>
              </a:lnSpc>
              <a:spcBef>
                <a:spcPts val="680"/>
              </a:spcBef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等价于三元运算符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48945" algn="l" rtl="0" eaLnBrk="0">
              <a:lnSpc>
                <a:spcPct val="133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不是</a:t>
            </a:r>
            <a:r>
              <a:rPr sz="1200" kern="0" spc="-1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-38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，则返回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的值</a:t>
            </a:r>
            <a:r>
              <a:rPr sz="1200" kern="0" spc="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否则返回空字符串</a:t>
            </a:r>
            <a:r>
              <a:rPr sz="1200" kern="0" spc="-3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8470" algn="l" rtl="0" eaLnBrk="0">
              <a:lnSpc>
                <a:spcPts val="1520"/>
              </a:lnSpc>
              <a:spcBef>
                <a:spcPts val="620"/>
              </a:spcBef>
            </a:pPr>
            <a:r>
              <a:rPr sz="1200" kern="0" spc="-3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10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</a:t>
            </a:r>
            <a:r>
              <a:rPr sz="1200" kern="0" spc="-4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</a:t>
            </a:r>
            <a:r>
              <a:rPr sz="1200" kern="0" spc="-4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.nick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1200" kern="0" spc="29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69875" algn="l" rtl="0" eaLnBrk="0">
              <a:lnSpc>
                <a:spcPts val="1495"/>
              </a:lnSpc>
              <a:spcBef>
                <a:spcPts val="5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6995" algn="l" rtl="0" eaLnBrk="0">
              <a:lnSpc>
                <a:spcPts val="1495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74" name="rect 274"/>
          <p:cNvSpPr/>
          <p:nvPr/>
        </p:nvSpPr>
        <p:spPr>
          <a:xfrm>
            <a:off x="7343775" y="2391536"/>
            <a:ext cx="4391025" cy="231457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6" name="textbox 276"/>
          <p:cNvSpPr/>
          <p:nvPr/>
        </p:nvSpPr>
        <p:spPr>
          <a:xfrm>
            <a:off x="460501" y="1871726"/>
            <a:ext cx="10673715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以下通过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Person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类中的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getNick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方法示例，展示空值合并运算符如何简化常见的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三元运算符模式，提高代码的可读性和安全性。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8" name="textbox 278"/>
          <p:cNvSpPr/>
          <p:nvPr/>
        </p:nvSpPr>
        <p:spPr>
          <a:xfrm rot="20700000">
            <a:off x="618975" y="1329297"/>
            <a:ext cx="5141595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6310"/>
              </a:lnSpc>
            </a:pPr>
            <a:r>
              <a:rPr sz="44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let</a:t>
            </a:r>
            <a:r>
              <a:rPr sz="4400" kern="0" spc="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     </a:t>
            </a:r>
            <a:r>
              <a:rPr sz="44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??</a:t>
            </a:r>
            <a:r>
              <a:rPr sz="4400" kern="0" spc="5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4400" kern="0" spc="-1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b;</a:t>
            </a:r>
            <a:endParaRPr sz="4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280" name="textbox 280"/>
          <p:cNvSpPr/>
          <p:nvPr/>
        </p:nvSpPr>
        <p:spPr>
          <a:xfrm rot="600000">
            <a:off x="4620901" y="5855575"/>
            <a:ext cx="6595744" cy="537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9000"/>
              </a:lnSpc>
            </a:pP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y</a:t>
            </a:r>
            <a:r>
              <a:rPr sz="3600" kern="0" spc="24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3600" kern="0" spc="2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r>
              <a:rPr sz="3600" kern="0" spc="10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!==</a:t>
            </a:r>
            <a:r>
              <a:rPr sz="3600" kern="0" spc="4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null</a:t>
            </a:r>
            <a:r>
              <a:rPr sz="3600" kern="0" spc="5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?</a:t>
            </a:r>
            <a:r>
              <a:rPr sz="3600" kern="0" spc="22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x</a:t>
            </a:r>
            <a:r>
              <a:rPr sz="3600" kern="0" spc="98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3600" kern="0" spc="46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3600" kern="0" spc="-17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z;</a:t>
            </a:r>
            <a:endParaRPr sz="36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282" name="textbox 282"/>
          <p:cNvSpPr/>
          <p:nvPr/>
        </p:nvSpPr>
        <p:spPr>
          <a:xfrm>
            <a:off x="7343775" y="4858511"/>
            <a:ext cx="4391025" cy="1924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2420" algn="l" rtl="0" eaLnBrk="0">
              <a:lnSpc>
                <a:spcPct val="94000"/>
              </a:lnSpc>
              <a:spcBef>
                <a:spcPts val="0"/>
              </a:spcBef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优势说明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algn="l" rtl="0" eaLnBrk="0">
              <a:lnSpc>
                <a:spcPct val="81000"/>
              </a:lnSpc>
              <a:spcBef>
                <a:spcPts val="1315"/>
              </a:spcBef>
              <a:tabLst>
                <a:tab pos="41529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简化了常见的三元运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算符模式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algn="l" rtl="0" eaLnBrk="0">
              <a:lnSpc>
                <a:spcPts val="2595"/>
              </a:lnSpc>
              <a:tabLst>
                <a:tab pos="4121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提高了代码的可读性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algn="l" rtl="0" eaLnBrk="0">
              <a:lnSpc>
                <a:spcPct val="82000"/>
              </a:lnSpc>
              <a:spcBef>
                <a:spcPts val="1030"/>
              </a:spcBef>
              <a:tabLst>
                <a:tab pos="4159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避免了重复检查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l/undeﬁned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的情况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0" algn="l" rtl="0" eaLnBrk="0">
              <a:lnSpc>
                <a:spcPts val="2390"/>
              </a:lnSpc>
              <a:tabLst>
                <a:tab pos="4191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降低了出错的风险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4" name="picture 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43800" y="6439661"/>
            <a:ext cx="47625" cy="47625"/>
          </a:xfrm>
          <a:prstGeom prst="rect">
            <a:avLst/>
          </a:prstGeom>
        </p:spPr>
      </p:pic>
      <p:pic>
        <p:nvPicPr>
          <p:cNvPr id="286" name="picture 2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43800" y="6134861"/>
            <a:ext cx="47625" cy="47625"/>
          </a:xfrm>
          <a:prstGeom prst="rect">
            <a:avLst/>
          </a:prstGeom>
        </p:spPr>
      </p:pic>
      <p:pic>
        <p:nvPicPr>
          <p:cNvPr id="288" name="picture 2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43800" y="5830061"/>
            <a:ext cx="47625" cy="47625"/>
          </a:xfrm>
          <a:prstGeom prst="rect">
            <a:avLst/>
          </a:prstGeom>
        </p:spPr>
      </p:pic>
      <p:pic>
        <p:nvPicPr>
          <p:cNvPr id="290" name="picture 2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43800" y="5525261"/>
            <a:ext cx="47625" cy="47625"/>
          </a:xfrm>
          <a:prstGeom prst="rect">
            <a:avLst/>
          </a:prstGeom>
        </p:spPr>
      </p:pic>
      <p:sp>
        <p:nvSpPr>
          <p:cNvPr id="292" name="rect 292"/>
          <p:cNvSpPr/>
          <p:nvPr/>
        </p:nvSpPr>
        <p:spPr>
          <a:xfrm>
            <a:off x="7562850" y="3324986"/>
            <a:ext cx="3971925" cy="7239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4" name="textbox 294"/>
          <p:cNvSpPr/>
          <p:nvPr/>
        </p:nvSpPr>
        <p:spPr>
          <a:xfrm>
            <a:off x="7534863" y="2614485"/>
            <a:ext cx="3129279" cy="594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650" algn="l" rtl="0" eaLnBrk="0">
              <a:lnSpc>
                <a:spcPct val="92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代码解释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在这个示例中，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.ni</a:t>
            </a: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ck</a:t>
            </a: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??</a:t>
            </a:r>
            <a:r>
              <a:rPr sz="1200" kern="0" spc="2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</a:t>
            </a:r>
            <a:r>
              <a:rPr sz="1200" kern="0" spc="-3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等价于：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6" name="textbox 296"/>
          <p:cNvSpPr/>
          <p:nvPr/>
        </p:nvSpPr>
        <p:spPr>
          <a:xfrm>
            <a:off x="7842025" y="3471240"/>
            <a:ext cx="3030220" cy="461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625"/>
              </a:lnSpc>
            </a:pP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.nick</a:t>
            </a:r>
            <a:r>
              <a:rPr sz="1200" kern="0" spc="3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!=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</a:t>
            </a:r>
            <a:r>
              <a:rPr sz="1200" kern="0" spc="-6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</a:t>
            </a:r>
            <a:r>
              <a:rPr sz="1200" kern="0" spc="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&amp;&amp;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3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.nick</a:t>
            </a:r>
            <a:r>
              <a:rPr sz="1200" kern="0" spc="3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!=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625"/>
              </a:lnSpc>
              <a:spcBef>
                <a:spcPts val="175"/>
              </a:spcBef>
            </a:pP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-5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2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40" dirty="0">
                <a:solidFill>
                  <a:srgbClr val="F472B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.nick</a:t>
            </a:r>
            <a:r>
              <a:rPr sz="1200" kern="0" spc="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98" name="textbox 298"/>
          <p:cNvSpPr/>
          <p:nvPr/>
        </p:nvSpPr>
        <p:spPr>
          <a:xfrm>
            <a:off x="463702" y="1071474"/>
            <a:ext cx="3092450" cy="417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空值合并运算符示例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0" name="textbox 300"/>
          <p:cNvSpPr/>
          <p:nvPr/>
        </p:nvSpPr>
        <p:spPr>
          <a:xfrm>
            <a:off x="7542026" y="4165803"/>
            <a:ext cx="3037204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空值合并运算符简化了代码，提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高了可读性。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2" name="picture 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2391536"/>
            <a:ext cx="76200" cy="3314700"/>
          </a:xfrm>
          <a:prstGeom prst="rect">
            <a:avLst/>
          </a:prstGeom>
        </p:spPr>
      </p:pic>
      <p:pic>
        <p:nvPicPr>
          <p:cNvPr id="304" name="picture 3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43800" y="3324986"/>
            <a:ext cx="76200" cy="723900"/>
          </a:xfrm>
          <a:prstGeom prst="rect">
            <a:avLst/>
          </a:prstGeom>
        </p:spPr>
      </p:pic>
      <p:pic>
        <p:nvPicPr>
          <p:cNvPr id="306" name="picture 3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7200" y="15819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picture 3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310" name="rect 310"/>
          <p:cNvSpPr/>
          <p:nvPr/>
        </p:nvSpPr>
        <p:spPr>
          <a:xfrm>
            <a:off x="6248400" y="4115561"/>
            <a:ext cx="5486400" cy="22288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2" name="textbox 312"/>
          <p:cNvSpPr/>
          <p:nvPr/>
        </p:nvSpPr>
        <p:spPr>
          <a:xfrm>
            <a:off x="457200" y="1924811"/>
            <a:ext cx="5486400" cy="2000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3875" algn="l" rtl="0" eaLnBrk="0">
              <a:lnSpc>
                <a:spcPct val="92000"/>
              </a:lnSpc>
              <a:tabLst>
                <a:tab pos="6350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概念解析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0030" algn="l" rtl="0" eaLnBrk="0">
              <a:lnSpc>
                <a:spcPct val="119000"/>
              </a:lnSpc>
              <a:spcBef>
                <a:spcPts val="1490"/>
              </a:spcBef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可选链（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optional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chaining</a:t>
            </a: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）允许我们安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全地访问嵌套对象中的属性或方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法，而无须显式验证每个中间变量是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否有效。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0030" indent="635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其语法是在对象属性或方法调用前加上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"?.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。如果链中的任何部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分为</a:t>
            </a:r>
            <a:r>
              <a:rPr sz="1200" kern="0" spc="-1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，表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达式会立即返回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，而不会抛出错误。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4" name="picture 3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5324" y="2201036"/>
            <a:ext cx="285750" cy="228600"/>
          </a:xfrm>
          <a:prstGeom prst="rect">
            <a:avLst/>
          </a:prstGeom>
        </p:spPr>
      </p:pic>
      <p:sp>
        <p:nvSpPr>
          <p:cNvPr id="316" name="rect 316"/>
          <p:cNvSpPr/>
          <p:nvPr/>
        </p:nvSpPr>
        <p:spPr>
          <a:xfrm>
            <a:off x="6248400" y="1924811"/>
            <a:ext cx="5486400" cy="1962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8" name="textbox 318"/>
          <p:cNvSpPr/>
          <p:nvPr/>
        </p:nvSpPr>
        <p:spPr>
          <a:xfrm>
            <a:off x="952068" y="5486591"/>
            <a:ext cx="2052320" cy="6896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4835"/>
              </a:lnSpc>
            </a:pPr>
            <a:r>
              <a:rPr sz="3700" kern="0" spc="-1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?.b?</a:t>
            </a:r>
            <a:r>
              <a:rPr sz="5700" kern="0" spc="-10" baseline="1300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5700" kern="0" spc="-10" baseline="1800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</a:t>
            </a:r>
            <a:endParaRPr sz="5700" baseline="18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320" name="picture 3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64768" y="5579211"/>
            <a:ext cx="323195" cy="476535"/>
          </a:xfrm>
          <a:prstGeom prst="rect">
            <a:avLst/>
          </a:prstGeom>
        </p:spPr>
      </p:pic>
      <p:sp>
        <p:nvSpPr>
          <p:cNvPr id="322" name="rect 322"/>
          <p:cNvSpPr/>
          <p:nvPr/>
        </p:nvSpPr>
        <p:spPr>
          <a:xfrm>
            <a:off x="457200" y="4153661"/>
            <a:ext cx="5486400" cy="18478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4" name="textbox 324"/>
          <p:cNvSpPr/>
          <p:nvPr/>
        </p:nvSpPr>
        <p:spPr>
          <a:xfrm>
            <a:off x="682624" y="4401489"/>
            <a:ext cx="4115434" cy="13303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6000"/>
              </a:lnSpc>
              <a:tabLst>
                <a:tab pos="3587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465"/>
              </a:spcBef>
              <a:tabLst>
                <a:tab pos="282575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避免空指针异常，提高代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码安全性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1000"/>
              </a:lnSpc>
              <a:spcBef>
                <a:spcPts val="1315"/>
              </a:spcBef>
              <a:tabLst>
                <a:tab pos="282575" algn="l"/>
              </a:tabLst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简化对嵌套对象属性的访问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4000"/>
              </a:lnSpc>
            </a:pPr>
            <a:r>
              <a:rPr sz="12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选链的长度没有限制，可以包含任意数量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"?.</a:t>
            </a:r>
            <a:r>
              <a:rPr sz="1200" kern="0" spc="11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6" name="picture 3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95324" y="5229986"/>
            <a:ext cx="152400" cy="152400"/>
          </a:xfrm>
          <a:prstGeom prst="rect">
            <a:avLst/>
          </a:prstGeom>
        </p:spPr>
      </p:pic>
      <p:pic>
        <p:nvPicPr>
          <p:cNvPr id="328" name="picture 3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95324" y="4887086"/>
            <a:ext cx="152400" cy="152400"/>
          </a:xfrm>
          <a:prstGeom prst="rect">
            <a:avLst/>
          </a:prstGeom>
        </p:spPr>
      </p:pic>
      <p:pic>
        <p:nvPicPr>
          <p:cNvPr id="330" name="picture 3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95324" y="4429886"/>
            <a:ext cx="228600" cy="228600"/>
          </a:xfrm>
          <a:prstGeom prst="rect">
            <a:avLst/>
          </a:prstGeom>
        </p:spPr>
      </p:pic>
      <p:sp>
        <p:nvSpPr>
          <p:cNvPr id="332" name="textbox 332"/>
          <p:cNvSpPr/>
          <p:nvPr/>
        </p:nvSpPr>
        <p:spPr>
          <a:xfrm rot="300000">
            <a:off x="6520422" y="1688157"/>
            <a:ext cx="4460240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6310"/>
              </a:lnSpc>
            </a:pPr>
            <a:r>
              <a:rPr sz="4500" kern="0" spc="-30" dirty="0">
                <a:solidFill>
                  <a:srgbClr val="FFFFFF">
                    <a:alpha val="5098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obj?.property</a:t>
            </a:r>
            <a:endParaRPr sz="45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334" name="textbox 334"/>
          <p:cNvSpPr/>
          <p:nvPr/>
        </p:nvSpPr>
        <p:spPr>
          <a:xfrm>
            <a:off x="6486525" y="4772786"/>
            <a:ext cx="5010150" cy="5334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200" kern="0" spc="-41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?</a:t>
            </a:r>
            <a:r>
              <a:rPr sz="1200" kern="0" spc="-4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DE04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36" name="textbox 336"/>
          <p:cNvSpPr/>
          <p:nvPr/>
        </p:nvSpPr>
        <p:spPr>
          <a:xfrm>
            <a:off x="6486525" y="5610986"/>
            <a:ext cx="5010150" cy="4953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383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&amp;&amp;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-2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&amp;&amp;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-3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spouse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nick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38" name="textbox 338"/>
          <p:cNvSpPr/>
          <p:nvPr/>
        </p:nvSpPr>
        <p:spPr>
          <a:xfrm>
            <a:off x="6551417" y="3422853"/>
            <a:ext cx="4881879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如果链中任何节点为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 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，整个表达式立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即返回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340" name="textbox 340"/>
          <p:cNvSpPr/>
          <p:nvPr/>
        </p:nvSpPr>
        <p:spPr>
          <a:xfrm>
            <a:off x="6486525" y="2620136"/>
            <a:ext cx="1000125" cy="571500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5440" algn="l" rtl="0" eaLnBrk="0">
              <a:lnSpc>
                <a:spcPct val="94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2" name="textbox 342"/>
          <p:cNvSpPr/>
          <p:nvPr/>
        </p:nvSpPr>
        <p:spPr>
          <a:xfrm>
            <a:off x="7820025" y="2620136"/>
            <a:ext cx="1000125" cy="5715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9545" algn="l" rtl="0" eaLnBrk="0">
              <a:lnSpc>
                <a:spcPct val="95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r>
              <a:rPr sz="1200" b="1" kern="0" spc="-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/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4" name="textbox 344"/>
          <p:cNvSpPr/>
          <p:nvPr/>
        </p:nvSpPr>
        <p:spPr>
          <a:xfrm>
            <a:off x="9163050" y="2620136"/>
            <a:ext cx="1000125" cy="5715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3675" algn="l" rtl="0" eaLnBrk="0">
              <a:lnSpc>
                <a:spcPct val="93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嵌套属性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6" name="textbox 346"/>
          <p:cNvSpPr/>
          <p:nvPr/>
        </p:nvSpPr>
        <p:spPr>
          <a:xfrm>
            <a:off x="10496550" y="2620136"/>
            <a:ext cx="1000125" cy="571500"/>
          </a:xfrm>
          <a:prstGeom prst="rect">
            <a:avLst/>
          </a:prstGeom>
          <a:solidFill>
            <a:srgbClr val="60A5F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735" algn="l" rtl="0" eaLnBrk="0">
              <a:lnSpc>
                <a:spcPct val="90000"/>
              </a:lnSpc>
              <a:spcBef>
                <a:spcPts val="5"/>
              </a:spcBef>
            </a:pP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8" name="textbox 348"/>
          <p:cNvSpPr/>
          <p:nvPr/>
        </p:nvSpPr>
        <p:spPr>
          <a:xfrm>
            <a:off x="449643" y="1081760"/>
            <a:ext cx="1691639" cy="403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2700" u="sng" kern="0" spc="15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</a:t>
            </a:r>
            <a:r>
              <a:rPr sz="2700" b="1" kern="0" spc="1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(?.)</a:t>
            </a:r>
            <a:endParaRPr sz="27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350" name="textbox 350"/>
          <p:cNvSpPr/>
          <p:nvPr/>
        </p:nvSpPr>
        <p:spPr>
          <a:xfrm>
            <a:off x="8182229" y="2180869"/>
            <a:ext cx="1624330" cy="278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可选链工作原理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2" name="textbox 352"/>
          <p:cNvSpPr/>
          <p:nvPr/>
        </p:nvSpPr>
        <p:spPr>
          <a:xfrm>
            <a:off x="6473825" y="4371390"/>
            <a:ext cx="1225550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3000"/>
              </a:lnSpc>
              <a:tabLst>
                <a:tab pos="2984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4" name="picture 3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86525" y="4391786"/>
            <a:ext cx="171450" cy="228600"/>
          </a:xfrm>
          <a:prstGeom prst="rect">
            <a:avLst/>
          </a:prstGeom>
        </p:spPr>
      </p:pic>
      <p:pic>
        <p:nvPicPr>
          <p:cNvPr id="356" name="picture 3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163175" y="2896361"/>
            <a:ext cx="333375" cy="28575"/>
          </a:xfrm>
          <a:prstGeom prst="rect">
            <a:avLst/>
          </a:prstGeom>
        </p:spPr>
      </p:pic>
      <p:sp>
        <p:nvSpPr>
          <p:cNvPr id="358" name="textbox 358"/>
          <p:cNvSpPr/>
          <p:nvPr/>
        </p:nvSpPr>
        <p:spPr>
          <a:xfrm>
            <a:off x="10166598" y="2801111"/>
            <a:ext cx="323850" cy="257175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0170" algn="l" rtl="0" eaLnBrk="0">
              <a:lnSpc>
                <a:spcPct val="84000"/>
              </a:lnSpc>
              <a:spcBef>
                <a:spcPts val="0"/>
              </a:spcBef>
            </a:pPr>
            <a:r>
              <a:rPr sz="13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?</a:t>
            </a:r>
            <a:r>
              <a:rPr sz="1300" b="1" kern="0" spc="-1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3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360" name="picture 3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486650" y="2896361"/>
            <a:ext cx="333375" cy="28575"/>
          </a:xfrm>
          <a:prstGeom prst="rect">
            <a:avLst/>
          </a:prstGeom>
        </p:spPr>
      </p:pic>
      <p:sp>
        <p:nvSpPr>
          <p:cNvPr id="362" name="textbox 362"/>
          <p:cNvSpPr/>
          <p:nvPr/>
        </p:nvSpPr>
        <p:spPr>
          <a:xfrm>
            <a:off x="7499598" y="2801111"/>
            <a:ext cx="314325" cy="257175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090" algn="l" rtl="0" eaLnBrk="0">
              <a:lnSpc>
                <a:spcPct val="84000"/>
              </a:lnSpc>
              <a:spcBef>
                <a:spcPts val="0"/>
              </a:spcBef>
            </a:pPr>
            <a:r>
              <a:rPr sz="13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?</a:t>
            </a:r>
            <a:r>
              <a:rPr sz="1300" b="1" kern="0" spc="-1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3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364" name="picture 3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820150" y="2896361"/>
            <a:ext cx="342900" cy="28575"/>
          </a:xfrm>
          <a:prstGeom prst="rect">
            <a:avLst/>
          </a:prstGeom>
        </p:spPr>
      </p:pic>
      <p:sp>
        <p:nvSpPr>
          <p:cNvPr id="366" name="textbox 366"/>
          <p:cNvSpPr/>
          <p:nvPr/>
        </p:nvSpPr>
        <p:spPr>
          <a:xfrm>
            <a:off x="8833098" y="2801111"/>
            <a:ext cx="314325" cy="257175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7630" algn="l" rtl="0" eaLnBrk="0">
              <a:lnSpc>
                <a:spcPct val="84000"/>
              </a:lnSpc>
              <a:spcBef>
                <a:spcPts val="0"/>
              </a:spcBef>
            </a:pPr>
            <a:r>
              <a:rPr sz="13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?</a:t>
            </a:r>
            <a:r>
              <a:rPr sz="1300" b="1" kern="0" spc="-1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3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368" name="textbox 368"/>
          <p:cNvSpPr/>
          <p:nvPr/>
        </p:nvSpPr>
        <p:spPr>
          <a:xfrm>
            <a:off x="6477292" y="5440381"/>
            <a:ext cx="563244" cy="166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000" kern="0" spc="-6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等价于：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0" name="picture 3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95324" y="5572886"/>
            <a:ext cx="152400" cy="152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7417</Words>
  <Application>WPS 演示</Application>
  <PresentationFormat/>
  <Paragraphs>629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Arial</vt:lpstr>
      <vt:lpstr>Lucida Console</vt:lpstr>
      <vt:lpstr>Microsoft JhengHei</vt:lpstr>
      <vt:lpstr>汉仪中简黑简</vt:lpstr>
      <vt:lpstr>Microsoft YaHei</vt:lpstr>
      <vt:lpstr>Lucida Sans Unicode</vt:lpstr>
      <vt:lpstr>Courier New</vt:lpstr>
      <vt:lpstr>Verdana</vt:lpstr>
      <vt:lpstr>微软雅黑</vt:lpstr>
      <vt:lpstr>Arial Unicode MS</vt:lpstr>
      <vt:lpstr>Calibri</vt:lpstr>
      <vt:lpstr>Courier New</vt:lpstr>
      <vt:lpstr>Lucida Console</vt:lpstr>
      <vt:lpstr>Lucida Sans Unicode</vt:lpstr>
      <vt:lpstr>Microsoft JhengHei</vt:lpstr>
      <vt:lpstr>Verdana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4</cp:revision>
  <dcterms:created xsi:type="dcterms:W3CDTF">2025-08-18T07:10:55Z</dcterms:created>
  <dcterms:modified xsi:type="dcterms:W3CDTF">2025-08-18T07:10:55Z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500E6F994B16DCB02AD0A2681FA7B680_42</vt:lpwstr>
  </property>
  <property fmtid="{D5CDD505-2E9C-101B-9397-08002B2CF9AE}" pid="3" name="KSOProductBuildVer">
    <vt:lpwstr>2052-12.1.21861.21861</vt:lpwstr>
  </property>
</Properties>
</file>