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</p:sldIdLst>
  <p:sldSz cx="12192000" cy="84582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14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7.png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jpeg"/></Relationships>
</file>

<file path=ppt/slides/_rels/slide1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58.png"/><Relationship Id="rId5" Type="http://schemas.openxmlformats.org/officeDocument/2006/relationships/image" Target="../media/image18.png"/><Relationship Id="rId4" Type="http://schemas.openxmlformats.org/officeDocument/2006/relationships/image" Target="../media/image57.jpeg"/><Relationship Id="rId3" Type="http://schemas.openxmlformats.org/officeDocument/2006/relationships/image" Target="../media/image56.png"/><Relationship Id="rId2" Type="http://schemas.openxmlformats.org/officeDocument/2006/relationships/image" Target="../media/image55.png"/><Relationship Id="rId1" Type="http://schemas.openxmlformats.org/officeDocument/2006/relationships/image" Target="../media/image39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64.png"/><Relationship Id="rId6" Type="http://schemas.openxmlformats.org/officeDocument/2006/relationships/image" Target="../media/image63.png"/><Relationship Id="rId5" Type="http://schemas.openxmlformats.org/officeDocument/2006/relationships/image" Target="../media/image62.png"/><Relationship Id="rId4" Type="http://schemas.openxmlformats.org/officeDocument/2006/relationships/image" Target="../media/image61.png"/><Relationship Id="rId3" Type="http://schemas.openxmlformats.org/officeDocument/2006/relationships/image" Target="../media/image60.png"/><Relationship Id="rId2" Type="http://schemas.openxmlformats.org/officeDocument/2006/relationships/image" Target="../media/image59.png"/><Relationship Id="rId1" Type="http://schemas.openxmlformats.org/officeDocument/2006/relationships/image" Target="../media/image15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14.png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image" Target="../media/image8.jpeg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image" Target="../media/image15.jpe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Relationship Id="rId3" Type="http://schemas.openxmlformats.org/officeDocument/2006/relationships/image" Target="../media/image22.png"/><Relationship Id="rId2" Type="http://schemas.openxmlformats.org/officeDocument/2006/relationships/image" Target="../media/image21.jpeg"/><Relationship Id="rId1" Type="http://schemas.openxmlformats.org/officeDocument/2006/relationships/image" Target="../media/image20.pn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28.png"/><Relationship Id="rId4" Type="http://schemas.openxmlformats.org/officeDocument/2006/relationships/image" Target="../media/image27.png"/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image" Target="../media/image15.jpe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31.png"/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image" Target="../media/image15.jpeg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image" Target="../media/image36.png"/><Relationship Id="rId7" Type="http://schemas.openxmlformats.org/officeDocument/2006/relationships/image" Target="../media/image35.png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16.png"/><Relationship Id="rId3" Type="http://schemas.openxmlformats.org/officeDocument/2006/relationships/image" Target="../media/image15.jpeg"/><Relationship Id="rId2" Type="http://schemas.openxmlformats.org/officeDocument/2006/relationships/image" Target="../media/image32.png"/><Relationship Id="rId1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image" Target="../media/image44.png"/><Relationship Id="rId8" Type="http://schemas.openxmlformats.org/officeDocument/2006/relationships/image" Target="../media/image43.png"/><Relationship Id="rId7" Type="http://schemas.openxmlformats.org/officeDocument/2006/relationships/image" Target="../media/image42.png"/><Relationship Id="rId6" Type="http://schemas.openxmlformats.org/officeDocument/2006/relationships/image" Target="../media/image41.png"/><Relationship Id="rId5" Type="http://schemas.openxmlformats.org/officeDocument/2006/relationships/image" Target="../media/image40.png"/><Relationship Id="rId4" Type="http://schemas.openxmlformats.org/officeDocument/2006/relationships/image" Target="../media/image39.png"/><Relationship Id="rId3" Type="http://schemas.openxmlformats.org/officeDocument/2006/relationships/image" Target="../media/image15.jpeg"/><Relationship Id="rId2" Type="http://schemas.openxmlformats.org/officeDocument/2006/relationships/image" Target="../media/image38.png"/><Relationship Id="rId11" Type="http://schemas.openxmlformats.org/officeDocument/2006/relationships/slideLayout" Target="../slideLayouts/slideLayout1.xml"/><Relationship Id="rId10" Type="http://schemas.openxmlformats.org/officeDocument/2006/relationships/image" Target="../media/image45.png"/><Relationship Id="rId1" Type="http://schemas.openxmlformats.org/officeDocument/2006/relationships/image" Target="../media/image37.png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image" Target="../media/image53.png"/><Relationship Id="rId8" Type="http://schemas.openxmlformats.org/officeDocument/2006/relationships/image" Target="../media/image52.png"/><Relationship Id="rId7" Type="http://schemas.openxmlformats.org/officeDocument/2006/relationships/image" Target="../media/image51.png"/><Relationship Id="rId6" Type="http://schemas.openxmlformats.org/officeDocument/2006/relationships/image" Target="../media/image50.png"/><Relationship Id="rId5" Type="http://schemas.openxmlformats.org/officeDocument/2006/relationships/image" Target="../media/image15.jpeg"/><Relationship Id="rId4" Type="http://schemas.openxmlformats.org/officeDocument/2006/relationships/image" Target="../media/image49.png"/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1" Type="http://schemas.openxmlformats.org/officeDocument/2006/relationships/slideLayout" Target="../slideLayouts/slideLayout1.xml"/><Relationship Id="rId10" Type="http://schemas.openxmlformats.org/officeDocument/2006/relationships/image" Target="../media/image54.png"/><Relationship Id="rId1" Type="http://schemas.openxmlformats.org/officeDocument/2006/relationships/image" Target="../media/image4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0" y="800100"/>
            <a:ext cx="12192000" cy="6858000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3810000" y="2705100"/>
            <a:ext cx="762000" cy="762000"/>
          </a:xfrm>
          <a:prstGeom prst="rect">
            <a:avLst/>
          </a:prstGeom>
        </p:spPr>
      </p:pic>
      <p:sp>
        <p:nvSpPr>
          <p:cNvPr id="8" name="textbox 8"/>
          <p:cNvSpPr/>
          <p:nvPr/>
        </p:nvSpPr>
        <p:spPr>
          <a:xfrm>
            <a:off x="5572125" y="3067050"/>
            <a:ext cx="1047750" cy="495300"/>
          </a:xfrm>
          <a:prstGeom prst="rect">
            <a:avLst/>
          </a:prstGeom>
          <a:solidFill>
            <a:srgbClr val="1E3A8A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04000"/>
              </a:lnSpc>
            </a:pPr>
            <a:endParaRPr sz="9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8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31775" algn="l" rtl="0" eaLnBrk="0">
              <a:lnSpc>
                <a:spcPct val="97000"/>
              </a:lnSpc>
            </a:pPr>
            <a:r>
              <a:rPr sz="1500" kern="0" spc="20" dirty="0">
                <a:solidFill>
                  <a:srgbClr val="DBEA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第</a:t>
            </a:r>
            <a:r>
              <a:rPr lang="zh-CN" sz="1500" kern="0" spc="20" dirty="0">
                <a:solidFill>
                  <a:srgbClr val="DBEA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九</a:t>
            </a:r>
            <a:r>
              <a:rPr sz="1500" kern="0" spc="20" dirty="0">
                <a:solidFill>
                  <a:srgbClr val="DBEA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章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10" name="picture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1905000" y="1752600"/>
            <a:ext cx="609600" cy="609600"/>
          </a:xfrm>
          <a:prstGeom prst="rect">
            <a:avLst/>
          </a:prstGeom>
        </p:spPr>
      </p:pic>
      <p:pic>
        <p:nvPicPr>
          <p:cNvPr id="18" name="picture 1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8801100" y="2228850"/>
            <a:ext cx="533400" cy="533400"/>
          </a:xfrm>
          <a:prstGeom prst="rect">
            <a:avLst/>
          </a:prstGeom>
        </p:spPr>
      </p:pic>
      <p:pic>
        <p:nvPicPr>
          <p:cNvPr id="7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600000">
            <a:off x="1299196" y="1043728"/>
            <a:ext cx="8550372" cy="1488675"/>
          </a:xfrm>
          <a:prstGeom prst="rect">
            <a:avLst/>
          </a:prstGeom>
        </p:spPr>
      </p:pic>
      <p:sp>
        <p:nvSpPr>
          <p:cNvPr id="9" name="textbox 6"/>
          <p:cNvSpPr/>
          <p:nvPr/>
        </p:nvSpPr>
        <p:spPr>
          <a:xfrm>
            <a:off x="2704401" y="3773043"/>
            <a:ext cx="6781165" cy="110680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72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2000"/>
              </a:lnSpc>
            </a:pPr>
            <a:r>
              <a:rPr sz="4500" kern="0" spc="0" dirty="0">
                <a:solidFill>
                  <a:srgbClr val="2563EB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ArkTS</a:t>
            </a:r>
            <a:r>
              <a:rPr sz="4500" kern="0" spc="20" dirty="0">
                <a:solidFill>
                  <a:srgbClr val="2563E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高性能编程最佳实践</a:t>
            </a:r>
            <a:endParaRPr sz="4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1000"/>
              </a:lnSpc>
            </a:pPr>
            <a:endParaRPr sz="12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9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928370" algn="l" rtl="0" eaLnBrk="0">
              <a:lnSpc>
                <a:spcPct val="97000"/>
              </a:lnSpc>
            </a:pPr>
            <a:r>
              <a:rPr sz="1800" kern="0" spc="30" dirty="0">
                <a:solidFill>
                  <a:srgbClr val="1E40A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High-Performance Programming </a:t>
            </a:r>
            <a:r>
              <a:rPr sz="1800" kern="0" spc="20" dirty="0">
                <a:solidFill>
                  <a:srgbClr val="1E40A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Best Practices</a:t>
            </a:r>
            <a:endParaRPr sz="1800" dirty="0"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11" name="textbox 10"/>
          <p:cNvSpPr/>
          <p:nvPr/>
        </p:nvSpPr>
        <p:spPr>
          <a:xfrm>
            <a:off x="3753637" y="6465951"/>
            <a:ext cx="4688840" cy="20700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7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9000"/>
              </a:lnSpc>
            </a:pPr>
            <a:r>
              <a:rPr sz="1200" kern="0" spc="0" dirty="0">
                <a:solidFill>
                  <a:srgbClr val="2563E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威哥爱编程  </a:t>
            </a:r>
            <a:r>
              <a:rPr sz="1200" kern="0" spc="0" dirty="0">
                <a:solidFill>
                  <a:srgbClr val="2563EB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|</a:t>
            </a:r>
            <a:r>
              <a:rPr sz="1200" kern="0" spc="0" dirty="0">
                <a:solidFill>
                  <a:srgbClr val="2563E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《鸿蒙</a:t>
            </a:r>
            <a:r>
              <a:rPr sz="1200" kern="0" spc="0" dirty="0">
                <a:solidFill>
                  <a:srgbClr val="2563EB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HarmonyOS</a:t>
            </a:r>
            <a:r>
              <a:rPr sz="1200" kern="0" spc="120" dirty="0">
                <a:solidFill>
                  <a:srgbClr val="2563EB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 </a:t>
            </a:r>
            <a:r>
              <a:rPr sz="1200" kern="0" spc="0" dirty="0">
                <a:solidFill>
                  <a:srgbClr val="2563EB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NEXT </a:t>
            </a:r>
            <a:r>
              <a:rPr sz="1200" kern="0" spc="0" dirty="0">
                <a:solidFill>
                  <a:srgbClr val="2563E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开发之路》卷</a:t>
            </a:r>
            <a:r>
              <a:rPr sz="1200" kern="0" spc="0" dirty="0">
                <a:solidFill>
                  <a:srgbClr val="2563EB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1 ArkTS </a:t>
            </a:r>
            <a:r>
              <a:rPr sz="1200" kern="0" spc="0" dirty="0">
                <a:solidFill>
                  <a:srgbClr val="2563E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语言篇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13" name="textbox 12"/>
          <p:cNvSpPr/>
          <p:nvPr/>
        </p:nvSpPr>
        <p:spPr>
          <a:xfrm>
            <a:off x="3930650" y="5533263"/>
            <a:ext cx="4330700" cy="216534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78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74000"/>
              </a:lnSpc>
            </a:pPr>
            <a:r>
              <a:rPr sz="1700" kern="0" spc="-10" dirty="0">
                <a:solidFill>
                  <a:srgbClr val="133E94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&lt;/</a:t>
            </a:r>
            <a:r>
              <a:rPr sz="1700" kern="0" spc="230" dirty="0">
                <a:solidFill>
                  <a:srgbClr val="133E94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 </a:t>
            </a:r>
            <a:r>
              <a:rPr sz="1200" kern="0" spc="-1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声明与表达式</a:t>
            </a:r>
            <a:r>
              <a:rPr sz="1200" kern="0" spc="3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       </a:t>
            </a:r>
            <a:r>
              <a:rPr sz="1200" kern="0" spc="-1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函数优化            数组性能</a:t>
            </a:r>
            <a:r>
              <a:rPr sz="1200" kern="0" spc="3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       </a:t>
            </a:r>
            <a:r>
              <a:rPr sz="1200" kern="0" spc="-1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异常处理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1600000">
            <a:off x="6424294" y="5545963"/>
            <a:ext cx="152400" cy="152400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21600000">
            <a:off x="4800599" y="5164963"/>
            <a:ext cx="2590800" cy="381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" name="textbox 308"/>
          <p:cNvSpPr/>
          <p:nvPr/>
        </p:nvSpPr>
        <p:spPr>
          <a:xfrm>
            <a:off x="685799" y="3545967"/>
            <a:ext cx="5181600" cy="4114800"/>
          </a:xfrm>
          <a:prstGeom prst="rect">
            <a:avLst/>
          </a:prstGeom>
          <a:solidFill>
            <a:srgbClr val="F3F4F6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103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59385" algn="l" rtl="0" eaLnBrk="0">
              <a:lnSpc>
                <a:spcPts val="1325"/>
              </a:lnSpc>
              <a:spcBef>
                <a:spcPts val="5"/>
              </a:spcBef>
            </a:pPr>
            <a:r>
              <a:rPr sz="1000" kern="0" spc="5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//</a:t>
            </a:r>
            <a:r>
              <a:rPr sz="1000" kern="0" spc="5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50" dirty="0">
                <a:solidFill>
                  <a:srgbClr val="1F2937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声明一个函数，对</a:t>
            </a:r>
            <a:r>
              <a:rPr sz="1000" kern="0" spc="40" dirty="0">
                <a:solidFill>
                  <a:srgbClr val="1F2937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传入的两个参数进行除法计算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161290" algn="l" rtl="0" eaLnBrk="0">
              <a:lnSpc>
                <a:spcPct val="99000"/>
              </a:lnSpc>
              <a:spcBef>
                <a:spcPts val="310"/>
              </a:spcBef>
            </a:pPr>
            <a:r>
              <a:rPr sz="1000" kern="0" spc="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function</a:t>
            </a:r>
            <a:r>
              <a:rPr sz="1000" kern="0" spc="7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div</a:t>
            </a:r>
            <a:r>
              <a:rPr sz="1000" kern="0" spc="7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(a:</a:t>
            </a:r>
            <a:r>
              <a:rPr sz="1000" kern="0" spc="7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number</a:t>
            </a:r>
            <a:r>
              <a:rPr sz="1000" kern="0" spc="7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,</a:t>
            </a:r>
            <a:r>
              <a:rPr sz="1000" kern="0" spc="16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7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b:</a:t>
            </a:r>
            <a:r>
              <a:rPr sz="1000" kern="0" spc="12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number</a:t>
            </a:r>
            <a:r>
              <a:rPr sz="1000" kern="0" spc="7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):</a:t>
            </a:r>
            <a:r>
              <a:rPr sz="1000" kern="0" spc="12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number</a:t>
            </a:r>
            <a:r>
              <a:rPr sz="1000" kern="0" spc="15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7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{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479425" algn="l" rtl="0" eaLnBrk="0">
              <a:lnSpc>
                <a:spcPts val="1500"/>
              </a:lnSpc>
            </a:pPr>
            <a:r>
              <a:rPr sz="1000" kern="0" spc="5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//</a:t>
            </a:r>
            <a:r>
              <a:rPr sz="1000" kern="0" spc="5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50" dirty="0">
                <a:solidFill>
                  <a:srgbClr val="1F2937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避免通过抛出</a:t>
            </a:r>
            <a:r>
              <a:rPr sz="1000" kern="0" spc="40" dirty="0">
                <a:solidFill>
                  <a:srgbClr val="1F2937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异常的方式处理不合理的参数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481330" algn="l" rtl="0" eaLnBrk="0">
              <a:lnSpc>
                <a:spcPts val="1300"/>
              </a:lnSpc>
              <a:spcBef>
                <a:spcPts val="310"/>
              </a:spcBef>
            </a:pPr>
            <a:r>
              <a:rPr sz="1000" kern="0" spc="-3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if</a:t>
            </a:r>
            <a:r>
              <a:rPr sz="1000" kern="0" spc="20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-3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(a</a:t>
            </a:r>
            <a:r>
              <a:rPr sz="1000" kern="0" spc="9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-3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&lt;=</a:t>
            </a:r>
            <a:r>
              <a:rPr sz="1000" kern="0" spc="9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-3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0</a:t>
            </a:r>
            <a:r>
              <a:rPr sz="1000" kern="0" spc="30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-3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||</a:t>
            </a:r>
            <a:r>
              <a:rPr sz="1000" kern="0" spc="12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-3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b</a:t>
            </a:r>
            <a:r>
              <a:rPr sz="1000" kern="0" spc="9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-3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&lt;=</a:t>
            </a:r>
            <a:r>
              <a:rPr sz="1000" kern="0" spc="10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-3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0)</a:t>
            </a:r>
            <a:r>
              <a:rPr sz="1000" kern="0" spc="14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-3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{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804545" algn="l" rtl="0" eaLnBrk="0">
              <a:lnSpc>
                <a:spcPts val="1300"/>
              </a:lnSpc>
              <a:spcBef>
                <a:spcPts val="200"/>
              </a:spcBef>
            </a:pPr>
            <a:r>
              <a:rPr sz="1000" kern="0" spc="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throw</a:t>
            </a:r>
            <a:r>
              <a:rPr sz="1000" kern="0" spc="4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new</a:t>
            </a:r>
            <a:r>
              <a:rPr sz="1000" kern="0" spc="11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Error</a:t>
            </a:r>
            <a:r>
              <a:rPr sz="1000" kern="0" spc="4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('</a:t>
            </a:r>
            <a:r>
              <a:rPr sz="1000" kern="0" spc="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Invalid</a:t>
            </a:r>
            <a:r>
              <a:rPr sz="1000" kern="0" spc="12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numbers</a:t>
            </a:r>
            <a:r>
              <a:rPr sz="1000" kern="0" spc="-35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4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.</a:t>
            </a:r>
            <a:r>
              <a:rPr sz="1000" kern="0" spc="-34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4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');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483235" algn="l" rtl="0" eaLnBrk="0">
              <a:lnSpc>
                <a:spcPts val="1300"/>
              </a:lnSpc>
              <a:spcBef>
                <a:spcPts val="200"/>
              </a:spcBef>
            </a:pPr>
            <a:r>
              <a:rPr sz="1000" kern="0" spc="-1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}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487680" algn="l" rtl="0" eaLnBrk="0">
              <a:lnSpc>
                <a:spcPts val="1325"/>
              </a:lnSpc>
              <a:spcBef>
                <a:spcPts val="200"/>
              </a:spcBef>
            </a:pPr>
            <a:r>
              <a:rPr sz="1000" kern="0" spc="-1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return</a:t>
            </a:r>
            <a:r>
              <a:rPr sz="1000" kern="0" spc="15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-1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a</a:t>
            </a:r>
            <a:r>
              <a:rPr sz="1000" kern="0" spc="9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-1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/</a:t>
            </a:r>
            <a:r>
              <a:rPr sz="1000" kern="0" spc="12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-1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b;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163195" algn="l" rtl="0" eaLnBrk="0">
              <a:lnSpc>
                <a:spcPts val="1300"/>
              </a:lnSpc>
              <a:spcBef>
                <a:spcPts val="175"/>
              </a:spcBef>
            </a:pPr>
            <a:r>
              <a:rPr sz="1000" kern="0" spc="-1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}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algn="l" rtl="0" eaLnBrk="0">
              <a:lnSpc>
                <a:spcPct val="116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61290" algn="l" rtl="0" eaLnBrk="0">
              <a:lnSpc>
                <a:spcPts val="1300"/>
              </a:lnSpc>
              <a:spcBef>
                <a:spcPts val="305"/>
              </a:spcBef>
            </a:pPr>
            <a:r>
              <a:rPr sz="1000" kern="0" spc="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function</a:t>
            </a:r>
            <a:r>
              <a:rPr sz="1000" kern="0" spc="11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sum</a:t>
            </a:r>
            <a:r>
              <a:rPr sz="1000" kern="0" spc="11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(</a:t>
            </a:r>
            <a:r>
              <a:rPr sz="1000" kern="0" spc="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num</a:t>
            </a:r>
            <a:r>
              <a:rPr sz="1000" kern="0" spc="11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:</a:t>
            </a:r>
            <a:r>
              <a:rPr sz="1000" kern="0" spc="12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number</a:t>
            </a:r>
            <a:r>
              <a:rPr sz="1000" kern="0" spc="11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):</a:t>
            </a:r>
            <a:r>
              <a:rPr sz="1000" kern="0" spc="12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number</a:t>
            </a:r>
            <a:r>
              <a:rPr sz="1000" kern="0" spc="15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11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{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480695" algn="l" rtl="0" eaLnBrk="0">
              <a:lnSpc>
                <a:spcPts val="1325"/>
              </a:lnSpc>
              <a:spcBef>
                <a:spcPts val="200"/>
              </a:spcBef>
            </a:pPr>
            <a:r>
              <a:rPr sz="1000" kern="0" spc="-1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let</a:t>
            </a:r>
            <a:r>
              <a:rPr sz="1000" kern="0" spc="18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-1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sum</a:t>
            </a:r>
            <a:r>
              <a:rPr sz="1000" kern="0" spc="9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-1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=</a:t>
            </a:r>
            <a:r>
              <a:rPr sz="1000" kern="0" spc="9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-1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0;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484505" algn="l" rtl="0" eaLnBrk="0">
              <a:lnSpc>
                <a:spcPts val="1240"/>
              </a:lnSpc>
              <a:spcBef>
                <a:spcPts val="175"/>
              </a:spcBef>
            </a:pPr>
            <a:r>
              <a:rPr sz="1000" kern="0" spc="-1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try</a:t>
            </a:r>
            <a:r>
              <a:rPr sz="1000" kern="0" spc="16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-1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{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801370" algn="l" rtl="0" eaLnBrk="0">
              <a:lnSpc>
                <a:spcPts val="1300"/>
              </a:lnSpc>
              <a:spcBef>
                <a:spcPts val="260"/>
              </a:spcBef>
            </a:pPr>
            <a:r>
              <a:rPr sz="1000" kern="0" spc="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for</a:t>
            </a:r>
            <a:r>
              <a:rPr sz="1000" kern="0" spc="20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(let</a:t>
            </a:r>
            <a:r>
              <a:rPr sz="1000" kern="0" spc="12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t</a:t>
            </a:r>
            <a:r>
              <a:rPr sz="1000" kern="0" spc="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=</a:t>
            </a:r>
            <a:r>
              <a:rPr sz="1000" kern="0" spc="11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1;</a:t>
            </a:r>
            <a:r>
              <a:rPr sz="1000" kern="0" spc="13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t</a:t>
            </a:r>
            <a:r>
              <a:rPr sz="1000" kern="0" spc="9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-1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&lt;</a:t>
            </a:r>
            <a:r>
              <a:rPr sz="1000" kern="0" spc="10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-1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100;</a:t>
            </a:r>
            <a:r>
              <a:rPr sz="1000" kern="0" spc="13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-1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t++)</a:t>
            </a:r>
            <a:r>
              <a:rPr sz="1000" kern="0" spc="15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-1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{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1123315" algn="l" rtl="0" eaLnBrk="0">
              <a:lnSpc>
                <a:spcPts val="1280"/>
              </a:lnSpc>
              <a:spcBef>
                <a:spcPts val="200"/>
              </a:spcBef>
            </a:pPr>
            <a:r>
              <a:rPr sz="1000" kern="0" spc="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sum</a:t>
            </a:r>
            <a:r>
              <a:rPr sz="1000" kern="0" spc="3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3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+=</a:t>
            </a:r>
            <a:r>
              <a:rPr sz="1000" kern="0" spc="10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div</a:t>
            </a:r>
            <a:r>
              <a:rPr sz="1000" kern="0" spc="3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(t,</a:t>
            </a:r>
            <a:r>
              <a:rPr sz="1000" kern="0" spc="12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num</a:t>
            </a:r>
            <a:r>
              <a:rPr sz="1000" kern="0" spc="3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);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803275" algn="l" rtl="0" eaLnBrk="0">
              <a:lnSpc>
                <a:spcPts val="1300"/>
              </a:lnSpc>
              <a:spcBef>
                <a:spcPts val="220"/>
              </a:spcBef>
            </a:pPr>
            <a:r>
              <a:rPr sz="1000" kern="0" spc="-1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}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483235" algn="l" rtl="0" eaLnBrk="0">
              <a:lnSpc>
                <a:spcPts val="1300"/>
              </a:lnSpc>
              <a:spcBef>
                <a:spcPts val="200"/>
              </a:spcBef>
            </a:pPr>
            <a:r>
              <a:rPr sz="1000" kern="0" spc="-1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}</a:t>
            </a:r>
            <a:r>
              <a:rPr sz="1000" kern="0" spc="12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-1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catch</a:t>
            </a:r>
            <a:r>
              <a:rPr sz="1000" kern="0" spc="20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-1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(e)</a:t>
            </a:r>
            <a:r>
              <a:rPr sz="1000" kern="0" spc="15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-1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{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800735" algn="l" rtl="0" eaLnBrk="0">
              <a:lnSpc>
                <a:spcPts val="1240"/>
              </a:lnSpc>
              <a:spcBef>
                <a:spcPts val="200"/>
              </a:spcBef>
            </a:pPr>
            <a:r>
              <a:rPr sz="1000" kern="0" spc="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console</a:t>
            </a:r>
            <a:r>
              <a:rPr sz="1000" kern="0" spc="-31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1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.</a:t>
            </a:r>
            <a:r>
              <a:rPr sz="1000" kern="0" spc="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log</a:t>
            </a:r>
            <a:r>
              <a:rPr sz="1000" kern="0" spc="1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(e</a:t>
            </a:r>
            <a:r>
              <a:rPr sz="1000" kern="0" spc="-35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1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.</a:t>
            </a:r>
            <a:r>
              <a:rPr sz="1000" kern="0" spc="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message</a:t>
            </a:r>
            <a:r>
              <a:rPr sz="1000" kern="0" spc="1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);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483235" algn="l" rtl="0" eaLnBrk="0">
              <a:lnSpc>
                <a:spcPts val="1300"/>
              </a:lnSpc>
              <a:spcBef>
                <a:spcPts val="260"/>
              </a:spcBef>
            </a:pPr>
            <a:r>
              <a:rPr sz="1000" kern="0" spc="-1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}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487680" algn="l" rtl="0" eaLnBrk="0">
              <a:lnSpc>
                <a:spcPts val="1325"/>
              </a:lnSpc>
              <a:spcBef>
                <a:spcPts val="200"/>
              </a:spcBef>
            </a:pPr>
            <a:r>
              <a:rPr sz="1000" kern="0" spc="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return</a:t>
            </a:r>
            <a:r>
              <a:rPr sz="1000" kern="0" spc="11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sum</a:t>
            </a:r>
            <a:r>
              <a:rPr sz="1000" kern="0" spc="8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;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163195" algn="l" rtl="0" eaLnBrk="0">
              <a:lnSpc>
                <a:spcPts val="1300"/>
              </a:lnSpc>
              <a:spcBef>
                <a:spcPts val="175"/>
              </a:spcBef>
            </a:pPr>
            <a:r>
              <a:rPr sz="1000" kern="0" spc="-1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}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</p:txBody>
      </p:sp>
      <p:sp>
        <p:nvSpPr>
          <p:cNvPr id="310" name="textbox 310"/>
          <p:cNvSpPr/>
          <p:nvPr/>
        </p:nvSpPr>
        <p:spPr>
          <a:xfrm>
            <a:off x="451015" y="1963166"/>
            <a:ext cx="11163300" cy="152273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77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87000"/>
              </a:lnSpc>
            </a:pPr>
            <a:r>
              <a:rPr sz="1300" kern="0" spc="4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在代码中，</a:t>
            </a:r>
            <a:r>
              <a:rPr sz="1300" kern="0" spc="-24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300" kern="0" spc="4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应尽量避免频繁抛出异常。</a:t>
            </a:r>
            <a:r>
              <a:rPr sz="1300" kern="0" spc="-23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300" kern="0" spc="4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因为抛出异常需要创建异常对象</a:t>
            </a:r>
            <a:r>
              <a:rPr sz="1300" kern="0" spc="-21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300" kern="0" spc="4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，而在创建异常对象时会构造异常</a:t>
            </a:r>
            <a:r>
              <a:rPr sz="1300" kern="0" spc="3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的栈帧</a:t>
            </a:r>
            <a:r>
              <a:rPr sz="1300" kern="0" spc="-20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300" kern="0" spc="3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，这将带来额外的性能开销。</a:t>
            </a:r>
            <a:r>
              <a:rPr sz="1300" kern="0" spc="-29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300" kern="0" spc="3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在对性</a:t>
            </a:r>
            <a:endParaRPr sz="13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15875" algn="l" rtl="0" eaLnBrk="0">
              <a:lnSpc>
                <a:spcPts val="2175"/>
              </a:lnSpc>
            </a:pPr>
            <a:r>
              <a:rPr sz="1300" kern="0" spc="5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能要求较高的场景下</a:t>
            </a:r>
            <a:r>
              <a:rPr sz="1300" kern="0" spc="4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（例如循环语句块中</a:t>
            </a:r>
            <a:r>
              <a:rPr sz="1300" kern="0" spc="-7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）</a:t>
            </a:r>
            <a:r>
              <a:rPr sz="1300" kern="0" spc="-11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300" kern="0" spc="-7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</a:t>
            </a:r>
            <a:r>
              <a:rPr sz="1300" kern="0" spc="4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应避免频繁抛出异常。</a:t>
            </a:r>
            <a:endParaRPr sz="13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22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23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00000"/>
              </a:lnSpc>
            </a:pPr>
            <a:endParaRPr sz="9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7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34315" algn="l" rtl="0" eaLnBrk="0">
              <a:lnSpc>
                <a:spcPct val="98000"/>
              </a:lnSpc>
            </a:pPr>
            <a:r>
              <a:rPr sz="3600" kern="0" spc="160" dirty="0">
                <a:solidFill>
                  <a:srgbClr val="FEE2E2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w</a:t>
            </a:r>
            <a:r>
              <a:rPr sz="3600" kern="0" spc="330" dirty="0">
                <a:solidFill>
                  <a:srgbClr val="FEE2E2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 </a:t>
            </a:r>
            <a:r>
              <a:rPr sz="2700" kern="0" spc="160" baseline="6000" dirty="0">
                <a:solidFill>
                  <a:srgbClr val="1F2937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问题代码示例</a:t>
            </a:r>
            <a:endParaRPr sz="2700" baseline="6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grpSp>
        <p:nvGrpSpPr>
          <p:cNvPr id="40" name="group 40"/>
          <p:cNvGrpSpPr/>
          <p:nvPr/>
        </p:nvGrpSpPr>
        <p:grpSpPr>
          <a:xfrm rot="21600000">
            <a:off x="0" y="774192"/>
            <a:ext cx="12192000" cy="952500"/>
            <a:chOff x="0" y="0"/>
            <a:chExt cx="12192000" cy="952500"/>
          </a:xfrm>
        </p:grpSpPr>
        <p:pic>
          <p:nvPicPr>
            <p:cNvPr id="312" name="picture 31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 rot="21600000">
              <a:off x="0" y="0"/>
              <a:ext cx="12192000" cy="952500"/>
            </a:xfrm>
            <a:prstGeom prst="rect">
              <a:avLst/>
            </a:prstGeom>
          </p:spPr>
        </p:pic>
        <p:sp>
          <p:nvSpPr>
            <p:cNvPr id="314" name="textbox 314"/>
            <p:cNvSpPr/>
            <p:nvPr/>
          </p:nvSpPr>
          <p:spPr>
            <a:xfrm>
              <a:off x="-12700" y="-12700"/>
              <a:ext cx="12217400" cy="1012189"/>
            </a:xfrm>
            <a:prstGeom prst="rect">
              <a:avLst/>
            </a:prstGeom>
            <a:noFill/>
            <a:ln w="0" cap="flat">
              <a:noFill/>
              <a:prstDash val="solid"/>
              <a:miter lim="0"/>
            </a:ln>
          </p:spPr>
          <p:txBody>
            <a:bodyPr vert="horz" wrap="square" lIns="0" tIns="0" rIns="0" bIns="0"/>
            <a:p>
              <a:pPr algn="l" rtl="0" eaLnBrk="0">
                <a:lnSpc>
                  <a:spcPct val="110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algn="l" rtl="0" eaLnBrk="0">
                <a:lnSpc>
                  <a:spcPct val="111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algn="l" rtl="0" eaLnBrk="0">
                <a:lnSpc>
                  <a:spcPct val="7000"/>
                </a:lnSpc>
              </a:pPr>
              <a:endParaRPr sz="1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484505" algn="l" rtl="0" eaLnBrk="0">
                <a:lnSpc>
                  <a:spcPct val="92000"/>
                </a:lnSpc>
              </a:pPr>
              <a:r>
                <a:rPr sz="2700" kern="0" spc="-30" dirty="0">
                  <a:solidFill>
                    <a:srgbClr val="FFFFFF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异常的处理</a:t>
              </a:r>
              <a:endParaRPr sz="27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</p:txBody>
        </p:sp>
      </p:grp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6" name="textbox 316"/>
          <p:cNvSpPr/>
          <p:nvPr/>
        </p:nvSpPr>
        <p:spPr>
          <a:xfrm>
            <a:off x="711199" y="2588768"/>
            <a:ext cx="4530725" cy="404939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75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84000"/>
              </a:lnSpc>
            </a:pPr>
            <a:r>
              <a:rPr sz="3600" kern="0" spc="30" dirty="0">
                <a:solidFill>
                  <a:srgbClr val="DBEAFE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w</a:t>
            </a:r>
            <a:r>
              <a:rPr sz="3600" kern="0" spc="30" dirty="0">
                <a:solidFill>
                  <a:srgbClr val="DBEAFE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 </a:t>
            </a:r>
            <a:r>
              <a:rPr sz="1800" kern="0" spc="3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声明与表达式</a:t>
            </a:r>
            <a:endParaRPr sz="18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279400" algn="l" rtl="0" eaLnBrk="0">
              <a:lnSpc>
                <a:spcPts val="1455"/>
              </a:lnSpc>
              <a:spcBef>
                <a:spcPts val="950"/>
              </a:spcBef>
              <a:tabLst>
                <a:tab pos="358140" algn="l"/>
              </a:tabLst>
            </a:pPr>
            <a:r>
              <a:rPr sz="1200" kern="0" spc="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使用</a:t>
            </a:r>
            <a:r>
              <a:rPr sz="1200" kern="0" spc="0" dirty="0">
                <a:solidFill>
                  <a:srgbClr val="374151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const</a:t>
            </a:r>
            <a:r>
              <a:rPr sz="1200" kern="0" spc="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声明不变变量</a:t>
            </a:r>
            <a:r>
              <a:rPr sz="1200" kern="0" spc="-19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，提高代码可读性和编译器优化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279400" algn="l" rtl="0" eaLnBrk="0">
              <a:lnSpc>
                <a:spcPts val="1450"/>
              </a:lnSpc>
              <a:spcBef>
                <a:spcPts val="1545"/>
              </a:spcBef>
              <a:tabLst>
                <a:tab pos="358775" algn="l"/>
              </a:tabLst>
            </a:pPr>
            <a:r>
              <a:rPr sz="1200" kern="0" spc="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1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避免</a:t>
            </a:r>
            <a:r>
              <a:rPr sz="1200" kern="0" spc="0" dirty="0">
                <a:solidFill>
                  <a:srgbClr val="374151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number</a:t>
            </a:r>
            <a:r>
              <a:rPr sz="1200" kern="0" spc="1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类型整数和浮点数混用</a:t>
            </a:r>
            <a:r>
              <a:rPr sz="1200" kern="0" spc="-15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1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，减少性能开销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279400" algn="l" rtl="0" eaLnBrk="0">
              <a:lnSpc>
                <a:spcPct val="91000"/>
              </a:lnSpc>
              <a:spcBef>
                <a:spcPts val="1550"/>
              </a:spcBef>
              <a:tabLst>
                <a:tab pos="361315" algn="l"/>
              </a:tabLst>
            </a:pPr>
            <a:r>
              <a:rPr sz="1200" kern="0" spc="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-1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数值计算中注意溢出问题</a:t>
            </a:r>
            <a:r>
              <a:rPr sz="1200" kern="0" spc="-20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-1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，确保计算结果</a:t>
            </a:r>
            <a:r>
              <a:rPr sz="1200" kern="0" spc="-2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正确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10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79400" algn="l" rtl="0" eaLnBrk="0">
              <a:lnSpc>
                <a:spcPct val="92000"/>
              </a:lnSpc>
              <a:spcBef>
                <a:spcPts val="360"/>
              </a:spcBef>
              <a:tabLst>
                <a:tab pos="360045" algn="l"/>
              </a:tabLst>
            </a:pPr>
            <a:r>
              <a:rPr sz="1200" kern="0" spc="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-1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循环中提取常量到外部</a:t>
            </a:r>
            <a:r>
              <a:rPr sz="1200" kern="0" spc="-20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-1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，减少</a:t>
            </a:r>
            <a:r>
              <a:rPr sz="1200" kern="0" spc="-2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重复计算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1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02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02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76000"/>
              </a:lnSpc>
              <a:spcBef>
                <a:spcPts val="1235"/>
              </a:spcBef>
            </a:pPr>
            <a:r>
              <a:rPr sz="4100" kern="0" spc="-10" dirty="0">
                <a:solidFill>
                  <a:srgbClr val="DBEAFE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w</a:t>
            </a:r>
            <a:r>
              <a:rPr sz="4100" kern="0" spc="-190" dirty="0">
                <a:solidFill>
                  <a:srgbClr val="DBEAFE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 </a:t>
            </a:r>
            <a:r>
              <a:rPr sz="1800" kern="0" spc="-1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数组</a:t>
            </a:r>
            <a:endParaRPr sz="18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279400" algn="l" rtl="0" eaLnBrk="0">
              <a:lnSpc>
                <a:spcPct val="95000"/>
              </a:lnSpc>
              <a:spcBef>
                <a:spcPts val="850"/>
              </a:spcBef>
              <a:tabLst>
                <a:tab pos="361315" algn="l"/>
              </a:tabLst>
            </a:pPr>
            <a:r>
              <a:rPr sz="1200" kern="0" spc="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1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数值数组推荐使用</a:t>
            </a:r>
            <a:r>
              <a:rPr sz="1200" kern="0" spc="0" dirty="0">
                <a:solidFill>
                  <a:srgbClr val="374151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TypedArray</a:t>
            </a:r>
            <a:r>
              <a:rPr sz="1200" kern="0" spc="1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，减少内</a:t>
            </a:r>
            <a:r>
              <a:rPr sz="1200" kern="0" spc="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存占用并提升计算速度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5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79400" algn="l" rtl="0" eaLnBrk="0">
              <a:lnSpc>
                <a:spcPct val="91000"/>
              </a:lnSpc>
              <a:spcBef>
                <a:spcPts val="370"/>
              </a:spcBef>
              <a:tabLst>
                <a:tab pos="358775" algn="l"/>
              </a:tabLst>
            </a:pPr>
            <a:r>
              <a:rPr sz="1200" kern="0" spc="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-1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避免使用稀疏数组</a:t>
            </a:r>
            <a:r>
              <a:rPr sz="1200" kern="0" spc="-13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-1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，避免哈希表模式存储导致的访问性能下降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10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02000"/>
              </a:lnSpc>
            </a:pPr>
            <a:endParaRPr sz="3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79400" algn="l" rtl="0" eaLnBrk="0">
              <a:lnSpc>
                <a:spcPct val="91000"/>
              </a:lnSpc>
              <a:spcBef>
                <a:spcPts val="5"/>
              </a:spcBef>
              <a:tabLst>
                <a:tab pos="358775" algn="l"/>
              </a:tabLst>
            </a:pPr>
            <a:r>
              <a:rPr sz="1200" kern="0" spc="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-1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避免使用联合类型数组</a:t>
            </a:r>
            <a:r>
              <a:rPr sz="1200" kern="0" spc="-13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-1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，将相同类型的数据存储在同一数组中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318" name="picture 31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838200" y="6449568"/>
            <a:ext cx="152400" cy="152400"/>
          </a:xfrm>
          <a:prstGeom prst="rect">
            <a:avLst/>
          </a:prstGeom>
        </p:spPr>
      </p:pic>
      <p:pic>
        <p:nvPicPr>
          <p:cNvPr id="320" name="picture 32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838200" y="6068568"/>
            <a:ext cx="152400" cy="152400"/>
          </a:xfrm>
          <a:prstGeom prst="rect">
            <a:avLst/>
          </a:prstGeom>
        </p:spPr>
      </p:pic>
      <p:pic>
        <p:nvPicPr>
          <p:cNvPr id="322" name="picture 32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838200" y="5687568"/>
            <a:ext cx="152400" cy="152400"/>
          </a:xfrm>
          <a:prstGeom prst="rect">
            <a:avLst/>
          </a:prstGeom>
        </p:spPr>
      </p:pic>
      <p:pic>
        <p:nvPicPr>
          <p:cNvPr id="324" name="picture 32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838200" y="4315968"/>
            <a:ext cx="152400" cy="152400"/>
          </a:xfrm>
          <a:prstGeom prst="rect">
            <a:avLst/>
          </a:prstGeom>
        </p:spPr>
      </p:pic>
      <p:pic>
        <p:nvPicPr>
          <p:cNvPr id="326" name="picture 32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838200" y="3934968"/>
            <a:ext cx="152400" cy="152400"/>
          </a:xfrm>
          <a:prstGeom prst="rect">
            <a:avLst/>
          </a:prstGeom>
        </p:spPr>
      </p:pic>
      <p:pic>
        <p:nvPicPr>
          <p:cNvPr id="328" name="picture 32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838200" y="3553968"/>
            <a:ext cx="152400" cy="152400"/>
          </a:xfrm>
          <a:prstGeom prst="rect">
            <a:avLst/>
          </a:prstGeom>
        </p:spPr>
      </p:pic>
      <p:pic>
        <p:nvPicPr>
          <p:cNvPr id="330" name="picture 33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838200" y="3172968"/>
            <a:ext cx="152400" cy="152400"/>
          </a:xfrm>
          <a:prstGeom prst="rect">
            <a:avLst/>
          </a:prstGeom>
        </p:spPr>
      </p:pic>
      <p:sp>
        <p:nvSpPr>
          <p:cNvPr id="332" name="textbox 332"/>
          <p:cNvSpPr/>
          <p:nvPr/>
        </p:nvSpPr>
        <p:spPr>
          <a:xfrm>
            <a:off x="6578600" y="2588768"/>
            <a:ext cx="4483100" cy="405002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70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76000"/>
              </a:lnSpc>
            </a:pPr>
            <a:r>
              <a:rPr sz="4100" kern="0" spc="-40" dirty="0">
                <a:solidFill>
                  <a:srgbClr val="DBEAFE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w</a:t>
            </a:r>
            <a:r>
              <a:rPr sz="4100" kern="0" spc="-100" dirty="0">
                <a:solidFill>
                  <a:srgbClr val="DBEAFE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 </a:t>
            </a:r>
            <a:r>
              <a:rPr sz="1800" kern="0" spc="-4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函数</a:t>
            </a:r>
            <a:endParaRPr sz="18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279400" algn="l" rtl="0" eaLnBrk="0">
              <a:lnSpc>
                <a:spcPct val="91000"/>
              </a:lnSpc>
              <a:spcBef>
                <a:spcPts val="850"/>
              </a:spcBef>
              <a:tabLst>
                <a:tab pos="358140" algn="l"/>
              </a:tabLst>
            </a:pPr>
            <a:r>
              <a:rPr sz="1200" kern="0" spc="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-1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使用参数传递代替闭包</a:t>
            </a:r>
            <a:r>
              <a:rPr sz="1200" kern="0" spc="-17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-1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，减少闭包创建和访问开销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10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79400" algn="l" rtl="0" eaLnBrk="0">
              <a:lnSpc>
                <a:spcPct val="91000"/>
              </a:lnSpc>
              <a:spcBef>
                <a:spcPts val="370"/>
              </a:spcBef>
              <a:tabLst>
                <a:tab pos="358775" algn="l"/>
              </a:tabLst>
            </a:pPr>
            <a:r>
              <a:rPr sz="1200" kern="0" spc="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-1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避免使用可选参数</a:t>
            </a:r>
            <a:r>
              <a:rPr sz="1200" kern="0" spc="-19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-1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，减少函数内部的非空值判断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10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79400" algn="l" rtl="0" eaLnBrk="0">
              <a:lnSpc>
                <a:spcPct val="91000"/>
              </a:lnSpc>
              <a:spcBef>
                <a:spcPts val="370"/>
              </a:spcBef>
              <a:tabLst>
                <a:tab pos="361315" algn="l"/>
              </a:tabLst>
            </a:pPr>
            <a:r>
              <a:rPr sz="1200" kern="0" spc="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-1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通过默认值处理未提供参数的情况</a:t>
            </a:r>
            <a:r>
              <a:rPr sz="1200" kern="0" spc="-19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-1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，提高代码简洁性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11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11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11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12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12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12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393700" algn="l" rtl="0" eaLnBrk="0">
              <a:lnSpc>
                <a:spcPct val="92000"/>
              </a:lnSpc>
              <a:spcBef>
                <a:spcPts val="545"/>
              </a:spcBef>
              <a:tabLst>
                <a:tab pos="517525" algn="l"/>
              </a:tabLst>
            </a:pPr>
            <a:r>
              <a:rPr sz="1800" kern="0" spc="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800" kern="0" spc="-3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异常处理</a:t>
            </a:r>
            <a:endParaRPr sz="18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30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79400" algn="l" rtl="0" eaLnBrk="0">
              <a:lnSpc>
                <a:spcPct val="91000"/>
              </a:lnSpc>
              <a:spcBef>
                <a:spcPts val="370"/>
              </a:spcBef>
              <a:tabLst>
                <a:tab pos="358775" algn="l"/>
              </a:tabLst>
            </a:pPr>
            <a:r>
              <a:rPr sz="1200" kern="0" spc="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-1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避免频繁抛出异常</a:t>
            </a:r>
            <a:r>
              <a:rPr sz="1200" kern="0" spc="-13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-1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，减少异常对象创建和栈帧构造的性能开销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9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79400" algn="l" rtl="0" eaLnBrk="0">
              <a:lnSpc>
                <a:spcPct val="92000"/>
              </a:lnSpc>
              <a:spcBef>
                <a:spcPts val="370"/>
              </a:spcBef>
              <a:tabLst>
                <a:tab pos="361315" algn="l"/>
              </a:tabLst>
            </a:pPr>
            <a:r>
              <a:rPr sz="1200" kern="0" spc="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-1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在高性能场景下</a:t>
            </a:r>
            <a:r>
              <a:rPr sz="1200" kern="0" spc="-20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-1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，使用返回值代替异</a:t>
            </a:r>
            <a:r>
              <a:rPr sz="1200" kern="0" spc="-2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常处理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9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02000"/>
              </a:lnSpc>
            </a:pPr>
            <a:endParaRPr sz="3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79400" algn="l" rtl="0" eaLnBrk="0">
              <a:lnSpc>
                <a:spcPct val="92000"/>
              </a:lnSpc>
              <a:tabLst>
                <a:tab pos="360045" algn="l"/>
              </a:tabLst>
            </a:pPr>
            <a:r>
              <a:rPr sz="1200" kern="0" spc="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-1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优化异常处理逻辑</a:t>
            </a:r>
            <a:r>
              <a:rPr sz="1200" kern="0" spc="-19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-1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，降低因异常处理带来的性能损耗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334" name="picture 33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6705600" y="6449568"/>
            <a:ext cx="152400" cy="152400"/>
          </a:xfrm>
          <a:prstGeom prst="rect">
            <a:avLst/>
          </a:prstGeom>
        </p:spPr>
      </p:pic>
      <p:pic>
        <p:nvPicPr>
          <p:cNvPr id="336" name="picture 33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6705600" y="6068568"/>
            <a:ext cx="152400" cy="152400"/>
          </a:xfrm>
          <a:prstGeom prst="rect">
            <a:avLst/>
          </a:prstGeom>
        </p:spPr>
      </p:pic>
      <p:pic>
        <p:nvPicPr>
          <p:cNvPr id="338" name="picture 33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6705600" y="5687568"/>
            <a:ext cx="152400" cy="152400"/>
          </a:xfrm>
          <a:prstGeom prst="rect">
            <a:avLst/>
          </a:prstGeom>
        </p:spPr>
      </p:pic>
      <p:pic>
        <p:nvPicPr>
          <p:cNvPr id="340" name="picture 34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6591300" y="5116068"/>
            <a:ext cx="381000" cy="381000"/>
          </a:xfrm>
          <a:prstGeom prst="rect">
            <a:avLst/>
          </a:prstGeom>
        </p:spPr>
      </p:pic>
      <p:pic>
        <p:nvPicPr>
          <p:cNvPr id="342" name="picture 34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6705600" y="3934968"/>
            <a:ext cx="152400" cy="152400"/>
          </a:xfrm>
          <a:prstGeom prst="rect">
            <a:avLst/>
          </a:prstGeom>
        </p:spPr>
      </p:pic>
      <p:pic>
        <p:nvPicPr>
          <p:cNvPr id="344" name="picture 34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6705600" y="3553968"/>
            <a:ext cx="152400" cy="152400"/>
          </a:xfrm>
          <a:prstGeom prst="rect">
            <a:avLst/>
          </a:prstGeom>
        </p:spPr>
      </p:pic>
      <p:pic>
        <p:nvPicPr>
          <p:cNvPr id="346" name="picture 34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6705600" y="3172968"/>
            <a:ext cx="152400" cy="152400"/>
          </a:xfrm>
          <a:prstGeom prst="rect">
            <a:avLst/>
          </a:prstGeom>
        </p:spPr>
      </p:pic>
      <p:grpSp>
        <p:nvGrpSpPr>
          <p:cNvPr id="42" name="group 42"/>
          <p:cNvGrpSpPr/>
          <p:nvPr/>
        </p:nvGrpSpPr>
        <p:grpSpPr>
          <a:xfrm rot="21600000">
            <a:off x="0" y="839343"/>
            <a:ext cx="12192000" cy="952500"/>
            <a:chOff x="0" y="0"/>
            <a:chExt cx="12192000" cy="952500"/>
          </a:xfrm>
        </p:grpSpPr>
        <p:pic>
          <p:nvPicPr>
            <p:cNvPr id="348" name="picture 348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rot="21600000">
              <a:off x="0" y="0"/>
              <a:ext cx="12192000" cy="952500"/>
            </a:xfrm>
            <a:prstGeom prst="rect">
              <a:avLst/>
            </a:prstGeom>
          </p:spPr>
        </p:pic>
        <p:sp>
          <p:nvSpPr>
            <p:cNvPr id="350" name="textbox 350"/>
            <p:cNvSpPr/>
            <p:nvPr/>
          </p:nvSpPr>
          <p:spPr>
            <a:xfrm>
              <a:off x="-12700" y="-12700"/>
              <a:ext cx="12217400" cy="1012825"/>
            </a:xfrm>
            <a:prstGeom prst="rect">
              <a:avLst/>
            </a:prstGeom>
            <a:noFill/>
            <a:ln w="0" cap="flat">
              <a:noFill/>
              <a:prstDash val="solid"/>
              <a:miter lim="0"/>
            </a:ln>
          </p:spPr>
          <p:txBody>
            <a:bodyPr vert="horz" wrap="square" lIns="0" tIns="0" rIns="0" bIns="0"/>
            <a:p>
              <a:pPr algn="l" rtl="0" eaLnBrk="0">
                <a:lnSpc>
                  <a:spcPct val="111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algn="l" rtl="0" eaLnBrk="0">
                <a:lnSpc>
                  <a:spcPct val="111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483870" algn="l" rtl="0" eaLnBrk="0">
                <a:lnSpc>
                  <a:spcPct val="92000"/>
                </a:lnSpc>
                <a:spcBef>
                  <a:spcPts val="0"/>
                </a:spcBef>
              </a:pPr>
              <a:r>
                <a:rPr sz="2700" kern="0" spc="-30" dirty="0">
                  <a:solidFill>
                    <a:srgbClr val="FFFFFF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最佳实践总结</a:t>
              </a:r>
              <a:endParaRPr sz="27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</p:txBody>
        </p:sp>
      </p:grpSp>
      <p:grpSp>
        <p:nvGrpSpPr>
          <p:cNvPr id="44" name="group 44"/>
          <p:cNvGrpSpPr/>
          <p:nvPr/>
        </p:nvGrpSpPr>
        <p:grpSpPr>
          <a:xfrm rot="21600000">
            <a:off x="444500" y="7094093"/>
            <a:ext cx="11609070" cy="615950"/>
            <a:chOff x="-12700" y="-12700"/>
            <a:chExt cx="11609070" cy="615950"/>
          </a:xfrm>
        </p:grpSpPr>
        <p:sp>
          <p:nvSpPr>
            <p:cNvPr id="352" name="rect 352"/>
            <p:cNvSpPr/>
            <p:nvPr/>
          </p:nvSpPr>
          <p:spPr>
            <a:xfrm>
              <a:off x="0" y="0"/>
              <a:ext cx="11596370" cy="590550"/>
            </a:xfrm>
            <a:prstGeom prst="rect">
              <a:avLst/>
            </a:prstGeom>
            <a:solidFill>
              <a:srgbClr val="EFF6FF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p>
              <a:pPr algn="ctr"/>
              <a:endParaRPr lang="zh-CN" altLang="en-US"/>
            </a:p>
          </p:txBody>
        </p:sp>
        <p:sp>
          <p:nvSpPr>
            <p:cNvPr id="354" name="textbox 354"/>
            <p:cNvSpPr/>
            <p:nvPr/>
          </p:nvSpPr>
          <p:spPr>
            <a:xfrm>
              <a:off x="-12700" y="-12700"/>
              <a:ext cx="11609069" cy="615950"/>
            </a:xfrm>
            <a:prstGeom prst="rect">
              <a:avLst/>
            </a:prstGeom>
            <a:noFill/>
            <a:ln w="0" cap="flat">
              <a:noFill/>
              <a:prstDash val="solid"/>
              <a:miter lim="0"/>
            </a:ln>
          </p:spPr>
          <p:txBody>
            <a:bodyPr vert="horz" wrap="square" lIns="0" tIns="0" rIns="0" bIns="0"/>
            <a:p>
              <a:pPr algn="l" rtl="0" eaLnBrk="0">
                <a:lnSpc>
                  <a:spcPct val="157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algn="l" rtl="0" eaLnBrk="0">
                <a:lnSpc>
                  <a:spcPct val="8000"/>
                </a:lnSpc>
              </a:pPr>
              <a:endParaRPr sz="1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317500" algn="l" rtl="0" eaLnBrk="0">
                <a:lnSpc>
                  <a:spcPts val="1495"/>
                </a:lnSpc>
                <a:tabLst>
                  <a:tab pos="436880" algn="l"/>
                </a:tabLst>
              </a:pPr>
              <a:r>
                <a:rPr sz="1200" kern="0" spc="0" dirty="0">
                  <a:solidFill>
                    <a:srgbClr val="1E40AF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	</a:t>
              </a:r>
              <a:r>
                <a:rPr sz="1200" kern="0" spc="0" dirty="0">
                  <a:solidFill>
                    <a:srgbClr val="1E40AF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本章不仅提供了优化建议</a:t>
              </a:r>
              <a:r>
                <a:rPr sz="1200" kern="0" spc="-200" dirty="0">
                  <a:solidFill>
                    <a:srgbClr val="1E40AF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 </a:t>
              </a:r>
              <a:r>
                <a:rPr sz="1200" kern="0" spc="0" dirty="0">
                  <a:solidFill>
                    <a:srgbClr val="1E40AF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，还通过实际代码示例展示了这些优化策略的应用方法</a:t>
              </a:r>
              <a:r>
                <a:rPr sz="1200" kern="0" spc="-190" dirty="0">
                  <a:solidFill>
                    <a:srgbClr val="1E40AF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 </a:t>
              </a:r>
              <a:r>
                <a:rPr sz="1200" kern="0" spc="0" dirty="0">
                  <a:solidFill>
                    <a:srgbClr val="1E40AF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，</a:t>
              </a:r>
              <a:r>
                <a:rPr sz="1200" kern="0" spc="-230" dirty="0">
                  <a:solidFill>
                    <a:srgbClr val="1E40AF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 </a:t>
              </a:r>
              <a:r>
                <a:rPr sz="1200" kern="0" spc="0" dirty="0">
                  <a:solidFill>
                    <a:srgbClr val="1E40AF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旨在帮助开发者编写更加高效的代码。                        </a:t>
              </a:r>
              <a:r>
                <a:rPr sz="1200" kern="0" spc="-10" dirty="0">
                  <a:solidFill>
                    <a:srgbClr val="1E40AF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                                 </a:t>
              </a:r>
              <a:endParaRPr sz="1800" baseline="-10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</p:txBody>
        </p:sp>
        <p:pic>
          <p:nvPicPr>
            <p:cNvPr id="356" name="picture 356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 rot="21600000">
              <a:off x="161925" y="186170"/>
              <a:ext cx="142875" cy="206086"/>
            </a:xfrm>
            <a:prstGeom prst="rect">
              <a:avLst/>
            </a:prstGeom>
          </p:spPr>
        </p:pic>
      </p:grpSp>
      <p:sp>
        <p:nvSpPr>
          <p:cNvPr id="358" name="textbox 358"/>
          <p:cNvSpPr/>
          <p:nvPr/>
        </p:nvSpPr>
        <p:spPr>
          <a:xfrm>
            <a:off x="451548" y="2030602"/>
            <a:ext cx="7157719" cy="235584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79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r" rtl="0" eaLnBrk="0">
              <a:lnSpc>
                <a:spcPct val="92000"/>
              </a:lnSpc>
            </a:pPr>
            <a:r>
              <a:rPr sz="1500" kern="0" spc="-3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本章提供了在高性能场景下提</a:t>
            </a:r>
            <a:r>
              <a:rPr sz="1500" kern="0" spc="-4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升</a:t>
            </a:r>
            <a:r>
              <a:rPr sz="1500" kern="0" spc="-40" dirty="0">
                <a:solidFill>
                  <a:srgbClr val="374151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ArkTS</a:t>
            </a:r>
            <a:r>
              <a:rPr sz="1500" kern="0" spc="-4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编程效率的关键建议</a:t>
            </a:r>
            <a:r>
              <a:rPr sz="1500" kern="0" spc="-26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500" kern="0" spc="-4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，涵盖以下四个主要方面：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360" name="picture 36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1600000">
            <a:off x="457200" y="2525268"/>
            <a:ext cx="38100" cy="4352925"/>
          </a:xfrm>
          <a:prstGeom prst="rect">
            <a:avLst/>
          </a:prstGeom>
        </p:spPr>
      </p:pic>
      <p:pic>
        <p:nvPicPr>
          <p:cNvPr id="362" name="picture 36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1600000">
            <a:off x="6324600" y="2525268"/>
            <a:ext cx="38100" cy="4352925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6" name="group 46"/>
          <p:cNvGrpSpPr/>
          <p:nvPr/>
        </p:nvGrpSpPr>
        <p:grpSpPr>
          <a:xfrm rot="21600000">
            <a:off x="0" y="0"/>
            <a:ext cx="12192000" cy="952500"/>
            <a:chOff x="0" y="0"/>
            <a:chExt cx="12192000" cy="952500"/>
          </a:xfrm>
        </p:grpSpPr>
        <p:pic>
          <p:nvPicPr>
            <p:cNvPr id="364" name="picture 364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 rot="21600000">
              <a:off x="0" y="0"/>
              <a:ext cx="12192000" cy="952500"/>
            </a:xfrm>
            <a:prstGeom prst="rect">
              <a:avLst/>
            </a:prstGeom>
          </p:spPr>
        </p:pic>
        <p:sp>
          <p:nvSpPr>
            <p:cNvPr id="366" name="textbox 366"/>
            <p:cNvSpPr/>
            <p:nvPr/>
          </p:nvSpPr>
          <p:spPr>
            <a:xfrm>
              <a:off x="-12700" y="-12700"/>
              <a:ext cx="12217400" cy="1012825"/>
            </a:xfrm>
            <a:prstGeom prst="rect">
              <a:avLst/>
            </a:prstGeom>
            <a:noFill/>
            <a:ln w="0" cap="flat">
              <a:noFill/>
              <a:prstDash val="solid"/>
              <a:miter lim="0"/>
            </a:ln>
          </p:spPr>
          <p:txBody>
            <a:bodyPr vert="horz" wrap="square" lIns="0" tIns="0" rIns="0" bIns="0"/>
            <a:p>
              <a:pPr algn="l" rtl="0" eaLnBrk="0">
                <a:lnSpc>
                  <a:spcPct val="111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algn="l" rtl="0" eaLnBrk="0">
                <a:lnSpc>
                  <a:spcPct val="111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492760" algn="l" rtl="0" eaLnBrk="0">
                <a:lnSpc>
                  <a:spcPct val="92000"/>
                </a:lnSpc>
                <a:spcBef>
                  <a:spcPts val="0"/>
                </a:spcBef>
              </a:pPr>
              <a:r>
                <a:rPr sz="2700" kern="0" spc="-50" dirty="0">
                  <a:solidFill>
                    <a:srgbClr val="FFFFFF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实战练习</a:t>
              </a:r>
              <a:endParaRPr sz="27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</p:txBody>
        </p:sp>
      </p:grpSp>
      <p:sp>
        <p:nvSpPr>
          <p:cNvPr id="368" name="textbox 368"/>
          <p:cNvSpPr/>
          <p:nvPr/>
        </p:nvSpPr>
        <p:spPr>
          <a:xfrm>
            <a:off x="1248600" y="2961004"/>
            <a:ext cx="10337165" cy="73215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77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2000"/>
              </a:lnSpc>
            </a:pPr>
            <a:r>
              <a:rPr sz="1500" kern="0" spc="-1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练习二：类型使用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7000"/>
              </a:lnSpc>
            </a:pPr>
            <a:endParaRPr sz="6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0320" indent="-6350" algn="l" rtl="0" eaLnBrk="0">
              <a:lnSpc>
                <a:spcPct val="109000"/>
              </a:lnSpc>
              <a:spcBef>
                <a:spcPts val="5"/>
              </a:spcBef>
            </a:pPr>
            <a:r>
              <a:rPr sz="1200" kern="0" spc="2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编写一段代码</a:t>
            </a:r>
            <a:r>
              <a:rPr sz="1200" kern="0" spc="-20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2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，声明两个变量</a:t>
            </a:r>
            <a:r>
              <a:rPr sz="1200" kern="0" spc="0" dirty="0">
                <a:solidFill>
                  <a:srgbClr val="4B5563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integerValue</a:t>
            </a:r>
            <a:r>
              <a:rPr sz="1200" kern="0" spc="2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和</a:t>
            </a:r>
            <a:r>
              <a:rPr sz="1200" kern="0" spc="0" dirty="0">
                <a:solidFill>
                  <a:srgbClr val="4B5563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floatValue</a:t>
            </a:r>
            <a:r>
              <a:rPr sz="1200" kern="0" spc="-170" dirty="0">
                <a:solidFill>
                  <a:srgbClr val="4B5563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 </a:t>
            </a:r>
            <a:r>
              <a:rPr sz="1200" kern="0" spc="2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，分别初始</a:t>
            </a:r>
            <a:r>
              <a:rPr sz="1200" kern="0" spc="1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化为整型和浮点型。然后尝试将</a:t>
            </a:r>
            <a:r>
              <a:rPr sz="1200" kern="0" spc="0" dirty="0">
                <a:solidFill>
                  <a:srgbClr val="4B5563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integerValue</a:t>
            </a:r>
            <a:r>
              <a:rPr sz="1200" kern="0" spc="1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赋值为浮点型数值</a:t>
            </a:r>
            <a:r>
              <a:rPr sz="1200" kern="0" spc="-19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1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，并观察编译器或运行</a:t>
            </a:r>
            <a:r>
              <a:rPr sz="1200" kern="0" spc="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-3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时的反馈。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370" name="textbox 370"/>
          <p:cNvSpPr/>
          <p:nvPr/>
        </p:nvSpPr>
        <p:spPr>
          <a:xfrm>
            <a:off x="1257299" y="5040630"/>
            <a:ext cx="10325100" cy="514350"/>
          </a:xfrm>
          <a:prstGeom prst="rect">
            <a:avLst/>
          </a:prstGeom>
          <a:solidFill>
            <a:srgbClr val="F1F5F9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100000"/>
              </a:lnSpc>
            </a:pPr>
            <a:endParaRPr sz="5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6365" algn="l" rtl="0" eaLnBrk="0">
              <a:lnSpc>
                <a:spcPts val="1425"/>
              </a:lnSpc>
              <a:spcBef>
                <a:spcPts val="0"/>
              </a:spcBef>
            </a:pPr>
            <a:r>
              <a:rPr sz="1000" kern="0" spc="-10" dirty="0">
                <a:solidFill>
                  <a:srgbClr val="374151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class</a:t>
            </a:r>
            <a:r>
              <a:rPr sz="1000" kern="0" spc="-10" dirty="0">
                <a:solidFill>
                  <a:srgbClr val="374151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1000" kern="0" spc="-10" dirty="0">
                <a:solidFill>
                  <a:srgbClr val="374151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Data</a:t>
            </a:r>
            <a:r>
              <a:rPr sz="1000" kern="0" spc="-10" dirty="0">
                <a:solidFill>
                  <a:srgbClr val="374151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1000" kern="0" spc="-10" dirty="0">
                <a:solidFill>
                  <a:srgbClr val="374151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{</a:t>
            </a:r>
            <a:r>
              <a:rPr sz="1000" kern="0" spc="-10" dirty="0">
                <a:solidFill>
                  <a:srgbClr val="374151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1000" kern="0" spc="-10" dirty="0">
                <a:solidFill>
                  <a:srgbClr val="374151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static</a:t>
            </a:r>
            <a:r>
              <a:rPr sz="1000" kern="0" spc="-10" dirty="0">
                <a:solidFill>
                  <a:srgbClr val="374151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1000" kern="0" spc="-10" dirty="0">
                <a:solidFill>
                  <a:srgbClr val="374151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values</a:t>
            </a:r>
            <a:r>
              <a:rPr sz="1000" kern="0" spc="-370" dirty="0">
                <a:solidFill>
                  <a:srgbClr val="374151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1000" kern="0" spc="-10" dirty="0">
                <a:solidFill>
                  <a:srgbClr val="374151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:</a:t>
            </a:r>
            <a:r>
              <a:rPr sz="1000" kern="0" spc="-10" dirty="0">
                <a:solidFill>
                  <a:srgbClr val="374151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1000" kern="0" spc="-10" dirty="0">
                <a:solidFill>
                  <a:srgbClr val="374151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number[]</a:t>
            </a:r>
            <a:r>
              <a:rPr sz="1000" kern="0" spc="50" dirty="0">
                <a:solidFill>
                  <a:srgbClr val="374151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1000" kern="0" spc="-10" dirty="0">
                <a:solidFill>
                  <a:srgbClr val="374151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=</a:t>
            </a:r>
            <a:r>
              <a:rPr sz="1000" kern="0" spc="240" dirty="0">
                <a:solidFill>
                  <a:srgbClr val="374151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1000" kern="0" spc="-10" dirty="0">
                <a:solidFill>
                  <a:srgbClr val="374151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[10,</a:t>
            </a:r>
            <a:r>
              <a:rPr sz="1000" kern="0" spc="90" dirty="0">
                <a:solidFill>
                  <a:srgbClr val="374151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1000" kern="0" spc="-10" dirty="0">
                <a:solidFill>
                  <a:srgbClr val="374151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20,</a:t>
            </a:r>
            <a:r>
              <a:rPr sz="1000" kern="0" spc="70" dirty="0">
                <a:solidFill>
                  <a:srgbClr val="374151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1000" kern="0" spc="-10" dirty="0">
                <a:solidFill>
                  <a:srgbClr val="374151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30,</a:t>
            </a:r>
            <a:r>
              <a:rPr sz="1000" kern="0" spc="60" dirty="0">
                <a:solidFill>
                  <a:srgbClr val="374151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1000" kern="0" spc="-10" dirty="0">
                <a:solidFill>
                  <a:srgbClr val="374151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40,</a:t>
            </a:r>
            <a:r>
              <a:rPr sz="1000" kern="0" spc="80" dirty="0">
                <a:solidFill>
                  <a:srgbClr val="374151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1000" kern="0" spc="-10" dirty="0">
                <a:solidFill>
                  <a:srgbClr val="374151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50];</a:t>
            </a:r>
            <a:r>
              <a:rPr sz="1000" kern="0" spc="120" dirty="0">
                <a:solidFill>
                  <a:srgbClr val="374151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1000" kern="0" spc="-10" dirty="0">
                <a:solidFill>
                  <a:srgbClr val="374151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}\nfunction</a:t>
            </a:r>
            <a:r>
              <a:rPr sz="1000" kern="0" spc="100" dirty="0">
                <a:solidFill>
                  <a:srgbClr val="374151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1000" kern="0" spc="-10" dirty="0">
                <a:solidFill>
                  <a:srgbClr val="374151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processValues(index</a:t>
            </a:r>
            <a:r>
              <a:rPr sz="1000" kern="0" spc="-360" dirty="0">
                <a:solidFill>
                  <a:srgbClr val="374151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1000" kern="0" spc="-10" dirty="0">
                <a:solidFill>
                  <a:srgbClr val="374151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:</a:t>
            </a:r>
            <a:r>
              <a:rPr sz="1000" kern="0" spc="110" dirty="0">
                <a:solidFill>
                  <a:srgbClr val="374151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1000" kern="0" spc="-10" dirty="0">
                <a:solidFill>
                  <a:srgbClr val="374151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number)</a:t>
            </a:r>
            <a:r>
              <a:rPr sz="1000" kern="0" spc="-360" dirty="0">
                <a:solidFill>
                  <a:srgbClr val="374151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1000" kern="0" spc="-10" dirty="0">
                <a:solidFill>
                  <a:srgbClr val="374151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:</a:t>
            </a:r>
            <a:r>
              <a:rPr sz="1000" kern="0" spc="100" dirty="0">
                <a:solidFill>
                  <a:srgbClr val="374151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1000" kern="0" spc="-10" dirty="0">
                <a:solidFill>
                  <a:srgbClr val="374151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number</a:t>
            </a:r>
            <a:r>
              <a:rPr sz="1000" kern="0" spc="120" dirty="0">
                <a:solidFill>
                  <a:srgbClr val="374151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1000" kern="0" spc="-10" dirty="0">
                <a:solidFill>
                  <a:srgbClr val="374151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{\n</a:t>
            </a:r>
            <a:r>
              <a:rPr sz="1000" kern="0" spc="90" dirty="0">
                <a:solidFill>
                  <a:srgbClr val="374151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1000" kern="0" spc="-10" dirty="0">
                <a:solidFill>
                  <a:srgbClr val="374151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let</a:t>
            </a:r>
            <a:r>
              <a:rPr sz="1000" kern="0" spc="190" dirty="0">
                <a:solidFill>
                  <a:srgbClr val="374151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1000" kern="0" spc="-10" dirty="0">
                <a:solidFill>
                  <a:srgbClr val="374151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re</a:t>
            </a:r>
            <a:r>
              <a:rPr sz="1000" kern="0" spc="-20" dirty="0">
                <a:solidFill>
                  <a:srgbClr val="374151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sult</a:t>
            </a:r>
            <a:r>
              <a:rPr sz="1000" kern="0" spc="50" dirty="0">
                <a:solidFill>
                  <a:srgbClr val="374151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1000" kern="0" spc="-20" dirty="0">
                <a:solidFill>
                  <a:srgbClr val="374151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=</a:t>
            </a:r>
            <a:endParaRPr sz="1000" dirty="0">
              <a:latin typeface="Lucida Console" panose="020B0609040504020204"/>
              <a:ea typeface="Lucida Console" panose="020B0609040504020204"/>
              <a:cs typeface="Lucida Console" panose="020B0609040504020204"/>
            </a:endParaRPr>
          </a:p>
          <a:p>
            <a:pPr marL="122555" algn="l" rtl="0" eaLnBrk="0">
              <a:lnSpc>
                <a:spcPts val="1425"/>
              </a:lnSpc>
            </a:pPr>
            <a:r>
              <a:rPr sz="1000" kern="0" spc="-10" dirty="0">
                <a:solidFill>
                  <a:srgbClr val="374151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0;\n</a:t>
            </a:r>
            <a:r>
              <a:rPr sz="1000" kern="0" spc="-10" dirty="0">
                <a:solidFill>
                  <a:srgbClr val="374151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1000" kern="0" spc="-10" dirty="0">
                <a:solidFill>
                  <a:srgbClr val="374151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for</a:t>
            </a:r>
            <a:r>
              <a:rPr sz="1000" kern="0" spc="220" dirty="0">
                <a:solidFill>
                  <a:srgbClr val="374151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1000" kern="0" spc="-10" dirty="0">
                <a:solidFill>
                  <a:srgbClr val="374151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(let</a:t>
            </a:r>
            <a:r>
              <a:rPr sz="1000" kern="0" spc="-10" dirty="0">
                <a:solidFill>
                  <a:srgbClr val="374151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1000" kern="0" spc="-10" dirty="0">
                <a:solidFill>
                  <a:srgbClr val="374151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i</a:t>
            </a:r>
            <a:r>
              <a:rPr sz="1000" kern="0" spc="-10" dirty="0">
                <a:solidFill>
                  <a:srgbClr val="374151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1000" kern="0" spc="-10" dirty="0">
                <a:solidFill>
                  <a:srgbClr val="374151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=</a:t>
            </a:r>
            <a:r>
              <a:rPr sz="1000" kern="0" spc="-10" dirty="0">
                <a:solidFill>
                  <a:srgbClr val="374151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1000" kern="0" spc="-10" dirty="0">
                <a:solidFill>
                  <a:srgbClr val="374151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0;</a:t>
            </a:r>
            <a:r>
              <a:rPr sz="1000" kern="0" spc="90" dirty="0">
                <a:solidFill>
                  <a:srgbClr val="374151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1000" kern="0" spc="-10" dirty="0">
                <a:solidFill>
                  <a:srgbClr val="374151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i</a:t>
            </a:r>
            <a:r>
              <a:rPr sz="1000" kern="0" spc="60" dirty="0">
                <a:solidFill>
                  <a:srgbClr val="374151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1000" kern="0" spc="-10" dirty="0">
                <a:solidFill>
                  <a:srgbClr val="374151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&lt;</a:t>
            </a:r>
            <a:r>
              <a:rPr sz="1000" kern="0" spc="130" dirty="0">
                <a:solidFill>
                  <a:srgbClr val="374151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1000" kern="0" spc="-10" dirty="0">
                <a:solidFill>
                  <a:srgbClr val="374151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1000;</a:t>
            </a:r>
            <a:r>
              <a:rPr sz="1000" kern="0" spc="90" dirty="0">
                <a:solidFill>
                  <a:srgbClr val="374151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1000" kern="0" spc="-10" dirty="0">
                <a:solidFill>
                  <a:srgbClr val="374151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i++)</a:t>
            </a:r>
            <a:r>
              <a:rPr sz="1000" kern="0" spc="120" dirty="0">
                <a:solidFill>
                  <a:srgbClr val="374151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1000" kern="0" spc="-10" dirty="0">
                <a:solidFill>
                  <a:srgbClr val="374151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{\n</a:t>
            </a:r>
            <a:r>
              <a:rPr sz="1000" kern="0" spc="190" dirty="0">
                <a:solidFill>
                  <a:srgbClr val="374151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1000" kern="0" spc="-10" dirty="0">
                <a:solidFill>
                  <a:srgbClr val="374151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result</a:t>
            </a:r>
            <a:r>
              <a:rPr sz="1000" kern="0" spc="50" dirty="0">
                <a:solidFill>
                  <a:srgbClr val="374151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1000" kern="0" spc="-10" dirty="0">
                <a:solidFill>
                  <a:srgbClr val="374151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+=</a:t>
            </a:r>
            <a:r>
              <a:rPr sz="1000" kern="0" spc="80" dirty="0">
                <a:solidFill>
                  <a:srgbClr val="374151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1000" kern="0" spc="-10" dirty="0">
                <a:solidFill>
                  <a:srgbClr val="374151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Data</a:t>
            </a:r>
            <a:r>
              <a:rPr sz="1000" kern="0" spc="-360" dirty="0">
                <a:solidFill>
                  <a:srgbClr val="374151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1000" kern="0" spc="-10" dirty="0">
                <a:solidFill>
                  <a:srgbClr val="374151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.values[index];\n</a:t>
            </a:r>
            <a:r>
              <a:rPr sz="1000" kern="0" spc="120" dirty="0">
                <a:solidFill>
                  <a:srgbClr val="374151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1000" kern="0" spc="-10" dirty="0">
                <a:solidFill>
                  <a:srgbClr val="374151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}\n</a:t>
            </a:r>
            <a:r>
              <a:rPr sz="1000" kern="0" spc="190" dirty="0">
                <a:solidFill>
                  <a:srgbClr val="374151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1000" kern="0" spc="-10" dirty="0">
                <a:solidFill>
                  <a:srgbClr val="374151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ret</a:t>
            </a:r>
            <a:r>
              <a:rPr sz="1000" kern="0" spc="-20" dirty="0">
                <a:solidFill>
                  <a:srgbClr val="374151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urn</a:t>
            </a:r>
            <a:r>
              <a:rPr sz="1000" kern="0" spc="190" dirty="0">
                <a:solidFill>
                  <a:srgbClr val="374151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1000" kern="0" spc="-20" dirty="0">
                <a:solidFill>
                  <a:srgbClr val="374151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result;\n}</a:t>
            </a:r>
            <a:endParaRPr sz="1000" dirty="0">
              <a:latin typeface="Lucida Console" panose="020B0609040504020204"/>
              <a:ea typeface="Lucida Console" panose="020B0609040504020204"/>
              <a:cs typeface="Lucida Console" panose="020B0609040504020204"/>
            </a:endParaRPr>
          </a:p>
        </p:txBody>
      </p:sp>
      <p:sp>
        <p:nvSpPr>
          <p:cNvPr id="372" name="textbox 372"/>
          <p:cNvSpPr/>
          <p:nvPr/>
        </p:nvSpPr>
        <p:spPr>
          <a:xfrm>
            <a:off x="1248600" y="7128509"/>
            <a:ext cx="7503794" cy="502284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7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1000"/>
              </a:lnSpc>
            </a:pPr>
            <a:r>
              <a:rPr sz="1500" kern="0" spc="-1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练习五：避免稀疏数组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11000"/>
              </a:lnSpc>
            </a:pPr>
            <a:endParaRPr sz="6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r" rtl="0" eaLnBrk="0">
              <a:lnSpc>
                <a:spcPct val="91000"/>
              </a:lnSpc>
              <a:spcBef>
                <a:spcPts val="0"/>
              </a:spcBef>
            </a:pPr>
            <a:r>
              <a:rPr sz="1200" kern="0" spc="-2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编写一段代码</a:t>
            </a:r>
            <a:r>
              <a:rPr sz="1200" kern="0" spc="-20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-2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，创建一个长度为</a:t>
            </a:r>
            <a:r>
              <a:rPr sz="1200" kern="0" spc="-20" dirty="0">
                <a:solidFill>
                  <a:srgbClr val="4B5563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1000</a:t>
            </a:r>
            <a:r>
              <a:rPr sz="1200" kern="0" spc="-2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的数组</a:t>
            </a:r>
            <a:r>
              <a:rPr sz="1200" kern="0" spc="-20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-2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，并确保它不会成为稀疏数组。避免直接在数</a:t>
            </a:r>
            <a:r>
              <a:rPr sz="1200" kern="0" spc="-3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组的大索引值处赋值。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374" name="textbox 374"/>
          <p:cNvSpPr/>
          <p:nvPr/>
        </p:nvSpPr>
        <p:spPr>
          <a:xfrm>
            <a:off x="1257299" y="2400300"/>
            <a:ext cx="10325100" cy="333375"/>
          </a:xfrm>
          <a:prstGeom prst="rect">
            <a:avLst/>
          </a:prstGeom>
          <a:solidFill>
            <a:srgbClr val="F1F5F9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102000"/>
              </a:lnSpc>
            </a:pPr>
            <a:endParaRPr sz="7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6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6365" algn="l" rtl="0" eaLnBrk="0">
              <a:lnSpc>
                <a:spcPct val="87000"/>
              </a:lnSpc>
            </a:pPr>
            <a:r>
              <a:rPr sz="1000" kern="0" spc="-20" dirty="0">
                <a:solidFill>
                  <a:srgbClr val="374151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const</a:t>
            </a:r>
            <a:r>
              <a:rPr sz="1000" kern="0" spc="100" dirty="0">
                <a:solidFill>
                  <a:srgbClr val="374151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1000" kern="0" spc="-20" dirty="0">
                <a:solidFill>
                  <a:srgbClr val="374151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pi</a:t>
            </a:r>
            <a:r>
              <a:rPr sz="1000" kern="0" spc="-20" dirty="0">
                <a:solidFill>
                  <a:srgbClr val="374151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1000" kern="0" spc="-20" dirty="0">
                <a:solidFill>
                  <a:srgbClr val="374151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=</a:t>
            </a:r>
            <a:r>
              <a:rPr sz="1000" kern="0" spc="80" dirty="0">
                <a:solidFill>
                  <a:srgbClr val="374151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1000" kern="0" spc="-20" dirty="0">
                <a:solidFill>
                  <a:srgbClr val="374151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3</a:t>
            </a:r>
            <a:r>
              <a:rPr sz="1000" kern="0" spc="-360" dirty="0">
                <a:solidFill>
                  <a:srgbClr val="374151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1000" kern="0" spc="-20" dirty="0">
                <a:solidFill>
                  <a:srgbClr val="374151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.141</a:t>
            </a:r>
            <a:r>
              <a:rPr sz="1000" kern="0" spc="-30" dirty="0">
                <a:solidFill>
                  <a:srgbClr val="374151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59;</a:t>
            </a:r>
            <a:endParaRPr sz="1000" dirty="0">
              <a:latin typeface="Lucida Console" panose="020B0609040504020204"/>
              <a:ea typeface="Lucida Console" panose="020B0609040504020204"/>
              <a:cs typeface="Lucida Console" panose="020B0609040504020204"/>
            </a:endParaRPr>
          </a:p>
        </p:txBody>
      </p:sp>
      <p:sp>
        <p:nvSpPr>
          <p:cNvPr id="376" name="textbox 376"/>
          <p:cNvSpPr/>
          <p:nvPr/>
        </p:nvSpPr>
        <p:spPr>
          <a:xfrm>
            <a:off x="1257299" y="3769995"/>
            <a:ext cx="10325100" cy="333375"/>
          </a:xfrm>
          <a:prstGeom prst="rect">
            <a:avLst/>
          </a:prstGeom>
          <a:solidFill>
            <a:srgbClr val="F1F5F9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100000"/>
              </a:lnSpc>
            </a:pPr>
            <a:endParaRPr sz="5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3825" algn="l" rtl="0" eaLnBrk="0">
              <a:lnSpc>
                <a:spcPts val="1430"/>
              </a:lnSpc>
              <a:spcBef>
                <a:spcPts val="0"/>
              </a:spcBef>
            </a:pPr>
            <a:r>
              <a:rPr sz="1000" kern="0" spc="0" dirty="0">
                <a:solidFill>
                  <a:srgbClr val="374151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let</a:t>
            </a:r>
            <a:r>
              <a:rPr sz="1000" kern="0" spc="10" dirty="0">
                <a:solidFill>
                  <a:srgbClr val="374151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1000" kern="0" spc="0" dirty="0">
                <a:solidFill>
                  <a:srgbClr val="374151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integerValue</a:t>
            </a:r>
            <a:r>
              <a:rPr sz="1000" kern="0" spc="10" dirty="0">
                <a:solidFill>
                  <a:srgbClr val="374151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1000" kern="0" spc="10" dirty="0">
                <a:solidFill>
                  <a:srgbClr val="374151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=</a:t>
            </a:r>
            <a:r>
              <a:rPr sz="1000" kern="0" spc="10" dirty="0">
                <a:solidFill>
                  <a:srgbClr val="374151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1000" kern="0" spc="10" dirty="0">
                <a:solidFill>
                  <a:srgbClr val="374151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10;\</a:t>
            </a:r>
            <a:r>
              <a:rPr sz="1000" kern="0" spc="0" dirty="0">
                <a:solidFill>
                  <a:srgbClr val="374151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nlet</a:t>
            </a:r>
            <a:r>
              <a:rPr sz="1000" kern="0" spc="10" dirty="0">
                <a:solidFill>
                  <a:srgbClr val="374151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1000" kern="0" spc="0" dirty="0">
                <a:solidFill>
                  <a:srgbClr val="374151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floatValue</a:t>
            </a:r>
            <a:r>
              <a:rPr sz="1000" kern="0" spc="50" dirty="0">
                <a:solidFill>
                  <a:srgbClr val="374151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1000" kern="0" spc="10" dirty="0">
                <a:solidFill>
                  <a:srgbClr val="374151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=</a:t>
            </a:r>
            <a:r>
              <a:rPr sz="1000" kern="0" spc="80" dirty="0">
                <a:solidFill>
                  <a:srgbClr val="374151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1000" kern="0" spc="10" dirty="0">
                <a:solidFill>
                  <a:srgbClr val="374151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3</a:t>
            </a:r>
            <a:r>
              <a:rPr sz="1000" kern="0" spc="-360" dirty="0">
                <a:solidFill>
                  <a:srgbClr val="374151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1000" kern="0" spc="10" dirty="0">
                <a:solidFill>
                  <a:srgbClr val="374151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.14;\</a:t>
            </a:r>
            <a:r>
              <a:rPr sz="1000" kern="0" spc="0" dirty="0">
                <a:solidFill>
                  <a:srgbClr val="374151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nintegerValue</a:t>
            </a:r>
            <a:r>
              <a:rPr sz="1000" kern="0" spc="50" dirty="0">
                <a:solidFill>
                  <a:srgbClr val="374151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1000" kern="0" spc="10" dirty="0">
                <a:solidFill>
                  <a:srgbClr val="374151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=</a:t>
            </a:r>
            <a:r>
              <a:rPr sz="1000" kern="0" spc="100" dirty="0">
                <a:solidFill>
                  <a:srgbClr val="374151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1000" kern="0" spc="0" dirty="0">
                <a:solidFill>
                  <a:srgbClr val="374151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floatValue;</a:t>
            </a:r>
            <a:r>
              <a:rPr sz="1000" kern="0" spc="60" dirty="0">
                <a:solidFill>
                  <a:srgbClr val="374151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1000" kern="0" spc="0" dirty="0">
                <a:solidFill>
                  <a:srgbClr val="374151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//</a:t>
            </a:r>
            <a:r>
              <a:rPr sz="1000" kern="0" spc="0" dirty="0">
                <a:solidFill>
                  <a:srgbClr val="374151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1000" kern="0" spc="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观察反馈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378" name="textbox 378"/>
          <p:cNvSpPr/>
          <p:nvPr/>
        </p:nvSpPr>
        <p:spPr>
          <a:xfrm>
            <a:off x="1257299" y="6610985"/>
            <a:ext cx="10325100" cy="333375"/>
          </a:xfrm>
          <a:prstGeom prst="rect">
            <a:avLst/>
          </a:prstGeom>
          <a:solidFill>
            <a:srgbClr val="F1F5F9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100000"/>
              </a:lnSpc>
            </a:pPr>
            <a:endParaRPr sz="5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3825" algn="l" rtl="0" eaLnBrk="0">
              <a:lnSpc>
                <a:spcPts val="1430"/>
              </a:lnSpc>
              <a:spcBef>
                <a:spcPts val="0"/>
              </a:spcBef>
            </a:pPr>
            <a:r>
              <a:rPr sz="1000" kern="0" spc="0" dirty="0">
                <a:solidFill>
                  <a:srgbClr val="374151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let</a:t>
            </a:r>
            <a:r>
              <a:rPr sz="1000" kern="0" spc="0" dirty="0">
                <a:solidFill>
                  <a:srgbClr val="374151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1000" kern="0" spc="0" dirty="0">
                <a:solidFill>
                  <a:srgbClr val="374151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array</a:t>
            </a:r>
            <a:r>
              <a:rPr sz="1000" kern="0" spc="0" dirty="0">
                <a:solidFill>
                  <a:srgbClr val="374151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1000" kern="0" spc="0" dirty="0">
                <a:solidFill>
                  <a:srgbClr val="374151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=</a:t>
            </a:r>
            <a:r>
              <a:rPr sz="1000" kern="0" spc="240" dirty="0">
                <a:solidFill>
                  <a:srgbClr val="374151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1000" kern="0" spc="0" dirty="0">
                <a:solidFill>
                  <a:srgbClr val="374151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[1,</a:t>
            </a:r>
            <a:r>
              <a:rPr sz="1000" kern="0" spc="0" dirty="0">
                <a:solidFill>
                  <a:srgbClr val="374151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1000" kern="0" spc="0" dirty="0">
                <a:solidFill>
                  <a:srgbClr val="374151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2,</a:t>
            </a:r>
            <a:r>
              <a:rPr sz="1000" kern="0" spc="0" dirty="0">
                <a:solidFill>
                  <a:srgbClr val="374151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1000" kern="0" spc="0" dirty="0">
                <a:solidFill>
                  <a:srgbClr val="374151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3];\nfunction</a:t>
            </a:r>
            <a:r>
              <a:rPr sz="1000" kern="0" spc="0" dirty="0">
                <a:solidFill>
                  <a:srgbClr val="374151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1000" kern="0" spc="0" dirty="0">
                <a:solidFill>
                  <a:srgbClr val="374151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sum()</a:t>
            </a:r>
            <a:r>
              <a:rPr sz="1000" kern="0" spc="-370" dirty="0">
                <a:solidFill>
                  <a:srgbClr val="374151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1000" kern="0" spc="0" dirty="0">
                <a:solidFill>
                  <a:srgbClr val="374151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:</a:t>
            </a:r>
            <a:r>
              <a:rPr sz="1000" kern="0" spc="110" dirty="0">
                <a:solidFill>
                  <a:srgbClr val="374151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1000" kern="0" spc="0" dirty="0">
                <a:solidFill>
                  <a:srgbClr val="374151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number</a:t>
            </a:r>
            <a:r>
              <a:rPr sz="1000" kern="0" spc="120" dirty="0">
                <a:solidFill>
                  <a:srgbClr val="374151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1000" kern="0" spc="0" dirty="0">
                <a:solidFill>
                  <a:srgbClr val="374151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{\n</a:t>
            </a:r>
            <a:r>
              <a:rPr sz="1000" kern="0" spc="190" dirty="0">
                <a:solidFill>
                  <a:srgbClr val="374151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1000" kern="0" spc="0" dirty="0">
                <a:solidFill>
                  <a:srgbClr val="374151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return</a:t>
            </a:r>
            <a:r>
              <a:rPr sz="1000" kern="0" spc="70" dirty="0">
                <a:solidFill>
                  <a:srgbClr val="374151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1000" kern="0" spc="0" dirty="0">
                <a:solidFill>
                  <a:srgbClr val="374151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array[0</a:t>
            </a:r>
            <a:r>
              <a:rPr sz="1000" kern="0" spc="-10" dirty="0">
                <a:solidFill>
                  <a:srgbClr val="374151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]</a:t>
            </a:r>
            <a:r>
              <a:rPr sz="1000" kern="0" spc="50" dirty="0">
                <a:solidFill>
                  <a:srgbClr val="374151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1000" kern="0" spc="-10" dirty="0">
                <a:solidFill>
                  <a:srgbClr val="374151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+</a:t>
            </a:r>
            <a:r>
              <a:rPr sz="1000" kern="0" spc="80" dirty="0">
                <a:solidFill>
                  <a:srgbClr val="374151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1000" kern="0" spc="-10" dirty="0">
                <a:solidFill>
                  <a:srgbClr val="374151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array[1];\n}\nsum();</a:t>
            </a:r>
            <a:endParaRPr sz="1000" dirty="0">
              <a:latin typeface="Lucida Console" panose="020B0609040504020204"/>
              <a:ea typeface="Lucida Console" panose="020B0609040504020204"/>
              <a:cs typeface="Lucida Console" panose="020B0609040504020204"/>
            </a:endParaRPr>
          </a:p>
        </p:txBody>
      </p:sp>
      <p:sp>
        <p:nvSpPr>
          <p:cNvPr id="380" name="textbox 380"/>
          <p:cNvSpPr/>
          <p:nvPr/>
        </p:nvSpPr>
        <p:spPr>
          <a:xfrm>
            <a:off x="1257299" y="7708900"/>
            <a:ext cx="10325100" cy="333375"/>
          </a:xfrm>
          <a:prstGeom prst="rect">
            <a:avLst/>
          </a:prstGeom>
          <a:solidFill>
            <a:srgbClr val="F1F5F9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100000"/>
              </a:lnSpc>
            </a:pPr>
            <a:endParaRPr sz="5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3825" algn="l" rtl="0" eaLnBrk="0">
              <a:lnSpc>
                <a:spcPts val="1430"/>
              </a:lnSpc>
              <a:spcBef>
                <a:spcPts val="0"/>
              </a:spcBef>
            </a:pPr>
            <a:r>
              <a:rPr sz="1000" kern="0" spc="0" dirty="0">
                <a:solidFill>
                  <a:srgbClr val="374151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let</a:t>
            </a:r>
            <a:r>
              <a:rPr sz="1000" kern="0" spc="0" dirty="0">
                <a:solidFill>
                  <a:srgbClr val="374151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1000" kern="0" spc="0" dirty="0">
                <a:solidFill>
                  <a:srgbClr val="374151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count</a:t>
            </a:r>
            <a:r>
              <a:rPr sz="1000" kern="0" spc="0" dirty="0">
                <a:solidFill>
                  <a:srgbClr val="374151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1000" kern="0" spc="0" dirty="0">
                <a:solidFill>
                  <a:srgbClr val="374151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=</a:t>
            </a:r>
            <a:r>
              <a:rPr sz="1000" kern="0" spc="0" dirty="0">
                <a:solidFill>
                  <a:srgbClr val="374151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1000" kern="0" spc="0" dirty="0">
                <a:solidFill>
                  <a:srgbClr val="374151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1000;\nlet</a:t>
            </a:r>
            <a:r>
              <a:rPr sz="1000" kern="0" spc="180" dirty="0">
                <a:solidFill>
                  <a:srgbClr val="374151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1000" kern="0" spc="0" dirty="0">
                <a:solidFill>
                  <a:srgbClr val="374151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result</a:t>
            </a:r>
            <a:r>
              <a:rPr sz="1000" kern="0" spc="-360" dirty="0">
                <a:solidFill>
                  <a:srgbClr val="374151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1000" kern="0" spc="0" dirty="0">
                <a:solidFill>
                  <a:srgbClr val="374151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:</a:t>
            </a:r>
            <a:r>
              <a:rPr sz="1000" kern="0" spc="0" dirty="0">
                <a:solidFill>
                  <a:srgbClr val="374151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1000" kern="0" spc="0" dirty="0">
                <a:solidFill>
                  <a:srgbClr val="374151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number[]</a:t>
            </a:r>
            <a:r>
              <a:rPr sz="1000" kern="0" spc="0" dirty="0">
                <a:solidFill>
                  <a:srgbClr val="374151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1000" kern="0" spc="0" dirty="0">
                <a:solidFill>
                  <a:srgbClr val="374151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=</a:t>
            </a:r>
            <a:r>
              <a:rPr sz="1000" kern="0" spc="110" dirty="0">
                <a:solidFill>
                  <a:srgbClr val="374151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1000" kern="0" spc="0" dirty="0">
                <a:solidFill>
                  <a:srgbClr val="374151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new</a:t>
            </a:r>
            <a:r>
              <a:rPr sz="1000" kern="0" spc="30" dirty="0">
                <a:solidFill>
                  <a:srgbClr val="374151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1000" kern="0" spc="0" dirty="0">
                <a:solidFill>
                  <a:srgbClr val="374151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Array(count);\n\n//</a:t>
            </a:r>
            <a:r>
              <a:rPr sz="1000" kern="0" spc="30" dirty="0">
                <a:solidFill>
                  <a:srgbClr val="374151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1000" kern="0" spc="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避免   </a:t>
            </a:r>
            <a:r>
              <a:rPr sz="1000" kern="0" spc="0" dirty="0">
                <a:solidFill>
                  <a:srgbClr val="374151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result[999]</a:t>
            </a:r>
            <a:r>
              <a:rPr sz="1000" kern="0" spc="0" dirty="0">
                <a:solidFill>
                  <a:srgbClr val="374151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1000" kern="0" spc="0" dirty="0">
                <a:solidFill>
                  <a:srgbClr val="374151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=</a:t>
            </a:r>
            <a:r>
              <a:rPr sz="1000" kern="0" spc="80" dirty="0">
                <a:solidFill>
                  <a:srgbClr val="374151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1000" kern="0" spc="0" dirty="0">
                <a:solidFill>
                  <a:srgbClr val="374151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0;</a:t>
            </a:r>
            <a:r>
              <a:rPr sz="1000" kern="0" spc="30" dirty="0">
                <a:solidFill>
                  <a:srgbClr val="374151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1000" kern="0" spc="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这</a:t>
            </a:r>
            <a:r>
              <a:rPr sz="1000" kern="0" spc="-1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样的操作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382" name="textbox 382"/>
          <p:cNvSpPr/>
          <p:nvPr/>
        </p:nvSpPr>
        <p:spPr>
          <a:xfrm>
            <a:off x="1248600" y="1819909"/>
            <a:ext cx="6170295" cy="51371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3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2000"/>
              </a:lnSpc>
            </a:pPr>
            <a:r>
              <a:rPr sz="1500" kern="0" spc="-2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练习一：</a:t>
            </a:r>
            <a:r>
              <a:rPr sz="1500" kern="0" spc="-34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500" kern="0" spc="-2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常量声明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8000"/>
              </a:lnSpc>
            </a:pPr>
            <a:endParaRPr sz="6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r" rtl="0" eaLnBrk="0">
              <a:lnSpc>
                <a:spcPct val="98000"/>
              </a:lnSpc>
            </a:pPr>
            <a:r>
              <a:rPr sz="1200" kern="0" spc="-2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编写一段代码</a:t>
            </a:r>
            <a:r>
              <a:rPr sz="1200" kern="0" spc="-20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-2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，声明一个变量</a:t>
            </a:r>
            <a:r>
              <a:rPr sz="1200" kern="0" spc="-20" dirty="0">
                <a:solidFill>
                  <a:srgbClr val="4B5563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pi</a:t>
            </a:r>
            <a:r>
              <a:rPr sz="1200" kern="0" spc="-2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，其值为</a:t>
            </a:r>
            <a:r>
              <a:rPr sz="1200" kern="0" spc="-20" dirty="0">
                <a:solidFill>
                  <a:srgbClr val="4B5563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3.14159</a:t>
            </a:r>
            <a:r>
              <a:rPr sz="1200" kern="0" spc="-170" dirty="0">
                <a:solidFill>
                  <a:srgbClr val="4B5563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 </a:t>
            </a:r>
            <a:r>
              <a:rPr sz="1200" kern="0" spc="-2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，并确保该变</a:t>
            </a:r>
            <a:r>
              <a:rPr sz="1200" kern="0" spc="-3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量在后续代码中不会被修改。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384" name="textbox 384"/>
          <p:cNvSpPr/>
          <p:nvPr/>
        </p:nvSpPr>
        <p:spPr>
          <a:xfrm>
            <a:off x="1248600" y="6030594"/>
            <a:ext cx="4570095" cy="502284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7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2000"/>
              </a:lnSpc>
            </a:pPr>
            <a:r>
              <a:rPr sz="1500" kern="0" spc="-1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练习四：闭包替代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8000"/>
              </a:lnSpc>
            </a:pPr>
            <a:endParaRPr sz="6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r" rtl="0" eaLnBrk="0">
              <a:lnSpc>
                <a:spcPct val="91000"/>
              </a:lnSpc>
              <a:spcBef>
                <a:spcPts val="5"/>
              </a:spcBef>
            </a:pPr>
            <a:r>
              <a:rPr sz="1200" kern="0" spc="-3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重构以下代码</a:t>
            </a:r>
            <a:r>
              <a:rPr sz="1200" kern="0" spc="-20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-3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，将闭包内使用的外部变量</a:t>
            </a:r>
            <a:r>
              <a:rPr sz="1200" kern="0" spc="-4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改成通过参数传递的方式。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386" name="textbox 386"/>
          <p:cNvSpPr/>
          <p:nvPr/>
        </p:nvSpPr>
        <p:spPr>
          <a:xfrm>
            <a:off x="1247495" y="4460239"/>
            <a:ext cx="4266565" cy="50291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90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3335" algn="l" rtl="0" eaLnBrk="0">
              <a:lnSpc>
                <a:spcPct val="92000"/>
              </a:lnSpc>
            </a:pPr>
            <a:r>
              <a:rPr sz="1500" kern="0" spc="-1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练习三：循环优化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7000"/>
              </a:lnSpc>
            </a:pPr>
            <a:endParaRPr sz="6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r" rtl="0" eaLnBrk="0">
              <a:lnSpc>
                <a:spcPct val="92000"/>
              </a:lnSpc>
              <a:spcBef>
                <a:spcPts val="0"/>
              </a:spcBef>
            </a:pPr>
            <a:r>
              <a:rPr sz="1200" kern="0" spc="-4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修改以下代码</a:t>
            </a:r>
            <a:r>
              <a:rPr sz="1200" kern="0" spc="-20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-4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，将循环中的常量提取到循环外部</a:t>
            </a:r>
            <a:r>
              <a:rPr sz="1200" kern="0" spc="-20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-4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，以提高性</a:t>
            </a:r>
            <a:r>
              <a:rPr sz="1200" kern="0" spc="-5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能。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388" name="textbox 388"/>
          <p:cNvSpPr/>
          <p:nvPr/>
        </p:nvSpPr>
        <p:spPr>
          <a:xfrm>
            <a:off x="461473" y="1188973"/>
            <a:ext cx="9240519" cy="21272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9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r" rtl="0" eaLnBrk="0">
              <a:lnSpc>
                <a:spcPct val="94000"/>
              </a:lnSpc>
            </a:pPr>
            <a:r>
              <a:rPr sz="1300" kern="0" spc="2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以下是五道实践题目</a:t>
            </a:r>
            <a:r>
              <a:rPr sz="1300" kern="0" spc="-21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300" kern="0" spc="2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，涵盖常量声明、</a:t>
            </a:r>
            <a:r>
              <a:rPr sz="1300" kern="0" spc="-28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300" kern="0" spc="2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类型使用、循环优化、</a:t>
            </a:r>
            <a:r>
              <a:rPr sz="1300" kern="0" spc="-21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300" kern="0" spc="2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闭包替代和稀疏数组避免等知识点，</a:t>
            </a:r>
            <a:r>
              <a:rPr sz="1300" kern="0" spc="-23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300" kern="0" spc="2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帮助学员巩固所</a:t>
            </a:r>
            <a:r>
              <a:rPr sz="1300" kern="0" spc="1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学内容。</a:t>
            </a:r>
            <a:endParaRPr sz="13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390" name="textbox 390"/>
          <p:cNvSpPr/>
          <p:nvPr/>
        </p:nvSpPr>
        <p:spPr>
          <a:xfrm>
            <a:off x="647522" y="8184388"/>
            <a:ext cx="3983990" cy="19303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78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2000"/>
              </a:lnSpc>
            </a:pPr>
            <a:r>
              <a:rPr sz="1200" kern="0" spc="-10" dirty="0">
                <a:solidFill>
                  <a:srgbClr val="6B7280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提示：练习完成后</a:t>
            </a:r>
            <a:r>
              <a:rPr sz="1200" kern="0" spc="-150" dirty="0">
                <a:solidFill>
                  <a:srgbClr val="6B7280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-10" dirty="0">
                <a:solidFill>
                  <a:srgbClr val="6B7280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，请思考每道题目的优化原理和适用场景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392" name="picture 39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457200" y="1638300"/>
            <a:ext cx="76200" cy="6760845"/>
          </a:xfrm>
          <a:prstGeom prst="rect">
            <a:avLst/>
          </a:prstGeom>
        </p:spPr>
      </p:pic>
      <p:grpSp>
        <p:nvGrpSpPr>
          <p:cNvPr id="48" name="group 48"/>
          <p:cNvGrpSpPr/>
          <p:nvPr/>
        </p:nvGrpSpPr>
        <p:grpSpPr>
          <a:xfrm rot="21600000">
            <a:off x="647700" y="2931795"/>
            <a:ext cx="457200" cy="457200"/>
            <a:chOff x="0" y="0"/>
            <a:chExt cx="457200" cy="457200"/>
          </a:xfrm>
        </p:grpSpPr>
        <p:pic>
          <p:nvPicPr>
            <p:cNvPr id="394" name="picture 39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21600000">
              <a:off x="0" y="0"/>
              <a:ext cx="457200" cy="457200"/>
            </a:xfrm>
            <a:prstGeom prst="rect">
              <a:avLst/>
            </a:prstGeom>
          </p:spPr>
        </p:pic>
        <p:sp>
          <p:nvSpPr>
            <p:cNvPr id="396" name="textbox 396"/>
            <p:cNvSpPr/>
            <p:nvPr/>
          </p:nvSpPr>
          <p:spPr>
            <a:xfrm>
              <a:off x="-12700" y="-12700"/>
              <a:ext cx="483234" cy="482600"/>
            </a:xfrm>
            <a:prstGeom prst="rect">
              <a:avLst/>
            </a:prstGeom>
            <a:noFill/>
            <a:ln w="0" cap="flat">
              <a:noFill/>
              <a:prstDash val="solid"/>
              <a:miter lim="0"/>
            </a:ln>
          </p:spPr>
          <p:txBody>
            <a:bodyPr vert="horz" wrap="square" lIns="0" tIns="0" rIns="0" bIns="0"/>
            <a:p>
              <a:pPr algn="l" rtl="0" eaLnBrk="0">
                <a:lnSpc>
                  <a:spcPct val="108000"/>
                </a:lnSpc>
              </a:pPr>
              <a:endParaRPr sz="6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155575" algn="l" rtl="0" eaLnBrk="0">
                <a:lnSpc>
                  <a:spcPct val="85000"/>
                </a:lnSpc>
                <a:spcBef>
                  <a:spcPts val="5"/>
                </a:spcBef>
              </a:pPr>
              <a:r>
                <a:rPr sz="2200" kern="0" spc="180" dirty="0">
                  <a:solidFill>
                    <a:srgbClr val="1959B2">
                      <a:alpha val="100000"/>
                    </a:srgbClr>
                  </a:solidFill>
                  <a:latin typeface="Arial" panose="020B0604020202090204"/>
                  <a:ea typeface="Arial" panose="020B0604020202090204"/>
                  <a:cs typeface="Arial" panose="020B0604020202090204"/>
                </a:rPr>
                <a:t>2</a:t>
              </a:r>
              <a:endParaRPr sz="22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</p:txBody>
        </p:sp>
      </p:grpSp>
      <p:grpSp>
        <p:nvGrpSpPr>
          <p:cNvPr id="50" name="group 50"/>
          <p:cNvGrpSpPr/>
          <p:nvPr/>
        </p:nvGrpSpPr>
        <p:grpSpPr>
          <a:xfrm rot="21600000">
            <a:off x="647700" y="6001385"/>
            <a:ext cx="457200" cy="457200"/>
            <a:chOff x="0" y="0"/>
            <a:chExt cx="457200" cy="457200"/>
          </a:xfrm>
        </p:grpSpPr>
        <p:pic>
          <p:nvPicPr>
            <p:cNvPr id="398" name="picture 398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rot="21600000">
              <a:off x="0" y="0"/>
              <a:ext cx="457200" cy="457200"/>
            </a:xfrm>
            <a:prstGeom prst="rect">
              <a:avLst/>
            </a:prstGeom>
          </p:spPr>
        </p:pic>
        <p:sp>
          <p:nvSpPr>
            <p:cNvPr id="400" name="textbox 400"/>
            <p:cNvSpPr/>
            <p:nvPr/>
          </p:nvSpPr>
          <p:spPr>
            <a:xfrm>
              <a:off x="-12700" y="-12700"/>
              <a:ext cx="483234" cy="482600"/>
            </a:xfrm>
            <a:prstGeom prst="rect">
              <a:avLst/>
            </a:prstGeom>
            <a:noFill/>
            <a:ln w="0" cap="flat">
              <a:noFill/>
              <a:prstDash val="solid"/>
              <a:miter lim="0"/>
            </a:ln>
          </p:spPr>
          <p:txBody>
            <a:bodyPr vert="horz" wrap="square" lIns="0" tIns="0" rIns="0" bIns="0"/>
            <a:p>
              <a:pPr algn="l" rtl="0" eaLnBrk="0">
                <a:lnSpc>
                  <a:spcPct val="107000"/>
                </a:lnSpc>
              </a:pPr>
              <a:endParaRPr sz="6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139065" algn="l" rtl="0" eaLnBrk="0">
                <a:lnSpc>
                  <a:spcPts val="2250"/>
                </a:lnSpc>
                <a:spcBef>
                  <a:spcPts val="5"/>
                </a:spcBef>
              </a:pPr>
              <a:r>
                <a:rPr sz="3000" kern="0" spc="20" dirty="0">
                  <a:solidFill>
                    <a:srgbClr val="215BB5">
                      <a:alpha val="100000"/>
                    </a:srgbClr>
                  </a:solidFill>
                  <a:latin typeface="Arial" panose="020B0604020202090204"/>
                  <a:ea typeface="Arial" panose="020B0604020202090204"/>
                  <a:cs typeface="Arial" panose="020B0604020202090204"/>
                </a:rPr>
                <a:t>4</a:t>
              </a:r>
              <a:endParaRPr sz="3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</p:txBody>
        </p:sp>
      </p:grpSp>
      <p:grpSp>
        <p:nvGrpSpPr>
          <p:cNvPr id="52" name="group 52"/>
          <p:cNvGrpSpPr/>
          <p:nvPr/>
        </p:nvGrpSpPr>
        <p:grpSpPr>
          <a:xfrm rot="21600000">
            <a:off x="647700" y="7099300"/>
            <a:ext cx="457200" cy="457200"/>
            <a:chOff x="0" y="0"/>
            <a:chExt cx="457200" cy="457200"/>
          </a:xfrm>
        </p:grpSpPr>
        <p:pic>
          <p:nvPicPr>
            <p:cNvPr id="402" name="picture 402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 rot="21600000">
              <a:off x="0" y="0"/>
              <a:ext cx="457200" cy="457200"/>
            </a:xfrm>
            <a:prstGeom prst="rect">
              <a:avLst/>
            </a:prstGeom>
          </p:spPr>
        </p:pic>
        <p:sp>
          <p:nvSpPr>
            <p:cNvPr id="404" name="textbox 404"/>
            <p:cNvSpPr/>
            <p:nvPr/>
          </p:nvSpPr>
          <p:spPr>
            <a:xfrm>
              <a:off x="-12700" y="-12700"/>
              <a:ext cx="483234" cy="546734"/>
            </a:xfrm>
            <a:prstGeom prst="rect">
              <a:avLst/>
            </a:prstGeom>
            <a:noFill/>
            <a:ln w="0" cap="flat">
              <a:noFill/>
              <a:prstDash val="solid"/>
              <a:miter lim="0"/>
            </a:ln>
          </p:spPr>
          <p:txBody>
            <a:bodyPr vert="horz" wrap="square" lIns="0" tIns="0" rIns="0" bIns="0"/>
            <a:p>
              <a:pPr algn="l" rtl="0" eaLnBrk="0">
                <a:lnSpc>
                  <a:spcPct val="105000"/>
                </a:lnSpc>
              </a:pPr>
              <a:endParaRPr sz="6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149225" algn="l" rtl="0" eaLnBrk="0">
                <a:lnSpc>
                  <a:spcPts val="2750"/>
                </a:lnSpc>
              </a:pPr>
              <a:r>
                <a:rPr sz="2200" kern="0" spc="180" dirty="0">
                  <a:solidFill>
                    <a:srgbClr val="3B82F6">
                      <a:alpha val="100000"/>
                    </a:srgbClr>
                  </a:solidFill>
                  <a:latin typeface="Arial" panose="020B0604020202090204"/>
                  <a:ea typeface="Arial" panose="020B0604020202090204"/>
                  <a:cs typeface="Arial" panose="020B0604020202090204"/>
                </a:rPr>
                <a:t>5</a:t>
              </a:r>
              <a:endParaRPr sz="22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</p:txBody>
        </p:sp>
      </p:grpSp>
      <p:pic>
        <p:nvPicPr>
          <p:cNvPr id="406" name="picture 40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1600000">
            <a:off x="647700" y="1790700"/>
            <a:ext cx="457200" cy="457200"/>
          </a:xfrm>
          <a:prstGeom prst="rect">
            <a:avLst/>
          </a:prstGeom>
        </p:spPr>
      </p:pic>
      <p:pic>
        <p:nvPicPr>
          <p:cNvPr id="408" name="picture 40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21600000">
            <a:off x="647700" y="4431030"/>
            <a:ext cx="457200" cy="4572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" name="picture 11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0" y="641604"/>
            <a:ext cx="12192000" cy="7172325"/>
          </a:xfrm>
          <a:prstGeom prst="rect">
            <a:avLst/>
          </a:prstGeom>
        </p:spPr>
      </p:pic>
      <p:sp>
        <p:nvSpPr>
          <p:cNvPr id="18" name="textbox 18"/>
          <p:cNvSpPr/>
          <p:nvPr/>
        </p:nvSpPr>
        <p:spPr>
          <a:xfrm>
            <a:off x="7132311" y="3300095"/>
            <a:ext cx="4372609" cy="308991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8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5400" algn="l" rtl="0" eaLnBrk="0">
              <a:lnSpc>
                <a:spcPct val="91000"/>
              </a:lnSpc>
            </a:pPr>
            <a:r>
              <a:rPr sz="1800" kern="0" spc="-3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函数性能提升</a:t>
            </a:r>
            <a:endParaRPr sz="18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18415" indent="-5715" algn="l" rtl="0" eaLnBrk="0">
              <a:lnSpc>
                <a:spcPct val="115000"/>
              </a:lnSpc>
              <a:spcBef>
                <a:spcPts val="840"/>
              </a:spcBef>
            </a:pPr>
            <a:r>
              <a:rPr sz="1200" kern="0" spc="-1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使用参数传递代替闭包、避免使用可选参数</a:t>
            </a:r>
            <a:r>
              <a:rPr sz="1200" kern="0" spc="-13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-1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，优化函数调用性</a:t>
            </a:r>
            <a:r>
              <a:rPr sz="1200" kern="0" spc="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     </a:t>
            </a:r>
            <a:r>
              <a:rPr sz="1200" kern="0" spc="-2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能</a:t>
            </a:r>
            <a:r>
              <a:rPr sz="1200" kern="0" spc="-18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-2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，减少不必要的逻辑判断。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4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05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05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05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05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05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05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05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05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02235" algn="l" rtl="0" eaLnBrk="0">
              <a:lnSpc>
                <a:spcPct val="92000"/>
              </a:lnSpc>
              <a:spcBef>
                <a:spcPts val="540"/>
              </a:spcBef>
            </a:pPr>
            <a:r>
              <a:rPr sz="1800" kern="0" spc="-2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异常处理方法</a:t>
            </a:r>
            <a:endParaRPr sz="18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16000"/>
              </a:lnSpc>
            </a:pPr>
            <a:endParaRPr sz="6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95885" algn="l" rtl="0" eaLnBrk="0">
              <a:lnSpc>
                <a:spcPct val="115000"/>
              </a:lnSpc>
              <a:spcBef>
                <a:spcPts val="5"/>
              </a:spcBef>
            </a:pPr>
            <a:r>
              <a:rPr sz="1200" kern="0" spc="-1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避免频繁抛出异常</a:t>
            </a:r>
            <a:r>
              <a:rPr sz="1200" kern="0" spc="-20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-1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，优化异常处理逻辑</a:t>
            </a:r>
            <a:r>
              <a:rPr sz="1200" kern="0" spc="-19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-1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，降</a:t>
            </a:r>
            <a:r>
              <a:rPr sz="1200" kern="0" spc="-2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低因异常处理带来的</a:t>
            </a:r>
            <a:r>
              <a:rPr sz="1200" kern="0" spc="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-1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性能损耗。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20" name="textbox 20"/>
          <p:cNvSpPr/>
          <p:nvPr/>
        </p:nvSpPr>
        <p:spPr>
          <a:xfrm>
            <a:off x="1334439" y="3300095"/>
            <a:ext cx="4351020" cy="308863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76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2000"/>
              </a:lnSpc>
            </a:pPr>
            <a:r>
              <a:rPr sz="1800" kern="0" spc="-1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声明与表达式的使用</a:t>
            </a:r>
            <a:endParaRPr sz="18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14605" indent="-635" algn="l" rtl="0" eaLnBrk="0">
              <a:lnSpc>
                <a:spcPct val="110000"/>
              </a:lnSpc>
              <a:spcBef>
                <a:spcPts val="980"/>
              </a:spcBef>
            </a:pPr>
            <a:r>
              <a:rPr sz="1200" kern="0" spc="3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通过合理使用</a:t>
            </a:r>
            <a:r>
              <a:rPr sz="1200" kern="0" spc="0" dirty="0">
                <a:solidFill>
                  <a:srgbClr val="4B5563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const</a:t>
            </a:r>
            <a:r>
              <a:rPr sz="1200" kern="0" spc="3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声明不变变量、避免</a:t>
            </a:r>
            <a:r>
              <a:rPr sz="1200" kern="0" spc="0" dirty="0">
                <a:solidFill>
                  <a:srgbClr val="4B5563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number</a:t>
            </a:r>
            <a:r>
              <a:rPr sz="1200" kern="0" spc="2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类型混用、防止</a:t>
            </a:r>
            <a:r>
              <a:rPr sz="1200" kern="0" spc="-1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-1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计算溢出和优化循环中的常量提取</a:t>
            </a:r>
            <a:r>
              <a:rPr sz="1200" kern="0" spc="-20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-1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，提升代码性能。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5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05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05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05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05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05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05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05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05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7940" algn="l" rtl="0" eaLnBrk="0">
              <a:lnSpc>
                <a:spcPct val="91000"/>
              </a:lnSpc>
              <a:spcBef>
                <a:spcPts val="545"/>
              </a:spcBef>
            </a:pPr>
            <a:r>
              <a:rPr sz="1800" kern="0" spc="-1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数组性能优化</a:t>
            </a:r>
            <a:endParaRPr sz="18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4000"/>
              </a:lnSpc>
            </a:pPr>
            <a:endParaRPr sz="8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7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9210" indent="-3175" algn="l" rtl="0" eaLnBrk="0">
              <a:lnSpc>
                <a:spcPct val="109000"/>
              </a:lnSpc>
            </a:pPr>
            <a:r>
              <a:rPr sz="1200" kern="0" spc="1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使用</a:t>
            </a:r>
            <a:r>
              <a:rPr sz="1200" kern="0" spc="0" dirty="0">
                <a:solidFill>
                  <a:srgbClr val="4B5563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TypedArray</a:t>
            </a:r>
            <a:r>
              <a:rPr sz="1200" kern="0" spc="1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进行数值计算、避免使用稀</a:t>
            </a:r>
            <a:r>
              <a:rPr sz="1200" kern="0" spc="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疏数组和联合类型数</a:t>
            </a:r>
            <a:r>
              <a:rPr sz="1200" kern="0" spc="-1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-2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组</a:t>
            </a:r>
            <a:r>
              <a:rPr sz="1200" kern="0" spc="-20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-2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，提高数组访问速度</a:t>
            </a:r>
            <a:r>
              <a:rPr sz="1200" kern="0" spc="-3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。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grpSp>
        <p:nvGrpSpPr>
          <p:cNvPr id="2" name="group 2"/>
          <p:cNvGrpSpPr/>
          <p:nvPr/>
        </p:nvGrpSpPr>
        <p:grpSpPr>
          <a:xfrm rot="21600000">
            <a:off x="0" y="970788"/>
            <a:ext cx="12192000" cy="952500"/>
            <a:chOff x="0" y="0"/>
            <a:chExt cx="12192000" cy="952500"/>
          </a:xfrm>
        </p:grpSpPr>
        <p:pic>
          <p:nvPicPr>
            <p:cNvPr id="22" name="picture 2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21600000">
              <a:off x="0" y="0"/>
              <a:ext cx="12192000" cy="952500"/>
            </a:xfrm>
            <a:prstGeom prst="rect">
              <a:avLst/>
            </a:prstGeom>
          </p:spPr>
        </p:pic>
        <p:sp>
          <p:nvSpPr>
            <p:cNvPr id="24" name="textbox 24"/>
            <p:cNvSpPr/>
            <p:nvPr/>
          </p:nvSpPr>
          <p:spPr>
            <a:xfrm>
              <a:off x="-12700" y="-12700"/>
              <a:ext cx="12217400" cy="1015364"/>
            </a:xfrm>
            <a:prstGeom prst="rect">
              <a:avLst/>
            </a:prstGeom>
            <a:noFill/>
            <a:ln w="0" cap="flat">
              <a:noFill/>
              <a:prstDash val="solid"/>
              <a:miter lim="0"/>
            </a:ln>
          </p:spPr>
          <p:txBody>
            <a:bodyPr vert="horz" wrap="square" lIns="0" tIns="0" rIns="0" bIns="0"/>
            <a:p>
              <a:pPr algn="l" rtl="0" eaLnBrk="0">
                <a:lnSpc>
                  <a:spcPct val="111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algn="l" rtl="0" eaLnBrk="0">
                <a:lnSpc>
                  <a:spcPct val="112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algn="l" rtl="0" eaLnBrk="0">
                <a:lnSpc>
                  <a:spcPct val="9000"/>
                </a:lnSpc>
              </a:pPr>
              <a:endParaRPr sz="1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481330" algn="l" rtl="0" eaLnBrk="0">
                <a:lnSpc>
                  <a:spcPct val="92000"/>
                </a:lnSpc>
              </a:pPr>
              <a:r>
                <a:rPr sz="2700" kern="0" spc="-30" dirty="0">
                  <a:solidFill>
                    <a:srgbClr val="FFFFFF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课程概述</a:t>
              </a:r>
              <a:endParaRPr sz="27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</p:txBody>
        </p:sp>
      </p:grpSp>
      <p:sp>
        <p:nvSpPr>
          <p:cNvPr id="26" name="textbox 26"/>
          <p:cNvSpPr/>
          <p:nvPr/>
        </p:nvSpPr>
        <p:spPr>
          <a:xfrm>
            <a:off x="451548" y="2162047"/>
            <a:ext cx="11257915" cy="53022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8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83000"/>
              </a:lnSpc>
            </a:pPr>
            <a:r>
              <a:rPr sz="1500" kern="0" spc="-1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本课程深入讲解在高性能场景下的优化建议</a:t>
            </a:r>
            <a:r>
              <a:rPr sz="1500" kern="0" spc="-25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500" kern="0" spc="-1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，包括声明与表达</a:t>
            </a:r>
            <a:r>
              <a:rPr sz="1500" kern="0" spc="-2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式的使用、</a:t>
            </a:r>
            <a:r>
              <a:rPr sz="1500" kern="0" spc="-32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500" kern="0" spc="-2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函数性能的提升</a:t>
            </a:r>
            <a:r>
              <a:rPr sz="1500" kern="0" spc="-25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500" kern="0" spc="-2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，数组性能的优化</a:t>
            </a:r>
            <a:r>
              <a:rPr sz="1500" kern="0" spc="-25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500" kern="0" spc="-2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</a:t>
            </a:r>
            <a:r>
              <a:rPr sz="1500" kern="0" spc="-35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500" kern="0" spc="-2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以及异常处理方法。这些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24130" algn="l" rtl="0" eaLnBrk="0">
              <a:lnSpc>
                <a:spcPts val="2475"/>
              </a:lnSpc>
            </a:pPr>
            <a:r>
              <a:rPr sz="1500" kern="0" spc="-1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内容均源自开发实战中的高性能经验总结</a:t>
            </a:r>
            <a:r>
              <a:rPr sz="1500" kern="0" spc="-26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500" kern="0" spc="-1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</a:t>
            </a:r>
            <a:r>
              <a:rPr sz="1500" kern="0" spc="-29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500" kern="0" spc="-1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旨在为</a:t>
            </a:r>
            <a:r>
              <a:rPr sz="1500" kern="0" spc="-2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读者提供实用的优化思路和技巧。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28" name="textbox 28"/>
          <p:cNvSpPr/>
          <p:nvPr/>
        </p:nvSpPr>
        <p:spPr>
          <a:xfrm>
            <a:off x="2607627" y="7481951"/>
            <a:ext cx="6972934" cy="20002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8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5000"/>
              </a:lnSpc>
            </a:pPr>
            <a:r>
              <a:rPr sz="1200" kern="0" spc="-10" dirty="0">
                <a:solidFill>
                  <a:srgbClr val="6B7280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HarmonyOS</a:t>
            </a:r>
            <a:r>
              <a:rPr sz="1200" kern="0" spc="110" dirty="0">
                <a:solidFill>
                  <a:srgbClr val="6B7280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 </a:t>
            </a:r>
            <a:r>
              <a:rPr sz="1200" kern="0" spc="-10" dirty="0">
                <a:solidFill>
                  <a:srgbClr val="6B7280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NEXT </a:t>
            </a:r>
            <a:r>
              <a:rPr sz="1200" kern="0" spc="-10" dirty="0">
                <a:solidFill>
                  <a:srgbClr val="6B7280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作为新兴的平台</a:t>
            </a:r>
            <a:r>
              <a:rPr sz="1200" kern="0" spc="-190" dirty="0">
                <a:solidFill>
                  <a:srgbClr val="6B7280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-10" dirty="0">
                <a:solidFill>
                  <a:srgbClr val="6B7280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，与</a:t>
            </a:r>
            <a:r>
              <a:rPr sz="1200" kern="0" spc="-10" dirty="0">
                <a:solidFill>
                  <a:srgbClr val="6B7280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ArkTS </a:t>
            </a:r>
            <a:r>
              <a:rPr sz="1200" kern="0" spc="-10" dirty="0">
                <a:solidFill>
                  <a:srgbClr val="6B7280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一样尚处于发展阶段</a:t>
            </a:r>
            <a:r>
              <a:rPr sz="1200" kern="0" spc="-200" dirty="0">
                <a:solidFill>
                  <a:srgbClr val="6B7280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-20" dirty="0">
                <a:solidFill>
                  <a:srgbClr val="6B7280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，本课程提供实用的高性能优化经验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30" name="picture 3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457200" y="3037713"/>
            <a:ext cx="76200" cy="4257675"/>
          </a:xfrm>
          <a:prstGeom prst="rect">
            <a:avLst/>
          </a:prstGeom>
        </p:spPr>
      </p:pic>
      <p:pic>
        <p:nvPicPr>
          <p:cNvPr id="32" name="picture 3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6248400" y="3037713"/>
            <a:ext cx="76200" cy="4257675"/>
          </a:xfrm>
          <a:prstGeom prst="rect">
            <a:avLst/>
          </a:prstGeom>
        </p:spPr>
      </p:pic>
      <p:pic>
        <p:nvPicPr>
          <p:cNvPr id="34" name="picture 3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6515100" y="5552313"/>
            <a:ext cx="514350" cy="609600"/>
          </a:xfrm>
          <a:prstGeom prst="rect">
            <a:avLst/>
          </a:prstGeom>
        </p:spPr>
      </p:pic>
      <p:pic>
        <p:nvPicPr>
          <p:cNvPr id="36" name="picture 3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600000">
            <a:off x="723900" y="5552313"/>
            <a:ext cx="447675" cy="609600"/>
          </a:xfrm>
          <a:prstGeom prst="rect">
            <a:avLst/>
          </a:prstGeom>
        </p:spPr>
      </p:pic>
      <p:pic>
        <p:nvPicPr>
          <p:cNvPr id="38" name="picture 3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1600000">
            <a:off x="6515100" y="3266313"/>
            <a:ext cx="438150" cy="609600"/>
          </a:xfrm>
          <a:prstGeom prst="rect">
            <a:avLst/>
          </a:prstGeom>
        </p:spPr>
      </p:pic>
      <p:pic>
        <p:nvPicPr>
          <p:cNvPr id="40" name="picture 4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21600000">
            <a:off x="723900" y="3266313"/>
            <a:ext cx="428625" cy="60960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4"/>
          <p:cNvGrpSpPr/>
          <p:nvPr/>
        </p:nvGrpSpPr>
        <p:grpSpPr>
          <a:xfrm rot="21600000">
            <a:off x="0" y="857885"/>
            <a:ext cx="12192000" cy="952500"/>
            <a:chOff x="0" y="0"/>
            <a:chExt cx="12192000" cy="952500"/>
          </a:xfrm>
        </p:grpSpPr>
        <p:pic>
          <p:nvPicPr>
            <p:cNvPr id="42" name="picture 4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 rot="21600000">
              <a:off x="0" y="0"/>
              <a:ext cx="12192000" cy="952500"/>
            </a:xfrm>
            <a:prstGeom prst="rect">
              <a:avLst/>
            </a:prstGeom>
          </p:spPr>
        </p:pic>
        <p:sp>
          <p:nvSpPr>
            <p:cNvPr id="44" name="textbox 44"/>
            <p:cNvSpPr/>
            <p:nvPr/>
          </p:nvSpPr>
          <p:spPr>
            <a:xfrm>
              <a:off x="-12700" y="-12700"/>
              <a:ext cx="12217400" cy="988060"/>
            </a:xfrm>
            <a:prstGeom prst="rect">
              <a:avLst/>
            </a:prstGeom>
            <a:noFill/>
            <a:ln w="0" cap="flat">
              <a:noFill/>
              <a:prstDash val="solid"/>
              <a:miter lim="0"/>
            </a:ln>
          </p:spPr>
          <p:txBody>
            <a:bodyPr vert="horz" wrap="square" lIns="0" tIns="0" rIns="0" bIns="0"/>
            <a:p>
              <a:pPr algn="l" rtl="0" eaLnBrk="0">
                <a:lnSpc>
                  <a:spcPct val="110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algn="l" rtl="0" eaLnBrk="0">
                <a:lnSpc>
                  <a:spcPct val="111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algn="l" rtl="0" eaLnBrk="0">
                <a:lnSpc>
                  <a:spcPct val="9000"/>
                </a:lnSpc>
              </a:pPr>
              <a:endParaRPr sz="1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475615" algn="l" rtl="0" eaLnBrk="0">
                <a:lnSpc>
                  <a:spcPct val="93000"/>
                </a:lnSpc>
              </a:pPr>
              <a:r>
                <a:rPr sz="2700" kern="0" spc="0" dirty="0">
                  <a:solidFill>
                    <a:srgbClr val="FFFFFF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声明与表达式的使用 </a:t>
              </a:r>
              <a:r>
                <a:rPr sz="2700" kern="0" spc="0" dirty="0">
                  <a:solidFill>
                    <a:srgbClr val="FFFFFF">
                      <a:alpha val="100000"/>
                    </a:srgbClr>
                  </a:solidFill>
                  <a:latin typeface="Arial" panose="020B0604020202090204"/>
                  <a:ea typeface="Arial" panose="020B0604020202090204"/>
                  <a:cs typeface="Arial" panose="020B0604020202090204"/>
                </a:rPr>
                <a:t>(1)</a:t>
              </a:r>
              <a:endParaRPr sz="27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</p:txBody>
        </p:sp>
      </p:grpSp>
      <p:sp>
        <p:nvSpPr>
          <p:cNvPr id="46" name="textbox 46"/>
          <p:cNvSpPr/>
          <p:nvPr/>
        </p:nvSpPr>
        <p:spPr>
          <a:xfrm>
            <a:off x="6502400" y="2216785"/>
            <a:ext cx="4968875" cy="176402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94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7000"/>
              </a:lnSpc>
            </a:pPr>
            <a:r>
              <a:rPr sz="3600" kern="0" spc="140" dirty="0">
                <a:solidFill>
                  <a:srgbClr val="DBEAFE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w</a:t>
            </a:r>
            <a:r>
              <a:rPr sz="3600" kern="0" spc="140" dirty="0">
                <a:solidFill>
                  <a:srgbClr val="DBEAFE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 </a:t>
            </a:r>
            <a:r>
              <a:rPr sz="1800" kern="0" spc="14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避免</a:t>
            </a:r>
            <a:r>
              <a:rPr sz="1800" kern="0" spc="0" dirty="0">
                <a:solidFill>
                  <a:srgbClr val="1D4ED8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number</a:t>
            </a:r>
            <a:r>
              <a:rPr sz="1800" kern="0" spc="14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类型整数和浮点数混用</a:t>
            </a:r>
            <a:endParaRPr sz="18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16510" indent="1270" algn="l" rtl="0" eaLnBrk="0">
              <a:lnSpc>
                <a:spcPct val="118000"/>
              </a:lnSpc>
              <a:spcBef>
                <a:spcPts val="790"/>
              </a:spcBef>
            </a:pPr>
            <a:r>
              <a:rPr sz="1200" kern="0" spc="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在</a:t>
            </a:r>
            <a:r>
              <a:rPr sz="1200" kern="0" spc="0" dirty="0">
                <a:solidFill>
                  <a:srgbClr val="374151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ArkTS</a:t>
            </a:r>
            <a:r>
              <a:rPr sz="1200" kern="0" spc="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中，</a:t>
            </a:r>
            <a:r>
              <a:rPr sz="1200" kern="0" spc="-21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0" dirty="0">
                <a:solidFill>
                  <a:srgbClr val="374151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number</a:t>
            </a:r>
            <a:r>
              <a:rPr sz="1200" kern="0" spc="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类型既</a:t>
            </a:r>
            <a:r>
              <a:rPr sz="1200" kern="0" spc="-1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可以表示整数</a:t>
            </a:r>
            <a:r>
              <a:rPr sz="1200" kern="0" spc="-20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-1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，也可以表示浮点数</a:t>
            </a:r>
            <a:r>
              <a:rPr sz="1200" kern="0" spc="-19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-1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，但它们在</a:t>
            </a:r>
            <a:r>
              <a:rPr sz="1200" kern="0" spc="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内存中的表示方式和计算</a:t>
            </a:r>
            <a:r>
              <a:rPr sz="1200" kern="0" spc="-1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方式不同。为了避免不必要的性能开销</a:t>
            </a:r>
            <a:r>
              <a:rPr sz="1200" kern="0" spc="-20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-1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，建议在</a:t>
            </a:r>
            <a:r>
              <a:rPr sz="1200" kern="0" spc="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  </a:t>
            </a:r>
            <a:r>
              <a:rPr sz="1200" kern="0" spc="-1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声明时就确定变量的类型</a:t>
            </a:r>
            <a:r>
              <a:rPr sz="1200" kern="0" spc="-17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-1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，并在后续使用中保持一致。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60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02000"/>
              </a:lnSpc>
            </a:pPr>
            <a:endParaRPr sz="3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65100" algn="l" rtl="0" eaLnBrk="0">
              <a:lnSpc>
                <a:spcPct val="91000"/>
              </a:lnSpc>
              <a:spcBef>
                <a:spcPts val="0"/>
              </a:spcBef>
              <a:tabLst>
                <a:tab pos="244475" algn="l"/>
              </a:tabLst>
            </a:pPr>
            <a:r>
              <a:rPr sz="1200" kern="0" spc="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-1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避免做法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48" name="picture 4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6515100" y="3791585"/>
            <a:ext cx="152400" cy="152400"/>
          </a:xfrm>
          <a:prstGeom prst="rect">
            <a:avLst/>
          </a:prstGeom>
        </p:spPr>
      </p:pic>
      <p:sp>
        <p:nvSpPr>
          <p:cNvPr id="50" name="rect 50"/>
          <p:cNvSpPr/>
          <p:nvPr/>
        </p:nvSpPr>
        <p:spPr>
          <a:xfrm>
            <a:off x="3581399" y="2839085"/>
            <a:ext cx="466725" cy="228600"/>
          </a:xfrm>
          <a:prstGeom prst="rect">
            <a:avLst/>
          </a:prstGeom>
          <a:solidFill>
            <a:srgbClr val="3B82F6">
              <a:alpha val="9803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p>
            <a:pPr algn="ctr"/>
            <a:endParaRPr lang="zh-CN" altLang="en-US"/>
          </a:p>
        </p:txBody>
      </p:sp>
      <p:sp>
        <p:nvSpPr>
          <p:cNvPr id="52" name="textbox 52"/>
          <p:cNvSpPr/>
          <p:nvPr/>
        </p:nvSpPr>
        <p:spPr>
          <a:xfrm>
            <a:off x="673100" y="2216785"/>
            <a:ext cx="4911725" cy="153543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100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7000"/>
              </a:lnSpc>
            </a:pPr>
            <a:r>
              <a:rPr sz="3600" kern="0" spc="160" dirty="0">
                <a:solidFill>
                  <a:srgbClr val="DBEAFE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w</a:t>
            </a:r>
            <a:r>
              <a:rPr sz="3600" kern="0" spc="160" dirty="0">
                <a:solidFill>
                  <a:srgbClr val="DBEAFE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 </a:t>
            </a:r>
            <a:r>
              <a:rPr sz="1800" kern="0" spc="16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使用</a:t>
            </a:r>
            <a:r>
              <a:rPr sz="1800" kern="0" spc="0" dirty="0">
                <a:solidFill>
                  <a:srgbClr val="1D4ED8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const</a:t>
            </a:r>
            <a:r>
              <a:rPr sz="1800" kern="0" spc="16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声明不变变量</a:t>
            </a:r>
            <a:endParaRPr sz="18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17145" indent="12065" algn="l" rtl="0" eaLnBrk="0">
              <a:lnSpc>
                <a:spcPct val="115000"/>
              </a:lnSpc>
              <a:spcBef>
                <a:spcPts val="770"/>
              </a:spcBef>
            </a:pPr>
            <a:r>
              <a:rPr sz="1200" kern="0" spc="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当变量在后续代码中不会发生变化时</a:t>
            </a:r>
            <a:r>
              <a:rPr sz="1200" kern="0" spc="-20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-1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，使用 </a:t>
            </a:r>
            <a:r>
              <a:rPr sz="1200" kern="0" spc="-10" dirty="0">
                <a:solidFill>
                  <a:srgbClr val="374151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const </a:t>
            </a:r>
            <a:r>
              <a:rPr sz="1200" kern="0" spc="-1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来声明该变量可以清晰</a:t>
            </a:r>
            <a:r>
              <a:rPr sz="1200" kern="0" spc="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-1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地表达变量的不可变性</a:t>
            </a:r>
            <a:r>
              <a:rPr sz="1200" kern="0" spc="-16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-1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，同时帮助编译器进行性能优化。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59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01000"/>
              </a:lnSpc>
            </a:pPr>
            <a:endParaRPr sz="3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65100" algn="l" rtl="0" eaLnBrk="0">
              <a:lnSpc>
                <a:spcPct val="92000"/>
              </a:lnSpc>
              <a:spcBef>
                <a:spcPts val="0"/>
              </a:spcBef>
              <a:tabLst>
                <a:tab pos="245745" algn="l"/>
              </a:tabLst>
            </a:pPr>
            <a:r>
              <a:rPr sz="1200" kern="0" spc="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-2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推荐做法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54" name="picture 5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685800" y="3562985"/>
            <a:ext cx="152400" cy="152400"/>
          </a:xfrm>
          <a:prstGeom prst="rect">
            <a:avLst/>
          </a:prstGeom>
        </p:spPr>
      </p:pic>
      <p:sp>
        <p:nvSpPr>
          <p:cNvPr id="56" name="rect 56"/>
          <p:cNvSpPr/>
          <p:nvPr/>
        </p:nvSpPr>
        <p:spPr>
          <a:xfrm>
            <a:off x="466725" y="6934200"/>
            <a:ext cx="11258550" cy="609600"/>
          </a:xfrm>
          <a:prstGeom prst="rect">
            <a:avLst/>
          </a:prstGeom>
          <a:solidFill>
            <a:srgbClr val="EFF6FF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p>
            <a:pPr algn="ctr"/>
            <a:endParaRPr lang="zh-CN" altLang="en-US"/>
          </a:p>
        </p:txBody>
      </p:sp>
      <p:grpSp>
        <p:nvGrpSpPr>
          <p:cNvPr id="5" name="group 6"/>
          <p:cNvGrpSpPr/>
          <p:nvPr/>
        </p:nvGrpSpPr>
        <p:grpSpPr>
          <a:xfrm rot="21600000">
            <a:off x="6515100" y="5125085"/>
            <a:ext cx="4991100" cy="1333500"/>
            <a:chOff x="0" y="0"/>
            <a:chExt cx="4991100" cy="1333500"/>
          </a:xfrm>
        </p:grpSpPr>
        <p:sp>
          <p:nvSpPr>
            <p:cNvPr id="58" name="rect 58"/>
            <p:cNvSpPr/>
            <p:nvPr/>
          </p:nvSpPr>
          <p:spPr>
            <a:xfrm>
              <a:off x="0" y="266700"/>
              <a:ext cx="4991100" cy="1066800"/>
            </a:xfrm>
            <a:prstGeom prst="rect">
              <a:avLst/>
            </a:prstGeom>
            <a:solidFill>
              <a:srgbClr val="1F2937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p>
              <a:pPr algn="ctr"/>
              <a:endParaRPr lang="zh-CN" altLang="en-US"/>
            </a:p>
          </p:txBody>
        </p:sp>
        <p:sp>
          <p:nvSpPr>
            <p:cNvPr id="60" name="textbox 60"/>
            <p:cNvSpPr/>
            <p:nvPr/>
          </p:nvSpPr>
          <p:spPr>
            <a:xfrm>
              <a:off x="-12700" y="-12700"/>
              <a:ext cx="3886200" cy="1209039"/>
            </a:xfrm>
            <a:prstGeom prst="rect">
              <a:avLst/>
            </a:prstGeom>
            <a:noFill/>
            <a:ln w="0" cap="flat">
              <a:noFill/>
              <a:prstDash val="solid"/>
              <a:miter lim="0"/>
            </a:ln>
          </p:spPr>
          <p:txBody>
            <a:bodyPr vert="horz" wrap="square" lIns="0" tIns="0" rIns="0" bIns="0"/>
            <a:p>
              <a:pPr algn="l" rtl="0" eaLnBrk="0">
                <a:lnSpc>
                  <a:spcPct val="135000"/>
                </a:lnSpc>
              </a:pPr>
              <a:endParaRPr sz="1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165100" algn="l" rtl="0" eaLnBrk="0">
                <a:lnSpc>
                  <a:spcPct val="92000"/>
                </a:lnSpc>
                <a:spcBef>
                  <a:spcPts val="0"/>
                </a:spcBef>
                <a:tabLst>
                  <a:tab pos="245745" algn="l"/>
                </a:tabLst>
              </a:pPr>
              <a:r>
                <a:rPr sz="1200" kern="0" spc="0" dirty="0">
                  <a:solidFill>
                    <a:srgbClr val="4B5563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	</a:t>
              </a:r>
              <a:r>
                <a:rPr sz="1200" kern="0" spc="-20" dirty="0">
                  <a:solidFill>
                    <a:srgbClr val="4B5563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推荐做法</a:t>
              </a:r>
              <a:endParaRPr sz="12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  <a:p>
              <a:pPr algn="l" rtl="0" eaLnBrk="0">
                <a:lnSpc>
                  <a:spcPct val="138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174625" indent="-3175" algn="l" rtl="0" eaLnBrk="0">
                <a:lnSpc>
                  <a:spcPct val="117000"/>
                </a:lnSpc>
                <a:spcBef>
                  <a:spcPts val="305"/>
                </a:spcBef>
              </a:pPr>
              <a:r>
                <a:rPr sz="1000" kern="0" spc="50" dirty="0">
                  <a:solidFill>
                    <a:srgbClr val="9CA3AF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//</a:t>
              </a:r>
              <a:r>
                <a:rPr sz="1000" kern="0" spc="50" dirty="0">
                  <a:solidFill>
                    <a:srgbClr val="9CA3AF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 </a:t>
              </a:r>
              <a:r>
                <a:rPr sz="1000" kern="0" spc="50" dirty="0">
                  <a:solidFill>
                    <a:srgbClr val="9CA3AF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该变量声明为浮点型，后续</a:t>
              </a:r>
              <a:r>
                <a:rPr sz="1000" kern="0" spc="40" dirty="0">
                  <a:solidFill>
                    <a:srgbClr val="9CA3AF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使用过程中避免将其更改为整型</a:t>
              </a:r>
              <a:r>
                <a:rPr sz="1000" kern="0" spc="0" dirty="0">
                  <a:solidFill>
                    <a:srgbClr val="9CA3AF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 </a:t>
              </a:r>
              <a:r>
                <a:rPr sz="1000" kern="0" spc="0" dirty="0">
                  <a:solidFill>
                    <a:srgbClr val="93C5FD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let</a:t>
              </a:r>
              <a:r>
                <a:rPr sz="1000" kern="0" spc="150" dirty="0">
                  <a:solidFill>
                    <a:srgbClr val="93C5FD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 </a:t>
              </a:r>
              <a:r>
                <a:rPr sz="1000" kern="0" spc="0" dirty="0">
                  <a:solidFill>
                    <a:srgbClr val="F3F4F6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dnumber</a:t>
              </a:r>
              <a:r>
                <a:rPr sz="1000" kern="0" spc="-10" dirty="0">
                  <a:solidFill>
                    <a:srgbClr val="F3F4F6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 </a:t>
              </a:r>
              <a:r>
                <a:rPr sz="1000" kern="0" spc="-10" dirty="0">
                  <a:solidFill>
                    <a:srgbClr val="F3F4F6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=</a:t>
              </a:r>
              <a:r>
                <a:rPr sz="1000" kern="0" spc="100" dirty="0">
                  <a:solidFill>
                    <a:srgbClr val="F3F4F6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 </a:t>
              </a:r>
              <a:r>
                <a:rPr sz="1000" kern="0" spc="-10" dirty="0">
                  <a:solidFill>
                    <a:srgbClr val="F3F4F6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3</a:t>
              </a:r>
              <a:r>
                <a:rPr sz="1000" kern="0" spc="-360" dirty="0">
                  <a:solidFill>
                    <a:srgbClr val="F3F4F6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 </a:t>
              </a:r>
              <a:r>
                <a:rPr sz="1000" kern="0" spc="-10" dirty="0">
                  <a:solidFill>
                    <a:srgbClr val="F3F4F6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.14;</a:t>
              </a:r>
              <a:endParaRPr sz="1000" dirty="0">
                <a:latin typeface="Lucida Console" panose="020B0609040504020204"/>
                <a:ea typeface="Lucida Console" panose="020B0609040504020204"/>
                <a:cs typeface="Lucida Console" panose="020B0609040504020204"/>
              </a:endParaRPr>
            </a:p>
            <a:p>
              <a:pPr marL="171450" algn="l" rtl="0" eaLnBrk="0">
                <a:lnSpc>
                  <a:spcPts val="1470"/>
                </a:lnSpc>
                <a:spcBef>
                  <a:spcPts val="190"/>
                </a:spcBef>
              </a:pPr>
              <a:r>
                <a:rPr sz="1000" kern="0" spc="40" dirty="0">
                  <a:solidFill>
                    <a:srgbClr val="F3F4F6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//</a:t>
              </a:r>
              <a:r>
                <a:rPr sz="1000" kern="0" spc="40" dirty="0">
                  <a:solidFill>
                    <a:srgbClr val="F3F4F6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 </a:t>
              </a:r>
              <a:r>
                <a:rPr sz="1000" kern="0" spc="40" dirty="0">
                  <a:solidFill>
                    <a:srgbClr val="F3F4F6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需要整数时进行显式转换</a:t>
              </a:r>
              <a:endParaRPr sz="10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  <a:p>
              <a:pPr marL="175260" algn="l" rtl="0" eaLnBrk="0">
                <a:lnSpc>
                  <a:spcPts val="1470"/>
                </a:lnSpc>
                <a:spcBef>
                  <a:spcPts val="30"/>
                </a:spcBef>
              </a:pPr>
              <a:r>
                <a:rPr sz="1000" kern="0" spc="0" dirty="0">
                  <a:solidFill>
                    <a:srgbClr val="93C5FD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let</a:t>
              </a:r>
              <a:r>
                <a:rPr sz="1000" kern="0" spc="100" dirty="0">
                  <a:solidFill>
                    <a:srgbClr val="93C5FD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 </a:t>
              </a:r>
              <a:r>
                <a:rPr sz="1000" kern="0" spc="0" dirty="0">
                  <a:solidFill>
                    <a:srgbClr val="F3F4F6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intPart</a:t>
              </a:r>
              <a:r>
                <a:rPr sz="1000" kern="0" spc="100" dirty="0">
                  <a:solidFill>
                    <a:srgbClr val="F3F4F6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 </a:t>
              </a:r>
              <a:r>
                <a:rPr sz="1000" kern="0" spc="100" dirty="0">
                  <a:solidFill>
                    <a:srgbClr val="F3F4F6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=</a:t>
              </a:r>
              <a:r>
                <a:rPr sz="1000" kern="0" spc="120" dirty="0">
                  <a:solidFill>
                    <a:srgbClr val="F3F4F6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 </a:t>
              </a:r>
              <a:r>
                <a:rPr sz="1000" kern="0" spc="0" dirty="0">
                  <a:solidFill>
                    <a:srgbClr val="F3F4F6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Math</a:t>
              </a:r>
              <a:r>
                <a:rPr sz="1000" kern="0" spc="100" dirty="0">
                  <a:solidFill>
                    <a:srgbClr val="F3F4F6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.</a:t>
              </a:r>
              <a:r>
                <a:rPr sz="1000" kern="0" spc="0" dirty="0">
                  <a:solidFill>
                    <a:srgbClr val="F3F4F6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floor</a:t>
              </a:r>
              <a:r>
                <a:rPr sz="1000" kern="0" spc="100" dirty="0">
                  <a:solidFill>
                    <a:srgbClr val="F3F4F6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(</a:t>
              </a:r>
              <a:r>
                <a:rPr sz="1000" kern="0" spc="0" dirty="0">
                  <a:solidFill>
                    <a:srgbClr val="F3F4F6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dnumber</a:t>
              </a:r>
              <a:r>
                <a:rPr sz="1000" kern="0" spc="100" dirty="0">
                  <a:solidFill>
                    <a:srgbClr val="F3F4F6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);</a:t>
              </a:r>
              <a:endParaRPr sz="1000" dirty="0">
                <a:latin typeface="Lucida Console" panose="020B0609040504020204"/>
                <a:ea typeface="Lucida Console" panose="020B0609040504020204"/>
                <a:cs typeface="Lucida Console" panose="020B0609040504020204"/>
              </a:endParaRPr>
            </a:p>
          </p:txBody>
        </p:sp>
        <p:pic>
          <p:nvPicPr>
            <p:cNvPr id="62" name="picture 6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21600000">
              <a:off x="0" y="0"/>
              <a:ext cx="152400" cy="152400"/>
            </a:xfrm>
            <a:prstGeom prst="rect">
              <a:avLst/>
            </a:prstGeom>
          </p:spPr>
        </p:pic>
      </p:grpSp>
      <p:sp>
        <p:nvSpPr>
          <p:cNvPr id="64" name="textbox 64"/>
          <p:cNvSpPr/>
          <p:nvPr/>
        </p:nvSpPr>
        <p:spPr>
          <a:xfrm>
            <a:off x="685799" y="4972685"/>
            <a:ext cx="4991100" cy="1257300"/>
          </a:xfrm>
          <a:prstGeom prst="rect">
            <a:avLst/>
          </a:prstGeom>
          <a:solidFill>
            <a:srgbClr val="1F2937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103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8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58750" algn="l" rtl="0" eaLnBrk="0">
              <a:lnSpc>
                <a:spcPts val="1470"/>
              </a:lnSpc>
            </a:pPr>
            <a:r>
              <a:rPr sz="1000" kern="0" spc="40" dirty="0">
                <a:solidFill>
                  <a:srgbClr val="F3F4F6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//</a:t>
            </a:r>
            <a:r>
              <a:rPr sz="1000" kern="0" spc="40" dirty="0">
                <a:solidFill>
                  <a:srgbClr val="F3F4F6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1000" kern="0" spc="40" dirty="0">
                <a:solidFill>
                  <a:srgbClr val="F3F4F6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避免使用</a:t>
            </a:r>
            <a:r>
              <a:rPr sz="1000" kern="0" spc="0" dirty="0">
                <a:solidFill>
                  <a:srgbClr val="F3F4F6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let</a:t>
            </a:r>
            <a:r>
              <a:rPr sz="1000" kern="0" spc="40" dirty="0">
                <a:solidFill>
                  <a:srgbClr val="F3F4F6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声明不变变量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162560" algn="l" rtl="0" eaLnBrk="0">
              <a:lnSpc>
                <a:spcPts val="1255"/>
              </a:lnSpc>
            </a:pPr>
            <a:r>
              <a:rPr sz="1000" kern="0" spc="0" dirty="0">
                <a:solidFill>
                  <a:srgbClr val="FDE047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let</a:t>
            </a:r>
            <a:r>
              <a:rPr sz="1000" kern="0" spc="150" dirty="0">
                <a:solidFill>
                  <a:srgbClr val="FDE047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1000" kern="0" spc="0" dirty="0">
                <a:solidFill>
                  <a:srgbClr val="F3F4F6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index</a:t>
            </a:r>
            <a:r>
              <a:rPr sz="1000" kern="0" spc="10" dirty="0">
                <a:solidFill>
                  <a:srgbClr val="F3F4F6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1000" kern="0" spc="10" dirty="0">
                <a:solidFill>
                  <a:srgbClr val="F3F4F6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=</a:t>
            </a:r>
            <a:r>
              <a:rPr sz="1000" kern="0" spc="160" dirty="0">
                <a:solidFill>
                  <a:srgbClr val="F3F4F6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1000" kern="0" spc="10" dirty="0">
                <a:solidFill>
                  <a:srgbClr val="F3F4F6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10010;</a:t>
            </a:r>
            <a:endParaRPr sz="1000" dirty="0">
              <a:latin typeface="Lucida Console" panose="020B0609040504020204"/>
              <a:ea typeface="Lucida Console" panose="020B0609040504020204"/>
              <a:cs typeface="Lucida Console" panose="020B0609040504020204"/>
            </a:endParaRPr>
          </a:p>
          <a:p>
            <a:pPr marL="158750" algn="l" rtl="0" eaLnBrk="0">
              <a:lnSpc>
                <a:spcPts val="1470"/>
              </a:lnSpc>
              <a:spcBef>
                <a:spcPts val="275"/>
              </a:spcBef>
            </a:pPr>
            <a:r>
              <a:rPr sz="1000" kern="0" spc="30" dirty="0">
                <a:solidFill>
                  <a:srgbClr val="F3F4F6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//</a:t>
            </a:r>
            <a:r>
              <a:rPr sz="1000" kern="0" spc="30" dirty="0">
                <a:solidFill>
                  <a:srgbClr val="F3F4F6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1000" kern="0" spc="30" dirty="0">
                <a:solidFill>
                  <a:srgbClr val="F3F4F6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或者多次赋值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158750" algn="l" rtl="0" eaLnBrk="0">
              <a:lnSpc>
                <a:spcPct val="87000"/>
              </a:lnSpc>
              <a:spcBef>
                <a:spcPts val="295"/>
              </a:spcBef>
            </a:pPr>
            <a:r>
              <a:rPr sz="1000" kern="0" spc="0" dirty="0">
                <a:solidFill>
                  <a:srgbClr val="FDE047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var</a:t>
            </a:r>
            <a:r>
              <a:rPr sz="1000" kern="0" spc="180" dirty="0">
                <a:solidFill>
                  <a:srgbClr val="FDE047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1000" kern="0" spc="0" dirty="0">
                <a:solidFill>
                  <a:srgbClr val="F3F4F6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index</a:t>
            </a:r>
            <a:r>
              <a:rPr sz="1000" kern="0" spc="10" dirty="0">
                <a:solidFill>
                  <a:srgbClr val="F3F4F6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1000" kern="0" spc="10" dirty="0">
                <a:solidFill>
                  <a:srgbClr val="F3F4F6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=</a:t>
            </a:r>
            <a:r>
              <a:rPr sz="1000" kern="0" spc="160" dirty="0">
                <a:solidFill>
                  <a:srgbClr val="F3F4F6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1000" kern="0" spc="10" dirty="0">
                <a:solidFill>
                  <a:srgbClr val="F3F4F6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10010;</a:t>
            </a:r>
            <a:endParaRPr sz="1000" dirty="0">
              <a:latin typeface="Lucida Console" panose="020B0609040504020204"/>
              <a:ea typeface="Lucida Console" panose="020B0609040504020204"/>
              <a:cs typeface="Lucida Console" panose="020B0609040504020204"/>
            </a:endParaRPr>
          </a:p>
          <a:p>
            <a:pPr marL="163830" algn="l" rtl="0" eaLnBrk="0">
              <a:lnSpc>
                <a:spcPts val="1470"/>
              </a:lnSpc>
              <a:spcBef>
                <a:spcPts val="190"/>
              </a:spcBef>
            </a:pPr>
            <a:r>
              <a:rPr sz="1000" kern="0" spc="0" dirty="0">
                <a:solidFill>
                  <a:srgbClr val="F3F4F6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index</a:t>
            </a:r>
            <a:r>
              <a:rPr sz="1000" kern="0" spc="30" dirty="0">
                <a:solidFill>
                  <a:srgbClr val="F3F4F6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1000" kern="0" spc="30" dirty="0">
                <a:solidFill>
                  <a:srgbClr val="F3F4F6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=</a:t>
            </a:r>
            <a:r>
              <a:rPr sz="1000" kern="0" spc="140" dirty="0">
                <a:solidFill>
                  <a:srgbClr val="F3F4F6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1000" kern="0" spc="30" dirty="0">
                <a:solidFill>
                  <a:srgbClr val="F3F4F6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20020;</a:t>
            </a:r>
            <a:r>
              <a:rPr sz="1000" kern="0" spc="30" dirty="0">
                <a:solidFill>
                  <a:srgbClr val="F3F4F6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1000" kern="0" spc="30" dirty="0">
                <a:solidFill>
                  <a:srgbClr val="F87171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//</a:t>
            </a:r>
            <a:r>
              <a:rPr sz="1000" kern="0" spc="30" dirty="0">
                <a:solidFill>
                  <a:srgbClr val="F87171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1000" kern="0" spc="30" dirty="0">
                <a:solidFill>
                  <a:srgbClr val="F8717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不必要的修改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66" name="textbox 66"/>
          <p:cNvSpPr/>
          <p:nvPr/>
        </p:nvSpPr>
        <p:spPr>
          <a:xfrm>
            <a:off x="6515100" y="4058285"/>
            <a:ext cx="4991100" cy="876300"/>
          </a:xfrm>
          <a:prstGeom prst="rect">
            <a:avLst/>
          </a:prstGeom>
          <a:solidFill>
            <a:srgbClr val="1F2937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103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8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58750" algn="l" rtl="0" eaLnBrk="0">
              <a:lnSpc>
                <a:spcPts val="1470"/>
              </a:lnSpc>
            </a:pPr>
            <a:r>
              <a:rPr sz="1000" kern="0" spc="50" dirty="0">
                <a:solidFill>
                  <a:srgbClr val="9CA3AF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//</a:t>
            </a:r>
            <a:r>
              <a:rPr sz="1000" kern="0" spc="50" dirty="0">
                <a:solidFill>
                  <a:srgbClr val="9CA3AF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1000" kern="0" spc="50" dirty="0">
                <a:solidFill>
                  <a:srgbClr val="9CA3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该变量声明为整型，后续使</a:t>
            </a:r>
            <a:r>
              <a:rPr sz="1000" kern="0" spc="40" dirty="0">
                <a:solidFill>
                  <a:srgbClr val="9CA3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用过程中避免将其更改为浮点型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162560" algn="l" rtl="0" eaLnBrk="0">
              <a:lnSpc>
                <a:spcPts val="1255"/>
              </a:lnSpc>
            </a:pPr>
            <a:r>
              <a:rPr sz="1000" kern="0" spc="0" dirty="0">
                <a:solidFill>
                  <a:srgbClr val="93C5FD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let</a:t>
            </a:r>
            <a:r>
              <a:rPr sz="1000" kern="0" spc="130" dirty="0">
                <a:solidFill>
                  <a:srgbClr val="93C5FD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1000" kern="0" spc="0" dirty="0">
                <a:solidFill>
                  <a:srgbClr val="F3F4F6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inumber</a:t>
            </a:r>
            <a:r>
              <a:rPr sz="1000" kern="0" spc="20" dirty="0">
                <a:solidFill>
                  <a:srgbClr val="F3F4F6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1000" kern="0" spc="20" dirty="0">
                <a:solidFill>
                  <a:srgbClr val="F3F4F6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=</a:t>
            </a:r>
            <a:r>
              <a:rPr sz="1000" kern="0" spc="160" dirty="0">
                <a:solidFill>
                  <a:srgbClr val="F3F4F6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1000" kern="0" spc="20" dirty="0">
                <a:solidFill>
                  <a:srgbClr val="F3F4F6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1;</a:t>
            </a:r>
            <a:endParaRPr sz="1000" dirty="0">
              <a:latin typeface="Lucida Console" panose="020B0609040504020204"/>
              <a:ea typeface="Lucida Console" panose="020B0609040504020204"/>
              <a:cs typeface="Lucida Console" panose="020B0609040504020204"/>
            </a:endParaRPr>
          </a:p>
          <a:p>
            <a:pPr marL="163830" algn="l" rtl="0" eaLnBrk="0">
              <a:lnSpc>
                <a:spcPts val="1470"/>
              </a:lnSpc>
              <a:spcBef>
                <a:spcPts val="275"/>
              </a:spcBef>
            </a:pPr>
            <a:r>
              <a:rPr sz="1000" kern="0" spc="0" dirty="0">
                <a:solidFill>
                  <a:srgbClr val="F3F4F6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inumber</a:t>
            </a:r>
            <a:r>
              <a:rPr sz="1000" kern="0" spc="10" dirty="0">
                <a:solidFill>
                  <a:srgbClr val="F3F4F6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1000" kern="0" spc="10" dirty="0">
                <a:solidFill>
                  <a:srgbClr val="F3F4F6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=</a:t>
            </a:r>
            <a:r>
              <a:rPr sz="1000" kern="0" spc="170" dirty="0">
                <a:solidFill>
                  <a:srgbClr val="F3F4F6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1000" kern="0" spc="10" dirty="0">
                <a:solidFill>
                  <a:srgbClr val="F3F4F6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3</a:t>
            </a:r>
            <a:r>
              <a:rPr sz="1000" kern="0" spc="-350" dirty="0">
                <a:solidFill>
                  <a:srgbClr val="F3F4F6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1000" kern="0" spc="10" dirty="0">
                <a:solidFill>
                  <a:srgbClr val="F3F4F6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.14;</a:t>
            </a:r>
            <a:r>
              <a:rPr sz="1000" kern="0" spc="80" dirty="0">
                <a:solidFill>
                  <a:srgbClr val="F3F4F6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1000" kern="0" spc="10" dirty="0">
                <a:solidFill>
                  <a:srgbClr val="F87171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//</a:t>
            </a:r>
            <a:r>
              <a:rPr sz="1000" kern="0" spc="10" dirty="0">
                <a:solidFill>
                  <a:srgbClr val="F87171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1000" kern="0" spc="10" dirty="0">
                <a:solidFill>
                  <a:srgbClr val="F8717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避免该操作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68" name="textbox 68"/>
          <p:cNvSpPr/>
          <p:nvPr/>
        </p:nvSpPr>
        <p:spPr>
          <a:xfrm>
            <a:off x="685799" y="3829685"/>
            <a:ext cx="4991100" cy="685800"/>
          </a:xfrm>
          <a:prstGeom prst="rect">
            <a:avLst/>
          </a:prstGeom>
          <a:solidFill>
            <a:srgbClr val="1F2937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103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8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58750" algn="l" rtl="0" eaLnBrk="0">
              <a:lnSpc>
                <a:spcPts val="1470"/>
              </a:lnSpc>
            </a:pPr>
            <a:r>
              <a:rPr sz="1000" kern="0" spc="40" dirty="0">
                <a:solidFill>
                  <a:srgbClr val="F3F4F6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//</a:t>
            </a:r>
            <a:r>
              <a:rPr sz="1000" kern="0" spc="40" dirty="0">
                <a:solidFill>
                  <a:srgbClr val="F3F4F6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1000" kern="0" spc="40" dirty="0">
                <a:solidFill>
                  <a:srgbClr val="F3F4F6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如果该变量在后续过程中不会发生变化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164465" algn="l" rtl="0" eaLnBrk="0">
              <a:lnSpc>
                <a:spcPts val="1255"/>
              </a:lnSpc>
            </a:pPr>
            <a:r>
              <a:rPr sz="1000" kern="0" spc="0" dirty="0">
                <a:solidFill>
                  <a:srgbClr val="93C5FD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const</a:t>
            </a:r>
            <a:r>
              <a:rPr sz="1000" kern="0" spc="110" dirty="0">
                <a:solidFill>
                  <a:srgbClr val="93C5FD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1000" kern="0" spc="0" dirty="0">
                <a:solidFill>
                  <a:srgbClr val="F3F4F6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index</a:t>
            </a:r>
            <a:r>
              <a:rPr sz="1000" kern="0" spc="20" dirty="0">
                <a:solidFill>
                  <a:srgbClr val="F3F4F6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1000" kern="0" spc="20" dirty="0">
                <a:solidFill>
                  <a:srgbClr val="F3F4F6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=</a:t>
            </a:r>
            <a:r>
              <a:rPr sz="1000" kern="0" spc="150" dirty="0">
                <a:solidFill>
                  <a:srgbClr val="F3F4F6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1000" kern="0" spc="20" dirty="0">
                <a:solidFill>
                  <a:srgbClr val="F3F4F6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10010;</a:t>
            </a:r>
            <a:endParaRPr sz="1000" dirty="0">
              <a:latin typeface="Lucida Console" panose="020B0609040504020204"/>
              <a:ea typeface="Lucida Console" panose="020B0609040504020204"/>
              <a:cs typeface="Lucida Console" panose="020B0609040504020204"/>
            </a:endParaRPr>
          </a:p>
        </p:txBody>
      </p:sp>
      <p:sp>
        <p:nvSpPr>
          <p:cNvPr id="70" name="textbox 70"/>
          <p:cNvSpPr/>
          <p:nvPr/>
        </p:nvSpPr>
        <p:spPr>
          <a:xfrm>
            <a:off x="625475" y="7120763"/>
            <a:ext cx="6241415" cy="262254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78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55575" algn="l" rtl="0" eaLnBrk="0">
              <a:lnSpc>
                <a:spcPct val="92000"/>
              </a:lnSpc>
              <a:tabLst>
                <a:tab pos="273050" algn="l"/>
              </a:tabLst>
            </a:pPr>
            <a:r>
              <a:rPr sz="1200" kern="0" spc="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-2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关键点： 在变量声明时明确其用途</a:t>
            </a:r>
            <a:r>
              <a:rPr sz="1200" kern="0" spc="-3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和类型，有助于编译器优化代码</a:t>
            </a:r>
            <a:r>
              <a:rPr sz="1200" kern="0" spc="-20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-3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，提高程序执行效率。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72" name="picture 7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638175" y="7148945"/>
            <a:ext cx="142875" cy="206086"/>
          </a:xfrm>
          <a:prstGeom prst="rect">
            <a:avLst/>
          </a:prstGeom>
        </p:spPr>
      </p:pic>
      <p:sp>
        <p:nvSpPr>
          <p:cNvPr id="74" name="textbox 74"/>
          <p:cNvSpPr/>
          <p:nvPr/>
        </p:nvSpPr>
        <p:spPr>
          <a:xfrm>
            <a:off x="673100" y="4693285"/>
            <a:ext cx="863600" cy="20192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146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65100" algn="l" rtl="0" eaLnBrk="0">
              <a:lnSpc>
                <a:spcPct val="91000"/>
              </a:lnSpc>
              <a:spcBef>
                <a:spcPts val="0"/>
              </a:spcBef>
              <a:tabLst>
                <a:tab pos="244475" algn="l"/>
              </a:tabLst>
            </a:pPr>
            <a:r>
              <a:rPr sz="1200" kern="0" spc="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-1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避免做法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76" name="picture 7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685800" y="4705985"/>
            <a:ext cx="152400" cy="152400"/>
          </a:xfrm>
          <a:prstGeom prst="rect">
            <a:avLst/>
          </a:prstGeom>
        </p:spPr>
      </p:pic>
      <p:pic>
        <p:nvPicPr>
          <p:cNvPr id="78" name="picture 7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600000">
            <a:off x="447675" y="6934200"/>
            <a:ext cx="38100" cy="609599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textbox 80"/>
          <p:cNvSpPr/>
          <p:nvPr/>
        </p:nvSpPr>
        <p:spPr>
          <a:xfrm>
            <a:off x="253999" y="1637792"/>
            <a:ext cx="3507740" cy="230822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100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7000"/>
              </a:lnSpc>
            </a:pPr>
            <a:r>
              <a:rPr sz="3600" kern="0" spc="120" dirty="0">
                <a:solidFill>
                  <a:srgbClr val="DBEAFE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w</a:t>
            </a:r>
            <a:r>
              <a:rPr sz="3600" kern="0" spc="120" dirty="0">
                <a:solidFill>
                  <a:srgbClr val="DBEAFE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 </a:t>
            </a:r>
            <a:r>
              <a:rPr sz="2700" kern="0" spc="120" baseline="400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避免数值计算溢出</a:t>
            </a:r>
            <a:endParaRPr sz="2700" baseline="4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r" rtl="0" eaLnBrk="0">
              <a:lnSpc>
                <a:spcPct val="91000"/>
              </a:lnSpc>
              <a:spcBef>
                <a:spcPts val="65"/>
              </a:spcBef>
            </a:pPr>
            <a:r>
              <a:rPr sz="1200" kern="0" spc="-4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在数值计算时</a:t>
            </a:r>
            <a:r>
              <a:rPr sz="1200" kern="0" spc="-20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-4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，注意不要超出数据</a:t>
            </a:r>
            <a:r>
              <a:rPr sz="1200" kern="0" spc="-5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类型的表示范围。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24130" algn="l" rtl="0" eaLnBrk="0">
              <a:lnSpc>
                <a:spcPct val="92000"/>
              </a:lnSpc>
              <a:spcBef>
                <a:spcPts val="785"/>
              </a:spcBef>
            </a:pPr>
            <a:r>
              <a:rPr sz="1200" kern="0" spc="-2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常见溢出情况：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60325" algn="l" rtl="0" eaLnBrk="0">
              <a:lnSpc>
                <a:spcPct val="89000"/>
              </a:lnSpc>
              <a:spcBef>
                <a:spcPts val="685"/>
              </a:spcBef>
              <a:tabLst>
                <a:tab pos="206375" algn="l"/>
              </a:tabLst>
            </a:pPr>
            <a:r>
              <a:rPr sz="1000" kern="0" spc="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000" kern="0" spc="5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加减乘及指数运算超过</a:t>
            </a:r>
            <a:r>
              <a:rPr sz="1000" kern="0" spc="0" dirty="0">
                <a:solidFill>
                  <a:srgbClr val="374151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INT</a:t>
            </a:r>
            <a:r>
              <a:rPr sz="1000" kern="0" spc="50" dirty="0">
                <a:solidFill>
                  <a:srgbClr val="374151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32</a:t>
            </a:r>
            <a:r>
              <a:rPr sz="1000" kern="0" spc="4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范围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60325" algn="l" rtl="0" eaLnBrk="0">
              <a:lnSpc>
                <a:spcPts val="1500"/>
              </a:lnSpc>
              <a:tabLst>
                <a:tab pos="206375" algn="l"/>
              </a:tabLst>
            </a:pPr>
            <a:r>
              <a:rPr sz="1000" kern="0" spc="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000" kern="0" spc="4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按位运算超过</a:t>
            </a:r>
            <a:r>
              <a:rPr sz="1000" kern="0" spc="0" dirty="0">
                <a:solidFill>
                  <a:srgbClr val="374151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INT</a:t>
            </a:r>
            <a:r>
              <a:rPr sz="1000" kern="0" spc="40" dirty="0">
                <a:solidFill>
                  <a:srgbClr val="374151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32_</a:t>
            </a:r>
            <a:r>
              <a:rPr sz="1000" kern="0" spc="0" dirty="0">
                <a:solidFill>
                  <a:srgbClr val="374151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MAX</a:t>
            </a: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11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11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11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12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00000"/>
              </a:lnSpc>
            </a:pPr>
            <a:endParaRPr sz="3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92710" algn="l" rtl="0" eaLnBrk="0">
              <a:lnSpc>
                <a:spcPct val="92000"/>
              </a:lnSpc>
              <a:spcBef>
                <a:spcPts val="0"/>
              </a:spcBef>
            </a:pPr>
            <a:r>
              <a:rPr sz="1200" kern="0" spc="-1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示例代码：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82" name="picture 8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266699" y="2955417"/>
            <a:ext cx="47625" cy="47625"/>
          </a:xfrm>
          <a:prstGeom prst="rect">
            <a:avLst/>
          </a:prstGeom>
        </p:spPr>
      </p:pic>
      <p:pic>
        <p:nvPicPr>
          <p:cNvPr id="84" name="picture 8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266699" y="2764917"/>
            <a:ext cx="47625" cy="47625"/>
          </a:xfrm>
          <a:prstGeom prst="rect">
            <a:avLst/>
          </a:prstGeom>
        </p:spPr>
      </p:pic>
      <p:grpSp>
        <p:nvGrpSpPr>
          <p:cNvPr id="8" name="group 8"/>
          <p:cNvGrpSpPr/>
          <p:nvPr/>
        </p:nvGrpSpPr>
        <p:grpSpPr>
          <a:xfrm rot="21600000">
            <a:off x="0" y="926592"/>
            <a:ext cx="12192000" cy="571500"/>
            <a:chOff x="0" y="0"/>
            <a:chExt cx="12192000" cy="571500"/>
          </a:xfrm>
        </p:grpSpPr>
        <p:pic>
          <p:nvPicPr>
            <p:cNvPr id="86" name="picture 86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21600000">
              <a:off x="0" y="0"/>
              <a:ext cx="12192000" cy="571500"/>
            </a:xfrm>
            <a:prstGeom prst="rect">
              <a:avLst/>
            </a:prstGeom>
          </p:spPr>
        </p:pic>
        <p:sp>
          <p:nvSpPr>
            <p:cNvPr id="88" name="textbox 88"/>
            <p:cNvSpPr/>
            <p:nvPr/>
          </p:nvSpPr>
          <p:spPr>
            <a:xfrm>
              <a:off x="-12700" y="-12700"/>
              <a:ext cx="12217400" cy="607059"/>
            </a:xfrm>
            <a:prstGeom prst="rect">
              <a:avLst/>
            </a:prstGeom>
            <a:noFill/>
            <a:ln w="0" cap="flat">
              <a:noFill/>
              <a:prstDash val="solid"/>
              <a:miter lim="0"/>
            </a:ln>
          </p:spPr>
          <p:txBody>
            <a:bodyPr vert="horz" wrap="square" lIns="0" tIns="0" rIns="0" bIns="0"/>
            <a:p>
              <a:pPr algn="l" rtl="0" eaLnBrk="0">
                <a:lnSpc>
                  <a:spcPct val="107000"/>
                </a:lnSpc>
              </a:pPr>
              <a:endParaRPr sz="9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208915" algn="l" rtl="0" eaLnBrk="0">
                <a:lnSpc>
                  <a:spcPct val="93000"/>
                </a:lnSpc>
                <a:spcBef>
                  <a:spcPts val="5"/>
                </a:spcBef>
              </a:pPr>
              <a:r>
                <a:rPr sz="2700" kern="0" spc="0" dirty="0">
                  <a:solidFill>
                    <a:srgbClr val="FFFFFF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声明与表达式的使用 </a:t>
              </a:r>
              <a:r>
                <a:rPr sz="2700" kern="0" spc="0" dirty="0">
                  <a:solidFill>
                    <a:srgbClr val="FFFFFF">
                      <a:alpha val="100000"/>
                    </a:srgbClr>
                  </a:solidFill>
                  <a:latin typeface="Arial" panose="020B0604020202090204"/>
                  <a:ea typeface="Arial" panose="020B0604020202090204"/>
                  <a:cs typeface="Arial" panose="020B0604020202090204"/>
                </a:rPr>
                <a:t>(2)</a:t>
              </a:r>
              <a:endParaRPr sz="27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</p:txBody>
        </p:sp>
      </p:grpSp>
      <p:sp>
        <p:nvSpPr>
          <p:cNvPr id="90" name="rect 90"/>
          <p:cNvSpPr/>
          <p:nvPr/>
        </p:nvSpPr>
        <p:spPr>
          <a:xfrm>
            <a:off x="190499" y="6755891"/>
            <a:ext cx="5848350" cy="952500"/>
          </a:xfrm>
          <a:prstGeom prst="rect">
            <a:avLst/>
          </a:prstGeom>
          <a:solidFill>
            <a:srgbClr val="EFF6FF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p>
            <a:pPr algn="ctr"/>
            <a:endParaRPr lang="zh-CN" altLang="en-US"/>
          </a:p>
        </p:txBody>
      </p:sp>
      <p:sp>
        <p:nvSpPr>
          <p:cNvPr id="92" name="rect 92"/>
          <p:cNvSpPr/>
          <p:nvPr/>
        </p:nvSpPr>
        <p:spPr>
          <a:xfrm>
            <a:off x="6153150" y="6755891"/>
            <a:ext cx="5848350" cy="952500"/>
          </a:xfrm>
          <a:prstGeom prst="rect">
            <a:avLst/>
          </a:prstGeom>
          <a:solidFill>
            <a:srgbClr val="EFF6FF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p>
            <a:pPr algn="ctr"/>
            <a:endParaRPr lang="zh-CN" altLang="en-US"/>
          </a:p>
        </p:txBody>
      </p:sp>
      <p:sp>
        <p:nvSpPr>
          <p:cNvPr id="94" name="textbox 94"/>
          <p:cNvSpPr/>
          <p:nvPr/>
        </p:nvSpPr>
        <p:spPr>
          <a:xfrm>
            <a:off x="6159500" y="1637792"/>
            <a:ext cx="4117340" cy="100330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78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8000"/>
              </a:lnSpc>
            </a:pPr>
            <a:r>
              <a:rPr sz="3600" kern="0" spc="120" dirty="0">
                <a:solidFill>
                  <a:srgbClr val="DBEAFE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w</a:t>
            </a:r>
            <a:r>
              <a:rPr sz="3600" kern="0" spc="120" dirty="0">
                <a:solidFill>
                  <a:srgbClr val="DBEAFE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 </a:t>
            </a:r>
            <a:r>
              <a:rPr sz="2700" kern="0" spc="120" baseline="400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循环中的常量提取</a:t>
            </a:r>
            <a:endParaRPr sz="2700" baseline="4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r" rtl="0" eaLnBrk="0">
              <a:lnSpc>
                <a:spcPct val="91000"/>
              </a:lnSpc>
              <a:spcBef>
                <a:spcPts val="45"/>
              </a:spcBef>
            </a:pPr>
            <a:r>
              <a:rPr sz="1200" kern="0" spc="-4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减少循环中的属性访问次数</a:t>
            </a:r>
            <a:r>
              <a:rPr sz="1200" kern="0" spc="-12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-4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，将不变的常量提取到循环外部。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9000"/>
              </a:lnSpc>
            </a:pPr>
            <a:endParaRPr sz="6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7145" algn="l" rtl="0" eaLnBrk="0">
              <a:lnSpc>
                <a:spcPct val="92000"/>
              </a:lnSpc>
              <a:spcBef>
                <a:spcPts val="5"/>
              </a:spcBef>
            </a:pPr>
            <a:r>
              <a:rPr sz="1200" kern="0" spc="-20" dirty="0">
                <a:solidFill>
                  <a:srgbClr val="EF4444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优化前：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grpSp>
        <p:nvGrpSpPr>
          <p:cNvPr id="10" name="group 10"/>
          <p:cNvGrpSpPr/>
          <p:nvPr/>
        </p:nvGrpSpPr>
        <p:grpSpPr>
          <a:xfrm rot="21600000">
            <a:off x="6200775" y="4374641"/>
            <a:ext cx="2876550" cy="1183347"/>
            <a:chOff x="0" y="0"/>
            <a:chExt cx="2876550" cy="1183347"/>
          </a:xfrm>
        </p:grpSpPr>
        <p:sp>
          <p:nvSpPr>
            <p:cNvPr id="96" name="rect 96"/>
            <p:cNvSpPr/>
            <p:nvPr/>
          </p:nvSpPr>
          <p:spPr>
            <a:xfrm>
              <a:off x="0" y="0"/>
              <a:ext cx="2876550" cy="1142999"/>
            </a:xfrm>
            <a:prstGeom prst="rect">
              <a:avLst/>
            </a:prstGeom>
            <a:solidFill>
              <a:srgbClr val="F1F5F9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p>
              <a:pPr algn="ctr"/>
              <a:endParaRPr lang="zh-CN" altLang="en-US"/>
            </a:p>
          </p:txBody>
        </p:sp>
        <p:sp>
          <p:nvSpPr>
            <p:cNvPr id="98" name="textbox 98"/>
            <p:cNvSpPr/>
            <p:nvPr/>
          </p:nvSpPr>
          <p:spPr>
            <a:xfrm>
              <a:off x="-12700" y="-12700"/>
              <a:ext cx="2901950" cy="1209039"/>
            </a:xfrm>
            <a:prstGeom prst="rect">
              <a:avLst/>
            </a:prstGeom>
            <a:noFill/>
            <a:ln w="0" cap="flat">
              <a:noFill/>
              <a:prstDash val="solid"/>
              <a:miter lim="0"/>
            </a:ln>
          </p:spPr>
          <p:txBody>
            <a:bodyPr vert="horz" wrap="square" lIns="0" tIns="0" rIns="0" bIns="0"/>
            <a:p>
              <a:pPr algn="l" rtl="0" eaLnBrk="0">
                <a:lnSpc>
                  <a:spcPct val="123000"/>
                </a:lnSpc>
              </a:pPr>
              <a:endParaRPr sz="3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62865" algn="l" rtl="0" eaLnBrk="0">
                <a:lnSpc>
                  <a:spcPts val="1470"/>
                </a:lnSpc>
                <a:spcBef>
                  <a:spcPts val="5"/>
                </a:spcBef>
              </a:pPr>
              <a:r>
                <a:rPr sz="1000" kern="0" spc="0" dirty="0">
                  <a:solidFill>
                    <a:srgbClr val="1F2937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function</a:t>
              </a:r>
              <a:r>
                <a:rPr sz="1000" kern="0" spc="120" dirty="0">
                  <a:solidFill>
                    <a:srgbClr val="1F2937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 </a:t>
              </a:r>
              <a:r>
                <a:rPr sz="1000" kern="0" spc="0" dirty="0">
                  <a:solidFill>
                    <a:srgbClr val="1F2937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getNumber</a:t>
              </a:r>
              <a:r>
                <a:rPr sz="1000" kern="0" spc="120" dirty="0">
                  <a:solidFill>
                    <a:srgbClr val="1F2937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(</a:t>
              </a:r>
              <a:r>
                <a:rPr sz="1000" kern="0" spc="0" dirty="0">
                  <a:solidFill>
                    <a:srgbClr val="1F2937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num</a:t>
              </a:r>
              <a:r>
                <a:rPr sz="1000" kern="0" spc="120" dirty="0">
                  <a:solidFill>
                    <a:srgbClr val="1F2937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)</a:t>
              </a:r>
              <a:r>
                <a:rPr sz="1000" kern="0" spc="160" dirty="0">
                  <a:solidFill>
                    <a:srgbClr val="1F2937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 </a:t>
              </a:r>
              <a:r>
                <a:rPr sz="1000" kern="0" spc="120" dirty="0">
                  <a:solidFill>
                    <a:srgbClr val="1F2937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{</a:t>
              </a:r>
              <a:endParaRPr sz="1000" dirty="0">
                <a:latin typeface="Lucida Console" panose="020B0609040504020204"/>
                <a:ea typeface="Lucida Console" panose="020B0609040504020204"/>
                <a:cs typeface="Lucida Console" panose="020B0609040504020204"/>
              </a:endParaRPr>
            </a:p>
            <a:p>
              <a:pPr marL="221615" algn="l" rtl="0" eaLnBrk="0">
                <a:lnSpc>
                  <a:spcPts val="1255"/>
                </a:lnSpc>
              </a:pPr>
              <a:r>
                <a:rPr sz="1000" kern="0" spc="-10" dirty="0">
                  <a:solidFill>
                    <a:srgbClr val="1F2937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let</a:t>
              </a:r>
              <a:r>
                <a:rPr sz="1000" kern="0" spc="150" dirty="0">
                  <a:solidFill>
                    <a:srgbClr val="1F2937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 </a:t>
              </a:r>
              <a:r>
                <a:rPr sz="1000" kern="0" spc="-10" dirty="0">
                  <a:solidFill>
                    <a:srgbClr val="1F2937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sum</a:t>
              </a:r>
              <a:r>
                <a:rPr sz="1000" kern="0" spc="70" dirty="0">
                  <a:solidFill>
                    <a:srgbClr val="1F2937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 </a:t>
              </a:r>
              <a:r>
                <a:rPr sz="1000" kern="0" spc="-10" dirty="0">
                  <a:solidFill>
                    <a:srgbClr val="1F2937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=</a:t>
              </a:r>
              <a:r>
                <a:rPr sz="1000" kern="0" spc="100" dirty="0">
                  <a:solidFill>
                    <a:srgbClr val="1F2937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 </a:t>
              </a:r>
              <a:r>
                <a:rPr sz="1000" kern="0" spc="-10" dirty="0">
                  <a:solidFill>
                    <a:srgbClr val="1F2937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0;</a:t>
              </a:r>
              <a:endParaRPr sz="1000" dirty="0">
                <a:latin typeface="Lucida Console" panose="020B0609040504020204"/>
                <a:ea typeface="Lucida Console" panose="020B0609040504020204"/>
                <a:cs typeface="Lucida Console" panose="020B0609040504020204"/>
              </a:endParaRPr>
            </a:p>
            <a:p>
              <a:pPr marL="217805" algn="l" rtl="0" eaLnBrk="0">
                <a:lnSpc>
                  <a:spcPts val="1470"/>
                </a:lnSpc>
                <a:spcBef>
                  <a:spcPts val="275"/>
                </a:spcBef>
              </a:pPr>
              <a:r>
                <a:rPr sz="1000" kern="0" spc="40" dirty="0">
                  <a:solidFill>
                    <a:srgbClr val="1F2937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//</a:t>
              </a:r>
              <a:r>
                <a:rPr sz="1000" kern="0" spc="40" dirty="0">
                  <a:solidFill>
                    <a:srgbClr val="1F2937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 </a:t>
              </a:r>
              <a:r>
                <a:rPr sz="1000" kern="0" spc="40" dirty="0">
                  <a:solidFill>
                    <a:srgbClr val="1F2937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提取常量到循环</a:t>
              </a:r>
              <a:r>
                <a:rPr sz="1000" kern="0" spc="30" dirty="0">
                  <a:solidFill>
                    <a:srgbClr val="1F2937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外部</a:t>
              </a:r>
              <a:endParaRPr sz="10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  <a:p>
              <a:pPr marL="223520" algn="l" rtl="0" eaLnBrk="0">
                <a:lnSpc>
                  <a:spcPts val="1470"/>
                </a:lnSpc>
                <a:spcBef>
                  <a:spcPts val="30"/>
                </a:spcBef>
              </a:pPr>
              <a:r>
                <a:rPr sz="1000" kern="0" spc="0" dirty="0">
                  <a:solidFill>
                    <a:srgbClr val="1F2937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const</a:t>
              </a:r>
              <a:r>
                <a:rPr sz="1000" kern="0" spc="20" dirty="0">
                  <a:solidFill>
                    <a:srgbClr val="1F2937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 </a:t>
              </a:r>
              <a:r>
                <a:rPr sz="1000" kern="0" spc="0" dirty="0">
                  <a:solidFill>
                    <a:srgbClr val="1F2937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info</a:t>
              </a:r>
              <a:r>
                <a:rPr sz="1000" kern="0" spc="110" dirty="0">
                  <a:solidFill>
                    <a:srgbClr val="1F2937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 </a:t>
              </a:r>
              <a:r>
                <a:rPr sz="1000" kern="0" spc="20" dirty="0">
                  <a:solidFill>
                    <a:srgbClr val="1F2937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=</a:t>
              </a:r>
              <a:r>
                <a:rPr sz="1000" kern="0" spc="50" dirty="0">
                  <a:solidFill>
                    <a:srgbClr val="1F2937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 </a:t>
              </a:r>
              <a:r>
                <a:rPr sz="1000" kern="0" spc="0" dirty="0">
                  <a:solidFill>
                    <a:srgbClr val="1F2937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Time</a:t>
              </a:r>
              <a:r>
                <a:rPr sz="1000" kern="0" spc="-350" dirty="0">
                  <a:solidFill>
                    <a:srgbClr val="1F2937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 </a:t>
              </a:r>
              <a:r>
                <a:rPr sz="1000" kern="0" spc="20" dirty="0">
                  <a:solidFill>
                    <a:srgbClr val="1F2937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.</a:t>
              </a:r>
              <a:r>
                <a:rPr sz="1000" kern="0" spc="0" dirty="0">
                  <a:solidFill>
                    <a:srgbClr val="1F2937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info</a:t>
              </a:r>
              <a:r>
                <a:rPr sz="1000" kern="0" spc="20" dirty="0">
                  <a:solidFill>
                    <a:srgbClr val="1F2937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[</a:t>
              </a:r>
              <a:r>
                <a:rPr sz="1000" kern="0" spc="0" dirty="0">
                  <a:solidFill>
                    <a:srgbClr val="1F2937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num</a:t>
              </a:r>
              <a:r>
                <a:rPr sz="1000" kern="0" spc="210" dirty="0">
                  <a:solidFill>
                    <a:srgbClr val="1F2937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 </a:t>
              </a:r>
              <a:r>
                <a:rPr sz="1000" kern="0" spc="20" dirty="0">
                  <a:solidFill>
                    <a:srgbClr val="1F2937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-</a:t>
              </a:r>
              <a:r>
                <a:rPr sz="1000" kern="0" spc="50" dirty="0">
                  <a:solidFill>
                    <a:srgbClr val="1F2937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 </a:t>
              </a:r>
              <a:r>
                <a:rPr sz="1000" kern="0" spc="0" dirty="0">
                  <a:solidFill>
                    <a:srgbClr val="1F2937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Time</a:t>
              </a:r>
              <a:endParaRPr sz="1000" dirty="0">
                <a:latin typeface="Lucida Console" panose="020B0609040504020204"/>
                <a:ea typeface="Lucida Console" panose="020B0609040504020204"/>
                <a:cs typeface="Lucida Console" panose="020B0609040504020204"/>
              </a:endParaRPr>
            </a:p>
            <a:p>
              <a:pPr marL="223520" algn="l" rtl="0" eaLnBrk="0">
                <a:lnSpc>
                  <a:spcPts val="1470"/>
                </a:lnSpc>
                <a:spcBef>
                  <a:spcPts val="30"/>
                </a:spcBef>
              </a:pPr>
              <a:r>
                <a:rPr sz="1000" kern="0" spc="0" dirty="0">
                  <a:solidFill>
                    <a:srgbClr val="1F2937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for</a:t>
              </a:r>
              <a:r>
                <a:rPr sz="1000" kern="0" spc="240" dirty="0">
                  <a:solidFill>
                    <a:srgbClr val="1F2937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 </a:t>
              </a:r>
              <a:r>
                <a:rPr sz="1000" kern="0" spc="0" dirty="0">
                  <a:solidFill>
                    <a:srgbClr val="1F2937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(let</a:t>
              </a:r>
              <a:r>
                <a:rPr sz="1000" kern="0" spc="0" dirty="0">
                  <a:solidFill>
                    <a:srgbClr val="1F2937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 </a:t>
              </a:r>
              <a:r>
                <a:rPr sz="1000" kern="0" spc="0" dirty="0">
                  <a:solidFill>
                    <a:srgbClr val="1F2937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i</a:t>
              </a:r>
              <a:r>
                <a:rPr sz="1000" kern="0" spc="70" dirty="0">
                  <a:solidFill>
                    <a:srgbClr val="1F2937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 </a:t>
              </a:r>
              <a:r>
                <a:rPr sz="1000" kern="0" spc="0" dirty="0">
                  <a:solidFill>
                    <a:srgbClr val="1F2937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=</a:t>
              </a:r>
              <a:r>
                <a:rPr sz="1000" kern="0" spc="90" dirty="0">
                  <a:solidFill>
                    <a:srgbClr val="1F2937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 </a:t>
              </a:r>
              <a:r>
                <a:rPr sz="1000" kern="0" spc="0" dirty="0">
                  <a:solidFill>
                    <a:srgbClr val="1F2937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0x8000</a:t>
              </a:r>
              <a:r>
                <a:rPr sz="1000" kern="0" spc="-10" dirty="0">
                  <a:solidFill>
                    <a:srgbClr val="1F2937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;</a:t>
              </a:r>
              <a:r>
                <a:rPr sz="1000" kern="0" spc="120" dirty="0">
                  <a:solidFill>
                    <a:srgbClr val="1F2937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 </a:t>
              </a:r>
              <a:r>
                <a:rPr sz="1000" kern="0" spc="-10" dirty="0">
                  <a:solidFill>
                    <a:srgbClr val="1F2937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i</a:t>
              </a:r>
              <a:r>
                <a:rPr sz="1000" kern="0" spc="70" dirty="0">
                  <a:solidFill>
                    <a:srgbClr val="1F2937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 </a:t>
              </a:r>
              <a:r>
                <a:rPr sz="1000" kern="0" spc="-10" dirty="0">
                  <a:solidFill>
                    <a:srgbClr val="1F2937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&gt;</a:t>
              </a:r>
              <a:r>
                <a:rPr sz="1000" kern="0" spc="100" dirty="0">
                  <a:solidFill>
                    <a:srgbClr val="1F2937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 </a:t>
              </a:r>
              <a:r>
                <a:rPr sz="1000" kern="0" spc="-10" dirty="0">
                  <a:solidFill>
                    <a:srgbClr val="1F2937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0x8;</a:t>
              </a:r>
              <a:r>
                <a:rPr sz="1000" kern="0" spc="120" dirty="0">
                  <a:solidFill>
                    <a:srgbClr val="1F2937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 </a:t>
              </a:r>
              <a:r>
                <a:rPr sz="1000" kern="0" spc="-10" dirty="0">
                  <a:solidFill>
                    <a:srgbClr val="1F2937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i</a:t>
              </a:r>
              <a:r>
                <a:rPr sz="1000" kern="0" spc="70" dirty="0">
                  <a:solidFill>
                    <a:srgbClr val="1F2937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 </a:t>
              </a:r>
              <a:r>
                <a:rPr sz="1000" kern="0" spc="-10" dirty="0">
                  <a:solidFill>
                    <a:srgbClr val="1F2937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&gt;</a:t>
              </a:r>
              <a:endParaRPr sz="1000" dirty="0">
                <a:latin typeface="Lucida Console" panose="020B0609040504020204"/>
                <a:ea typeface="Lucida Console" panose="020B0609040504020204"/>
                <a:cs typeface="Lucida Console" panose="020B0609040504020204"/>
              </a:endParaRPr>
            </a:p>
            <a:p>
              <a:pPr marL="382905" algn="l" rtl="0" eaLnBrk="0">
                <a:lnSpc>
                  <a:spcPts val="1470"/>
                </a:lnSpc>
                <a:spcBef>
                  <a:spcPts val="30"/>
                </a:spcBef>
              </a:pPr>
              <a:r>
                <a:rPr sz="1000" kern="0" spc="-10" dirty="0">
                  <a:solidFill>
                    <a:srgbClr val="1F2937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if</a:t>
              </a:r>
              <a:r>
                <a:rPr sz="1000" kern="0" spc="240" dirty="0">
                  <a:solidFill>
                    <a:srgbClr val="1F2937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 </a:t>
              </a:r>
              <a:r>
                <a:rPr sz="1000" kern="0" spc="-10" dirty="0">
                  <a:solidFill>
                    <a:srgbClr val="1F2937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((info</a:t>
              </a:r>
              <a:r>
                <a:rPr sz="1000" kern="0" spc="-10" dirty="0">
                  <a:solidFill>
                    <a:srgbClr val="1F2937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 </a:t>
              </a:r>
              <a:r>
                <a:rPr sz="1000" kern="0" spc="-10" dirty="0">
                  <a:solidFill>
                    <a:srgbClr val="1F2937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&amp;</a:t>
              </a:r>
              <a:r>
                <a:rPr sz="1000" kern="0" spc="120" dirty="0">
                  <a:solidFill>
                    <a:srgbClr val="1F2937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 </a:t>
              </a:r>
              <a:r>
                <a:rPr sz="1000" kern="0" spc="-10" dirty="0">
                  <a:solidFill>
                    <a:srgbClr val="1F2937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i)</a:t>
              </a:r>
              <a:r>
                <a:rPr sz="1000" kern="0" spc="290" dirty="0">
                  <a:solidFill>
                    <a:srgbClr val="1F2937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 </a:t>
              </a:r>
              <a:r>
                <a:rPr sz="1000" kern="0" spc="-10" dirty="0">
                  <a:solidFill>
                    <a:srgbClr val="1F2937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!=</a:t>
              </a:r>
              <a:r>
                <a:rPr sz="1000" kern="0" spc="90" dirty="0">
                  <a:solidFill>
                    <a:srgbClr val="1F2937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 </a:t>
              </a:r>
              <a:r>
                <a:rPr sz="1000" kern="0" spc="-10" dirty="0">
                  <a:solidFill>
                    <a:srgbClr val="1F2937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0)</a:t>
              </a:r>
              <a:r>
                <a:rPr sz="1000" kern="0" spc="140" dirty="0">
                  <a:solidFill>
                    <a:srgbClr val="1F2937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 </a:t>
              </a:r>
              <a:r>
                <a:rPr sz="1000" kern="0" spc="-10" dirty="0">
                  <a:solidFill>
                    <a:srgbClr val="1F2937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su</a:t>
              </a:r>
              <a:r>
                <a:rPr sz="1000" kern="0" spc="-20" dirty="0">
                  <a:solidFill>
                    <a:srgbClr val="1F2937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m++;</a:t>
              </a:r>
              <a:endParaRPr sz="1000" dirty="0">
                <a:latin typeface="Lucida Console" panose="020B0609040504020204"/>
                <a:ea typeface="Lucida Console" panose="020B0609040504020204"/>
                <a:cs typeface="Lucida Console" panose="020B0609040504020204"/>
              </a:endParaRPr>
            </a:p>
          </p:txBody>
        </p:sp>
      </p:grpSp>
      <p:grpSp>
        <p:nvGrpSpPr>
          <p:cNvPr id="12" name="group 12"/>
          <p:cNvGrpSpPr/>
          <p:nvPr/>
        </p:nvGrpSpPr>
        <p:grpSpPr>
          <a:xfrm rot="21600000">
            <a:off x="6172200" y="2679192"/>
            <a:ext cx="2876550" cy="1183347"/>
            <a:chOff x="0" y="0"/>
            <a:chExt cx="2876550" cy="1183347"/>
          </a:xfrm>
        </p:grpSpPr>
        <p:sp>
          <p:nvSpPr>
            <p:cNvPr id="100" name="rect 100"/>
            <p:cNvSpPr/>
            <p:nvPr/>
          </p:nvSpPr>
          <p:spPr>
            <a:xfrm>
              <a:off x="0" y="0"/>
              <a:ext cx="2876550" cy="1142999"/>
            </a:xfrm>
            <a:prstGeom prst="rect">
              <a:avLst/>
            </a:prstGeom>
            <a:solidFill>
              <a:srgbClr val="F1F5F9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p>
              <a:pPr algn="ctr"/>
              <a:endParaRPr lang="zh-CN" altLang="en-US"/>
            </a:p>
          </p:txBody>
        </p:sp>
        <p:sp>
          <p:nvSpPr>
            <p:cNvPr id="102" name="textbox 102"/>
            <p:cNvSpPr/>
            <p:nvPr/>
          </p:nvSpPr>
          <p:spPr>
            <a:xfrm>
              <a:off x="-12700" y="-12700"/>
              <a:ext cx="2901950" cy="1209039"/>
            </a:xfrm>
            <a:prstGeom prst="rect">
              <a:avLst/>
            </a:prstGeom>
            <a:noFill/>
            <a:ln w="0" cap="flat">
              <a:noFill/>
              <a:prstDash val="solid"/>
              <a:miter lim="0"/>
            </a:ln>
          </p:spPr>
          <p:txBody>
            <a:bodyPr vert="horz" wrap="square" lIns="0" tIns="0" rIns="0" bIns="0"/>
            <a:p>
              <a:pPr algn="l" rtl="0" eaLnBrk="0">
                <a:lnSpc>
                  <a:spcPct val="123000"/>
                </a:lnSpc>
              </a:pPr>
              <a:endParaRPr sz="3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62865" algn="l" rtl="0" eaLnBrk="0">
                <a:lnSpc>
                  <a:spcPts val="1470"/>
                </a:lnSpc>
                <a:spcBef>
                  <a:spcPts val="5"/>
                </a:spcBef>
              </a:pPr>
              <a:r>
                <a:rPr sz="1000" kern="0" spc="0" dirty="0">
                  <a:solidFill>
                    <a:srgbClr val="1F2937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function</a:t>
              </a:r>
              <a:r>
                <a:rPr sz="1000" kern="0" spc="120" dirty="0">
                  <a:solidFill>
                    <a:srgbClr val="1F2937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 </a:t>
              </a:r>
              <a:r>
                <a:rPr sz="1000" kern="0" spc="0" dirty="0">
                  <a:solidFill>
                    <a:srgbClr val="1F2937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getNumber</a:t>
              </a:r>
              <a:r>
                <a:rPr sz="1000" kern="0" spc="120" dirty="0">
                  <a:solidFill>
                    <a:srgbClr val="1F2937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(</a:t>
              </a:r>
              <a:r>
                <a:rPr sz="1000" kern="0" spc="0" dirty="0">
                  <a:solidFill>
                    <a:srgbClr val="1F2937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num</a:t>
              </a:r>
              <a:r>
                <a:rPr sz="1000" kern="0" spc="120" dirty="0">
                  <a:solidFill>
                    <a:srgbClr val="1F2937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)</a:t>
              </a:r>
              <a:r>
                <a:rPr sz="1000" kern="0" spc="160" dirty="0">
                  <a:solidFill>
                    <a:srgbClr val="1F2937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 </a:t>
              </a:r>
              <a:r>
                <a:rPr sz="1000" kern="0" spc="120" dirty="0">
                  <a:solidFill>
                    <a:srgbClr val="1F2937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{</a:t>
              </a:r>
              <a:endParaRPr sz="1000" dirty="0">
                <a:latin typeface="Lucida Console" panose="020B0609040504020204"/>
                <a:ea typeface="Lucida Console" panose="020B0609040504020204"/>
                <a:cs typeface="Lucida Console" panose="020B0609040504020204"/>
              </a:endParaRPr>
            </a:p>
            <a:p>
              <a:pPr marL="221615" algn="l" rtl="0" eaLnBrk="0">
                <a:lnSpc>
                  <a:spcPts val="1255"/>
                </a:lnSpc>
              </a:pPr>
              <a:r>
                <a:rPr sz="1000" kern="0" spc="-10" dirty="0">
                  <a:solidFill>
                    <a:srgbClr val="1F2937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let</a:t>
              </a:r>
              <a:r>
                <a:rPr sz="1000" kern="0" spc="150" dirty="0">
                  <a:solidFill>
                    <a:srgbClr val="1F2937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 </a:t>
              </a:r>
              <a:r>
                <a:rPr sz="1000" kern="0" spc="-10" dirty="0">
                  <a:solidFill>
                    <a:srgbClr val="1F2937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sum</a:t>
              </a:r>
              <a:r>
                <a:rPr sz="1000" kern="0" spc="70" dirty="0">
                  <a:solidFill>
                    <a:srgbClr val="1F2937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 </a:t>
              </a:r>
              <a:r>
                <a:rPr sz="1000" kern="0" spc="-10" dirty="0">
                  <a:solidFill>
                    <a:srgbClr val="1F2937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=</a:t>
              </a:r>
              <a:r>
                <a:rPr sz="1000" kern="0" spc="100" dirty="0">
                  <a:solidFill>
                    <a:srgbClr val="1F2937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 </a:t>
              </a:r>
              <a:r>
                <a:rPr sz="1000" kern="0" spc="-10" dirty="0">
                  <a:solidFill>
                    <a:srgbClr val="1F2937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0;</a:t>
              </a:r>
              <a:endParaRPr sz="1000" dirty="0">
                <a:latin typeface="Lucida Console" panose="020B0609040504020204"/>
                <a:ea typeface="Lucida Console" panose="020B0609040504020204"/>
                <a:cs typeface="Lucida Console" panose="020B0609040504020204"/>
              </a:endParaRPr>
            </a:p>
            <a:p>
              <a:pPr marL="223520" algn="l" rtl="0" eaLnBrk="0">
                <a:lnSpc>
                  <a:spcPts val="1470"/>
                </a:lnSpc>
                <a:spcBef>
                  <a:spcPts val="275"/>
                </a:spcBef>
              </a:pPr>
              <a:r>
                <a:rPr sz="1000" kern="0" spc="0" dirty="0">
                  <a:solidFill>
                    <a:srgbClr val="1F2937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for</a:t>
              </a:r>
              <a:r>
                <a:rPr sz="1000" kern="0" spc="240" dirty="0">
                  <a:solidFill>
                    <a:srgbClr val="1F2937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 </a:t>
              </a:r>
              <a:r>
                <a:rPr sz="1000" kern="0" spc="0" dirty="0">
                  <a:solidFill>
                    <a:srgbClr val="1F2937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(let</a:t>
              </a:r>
              <a:r>
                <a:rPr sz="1000" kern="0" spc="0" dirty="0">
                  <a:solidFill>
                    <a:srgbClr val="1F2937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 </a:t>
              </a:r>
              <a:r>
                <a:rPr sz="1000" kern="0" spc="0" dirty="0">
                  <a:solidFill>
                    <a:srgbClr val="1F2937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i</a:t>
              </a:r>
              <a:r>
                <a:rPr sz="1000" kern="0" spc="70" dirty="0">
                  <a:solidFill>
                    <a:srgbClr val="1F2937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 </a:t>
              </a:r>
              <a:r>
                <a:rPr sz="1000" kern="0" spc="0" dirty="0">
                  <a:solidFill>
                    <a:srgbClr val="1F2937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=</a:t>
              </a:r>
              <a:r>
                <a:rPr sz="1000" kern="0" spc="90" dirty="0">
                  <a:solidFill>
                    <a:srgbClr val="1F2937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 </a:t>
              </a:r>
              <a:r>
                <a:rPr sz="1000" kern="0" spc="0" dirty="0">
                  <a:solidFill>
                    <a:srgbClr val="1F2937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0x8000</a:t>
              </a:r>
              <a:r>
                <a:rPr sz="1000" kern="0" spc="-10" dirty="0">
                  <a:solidFill>
                    <a:srgbClr val="1F2937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;</a:t>
              </a:r>
              <a:r>
                <a:rPr sz="1000" kern="0" spc="120" dirty="0">
                  <a:solidFill>
                    <a:srgbClr val="1F2937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 </a:t>
              </a:r>
              <a:r>
                <a:rPr sz="1000" kern="0" spc="-10" dirty="0">
                  <a:solidFill>
                    <a:srgbClr val="1F2937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i</a:t>
              </a:r>
              <a:r>
                <a:rPr sz="1000" kern="0" spc="70" dirty="0">
                  <a:solidFill>
                    <a:srgbClr val="1F2937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 </a:t>
              </a:r>
              <a:r>
                <a:rPr sz="1000" kern="0" spc="-10" dirty="0">
                  <a:solidFill>
                    <a:srgbClr val="1F2937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&gt;</a:t>
              </a:r>
              <a:r>
                <a:rPr sz="1000" kern="0" spc="100" dirty="0">
                  <a:solidFill>
                    <a:srgbClr val="1F2937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 </a:t>
              </a:r>
              <a:r>
                <a:rPr sz="1000" kern="0" spc="-10" dirty="0">
                  <a:solidFill>
                    <a:srgbClr val="1F2937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0x8;</a:t>
              </a:r>
              <a:r>
                <a:rPr sz="1000" kern="0" spc="120" dirty="0">
                  <a:solidFill>
                    <a:srgbClr val="1F2937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 </a:t>
              </a:r>
              <a:r>
                <a:rPr sz="1000" kern="0" spc="-10" dirty="0">
                  <a:solidFill>
                    <a:srgbClr val="1F2937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i</a:t>
              </a:r>
              <a:r>
                <a:rPr sz="1000" kern="0" spc="70" dirty="0">
                  <a:solidFill>
                    <a:srgbClr val="1F2937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 </a:t>
              </a:r>
              <a:r>
                <a:rPr sz="1000" kern="0" spc="-10" dirty="0">
                  <a:solidFill>
                    <a:srgbClr val="1F2937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&gt;</a:t>
              </a:r>
              <a:endParaRPr sz="1000" dirty="0">
                <a:latin typeface="Lucida Console" panose="020B0609040504020204"/>
                <a:ea typeface="Lucida Console" panose="020B0609040504020204"/>
                <a:cs typeface="Lucida Console" panose="020B0609040504020204"/>
              </a:endParaRPr>
            </a:p>
            <a:p>
              <a:pPr marL="385445" algn="l" rtl="0" eaLnBrk="0">
                <a:lnSpc>
                  <a:spcPts val="1470"/>
                </a:lnSpc>
                <a:spcBef>
                  <a:spcPts val="30"/>
                </a:spcBef>
              </a:pPr>
              <a:r>
                <a:rPr sz="1000" kern="0" spc="0" dirty="0">
                  <a:solidFill>
                    <a:srgbClr val="1F2937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sum</a:t>
              </a:r>
              <a:r>
                <a:rPr sz="1000" kern="0" spc="0" dirty="0">
                  <a:solidFill>
                    <a:srgbClr val="1F2937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 </a:t>
              </a:r>
              <a:r>
                <a:rPr sz="1000" kern="0" spc="0" dirty="0">
                  <a:solidFill>
                    <a:srgbClr val="1F2937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+=</a:t>
              </a:r>
              <a:r>
                <a:rPr sz="1000" kern="0" spc="240" dirty="0">
                  <a:solidFill>
                    <a:srgbClr val="1F2937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 </a:t>
              </a:r>
              <a:r>
                <a:rPr sz="1000" kern="0" spc="0" dirty="0">
                  <a:solidFill>
                    <a:srgbClr val="1F2937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((Time</a:t>
              </a:r>
              <a:r>
                <a:rPr sz="1000" kern="0" spc="-360" dirty="0">
                  <a:solidFill>
                    <a:srgbClr val="1F2937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 </a:t>
              </a:r>
              <a:r>
                <a:rPr sz="1000" kern="0" spc="0" dirty="0">
                  <a:solidFill>
                    <a:srgbClr val="1F2937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.</a:t>
              </a:r>
              <a:r>
                <a:rPr sz="1000" kern="0" spc="-10" dirty="0">
                  <a:solidFill>
                    <a:srgbClr val="1F2937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info[num</a:t>
              </a:r>
              <a:r>
                <a:rPr sz="1000" kern="0" spc="210" dirty="0">
                  <a:solidFill>
                    <a:srgbClr val="1F2937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 </a:t>
              </a:r>
              <a:r>
                <a:rPr sz="1000" kern="0" spc="-10" dirty="0">
                  <a:solidFill>
                    <a:srgbClr val="1F2937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-</a:t>
              </a:r>
              <a:r>
                <a:rPr sz="1000" kern="0" spc="-10" dirty="0">
                  <a:solidFill>
                    <a:srgbClr val="1F2937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 </a:t>
              </a:r>
              <a:r>
                <a:rPr sz="1000" kern="0" spc="-10" dirty="0">
                  <a:solidFill>
                    <a:srgbClr val="1F2937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Time</a:t>
              </a:r>
              <a:r>
                <a:rPr sz="1000" kern="0" spc="-350" dirty="0">
                  <a:solidFill>
                    <a:srgbClr val="1F2937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 </a:t>
              </a:r>
              <a:r>
                <a:rPr sz="1000" kern="0" spc="-10" dirty="0">
                  <a:solidFill>
                    <a:srgbClr val="1F2937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.s</a:t>
              </a:r>
              <a:endParaRPr sz="1000" dirty="0">
                <a:latin typeface="Lucida Console" panose="020B0609040504020204"/>
                <a:ea typeface="Lucida Console" panose="020B0609040504020204"/>
                <a:cs typeface="Lucida Console" panose="020B0609040504020204"/>
              </a:endParaRPr>
            </a:p>
            <a:p>
              <a:pPr marL="535940" algn="l" rtl="0" eaLnBrk="0">
                <a:lnSpc>
                  <a:spcPct val="80000"/>
                </a:lnSpc>
                <a:spcBef>
                  <a:spcPts val="295"/>
                </a:spcBef>
              </a:pPr>
              <a:r>
                <a:rPr sz="1000" kern="0" spc="-40" dirty="0">
                  <a:solidFill>
                    <a:srgbClr val="1F2937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&amp;</a:t>
              </a:r>
              <a:r>
                <a:rPr sz="1000" kern="0" spc="110" dirty="0">
                  <a:solidFill>
                    <a:srgbClr val="1F2937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 </a:t>
              </a:r>
              <a:r>
                <a:rPr sz="1000" kern="0" spc="-40" dirty="0">
                  <a:solidFill>
                    <a:srgbClr val="1F2937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i</a:t>
              </a:r>
              <a:r>
                <a:rPr sz="1000" kern="0" spc="70" dirty="0">
                  <a:solidFill>
                    <a:srgbClr val="1F2937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 </a:t>
              </a:r>
              <a:r>
                <a:rPr sz="1000" kern="0" spc="-40" dirty="0">
                  <a:solidFill>
                    <a:srgbClr val="1F2937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==</a:t>
              </a:r>
              <a:r>
                <a:rPr sz="1000" kern="0" spc="100" dirty="0">
                  <a:solidFill>
                    <a:srgbClr val="1F2937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 </a:t>
              </a:r>
              <a:r>
                <a:rPr sz="1000" kern="0" spc="-40" dirty="0">
                  <a:solidFill>
                    <a:srgbClr val="1F2937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0)</a:t>
              </a:r>
              <a:r>
                <a:rPr sz="1000" kern="0" spc="150" dirty="0">
                  <a:solidFill>
                    <a:srgbClr val="1F2937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 </a:t>
              </a:r>
              <a:r>
                <a:rPr sz="1000" kern="0" spc="-40" dirty="0">
                  <a:solidFill>
                    <a:srgbClr val="1F2937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?</a:t>
              </a:r>
              <a:r>
                <a:rPr sz="1000" kern="0" spc="150" dirty="0">
                  <a:solidFill>
                    <a:srgbClr val="1F2937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 </a:t>
              </a:r>
              <a:r>
                <a:rPr sz="1000" kern="0" spc="-40" dirty="0">
                  <a:solidFill>
                    <a:srgbClr val="1F2937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1</a:t>
              </a:r>
              <a:r>
                <a:rPr sz="1000" kern="0" spc="280" dirty="0">
                  <a:solidFill>
                    <a:srgbClr val="1F2937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 </a:t>
              </a:r>
              <a:r>
                <a:rPr sz="1000" kern="0" spc="-40" dirty="0">
                  <a:solidFill>
                    <a:srgbClr val="1F2937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:</a:t>
              </a:r>
              <a:r>
                <a:rPr sz="1000" kern="0" spc="100" dirty="0">
                  <a:solidFill>
                    <a:srgbClr val="1F2937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 </a:t>
              </a:r>
              <a:r>
                <a:rPr sz="1000" kern="0" spc="-40" dirty="0">
                  <a:solidFill>
                    <a:srgbClr val="1F2937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0)</a:t>
              </a:r>
              <a:r>
                <a:rPr sz="1000" kern="0" spc="-50" dirty="0">
                  <a:solidFill>
                    <a:srgbClr val="1F2937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;</a:t>
              </a:r>
              <a:endParaRPr sz="1000" dirty="0">
                <a:latin typeface="Lucida Console" panose="020B0609040504020204"/>
                <a:ea typeface="Lucida Console" panose="020B0609040504020204"/>
                <a:cs typeface="Lucida Console" panose="020B0609040504020204"/>
              </a:endParaRPr>
            </a:p>
            <a:p>
              <a:pPr marL="225425" algn="l" rtl="0" eaLnBrk="0">
                <a:lnSpc>
                  <a:spcPts val="1745"/>
                </a:lnSpc>
              </a:pPr>
              <a:r>
                <a:rPr sz="1000" kern="0" spc="-20" dirty="0">
                  <a:solidFill>
                    <a:srgbClr val="1F2937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}</a:t>
              </a:r>
              <a:endParaRPr sz="1000" dirty="0">
                <a:latin typeface="Lucida Console" panose="020B0609040504020204"/>
                <a:ea typeface="Lucida Console" panose="020B0609040504020204"/>
                <a:cs typeface="Lucida Console" panose="020B0609040504020204"/>
              </a:endParaRPr>
            </a:p>
          </p:txBody>
        </p:sp>
      </p:grpSp>
      <p:grpSp>
        <p:nvGrpSpPr>
          <p:cNvPr id="14" name="group 14"/>
          <p:cNvGrpSpPr/>
          <p:nvPr/>
        </p:nvGrpSpPr>
        <p:grpSpPr>
          <a:xfrm rot="21600000">
            <a:off x="333375" y="4041266"/>
            <a:ext cx="2819400" cy="802347"/>
            <a:chOff x="0" y="0"/>
            <a:chExt cx="2819400" cy="802347"/>
          </a:xfrm>
        </p:grpSpPr>
        <p:sp>
          <p:nvSpPr>
            <p:cNvPr id="104" name="rect 104"/>
            <p:cNvSpPr/>
            <p:nvPr/>
          </p:nvSpPr>
          <p:spPr>
            <a:xfrm>
              <a:off x="0" y="0"/>
              <a:ext cx="2819400" cy="762000"/>
            </a:xfrm>
            <a:prstGeom prst="rect">
              <a:avLst/>
            </a:prstGeom>
            <a:solidFill>
              <a:srgbClr val="F1F5F9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p>
              <a:pPr algn="ctr"/>
              <a:endParaRPr lang="zh-CN" altLang="en-US"/>
            </a:p>
          </p:txBody>
        </p:sp>
        <p:sp>
          <p:nvSpPr>
            <p:cNvPr id="106" name="textbox 106"/>
            <p:cNvSpPr/>
            <p:nvPr/>
          </p:nvSpPr>
          <p:spPr>
            <a:xfrm>
              <a:off x="-12700" y="-12700"/>
              <a:ext cx="2844800" cy="828039"/>
            </a:xfrm>
            <a:prstGeom prst="rect">
              <a:avLst/>
            </a:prstGeom>
            <a:noFill/>
            <a:ln w="0" cap="flat">
              <a:noFill/>
              <a:prstDash val="solid"/>
              <a:miter lim="0"/>
            </a:ln>
          </p:spPr>
          <p:txBody>
            <a:bodyPr vert="horz" wrap="square" lIns="0" tIns="0" rIns="0" bIns="0"/>
            <a:p>
              <a:pPr algn="l" rtl="0" eaLnBrk="0">
                <a:lnSpc>
                  <a:spcPct val="123000"/>
                </a:lnSpc>
              </a:pPr>
              <a:endParaRPr sz="3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57150" algn="l" rtl="0" eaLnBrk="0">
                <a:lnSpc>
                  <a:spcPts val="1470"/>
                </a:lnSpc>
                <a:spcBef>
                  <a:spcPts val="5"/>
                </a:spcBef>
              </a:pPr>
              <a:r>
                <a:rPr sz="1000" kern="0" spc="40" dirty="0">
                  <a:solidFill>
                    <a:srgbClr val="1F2937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//</a:t>
              </a:r>
              <a:r>
                <a:rPr sz="1000" kern="0" spc="40" dirty="0">
                  <a:solidFill>
                    <a:srgbClr val="1F2937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 </a:t>
              </a:r>
              <a:r>
                <a:rPr sz="1000" kern="0" spc="40" dirty="0">
                  <a:solidFill>
                    <a:srgbClr val="1F2937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防止溢出的加法</a:t>
              </a:r>
              <a:r>
                <a:rPr sz="1000" kern="0" spc="30" dirty="0">
                  <a:solidFill>
                    <a:srgbClr val="1F2937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操作</a:t>
              </a:r>
              <a:endParaRPr sz="10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  <a:p>
              <a:pPr marL="60960" indent="1905" algn="l" rtl="0" eaLnBrk="0">
                <a:lnSpc>
                  <a:spcPct val="115000"/>
                </a:lnSpc>
                <a:spcBef>
                  <a:spcPts val="75"/>
                </a:spcBef>
              </a:pPr>
              <a:r>
                <a:rPr sz="1000" kern="0" spc="0" dirty="0">
                  <a:solidFill>
                    <a:srgbClr val="1F2937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const</a:t>
              </a:r>
              <a:r>
                <a:rPr sz="1000" kern="0" spc="40" dirty="0">
                  <a:solidFill>
                    <a:srgbClr val="1F2937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 </a:t>
              </a:r>
              <a:r>
                <a:rPr sz="1000" kern="0" spc="0" dirty="0">
                  <a:solidFill>
                    <a:srgbClr val="1F2937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maxValue</a:t>
              </a:r>
              <a:r>
                <a:rPr sz="1000" kern="0" spc="40" dirty="0">
                  <a:solidFill>
                    <a:srgbClr val="1F2937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 </a:t>
              </a:r>
              <a:r>
                <a:rPr sz="1000" kern="0" spc="40" dirty="0">
                  <a:solidFill>
                    <a:srgbClr val="1F2937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=</a:t>
              </a:r>
              <a:r>
                <a:rPr sz="1000" kern="0" spc="100" dirty="0">
                  <a:solidFill>
                    <a:srgbClr val="1F2937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 </a:t>
              </a:r>
              <a:r>
                <a:rPr sz="1000" kern="0" spc="40" dirty="0">
                  <a:solidFill>
                    <a:srgbClr val="1F2937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214748364</a:t>
              </a:r>
              <a:r>
                <a:rPr sz="1000" kern="0" spc="30" dirty="0">
                  <a:solidFill>
                    <a:srgbClr val="1F2937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7;</a:t>
              </a:r>
              <a:r>
                <a:rPr sz="1000" kern="0" spc="0" dirty="0">
                  <a:solidFill>
                    <a:srgbClr val="1F2937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        </a:t>
              </a:r>
              <a:r>
                <a:rPr sz="1000" kern="0" spc="-10" dirty="0">
                  <a:solidFill>
                    <a:srgbClr val="1F2937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let</a:t>
              </a:r>
              <a:r>
                <a:rPr sz="1000" kern="0" spc="260" dirty="0">
                  <a:solidFill>
                    <a:srgbClr val="1F2937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 </a:t>
              </a:r>
              <a:r>
                <a:rPr sz="1000" kern="0" spc="-10" dirty="0">
                  <a:solidFill>
                    <a:srgbClr val="1F2937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result</a:t>
              </a:r>
              <a:r>
                <a:rPr sz="1000" kern="0" spc="70" dirty="0">
                  <a:solidFill>
                    <a:srgbClr val="1F2937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 </a:t>
              </a:r>
              <a:r>
                <a:rPr sz="1000" kern="0" spc="-10" dirty="0">
                  <a:solidFill>
                    <a:srgbClr val="1F2937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=</a:t>
              </a:r>
              <a:r>
                <a:rPr sz="1000" kern="0" spc="100" dirty="0">
                  <a:solidFill>
                    <a:srgbClr val="1F2937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 </a:t>
              </a:r>
              <a:r>
                <a:rPr sz="1000" kern="0" spc="-10" dirty="0">
                  <a:solidFill>
                    <a:srgbClr val="1F2937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0;</a:t>
              </a:r>
              <a:endParaRPr sz="1000" dirty="0">
                <a:latin typeface="Lucida Console" panose="020B0609040504020204"/>
                <a:ea typeface="Lucida Console" panose="020B0609040504020204"/>
                <a:cs typeface="Lucida Console" panose="020B0609040504020204"/>
              </a:endParaRPr>
            </a:p>
            <a:p>
              <a:pPr marL="62865" algn="l" rtl="0" eaLnBrk="0">
                <a:lnSpc>
                  <a:spcPts val="1470"/>
                </a:lnSpc>
                <a:spcBef>
                  <a:spcPts val="190"/>
                </a:spcBef>
              </a:pPr>
              <a:r>
                <a:rPr sz="1000" kern="0" spc="-10" dirty="0">
                  <a:solidFill>
                    <a:srgbClr val="1F2937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for</a:t>
              </a:r>
              <a:r>
                <a:rPr sz="1000" kern="0" spc="240" dirty="0">
                  <a:solidFill>
                    <a:srgbClr val="1F2937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 </a:t>
              </a:r>
              <a:r>
                <a:rPr sz="1000" kern="0" spc="-10" dirty="0">
                  <a:solidFill>
                    <a:srgbClr val="1F2937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(let</a:t>
              </a:r>
              <a:r>
                <a:rPr sz="1000" kern="0" spc="120" dirty="0">
                  <a:solidFill>
                    <a:srgbClr val="1F2937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 </a:t>
              </a:r>
              <a:r>
                <a:rPr sz="1000" kern="0" spc="-10" dirty="0">
                  <a:solidFill>
                    <a:srgbClr val="1F2937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i</a:t>
              </a:r>
              <a:r>
                <a:rPr sz="1000" kern="0" spc="-10" dirty="0">
                  <a:solidFill>
                    <a:srgbClr val="1F2937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 </a:t>
              </a:r>
              <a:r>
                <a:rPr sz="1000" kern="0" spc="-10" dirty="0">
                  <a:solidFill>
                    <a:srgbClr val="1F2937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=</a:t>
              </a:r>
              <a:r>
                <a:rPr sz="1000" kern="0" spc="90" dirty="0">
                  <a:solidFill>
                    <a:srgbClr val="1F2937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 </a:t>
              </a:r>
              <a:r>
                <a:rPr sz="1000" kern="0" spc="-10" dirty="0">
                  <a:solidFill>
                    <a:srgbClr val="1F2937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0;</a:t>
              </a:r>
              <a:r>
                <a:rPr sz="1000" kern="0" spc="120" dirty="0">
                  <a:solidFill>
                    <a:srgbClr val="1F2937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 </a:t>
              </a:r>
              <a:r>
                <a:rPr sz="1000" kern="0" spc="-10" dirty="0">
                  <a:solidFill>
                    <a:srgbClr val="1F2937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i</a:t>
              </a:r>
              <a:r>
                <a:rPr sz="1000" kern="0" spc="80" dirty="0">
                  <a:solidFill>
                    <a:srgbClr val="1F2937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 </a:t>
              </a:r>
              <a:r>
                <a:rPr sz="1000" kern="0" spc="-10" dirty="0">
                  <a:solidFill>
                    <a:srgbClr val="1F2937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&lt;</a:t>
              </a:r>
              <a:r>
                <a:rPr sz="1000" kern="0" spc="150" dirty="0">
                  <a:solidFill>
                    <a:srgbClr val="1F2937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 </a:t>
              </a:r>
              <a:r>
                <a:rPr sz="1000" kern="0" spc="-10" dirty="0">
                  <a:solidFill>
                    <a:srgbClr val="1F2937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10</a:t>
              </a:r>
              <a:r>
                <a:rPr sz="1000" kern="0" spc="-20" dirty="0">
                  <a:solidFill>
                    <a:srgbClr val="1F2937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;</a:t>
              </a:r>
              <a:r>
                <a:rPr sz="1000" kern="0" spc="120" dirty="0">
                  <a:solidFill>
                    <a:srgbClr val="1F2937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 </a:t>
              </a:r>
              <a:r>
                <a:rPr sz="1000" kern="0" spc="-20" dirty="0">
                  <a:solidFill>
                    <a:srgbClr val="1F2937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i++)</a:t>
              </a:r>
              <a:r>
                <a:rPr sz="1000" kern="0" spc="140" dirty="0">
                  <a:solidFill>
                    <a:srgbClr val="1F2937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 </a:t>
              </a:r>
              <a:r>
                <a:rPr sz="1000" kern="0" spc="-20" dirty="0">
                  <a:solidFill>
                    <a:srgbClr val="1F2937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{</a:t>
              </a:r>
              <a:endParaRPr sz="1000" dirty="0">
                <a:latin typeface="Lucida Console" panose="020B0609040504020204"/>
                <a:ea typeface="Lucida Console" panose="020B0609040504020204"/>
                <a:cs typeface="Lucida Console" panose="020B0609040504020204"/>
              </a:endParaRPr>
            </a:p>
          </p:txBody>
        </p:sp>
      </p:grpSp>
      <p:sp>
        <p:nvSpPr>
          <p:cNvPr id="108" name="textbox 108"/>
          <p:cNvSpPr/>
          <p:nvPr/>
        </p:nvSpPr>
        <p:spPr>
          <a:xfrm>
            <a:off x="6449517" y="6854443"/>
            <a:ext cx="5488940" cy="36195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11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indent="635" algn="l" rtl="0" eaLnBrk="0">
              <a:lnSpc>
                <a:spcPct val="114000"/>
              </a:lnSpc>
            </a:pPr>
            <a:r>
              <a:rPr sz="1000" kern="0" spc="4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通过合理的声明和表达式使用</a:t>
            </a:r>
            <a:r>
              <a:rPr sz="1000" kern="0" spc="-9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000" kern="0" spc="4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，可以有效提升代码的性能和执行效率</a:t>
            </a:r>
            <a:r>
              <a:rPr sz="1000" kern="0" spc="-16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000" kern="0" spc="4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，特别是在循环和高频调</a:t>
            </a:r>
            <a:r>
              <a:rPr sz="1000" kern="0" spc="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000" kern="0" spc="3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用的场景中。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graphicFrame>
        <p:nvGraphicFramePr>
          <p:cNvPr id="110" name="table 110"/>
          <p:cNvGraphicFramePr>
            <a:graphicFrameLocks noGrp="1"/>
          </p:cNvGraphicFramePr>
          <p:nvPr/>
        </p:nvGraphicFramePr>
        <p:xfrm>
          <a:off x="266700" y="6870191"/>
          <a:ext cx="2238375" cy="739775"/>
        </p:xfrm>
        <a:graphic>
          <a:graphicData uri="http://schemas.openxmlformats.org/drawingml/2006/table">
            <a:tbl>
              <a:tblPr/>
              <a:tblGrid>
                <a:gridCol w="1214755"/>
                <a:gridCol w="196850"/>
                <a:gridCol w="826769"/>
              </a:tblGrid>
              <a:tr h="739775">
                <a:tc>
                  <a:txBody>
                    <a:bodyPr/>
                    <a:p>
                      <a:pPr algn="l" rtl="0" eaLnBrk="0">
                        <a:lnSpc>
                          <a:spcPct val="57000"/>
                        </a:lnSpc>
                      </a:pPr>
                      <a:endParaRPr sz="1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marL="112395" algn="l" rtl="0" eaLnBrk="0">
                        <a:lnSpc>
                          <a:spcPct val="92000"/>
                        </a:lnSpc>
                        <a:tabLst>
                          <a:tab pos="191135" algn="l"/>
                        </a:tabLst>
                      </a:pPr>
                      <a:r>
                        <a:rPr sz="1200" kern="0" spc="0" dirty="0">
                          <a:solidFill>
                            <a:srgbClr val="1D4ED8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	</a:t>
                      </a:r>
                      <a:r>
                        <a:rPr sz="1200" kern="0" spc="-80" dirty="0">
                          <a:solidFill>
                            <a:srgbClr val="1D4ED8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性能提升要点：</a:t>
                      </a:r>
                      <a:endParaRPr sz="1200" dirty="0">
                        <a:latin typeface="Microsoft YaHei" panose="020B0503020204020204" charset="-122"/>
                        <a:ea typeface="Microsoft YaHei" panose="020B0503020204020204" charset="-122"/>
                        <a:cs typeface="Microsoft YaHei" panose="020B0503020204020204" charset="-122"/>
                      </a:endParaRPr>
                    </a:p>
                    <a:p>
                      <a:pPr marL="238125" algn="l" rtl="0" eaLnBrk="0">
                        <a:lnSpc>
                          <a:spcPct val="115000"/>
                        </a:lnSpc>
                        <a:spcBef>
                          <a:spcPts val="275"/>
                        </a:spcBef>
                        <a:tabLst>
                          <a:tab pos="384175" algn="l"/>
                          <a:tab pos="385445" algn="l"/>
                        </a:tabLst>
                      </a:pPr>
                      <a:r>
                        <a:rPr sz="1000" kern="0" spc="0" dirty="0">
                          <a:solidFill>
                            <a:srgbClr val="374151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	</a:t>
                      </a:r>
                      <a:r>
                        <a:rPr sz="1000" kern="0" spc="40" dirty="0">
                          <a:solidFill>
                            <a:srgbClr val="374151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避免数值溢出</a:t>
                      </a:r>
                      <a:r>
                        <a:rPr sz="1000" kern="0" spc="0" dirty="0">
                          <a:solidFill>
                            <a:srgbClr val="374151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  </a:t>
                      </a:r>
                      <a:r>
                        <a:rPr sz="1000" kern="0" spc="0" dirty="0">
                          <a:solidFill>
                            <a:srgbClr val="374151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	</a:t>
                      </a:r>
                      <a:r>
                        <a:rPr sz="1000" kern="0" spc="0" dirty="0">
                          <a:solidFill>
                            <a:srgbClr val="374151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	</a:t>
                      </a:r>
                      <a:r>
                        <a:rPr sz="1000" kern="0" spc="40" dirty="0">
                          <a:solidFill>
                            <a:srgbClr val="374151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减少重复计算</a:t>
                      </a:r>
                      <a:endParaRPr sz="1000" dirty="0">
                        <a:latin typeface="Microsoft YaHei" panose="020B0503020204020204" charset="-122"/>
                        <a:ea typeface="Microsoft YaHei" panose="020B0503020204020204" charset="-122"/>
                        <a:cs typeface="Microsoft YaHei" panose="020B0503020204020204" charset="-122"/>
                      </a:endParaRPr>
                    </a:p>
                  </a:txBody>
                  <a:tcPr marL="0" marR="0" marT="0" marB="0" vert="horz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p>
                      <a:pPr algn="l" rtl="0" eaLnBrk="0">
                        <a:lnSpc>
                          <a:spcPct val="181000"/>
                        </a:lnSpc>
                      </a:pPr>
                      <a:endParaRPr sz="10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marL="32385" algn="l" rtl="0" eaLnBrk="0">
                        <a:lnSpc>
                          <a:spcPts val="375"/>
                        </a:lnSpc>
                        <a:spcBef>
                          <a:spcPts val="5"/>
                        </a:spcBef>
                      </a:pPr>
                      <a:r>
                        <a:rPr sz="500" kern="0" spc="40" dirty="0">
                          <a:solidFill>
                            <a:srgbClr val="374151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●</a:t>
                      </a:r>
                      <a:endParaRPr sz="500" dirty="0">
                        <a:latin typeface="Microsoft YaHei" panose="020B0503020204020204" charset="-122"/>
                        <a:ea typeface="Microsoft YaHei" panose="020B0503020204020204" charset="-122"/>
                        <a:cs typeface="Microsoft YaHei" panose="020B0503020204020204" charset="-122"/>
                      </a:endParaRPr>
                    </a:p>
                    <a:p>
                      <a:pPr marL="38735" algn="l" rtl="0" eaLnBrk="0">
                        <a:lnSpc>
                          <a:spcPct val="99000"/>
                        </a:lnSpc>
                        <a:spcBef>
                          <a:spcPts val="730"/>
                        </a:spcBef>
                      </a:pPr>
                      <a:r>
                        <a:rPr sz="1000" kern="0" spc="-10" dirty="0">
                          <a:solidFill>
                            <a:srgbClr val="374151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量</a:t>
                      </a:r>
                      <a:endParaRPr sz="1000" dirty="0">
                        <a:latin typeface="Microsoft YaHei" panose="020B0503020204020204" charset="-122"/>
                        <a:ea typeface="Microsoft YaHei" panose="020B0503020204020204" charset="-122"/>
                        <a:cs typeface="Microsoft YaHei" panose="020B0503020204020204" charset="-122"/>
                      </a:endParaRPr>
                    </a:p>
                    <a:p>
                      <a:pPr algn="l" rtl="0" eaLnBrk="0">
                        <a:lnSpc>
                          <a:spcPct val="117000"/>
                        </a:lnSpc>
                      </a:pPr>
                      <a:endParaRPr sz="5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marL="32385" algn="l" rtl="0" eaLnBrk="0">
                        <a:lnSpc>
                          <a:spcPts val="375"/>
                        </a:lnSpc>
                        <a:spcBef>
                          <a:spcPts val="5"/>
                        </a:spcBef>
                      </a:pPr>
                      <a:r>
                        <a:rPr sz="500" kern="0" spc="40" dirty="0">
                          <a:solidFill>
                            <a:srgbClr val="374151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●</a:t>
                      </a:r>
                      <a:endParaRPr sz="500" dirty="0">
                        <a:latin typeface="Microsoft YaHei" panose="020B0503020204020204" charset="-122"/>
                        <a:ea typeface="Microsoft YaHei" panose="020B0503020204020204" charset="-122"/>
                        <a:cs typeface="Microsoft YaHei" panose="020B0503020204020204" charset="-122"/>
                      </a:endParaRPr>
                    </a:p>
                  </a:txBody>
                  <a:tcPr marL="0" marR="0" marT="0" marB="0" vert="horz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p>
                      <a:pPr algn="l" rtl="0" eaLnBrk="0">
                        <a:lnSpc>
                          <a:spcPct val="172000"/>
                        </a:lnSpc>
                      </a:pPr>
                      <a:endParaRPr sz="1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marL="30480" indent="-635" algn="l" rtl="0" eaLnBrk="0">
                        <a:lnSpc>
                          <a:spcPct val="232000"/>
                        </a:lnSpc>
                        <a:spcBef>
                          <a:spcPts val="0"/>
                        </a:spcBef>
                      </a:pPr>
                      <a:r>
                        <a:rPr sz="1000" kern="0" spc="40" dirty="0">
                          <a:solidFill>
                            <a:srgbClr val="374151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提取循环不变</a:t>
                      </a:r>
                      <a:r>
                        <a:rPr sz="1000" kern="0" spc="10" dirty="0">
                          <a:solidFill>
                            <a:srgbClr val="374151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 </a:t>
                      </a:r>
                      <a:r>
                        <a:rPr sz="1000" kern="0" spc="40" dirty="0">
                          <a:solidFill>
                            <a:srgbClr val="374151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优化条件判断</a:t>
                      </a:r>
                      <a:endParaRPr sz="1000" dirty="0">
                        <a:latin typeface="Microsoft YaHei" panose="020B0503020204020204" charset="-122"/>
                        <a:ea typeface="Microsoft YaHei" panose="020B0503020204020204" charset="-122"/>
                        <a:cs typeface="Microsoft YaHei" panose="020B0503020204020204" charset="-122"/>
                      </a:endParaRPr>
                    </a:p>
                  </a:txBody>
                  <a:tcPr marL="0" marR="0" marT="0" marB="0" vert="horz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pic>
        <p:nvPicPr>
          <p:cNvPr id="112" name="picture 1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457200" y="7336916"/>
            <a:ext cx="47625" cy="47625"/>
          </a:xfrm>
          <a:prstGeom prst="rect">
            <a:avLst/>
          </a:prstGeom>
        </p:spPr>
      </p:pic>
      <p:pic>
        <p:nvPicPr>
          <p:cNvPr id="114" name="picture 1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457200" y="7146416"/>
            <a:ext cx="47625" cy="47625"/>
          </a:xfrm>
          <a:prstGeom prst="rect">
            <a:avLst/>
          </a:prstGeom>
        </p:spPr>
      </p:pic>
      <p:pic>
        <p:nvPicPr>
          <p:cNvPr id="116" name="picture 11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266700" y="6870191"/>
            <a:ext cx="112699" cy="152400"/>
          </a:xfrm>
          <a:prstGeom prst="rect">
            <a:avLst/>
          </a:prstGeom>
        </p:spPr>
      </p:pic>
      <p:sp>
        <p:nvSpPr>
          <p:cNvPr id="118" name="textbox 118"/>
          <p:cNvSpPr/>
          <p:nvPr/>
        </p:nvSpPr>
        <p:spPr>
          <a:xfrm>
            <a:off x="6211696" y="4027804"/>
            <a:ext cx="605155" cy="19177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3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r" rtl="0" eaLnBrk="0">
              <a:lnSpc>
                <a:spcPts val="1305"/>
              </a:lnSpc>
            </a:pPr>
            <a:r>
              <a:rPr sz="1000" kern="0" spc="-20" dirty="0">
                <a:solidFill>
                  <a:srgbClr val="16A34A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优化后：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120" name="picture 12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600000">
            <a:off x="6229350" y="6946391"/>
            <a:ext cx="152400" cy="15240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2" name="table 122"/>
          <p:cNvGraphicFramePr>
            <a:graphicFrameLocks noGrp="1"/>
          </p:cNvGraphicFramePr>
          <p:nvPr/>
        </p:nvGraphicFramePr>
        <p:xfrm>
          <a:off x="476250" y="6866763"/>
          <a:ext cx="11277600" cy="1238250"/>
        </p:xfrm>
        <a:graphic>
          <a:graphicData uri="http://schemas.openxmlformats.org/drawingml/2006/table">
            <a:tbl>
              <a:tblPr>
                <a:solidFill>
                  <a:srgbClr val="EFF6FF"/>
                </a:solidFill>
              </a:tblPr>
              <a:tblGrid>
                <a:gridCol w="11277600"/>
              </a:tblGrid>
              <a:tr h="1225550">
                <a:tc>
                  <a:txBody>
                    <a:bodyPr/>
                    <a:p>
                      <a:pPr algn="l" rtl="0" eaLnBrk="0">
                        <a:lnSpc>
                          <a:spcPct val="144000"/>
                        </a:lnSpc>
                      </a:pPr>
                      <a:endParaRPr sz="10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algn="l" rtl="0" eaLnBrk="0">
                        <a:lnSpc>
                          <a:spcPct val="8000"/>
                        </a:lnSpc>
                      </a:pPr>
                      <a:endParaRPr sz="1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marL="241300" algn="l" rtl="0" eaLnBrk="0">
                        <a:lnSpc>
                          <a:spcPts val="1855"/>
                        </a:lnSpc>
                      </a:pPr>
                      <a:r>
                        <a:rPr sz="2000" kern="0" spc="20" baseline="18000" dirty="0">
                          <a:solidFill>
                            <a:srgbClr val="1D4ED8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优化效果</a:t>
                      </a:r>
                      <a:r>
                        <a:rPr sz="1300" kern="0" spc="20" dirty="0">
                          <a:solidFill>
                            <a:srgbClr val="1D4ED8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     </a:t>
                      </a:r>
                      <a:r>
                        <a:rPr sz="1800" kern="0" spc="20" baseline="18000" dirty="0">
                          <a:solidFill>
                            <a:srgbClr val="374151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减少函数调用开销</a:t>
                      </a:r>
                      <a:r>
                        <a:rPr sz="1100" kern="0" spc="20" dirty="0">
                          <a:solidFill>
                            <a:srgbClr val="374151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       </a:t>
                      </a:r>
                      <a:r>
                        <a:rPr sz="1800" kern="0" spc="20" baseline="3000" dirty="0">
                          <a:solidFill>
                            <a:srgbClr val="374151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避免变量捕获问题</a:t>
                      </a:r>
                      <a:r>
                        <a:rPr sz="1100" kern="0" spc="20" dirty="0">
                          <a:solidFill>
                            <a:srgbClr val="374151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       </a:t>
                      </a:r>
                      <a:r>
                        <a:rPr sz="1800" kern="0" spc="20" baseline="-6000" dirty="0">
                          <a:solidFill>
                            <a:srgbClr val="374151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降低内存占用</a:t>
                      </a:r>
                      <a:r>
                        <a:rPr sz="1100" kern="0" spc="20" dirty="0">
                          <a:solidFill>
                            <a:srgbClr val="374151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  </a:t>
                      </a:r>
                      <a:r>
                        <a:rPr sz="1100" kern="0" spc="10" dirty="0">
                          <a:solidFill>
                            <a:srgbClr val="374151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    </a:t>
                      </a:r>
                      <a:r>
                        <a:rPr sz="1800" kern="0" spc="10" baseline="-6000" dirty="0">
                          <a:solidFill>
                            <a:srgbClr val="374151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提升执行速度</a:t>
                      </a:r>
                      <a:endParaRPr sz="1800" baseline="-6000" dirty="0">
                        <a:latin typeface="Microsoft YaHei" panose="020B0503020204020204" charset="-122"/>
                        <a:ea typeface="Microsoft YaHei" panose="020B0503020204020204" charset="-122"/>
                        <a:cs typeface="Microsoft YaHei" panose="020B0503020204020204" charset="-122"/>
                      </a:endParaRPr>
                    </a:p>
                  </a:txBody>
                  <a:tcPr marL="0" marR="0" marT="0" marB="0" vert="horz">
                    <a:lnL w="12700" cap="flat" cmpd="sng" algn="ctr">
                      <a:solidFill>
                        <a:srgbClr val="BFDB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DB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DB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DB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FF"/>
                    </a:solidFill>
                  </a:tcPr>
                </a:tc>
              </a:tr>
            </a:tbl>
          </a:graphicData>
        </a:graphic>
      </p:graphicFrame>
      <p:grpSp>
        <p:nvGrpSpPr>
          <p:cNvPr id="16" name="group 16"/>
          <p:cNvGrpSpPr/>
          <p:nvPr/>
        </p:nvGrpSpPr>
        <p:grpSpPr>
          <a:xfrm rot="21600000">
            <a:off x="0" y="589788"/>
            <a:ext cx="12192000" cy="952500"/>
            <a:chOff x="0" y="0"/>
            <a:chExt cx="12192000" cy="952500"/>
          </a:xfrm>
        </p:grpSpPr>
        <p:pic>
          <p:nvPicPr>
            <p:cNvPr id="124" name="picture 124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 rot="21600000">
              <a:off x="0" y="0"/>
              <a:ext cx="12192000" cy="952500"/>
            </a:xfrm>
            <a:prstGeom prst="rect">
              <a:avLst/>
            </a:prstGeom>
          </p:spPr>
        </p:pic>
        <p:sp>
          <p:nvSpPr>
            <p:cNvPr id="126" name="textbox 126"/>
            <p:cNvSpPr/>
            <p:nvPr/>
          </p:nvSpPr>
          <p:spPr>
            <a:xfrm>
              <a:off x="-12700" y="-12700"/>
              <a:ext cx="12217400" cy="988060"/>
            </a:xfrm>
            <a:prstGeom prst="rect">
              <a:avLst/>
            </a:prstGeom>
            <a:noFill/>
            <a:ln w="0" cap="flat">
              <a:noFill/>
              <a:prstDash val="solid"/>
              <a:miter lim="0"/>
            </a:ln>
          </p:spPr>
          <p:txBody>
            <a:bodyPr vert="horz" wrap="square" lIns="0" tIns="0" rIns="0" bIns="0"/>
            <a:p>
              <a:pPr algn="l" rtl="0" eaLnBrk="0">
                <a:lnSpc>
                  <a:spcPct val="110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algn="l" rtl="0" eaLnBrk="0">
                <a:lnSpc>
                  <a:spcPct val="111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algn="l" rtl="0" eaLnBrk="0">
                <a:lnSpc>
                  <a:spcPct val="9000"/>
                </a:lnSpc>
              </a:pPr>
              <a:endParaRPr sz="1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493395" algn="l" rtl="0" eaLnBrk="0">
                <a:lnSpc>
                  <a:spcPct val="93000"/>
                </a:lnSpc>
              </a:pPr>
              <a:r>
                <a:rPr sz="2700" kern="0" spc="10" dirty="0">
                  <a:solidFill>
                    <a:srgbClr val="FFFFFF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函数的性能提升</a:t>
              </a:r>
              <a:r>
                <a:rPr sz="2700" kern="0" spc="10" dirty="0">
                  <a:solidFill>
                    <a:srgbClr val="FFFFFF">
                      <a:alpha val="100000"/>
                    </a:srgbClr>
                  </a:solidFill>
                  <a:latin typeface="Arial" panose="020B0604020202090204"/>
                  <a:ea typeface="Arial" panose="020B0604020202090204"/>
                  <a:cs typeface="Arial" panose="020B0604020202090204"/>
                </a:rPr>
                <a:t>(1)</a:t>
              </a:r>
              <a:endParaRPr sz="27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</p:txBody>
        </p:sp>
      </p:grpSp>
      <p:sp>
        <p:nvSpPr>
          <p:cNvPr id="128" name="textbox 128"/>
          <p:cNvSpPr/>
          <p:nvPr/>
        </p:nvSpPr>
        <p:spPr>
          <a:xfrm>
            <a:off x="6464300" y="3015488"/>
            <a:ext cx="3885565" cy="261366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105000"/>
              </a:lnSpc>
            </a:pPr>
            <a:endParaRPr sz="7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393700" algn="l" rtl="0" eaLnBrk="0">
              <a:lnSpc>
                <a:spcPct val="91000"/>
              </a:lnSpc>
              <a:spcBef>
                <a:spcPts val="5"/>
              </a:spcBef>
              <a:tabLst>
                <a:tab pos="511175" algn="l"/>
              </a:tabLst>
            </a:pPr>
            <a:r>
              <a:rPr sz="1500" kern="0" spc="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500" kern="0" spc="-1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优化后：使用参数传递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18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19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72085" algn="l" rtl="0" eaLnBrk="0">
              <a:lnSpc>
                <a:spcPts val="1285"/>
              </a:lnSpc>
              <a:spcBef>
                <a:spcPts val="310"/>
              </a:spcBef>
            </a:pPr>
            <a:r>
              <a:rPr sz="1000" kern="0" spc="3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//</a:t>
            </a:r>
            <a:r>
              <a:rPr sz="1000" kern="0" spc="3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30" dirty="0">
                <a:solidFill>
                  <a:srgbClr val="1F2937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声明数组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173355" algn="l" rtl="0" eaLnBrk="0">
              <a:lnSpc>
                <a:spcPts val="1280"/>
              </a:lnSpc>
              <a:spcBef>
                <a:spcPts val="215"/>
              </a:spcBef>
            </a:pPr>
            <a:r>
              <a:rPr sz="1000" kern="0" spc="-1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let</a:t>
            </a:r>
            <a:r>
              <a:rPr sz="1000" kern="0" spc="12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-1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arr</a:t>
            </a:r>
            <a:r>
              <a:rPr sz="1000" kern="0" spc="9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-1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=</a:t>
            </a:r>
            <a:r>
              <a:rPr sz="1000" kern="0" spc="24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-1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[0,</a:t>
            </a:r>
            <a:r>
              <a:rPr sz="1000" kern="0" spc="11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-1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1,</a:t>
            </a:r>
            <a:r>
              <a:rPr sz="1000" kern="0" spc="10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-1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2];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algn="l" rtl="0" eaLnBrk="0">
              <a:lnSpc>
                <a:spcPct val="106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72085" algn="l" rtl="0" eaLnBrk="0">
              <a:lnSpc>
                <a:spcPts val="1325"/>
              </a:lnSpc>
              <a:spcBef>
                <a:spcPts val="310"/>
              </a:spcBef>
            </a:pPr>
            <a:r>
              <a:rPr sz="1000" kern="0" spc="4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//</a:t>
            </a:r>
            <a:r>
              <a:rPr sz="1000" kern="0" spc="4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40" dirty="0">
                <a:solidFill>
                  <a:srgbClr val="1F2937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将数组以函数参数的形式传递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173990" algn="l" rtl="0" eaLnBrk="0">
              <a:lnSpc>
                <a:spcPts val="1240"/>
              </a:lnSpc>
              <a:spcBef>
                <a:spcPts val="310"/>
              </a:spcBef>
            </a:pPr>
            <a:r>
              <a:rPr sz="1000" kern="0" spc="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function</a:t>
            </a:r>
            <a:r>
              <a:rPr sz="1000" kern="0" spc="10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foo</a:t>
            </a:r>
            <a:r>
              <a:rPr sz="1000" kern="0" spc="10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(</a:t>
            </a:r>
            <a:r>
              <a:rPr sz="1000" kern="0" spc="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array</a:t>
            </a:r>
            <a:r>
              <a:rPr sz="1000" kern="0" spc="10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:</a:t>
            </a:r>
            <a:r>
              <a:rPr sz="1000" kern="0" spc="10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number</a:t>
            </a:r>
            <a:r>
              <a:rPr sz="1000" kern="0" spc="10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[]):</a:t>
            </a:r>
            <a:r>
              <a:rPr sz="1000" kern="0" spc="12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number</a:t>
            </a:r>
            <a:r>
              <a:rPr sz="1000" kern="0" spc="15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10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{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500380" algn="l" rtl="0" eaLnBrk="0">
              <a:lnSpc>
                <a:spcPts val="1240"/>
              </a:lnSpc>
              <a:spcBef>
                <a:spcPts val="260"/>
              </a:spcBef>
            </a:pPr>
            <a:r>
              <a:rPr sz="1000" kern="0" spc="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return</a:t>
            </a:r>
            <a:r>
              <a:rPr sz="1000" kern="0" spc="5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array</a:t>
            </a:r>
            <a:r>
              <a:rPr sz="1000" kern="0" spc="5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[0]</a:t>
            </a:r>
            <a:r>
              <a:rPr sz="1000" kern="0" spc="12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5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+</a:t>
            </a:r>
            <a:r>
              <a:rPr sz="1000" kern="0" spc="10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array</a:t>
            </a:r>
            <a:r>
              <a:rPr sz="1000" kern="0" spc="5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[1];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175895" algn="l" rtl="0" eaLnBrk="0">
              <a:lnSpc>
                <a:spcPts val="1300"/>
              </a:lnSpc>
              <a:spcBef>
                <a:spcPts val="260"/>
              </a:spcBef>
            </a:pPr>
            <a:r>
              <a:rPr sz="1000" kern="0" spc="-1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}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algn="l" rtl="0" eaLnBrk="0">
              <a:lnSpc>
                <a:spcPct val="106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25000"/>
              </a:lnSpc>
            </a:pPr>
            <a:endParaRPr sz="2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73355" indent="-1270" algn="l" rtl="0" eaLnBrk="0">
              <a:lnSpc>
                <a:spcPct val="122000"/>
              </a:lnSpc>
            </a:pPr>
            <a:r>
              <a:rPr sz="1000" kern="0" spc="5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//</a:t>
            </a:r>
            <a:r>
              <a:rPr sz="1000" kern="0" spc="5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50" dirty="0">
                <a:solidFill>
                  <a:srgbClr val="1F2937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使用传递的数组实参代替闭包</a:t>
            </a:r>
            <a:r>
              <a:rPr sz="1000" kern="0" spc="40" dirty="0">
                <a:solidFill>
                  <a:srgbClr val="1F2937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，避免闭包的创建和访问开销</a:t>
            </a:r>
            <a:r>
              <a:rPr sz="1000" kern="0" spc="-10" dirty="0">
                <a:solidFill>
                  <a:srgbClr val="1F2937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000" kern="0" spc="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foo</a:t>
            </a:r>
            <a:r>
              <a:rPr sz="1000" kern="0" spc="6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(</a:t>
            </a:r>
            <a:r>
              <a:rPr sz="1000" kern="0" spc="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arr</a:t>
            </a:r>
            <a:r>
              <a:rPr sz="1000" kern="0" spc="6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);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</p:txBody>
      </p:sp>
      <p:pic>
        <p:nvPicPr>
          <p:cNvPr id="130" name="picture 13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6477000" y="3028188"/>
            <a:ext cx="381000" cy="381000"/>
          </a:xfrm>
          <a:prstGeom prst="rect">
            <a:avLst/>
          </a:prstGeom>
        </p:spPr>
      </p:pic>
      <p:sp>
        <p:nvSpPr>
          <p:cNvPr id="132" name="textbox 132"/>
          <p:cNvSpPr/>
          <p:nvPr/>
        </p:nvSpPr>
        <p:spPr>
          <a:xfrm>
            <a:off x="459587" y="1766569"/>
            <a:ext cx="10442575" cy="79629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8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14300" algn="l" rtl="0" eaLnBrk="0">
              <a:lnSpc>
                <a:spcPct val="91000"/>
              </a:lnSpc>
            </a:pPr>
            <a:r>
              <a:rPr sz="1800" kern="0" spc="-1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使用参数传递代替闭包</a:t>
            </a:r>
            <a:endParaRPr sz="18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86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11000"/>
              </a:lnSpc>
            </a:pPr>
            <a:endParaRPr sz="3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r" rtl="0" eaLnBrk="0">
              <a:lnSpc>
                <a:spcPct val="94000"/>
              </a:lnSpc>
              <a:spcBef>
                <a:spcPts val="0"/>
              </a:spcBef>
            </a:pPr>
            <a:r>
              <a:rPr sz="1300" kern="0" spc="3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闭包虽然功能强大</a:t>
            </a:r>
            <a:r>
              <a:rPr sz="1300" kern="0" spc="-21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300" kern="0" spc="3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，但会带来额外的性</a:t>
            </a:r>
            <a:r>
              <a:rPr sz="1300" kern="0" spc="2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能开销。</a:t>
            </a:r>
            <a:r>
              <a:rPr sz="1300" kern="0" spc="-29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300" kern="0" spc="2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在对性能要求较高的场景下</a:t>
            </a:r>
            <a:r>
              <a:rPr sz="1300" kern="0" spc="-20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300" kern="0" spc="2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，可以通过参数传递来替代闭包</a:t>
            </a:r>
            <a:r>
              <a:rPr sz="1300" kern="0" spc="-21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300" kern="0" spc="2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，避免闭包的创建和访问开销。</a:t>
            </a:r>
            <a:endParaRPr sz="13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134" name="textbox 134"/>
          <p:cNvSpPr/>
          <p:nvPr/>
        </p:nvSpPr>
        <p:spPr>
          <a:xfrm>
            <a:off x="673099" y="3015488"/>
            <a:ext cx="2925445" cy="261366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103000"/>
              </a:lnSpc>
            </a:pPr>
            <a:endParaRPr sz="7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6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393700" algn="l" rtl="0" eaLnBrk="0">
              <a:lnSpc>
                <a:spcPct val="92000"/>
              </a:lnSpc>
              <a:tabLst>
                <a:tab pos="511175" algn="l"/>
              </a:tabLst>
            </a:pPr>
            <a:r>
              <a:rPr sz="1500" kern="0" spc="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500" kern="0" spc="-1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优化前：使用闭包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18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19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72085" algn="l" rtl="0" eaLnBrk="0">
              <a:lnSpc>
                <a:spcPts val="1285"/>
              </a:lnSpc>
              <a:spcBef>
                <a:spcPts val="305"/>
              </a:spcBef>
            </a:pPr>
            <a:r>
              <a:rPr sz="1000" kern="0" spc="3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//</a:t>
            </a:r>
            <a:r>
              <a:rPr sz="1000" kern="0" spc="3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30" dirty="0">
                <a:solidFill>
                  <a:srgbClr val="1F2937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声明数组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173355" algn="l" rtl="0" eaLnBrk="0">
              <a:lnSpc>
                <a:spcPts val="1280"/>
              </a:lnSpc>
              <a:spcBef>
                <a:spcPts val="215"/>
              </a:spcBef>
            </a:pPr>
            <a:r>
              <a:rPr sz="1000" kern="0" spc="-1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let</a:t>
            </a:r>
            <a:r>
              <a:rPr sz="1000" kern="0" spc="12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-1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arr</a:t>
            </a:r>
            <a:r>
              <a:rPr sz="1000" kern="0" spc="9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-1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=</a:t>
            </a:r>
            <a:r>
              <a:rPr sz="1000" kern="0" spc="24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-1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[0,</a:t>
            </a:r>
            <a:r>
              <a:rPr sz="1000" kern="0" spc="11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-1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1,</a:t>
            </a:r>
            <a:r>
              <a:rPr sz="1000" kern="0" spc="10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-1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2];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algn="l" rtl="0" eaLnBrk="0">
              <a:lnSpc>
                <a:spcPct val="107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73355" indent="-1270" algn="l" rtl="0" eaLnBrk="0">
              <a:lnSpc>
                <a:spcPct val="122000"/>
              </a:lnSpc>
              <a:spcBef>
                <a:spcPts val="310"/>
              </a:spcBef>
            </a:pPr>
            <a:r>
              <a:rPr sz="1000" kern="0" spc="5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//</a:t>
            </a:r>
            <a:r>
              <a:rPr sz="1000" kern="0" spc="5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50" dirty="0">
                <a:solidFill>
                  <a:srgbClr val="1F2937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通过闭包的形式访问</a:t>
            </a:r>
            <a:r>
              <a:rPr sz="1000" kern="0" spc="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arr</a:t>
            </a:r>
            <a:r>
              <a:rPr sz="1000" kern="0" spc="50" dirty="0">
                <a:solidFill>
                  <a:srgbClr val="1F2937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中的元素</a:t>
            </a:r>
            <a:r>
              <a:rPr sz="1000" kern="0" spc="40" dirty="0">
                <a:solidFill>
                  <a:srgbClr val="1F2937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进行计算</a:t>
            </a:r>
            <a:r>
              <a:rPr sz="1000" kern="0" spc="-10" dirty="0">
                <a:solidFill>
                  <a:srgbClr val="1F2937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000" kern="0" spc="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function</a:t>
            </a:r>
            <a:r>
              <a:rPr sz="1000" kern="0" spc="9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foo</a:t>
            </a:r>
            <a:r>
              <a:rPr sz="1000" kern="0" spc="9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():</a:t>
            </a:r>
            <a:r>
              <a:rPr sz="1000" kern="0" spc="12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number</a:t>
            </a:r>
            <a:r>
              <a:rPr sz="1000" kern="0" spc="15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9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{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500380" algn="l" rtl="0" eaLnBrk="0">
              <a:lnSpc>
                <a:spcPts val="1300"/>
              </a:lnSpc>
              <a:spcBef>
                <a:spcPts val="200"/>
              </a:spcBef>
            </a:pPr>
            <a:r>
              <a:rPr sz="1000" kern="0" spc="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return</a:t>
            </a:r>
            <a:r>
              <a:rPr sz="1000" kern="0" spc="4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arr</a:t>
            </a:r>
            <a:r>
              <a:rPr sz="1000" kern="0" spc="4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[0]</a:t>
            </a:r>
            <a:r>
              <a:rPr sz="1000" kern="0" spc="9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4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+</a:t>
            </a:r>
            <a:r>
              <a:rPr sz="1000" kern="0" spc="10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arr</a:t>
            </a:r>
            <a:r>
              <a:rPr sz="1000" kern="0" spc="4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[1];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175895" algn="l" rtl="0" eaLnBrk="0">
              <a:lnSpc>
                <a:spcPts val="1300"/>
              </a:lnSpc>
              <a:spcBef>
                <a:spcPts val="200"/>
              </a:spcBef>
            </a:pPr>
            <a:r>
              <a:rPr sz="1000" kern="0" spc="-1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}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algn="l" rtl="0" eaLnBrk="0">
              <a:lnSpc>
                <a:spcPct val="114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25000"/>
              </a:lnSpc>
            </a:pPr>
            <a:endParaRPr sz="2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73355" indent="-1270" algn="l" rtl="0" eaLnBrk="0">
              <a:lnSpc>
                <a:spcPct val="118000"/>
              </a:lnSpc>
            </a:pPr>
            <a:r>
              <a:rPr sz="1000" kern="0" spc="4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//</a:t>
            </a:r>
            <a:r>
              <a:rPr sz="1000" kern="0" spc="4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40" dirty="0">
                <a:solidFill>
                  <a:srgbClr val="1F2937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调用函数，函数的计算依赖闭包传递数据</a:t>
            </a:r>
            <a:r>
              <a:rPr sz="1000" kern="0" spc="10" dirty="0">
                <a:solidFill>
                  <a:srgbClr val="1F2937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   </a:t>
            </a:r>
            <a:r>
              <a:rPr sz="1000" kern="0" spc="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foo</a:t>
            </a:r>
            <a:r>
              <a:rPr sz="1000" kern="0" spc="3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();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</p:txBody>
      </p:sp>
      <p:pic>
        <p:nvPicPr>
          <p:cNvPr id="136" name="picture 13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685799" y="3028188"/>
            <a:ext cx="381000" cy="381000"/>
          </a:xfrm>
          <a:prstGeom prst="rect">
            <a:avLst/>
          </a:prstGeom>
        </p:spPr>
      </p:pic>
      <p:grpSp>
        <p:nvGrpSpPr>
          <p:cNvPr id="18" name="group 18"/>
          <p:cNvGrpSpPr/>
          <p:nvPr/>
        </p:nvGrpSpPr>
        <p:grpSpPr>
          <a:xfrm rot="21600000">
            <a:off x="6477000" y="6114288"/>
            <a:ext cx="5029200" cy="419100"/>
            <a:chOff x="0" y="0"/>
            <a:chExt cx="5029200" cy="419100"/>
          </a:xfrm>
        </p:grpSpPr>
        <p:sp>
          <p:nvSpPr>
            <p:cNvPr id="138" name="rect 138"/>
            <p:cNvSpPr/>
            <p:nvPr/>
          </p:nvSpPr>
          <p:spPr>
            <a:xfrm>
              <a:off x="19050" y="0"/>
              <a:ext cx="5010150" cy="419100"/>
            </a:xfrm>
            <a:prstGeom prst="rect">
              <a:avLst/>
            </a:prstGeom>
            <a:solidFill>
              <a:srgbClr val="F0FDF4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p>
              <a:pPr algn="ctr"/>
              <a:endParaRPr lang="zh-CN" altLang="en-US"/>
            </a:p>
          </p:txBody>
        </p:sp>
        <p:sp>
          <p:nvSpPr>
            <p:cNvPr id="140" name="textbox 140"/>
            <p:cNvSpPr/>
            <p:nvPr/>
          </p:nvSpPr>
          <p:spPr>
            <a:xfrm>
              <a:off x="222033" y="136652"/>
              <a:ext cx="2953385" cy="170814"/>
            </a:xfrm>
            <a:prstGeom prst="rect">
              <a:avLst/>
            </a:prstGeom>
            <a:noFill/>
            <a:ln w="0" cap="flat">
              <a:noFill/>
              <a:prstDash val="solid"/>
              <a:miter lim="0"/>
            </a:ln>
          </p:spPr>
          <p:txBody>
            <a:bodyPr vert="horz" wrap="square" lIns="0" tIns="0" rIns="0" bIns="0"/>
            <a:p>
              <a:pPr algn="l" rtl="0" eaLnBrk="0">
                <a:lnSpc>
                  <a:spcPct val="88000"/>
                </a:lnSpc>
              </a:pPr>
              <a:endParaRPr sz="1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12700" algn="l" rtl="0" eaLnBrk="0">
                <a:lnSpc>
                  <a:spcPct val="95000"/>
                </a:lnSpc>
              </a:pPr>
              <a:r>
                <a:rPr sz="1000" kern="0" spc="40" dirty="0">
                  <a:solidFill>
                    <a:srgbClr val="15803D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直接使用参数传递</a:t>
              </a:r>
              <a:r>
                <a:rPr sz="1000" kern="0" spc="-150" dirty="0">
                  <a:solidFill>
                    <a:srgbClr val="15803D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 </a:t>
              </a:r>
              <a:r>
                <a:rPr sz="1000" kern="0" spc="40" dirty="0">
                  <a:solidFill>
                    <a:srgbClr val="15803D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，避免了闭包的创建和访问开销</a:t>
              </a:r>
              <a:endParaRPr sz="10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</p:txBody>
        </p:sp>
        <p:pic>
          <p:nvPicPr>
            <p:cNvPr id="142" name="picture 142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rot="21600000">
              <a:off x="0" y="0"/>
              <a:ext cx="57150" cy="419100"/>
            </a:xfrm>
            <a:prstGeom prst="rect">
              <a:avLst/>
            </a:prstGeom>
          </p:spPr>
        </p:pic>
      </p:grpSp>
      <p:sp>
        <p:nvSpPr>
          <p:cNvPr id="144" name="rect 144"/>
          <p:cNvSpPr/>
          <p:nvPr/>
        </p:nvSpPr>
        <p:spPr>
          <a:xfrm>
            <a:off x="704849" y="6114288"/>
            <a:ext cx="5010150" cy="419100"/>
          </a:xfrm>
          <a:prstGeom prst="rect">
            <a:avLst/>
          </a:prstGeom>
          <a:solidFill>
            <a:srgbClr val="FEF2F2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p>
            <a:pPr algn="ctr"/>
            <a:endParaRPr lang="zh-CN" altLang="en-US"/>
          </a:p>
        </p:txBody>
      </p:sp>
      <p:sp>
        <p:nvSpPr>
          <p:cNvPr id="146" name="textbox 146"/>
          <p:cNvSpPr/>
          <p:nvPr/>
        </p:nvSpPr>
        <p:spPr>
          <a:xfrm>
            <a:off x="913434" y="6250940"/>
            <a:ext cx="2680970" cy="17145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79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6000"/>
              </a:lnSpc>
            </a:pPr>
            <a:r>
              <a:rPr sz="1000" kern="0" spc="50" dirty="0">
                <a:solidFill>
                  <a:srgbClr val="B91C1C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闭包访问外部变量需</a:t>
            </a:r>
            <a:r>
              <a:rPr sz="1000" kern="0" spc="40" dirty="0">
                <a:solidFill>
                  <a:srgbClr val="B91C1C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要额外的查找和访问开销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148" name="picture 14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600000">
            <a:off x="685800" y="6114288"/>
            <a:ext cx="57150" cy="41910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rect 150"/>
          <p:cNvSpPr/>
          <p:nvPr/>
        </p:nvSpPr>
        <p:spPr>
          <a:xfrm>
            <a:off x="469900" y="3148203"/>
            <a:ext cx="5638800" cy="4572000"/>
          </a:xfrm>
          <a:prstGeom prst="rect">
            <a:avLst/>
          </a:prstGeom>
          <a:solidFill>
            <a:srgbClr val="111827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p>
            <a:pPr algn="ctr"/>
            <a:endParaRPr lang="zh-CN" altLang="en-US"/>
          </a:p>
        </p:txBody>
      </p:sp>
      <p:grpSp>
        <p:nvGrpSpPr>
          <p:cNvPr id="20" name="group 20"/>
          <p:cNvGrpSpPr/>
          <p:nvPr/>
        </p:nvGrpSpPr>
        <p:grpSpPr>
          <a:xfrm rot="21600000">
            <a:off x="12700" y="862203"/>
            <a:ext cx="12192000" cy="952500"/>
            <a:chOff x="0" y="0"/>
            <a:chExt cx="12192000" cy="952500"/>
          </a:xfrm>
        </p:grpSpPr>
        <p:pic>
          <p:nvPicPr>
            <p:cNvPr id="152" name="picture 15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 rot="21600000">
              <a:off x="0" y="0"/>
              <a:ext cx="12192000" cy="952500"/>
            </a:xfrm>
            <a:prstGeom prst="rect">
              <a:avLst/>
            </a:prstGeom>
          </p:spPr>
        </p:pic>
        <p:sp>
          <p:nvSpPr>
            <p:cNvPr id="154" name="textbox 154"/>
            <p:cNvSpPr/>
            <p:nvPr/>
          </p:nvSpPr>
          <p:spPr>
            <a:xfrm>
              <a:off x="-12700" y="-12700"/>
              <a:ext cx="12217400" cy="988060"/>
            </a:xfrm>
            <a:prstGeom prst="rect">
              <a:avLst/>
            </a:prstGeom>
            <a:noFill/>
            <a:ln w="0" cap="flat">
              <a:noFill/>
              <a:prstDash val="solid"/>
              <a:miter lim="0"/>
            </a:ln>
          </p:spPr>
          <p:txBody>
            <a:bodyPr vert="horz" wrap="square" lIns="0" tIns="0" rIns="0" bIns="0"/>
            <a:p>
              <a:pPr algn="l" rtl="0" eaLnBrk="0">
                <a:lnSpc>
                  <a:spcPct val="110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algn="l" rtl="0" eaLnBrk="0">
                <a:lnSpc>
                  <a:spcPct val="111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algn="l" rtl="0" eaLnBrk="0">
                <a:lnSpc>
                  <a:spcPct val="9000"/>
                </a:lnSpc>
              </a:pPr>
              <a:endParaRPr sz="1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493395" algn="l" rtl="0" eaLnBrk="0">
                <a:lnSpc>
                  <a:spcPct val="93000"/>
                </a:lnSpc>
              </a:pPr>
              <a:r>
                <a:rPr sz="2700" kern="0" spc="-10" dirty="0">
                  <a:solidFill>
                    <a:srgbClr val="FFFFFF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函数的性能提升 </a:t>
              </a:r>
              <a:r>
                <a:rPr sz="2700" kern="0" spc="-10" dirty="0">
                  <a:solidFill>
                    <a:srgbClr val="FFFFFF">
                      <a:alpha val="100000"/>
                    </a:srgbClr>
                  </a:solidFill>
                  <a:latin typeface="Arial" panose="020B0604020202090204"/>
                  <a:ea typeface="Arial" panose="020B0604020202090204"/>
                  <a:cs typeface="Arial" panose="020B0604020202090204"/>
                </a:rPr>
                <a:t>(2)</a:t>
              </a:r>
              <a:endParaRPr sz="27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</p:txBody>
        </p:sp>
      </p:grpSp>
      <p:sp>
        <p:nvSpPr>
          <p:cNvPr id="156" name="textbox 156"/>
          <p:cNvSpPr/>
          <p:nvPr/>
        </p:nvSpPr>
        <p:spPr>
          <a:xfrm>
            <a:off x="694334" y="3369894"/>
            <a:ext cx="5229225" cy="183578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3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ts val="1515"/>
              </a:lnSpc>
            </a:pP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//</a:t>
            </a: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函数的参数使用为可选参数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377825" indent="-363855" algn="l" rtl="0" eaLnBrk="0">
              <a:lnSpc>
                <a:spcPct val="114000"/>
              </a:lnSpc>
              <a:spcBef>
                <a:spcPts val="435"/>
              </a:spcBef>
            </a:pPr>
            <a:r>
              <a:rPr sz="1200" kern="0" spc="-2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function</a:t>
            </a:r>
            <a:r>
              <a:rPr sz="1200" kern="0" spc="-2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2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add(left?:</a:t>
            </a:r>
            <a:r>
              <a:rPr sz="1200" kern="0" spc="-2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2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number,</a:t>
            </a:r>
            <a:r>
              <a:rPr sz="1200" kern="0" spc="13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2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right?:</a:t>
            </a:r>
            <a:r>
              <a:rPr sz="1200" kern="0" spc="10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2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number):</a:t>
            </a:r>
            <a:r>
              <a:rPr sz="1200" kern="0" spc="10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2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nu</a:t>
            </a:r>
            <a:r>
              <a:rPr sz="1200" kern="0" spc="-3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mber</a:t>
            </a:r>
            <a:r>
              <a:rPr sz="1200" kern="0" spc="30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3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|</a:t>
            </a:r>
            <a:r>
              <a:rPr sz="1200" kern="0" spc="10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3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und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//</a:t>
            </a: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在计算之前需要进行非空值判断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380365" algn="l" rtl="0" eaLnBrk="0">
              <a:lnSpc>
                <a:spcPct val="99000"/>
              </a:lnSpc>
              <a:spcBef>
                <a:spcPts val="315"/>
              </a:spcBef>
            </a:pPr>
            <a:r>
              <a:rPr sz="1200" kern="0" spc="-3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if</a:t>
            </a:r>
            <a:r>
              <a:rPr sz="1200" kern="0" spc="19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3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(left</a:t>
            </a:r>
            <a:r>
              <a:rPr sz="1200" kern="0" spc="30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3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!==</a:t>
            </a:r>
            <a:r>
              <a:rPr sz="1200" kern="0" spc="-3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3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undefined</a:t>
            </a:r>
            <a:r>
              <a:rPr sz="1200" kern="0" spc="-3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3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&amp;&amp;</a:t>
            </a:r>
            <a:r>
              <a:rPr sz="1200" kern="0" spc="13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3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right</a:t>
            </a:r>
            <a:r>
              <a:rPr sz="1200" kern="0" spc="30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3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!==</a:t>
            </a:r>
            <a:r>
              <a:rPr sz="1200" kern="0" spc="10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3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u</a:t>
            </a:r>
            <a:r>
              <a:rPr sz="1200" kern="0" spc="-4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ndefined)</a:t>
            </a:r>
            <a:r>
              <a:rPr sz="1200" kern="0" spc="13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4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{</a:t>
            </a:r>
            <a:endParaRPr sz="12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753110" algn="l" rtl="0" eaLnBrk="0">
              <a:lnSpc>
                <a:spcPct val="99000"/>
              </a:lnSpc>
              <a:spcBef>
                <a:spcPts val="375"/>
              </a:spcBef>
            </a:pPr>
            <a:r>
              <a:rPr sz="1200" kern="0" spc="-2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return</a:t>
            </a:r>
            <a:r>
              <a:rPr sz="1200" kern="0" spc="-2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2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left</a:t>
            </a:r>
            <a:r>
              <a:rPr sz="1200" kern="0" spc="6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3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+</a:t>
            </a:r>
            <a:r>
              <a:rPr sz="1200" kern="0" spc="13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3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right;</a:t>
            </a:r>
            <a:endParaRPr sz="12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382270" algn="l" rtl="0" eaLnBrk="0">
              <a:lnSpc>
                <a:spcPts val="1495"/>
              </a:lnSpc>
              <a:spcBef>
                <a:spcPts val="380"/>
              </a:spcBef>
            </a:pPr>
            <a:r>
              <a:rPr sz="1200" kern="0" spc="-2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}</a:t>
            </a:r>
            <a:endParaRPr sz="12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387350" algn="l" rtl="0" eaLnBrk="0">
              <a:lnSpc>
                <a:spcPts val="1520"/>
              </a:lnSpc>
              <a:spcBef>
                <a:spcPts val="305"/>
              </a:spcBef>
            </a:pPr>
            <a:r>
              <a:rPr sz="1200" kern="0" spc="-2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return</a:t>
            </a:r>
            <a:r>
              <a:rPr sz="1200" kern="0" spc="9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2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undefined</a:t>
            </a:r>
            <a:r>
              <a:rPr sz="1200" kern="0" spc="-3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;</a:t>
            </a:r>
            <a:endParaRPr sz="12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16510" algn="l" rtl="0" eaLnBrk="0">
              <a:lnSpc>
                <a:spcPts val="1495"/>
              </a:lnSpc>
              <a:spcBef>
                <a:spcPts val="280"/>
              </a:spcBef>
            </a:pPr>
            <a:r>
              <a:rPr sz="1200" kern="0" spc="-2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}</a:t>
            </a:r>
            <a:endParaRPr sz="12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</p:txBody>
      </p:sp>
      <p:grpSp>
        <p:nvGrpSpPr>
          <p:cNvPr id="22" name="group 22"/>
          <p:cNvGrpSpPr/>
          <p:nvPr/>
        </p:nvGrpSpPr>
        <p:grpSpPr>
          <a:xfrm rot="21600000">
            <a:off x="469900" y="2386203"/>
            <a:ext cx="11277600" cy="533400"/>
            <a:chOff x="0" y="0"/>
            <a:chExt cx="11277600" cy="533400"/>
          </a:xfrm>
        </p:grpSpPr>
        <p:sp>
          <p:nvSpPr>
            <p:cNvPr id="158" name="rect 158"/>
            <p:cNvSpPr/>
            <p:nvPr/>
          </p:nvSpPr>
          <p:spPr>
            <a:xfrm>
              <a:off x="19050" y="0"/>
              <a:ext cx="11258550" cy="533400"/>
            </a:xfrm>
            <a:prstGeom prst="rect">
              <a:avLst/>
            </a:prstGeom>
            <a:solidFill>
              <a:srgbClr val="FEF2F2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p>
              <a:pPr algn="ctr"/>
              <a:endParaRPr lang="zh-CN" altLang="en-US"/>
            </a:p>
          </p:txBody>
        </p:sp>
        <p:sp>
          <p:nvSpPr>
            <p:cNvPr id="160" name="textbox 160"/>
            <p:cNvSpPr/>
            <p:nvPr/>
          </p:nvSpPr>
          <p:spPr>
            <a:xfrm>
              <a:off x="177800" y="186563"/>
              <a:ext cx="8498840" cy="193039"/>
            </a:xfrm>
            <a:prstGeom prst="rect">
              <a:avLst/>
            </a:prstGeom>
            <a:noFill/>
            <a:ln w="0" cap="flat">
              <a:noFill/>
              <a:prstDash val="solid"/>
              <a:miter lim="0"/>
            </a:ln>
          </p:spPr>
          <p:txBody>
            <a:bodyPr vert="horz" wrap="square" lIns="0" tIns="0" rIns="0" bIns="0"/>
            <a:p>
              <a:pPr algn="l" rtl="0" eaLnBrk="0">
                <a:lnSpc>
                  <a:spcPct val="86000"/>
                </a:lnSpc>
              </a:pPr>
              <a:endParaRPr sz="1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165100" algn="l" rtl="0" eaLnBrk="0">
                <a:lnSpc>
                  <a:spcPct val="91000"/>
                </a:lnSpc>
                <a:tabLst>
                  <a:tab pos="287020" algn="l"/>
                </a:tabLst>
              </a:pPr>
              <a:r>
                <a:rPr sz="1200" kern="0" spc="0" dirty="0">
                  <a:solidFill>
                    <a:srgbClr val="B91C1C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	</a:t>
              </a:r>
              <a:r>
                <a:rPr sz="1200" kern="0" spc="-20" dirty="0">
                  <a:solidFill>
                    <a:srgbClr val="B91C1C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可选参数可能会导致函数内部增加非空值判断的逻辑</a:t>
              </a:r>
              <a:r>
                <a:rPr sz="1200" kern="0" spc="-190" dirty="0">
                  <a:solidFill>
                    <a:srgbClr val="B91C1C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 </a:t>
              </a:r>
              <a:r>
                <a:rPr sz="1200" kern="0" spc="-20" dirty="0">
                  <a:solidFill>
                    <a:srgbClr val="B91C1C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，进而影响性能。除非业务逻辑需要</a:t>
              </a:r>
              <a:r>
                <a:rPr sz="1200" kern="0" spc="-200" dirty="0">
                  <a:solidFill>
                    <a:srgbClr val="B91C1C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 </a:t>
              </a:r>
              <a:r>
                <a:rPr sz="1200" kern="0" spc="-20" dirty="0">
                  <a:solidFill>
                    <a:srgbClr val="B91C1C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，否则应</a:t>
              </a:r>
              <a:r>
                <a:rPr sz="1200" kern="0" spc="-30" dirty="0">
                  <a:solidFill>
                    <a:srgbClr val="B91C1C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尽量避免使用可选参数。</a:t>
              </a:r>
              <a:endParaRPr sz="12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</p:txBody>
        </p:sp>
        <p:pic>
          <p:nvPicPr>
            <p:cNvPr id="162" name="picture 16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21600000">
              <a:off x="190500" y="200025"/>
              <a:ext cx="152400" cy="152400"/>
            </a:xfrm>
            <a:prstGeom prst="rect">
              <a:avLst/>
            </a:prstGeom>
          </p:spPr>
        </p:pic>
        <p:pic>
          <p:nvPicPr>
            <p:cNvPr id="164" name="picture 16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21600000">
              <a:off x="0" y="0"/>
              <a:ext cx="38100" cy="533400"/>
            </a:xfrm>
            <a:prstGeom prst="rect">
              <a:avLst/>
            </a:prstGeom>
          </p:spPr>
        </p:pic>
      </p:grpSp>
      <p:sp>
        <p:nvSpPr>
          <p:cNvPr id="166" name="textbox 166"/>
          <p:cNvSpPr/>
          <p:nvPr/>
        </p:nvSpPr>
        <p:spPr>
          <a:xfrm>
            <a:off x="457200" y="2030603"/>
            <a:ext cx="2197100" cy="28447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142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41300" algn="l" rtl="0" eaLnBrk="0">
              <a:lnSpc>
                <a:spcPct val="91000"/>
              </a:lnSpc>
              <a:spcBef>
                <a:spcPts val="0"/>
              </a:spcBef>
              <a:tabLst>
                <a:tab pos="358775" algn="l"/>
              </a:tabLst>
            </a:pPr>
            <a:r>
              <a:rPr sz="1800" kern="0" spc="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800" kern="0" spc="-1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避免使用可选参数</a:t>
            </a:r>
            <a:endParaRPr sz="18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168" name="picture 16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469900" y="2043303"/>
            <a:ext cx="228600" cy="228600"/>
          </a:xfrm>
          <a:prstGeom prst="rect">
            <a:avLst/>
          </a:prstGeom>
        </p:spPr>
      </p:pic>
      <p:sp>
        <p:nvSpPr>
          <p:cNvPr id="170" name="textbox 170"/>
          <p:cNvSpPr/>
          <p:nvPr/>
        </p:nvSpPr>
        <p:spPr>
          <a:xfrm>
            <a:off x="5480050" y="3148203"/>
            <a:ext cx="628650" cy="266700"/>
          </a:xfrm>
          <a:prstGeom prst="rect">
            <a:avLst/>
          </a:prstGeom>
          <a:solidFill>
            <a:srgbClr val="EF4444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118000"/>
              </a:lnSpc>
            </a:pPr>
            <a:endParaRPr sz="4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18745" algn="l" rtl="0" eaLnBrk="0">
              <a:lnSpc>
                <a:spcPct val="97000"/>
              </a:lnSpc>
              <a:spcBef>
                <a:spcPts val="5"/>
              </a:spcBef>
            </a:pPr>
            <a:r>
              <a:rPr sz="1000" kern="0" spc="3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优化前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group 24"/>
          <p:cNvGrpSpPr/>
          <p:nvPr/>
        </p:nvGrpSpPr>
        <p:grpSpPr>
          <a:xfrm rot="21600000">
            <a:off x="6235700" y="4507229"/>
            <a:ext cx="5486400" cy="3467100"/>
            <a:chOff x="0" y="0"/>
            <a:chExt cx="5486400" cy="3467100"/>
          </a:xfrm>
        </p:grpSpPr>
        <p:sp>
          <p:nvSpPr>
            <p:cNvPr id="172" name="rect 172"/>
            <p:cNvSpPr/>
            <p:nvPr/>
          </p:nvSpPr>
          <p:spPr>
            <a:xfrm>
              <a:off x="0" y="19050"/>
              <a:ext cx="5486400" cy="3448050"/>
            </a:xfrm>
            <a:prstGeom prst="rect">
              <a:avLst/>
            </a:prstGeom>
            <a:solidFill>
              <a:srgbClr val="EFF6FF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p>
              <a:pPr algn="ctr"/>
              <a:endParaRPr lang="zh-CN" altLang="en-US"/>
            </a:p>
          </p:txBody>
        </p:sp>
        <p:sp>
          <p:nvSpPr>
            <p:cNvPr id="174" name="textbox 174"/>
            <p:cNvSpPr/>
            <p:nvPr/>
          </p:nvSpPr>
          <p:spPr>
            <a:xfrm>
              <a:off x="177800" y="273050"/>
              <a:ext cx="4523104" cy="2447289"/>
            </a:xfrm>
            <a:prstGeom prst="rect">
              <a:avLst/>
            </a:prstGeom>
            <a:noFill/>
            <a:ln w="0" cap="flat">
              <a:noFill/>
              <a:prstDash val="solid"/>
              <a:miter lim="0"/>
            </a:ln>
          </p:spPr>
          <p:txBody>
            <a:bodyPr vert="horz" wrap="square" lIns="0" tIns="0" rIns="0" bIns="0"/>
            <a:p>
              <a:pPr algn="l" rtl="0" eaLnBrk="0">
                <a:lnSpc>
                  <a:spcPct val="87000"/>
                </a:lnSpc>
              </a:pPr>
              <a:endParaRPr sz="1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165100" algn="l" rtl="0" eaLnBrk="0">
                <a:lnSpc>
                  <a:spcPct val="96000"/>
                </a:lnSpc>
                <a:tabLst>
                  <a:tab pos="245745" algn="l"/>
                </a:tabLst>
              </a:pPr>
              <a:r>
                <a:rPr sz="1300" kern="0" spc="0" dirty="0">
                  <a:solidFill>
                    <a:srgbClr val="1D4ED8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	</a:t>
              </a:r>
              <a:r>
                <a:rPr sz="1300" kern="0" spc="30" dirty="0">
                  <a:solidFill>
                    <a:srgbClr val="1D4ED8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优化后</a:t>
              </a:r>
              <a:endParaRPr sz="13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  <a:p>
              <a:pPr marL="158115" indent="3175" algn="l" rtl="0" eaLnBrk="0">
                <a:lnSpc>
                  <a:spcPct val="119000"/>
                </a:lnSpc>
                <a:spcBef>
                  <a:spcPts val="1080"/>
                </a:spcBef>
              </a:pPr>
              <a:r>
                <a:rPr sz="1000" kern="0" spc="40" dirty="0">
                  <a:solidFill>
                    <a:srgbClr val="6B7280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//</a:t>
              </a:r>
              <a:r>
                <a:rPr sz="1000" kern="0" spc="40" dirty="0">
                  <a:solidFill>
                    <a:srgbClr val="6B7280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 </a:t>
              </a:r>
              <a:r>
                <a:rPr sz="1000" kern="0" spc="40" dirty="0">
                  <a:solidFill>
                    <a:srgbClr val="6B7280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使用</a:t>
              </a:r>
              <a:r>
                <a:rPr sz="1000" kern="0" spc="0" dirty="0">
                  <a:solidFill>
                    <a:srgbClr val="6B7280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Int</a:t>
              </a:r>
              <a:r>
                <a:rPr sz="1000" kern="0" spc="40" dirty="0">
                  <a:solidFill>
                    <a:srgbClr val="6B7280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8</a:t>
              </a:r>
              <a:r>
                <a:rPr sz="1000" kern="0" spc="0" dirty="0">
                  <a:solidFill>
                    <a:srgbClr val="6B7280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Array</a:t>
              </a:r>
              <a:r>
                <a:rPr sz="1000" kern="0" spc="40" dirty="0">
                  <a:solidFill>
                    <a:srgbClr val="6B7280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而不是</a:t>
              </a:r>
              <a:r>
                <a:rPr sz="1000" kern="0" spc="0" dirty="0">
                  <a:solidFill>
                    <a:srgbClr val="6B7280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Array</a:t>
              </a:r>
              <a:r>
                <a:rPr sz="1000" kern="0" spc="40" dirty="0">
                  <a:solidFill>
                    <a:srgbClr val="6B7280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存储整型数组元素，</a:t>
              </a:r>
              <a:r>
                <a:rPr sz="1000" kern="0" spc="300" dirty="0">
                  <a:solidFill>
                    <a:srgbClr val="6B7280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 </a:t>
              </a:r>
              <a:r>
                <a:rPr sz="1000" kern="0" spc="0" dirty="0">
                  <a:solidFill>
                    <a:srgbClr val="6B7280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Int</a:t>
              </a:r>
              <a:r>
                <a:rPr sz="1000" kern="0" spc="40" dirty="0">
                  <a:solidFill>
                    <a:srgbClr val="6B7280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8</a:t>
              </a:r>
              <a:r>
                <a:rPr sz="1000" kern="0" spc="0" dirty="0">
                  <a:solidFill>
                    <a:srgbClr val="6B7280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Array</a:t>
              </a:r>
              <a:r>
                <a:rPr sz="1000" kern="0" spc="40" dirty="0">
                  <a:solidFill>
                    <a:srgbClr val="6B7280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是一种</a:t>
              </a:r>
              <a:r>
                <a:rPr sz="1000" kern="0" spc="0" dirty="0">
                  <a:solidFill>
                    <a:srgbClr val="6B7280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  </a:t>
              </a:r>
              <a:r>
                <a:rPr sz="1000" kern="0" spc="20" dirty="0">
                  <a:solidFill>
                    <a:srgbClr val="6B7280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TypedArray</a:t>
              </a:r>
              <a:endParaRPr sz="1000" dirty="0">
                <a:latin typeface="Lucida Console" panose="020B0609040504020204"/>
                <a:ea typeface="Lucida Console" panose="020B0609040504020204"/>
                <a:cs typeface="Lucida Console" panose="020B0609040504020204"/>
              </a:endParaRPr>
            </a:p>
            <a:p>
              <a:pPr marL="167640" algn="l" rtl="0" eaLnBrk="0">
                <a:lnSpc>
                  <a:spcPct val="90000"/>
                </a:lnSpc>
                <a:spcBef>
                  <a:spcPts val="420"/>
                </a:spcBef>
              </a:pPr>
              <a:r>
                <a:rPr sz="1000" kern="0" spc="0" dirty="0">
                  <a:solidFill>
                    <a:srgbClr val="3B82F6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const</a:t>
              </a:r>
              <a:r>
                <a:rPr sz="1000" kern="0" spc="50" dirty="0">
                  <a:solidFill>
                    <a:srgbClr val="3B82F6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 </a:t>
              </a:r>
              <a:r>
                <a:rPr sz="1000" kern="0" spc="0" dirty="0">
                  <a:solidFill>
                    <a:srgbClr val="F59E0B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typedArray</a:t>
              </a:r>
              <a:r>
                <a:rPr sz="1000" kern="0" spc="50" dirty="0">
                  <a:solidFill>
                    <a:srgbClr val="F59E0B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1</a:t>
              </a:r>
              <a:r>
                <a:rPr sz="1000" kern="0" spc="50" dirty="0">
                  <a:solidFill>
                    <a:srgbClr val="F59E0B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 </a:t>
              </a:r>
              <a:r>
                <a:rPr sz="1000" kern="0" spc="50" dirty="0">
                  <a:solidFill>
                    <a:srgbClr val="000000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=</a:t>
              </a:r>
              <a:r>
                <a:rPr sz="1000" kern="0" spc="120" dirty="0">
                  <a:solidFill>
                    <a:srgbClr val="000000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 </a:t>
              </a:r>
              <a:r>
                <a:rPr sz="1000" kern="0" spc="0" dirty="0">
                  <a:solidFill>
                    <a:srgbClr val="3B82F6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new</a:t>
              </a:r>
              <a:r>
                <a:rPr sz="1000" kern="0" spc="130" dirty="0">
                  <a:solidFill>
                    <a:srgbClr val="3B82F6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 </a:t>
              </a:r>
              <a:r>
                <a:rPr sz="1000" kern="0" spc="0" dirty="0">
                  <a:solidFill>
                    <a:srgbClr val="8B5CF6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Int</a:t>
              </a:r>
              <a:r>
                <a:rPr sz="1000" kern="0" spc="50" dirty="0">
                  <a:solidFill>
                    <a:srgbClr val="8B5CF6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8</a:t>
              </a:r>
              <a:r>
                <a:rPr sz="1000" kern="0" spc="0" dirty="0">
                  <a:solidFill>
                    <a:srgbClr val="8B5CF6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Array</a:t>
              </a:r>
              <a:r>
                <a:rPr sz="1000" kern="0" spc="50" dirty="0">
                  <a:solidFill>
                    <a:srgbClr val="000000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([1,</a:t>
              </a:r>
              <a:r>
                <a:rPr sz="1000" kern="0" spc="110" dirty="0">
                  <a:solidFill>
                    <a:srgbClr val="000000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 </a:t>
              </a:r>
              <a:r>
                <a:rPr sz="1000" kern="0" spc="50" dirty="0">
                  <a:solidFill>
                    <a:srgbClr val="000000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2,</a:t>
              </a:r>
              <a:r>
                <a:rPr sz="1000" kern="0" spc="40" dirty="0">
                  <a:solidFill>
                    <a:srgbClr val="000000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 </a:t>
              </a:r>
              <a:r>
                <a:rPr sz="1000" kern="0" spc="40" dirty="0">
                  <a:solidFill>
                    <a:srgbClr val="000000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3]);</a:t>
              </a:r>
              <a:endParaRPr sz="1000" dirty="0">
                <a:latin typeface="Lucida Console" panose="020B0609040504020204"/>
                <a:ea typeface="Lucida Console" panose="020B0609040504020204"/>
                <a:cs typeface="Lucida Console" panose="020B0609040504020204"/>
              </a:endParaRPr>
            </a:p>
            <a:p>
              <a:pPr marL="158115" indent="3175" algn="l" rtl="0" eaLnBrk="0">
                <a:lnSpc>
                  <a:spcPct val="119000"/>
                </a:lnSpc>
                <a:spcBef>
                  <a:spcPts val="145"/>
                </a:spcBef>
              </a:pPr>
              <a:r>
                <a:rPr sz="1000" kern="0" spc="40" dirty="0">
                  <a:solidFill>
                    <a:srgbClr val="6B7280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//</a:t>
              </a:r>
              <a:r>
                <a:rPr sz="1000" kern="0" spc="40" dirty="0">
                  <a:solidFill>
                    <a:srgbClr val="6B7280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 </a:t>
              </a:r>
              <a:r>
                <a:rPr sz="1000" kern="0" spc="40" dirty="0">
                  <a:solidFill>
                    <a:srgbClr val="6B7280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使用</a:t>
              </a:r>
              <a:r>
                <a:rPr sz="1000" kern="0" spc="0" dirty="0">
                  <a:solidFill>
                    <a:srgbClr val="6B7280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Int</a:t>
              </a:r>
              <a:r>
                <a:rPr sz="1000" kern="0" spc="40" dirty="0">
                  <a:solidFill>
                    <a:srgbClr val="6B7280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8</a:t>
              </a:r>
              <a:r>
                <a:rPr sz="1000" kern="0" spc="0" dirty="0">
                  <a:solidFill>
                    <a:srgbClr val="6B7280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Array</a:t>
              </a:r>
              <a:r>
                <a:rPr sz="1000" kern="0" spc="40" dirty="0">
                  <a:solidFill>
                    <a:srgbClr val="6B7280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而不是</a:t>
              </a:r>
              <a:r>
                <a:rPr sz="1000" kern="0" spc="0" dirty="0">
                  <a:solidFill>
                    <a:srgbClr val="6B7280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Array</a:t>
              </a:r>
              <a:r>
                <a:rPr sz="1000" kern="0" spc="40" dirty="0">
                  <a:solidFill>
                    <a:srgbClr val="6B7280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存储整型数组元素，</a:t>
              </a:r>
              <a:r>
                <a:rPr sz="1000" kern="0" spc="300" dirty="0">
                  <a:solidFill>
                    <a:srgbClr val="6B7280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 </a:t>
              </a:r>
              <a:r>
                <a:rPr sz="1000" kern="0" spc="0" dirty="0">
                  <a:solidFill>
                    <a:srgbClr val="6B7280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Int</a:t>
              </a:r>
              <a:r>
                <a:rPr sz="1000" kern="0" spc="40" dirty="0">
                  <a:solidFill>
                    <a:srgbClr val="6B7280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8</a:t>
              </a:r>
              <a:r>
                <a:rPr sz="1000" kern="0" spc="0" dirty="0">
                  <a:solidFill>
                    <a:srgbClr val="6B7280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Array</a:t>
              </a:r>
              <a:r>
                <a:rPr sz="1000" kern="0" spc="40" dirty="0">
                  <a:solidFill>
                    <a:srgbClr val="6B7280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是一种</a:t>
              </a:r>
              <a:r>
                <a:rPr sz="1000" kern="0" spc="0" dirty="0">
                  <a:solidFill>
                    <a:srgbClr val="6B7280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  </a:t>
              </a:r>
              <a:r>
                <a:rPr sz="1000" kern="0" spc="20" dirty="0">
                  <a:solidFill>
                    <a:srgbClr val="6B7280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TypedArray</a:t>
              </a:r>
              <a:endParaRPr sz="1000" dirty="0">
                <a:latin typeface="Lucida Console" panose="020B0609040504020204"/>
                <a:ea typeface="Lucida Console" panose="020B0609040504020204"/>
                <a:cs typeface="Lucida Console" panose="020B0609040504020204"/>
              </a:endParaRPr>
            </a:p>
            <a:p>
              <a:pPr marL="167640" algn="l" rtl="0" eaLnBrk="0">
                <a:lnSpc>
                  <a:spcPct val="90000"/>
                </a:lnSpc>
                <a:spcBef>
                  <a:spcPts val="420"/>
                </a:spcBef>
              </a:pPr>
              <a:r>
                <a:rPr sz="1000" kern="0" spc="0" dirty="0">
                  <a:solidFill>
                    <a:srgbClr val="3B82F6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const</a:t>
              </a:r>
              <a:r>
                <a:rPr sz="1000" kern="0" spc="50" dirty="0">
                  <a:solidFill>
                    <a:srgbClr val="3B82F6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 </a:t>
              </a:r>
              <a:r>
                <a:rPr sz="1000" kern="0" spc="0" dirty="0">
                  <a:solidFill>
                    <a:srgbClr val="F59E0B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typedArray</a:t>
              </a:r>
              <a:r>
                <a:rPr sz="1000" kern="0" spc="50" dirty="0">
                  <a:solidFill>
                    <a:srgbClr val="F59E0B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2</a:t>
              </a:r>
              <a:r>
                <a:rPr sz="1000" kern="0" spc="50" dirty="0">
                  <a:solidFill>
                    <a:srgbClr val="F59E0B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 </a:t>
              </a:r>
              <a:r>
                <a:rPr sz="1000" kern="0" spc="50" dirty="0">
                  <a:solidFill>
                    <a:srgbClr val="000000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=</a:t>
              </a:r>
              <a:r>
                <a:rPr sz="1000" kern="0" spc="120" dirty="0">
                  <a:solidFill>
                    <a:srgbClr val="000000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 </a:t>
              </a:r>
              <a:r>
                <a:rPr sz="1000" kern="0" spc="0" dirty="0">
                  <a:solidFill>
                    <a:srgbClr val="3B82F6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new</a:t>
              </a:r>
              <a:r>
                <a:rPr sz="1000" kern="0" spc="140" dirty="0">
                  <a:solidFill>
                    <a:srgbClr val="3B82F6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 </a:t>
              </a:r>
              <a:r>
                <a:rPr sz="1000" kern="0" spc="0" dirty="0">
                  <a:solidFill>
                    <a:srgbClr val="8B5CF6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Int</a:t>
              </a:r>
              <a:r>
                <a:rPr sz="1000" kern="0" spc="50" dirty="0">
                  <a:solidFill>
                    <a:srgbClr val="8B5CF6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8</a:t>
              </a:r>
              <a:r>
                <a:rPr sz="1000" kern="0" spc="0" dirty="0">
                  <a:solidFill>
                    <a:srgbClr val="8B5CF6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Array</a:t>
              </a:r>
              <a:r>
                <a:rPr sz="1000" kern="0" spc="50" dirty="0">
                  <a:solidFill>
                    <a:srgbClr val="000000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([4,</a:t>
              </a:r>
              <a:r>
                <a:rPr sz="1000" kern="0" spc="100" dirty="0">
                  <a:solidFill>
                    <a:srgbClr val="000000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 </a:t>
              </a:r>
              <a:r>
                <a:rPr sz="1000" kern="0" spc="50" dirty="0">
                  <a:solidFill>
                    <a:srgbClr val="000000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5,</a:t>
              </a:r>
              <a:r>
                <a:rPr sz="1000" kern="0" spc="40" dirty="0">
                  <a:solidFill>
                    <a:srgbClr val="000000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 </a:t>
              </a:r>
              <a:r>
                <a:rPr sz="1000" kern="0" spc="40" dirty="0">
                  <a:solidFill>
                    <a:srgbClr val="000000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6]);</a:t>
              </a:r>
              <a:endParaRPr sz="1000" dirty="0">
                <a:latin typeface="Lucida Console" panose="020B0609040504020204"/>
                <a:ea typeface="Lucida Console" panose="020B0609040504020204"/>
                <a:cs typeface="Lucida Console" panose="020B0609040504020204"/>
              </a:endParaRPr>
            </a:p>
            <a:p>
              <a:pPr marL="161925" algn="l" rtl="0" eaLnBrk="0">
                <a:lnSpc>
                  <a:spcPts val="1470"/>
                </a:lnSpc>
                <a:spcBef>
                  <a:spcPts val="155"/>
                </a:spcBef>
              </a:pPr>
              <a:r>
                <a:rPr sz="1000" kern="0" spc="10" dirty="0">
                  <a:solidFill>
                    <a:srgbClr val="6B7280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//</a:t>
              </a:r>
              <a:r>
                <a:rPr sz="1000" kern="0" spc="10" dirty="0">
                  <a:solidFill>
                    <a:srgbClr val="6B7280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 </a:t>
              </a:r>
              <a:r>
                <a:rPr sz="1000" kern="0" spc="10" dirty="0">
                  <a:solidFill>
                    <a:srgbClr val="6B7280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声明存储</a:t>
              </a:r>
              <a:r>
                <a:rPr sz="1000" kern="0" spc="10" dirty="0">
                  <a:solidFill>
                    <a:srgbClr val="6B7280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3</a:t>
              </a:r>
              <a:r>
                <a:rPr sz="1000" kern="0" spc="10" dirty="0">
                  <a:solidFill>
                    <a:srgbClr val="6B7280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个元素的数组，  </a:t>
              </a:r>
              <a:r>
                <a:rPr sz="1000" kern="0" spc="0" dirty="0">
                  <a:solidFill>
                    <a:srgbClr val="6B7280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Int</a:t>
              </a:r>
              <a:r>
                <a:rPr sz="1000" kern="0" spc="10" dirty="0">
                  <a:solidFill>
                    <a:srgbClr val="6B7280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8</a:t>
              </a:r>
              <a:r>
                <a:rPr sz="1000" kern="0" spc="0" dirty="0">
                  <a:solidFill>
                    <a:srgbClr val="6B7280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Array</a:t>
              </a:r>
              <a:endParaRPr sz="1000" dirty="0">
                <a:latin typeface="Lucida Console" panose="020B0609040504020204"/>
                <a:ea typeface="Lucida Console" panose="020B0609040504020204"/>
                <a:cs typeface="Lucida Console" panose="020B0609040504020204"/>
              </a:endParaRPr>
            </a:p>
            <a:p>
              <a:pPr marL="165735" algn="l" rtl="0" eaLnBrk="0">
                <a:lnSpc>
                  <a:spcPts val="1325"/>
                </a:lnSpc>
              </a:pPr>
              <a:r>
                <a:rPr sz="1000" kern="0" spc="0" dirty="0">
                  <a:solidFill>
                    <a:srgbClr val="3B82F6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let</a:t>
              </a:r>
              <a:r>
                <a:rPr sz="1000" kern="0" spc="240" dirty="0">
                  <a:solidFill>
                    <a:srgbClr val="3B82F6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 </a:t>
              </a:r>
              <a:r>
                <a:rPr sz="1000" kern="0" spc="0" dirty="0">
                  <a:solidFill>
                    <a:srgbClr val="F59E0B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res</a:t>
              </a:r>
              <a:r>
                <a:rPr sz="1000" kern="0" spc="20" dirty="0">
                  <a:solidFill>
                    <a:srgbClr val="F59E0B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 </a:t>
              </a:r>
              <a:r>
                <a:rPr sz="1000" kern="0" spc="20" dirty="0">
                  <a:solidFill>
                    <a:srgbClr val="000000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=</a:t>
              </a:r>
              <a:r>
                <a:rPr sz="1000" kern="0" spc="120" dirty="0">
                  <a:solidFill>
                    <a:srgbClr val="000000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 </a:t>
              </a:r>
              <a:r>
                <a:rPr sz="1000" kern="0" spc="0" dirty="0">
                  <a:solidFill>
                    <a:srgbClr val="3B82F6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new</a:t>
              </a:r>
              <a:r>
                <a:rPr sz="1000" kern="0" spc="140" dirty="0">
                  <a:solidFill>
                    <a:srgbClr val="3B82F6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 </a:t>
              </a:r>
              <a:r>
                <a:rPr sz="1000" kern="0" spc="0" dirty="0">
                  <a:solidFill>
                    <a:srgbClr val="8B5CF6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Int</a:t>
              </a:r>
              <a:r>
                <a:rPr sz="1000" kern="0" spc="20" dirty="0">
                  <a:solidFill>
                    <a:srgbClr val="8B5CF6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8</a:t>
              </a:r>
              <a:r>
                <a:rPr sz="1000" kern="0" spc="0" dirty="0">
                  <a:solidFill>
                    <a:srgbClr val="8B5CF6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Array</a:t>
              </a:r>
              <a:r>
                <a:rPr sz="1000" kern="0" spc="20" dirty="0">
                  <a:solidFill>
                    <a:srgbClr val="000000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(3);</a:t>
              </a:r>
              <a:endParaRPr sz="1000" dirty="0">
                <a:latin typeface="Lucida Console" panose="020B0609040504020204"/>
                <a:ea typeface="Lucida Console" panose="020B0609040504020204"/>
                <a:cs typeface="Lucida Console" panose="020B0609040504020204"/>
              </a:endParaRPr>
            </a:p>
            <a:p>
              <a:pPr marL="167640" algn="l" rtl="0" eaLnBrk="0">
                <a:lnSpc>
                  <a:spcPts val="1470"/>
                </a:lnSpc>
                <a:spcBef>
                  <a:spcPts val="205"/>
                </a:spcBef>
              </a:pPr>
              <a:r>
                <a:rPr sz="1000" kern="0" spc="-10" dirty="0">
                  <a:solidFill>
                    <a:srgbClr val="3B82F6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for</a:t>
              </a:r>
              <a:r>
                <a:rPr sz="1000" kern="0" spc="240" dirty="0">
                  <a:solidFill>
                    <a:srgbClr val="3B82F6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 </a:t>
              </a:r>
              <a:r>
                <a:rPr sz="1000" kern="0" spc="-10" dirty="0">
                  <a:solidFill>
                    <a:srgbClr val="000000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(</a:t>
              </a:r>
              <a:r>
                <a:rPr sz="1000" kern="0" spc="-10" dirty="0">
                  <a:solidFill>
                    <a:srgbClr val="3B82F6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let</a:t>
              </a:r>
              <a:r>
                <a:rPr sz="1000" kern="0" spc="120" dirty="0">
                  <a:solidFill>
                    <a:srgbClr val="3B82F6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 </a:t>
              </a:r>
              <a:r>
                <a:rPr sz="1000" kern="0" spc="-10" dirty="0">
                  <a:solidFill>
                    <a:srgbClr val="000000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i</a:t>
              </a:r>
              <a:r>
                <a:rPr sz="1000" kern="0" spc="-10" dirty="0">
                  <a:solidFill>
                    <a:srgbClr val="000000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 </a:t>
              </a:r>
              <a:r>
                <a:rPr sz="1000" kern="0" spc="-10" dirty="0">
                  <a:solidFill>
                    <a:srgbClr val="000000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=</a:t>
              </a:r>
              <a:r>
                <a:rPr sz="1000" kern="0" spc="100" dirty="0">
                  <a:solidFill>
                    <a:srgbClr val="000000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 </a:t>
              </a:r>
              <a:r>
                <a:rPr sz="1000" kern="0" spc="-10" dirty="0">
                  <a:solidFill>
                    <a:srgbClr val="000000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0;</a:t>
              </a:r>
              <a:r>
                <a:rPr sz="1000" kern="0" spc="110" dirty="0">
                  <a:solidFill>
                    <a:srgbClr val="000000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 </a:t>
              </a:r>
              <a:r>
                <a:rPr sz="1000" kern="0" spc="-10" dirty="0">
                  <a:solidFill>
                    <a:srgbClr val="000000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i</a:t>
              </a:r>
              <a:r>
                <a:rPr sz="1000" kern="0" spc="80" dirty="0">
                  <a:solidFill>
                    <a:srgbClr val="000000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 </a:t>
              </a:r>
              <a:r>
                <a:rPr sz="1000" kern="0" spc="-10" dirty="0">
                  <a:solidFill>
                    <a:srgbClr val="000000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&lt;</a:t>
              </a:r>
              <a:r>
                <a:rPr sz="1000" kern="0" spc="90" dirty="0">
                  <a:solidFill>
                    <a:srgbClr val="000000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 </a:t>
              </a:r>
              <a:r>
                <a:rPr sz="1000" kern="0" spc="-10" dirty="0">
                  <a:solidFill>
                    <a:srgbClr val="000000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3;</a:t>
              </a:r>
              <a:r>
                <a:rPr sz="1000" kern="0" spc="120" dirty="0">
                  <a:solidFill>
                    <a:srgbClr val="000000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 </a:t>
              </a:r>
              <a:r>
                <a:rPr sz="1000" kern="0" spc="-10" dirty="0">
                  <a:solidFill>
                    <a:srgbClr val="000000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i</a:t>
              </a:r>
              <a:r>
                <a:rPr sz="1000" kern="0" spc="-20" dirty="0">
                  <a:solidFill>
                    <a:srgbClr val="000000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++)</a:t>
              </a:r>
              <a:r>
                <a:rPr sz="1000" kern="0" spc="140" dirty="0">
                  <a:solidFill>
                    <a:srgbClr val="000000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 </a:t>
              </a:r>
              <a:r>
                <a:rPr sz="1000" kern="0" spc="-20" dirty="0">
                  <a:solidFill>
                    <a:srgbClr val="000000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{</a:t>
              </a:r>
              <a:endParaRPr sz="1000" dirty="0">
                <a:latin typeface="Lucida Console" panose="020B0609040504020204"/>
                <a:ea typeface="Lucida Console" panose="020B0609040504020204"/>
                <a:cs typeface="Lucida Console" panose="020B0609040504020204"/>
              </a:endParaRPr>
            </a:p>
            <a:p>
              <a:pPr marL="179070" algn="l" rtl="0" eaLnBrk="0">
                <a:lnSpc>
                  <a:spcPts val="1470"/>
                </a:lnSpc>
                <a:spcBef>
                  <a:spcPts val="30"/>
                </a:spcBef>
              </a:pPr>
              <a:r>
                <a:rPr sz="1000" kern="0" spc="0" dirty="0">
                  <a:solidFill>
                    <a:srgbClr val="F59E0B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res</a:t>
              </a:r>
              <a:r>
                <a:rPr sz="1000" kern="0" spc="50" dirty="0">
                  <a:solidFill>
                    <a:srgbClr val="000000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[i]</a:t>
              </a:r>
              <a:r>
                <a:rPr sz="1000" kern="0" spc="50" dirty="0">
                  <a:solidFill>
                    <a:srgbClr val="000000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 </a:t>
              </a:r>
              <a:r>
                <a:rPr sz="1000" kern="0" spc="50" dirty="0">
                  <a:solidFill>
                    <a:srgbClr val="000000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=</a:t>
              </a:r>
              <a:r>
                <a:rPr sz="1000" kern="0" spc="50" dirty="0">
                  <a:solidFill>
                    <a:srgbClr val="000000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 </a:t>
              </a:r>
              <a:r>
                <a:rPr sz="1000" kern="0" spc="0" dirty="0">
                  <a:solidFill>
                    <a:srgbClr val="F59E0B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typedArray</a:t>
              </a:r>
              <a:r>
                <a:rPr sz="1000" kern="0" spc="50" dirty="0">
                  <a:solidFill>
                    <a:srgbClr val="F59E0B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1</a:t>
              </a:r>
              <a:r>
                <a:rPr sz="1000" kern="0" spc="50" dirty="0">
                  <a:solidFill>
                    <a:srgbClr val="000000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[i]</a:t>
              </a:r>
              <a:r>
                <a:rPr sz="1000" kern="0" spc="50" dirty="0">
                  <a:solidFill>
                    <a:srgbClr val="000000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 </a:t>
              </a:r>
              <a:r>
                <a:rPr sz="1000" kern="0" spc="50" dirty="0">
                  <a:solidFill>
                    <a:srgbClr val="000000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+</a:t>
              </a:r>
              <a:r>
                <a:rPr sz="1000" kern="0" spc="90" dirty="0">
                  <a:solidFill>
                    <a:srgbClr val="000000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 </a:t>
              </a:r>
              <a:r>
                <a:rPr sz="1000" kern="0" spc="0" dirty="0">
                  <a:solidFill>
                    <a:srgbClr val="F59E0B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typedArray</a:t>
              </a:r>
              <a:r>
                <a:rPr sz="1000" kern="0" spc="50" dirty="0">
                  <a:solidFill>
                    <a:srgbClr val="F59E0B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2</a:t>
              </a:r>
              <a:r>
                <a:rPr sz="1000" kern="0" spc="50" dirty="0">
                  <a:solidFill>
                    <a:srgbClr val="000000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[</a:t>
              </a:r>
              <a:r>
                <a:rPr sz="1000" kern="0" spc="40" dirty="0">
                  <a:solidFill>
                    <a:srgbClr val="000000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i];</a:t>
              </a:r>
              <a:endParaRPr sz="1000" dirty="0">
                <a:latin typeface="Lucida Console" panose="020B0609040504020204"/>
                <a:ea typeface="Lucida Console" panose="020B0609040504020204"/>
                <a:cs typeface="Lucida Console" panose="020B0609040504020204"/>
              </a:endParaRPr>
            </a:p>
            <a:p>
              <a:pPr marL="169545" algn="l" rtl="0" eaLnBrk="0">
                <a:lnSpc>
                  <a:spcPts val="1470"/>
                </a:lnSpc>
                <a:spcBef>
                  <a:spcPts val="30"/>
                </a:spcBef>
              </a:pPr>
              <a:r>
                <a:rPr sz="1000" kern="0" spc="-20" dirty="0">
                  <a:solidFill>
                    <a:srgbClr val="000000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}</a:t>
              </a:r>
              <a:endParaRPr sz="1000" dirty="0">
                <a:latin typeface="Lucida Console" panose="020B0609040504020204"/>
                <a:ea typeface="Lucida Console" panose="020B0609040504020204"/>
                <a:cs typeface="Lucida Console" panose="020B0609040504020204"/>
              </a:endParaRPr>
            </a:p>
          </p:txBody>
        </p:sp>
        <p:pic>
          <p:nvPicPr>
            <p:cNvPr id="176" name="picture 176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 rot="21600000">
              <a:off x="190500" y="285750"/>
              <a:ext cx="152400" cy="152400"/>
            </a:xfrm>
            <a:prstGeom prst="rect">
              <a:avLst/>
            </a:prstGeom>
          </p:spPr>
        </p:pic>
        <p:pic>
          <p:nvPicPr>
            <p:cNvPr id="178" name="picture 178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21600000">
              <a:off x="0" y="0"/>
              <a:ext cx="5486400" cy="76200"/>
            </a:xfrm>
            <a:prstGeom prst="rect">
              <a:avLst/>
            </a:prstGeom>
          </p:spPr>
        </p:pic>
      </p:grpSp>
      <p:grpSp>
        <p:nvGrpSpPr>
          <p:cNvPr id="26" name="group 26"/>
          <p:cNvGrpSpPr/>
          <p:nvPr/>
        </p:nvGrpSpPr>
        <p:grpSpPr>
          <a:xfrm rot="21600000">
            <a:off x="-12700" y="354329"/>
            <a:ext cx="12192000" cy="952500"/>
            <a:chOff x="0" y="0"/>
            <a:chExt cx="12192000" cy="952500"/>
          </a:xfrm>
        </p:grpSpPr>
        <p:pic>
          <p:nvPicPr>
            <p:cNvPr id="180" name="picture 180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21600000">
              <a:off x="0" y="0"/>
              <a:ext cx="12192000" cy="952500"/>
            </a:xfrm>
            <a:prstGeom prst="rect">
              <a:avLst/>
            </a:prstGeom>
          </p:spPr>
        </p:pic>
        <p:sp>
          <p:nvSpPr>
            <p:cNvPr id="182" name="textbox 182"/>
            <p:cNvSpPr/>
            <p:nvPr/>
          </p:nvSpPr>
          <p:spPr>
            <a:xfrm>
              <a:off x="-12700" y="-12700"/>
              <a:ext cx="12217400" cy="988060"/>
            </a:xfrm>
            <a:prstGeom prst="rect">
              <a:avLst/>
            </a:prstGeom>
            <a:noFill/>
            <a:ln w="0" cap="flat">
              <a:noFill/>
              <a:prstDash val="solid"/>
              <a:miter lim="0"/>
            </a:ln>
          </p:spPr>
          <p:txBody>
            <a:bodyPr vert="horz" wrap="square" lIns="0" tIns="0" rIns="0" bIns="0"/>
            <a:p>
              <a:pPr algn="l" rtl="0" eaLnBrk="0">
                <a:lnSpc>
                  <a:spcPct val="110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algn="l" rtl="0" eaLnBrk="0">
                <a:lnSpc>
                  <a:spcPct val="111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algn="l" rtl="0" eaLnBrk="0">
                <a:lnSpc>
                  <a:spcPct val="9000"/>
                </a:lnSpc>
              </a:pPr>
              <a:endParaRPr sz="1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476885" algn="l" rtl="0" eaLnBrk="0">
                <a:lnSpc>
                  <a:spcPct val="93000"/>
                </a:lnSpc>
              </a:pPr>
              <a:r>
                <a:rPr sz="2700" kern="0" spc="20" dirty="0">
                  <a:solidFill>
                    <a:srgbClr val="FFFFFF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数组的性能提升</a:t>
              </a:r>
              <a:r>
                <a:rPr sz="2700" kern="0" spc="20" dirty="0">
                  <a:solidFill>
                    <a:srgbClr val="FFFFFF">
                      <a:alpha val="100000"/>
                    </a:srgbClr>
                  </a:solidFill>
                  <a:latin typeface="Arial" panose="020B0604020202090204"/>
                  <a:ea typeface="Arial" panose="020B0604020202090204"/>
                  <a:cs typeface="Arial" panose="020B0604020202090204"/>
                </a:rPr>
                <a:t>(1)</a:t>
              </a:r>
              <a:endParaRPr sz="27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</p:txBody>
        </p:sp>
      </p:grpSp>
      <p:sp>
        <p:nvSpPr>
          <p:cNvPr id="184" name="textbox 184"/>
          <p:cNvSpPr/>
          <p:nvPr/>
        </p:nvSpPr>
        <p:spPr>
          <a:xfrm>
            <a:off x="622300" y="4780279"/>
            <a:ext cx="4680584" cy="206628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8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65100" algn="l" rtl="0" eaLnBrk="0">
              <a:lnSpc>
                <a:spcPct val="96000"/>
              </a:lnSpc>
              <a:tabLst>
                <a:tab pos="245745" algn="l"/>
              </a:tabLst>
            </a:pPr>
            <a:r>
              <a:rPr sz="1300" kern="0" spc="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300" kern="0" spc="3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优化前</a:t>
            </a:r>
            <a:endParaRPr sz="13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167640" indent="-5715" algn="l" rtl="0" eaLnBrk="0">
              <a:lnSpc>
                <a:spcPct val="119000"/>
              </a:lnSpc>
              <a:spcBef>
                <a:spcPts val="1080"/>
              </a:spcBef>
            </a:pPr>
            <a:r>
              <a:rPr sz="1000" kern="0" spc="50" dirty="0">
                <a:solidFill>
                  <a:srgbClr val="6B7280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//</a:t>
            </a:r>
            <a:r>
              <a:rPr sz="1000" kern="0" spc="50" dirty="0">
                <a:solidFill>
                  <a:srgbClr val="6B7280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1000" kern="0" spc="50" dirty="0">
                <a:solidFill>
                  <a:srgbClr val="6B7280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虽然存储的是整型元素，但直接使用</a:t>
            </a:r>
            <a:r>
              <a:rPr sz="1000" kern="0" spc="40" dirty="0">
                <a:solidFill>
                  <a:srgbClr val="6B7280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了</a:t>
            </a:r>
            <a:r>
              <a:rPr sz="1000" kern="0" spc="0" dirty="0">
                <a:solidFill>
                  <a:srgbClr val="6B7280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Array</a:t>
            </a:r>
            <a:r>
              <a:rPr sz="1000" kern="0" spc="-300" dirty="0">
                <a:solidFill>
                  <a:srgbClr val="6B7280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1000" kern="0" spc="40" dirty="0">
                <a:solidFill>
                  <a:srgbClr val="6B7280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，而非</a:t>
            </a:r>
            <a:r>
              <a:rPr sz="1000" kern="0" spc="0" dirty="0">
                <a:solidFill>
                  <a:srgbClr val="6B7280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TypedArray</a:t>
            </a:r>
            <a:r>
              <a:rPr sz="1000" kern="0" spc="0" dirty="0">
                <a:solidFill>
                  <a:srgbClr val="6B7280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     </a:t>
            </a:r>
            <a:r>
              <a:rPr sz="1000" kern="0" spc="0" dirty="0">
                <a:solidFill>
                  <a:srgbClr val="3B82F6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const</a:t>
            </a:r>
            <a:r>
              <a:rPr sz="1000" kern="0" spc="40" dirty="0">
                <a:solidFill>
                  <a:srgbClr val="3B82F6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1000" kern="0" spc="0" dirty="0">
                <a:solidFill>
                  <a:srgbClr val="F59E0B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arr</a:t>
            </a:r>
            <a:r>
              <a:rPr sz="1000" kern="0" spc="40" dirty="0">
                <a:solidFill>
                  <a:srgbClr val="F59E0B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1</a:t>
            </a:r>
            <a:r>
              <a:rPr sz="1000" kern="0" spc="40" dirty="0">
                <a:solidFill>
                  <a:srgbClr val="F59E0B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1000" kern="0" spc="40" dirty="0">
                <a:solidFill>
                  <a:srgbClr val="000000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=</a:t>
            </a:r>
            <a:r>
              <a:rPr sz="1000" kern="0" spc="140" dirty="0">
                <a:solidFill>
                  <a:srgbClr val="000000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1000" kern="0" spc="0" dirty="0">
                <a:solidFill>
                  <a:srgbClr val="3B82F6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new</a:t>
            </a:r>
            <a:r>
              <a:rPr sz="1000" kern="0" spc="40" dirty="0">
                <a:solidFill>
                  <a:srgbClr val="3B82F6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1000" kern="0" spc="0" dirty="0">
                <a:solidFill>
                  <a:srgbClr val="8B5CF6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Array</a:t>
            </a:r>
            <a:r>
              <a:rPr sz="1000" kern="0" spc="40" dirty="0">
                <a:solidFill>
                  <a:srgbClr val="000000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&lt;</a:t>
            </a:r>
            <a:r>
              <a:rPr sz="1000" kern="0" spc="0" dirty="0">
                <a:solidFill>
                  <a:srgbClr val="3B82F6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number</a:t>
            </a:r>
            <a:r>
              <a:rPr sz="1000" kern="0" spc="40" dirty="0">
                <a:solidFill>
                  <a:srgbClr val="000000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&gt;([1,</a:t>
            </a:r>
            <a:r>
              <a:rPr sz="1000" kern="0" spc="110" dirty="0">
                <a:solidFill>
                  <a:srgbClr val="000000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1000" kern="0" spc="40" dirty="0">
                <a:solidFill>
                  <a:srgbClr val="000000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2,</a:t>
            </a:r>
            <a:r>
              <a:rPr sz="1000" kern="0" spc="100" dirty="0">
                <a:solidFill>
                  <a:srgbClr val="000000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1000" kern="0" spc="40" dirty="0">
                <a:solidFill>
                  <a:srgbClr val="000000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3]);</a:t>
            </a:r>
            <a:endParaRPr sz="1000" dirty="0">
              <a:latin typeface="Lucida Console" panose="020B0609040504020204"/>
              <a:ea typeface="Lucida Console" panose="020B0609040504020204"/>
              <a:cs typeface="Lucida Console" panose="020B0609040504020204"/>
            </a:endParaRPr>
          </a:p>
          <a:p>
            <a:pPr marL="167640" indent="-5715" algn="l" rtl="0" eaLnBrk="0">
              <a:lnSpc>
                <a:spcPct val="119000"/>
              </a:lnSpc>
              <a:spcBef>
                <a:spcPts val="145"/>
              </a:spcBef>
            </a:pPr>
            <a:r>
              <a:rPr sz="1000" kern="0" spc="50" dirty="0">
                <a:solidFill>
                  <a:srgbClr val="6B7280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//</a:t>
            </a:r>
            <a:r>
              <a:rPr sz="1000" kern="0" spc="50" dirty="0">
                <a:solidFill>
                  <a:srgbClr val="6B7280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1000" kern="0" spc="50" dirty="0">
                <a:solidFill>
                  <a:srgbClr val="6B7280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虽然存储的是整型元素，但直接使用</a:t>
            </a:r>
            <a:r>
              <a:rPr sz="1000" kern="0" spc="40" dirty="0">
                <a:solidFill>
                  <a:srgbClr val="6B7280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了</a:t>
            </a:r>
            <a:r>
              <a:rPr sz="1000" kern="0" spc="0" dirty="0">
                <a:solidFill>
                  <a:srgbClr val="6B7280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Array</a:t>
            </a:r>
            <a:r>
              <a:rPr sz="1000" kern="0" spc="-300" dirty="0">
                <a:solidFill>
                  <a:srgbClr val="6B7280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1000" kern="0" spc="40" dirty="0">
                <a:solidFill>
                  <a:srgbClr val="6B7280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，而非</a:t>
            </a:r>
            <a:r>
              <a:rPr sz="1000" kern="0" spc="0" dirty="0">
                <a:solidFill>
                  <a:srgbClr val="6B7280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TypedArray</a:t>
            </a:r>
            <a:r>
              <a:rPr sz="1000" kern="0" spc="0" dirty="0">
                <a:solidFill>
                  <a:srgbClr val="6B7280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     </a:t>
            </a:r>
            <a:r>
              <a:rPr sz="1000" kern="0" spc="0" dirty="0">
                <a:solidFill>
                  <a:srgbClr val="3B82F6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const</a:t>
            </a:r>
            <a:r>
              <a:rPr sz="1000" kern="0" spc="40" dirty="0">
                <a:solidFill>
                  <a:srgbClr val="3B82F6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1000" kern="0" spc="0" dirty="0">
                <a:solidFill>
                  <a:srgbClr val="F59E0B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arr</a:t>
            </a:r>
            <a:r>
              <a:rPr sz="1000" kern="0" spc="40" dirty="0">
                <a:solidFill>
                  <a:srgbClr val="F59E0B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2</a:t>
            </a:r>
            <a:r>
              <a:rPr sz="1000" kern="0" spc="40" dirty="0">
                <a:solidFill>
                  <a:srgbClr val="F59E0B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1000" kern="0" spc="40" dirty="0">
                <a:solidFill>
                  <a:srgbClr val="000000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=</a:t>
            </a:r>
            <a:r>
              <a:rPr sz="1000" kern="0" spc="150" dirty="0">
                <a:solidFill>
                  <a:srgbClr val="000000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1000" kern="0" spc="0" dirty="0">
                <a:solidFill>
                  <a:srgbClr val="3B82F6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new</a:t>
            </a:r>
            <a:r>
              <a:rPr sz="1000" kern="0" spc="40" dirty="0">
                <a:solidFill>
                  <a:srgbClr val="3B82F6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1000" kern="0" spc="0" dirty="0">
                <a:solidFill>
                  <a:srgbClr val="8B5CF6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Array</a:t>
            </a:r>
            <a:r>
              <a:rPr sz="1000" kern="0" spc="40" dirty="0">
                <a:solidFill>
                  <a:srgbClr val="000000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&lt;</a:t>
            </a:r>
            <a:r>
              <a:rPr sz="1000" kern="0" spc="0" dirty="0">
                <a:solidFill>
                  <a:srgbClr val="3B82F6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number</a:t>
            </a:r>
            <a:r>
              <a:rPr sz="1000" kern="0" spc="40" dirty="0">
                <a:solidFill>
                  <a:srgbClr val="000000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&gt;([4,</a:t>
            </a:r>
            <a:r>
              <a:rPr sz="1000" kern="0" spc="100" dirty="0">
                <a:solidFill>
                  <a:srgbClr val="000000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1000" kern="0" spc="40" dirty="0">
                <a:solidFill>
                  <a:srgbClr val="000000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5,</a:t>
            </a:r>
            <a:r>
              <a:rPr sz="1000" kern="0" spc="100" dirty="0">
                <a:solidFill>
                  <a:srgbClr val="000000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1000" kern="0" spc="40" dirty="0">
                <a:solidFill>
                  <a:srgbClr val="000000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6]);</a:t>
            </a:r>
            <a:endParaRPr sz="1000" dirty="0">
              <a:latin typeface="Lucida Console" panose="020B0609040504020204"/>
              <a:ea typeface="Lucida Console" panose="020B0609040504020204"/>
              <a:cs typeface="Lucida Console" panose="020B0609040504020204"/>
            </a:endParaRPr>
          </a:p>
          <a:p>
            <a:pPr marL="165100" indent="-3175" algn="l" rtl="0" eaLnBrk="0">
              <a:lnSpc>
                <a:spcPct val="119000"/>
              </a:lnSpc>
              <a:spcBef>
                <a:spcPts val="145"/>
              </a:spcBef>
            </a:pPr>
            <a:r>
              <a:rPr sz="1000" kern="0" spc="50" dirty="0">
                <a:solidFill>
                  <a:srgbClr val="6B7280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//</a:t>
            </a:r>
            <a:r>
              <a:rPr sz="1000" kern="0" spc="50" dirty="0">
                <a:solidFill>
                  <a:srgbClr val="6B7280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1000" kern="0" spc="50" dirty="0">
                <a:solidFill>
                  <a:srgbClr val="6B7280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虽然存储的是整型元素的数组，但直接使用</a:t>
            </a:r>
            <a:r>
              <a:rPr sz="1000" kern="0" spc="40" dirty="0">
                <a:solidFill>
                  <a:srgbClr val="6B7280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了</a:t>
            </a:r>
            <a:r>
              <a:rPr sz="1000" kern="0" spc="0" dirty="0">
                <a:solidFill>
                  <a:srgbClr val="6B7280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Array</a:t>
            </a:r>
            <a:r>
              <a:rPr sz="1000" kern="0" spc="-300" dirty="0">
                <a:solidFill>
                  <a:srgbClr val="6B7280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1000" kern="0" spc="40" dirty="0">
                <a:solidFill>
                  <a:srgbClr val="6B7280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，而非</a:t>
            </a:r>
            <a:r>
              <a:rPr sz="1000" kern="0" spc="0" dirty="0">
                <a:solidFill>
                  <a:srgbClr val="6B7280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TypedArray</a:t>
            </a:r>
            <a:r>
              <a:rPr sz="1000" kern="0" spc="0" dirty="0">
                <a:solidFill>
                  <a:srgbClr val="6B7280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1000" kern="0" spc="0" dirty="0">
                <a:solidFill>
                  <a:srgbClr val="3B82F6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let</a:t>
            </a:r>
            <a:r>
              <a:rPr sz="1000" kern="0" spc="260" dirty="0">
                <a:solidFill>
                  <a:srgbClr val="3B82F6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1000" kern="0" spc="0" dirty="0">
                <a:solidFill>
                  <a:srgbClr val="F59E0B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res</a:t>
            </a:r>
            <a:r>
              <a:rPr sz="1000" kern="0" spc="40" dirty="0">
                <a:solidFill>
                  <a:srgbClr val="F59E0B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1000" kern="0" spc="40" dirty="0">
                <a:solidFill>
                  <a:srgbClr val="000000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=</a:t>
            </a:r>
            <a:r>
              <a:rPr sz="1000" kern="0" spc="130" dirty="0">
                <a:solidFill>
                  <a:srgbClr val="000000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1000" kern="0" spc="0" dirty="0">
                <a:solidFill>
                  <a:srgbClr val="3B82F6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new</a:t>
            </a:r>
            <a:r>
              <a:rPr sz="1000" kern="0" spc="40" dirty="0">
                <a:solidFill>
                  <a:srgbClr val="3B82F6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1000" kern="0" spc="0" dirty="0">
                <a:solidFill>
                  <a:srgbClr val="8B5CF6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Array</a:t>
            </a:r>
            <a:r>
              <a:rPr sz="1000" kern="0" spc="40" dirty="0">
                <a:solidFill>
                  <a:srgbClr val="000000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&lt;</a:t>
            </a:r>
            <a:r>
              <a:rPr sz="1000" kern="0" spc="0" dirty="0">
                <a:solidFill>
                  <a:srgbClr val="3B82F6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number</a:t>
            </a:r>
            <a:r>
              <a:rPr sz="1000" kern="0" spc="40" dirty="0">
                <a:solidFill>
                  <a:srgbClr val="000000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&gt;(3);</a:t>
            </a:r>
            <a:endParaRPr sz="1000" dirty="0">
              <a:latin typeface="Lucida Console" panose="020B0609040504020204"/>
              <a:ea typeface="Lucida Console" panose="020B0609040504020204"/>
              <a:cs typeface="Lucida Console" panose="020B0609040504020204"/>
            </a:endParaRPr>
          </a:p>
          <a:p>
            <a:pPr marL="167640" algn="l" rtl="0" eaLnBrk="0">
              <a:lnSpc>
                <a:spcPts val="1470"/>
              </a:lnSpc>
              <a:spcBef>
                <a:spcPts val="155"/>
              </a:spcBef>
            </a:pPr>
            <a:r>
              <a:rPr sz="1000" kern="0" spc="-10" dirty="0">
                <a:solidFill>
                  <a:srgbClr val="3B82F6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for</a:t>
            </a:r>
            <a:r>
              <a:rPr sz="1000" kern="0" spc="240" dirty="0">
                <a:solidFill>
                  <a:srgbClr val="3B82F6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1000" kern="0" spc="-10" dirty="0">
                <a:solidFill>
                  <a:srgbClr val="000000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(</a:t>
            </a:r>
            <a:r>
              <a:rPr sz="1000" kern="0" spc="-10" dirty="0">
                <a:solidFill>
                  <a:srgbClr val="3B82F6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let</a:t>
            </a:r>
            <a:r>
              <a:rPr sz="1000" kern="0" spc="120" dirty="0">
                <a:solidFill>
                  <a:srgbClr val="3B82F6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1000" kern="0" spc="-10" dirty="0">
                <a:solidFill>
                  <a:srgbClr val="000000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i</a:t>
            </a:r>
            <a:r>
              <a:rPr sz="1000" kern="0" spc="-10" dirty="0">
                <a:solidFill>
                  <a:srgbClr val="000000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1000" kern="0" spc="-10" dirty="0">
                <a:solidFill>
                  <a:srgbClr val="000000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=</a:t>
            </a:r>
            <a:r>
              <a:rPr sz="1000" kern="0" spc="100" dirty="0">
                <a:solidFill>
                  <a:srgbClr val="000000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1000" kern="0" spc="-10" dirty="0">
                <a:solidFill>
                  <a:srgbClr val="000000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0;</a:t>
            </a:r>
            <a:r>
              <a:rPr sz="1000" kern="0" spc="110" dirty="0">
                <a:solidFill>
                  <a:srgbClr val="000000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1000" kern="0" spc="-10" dirty="0">
                <a:solidFill>
                  <a:srgbClr val="000000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i</a:t>
            </a:r>
            <a:r>
              <a:rPr sz="1000" kern="0" spc="80" dirty="0">
                <a:solidFill>
                  <a:srgbClr val="000000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1000" kern="0" spc="-10" dirty="0">
                <a:solidFill>
                  <a:srgbClr val="000000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&lt;</a:t>
            </a:r>
            <a:r>
              <a:rPr sz="1000" kern="0" spc="90" dirty="0">
                <a:solidFill>
                  <a:srgbClr val="000000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1000" kern="0" spc="-10" dirty="0">
                <a:solidFill>
                  <a:srgbClr val="000000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3;</a:t>
            </a:r>
            <a:r>
              <a:rPr sz="1000" kern="0" spc="120" dirty="0">
                <a:solidFill>
                  <a:srgbClr val="000000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1000" kern="0" spc="-10" dirty="0">
                <a:solidFill>
                  <a:srgbClr val="000000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i</a:t>
            </a:r>
            <a:r>
              <a:rPr sz="1000" kern="0" spc="-20" dirty="0">
                <a:solidFill>
                  <a:srgbClr val="000000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++)</a:t>
            </a:r>
            <a:r>
              <a:rPr sz="1000" kern="0" spc="140" dirty="0">
                <a:solidFill>
                  <a:srgbClr val="000000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1000" kern="0" spc="-20" dirty="0">
                <a:solidFill>
                  <a:srgbClr val="000000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{</a:t>
            </a:r>
            <a:endParaRPr sz="1000" dirty="0">
              <a:latin typeface="Lucida Console" panose="020B0609040504020204"/>
              <a:ea typeface="Lucida Console" panose="020B0609040504020204"/>
              <a:cs typeface="Lucida Console" panose="020B0609040504020204"/>
            </a:endParaRPr>
          </a:p>
          <a:p>
            <a:pPr marL="179070" algn="l" rtl="0" eaLnBrk="0">
              <a:lnSpc>
                <a:spcPts val="1470"/>
              </a:lnSpc>
              <a:spcBef>
                <a:spcPts val="30"/>
              </a:spcBef>
            </a:pPr>
            <a:r>
              <a:rPr sz="1000" kern="0" spc="0" dirty="0">
                <a:solidFill>
                  <a:srgbClr val="F59E0B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res</a:t>
            </a:r>
            <a:r>
              <a:rPr sz="1000" kern="0" spc="20" dirty="0">
                <a:solidFill>
                  <a:srgbClr val="000000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[i]</a:t>
            </a:r>
            <a:r>
              <a:rPr sz="1000" kern="0" spc="20" dirty="0">
                <a:solidFill>
                  <a:srgbClr val="000000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1000" kern="0" spc="20" dirty="0">
                <a:solidFill>
                  <a:srgbClr val="000000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=</a:t>
            </a:r>
            <a:r>
              <a:rPr sz="1000" kern="0" spc="140" dirty="0">
                <a:solidFill>
                  <a:srgbClr val="000000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1000" kern="0" spc="0" dirty="0">
                <a:solidFill>
                  <a:srgbClr val="F59E0B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arr</a:t>
            </a:r>
            <a:r>
              <a:rPr sz="1000" kern="0" spc="20" dirty="0">
                <a:solidFill>
                  <a:srgbClr val="F59E0B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1</a:t>
            </a:r>
            <a:r>
              <a:rPr sz="1000" kern="0" spc="20" dirty="0">
                <a:solidFill>
                  <a:srgbClr val="000000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[i]</a:t>
            </a:r>
            <a:r>
              <a:rPr sz="1000" kern="0" spc="20" dirty="0">
                <a:solidFill>
                  <a:srgbClr val="000000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1000" kern="0" spc="20" dirty="0">
                <a:solidFill>
                  <a:srgbClr val="000000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+</a:t>
            </a:r>
            <a:r>
              <a:rPr sz="1000" kern="0" spc="100" dirty="0">
                <a:solidFill>
                  <a:srgbClr val="000000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1000" kern="0" spc="0" dirty="0">
                <a:solidFill>
                  <a:srgbClr val="F59E0B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arr</a:t>
            </a:r>
            <a:r>
              <a:rPr sz="1000" kern="0" spc="20" dirty="0">
                <a:solidFill>
                  <a:srgbClr val="F59E0B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2</a:t>
            </a:r>
            <a:r>
              <a:rPr sz="1000" kern="0" spc="20" dirty="0">
                <a:solidFill>
                  <a:srgbClr val="000000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[i];</a:t>
            </a:r>
            <a:endParaRPr sz="1000" dirty="0">
              <a:latin typeface="Lucida Console" panose="020B0609040504020204"/>
              <a:ea typeface="Lucida Console" panose="020B0609040504020204"/>
              <a:cs typeface="Lucida Console" panose="020B0609040504020204"/>
            </a:endParaRPr>
          </a:p>
          <a:p>
            <a:pPr marL="169545" algn="l" rtl="0" eaLnBrk="0">
              <a:lnSpc>
                <a:spcPts val="1470"/>
              </a:lnSpc>
              <a:spcBef>
                <a:spcPts val="30"/>
              </a:spcBef>
            </a:pPr>
            <a:r>
              <a:rPr sz="1000" kern="0" spc="-20" dirty="0">
                <a:solidFill>
                  <a:srgbClr val="000000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}</a:t>
            </a:r>
            <a:endParaRPr sz="1000" dirty="0">
              <a:latin typeface="Lucida Console" panose="020B0609040504020204"/>
              <a:ea typeface="Lucida Console" panose="020B0609040504020204"/>
              <a:cs typeface="Lucida Console" panose="020B0609040504020204"/>
            </a:endParaRPr>
          </a:p>
        </p:txBody>
      </p:sp>
      <p:pic>
        <p:nvPicPr>
          <p:cNvPr id="186" name="picture 18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635000" y="4792979"/>
            <a:ext cx="152400" cy="152400"/>
          </a:xfrm>
          <a:prstGeom prst="rect">
            <a:avLst/>
          </a:prstGeom>
        </p:spPr>
      </p:pic>
      <p:sp>
        <p:nvSpPr>
          <p:cNvPr id="188" name="textbox 188"/>
          <p:cNvSpPr/>
          <p:nvPr/>
        </p:nvSpPr>
        <p:spPr>
          <a:xfrm>
            <a:off x="431800" y="1531111"/>
            <a:ext cx="11236325" cy="87248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75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98450" algn="l" rtl="0" eaLnBrk="0">
              <a:lnSpc>
                <a:spcPct val="95000"/>
              </a:lnSpc>
              <a:tabLst>
                <a:tab pos="457200" algn="l"/>
              </a:tabLst>
            </a:pPr>
            <a:r>
              <a:rPr sz="1800" kern="0" spc="0" dirty="0">
                <a:solidFill>
                  <a:srgbClr val="1D4ED8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	</a:t>
            </a:r>
            <a:r>
              <a:rPr sz="1800" kern="0" spc="0" dirty="0">
                <a:solidFill>
                  <a:srgbClr val="1D4ED8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TypedArray</a:t>
            </a:r>
            <a:r>
              <a:rPr sz="1800" kern="0" spc="22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的优势</a:t>
            </a:r>
            <a:endParaRPr sz="18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12000"/>
              </a:lnSpc>
            </a:pPr>
            <a:endParaRPr sz="7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457200" algn="l" rtl="0" eaLnBrk="0">
              <a:lnSpc>
                <a:spcPct val="118000"/>
              </a:lnSpc>
              <a:spcBef>
                <a:spcPts val="5"/>
              </a:spcBef>
            </a:pPr>
            <a:r>
              <a:rPr sz="1300" kern="0" spc="6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在处理纯数值数据时</a:t>
            </a:r>
            <a:r>
              <a:rPr sz="1300" kern="0" spc="-21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300" kern="0" spc="6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，推荐</a:t>
            </a:r>
            <a:r>
              <a:rPr sz="1300" kern="0" spc="5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使用</a:t>
            </a:r>
            <a:r>
              <a:rPr sz="1300" kern="0" spc="0" dirty="0">
                <a:solidFill>
                  <a:srgbClr val="374151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TypedArray</a:t>
            </a:r>
            <a:r>
              <a:rPr sz="1300" kern="0" spc="5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而非普通的</a:t>
            </a:r>
            <a:r>
              <a:rPr sz="1300" kern="0" spc="0" dirty="0">
                <a:solidFill>
                  <a:srgbClr val="374151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Array</a:t>
            </a:r>
            <a:r>
              <a:rPr sz="1300" kern="0" spc="5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。</a:t>
            </a:r>
            <a:r>
              <a:rPr sz="1300" kern="0" spc="0" dirty="0">
                <a:solidFill>
                  <a:srgbClr val="374151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TypedArray</a:t>
            </a:r>
            <a:r>
              <a:rPr sz="1300" kern="0" spc="5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采用固定长度的元素类型</a:t>
            </a:r>
            <a:r>
              <a:rPr sz="1300" kern="0" spc="-21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300" kern="0" spc="5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，在减少内存占用的同时</a:t>
            </a:r>
            <a:r>
              <a:rPr sz="1300" kern="0" spc="-20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300" kern="0" spc="5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，显著提升了计算</a:t>
            </a:r>
            <a:r>
              <a:rPr sz="1300" kern="0" spc="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300" kern="0" spc="4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速度</a:t>
            </a:r>
            <a:r>
              <a:rPr sz="1300" kern="0" spc="-21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300" kern="0" spc="4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，特别是在处理大</a:t>
            </a:r>
            <a:r>
              <a:rPr sz="1300" kern="0" spc="3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量数值运算的场景下。</a:t>
            </a:r>
            <a:endParaRPr sz="13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190" name="picture 19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600000">
            <a:off x="444500" y="1583054"/>
            <a:ext cx="285750" cy="285750"/>
          </a:xfrm>
          <a:prstGeom prst="rect">
            <a:avLst/>
          </a:prstGeom>
        </p:spPr>
      </p:pic>
      <p:sp>
        <p:nvSpPr>
          <p:cNvPr id="192" name="textbox 192"/>
          <p:cNvSpPr/>
          <p:nvPr/>
        </p:nvSpPr>
        <p:spPr>
          <a:xfrm>
            <a:off x="6375400" y="2860040"/>
            <a:ext cx="5168900" cy="73279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1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69875" algn="l" rtl="0" eaLnBrk="0">
              <a:lnSpc>
                <a:spcPct val="92000"/>
              </a:lnSpc>
              <a:tabLst>
                <a:tab pos="388620" algn="l"/>
              </a:tabLst>
            </a:pPr>
            <a:r>
              <a:rPr sz="1500" kern="0" spc="0" dirty="0">
                <a:solidFill>
                  <a:srgbClr val="2563E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500" kern="0" spc="-10" dirty="0">
                <a:solidFill>
                  <a:srgbClr val="2563E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提升计算速度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3000"/>
              </a:lnSpc>
            </a:pPr>
            <a:endParaRPr sz="6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389890" indent="10795" algn="l" rtl="0" eaLnBrk="0">
              <a:lnSpc>
                <a:spcPct val="110000"/>
              </a:lnSpc>
              <a:spcBef>
                <a:spcPts val="5"/>
              </a:spcBef>
            </a:pPr>
            <a:r>
              <a:rPr sz="1200" kern="0" spc="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由于元素类型固定</a:t>
            </a:r>
            <a:r>
              <a:rPr sz="1200" kern="0" spc="-19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</a:t>
            </a:r>
            <a:r>
              <a:rPr sz="1200" kern="0" spc="0" dirty="0">
                <a:solidFill>
                  <a:srgbClr val="4B5563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TypedArray</a:t>
            </a:r>
            <a:r>
              <a:rPr sz="1200" kern="0" spc="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在进行</a:t>
            </a:r>
            <a:r>
              <a:rPr sz="1200" kern="0" spc="-1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数值运算时无需进行类型检查和</a:t>
            </a:r>
            <a:r>
              <a:rPr sz="1200" kern="0" spc="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-2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转换。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194" name="picture 19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1600000">
            <a:off x="6388100" y="2916554"/>
            <a:ext cx="257175" cy="228600"/>
          </a:xfrm>
          <a:prstGeom prst="rect">
            <a:avLst/>
          </a:prstGeom>
        </p:spPr>
      </p:pic>
      <p:sp>
        <p:nvSpPr>
          <p:cNvPr id="196" name="textbox 196"/>
          <p:cNvSpPr/>
          <p:nvPr/>
        </p:nvSpPr>
        <p:spPr>
          <a:xfrm>
            <a:off x="622300" y="2860040"/>
            <a:ext cx="5083175" cy="73279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77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69875" algn="l" rtl="0" eaLnBrk="0">
              <a:lnSpc>
                <a:spcPct val="92000"/>
              </a:lnSpc>
              <a:tabLst>
                <a:tab pos="388620" algn="l"/>
              </a:tabLst>
            </a:pPr>
            <a:r>
              <a:rPr sz="1500" kern="0" spc="0" dirty="0">
                <a:solidFill>
                  <a:srgbClr val="2563E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500" kern="0" spc="-10" dirty="0">
                <a:solidFill>
                  <a:srgbClr val="2563E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减少内存占用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4000"/>
              </a:lnSpc>
            </a:pPr>
            <a:endParaRPr sz="6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387985" algn="l" rtl="0" eaLnBrk="0">
              <a:lnSpc>
                <a:spcPct val="110000"/>
              </a:lnSpc>
              <a:spcBef>
                <a:spcPts val="5"/>
              </a:spcBef>
            </a:pPr>
            <a:r>
              <a:rPr sz="1200" kern="0" spc="0" dirty="0">
                <a:solidFill>
                  <a:srgbClr val="4B5563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TypedArray</a:t>
            </a:r>
            <a:r>
              <a:rPr sz="1200" kern="0" spc="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使用固定长度的二进制表示</a:t>
            </a:r>
            <a:r>
              <a:rPr sz="1200" kern="0" spc="-17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，比普通</a:t>
            </a:r>
            <a:r>
              <a:rPr sz="1200" kern="0" spc="0" dirty="0">
                <a:solidFill>
                  <a:srgbClr val="4B5563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Array</a:t>
            </a:r>
            <a:r>
              <a:rPr sz="1200" kern="0" spc="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更紧凑地存储数 </a:t>
            </a:r>
            <a:r>
              <a:rPr sz="1200" kern="0" spc="-3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据。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198" name="picture 19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21600000">
            <a:off x="635000" y="2916554"/>
            <a:ext cx="257175" cy="228600"/>
          </a:xfrm>
          <a:prstGeom prst="rect">
            <a:avLst/>
          </a:prstGeom>
        </p:spPr>
      </p:pic>
      <p:sp>
        <p:nvSpPr>
          <p:cNvPr id="200" name="textbox 200"/>
          <p:cNvSpPr/>
          <p:nvPr/>
        </p:nvSpPr>
        <p:spPr>
          <a:xfrm>
            <a:off x="730250" y="7449185"/>
            <a:ext cx="4314825" cy="22860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8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5000"/>
              </a:lnSpc>
            </a:pPr>
            <a:r>
              <a:rPr sz="1200" kern="0" spc="10" dirty="0">
                <a:solidFill>
                  <a:srgbClr val="2563E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目</a:t>
            </a:r>
            <a:r>
              <a:rPr lang="zh-CN" sz="1200" kern="0" spc="10" dirty="0">
                <a:solidFill>
                  <a:srgbClr val="2563E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前</a:t>
            </a:r>
            <a:r>
              <a:rPr sz="1200" kern="0" spc="10" dirty="0">
                <a:solidFill>
                  <a:srgbClr val="2563E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使用</a:t>
            </a:r>
            <a:r>
              <a:rPr sz="1200" kern="0" spc="0" dirty="0">
                <a:solidFill>
                  <a:srgbClr val="2563EB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TypedArray</a:t>
            </a:r>
            <a:r>
              <a:rPr sz="1200" kern="0" spc="10" dirty="0">
                <a:solidFill>
                  <a:srgbClr val="2563E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可以在处理大量数值计算</a:t>
            </a:r>
            <a:r>
              <a:rPr sz="1200" kern="0" spc="0" dirty="0">
                <a:solidFill>
                  <a:srgbClr val="2563E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时显著提升性能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202" name="picture 20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21600000">
            <a:off x="444500" y="4507229"/>
            <a:ext cx="5486400" cy="76200"/>
          </a:xfrm>
          <a:prstGeom prst="rect">
            <a:avLst/>
          </a:prstGeom>
        </p:spPr>
      </p:pic>
      <p:sp>
        <p:nvSpPr>
          <p:cNvPr id="204" name="textbox 204"/>
          <p:cNvSpPr/>
          <p:nvPr/>
        </p:nvSpPr>
        <p:spPr>
          <a:xfrm>
            <a:off x="433514" y="4117339"/>
            <a:ext cx="786130" cy="236854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9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2000"/>
              </a:lnSpc>
            </a:pPr>
            <a:r>
              <a:rPr sz="1500" kern="0" spc="-1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代码对比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" name="textbox 208"/>
          <p:cNvSpPr/>
          <p:nvPr/>
        </p:nvSpPr>
        <p:spPr>
          <a:xfrm>
            <a:off x="457200" y="2475103"/>
            <a:ext cx="5359400" cy="226822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112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03200" algn="l" rtl="0" eaLnBrk="0">
              <a:lnSpc>
                <a:spcPct val="91000"/>
              </a:lnSpc>
              <a:tabLst>
                <a:tab pos="283845" algn="l"/>
              </a:tabLst>
            </a:pPr>
            <a:r>
              <a:rPr sz="1500" kern="0" spc="0" dirty="0">
                <a:solidFill>
                  <a:srgbClr val="2563E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500" kern="0" spc="-10" dirty="0">
                <a:solidFill>
                  <a:srgbClr val="2563E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什么是稀疏数组？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18415" indent="-1905" algn="l" rtl="0" eaLnBrk="0">
              <a:lnSpc>
                <a:spcPct val="129000"/>
              </a:lnSpc>
              <a:spcBef>
                <a:spcPts val="1130"/>
              </a:spcBef>
            </a:pPr>
            <a:r>
              <a:rPr sz="1200" kern="0" spc="-1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稀疏数组是指声明了一个容量很大的数组</a:t>
            </a:r>
            <a:r>
              <a:rPr sz="1200" kern="0" spc="-19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-1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，但实际只使用了其中少量元素。</a:t>
            </a:r>
            <a:r>
              <a:rPr sz="1200" kern="0" spc="-22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-1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当数</a:t>
            </a:r>
            <a:r>
              <a:rPr sz="1200" kern="0" spc="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-1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组大小超过</a:t>
            </a:r>
            <a:r>
              <a:rPr sz="1200" kern="0" spc="-10" dirty="0">
                <a:solidFill>
                  <a:srgbClr val="374151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1024</a:t>
            </a:r>
            <a:r>
              <a:rPr sz="1200" kern="0" spc="-170" dirty="0">
                <a:solidFill>
                  <a:srgbClr val="374151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 </a:t>
            </a:r>
            <a:r>
              <a:rPr sz="1200" kern="0" spc="-1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，或者在处理稀疏数组时</a:t>
            </a:r>
            <a:r>
              <a:rPr sz="1200" kern="0" spc="-19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-1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，通常采用哈希表的方式来存储数组</a:t>
            </a:r>
            <a:r>
              <a:rPr sz="1200" kern="0" spc="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   </a:t>
            </a:r>
            <a:r>
              <a:rPr sz="1200" kern="0" spc="-2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的元素。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2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02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03200" algn="l" rtl="0" eaLnBrk="0">
              <a:lnSpc>
                <a:spcPct val="92000"/>
              </a:lnSpc>
              <a:spcBef>
                <a:spcPts val="455"/>
              </a:spcBef>
              <a:tabLst>
                <a:tab pos="281940" algn="l"/>
              </a:tabLst>
            </a:pPr>
            <a:r>
              <a:rPr sz="1500" kern="0" spc="0" dirty="0">
                <a:solidFill>
                  <a:srgbClr val="2563E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500" kern="0" spc="-10" dirty="0">
                <a:solidFill>
                  <a:srgbClr val="2563E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性能问题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4000"/>
              </a:lnSpc>
            </a:pPr>
            <a:endParaRPr sz="9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0320" indent="-3810" algn="l" rtl="0" eaLnBrk="0">
              <a:lnSpc>
                <a:spcPct val="125000"/>
              </a:lnSpc>
              <a:spcBef>
                <a:spcPts val="0"/>
              </a:spcBef>
            </a:pPr>
            <a:r>
              <a:rPr sz="1200" kern="0" spc="-1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相比于通过偏移量直接访问数组元素</a:t>
            </a:r>
            <a:r>
              <a:rPr sz="1200" kern="0" spc="-20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-1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，在哈希表模式下访问速度会变慢</a:t>
            </a:r>
            <a:r>
              <a:rPr sz="1200" kern="0" spc="-19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-1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，因</a:t>
            </a:r>
            <a:r>
              <a:rPr sz="1200" kern="0" spc="-2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为需</a:t>
            </a:r>
            <a:r>
              <a:rPr sz="1200" kern="0" spc="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要额外计算哈希函数。这种访问模式的性能开销在大规模数据</a:t>
            </a:r>
            <a:r>
              <a:rPr sz="1200" kern="0" spc="-1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处理中尤为显著。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210" name="picture 21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469900" y="3916553"/>
            <a:ext cx="190500" cy="190500"/>
          </a:xfrm>
          <a:prstGeom prst="rect">
            <a:avLst/>
          </a:prstGeom>
        </p:spPr>
      </p:pic>
      <p:pic>
        <p:nvPicPr>
          <p:cNvPr id="212" name="picture 2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469900" y="2487803"/>
            <a:ext cx="190500" cy="190500"/>
          </a:xfrm>
          <a:prstGeom prst="rect">
            <a:avLst/>
          </a:prstGeom>
        </p:spPr>
      </p:pic>
      <p:grpSp>
        <p:nvGrpSpPr>
          <p:cNvPr id="28" name="group 28"/>
          <p:cNvGrpSpPr/>
          <p:nvPr/>
        </p:nvGrpSpPr>
        <p:grpSpPr>
          <a:xfrm rot="21600000">
            <a:off x="12700" y="925703"/>
            <a:ext cx="12192000" cy="952500"/>
            <a:chOff x="0" y="0"/>
            <a:chExt cx="12192000" cy="952500"/>
          </a:xfrm>
        </p:grpSpPr>
        <p:pic>
          <p:nvPicPr>
            <p:cNvPr id="214" name="picture 21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21600000">
              <a:off x="0" y="0"/>
              <a:ext cx="12192000" cy="952500"/>
            </a:xfrm>
            <a:prstGeom prst="rect">
              <a:avLst/>
            </a:prstGeom>
          </p:spPr>
        </p:pic>
        <p:sp>
          <p:nvSpPr>
            <p:cNvPr id="216" name="textbox 216"/>
            <p:cNvSpPr/>
            <p:nvPr/>
          </p:nvSpPr>
          <p:spPr>
            <a:xfrm>
              <a:off x="-12700" y="-12700"/>
              <a:ext cx="12217400" cy="988060"/>
            </a:xfrm>
            <a:prstGeom prst="rect">
              <a:avLst/>
            </a:prstGeom>
            <a:noFill/>
            <a:ln w="0" cap="flat">
              <a:noFill/>
              <a:prstDash val="solid"/>
              <a:miter lim="0"/>
            </a:ln>
          </p:spPr>
          <p:txBody>
            <a:bodyPr vert="horz" wrap="square" lIns="0" tIns="0" rIns="0" bIns="0"/>
            <a:p>
              <a:pPr algn="l" rtl="0" eaLnBrk="0">
                <a:lnSpc>
                  <a:spcPct val="110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algn="l" rtl="0" eaLnBrk="0">
                <a:lnSpc>
                  <a:spcPct val="111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algn="l" rtl="0" eaLnBrk="0">
                <a:lnSpc>
                  <a:spcPct val="9000"/>
                </a:lnSpc>
              </a:pPr>
              <a:endParaRPr sz="1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476885" algn="l" rtl="0" eaLnBrk="0">
                <a:lnSpc>
                  <a:spcPct val="93000"/>
                </a:lnSpc>
              </a:pPr>
              <a:r>
                <a:rPr sz="2700" kern="0" spc="0" dirty="0">
                  <a:solidFill>
                    <a:srgbClr val="FFFFFF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数组的性能提升 </a:t>
              </a:r>
              <a:r>
                <a:rPr sz="2700" kern="0" spc="0" dirty="0">
                  <a:solidFill>
                    <a:srgbClr val="FFFFFF">
                      <a:alpha val="100000"/>
                    </a:srgbClr>
                  </a:solidFill>
                  <a:latin typeface="Arial" panose="020B0604020202090204"/>
                  <a:ea typeface="Arial" panose="020B0604020202090204"/>
                  <a:cs typeface="Arial" panose="020B0604020202090204"/>
                </a:rPr>
                <a:t>(2)</a:t>
              </a:r>
              <a:endParaRPr sz="27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</p:txBody>
        </p:sp>
      </p:grpSp>
      <p:sp>
        <p:nvSpPr>
          <p:cNvPr id="218" name="textbox 218"/>
          <p:cNvSpPr/>
          <p:nvPr/>
        </p:nvSpPr>
        <p:spPr>
          <a:xfrm>
            <a:off x="469900" y="5059553"/>
            <a:ext cx="5334000" cy="2162175"/>
          </a:xfrm>
          <a:prstGeom prst="rect">
            <a:avLst/>
          </a:prstGeom>
          <a:solidFill>
            <a:srgbClr val="1F2937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127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9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55575" algn="l" rtl="0" eaLnBrk="0">
              <a:lnSpc>
                <a:spcPct val="91000"/>
              </a:lnSpc>
            </a:pPr>
            <a:r>
              <a:rPr sz="1500" kern="0" spc="-10" dirty="0">
                <a:solidFill>
                  <a:srgbClr val="93C5FD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稀疏数组示例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159385" algn="l" rtl="0" eaLnBrk="0">
              <a:lnSpc>
                <a:spcPts val="1220"/>
              </a:lnSpc>
              <a:spcBef>
                <a:spcPts val="945"/>
              </a:spcBef>
            </a:pPr>
            <a:r>
              <a:rPr sz="1000" kern="0" spc="40" dirty="0">
                <a:solidFill>
                  <a:srgbClr val="9CA3A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//</a:t>
            </a:r>
            <a:r>
              <a:rPr sz="1000" kern="0" spc="40" dirty="0">
                <a:solidFill>
                  <a:srgbClr val="9CA3A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40" dirty="0">
                <a:solidFill>
                  <a:srgbClr val="9CA3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创建一个容量为</a:t>
            </a:r>
            <a:r>
              <a:rPr sz="1000" kern="0" spc="40" dirty="0">
                <a:solidFill>
                  <a:srgbClr val="9CA3A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1ΘΘ</a:t>
            </a:r>
            <a:r>
              <a:rPr sz="1000" kern="0" spc="30" dirty="0">
                <a:solidFill>
                  <a:srgbClr val="9CA3A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ΘΘΘ</a:t>
            </a:r>
            <a:r>
              <a:rPr sz="1000" kern="0" spc="30" dirty="0">
                <a:solidFill>
                  <a:srgbClr val="9CA3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的数组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160655" algn="l" rtl="0" eaLnBrk="0">
              <a:lnSpc>
                <a:spcPts val="1325"/>
              </a:lnSpc>
              <a:spcBef>
                <a:spcPts val="535"/>
              </a:spcBef>
            </a:pP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let</a:t>
            </a:r>
            <a:r>
              <a:rPr sz="1000" kern="0" spc="3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count</a:t>
            </a:r>
            <a:r>
              <a:rPr sz="1000" kern="0" spc="11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3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=</a:t>
            </a:r>
            <a:r>
              <a:rPr sz="1000" kern="0" spc="10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3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100000;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160655" algn="l" rtl="0" eaLnBrk="0">
              <a:lnSpc>
                <a:spcPts val="1240"/>
              </a:lnSpc>
              <a:spcBef>
                <a:spcPts val="400"/>
              </a:spcBef>
            </a:pP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let</a:t>
            </a:r>
            <a:r>
              <a:rPr sz="1000" kern="0" spc="8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result</a:t>
            </a:r>
            <a:r>
              <a:rPr sz="1000" kern="0" spc="8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:</a:t>
            </a:r>
            <a:r>
              <a:rPr sz="1000" kern="0" spc="18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number</a:t>
            </a:r>
            <a:r>
              <a:rPr sz="1000" kern="0" spc="8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[]</a:t>
            </a:r>
            <a:r>
              <a:rPr sz="1000" kern="0" spc="9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8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=</a:t>
            </a:r>
            <a:r>
              <a:rPr sz="1000" kern="0" spc="12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new</a:t>
            </a:r>
            <a:r>
              <a:rPr sz="1000" kern="0" spc="8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Array</a:t>
            </a:r>
            <a:r>
              <a:rPr sz="1000" kern="0" spc="8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(</a:t>
            </a: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count</a:t>
            </a:r>
            <a:r>
              <a:rPr sz="1000" kern="0" spc="8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);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algn="l" rtl="0" eaLnBrk="0">
              <a:lnSpc>
                <a:spcPct val="141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59385" algn="l" rtl="0" eaLnBrk="0">
              <a:lnSpc>
                <a:spcPts val="1325"/>
              </a:lnSpc>
              <a:spcBef>
                <a:spcPts val="305"/>
              </a:spcBef>
            </a:pPr>
            <a:r>
              <a:rPr sz="1000" kern="0" spc="40" dirty="0">
                <a:solidFill>
                  <a:srgbClr val="9CA3A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//</a:t>
            </a:r>
            <a:r>
              <a:rPr sz="1000" kern="0" spc="40" dirty="0">
                <a:solidFill>
                  <a:srgbClr val="9CA3A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40" dirty="0">
                <a:solidFill>
                  <a:srgbClr val="9CA3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直接在</a:t>
            </a:r>
            <a:r>
              <a:rPr sz="1000" kern="0" spc="40" dirty="0">
                <a:solidFill>
                  <a:srgbClr val="9CA3A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9999</a:t>
            </a:r>
            <a:r>
              <a:rPr sz="1000" kern="0" spc="40" dirty="0">
                <a:solidFill>
                  <a:srgbClr val="9CA3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处赋值，导致系统将数组变成稀疏数组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11000"/>
              </a:lnSpc>
            </a:pPr>
            <a:endParaRPr sz="4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67640" algn="l" rtl="0" eaLnBrk="0">
              <a:lnSpc>
                <a:spcPts val="1300"/>
              </a:lnSpc>
              <a:spcBef>
                <a:spcPts val="5"/>
              </a:spcBef>
            </a:pP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result</a:t>
            </a:r>
            <a:r>
              <a:rPr sz="1000" kern="0" spc="2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[9999]</a:t>
            </a:r>
            <a:r>
              <a:rPr sz="1000" kern="0" spc="2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2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=</a:t>
            </a:r>
            <a:r>
              <a:rPr sz="1000" kern="0" spc="17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2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0;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</p:txBody>
      </p:sp>
      <p:grpSp>
        <p:nvGrpSpPr>
          <p:cNvPr id="30" name="group 30"/>
          <p:cNvGrpSpPr/>
          <p:nvPr/>
        </p:nvGrpSpPr>
        <p:grpSpPr>
          <a:xfrm rot="21600000">
            <a:off x="6413500" y="5269103"/>
            <a:ext cx="5334000" cy="1905000"/>
            <a:chOff x="0" y="0"/>
            <a:chExt cx="5334000" cy="1905000"/>
          </a:xfrm>
        </p:grpSpPr>
        <p:sp>
          <p:nvSpPr>
            <p:cNvPr id="220" name="rect 220"/>
            <p:cNvSpPr/>
            <p:nvPr/>
          </p:nvSpPr>
          <p:spPr>
            <a:xfrm>
              <a:off x="19050" y="0"/>
              <a:ext cx="5314950" cy="1905000"/>
            </a:xfrm>
            <a:prstGeom prst="rect">
              <a:avLst/>
            </a:prstGeom>
            <a:solidFill>
              <a:srgbClr val="EFF6FF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p>
              <a:pPr algn="ctr"/>
              <a:endParaRPr lang="zh-CN" altLang="en-US"/>
            </a:p>
          </p:txBody>
        </p:sp>
        <p:sp>
          <p:nvSpPr>
            <p:cNvPr id="222" name="textbox 222"/>
            <p:cNvSpPr/>
            <p:nvPr/>
          </p:nvSpPr>
          <p:spPr>
            <a:xfrm>
              <a:off x="215900" y="215900"/>
              <a:ext cx="3959225" cy="1496694"/>
            </a:xfrm>
            <a:prstGeom prst="rect">
              <a:avLst/>
            </a:prstGeom>
            <a:noFill/>
            <a:ln w="0" cap="flat">
              <a:noFill/>
              <a:prstDash val="solid"/>
              <a:miter lim="0"/>
            </a:ln>
          </p:spPr>
          <p:txBody>
            <a:bodyPr vert="horz" wrap="square" lIns="0" tIns="0" rIns="0" bIns="0"/>
            <a:p>
              <a:pPr algn="l" rtl="0" eaLnBrk="0">
                <a:lnSpc>
                  <a:spcPct val="112000"/>
                </a:lnSpc>
              </a:pPr>
              <a:endParaRPr sz="1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155575" algn="l" rtl="0" eaLnBrk="0">
                <a:lnSpc>
                  <a:spcPct val="91000"/>
                </a:lnSpc>
                <a:tabLst>
                  <a:tab pos="234950" algn="l"/>
                </a:tabLst>
              </a:pPr>
              <a:r>
                <a:rPr sz="1500" kern="0" spc="0" dirty="0">
                  <a:solidFill>
                    <a:srgbClr val="2563EB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	</a:t>
              </a:r>
              <a:r>
                <a:rPr sz="1500" kern="0" spc="-10" dirty="0">
                  <a:solidFill>
                    <a:srgbClr val="2563EB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避免稀疏数组的建议</a:t>
              </a:r>
              <a:endParaRPr sz="15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  <a:p>
              <a:pPr marL="165100" algn="l" rtl="0" eaLnBrk="0">
                <a:lnSpc>
                  <a:spcPct val="91000"/>
                </a:lnSpc>
                <a:spcBef>
                  <a:spcPts val="1400"/>
                </a:spcBef>
                <a:tabLst>
                  <a:tab pos="244475" algn="l"/>
                </a:tabLst>
              </a:pPr>
              <a:r>
                <a:rPr sz="1200" kern="0" spc="0" dirty="0">
                  <a:solidFill>
                    <a:srgbClr val="374151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	</a:t>
              </a:r>
              <a:r>
                <a:rPr sz="1200" kern="0" spc="0" dirty="0">
                  <a:solidFill>
                    <a:srgbClr val="374151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避免直接在数组的大索引</a:t>
              </a:r>
              <a:r>
                <a:rPr sz="1200" kern="0" spc="-10" dirty="0">
                  <a:solidFill>
                    <a:srgbClr val="374151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值处赋值</a:t>
              </a:r>
              <a:endParaRPr sz="12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  <a:p>
              <a:pPr marL="165100" algn="l" rtl="0" eaLnBrk="0">
                <a:lnSpc>
                  <a:spcPct val="91000"/>
                </a:lnSpc>
                <a:spcBef>
                  <a:spcPts val="1090"/>
                </a:spcBef>
                <a:tabLst>
                  <a:tab pos="245745" algn="l"/>
                </a:tabLst>
              </a:pPr>
              <a:r>
                <a:rPr sz="1200" kern="0" spc="0" dirty="0">
                  <a:solidFill>
                    <a:srgbClr val="374151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	</a:t>
              </a:r>
              <a:r>
                <a:rPr sz="1200" kern="0" spc="-10" dirty="0">
                  <a:solidFill>
                    <a:srgbClr val="374151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确保数组使用密度较高</a:t>
              </a:r>
              <a:r>
                <a:rPr sz="1200" kern="0" spc="-200" dirty="0">
                  <a:solidFill>
                    <a:srgbClr val="374151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 </a:t>
              </a:r>
              <a:r>
                <a:rPr sz="1200" kern="0" spc="-10" dirty="0">
                  <a:solidFill>
                    <a:srgbClr val="374151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，避免过多未使用的元</a:t>
              </a:r>
              <a:r>
                <a:rPr sz="1200" kern="0" spc="-20" dirty="0">
                  <a:solidFill>
                    <a:srgbClr val="374151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素</a:t>
              </a:r>
              <a:endParaRPr sz="12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  <a:p>
              <a:pPr marL="165100" algn="l" rtl="0" eaLnBrk="0">
                <a:lnSpc>
                  <a:spcPct val="95000"/>
                </a:lnSpc>
                <a:spcBef>
                  <a:spcPts val="1090"/>
                </a:spcBef>
                <a:tabLst>
                  <a:tab pos="247650" algn="l"/>
                </a:tabLst>
              </a:pPr>
              <a:r>
                <a:rPr sz="1200" kern="0" spc="0" dirty="0">
                  <a:solidFill>
                    <a:srgbClr val="374151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	</a:t>
              </a:r>
              <a:r>
                <a:rPr sz="1200" kern="0" spc="0" dirty="0">
                  <a:solidFill>
                    <a:srgbClr val="374151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如果需要处理大量数据</a:t>
              </a:r>
              <a:r>
                <a:rPr sz="1200" kern="0" spc="-200" dirty="0">
                  <a:solidFill>
                    <a:srgbClr val="374151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 </a:t>
              </a:r>
              <a:r>
                <a:rPr sz="1200" kern="0" spc="0" dirty="0">
                  <a:solidFill>
                    <a:srgbClr val="374151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，考虑使用</a:t>
              </a:r>
              <a:r>
                <a:rPr sz="1200" kern="0" spc="0" dirty="0">
                  <a:solidFill>
                    <a:srgbClr val="374151">
                      <a:alpha val="100000"/>
                    </a:srgbClr>
                  </a:solidFill>
                  <a:latin typeface="Arial" panose="020B0604020202090204"/>
                  <a:ea typeface="Arial" panose="020B0604020202090204"/>
                  <a:cs typeface="Arial" panose="020B0604020202090204"/>
                </a:rPr>
                <a:t>TypedArra</a:t>
              </a:r>
              <a:r>
                <a:rPr sz="1200" kern="0" spc="-10" dirty="0">
                  <a:solidFill>
                    <a:srgbClr val="374151">
                      <a:alpha val="100000"/>
                    </a:srgbClr>
                  </a:solidFill>
                  <a:latin typeface="Arial" panose="020B0604020202090204"/>
                  <a:ea typeface="Arial" panose="020B0604020202090204"/>
                  <a:cs typeface="Arial" panose="020B0604020202090204"/>
                </a:rPr>
                <a:t>y</a:t>
              </a:r>
              <a:r>
                <a:rPr sz="1200" kern="0" spc="-10" dirty="0">
                  <a:solidFill>
                    <a:srgbClr val="374151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提高性能</a:t>
              </a:r>
              <a:endParaRPr sz="12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  <a:p>
              <a:pPr algn="l" rtl="0" eaLnBrk="0">
                <a:lnSpc>
                  <a:spcPct val="107000"/>
                </a:lnSpc>
              </a:pPr>
              <a:endParaRPr sz="8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165100" algn="l" rtl="0" eaLnBrk="0">
                <a:lnSpc>
                  <a:spcPct val="91000"/>
                </a:lnSpc>
                <a:spcBef>
                  <a:spcPts val="5"/>
                </a:spcBef>
                <a:tabLst>
                  <a:tab pos="247015" algn="l"/>
                </a:tabLst>
              </a:pPr>
              <a:r>
                <a:rPr sz="1200" kern="0" spc="0" dirty="0">
                  <a:solidFill>
                    <a:srgbClr val="374151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	</a:t>
              </a:r>
              <a:r>
                <a:rPr sz="1200" kern="0" spc="-10" dirty="0">
                  <a:solidFill>
                    <a:srgbClr val="374151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在设计数据结构时</a:t>
              </a:r>
              <a:r>
                <a:rPr sz="1200" kern="0" spc="-200" dirty="0">
                  <a:solidFill>
                    <a:srgbClr val="374151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 </a:t>
              </a:r>
              <a:r>
                <a:rPr sz="1200" kern="0" spc="-10" dirty="0">
                  <a:solidFill>
                    <a:srgbClr val="374151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，优先考虑使用连续的索引范围</a:t>
              </a:r>
              <a:endParaRPr sz="12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</p:txBody>
        </p:sp>
        <p:pic>
          <p:nvPicPr>
            <p:cNvPr id="224" name="picture 22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rot="21600000">
              <a:off x="228600" y="1524000"/>
              <a:ext cx="152400" cy="152399"/>
            </a:xfrm>
            <a:prstGeom prst="rect">
              <a:avLst/>
            </a:prstGeom>
          </p:spPr>
        </p:pic>
        <p:pic>
          <p:nvPicPr>
            <p:cNvPr id="226" name="picture 226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rot="21600000">
              <a:off x="228600" y="1219200"/>
              <a:ext cx="152400" cy="152400"/>
            </a:xfrm>
            <a:prstGeom prst="rect">
              <a:avLst/>
            </a:prstGeom>
          </p:spPr>
        </p:pic>
        <p:pic>
          <p:nvPicPr>
            <p:cNvPr id="228" name="picture 228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rot="21600000">
              <a:off x="228600" y="914400"/>
              <a:ext cx="152400" cy="152400"/>
            </a:xfrm>
            <a:prstGeom prst="rect">
              <a:avLst/>
            </a:prstGeom>
          </p:spPr>
        </p:pic>
        <p:pic>
          <p:nvPicPr>
            <p:cNvPr id="230" name="picture 230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rot="21600000">
              <a:off x="228600" y="609600"/>
              <a:ext cx="152400" cy="152400"/>
            </a:xfrm>
            <a:prstGeom prst="rect">
              <a:avLst/>
            </a:prstGeom>
          </p:spPr>
        </p:pic>
        <p:pic>
          <p:nvPicPr>
            <p:cNvPr id="232" name="picture 232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 rot="21600000">
              <a:off x="228600" y="228600"/>
              <a:ext cx="142875" cy="190500"/>
            </a:xfrm>
            <a:prstGeom prst="rect">
              <a:avLst/>
            </a:prstGeom>
          </p:spPr>
        </p:pic>
        <p:pic>
          <p:nvPicPr>
            <p:cNvPr id="234" name="picture 234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 rot="21600000">
              <a:off x="0" y="0"/>
              <a:ext cx="76200" cy="1904999"/>
            </a:xfrm>
            <a:prstGeom prst="rect">
              <a:avLst/>
            </a:prstGeom>
          </p:spPr>
        </p:pic>
      </p:grpSp>
      <p:sp>
        <p:nvSpPr>
          <p:cNvPr id="236" name="textbox 236"/>
          <p:cNvSpPr/>
          <p:nvPr/>
        </p:nvSpPr>
        <p:spPr>
          <a:xfrm>
            <a:off x="6403543" y="3615055"/>
            <a:ext cx="2156460" cy="61912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78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4605" algn="l" rtl="0" eaLnBrk="0">
              <a:lnSpc>
                <a:spcPct val="96000"/>
              </a:lnSpc>
            </a:pPr>
            <a:r>
              <a:rPr sz="1000" kern="0" spc="4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通过偏移量直接访问元素</a:t>
            </a:r>
            <a:r>
              <a:rPr sz="1000" kern="0" spc="-16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000" kern="0" spc="4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</a:t>
            </a:r>
            <a:r>
              <a:rPr sz="1000" kern="0" spc="3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性能最佳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57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00000"/>
              </a:lnSpc>
            </a:pPr>
            <a:endParaRPr sz="3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89000"/>
              </a:lnSpc>
              <a:spcBef>
                <a:spcPts val="5"/>
              </a:spcBef>
            </a:pPr>
            <a:r>
              <a:rPr sz="1200" kern="0" spc="1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稀疏数组（</a:t>
            </a:r>
            <a:r>
              <a:rPr sz="1200" kern="0" spc="-20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0" dirty="0">
                <a:solidFill>
                  <a:srgbClr val="374151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Hash</a:t>
            </a:r>
            <a:r>
              <a:rPr sz="1200" kern="0" spc="10" dirty="0">
                <a:solidFill>
                  <a:srgbClr val="374151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 </a:t>
            </a:r>
            <a:r>
              <a:rPr sz="1200" kern="0" spc="0" dirty="0">
                <a:solidFill>
                  <a:srgbClr val="374151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Table</a:t>
            </a:r>
            <a:r>
              <a:rPr sz="1200" kern="0" spc="1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）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grpSp>
        <p:nvGrpSpPr>
          <p:cNvPr id="32" name="group 32"/>
          <p:cNvGrpSpPr/>
          <p:nvPr/>
        </p:nvGrpSpPr>
        <p:grpSpPr>
          <a:xfrm rot="21600000">
            <a:off x="7823200" y="3135503"/>
            <a:ext cx="3124200" cy="381000"/>
            <a:chOff x="0" y="0"/>
            <a:chExt cx="3124200" cy="381000"/>
          </a:xfrm>
        </p:grpSpPr>
        <p:pic>
          <p:nvPicPr>
            <p:cNvPr id="238" name="picture 238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 rot="21600000">
              <a:off x="0" y="0"/>
              <a:ext cx="3124200" cy="381000"/>
            </a:xfrm>
            <a:prstGeom prst="rect">
              <a:avLst/>
            </a:prstGeom>
          </p:spPr>
        </p:pic>
        <p:sp>
          <p:nvSpPr>
            <p:cNvPr id="240" name="textbox 240"/>
            <p:cNvSpPr/>
            <p:nvPr/>
          </p:nvSpPr>
          <p:spPr>
            <a:xfrm>
              <a:off x="-12700" y="-12700"/>
              <a:ext cx="3149600" cy="441325"/>
            </a:xfrm>
            <a:prstGeom prst="rect">
              <a:avLst/>
            </a:prstGeom>
            <a:noFill/>
            <a:ln w="0" cap="flat">
              <a:noFill/>
              <a:prstDash val="solid"/>
              <a:miter lim="0"/>
            </a:ln>
          </p:spPr>
          <p:txBody>
            <a:bodyPr vert="horz" wrap="square" lIns="0" tIns="0" rIns="0" bIns="0"/>
            <a:p>
              <a:pPr algn="l" rtl="0" eaLnBrk="0">
                <a:lnSpc>
                  <a:spcPct val="111000"/>
                </a:lnSpc>
              </a:pPr>
              <a:endParaRPr sz="8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164465" algn="l" rtl="0" eaLnBrk="0">
                <a:lnSpc>
                  <a:spcPts val="1470"/>
                </a:lnSpc>
                <a:spcBef>
                  <a:spcPts val="5"/>
                </a:spcBef>
              </a:pPr>
              <a:r>
                <a:rPr sz="1200" kern="0" spc="-40" dirty="0">
                  <a:solidFill>
                    <a:srgbClr val="FFFFFF">
                      <a:alpha val="100000"/>
                    </a:srgbClr>
                  </a:solidFill>
                  <a:latin typeface="Arial" panose="020B0604020202090204"/>
                  <a:ea typeface="Arial" panose="020B0604020202090204"/>
                  <a:cs typeface="Arial" panose="020B0604020202090204"/>
                </a:rPr>
                <a:t>3</a:t>
              </a:r>
              <a:r>
                <a:rPr sz="1200" kern="0" spc="30" dirty="0">
                  <a:solidFill>
                    <a:srgbClr val="FFFFFF">
                      <a:alpha val="100000"/>
                    </a:srgbClr>
                  </a:solidFill>
                  <a:latin typeface="Arial" panose="020B0604020202090204"/>
                  <a:ea typeface="Arial" panose="020B0604020202090204"/>
                  <a:cs typeface="Arial" panose="020B0604020202090204"/>
                </a:rPr>
                <a:t>        </a:t>
              </a:r>
              <a:r>
                <a:rPr sz="1200" kern="0" spc="-40" dirty="0">
                  <a:solidFill>
                    <a:srgbClr val="FFFFFF">
                      <a:alpha val="100000"/>
                    </a:srgbClr>
                  </a:solidFill>
                  <a:latin typeface="Arial" panose="020B0604020202090204"/>
                  <a:ea typeface="Arial" panose="020B0604020202090204"/>
                  <a:cs typeface="Arial" panose="020B0604020202090204"/>
                </a:rPr>
                <a:t>4</a:t>
              </a:r>
              <a:r>
                <a:rPr sz="1200" kern="0" spc="30" dirty="0">
                  <a:solidFill>
                    <a:srgbClr val="FFFFFF">
                      <a:alpha val="100000"/>
                    </a:srgbClr>
                  </a:solidFill>
                  <a:latin typeface="Arial" panose="020B0604020202090204"/>
                  <a:ea typeface="Arial" panose="020B0604020202090204"/>
                  <a:cs typeface="Arial" panose="020B0604020202090204"/>
                </a:rPr>
                <a:t>        </a:t>
              </a:r>
              <a:r>
                <a:rPr sz="1200" kern="0" spc="-40" dirty="0">
                  <a:solidFill>
                    <a:srgbClr val="FFFFFF">
                      <a:alpha val="100000"/>
                    </a:srgbClr>
                  </a:solidFill>
                  <a:latin typeface="Arial" panose="020B0604020202090204"/>
                  <a:ea typeface="Arial" panose="020B0604020202090204"/>
                  <a:cs typeface="Arial" panose="020B0604020202090204"/>
                </a:rPr>
                <a:t>5</a:t>
              </a:r>
              <a:r>
                <a:rPr sz="1200" kern="0" spc="40" dirty="0">
                  <a:solidFill>
                    <a:srgbClr val="FFFFFF">
                      <a:alpha val="100000"/>
                    </a:srgbClr>
                  </a:solidFill>
                  <a:latin typeface="Arial" panose="020B0604020202090204"/>
                  <a:ea typeface="Arial" panose="020B0604020202090204"/>
                  <a:cs typeface="Arial" panose="020B0604020202090204"/>
                </a:rPr>
                <a:t>        </a:t>
              </a:r>
              <a:r>
                <a:rPr sz="1200" kern="0" spc="-40" dirty="0">
                  <a:solidFill>
                    <a:srgbClr val="FFFFFF">
                      <a:alpha val="100000"/>
                    </a:srgbClr>
                  </a:solidFill>
                  <a:latin typeface="Arial" panose="020B0604020202090204"/>
                  <a:ea typeface="Arial" panose="020B0604020202090204"/>
                  <a:cs typeface="Arial" panose="020B0604020202090204"/>
                </a:rPr>
                <a:t>6</a:t>
              </a:r>
              <a:r>
                <a:rPr sz="1200" kern="0" spc="40" dirty="0">
                  <a:solidFill>
                    <a:srgbClr val="FFFFFF">
                      <a:alpha val="100000"/>
                    </a:srgbClr>
                  </a:solidFill>
                  <a:latin typeface="Arial" panose="020B0604020202090204"/>
                  <a:ea typeface="Arial" panose="020B0604020202090204"/>
                  <a:cs typeface="Arial" panose="020B0604020202090204"/>
                </a:rPr>
                <a:t>        </a:t>
              </a:r>
              <a:r>
                <a:rPr sz="1200" kern="0" spc="-40" dirty="0">
                  <a:solidFill>
                    <a:srgbClr val="FFFFFF">
                      <a:alpha val="100000"/>
                    </a:srgbClr>
                  </a:solidFill>
                  <a:latin typeface="Arial" panose="020B0604020202090204"/>
                  <a:ea typeface="Arial" panose="020B0604020202090204"/>
                  <a:cs typeface="Arial" panose="020B0604020202090204"/>
                </a:rPr>
                <a:t>7</a:t>
              </a:r>
              <a:r>
                <a:rPr sz="1200" kern="0" spc="30" dirty="0">
                  <a:solidFill>
                    <a:srgbClr val="FFFFFF">
                      <a:alpha val="100000"/>
                    </a:srgbClr>
                  </a:solidFill>
                  <a:latin typeface="Arial" panose="020B0604020202090204"/>
                  <a:ea typeface="Arial" panose="020B0604020202090204"/>
                  <a:cs typeface="Arial" panose="020B0604020202090204"/>
                </a:rPr>
                <a:t>        </a:t>
              </a:r>
              <a:r>
                <a:rPr sz="1200" kern="0" spc="-40" dirty="0">
                  <a:solidFill>
                    <a:srgbClr val="FFFFFF">
                      <a:alpha val="100000"/>
                    </a:srgbClr>
                  </a:solidFill>
                  <a:latin typeface="Arial" panose="020B0604020202090204"/>
                  <a:ea typeface="Arial" panose="020B0604020202090204"/>
                  <a:cs typeface="Arial" panose="020B0604020202090204"/>
                </a:rPr>
                <a:t>8</a:t>
              </a:r>
              <a:r>
                <a:rPr sz="1200" kern="0" spc="40" dirty="0">
                  <a:solidFill>
                    <a:srgbClr val="FFFFFF">
                      <a:alpha val="100000"/>
                    </a:srgbClr>
                  </a:solidFill>
                  <a:latin typeface="Arial" panose="020B0604020202090204"/>
                  <a:ea typeface="Arial" panose="020B0604020202090204"/>
                  <a:cs typeface="Arial" panose="020B0604020202090204"/>
                </a:rPr>
                <a:t>        </a:t>
              </a:r>
              <a:r>
                <a:rPr sz="1200" kern="0" spc="-40" dirty="0">
                  <a:solidFill>
                    <a:srgbClr val="FFFFFF">
                      <a:alpha val="100000"/>
                    </a:srgbClr>
                  </a:solidFill>
                  <a:latin typeface="Arial" panose="020B0604020202090204"/>
                  <a:ea typeface="Arial" panose="020B0604020202090204"/>
                  <a:cs typeface="Arial" panose="020B0604020202090204"/>
                </a:rPr>
                <a:t>9</a:t>
              </a:r>
              <a:endParaRPr sz="12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</p:txBody>
        </p:sp>
      </p:grpSp>
      <p:grpSp>
        <p:nvGrpSpPr>
          <p:cNvPr id="34" name="group 34"/>
          <p:cNvGrpSpPr/>
          <p:nvPr/>
        </p:nvGrpSpPr>
        <p:grpSpPr>
          <a:xfrm rot="21600000">
            <a:off x="7823200" y="4316603"/>
            <a:ext cx="3124200" cy="381000"/>
            <a:chOff x="0" y="0"/>
            <a:chExt cx="3124200" cy="381000"/>
          </a:xfrm>
        </p:grpSpPr>
        <p:pic>
          <p:nvPicPr>
            <p:cNvPr id="242" name="picture 242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 rot="21600000">
              <a:off x="0" y="0"/>
              <a:ext cx="3124200" cy="381000"/>
            </a:xfrm>
            <a:prstGeom prst="rect">
              <a:avLst/>
            </a:prstGeom>
          </p:spPr>
        </p:pic>
        <p:sp>
          <p:nvSpPr>
            <p:cNvPr id="244" name="textbox 244"/>
            <p:cNvSpPr/>
            <p:nvPr/>
          </p:nvSpPr>
          <p:spPr>
            <a:xfrm>
              <a:off x="-12700" y="-12700"/>
              <a:ext cx="3149600" cy="441325"/>
            </a:xfrm>
            <a:prstGeom prst="rect">
              <a:avLst/>
            </a:prstGeom>
            <a:noFill/>
            <a:ln w="0" cap="flat">
              <a:noFill/>
              <a:prstDash val="solid"/>
              <a:miter lim="0"/>
            </a:ln>
          </p:spPr>
          <p:txBody>
            <a:bodyPr vert="horz" wrap="square" lIns="0" tIns="0" rIns="0" bIns="0"/>
            <a:p>
              <a:pPr algn="l" rtl="0" eaLnBrk="0">
                <a:lnSpc>
                  <a:spcPct val="111000"/>
                </a:lnSpc>
              </a:pPr>
              <a:endParaRPr sz="8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164465" algn="l" rtl="0" eaLnBrk="0">
                <a:lnSpc>
                  <a:spcPts val="1470"/>
                </a:lnSpc>
                <a:spcBef>
                  <a:spcPts val="5"/>
                </a:spcBef>
              </a:pPr>
              <a:r>
                <a:rPr sz="1200" kern="0" spc="-10" dirty="0">
                  <a:solidFill>
                    <a:srgbClr val="3B82F6">
                      <a:alpha val="100000"/>
                    </a:srgbClr>
                  </a:solidFill>
                  <a:latin typeface="Arial" panose="020B0604020202090204"/>
                  <a:ea typeface="Arial" panose="020B0604020202090204"/>
                  <a:cs typeface="Arial" panose="020B0604020202090204"/>
                </a:rPr>
                <a:t>3         4</a:t>
              </a:r>
              <a:r>
                <a:rPr sz="1200" kern="0" spc="-20" dirty="0">
                  <a:solidFill>
                    <a:srgbClr val="3B82F6">
                      <a:alpha val="100000"/>
                    </a:srgbClr>
                  </a:solidFill>
                  <a:latin typeface="Arial" panose="020B0604020202090204"/>
                  <a:ea typeface="Arial" panose="020B0604020202090204"/>
                  <a:cs typeface="Arial" panose="020B0604020202090204"/>
                </a:rPr>
                <a:t>         5</a:t>
              </a:r>
              <a:r>
                <a:rPr sz="1200" kern="0" spc="30" dirty="0">
                  <a:solidFill>
                    <a:srgbClr val="3B82F6">
                      <a:alpha val="100000"/>
                    </a:srgbClr>
                  </a:solidFill>
                  <a:latin typeface="Arial" panose="020B0604020202090204"/>
                  <a:ea typeface="Arial" panose="020B0604020202090204"/>
                  <a:cs typeface="Arial" panose="020B0604020202090204"/>
                </a:rPr>
                <a:t>        </a:t>
              </a:r>
              <a:r>
                <a:rPr sz="1200" kern="0" spc="-20" dirty="0">
                  <a:solidFill>
                    <a:srgbClr val="3B82F6">
                      <a:alpha val="100000"/>
                    </a:srgbClr>
                  </a:solidFill>
                  <a:latin typeface="Arial" panose="020B0604020202090204"/>
                  <a:ea typeface="Arial" panose="020B0604020202090204"/>
                  <a:cs typeface="Arial" panose="020B0604020202090204"/>
                </a:rPr>
                <a:t>6</a:t>
              </a:r>
              <a:r>
                <a:rPr sz="1200" kern="0" spc="40" dirty="0">
                  <a:solidFill>
                    <a:srgbClr val="3B82F6">
                      <a:alpha val="100000"/>
                    </a:srgbClr>
                  </a:solidFill>
                  <a:latin typeface="Arial" panose="020B0604020202090204"/>
                  <a:ea typeface="Arial" panose="020B0604020202090204"/>
                  <a:cs typeface="Arial" panose="020B0604020202090204"/>
                </a:rPr>
                <a:t>        </a:t>
              </a:r>
              <a:r>
                <a:rPr sz="1200" kern="0" spc="-20" dirty="0">
                  <a:solidFill>
                    <a:srgbClr val="3B82F6">
                      <a:alpha val="100000"/>
                    </a:srgbClr>
                  </a:solidFill>
                  <a:latin typeface="Arial" panose="020B0604020202090204"/>
                  <a:ea typeface="Arial" panose="020B0604020202090204"/>
                  <a:cs typeface="Arial" panose="020B0604020202090204"/>
                </a:rPr>
                <a:t>7</a:t>
              </a:r>
              <a:r>
                <a:rPr sz="1200" kern="0" spc="30" dirty="0">
                  <a:solidFill>
                    <a:srgbClr val="3B82F6">
                      <a:alpha val="100000"/>
                    </a:srgbClr>
                  </a:solidFill>
                  <a:latin typeface="Arial" panose="020B0604020202090204"/>
                  <a:ea typeface="Arial" panose="020B0604020202090204"/>
                  <a:cs typeface="Arial" panose="020B0604020202090204"/>
                </a:rPr>
                <a:t>        </a:t>
              </a:r>
              <a:r>
                <a:rPr sz="1200" kern="0" spc="-20" dirty="0">
                  <a:solidFill>
                    <a:srgbClr val="3B82F6">
                      <a:alpha val="100000"/>
                    </a:srgbClr>
                  </a:solidFill>
                  <a:latin typeface="Arial" panose="020B0604020202090204"/>
                  <a:ea typeface="Arial" panose="020B0604020202090204"/>
                  <a:cs typeface="Arial" panose="020B0604020202090204"/>
                </a:rPr>
                <a:t>8</a:t>
              </a:r>
              <a:r>
                <a:rPr sz="1200" kern="0" spc="70" dirty="0">
                  <a:solidFill>
                    <a:srgbClr val="3B82F6">
                      <a:alpha val="100000"/>
                    </a:srgbClr>
                  </a:solidFill>
                  <a:latin typeface="Arial" panose="020B0604020202090204"/>
                  <a:ea typeface="Arial" panose="020B0604020202090204"/>
                  <a:cs typeface="Arial" panose="020B0604020202090204"/>
                </a:rPr>
                <a:t>     </a:t>
              </a:r>
              <a:r>
                <a:rPr sz="1200" kern="0" spc="-20" dirty="0">
                  <a:solidFill>
                    <a:srgbClr val="FFFFFF">
                      <a:alpha val="100000"/>
                    </a:srgbClr>
                  </a:solidFill>
                  <a:latin typeface="Arial" panose="020B0604020202090204"/>
                  <a:ea typeface="Arial" panose="020B0604020202090204"/>
                  <a:cs typeface="Arial" panose="020B0604020202090204"/>
                </a:rPr>
                <a:t>9999</a:t>
              </a:r>
              <a:endParaRPr sz="12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</p:txBody>
        </p:sp>
      </p:grpSp>
      <p:sp>
        <p:nvSpPr>
          <p:cNvPr id="246" name="textbox 246"/>
          <p:cNvSpPr/>
          <p:nvPr/>
        </p:nvSpPr>
        <p:spPr>
          <a:xfrm>
            <a:off x="6404990" y="2478912"/>
            <a:ext cx="1863725" cy="57467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7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1000"/>
              </a:lnSpc>
            </a:pPr>
            <a:r>
              <a:rPr sz="1500" kern="0" spc="-10" dirty="0">
                <a:solidFill>
                  <a:srgbClr val="2563E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数组模式对比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5000"/>
              </a:lnSpc>
            </a:pPr>
            <a:endParaRPr sz="1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9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r" rtl="0" eaLnBrk="0">
              <a:lnSpc>
                <a:spcPct val="89000"/>
              </a:lnSpc>
            </a:pPr>
            <a:r>
              <a:rPr sz="1200" kern="0" spc="-4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密集数组（</a:t>
            </a:r>
            <a:r>
              <a:rPr sz="1200" kern="0" spc="-20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-40" dirty="0">
                <a:solidFill>
                  <a:srgbClr val="374151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Direct</a:t>
            </a:r>
            <a:r>
              <a:rPr sz="1200" kern="0" spc="-50" dirty="0">
                <a:solidFill>
                  <a:srgbClr val="374151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 Access</a:t>
            </a:r>
            <a:r>
              <a:rPr sz="1200" kern="0" spc="-5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）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248" name="textbox 248"/>
          <p:cNvSpPr/>
          <p:nvPr/>
        </p:nvSpPr>
        <p:spPr>
          <a:xfrm>
            <a:off x="457200" y="2094103"/>
            <a:ext cx="2197100" cy="28447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142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41300" algn="l" rtl="0" eaLnBrk="0">
              <a:lnSpc>
                <a:spcPct val="91000"/>
              </a:lnSpc>
              <a:spcBef>
                <a:spcPts val="0"/>
              </a:spcBef>
              <a:tabLst>
                <a:tab pos="358775" algn="l"/>
              </a:tabLst>
            </a:pPr>
            <a:r>
              <a:rPr sz="1800" kern="0" spc="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800" kern="0" spc="-1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避免使用稀疏数组</a:t>
            </a:r>
            <a:endParaRPr sz="18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250" name="picture 250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rot="21600000">
            <a:off x="469900" y="2106803"/>
            <a:ext cx="228600" cy="228600"/>
          </a:xfrm>
          <a:prstGeom prst="rect">
            <a:avLst/>
          </a:prstGeom>
        </p:spPr>
      </p:pic>
      <p:sp>
        <p:nvSpPr>
          <p:cNvPr id="252" name="textbox 252"/>
          <p:cNvSpPr/>
          <p:nvPr/>
        </p:nvSpPr>
        <p:spPr>
          <a:xfrm>
            <a:off x="6406400" y="4796155"/>
            <a:ext cx="2954020" cy="17145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1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6000"/>
              </a:lnSpc>
            </a:pPr>
            <a:r>
              <a:rPr sz="1000" kern="0" spc="4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大索引值处赋值</a:t>
            </a:r>
            <a:r>
              <a:rPr sz="1000" kern="0" spc="-16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000" kern="0" spc="4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，系统</a:t>
            </a:r>
            <a:r>
              <a:rPr sz="1000" kern="0" spc="3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使用哈希表存储</a:t>
            </a:r>
            <a:r>
              <a:rPr sz="1000" kern="0" spc="-16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000" kern="0" spc="3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，访问变慢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254" name="textbox 254"/>
          <p:cNvSpPr/>
          <p:nvPr/>
        </p:nvSpPr>
        <p:spPr>
          <a:xfrm>
            <a:off x="6451600" y="3135503"/>
            <a:ext cx="381000" cy="381000"/>
          </a:xfrm>
          <a:prstGeom prst="rect">
            <a:avLst/>
          </a:prstGeom>
          <a:solidFill>
            <a:srgbClr val="3B82F6">
              <a:alpha val="78431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100000"/>
              </a:lnSpc>
            </a:pPr>
            <a:endParaRPr sz="8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8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54940" algn="l" rtl="0" eaLnBrk="0">
              <a:lnSpc>
                <a:spcPts val="1475"/>
              </a:lnSpc>
            </a:pP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0</a:t>
            </a:r>
            <a:endParaRPr sz="1200" dirty="0"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256" name="textbox 256"/>
          <p:cNvSpPr/>
          <p:nvPr/>
        </p:nvSpPr>
        <p:spPr>
          <a:xfrm>
            <a:off x="6908800" y="3135503"/>
            <a:ext cx="381000" cy="381000"/>
          </a:xfrm>
          <a:prstGeom prst="rect">
            <a:avLst/>
          </a:prstGeom>
          <a:solidFill>
            <a:srgbClr val="3B82F6">
              <a:alpha val="78431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100000"/>
              </a:lnSpc>
            </a:pPr>
            <a:endParaRPr sz="8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8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60655" algn="l" rtl="0" eaLnBrk="0">
              <a:lnSpc>
                <a:spcPts val="1485"/>
              </a:lnSpc>
            </a:pP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1</a:t>
            </a:r>
            <a:endParaRPr sz="1200" dirty="0"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258" name="textbox 258"/>
          <p:cNvSpPr/>
          <p:nvPr/>
        </p:nvSpPr>
        <p:spPr>
          <a:xfrm>
            <a:off x="7366000" y="3135503"/>
            <a:ext cx="381000" cy="381000"/>
          </a:xfrm>
          <a:prstGeom prst="rect">
            <a:avLst/>
          </a:prstGeom>
          <a:solidFill>
            <a:srgbClr val="3B82F6">
              <a:alpha val="78431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100000"/>
              </a:lnSpc>
            </a:pPr>
            <a:endParaRPr sz="8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8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53035" algn="l" rtl="0" eaLnBrk="0">
              <a:lnSpc>
                <a:spcPts val="1485"/>
              </a:lnSpc>
            </a:pP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2</a:t>
            </a:r>
            <a:endParaRPr sz="1200" dirty="0"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260" name="textbox 260"/>
          <p:cNvSpPr/>
          <p:nvPr/>
        </p:nvSpPr>
        <p:spPr>
          <a:xfrm>
            <a:off x="6451600" y="4316603"/>
            <a:ext cx="381000" cy="381000"/>
          </a:xfrm>
          <a:prstGeom prst="rect">
            <a:avLst/>
          </a:prstGeom>
          <a:solidFill>
            <a:srgbClr val="3B82F6">
              <a:alpha val="19607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100000"/>
              </a:lnSpc>
            </a:pPr>
            <a:endParaRPr sz="8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8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54940" algn="l" rtl="0" eaLnBrk="0">
              <a:lnSpc>
                <a:spcPts val="1475"/>
              </a:lnSpc>
            </a:pPr>
            <a:r>
              <a:rPr sz="1200" kern="0" spc="-10" dirty="0">
                <a:solidFill>
                  <a:srgbClr val="3B82F6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0</a:t>
            </a:r>
            <a:endParaRPr sz="1200" dirty="0"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262" name="textbox 262"/>
          <p:cNvSpPr/>
          <p:nvPr/>
        </p:nvSpPr>
        <p:spPr>
          <a:xfrm>
            <a:off x="6908800" y="4316603"/>
            <a:ext cx="381000" cy="381000"/>
          </a:xfrm>
          <a:prstGeom prst="rect">
            <a:avLst/>
          </a:prstGeom>
          <a:solidFill>
            <a:srgbClr val="3B82F6">
              <a:alpha val="19607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100000"/>
              </a:lnSpc>
            </a:pPr>
            <a:endParaRPr sz="8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8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60655" algn="l" rtl="0" eaLnBrk="0">
              <a:lnSpc>
                <a:spcPts val="1485"/>
              </a:lnSpc>
            </a:pPr>
            <a:r>
              <a:rPr sz="1200" kern="0" spc="-10" dirty="0">
                <a:solidFill>
                  <a:srgbClr val="3B82F6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1</a:t>
            </a:r>
            <a:endParaRPr sz="1200" dirty="0"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264" name="textbox 264"/>
          <p:cNvSpPr/>
          <p:nvPr/>
        </p:nvSpPr>
        <p:spPr>
          <a:xfrm>
            <a:off x="7366000" y="4316603"/>
            <a:ext cx="381000" cy="381000"/>
          </a:xfrm>
          <a:prstGeom prst="rect">
            <a:avLst/>
          </a:prstGeom>
          <a:solidFill>
            <a:srgbClr val="3B82F6">
              <a:alpha val="19607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100000"/>
              </a:lnSpc>
            </a:pPr>
            <a:endParaRPr sz="8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8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53035" algn="l" rtl="0" eaLnBrk="0">
              <a:lnSpc>
                <a:spcPts val="1485"/>
              </a:lnSpc>
            </a:pPr>
            <a:r>
              <a:rPr sz="1200" kern="0" spc="-10" dirty="0">
                <a:solidFill>
                  <a:srgbClr val="3B82F6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2</a:t>
            </a:r>
            <a:endParaRPr sz="1200" dirty="0"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pic>
        <p:nvPicPr>
          <p:cNvPr id="268" name="picture 268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 rot="21600000">
            <a:off x="469900" y="2449703"/>
            <a:ext cx="1219200" cy="3810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group 36"/>
          <p:cNvGrpSpPr/>
          <p:nvPr/>
        </p:nvGrpSpPr>
        <p:grpSpPr>
          <a:xfrm rot="21600000">
            <a:off x="323850" y="5796788"/>
            <a:ext cx="11564493" cy="1754981"/>
            <a:chOff x="0" y="0"/>
            <a:chExt cx="11564493" cy="1754981"/>
          </a:xfrm>
        </p:grpSpPr>
        <p:sp>
          <p:nvSpPr>
            <p:cNvPr id="270" name="rect 270"/>
            <p:cNvSpPr/>
            <p:nvPr/>
          </p:nvSpPr>
          <p:spPr>
            <a:xfrm>
              <a:off x="0" y="0"/>
              <a:ext cx="11258550" cy="1524000"/>
            </a:xfrm>
            <a:prstGeom prst="rect">
              <a:avLst/>
            </a:prstGeom>
            <a:solidFill>
              <a:srgbClr val="EFF6FF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p>
              <a:pPr algn="ctr"/>
              <a:endParaRPr lang="zh-CN" altLang="en-US"/>
            </a:p>
          </p:txBody>
        </p:sp>
        <p:sp>
          <p:nvSpPr>
            <p:cNvPr id="272" name="textbox 272"/>
            <p:cNvSpPr/>
            <p:nvPr/>
          </p:nvSpPr>
          <p:spPr>
            <a:xfrm>
              <a:off x="234950" y="257809"/>
              <a:ext cx="11342369" cy="1525905"/>
            </a:xfrm>
            <a:prstGeom prst="rect">
              <a:avLst/>
            </a:prstGeom>
            <a:noFill/>
            <a:ln w="0" cap="flat">
              <a:noFill/>
              <a:prstDash val="solid"/>
              <a:miter lim="0"/>
            </a:ln>
          </p:spPr>
          <p:txBody>
            <a:bodyPr vert="horz" wrap="square" lIns="0" tIns="0" rIns="0" bIns="0"/>
            <a:p>
              <a:pPr algn="l" rtl="0" eaLnBrk="0">
                <a:lnSpc>
                  <a:spcPct val="83000"/>
                </a:lnSpc>
              </a:pPr>
              <a:endParaRPr sz="1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203200" algn="l" rtl="0" eaLnBrk="0">
                <a:lnSpc>
                  <a:spcPct val="92000"/>
                </a:lnSpc>
                <a:tabLst>
                  <a:tab pos="329565" algn="l"/>
                </a:tabLst>
              </a:pPr>
              <a:r>
                <a:rPr sz="1500" kern="0" spc="0" dirty="0">
                  <a:solidFill>
                    <a:srgbClr val="1D4ED8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	</a:t>
              </a:r>
              <a:r>
                <a:rPr sz="1500" kern="0" spc="-10" dirty="0">
                  <a:solidFill>
                    <a:srgbClr val="1D4ED8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性能提升要点</a:t>
              </a:r>
              <a:endParaRPr sz="15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  <a:p>
              <a:pPr marL="5651500" algn="l" rtl="0" eaLnBrk="0">
                <a:lnSpc>
                  <a:spcPct val="91000"/>
                </a:lnSpc>
                <a:spcBef>
                  <a:spcPts val="1385"/>
                </a:spcBef>
                <a:tabLst>
                  <a:tab pos="5770245" algn="l"/>
                </a:tabLst>
              </a:pPr>
              <a:r>
                <a:rPr sz="1200" kern="0" spc="0" dirty="0">
                  <a:solidFill>
                    <a:srgbClr val="374151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	</a:t>
              </a:r>
              <a:r>
                <a:rPr sz="1200" kern="0" spc="-20" dirty="0">
                  <a:solidFill>
                    <a:srgbClr val="374151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减少内存占用</a:t>
              </a:r>
              <a:r>
                <a:rPr sz="1200" kern="0" spc="-130" dirty="0">
                  <a:solidFill>
                    <a:srgbClr val="374151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 </a:t>
              </a:r>
              <a:r>
                <a:rPr sz="1200" kern="0" spc="-20" dirty="0">
                  <a:solidFill>
                    <a:srgbClr val="374151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，提高数据局部性</a:t>
              </a:r>
              <a:endParaRPr sz="12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  <a:p>
              <a:pPr algn="l" rtl="0" eaLnBrk="0">
                <a:lnSpc>
                  <a:spcPct val="135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5613400" algn="l" rtl="0" eaLnBrk="0">
                <a:lnSpc>
                  <a:spcPct val="92000"/>
                </a:lnSpc>
                <a:spcBef>
                  <a:spcPts val="360"/>
                </a:spcBef>
                <a:tabLst>
                  <a:tab pos="5732145" algn="l"/>
                </a:tabLst>
              </a:pPr>
              <a:r>
                <a:rPr sz="1200" kern="0" spc="0" dirty="0">
                  <a:solidFill>
                    <a:srgbClr val="374151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	</a:t>
              </a:r>
              <a:r>
                <a:rPr sz="1200" kern="0" spc="0" dirty="0">
                  <a:solidFill>
                    <a:srgbClr val="374151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减少运行时类型判</a:t>
              </a:r>
              <a:r>
                <a:rPr sz="1200" kern="0" spc="-10" dirty="0">
                  <a:solidFill>
                    <a:srgbClr val="374151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断的逻辑开销</a:t>
              </a:r>
              <a:endParaRPr sz="13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</p:txBody>
        </p:sp>
        <p:pic>
          <p:nvPicPr>
            <p:cNvPr id="274" name="picture 274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 rot="21600000">
              <a:off x="5715000" y="1114424"/>
              <a:ext cx="133350" cy="152400"/>
            </a:xfrm>
            <a:prstGeom prst="rect">
              <a:avLst/>
            </a:prstGeom>
          </p:spPr>
        </p:pic>
        <p:pic>
          <p:nvPicPr>
            <p:cNvPr id="276" name="picture 276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21600000">
              <a:off x="5715000" y="695324"/>
              <a:ext cx="171450" cy="152400"/>
            </a:xfrm>
            <a:prstGeom prst="rect">
              <a:avLst/>
            </a:prstGeom>
          </p:spPr>
        </p:pic>
        <p:pic>
          <p:nvPicPr>
            <p:cNvPr id="278" name="picture 278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21600000">
              <a:off x="247650" y="276225"/>
              <a:ext cx="190500" cy="190499"/>
            </a:xfrm>
            <a:prstGeom prst="rect">
              <a:avLst/>
            </a:prstGeom>
          </p:spPr>
        </p:pic>
        <p:pic>
          <p:nvPicPr>
            <p:cNvPr id="280" name="picture 280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rot="21600000">
              <a:off x="247650" y="695324"/>
              <a:ext cx="171450" cy="152400"/>
            </a:xfrm>
            <a:prstGeom prst="rect">
              <a:avLst/>
            </a:prstGeom>
          </p:spPr>
        </p:pic>
      </p:grpSp>
      <p:grpSp>
        <p:nvGrpSpPr>
          <p:cNvPr id="38" name="group 38"/>
          <p:cNvGrpSpPr/>
          <p:nvPr/>
        </p:nvGrpSpPr>
        <p:grpSpPr>
          <a:xfrm rot="21600000">
            <a:off x="-12700" y="642493"/>
            <a:ext cx="12192000" cy="952500"/>
            <a:chOff x="0" y="0"/>
            <a:chExt cx="12192000" cy="952500"/>
          </a:xfrm>
        </p:grpSpPr>
        <p:pic>
          <p:nvPicPr>
            <p:cNvPr id="282" name="picture 282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 rot="21600000">
              <a:off x="0" y="0"/>
              <a:ext cx="12192000" cy="952500"/>
            </a:xfrm>
            <a:prstGeom prst="rect">
              <a:avLst/>
            </a:prstGeom>
          </p:spPr>
        </p:pic>
        <p:sp>
          <p:nvSpPr>
            <p:cNvPr id="284" name="textbox 284"/>
            <p:cNvSpPr/>
            <p:nvPr/>
          </p:nvSpPr>
          <p:spPr>
            <a:xfrm>
              <a:off x="-12700" y="-12700"/>
              <a:ext cx="12217400" cy="988060"/>
            </a:xfrm>
            <a:prstGeom prst="rect">
              <a:avLst/>
            </a:prstGeom>
            <a:noFill/>
            <a:ln w="0" cap="flat">
              <a:noFill/>
              <a:prstDash val="solid"/>
              <a:miter lim="0"/>
            </a:ln>
          </p:spPr>
          <p:txBody>
            <a:bodyPr vert="horz" wrap="square" lIns="0" tIns="0" rIns="0" bIns="0"/>
            <a:p>
              <a:pPr algn="l" rtl="0" eaLnBrk="0">
                <a:lnSpc>
                  <a:spcPct val="110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algn="l" rtl="0" eaLnBrk="0">
                <a:lnSpc>
                  <a:spcPct val="111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algn="l" rtl="0" eaLnBrk="0">
                <a:lnSpc>
                  <a:spcPct val="9000"/>
                </a:lnSpc>
              </a:pPr>
              <a:endParaRPr sz="1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476885" algn="l" rtl="0" eaLnBrk="0">
                <a:lnSpc>
                  <a:spcPct val="93000"/>
                </a:lnSpc>
              </a:pPr>
              <a:r>
                <a:rPr sz="2700" kern="0" spc="10" dirty="0">
                  <a:solidFill>
                    <a:srgbClr val="FFFFFF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数组的性能提升</a:t>
              </a:r>
              <a:r>
                <a:rPr sz="2700" kern="0" spc="10" dirty="0">
                  <a:solidFill>
                    <a:srgbClr val="FFFFFF">
                      <a:alpha val="100000"/>
                    </a:srgbClr>
                  </a:solidFill>
                  <a:latin typeface="Arial" panose="020B0604020202090204"/>
                  <a:ea typeface="Arial" panose="020B0604020202090204"/>
                  <a:cs typeface="Arial" panose="020B0604020202090204"/>
                </a:rPr>
                <a:t>(3)</a:t>
              </a:r>
              <a:r>
                <a:rPr sz="2700" kern="0" spc="550" dirty="0">
                  <a:solidFill>
                    <a:srgbClr val="FFFFFF">
                      <a:alpha val="100000"/>
                    </a:srgbClr>
                  </a:solidFill>
                  <a:latin typeface="Arial" panose="020B0604020202090204"/>
                  <a:ea typeface="Arial" panose="020B0604020202090204"/>
                  <a:cs typeface="Arial" panose="020B0604020202090204"/>
                </a:rPr>
                <a:t> </a:t>
              </a:r>
              <a:r>
                <a:rPr sz="2300" kern="0" spc="10" baseline="20000" dirty="0">
                  <a:solidFill>
                    <a:srgbClr val="BFDBFE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避免使用联合类型数组</a:t>
              </a:r>
              <a:endParaRPr sz="2300" baseline="200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</p:txBody>
        </p:sp>
      </p:grpSp>
      <p:sp>
        <p:nvSpPr>
          <p:cNvPr id="286" name="textbox 286"/>
          <p:cNvSpPr/>
          <p:nvPr/>
        </p:nvSpPr>
        <p:spPr>
          <a:xfrm>
            <a:off x="6604000" y="2591943"/>
            <a:ext cx="4808220" cy="220027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100000"/>
              </a:lnSpc>
            </a:pPr>
            <a:endParaRPr sz="2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98450" algn="l" rtl="0" eaLnBrk="0">
              <a:lnSpc>
                <a:spcPct val="92000"/>
              </a:lnSpc>
              <a:spcBef>
                <a:spcPts val="0"/>
              </a:spcBef>
              <a:tabLst>
                <a:tab pos="416560" algn="l"/>
              </a:tabLst>
            </a:pPr>
            <a:r>
              <a:rPr sz="1800" kern="0" spc="0" dirty="0">
                <a:solidFill>
                  <a:srgbClr val="16A34A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800" kern="0" spc="-20" dirty="0">
                <a:solidFill>
                  <a:srgbClr val="16A34A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优化方案</a:t>
            </a:r>
            <a:endParaRPr sz="18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94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74625" algn="l" rtl="0" eaLnBrk="0">
              <a:lnSpc>
                <a:spcPts val="1705"/>
              </a:lnSpc>
              <a:spcBef>
                <a:spcPts val="395"/>
              </a:spcBef>
            </a:pPr>
            <a:r>
              <a:rPr sz="1300" kern="0" spc="40" dirty="0">
                <a:solidFill>
                  <a:srgbClr val="2563E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//</a:t>
            </a:r>
            <a:r>
              <a:rPr sz="1300" kern="0" spc="40" dirty="0">
                <a:solidFill>
                  <a:srgbClr val="2563E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300" kern="0" spc="40" dirty="0">
                <a:solidFill>
                  <a:srgbClr val="2563E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该数组仅存储整型数据元素</a:t>
            </a:r>
            <a:endParaRPr sz="13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175895" algn="l" rtl="0" eaLnBrk="0">
              <a:lnSpc>
                <a:spcPct val="98000"/>
              </a:lnSpc>
              <a:spcBef>
                <a:spcPts val="570"/>
              </a:spcBef>
            </a:pPr>
            <a:r>
              <a:rPr sz="1300" kern="0" spc="0" dirty="0">
                <a:solidFill>
                  <a:srgbClr val="9333E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let</a:t>
            </a:r>
            <a:r>
              <a:rPr sz="1300" kern="0" spc="10" dirty="0">
                <a:solidFill>
                  <a:srgbClr val="9333E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300" kern="0" spc="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arrInt</a:t>
            </a:r>
            <a:r>
              <a:rPr sz="1300" kern="0" spc="1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:</a:t>
            </a:r>
            <a:r>
              <a:rPr sz="1300" kern="0" spc="15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300" kern="0" spc="0" dirty="0">
                <a:solidFill>
                  <a:srgbClr val="3B82F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number</a:t>
            </a:r>
            <a:r>
              <a:rPr sz="1300" kern="0" spc="10" dirty="0">
                <a:solidFill>
                  <a:srgbClr val="3B82F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[]</a:t>
            </a:r>
            <a:r>
              <a:rPr sz="1300" kern="0" spc="110" dirty="0">
                <a:solidFill>
                  <a:srgbClr val="3B82F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300" kern="0" spc="1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=</a:t>
            </a:r>
            <a:r>
              <a:rPr sz="1300" kern="0" spc="30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300" kern="0" spc="1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[1,</a:t>
            </a:r>
            <a:r>
              <a:rPr sz="1300" kern="0" spc="12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300" kern="0" spc="1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2</a:t>
            </a:r>
            <a:r>
              <a:rPr sz="1300" kern="0" spc="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,</a:t>
            </a:r>
            <a:r>
              <a:rPr sz="1300" kern="0" spc="12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300" kern="0" spc="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3];</a:t>
            </a:r>
            <a:endParaRPr sz="13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174625" algn="l" rtl="0" eaLnBrk="0">
              <a:lnSpc>
                <a:spcPts val="2100"/>
              </a:lnSpc>
            </a:pPr>
            <a:r>
              <a:rPr sz="1300" kern="0" spc="40" dirty="0">
                <a:solidFill>
                  <a:srgbClr val="2563E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//</a:t>
            </a:r>
            <a:r>
              <a:rPr sz="1300" kern="0" spc="40" dirty="0">
                <a:solidFill>
                  <a:srgbClr val="2563E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300" kern="0" spc="40" dirty="0">
                <a:solidFill>
                  <a:srgbClr val="2563E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该数组仅存储浮点型数据元素</a:t>
            </a:r>
            <a:endParaRPr sz="13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174625" indent="1270" algn="l" rtl="0" eaLnBrk="0">
              <a:lnSpc>
                <a:spcPct val="120000"/>
              </a:lnSpc>
              <a:spcBef>
                <a:spcPts val="580"/>
              </a:spcBef>
            </a:pPr>
            <a:r>
              <a:rPr sz="1300" kern="0" spc="0" dirty="0">
                <a:solidFill>
                  <a:srgbClr val="9333E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let</a:t>
            </a:r>
            <a:r>
              <a:rPr sz="1300" kern="0" spc="30" dirty="0">
                <a:solidFill>
                  <a:srgbClr val="9333E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300" kern="0" spc="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arrDouble</a:t>
            </a:r>
            <a:r>
              <a:rPr sz="1300" kern="0" spc="3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:</a:t>
            </a:r>
            <a:r>
              <a:rPr sz="1300" kern="0" spc="3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300" kern="0" spc="0" dirty="0">
                <a:solidFill>
                  <a:srgbClr val="3B82F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number</a:t>
            </a:r>
            <a:r>
              <a:rPr sz="1300" kern="0" spc="30" dirty="0">
                <a:solidFill>
                  <a:srgbClr val="3B82F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[]</a:t>
            </a:r>
            <a:r>
              <a:rPr sz="1300" kern="0" spc="100" dirty="0">
                <a:solidFill>
                  <a:srgbClr val="3B82F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300" kern="0" spc="3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=</a:t>
            </a:r>
            <a:r>
              <a:rPr sz="1300" kern="0" spc="30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300" kern="0" spc="3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[0.1,</a:t>
            </a:r>
            <a:r>
              <a:rPr sz="1300" kern="0" spc="11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300" kern="0" spc="3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0.</a:t>
            </a:r>
            <a:r>
              <a:rPr sz="1300" kern="0" spc="2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2,</a:t>
            </a:r>
            <a:r>
              <a:rPr sz="1300" kern="0" spc="12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300" kern="0" spc="2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0.3];</a:t>
            </a:r>
            <a:r>
              <a:rPr sz="1300" kern="0" spc="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   </a:t>
            </a:r>
            <a:r>
              <a:rPr sz="1300" kern="0" spc="40" dirty="0">
                <a:solidFill>
                  <a:srgbClr val="2563E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//</a:t>
            </a:r>
            <a:r>
              <a:rPr sz="1300" kern="0" spc="40" dirty="0">
                <a:solidFill>
                  <a:srgbClr val="2563E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300" kern="0" spc="40" dirty="0">
                <a:solidFill>
                  <a:srgbClr val="2563E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该数组仅存储字符串类型元素</a:t>
            </a:r>
            <a:endParaRPr sz="13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24000"/>
              </a:lnSpc>
            </a:pPr>
            <a:endParaRPr sz="3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r" rtl="0" eaLnBrk="0">
              <a:lnSpc>
                <a:spcPts val="1595"/>
              </a:lnSpc>
              <a:spcBef>
                <a:spcPts val="0"/>
              </a:spcBef>
            </a:pPr>
            <a:r>
              <a:rPr sz="1300" kern="0" spc="0" dirty="0">
                <a:solidFill>
                  <a:srgbClr val="9333E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let</a:t>
            </a:r>
            <a:r>
              <a:rPr sz="1300" kern="0" spc="10" dirty="0">
                <a:solidFill>
                  <a:srgbClr val="9333E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300" kern="0" spc="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arrString</a:t>
            </a:r>
            <a:r>
              <a:rPr sz="1300" kern="0" spc="1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:</a:t>
            </a:r>
            <a:r>
              <a:rPr sz="1300" kern="0" spc="1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300" kern="0" spc="0" dirty="0">
                <a:solidFill>
                  <a:srgbClr val="3B82F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string</a:t>
            </a:r>
            <a:r>
              <a:rPr sz="1300" kern="0" spc="10" dirty="0">
                <a:solidFill>
                  <a:srgbClr val="3B82F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[]</a:t>
            </a:r>
            <a:r>
              <a:rPr sz="1300" kern="0" spc="180" dirty="0">
                <a:solidFill>
                  <a:srgbClr val="3B82F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300" kern="0" spc="1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=</a:t>
            </a:r>
            <a:r>
              <a:rPr sz="1300" kern="0" spc="30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300" kern="0" spc="1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[</a:t>
            </a:r>
            <a:r>
              <a:rPr sz="1300" kern="0" spc="-45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300" kern="0" spc="10" dirty="0">
                <a:solidFill>
                  <a:srgbClr val="16A34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'</a:t>
            </a:r>
            <a:r>
              <a:rPr sz="1300" kern="0" spc="0" dirty="0">
                <a:solidFill>
                  <a:srgbClr val="16A34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hello</a:t>
            </a:r>
            <a:r>
              <a:rPr sz="1300" kern="0" spc="10" dirty="0">
                <a:solidFill>
                  <a:srgbClr val="16A34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'</a:t>
            </a:r>
            <a:r>
              <a:rPr sz="1300" kern="0" spc="1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,</a:t>
            </a:r>
            <a:r>
              <a:rPr sz="1300" kern="0" spc="36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300" kern="0" spc="10" dirty="0">
                <a:solidFill>
                  <a:srgbClr val="16A34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'</a:t>
            </a:r>
            <a:r>
              <a:rPr sz="1300" kern="0" spc="0" dirty="0">
                <a:solidFill>
                  <a:srgbClr val="16A34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world</a:t>
            </a:r>
            <a:r>
              <a:rPr sz="1300" kern="0" spc="10" dirty="0">
                <a:solidFill>
                  <a:srgbClr val="16A34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'</a:t>
            </a:r>
            <a:r>
              <a:rPr sz="1300" kern="0" spc="1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];</a:t>
            </a:r>
            <a:endParaRPr sz="13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</p:txBody>
      </p:sp>
      <p:pic>
        <p:nvPicPr>
          <p:cNvPr id="288" name="picture 28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1600000">
            <a:off x="6616700" y="2604643"/>
            <a:ext cx="285750" cy="285750"/>
          </a:xfrm>
          <a:prstGeom prst="rect">
            <a:avLst/>
          </a:prstGeom>
        </p:spPr>
      </p:pic>
      <p:sp>
        <p:nvSpPr>
          <p:cNvPr id="290" name="textbox 290"/>
          <p:cNvSpPr/>
          <p:nvPr/>
        </p:nvSpPr>
        <p:spPr>
          <a:xfrm>
            <a:off x="660400" y="2591943"/>
            <a:ext cx="5219700" cy="166687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199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98450" algn="l" rtl="0" eaLnBrk="0">
              <a:lnSpc>
                <a:spcPct val="92000"/>
              </a:lnSpc>
              <a:tabLst>
                <a:tab pos="428625" algn="l"/>
              </a:tabLst>
            </a:pPr>
            <a:r>
              <a:rPr sz="1800" kern="0" spc="0" dirty="0">
                <a:solidFill>
                  <a:srgbClr val="DC2626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800" kern="0" spc="-40" dirty="0">
                <a:solidFill>
                  <a:srgbClr val="DC2626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问题代码</a:t>
            </a:r>
            <a:endParaRPr sz="18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94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74625" algn="l" rtl="0" eaLnBrk="0">
              <a:lnSpc>
                <a:spcPts val="1705"/>
              </a:lnSpc>
              <a:spcBef>
                <a:spcPts val="400"/>
              </a:spcBef>
            </a:pPr>
            <a:r>
              <a:rPr sz="1300" kern="0" spc="40" dirty="0">
                <a:solidFill>
                  <a:srgbClr val="2563E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//</a:t>
            </a:r>
            <a:r>
              <a:rPr sz="1300" kern="0" spc="40" dirty="0">
                <a:solidFill>
                  <a:srgbClr val="2563E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300" kern="0" spc="40" dirty="0">
                <a:solidFill>
                  <a:srgbClr val="2563E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数值数组中混合使用整型数据和浮点型数据</a:t>
            </a:r>
            <a:endParaRPr sz="13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174625" indent="1270" algn="l" rtl="0" eaLnBrk="0">
              <a:lnSpc>
                <a:spcPct val="122000"/>
              </a:lnSpc>
              <a:spcBef>
                <a:spcPts val="515"/>
              </a:spcBef>
            </a:pPr>
            <a:r>
              <a:rPr sz="1300" kern="0" spc="0" dirty="0">
                <a:solidFill>
                  <a:srgbClr val="9333E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let</a:t>
            </a:r>
            <a:r>
              <a:rPr sz="1300" kern="0" spc="0" dirty="0">
                <a:solidFill>
                  <a:srgbClr val="9333E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300" kern="0" spc="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arrNum:</a:t>
            </a:r>
            <a:r>
              <a:rPr sz="1300" kern="0" spc="26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300" kern="0" spc="0" dirty="0">
                <a:solidFill>
                  <a:srgbClr val="3B82F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(number</a:t>
            </a:r>
            <a:r>
              <a:rPr sz="1300" kern="0" spc="380" dirty="0">
                <a:solidFill>
                  <a:srgbClr val="3B82F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300" kern="0" spc="0" dirty="0">
                <a:solidFill>
                  <a:srgbClr val="3B82F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|</a:t>
            </a:r>
            <a:r>
              <a:rPr sz="1300" kern="0" spc="0" dirty="0">
                <a:solidFill>
                  <a:srgbClr val="3B82F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300" kern="0" spc="0" dirty="0">
                <a:solidFill>
                  <a:srgbClr val="3B82F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string)[]</a:t>
            </a:r>
            <a:r>
              <a:rPr sz="1300" kern="0" spc="110" dirty="0">
                <a:solidFill>
                  <a:srgbClr val="3B82F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300" kern="0" spc="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=</a:t>
            </a:r>
            <a:r>
              <a:rPr sz="1300" kern="0" spc="30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300" kern="0" spc="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[1,</a:t>
            </a:r>
            <a:r>
              <a:rPr sz="1300" kern="0" spc="12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300" kern="0" spc="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1.1,</a:t>
            </a:r>
            <a:r>
              <a:rPr sz="1300" kern="0" spc="13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300" kern="0" spc="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2</a:t>
            </a:r>
            <a:r>
              <a:rPr sz="1300" kern="0" spc="-1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];</a:t>
            </a:r>
            <a:r>
              <a:rPr sz="1300" kern="0" spc="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   </a:t>
            </a:r>
            <a:r>
              <a:rPr sz="1300" kern="0" spc="30" dirty="0">
                <a:solidFill>
                  <a:srgbClr val="2563E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//</a:t>
            </a:r>
            <a:r>
              <a:rPr sz="1300" kern="0" spc="30" dirty="0">
                <a:solidFill>
                  <a:srgbClr val="2563E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300" kern="0" spc="30" dirty="0">
                <a:solidFill>
                  <a:srgbClr val="2563E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联合类型数组</a:t>
            </a:r>
            <a:endParaRPr sz="13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24000"/>
              </a:lnSpc>
            </a:pPr>
            <a:endParaRPr sz="3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r" rtl="0" eaLnBrk="0">
              <a:lnSpc>
                <a:spcPts val="1595"/>
              </a:lnSpc>
              <a:spcBef>
                <a:spcPts val="0"/>
              </a:spcBef>
            </a:pPr>
            <a:r>
              <a:rPr sz="1300" kern="0" spc="0" dirty="0">
                <a:solidFill>
                  <a:srgbClr val="9333E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let</a:t>
            </a:r>
            <a:r>
              <a:rPr sz="1300" kern="0" spc="0" dirty="0">
                <a:solidFill>
                  <a:srgbClr val="9333E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300" kern="0" spc="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arrUnion:</a:t>
            </a:r>
            <a:r>
              <a:rPr sz="1300" kern="0" spc="28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300" kern="0" spc="0" dirty="0">
                <a:solidFill>
                  <a:srgbClr val="3B82F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(number</a:t>
            </a:r>
            <a:r>
              <a:rPr sz="1300" kern="0" spc="380" dirty="0">
                <a:solidFill>
                  <a:srgbClr val="3B82F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300" kern="0" spc="0" dirty="0">
                <a:solidFill>
                  <a:srgbClr val="3B82F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|</a:t>
            </a:r>
            <a:r>
              <a:rPr sz="1300" kern="0" spc="0" dirty="0">
                <a:solidFill>
                  <a:srgbClr val="3B82F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300" kern="0" spc="0" dirty="0">
                <a:solidFill>
                  <a:srgbClr val="3B82F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string)[]</a:t>
            </a:r>
            <a:r>
              <a:rPr sz="1300" kern="0" spc="110" dirty="0">
                <a:solidFill>
                  <a:srgbClr val="3B82F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300" kern="0" spc="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=</a:t>
            </a:r>
            <a:r>
              <a:rPr sz="1300" kern="0" spc="30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300" kern="0" spc="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[1,</a:t>
            </a:r>
            <a:r>
              <a:rPr sz="1300" kern="0" spc="36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300" kern="0" spc="0" dirty="0">
                <a:solidFill>
                  <a:srgbClr val="16A34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'hello'</a:t>
            </a:r>
            <a:r>
              <a:rPr sz="1300" kern="0" spc="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];</a:t>
            </a:r>
            <a:endParaRPr sz="13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</p:txBody>
      </p:sp>
      <p:pic>
        <p:nvPicPr>
          <p:cNvPr id="292" name="picture 29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21600000">
            <a:off x="673100" y="2604643"/>
            <a:ext cx="285750" cy="285750"/>
          </a:xfrm>
          <a:prstGeom prst="rect">
            <a:avLst/>
          </a:prstGeom>
        </p:spPr>
      </p:pic>
      <p:sp>
        <p:nvSpPr>
          <p:cNvPr id="294" name="textbox 294"/>
          <p:cNvSpPr/>
          <p:nvPr/>
        </p:nvSpPr>
        <p:spPr>
          <a:xfrm>
            <a:off x="439038" y="1833752"/>
            <a:ext cx="10847705" cy="229234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4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r" rtl="0" eaLnBrk="0">
              <a:lnSpc>
                <a:spcPct val="89000"/>
              </a:lnSpc>
            </a:pPr>
            <a:r>
              <a:rPr sz="1500" kern="0" spc="-2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在数组中混合使用不同数据类型（如整型和</a:t>
            </a:r>
            <a:r>
              <a:rPr sz="1500" kern="0" spc="-3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浮点型</a:t>
            </a:r>
            <a:r>
              <a:rPr sz="1500" kern="0" spc="-9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）</a:t>
            </a:r>
            <a:r>
              <a:rPr sz="1500" kern="0" spc="-19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500" kern="0" spc="-9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</a:t>
            </a:r>
            <a:r>
              <a:rPr sz="1500" kern="0" spc="-3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可能会引发性能问题。</a:t>
            </a:r>
            <a:r>
              <a:rPr sz="1500" kern="0" spc="-33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500" kern="0" spc="-3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因此</a:t>
            </a:r>
            <a:r>
              <a:rPr sz="1500" kern="0" spc="-25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500" kern="0" spc="-3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，应尽量将相同类型的数据放在同一个数组中。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296" name="textbox 296"/>
          <p:cNvSpPr/>
          <p:nvPr/>
        </p:nvSpPr>
        <p:spPr>
          <a:xfrm>
            <a:off x="520700" y="5145151"/>
            <a:ext cx="10198100" cy="19303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6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65100" algn="l" rtl="0" eaLnBrk="0">
              <a:lnSpc>
                <a:spcPct val="91000"/>
              </a:lnSpc>
              <a:tabLst>
                <a:tab pos="285750" algn="l"/>
              </a:tabLst>
            </a:pPr>
            <a:r>
              <a:rPr sz="1200" kern="0" spc="0" dirty="0">
                <a:solidFill>
                  <a:srgbClr val="DC2626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0" dirty="0">
                <a:solidFill>
                  <a:srgbClr val="DC2626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混合数据类型会导致性能下降</a:t>
            </a:r>
            <a:r>
              <a:rPr sz="1200" kern="0" spc="-190" dirty="0">
                <a:solidFill>
                  <a:srgbClr val="DC2626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0" dirty="0">
                <a:solidFill>
                  <a:srgbClr val="DC2626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，增加内存开销                                                                </a:t>
            </a:r>
            <a:r>
              <a:rPr sz="1200" kern="0" spc="0" dirty="0">
                <a:solidFill>
                  <a:srgbClr val="16A34A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将相同类型的数据存储在</a:t>
            </a:r>
            <a:r>
              <a:rPr sz="1200" kern="0" spc="-10" dirty="0">
                <a:solidFill>
                  <a:srgbClr val="16A34A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同一类型的数组中，提高访问速度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298" name="picture 298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21600000">
            <a:off x="6504305" y="5158613"/>
            <a:ext cx="152400" cy="152400"/>
          </a:xfrm>
          <a:prstGeom prst="rect">
            <a:avLst/>
          </a:prstGeom>
        </p:spPr>
      </p:pic>
      <p:pic>
        <p:nvPicPr>
          <p:cNvPr id="300" name="picture 300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rot="21600000">
            <a:off x="533400" y="5158613"/>
            <a:ext cx="152400" cy="152400"/>
          </a:xfrm>
          <a:prstGeom prst="rect">
            <a:avLst/>
          </a:prstGeom>
        </p:spPr>
      </p:pic>
      <p:sp>
        <p:nvSpPr>
          <p:cNvPr id="302" name="textbox 302"/>
          <p:cNvSpPr/>
          <p:nvPr/>
        </p:nvSpPr>
        <p:spPr>
          <a:xfrm>
            <a:off x="830986" y="6440551"/>
            <a:ext cx="2172970" cy="59690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7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30480" algn="l" rtl="0" eaLnBrk="0">
              <a:lnSpc>
                <a:spcPct val="83000"/>
              </a:lnSpc>
            </a:pPr>
            <a:r>
              <a:rPr sz="1200" kern="0" spc="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避免类型转换和检查</a:t>
            </a:r>
            <a:r>
              <a:rPr sz="1200" kern="0" spc="-1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的性能开销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12700" algn="l" rtl="0" eaLnBrk="0">
              <a:lnSpc>
                <a:spcPts val="3300"/>
              </a:lnSpc>
            </a:pPr>
            <a:r>
              <a:rPr sz="1200" kern="0" spc="-2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优化缓存命中率</a:t>
            </a:r>
            <a:r>
              <a:rPr sz="1200" kern="0" spc="-14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-2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，提高访问速度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304" name="picture 304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 rot="21600000">
            <a:off x="304800" y="5796788"/>
            <a:ext cx="76200" cy="1523999"/>
          </a:xfrm>
          <a:prstGeom prst="rect">
            <a:avLst/>
          </a:prstGeom>
        </p:spPr>
      </p:pic>
      <p:sp>
        <p:nvSpPr>
          <p:cNvPr id="306" name="textbox 306"/>
          <p:cNvSpPr/>
          <p:nvPr/>
        </p:nvSpPr>
        <p:spPr>
          <a:xfrm>
            <a:off x="558800" y="6898513"/>
            <a:ext cx="177800" cy="17780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78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67000"/>
              </a:lnSpc>
            </a:pPr>
            <a:r>
              <a:rPr sz="1500" kern="0" spc="20" dirty="0">
                <a:solidFill>
                  <a:srgbClr val="0F317B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Q</a:t>
            </a:r>
            <a:endParaRPr sz="1500" dirty="0"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04800" y="7409815"/>
            <a:ext cx="6598285" cy="2914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sz="1300" kern="0" spc="50" dirty="0">
                <a:solidFill>
                  <a:srgbClr val="EAB308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  <a:sym typeface="+mn-ea"/>
              </a:rPr>
              <a:t>?</a:t>
            </a:r>
            <a:r>
              <a:rPr sz="1300" kern="0" spc="130" dirty="0">
                <a:solidFill>
                  <a:srgbClr val="EAB308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  <a:sym typeface="+mn-ea"/>
              </a:rPr>
              <a:t>  </a:t>
            </a:r>
            <a:r>
              <a:rPr sz="1300" kern="0" spc="5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  <a:sym typeface="+mn-ea"/>
              </a:rPr>
              <a:t>最佳实践：优先将相同类型的数据存储在同一个数组中，</a:t>
            </a:r>
            <a:r>
              <a:rPr sz="1300" kern="0" spc="-25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  <a:sym typeface="+mn-ea"/>
              </a:rPr>
              <a:t> </a:t>
            </a:r>
            <a:r>
              <a:rPr sz="1300" kern="0" spc="5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  <a:sym typeface="+mn-ea"/>
              </a:rPr>
              <a:t>避免使用联合类型数</a:t>
            </a:r>
            <a:r>
              <a:rPr sz="1300" kern="0" spc="4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  <a:sym typeface="+mn-ea"/>
              </a:rPr>
              <a:t>组</a:t>
            </a:r>
            <a:endParaRPr lang="zh-CN" altLang="en-US" sz="1300" kern="0" spc="40" dirty="0">
              <a:solidFill>
                <a:srgbClr val="1E40AF">
                  <a:alpha val="100000"/>
                </a:srgbClr>
              </a:solidFill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  <a:sym typeface="+mn-ea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satMod val="110000"/>
                <a:lum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satMod val="105000"/>
                <a:lum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shade val="94000"/>
              </a:schemeClr>
            </a:gs>
            <a:gs pos="50000">
              <a:schemeClr val="phClr">
                <a:lumMod val="110000"/>
                <a:satMod val="100000"/>
                <a:tint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6511</Words>
  <Application>WPS 演示</Application>
  <PresentationFormat/>
  <Paragraphs>471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32" baseType="lpstr">
      <vt:lpstr>Arial</vt:lpstr>
      <vt:lpstr>宋体</vt:lpstr>
      <vt:lpstr>Wingdings</vt:lpstr>
      <vt:lpstr>Arial</vt:lpstr>
      <vt:lpstr>Microsoft JhengHei</vt:lpstr>
      <vt:lpstr>汉仪中简黑简</vt:lpstr>
      <vt:lpstr>Microsoft YaHei</vt:lpstr>
      <vt:lpstr>Lucida Sans Unicode</vt:lpstr>
      <vt:lpstr>Courier New</vt:lpstr>
      <vt:lpstr>Lucida Console</vt:lpstr>
      <vt:lpstr>微软雅黑</vt:lpstr>
      <vt:lpstr>Arial Unicode MS</vt:lpstr>
      <vt:lpstr>Calibri</vt:lpstr>
      <vt:lpstr>Consolas</vt:lpstr>
      <vt:lpstr>Consolas</vt:lpstr>
      <vt:lpstr>Courier New</vt:lpstr>
      <vt:lpstr>Lucida Console</vt:lpstr>
      <vt:lpstr>Lucida Sans Unicode</vt:lpstr>
      <vt:lpstr>Microsoft JhengHei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马剑威</cp:lastModifiedBy>
  <cp:revision>16</cp:revision>
  <dcterms:created xsi:type="dcterms:W3CDTF">2025-08-18T10:12:39Z</dcterms:created>
  <dcterms:modified xsi:type="dcterms:W3CDTF">2025-08-18T10:12:39Z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57117C29FD98C09670DEA268BAD3B9F7_42</vt:lpwstr>
  </property>
  <property fmtid="{D5CDD505-2E9C-101B-9397-08002B2CF9AE}" pid="3" name="KSOProductBuildVer">
    <vt:lpwstr>2052-12.1.21861.21861</vt:lpwstr>
  </property>
</Properties>
</file>