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8" r:id="rId21"/>
    <p:sldId id="274" r:id="rId22"/>
    <p:sldId id="275" r:id="rId23"/>
    <p:sldId id="276" r:id="rId24"/>
    <p:sldId id="277" r:id="rId25"/>
  </p:sldIdLst>
  <p:sldSz cx="12673330" cy="947293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7.png"/><Relationship Id="rId8" Type="http://schemas.openxmlformats.org/officeDocument/2006/relationships/image" Target="../media/image76.png"/><Relationship Id="rId7" Type="http://schemas.openxmlformats.org/officeDocument/2006/relationships/image" Target="../media/image75.png"/><Relationship Id="rId6" Type="http://schemas.openxmlformats.org/officeDocument/2006/relationships/image" Target="../media/image74.png"/><Relationship Id="rId5" Type="http://schemas.openxmlformats.org/officeDocument/2006/relationships/image" Target="../media/image41.png"/><Relationship Id="rId4" Type="http://schemas.openxmlformats.org/officeDocument/2006/relationships/image" Target="../media/image9.png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78.png"/><Relationship Id="rId1" Type="http://schemas.openxmlformats.org/officeDocument/2006/relationships/image" Target="../media/image7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1.png"/><Relationship Id="rId6" Type="http://schemas.openxmlformats.org/officeDocument/2006/relationships/image" Target="../media/image16.png"/><Relationship Id="rId5" Type="http://schemas.openxmlformats.org/officeDocument/2006/relationships/image" Target="../media/image80.png"/><Relationship Id="rId4" Type="http://schemas.openxmlformats.org/officeDocument/2006/relationships/image" Target="../media/image9.png"/><Relationship Id="rId3" Type="http://schemas.openxmlformats.org/officeDocument/2006/relationships/image" Target="../media/image79.png"/><Relationship Id="rId2" Type="http://schemas.openxmlformats.org/officeDocument/2006/relationships/image" Target="../media/image41.pn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7.png"/><Relationship Id="rId8" Type="http://schemas.openxmlformats.org/officeDocument/2006/relationships/image" Target="../media/image86.png"/><Relationship Id="rId7" Type="http://schemas.openxmlformats.org/officeDocument/2006/relationships/image" Target="../media/image16.png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Relationship Id="rId3" Type="http://schemas.openxmlformats.org/officeDocument/2006/relationships/image" Target="../media/image82.png"/><Relationship Id="rId2" Type="http://schemas.openxmlformats.org/officeDocument/2006/relationships/image" Target="../media/image9.pn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93.png"/><Relationship Id="rId15" Type="http://schemas.openxmlformats.org/officeDocument/2006/relationships/image" Target="../media/image92.png"/><Relationship Id="rId14" Type="http://schemas.openxmlformats.org/officeDocument/2006/relationships/image" Target="../media/image26.png"/><Relationship Id="rId13" Type="http://schemas.openxmlformats.org/officeDocument/2006/relationships/image" Target="../media/image91.png"/><Relationship Id="rId12" Type="http://schemas.openxmlformats.org/officeDocument/2006/relationships/image" Target="../media/image90.png"/><Relationship Id="rId11" Type="http://schemas.openxmlformats.org/officeDocument/2006/relationships/image" Target="../media/image89.png"/><Relationship Id="rId10" Type="http://schemas.openxmlformats.org/officeDocument/2006/relationships/image" Target="../media/image88.pn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6.png"/><Relationship Id="rId7" Type="http://schemas.openxmlformats.org/officeDocument/2006/relationships/image" Target="../media/image97.png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2.png"/><Relationship Id="rId8" Type="http://schemas.openxmlformats.org/officeDocument/2006/relationships/image" Target="../media/image101.png"/><Relationship Id="rId7" Type="http://schemas.openxmlformats.org/officeDocument/2006/relationships/image" Target="../media/image100.png"/><Relationship Id="rId6" Type="http://schemas.openxmlformats.org/officeDocument/2006/relationships/image" Target="../media/image56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26.png"/><Relationship Id="rId15" Type="http://schemas.openxmlformats.org/officeDocument/2006/relationships/image" Target="../media/image108.png"/><Relationship Id="rId14" Type="http://schemas.openxmlformats.org/officeDocument/2006/relationships/image" Target="../media/image107.png"/><Relationship Id="rId13" Type="http://schemas.openxmlformats.org/officeDocument/2006/relationships/image" Target="../media/image106.png"/><Relationship Id="rId12" Type="http://schemas.openxmlformats.org/officeDocument/2006/relationships/image" Target="../media/image105.png"/><Relationship Id="rId11" Type="http://schemas.openxmlformats.org/officeDocument/2006/relationships/image" Target="../media/image104.png"/><Relationship Id="rId10" Type="http://schemas.openxmlformats.org/officeDocument/2006/relationships/image" Target="../media/image103.pn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4.png"/><Relationship Id="rId8" Type="http://schemas.openxmlformats.org/officeDocument/2006/relationships/image" Target="../media/image113.png"/><Relationship Id="rId7" Type="http://schemas.openxmlformats.org/officeDocument/2006/relationships/image" Target="../media/image112.png"/><Relationship Id="rId6" Type="http://schemas.openxmlformats.org/officeDocument/2006/relationships/image" Target="../media/image9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Relationship Id="rId3" Type="http://schemas.openxmlformats.org/officeDocument/2006/relationships/image" Target="../media/image109.png"/><Relationship Id="rId2" Type="http://schemas.openxmlformats.org/officeDocument/2006/relationships/image" Target="../media/image16.pn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26.png"/><Relationship Id="rId15" Type="http://schemas.openxmlformats.org/officeDocument/2006/relationships/image" Target="../media/image120.png"/><Relationship Id="rId14" Type="http://schemas.openxmlformats.org/officeDocument/2006/relationships/image" Target="../media/image119.png"/><Relationship Id="rId13" Type="http://schemas.openxmlformats.org/officeDocument/2006/relationships/image" Target="../media/image118.png"/><Relationship Id="rId12" Type="http://schemas.openxmlformats.org/officeDocument/2006/relationships/image" Target="../media/image117.png"/><Relationship Id="rId11" Type="http://schemas.openxmlformats.org/officeDocument/2006/relationships/image" Target="../media/image116.png"/><Relationship Id="rId10" Type="http://schemas.openxmlformats.org/officeDocument/2006/relationships/image" Target="../media/image115.png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8.png"/><Relationship Id="rId8" Type="http://schemas.openxmlformats.org/officeDocument/2006/relationships/image" Target="../media/image127.png"/><Relationship Id="rId7" Type="http://schemas.openxmlformats.org/officeDocument/2006/relationships/image" Target="../media/image126.png"/><Relationship Id="rId6" Type="http://schemas.openxmlformats.org/officeDocument/2006/relationships/image" Target="../media/image125.png"/><Relationship Id="rId5" Type="http://schemas.openxmlformats.org/officeDocument/2006/relationships/image" Target="../media/image9.png"/><Relationship Id="rId4" Type="http://schemas.openxmlformats.org/officeDocument/2006/relationships/image" Target="../media/image124.png"/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26.png"/><Relationship Id="rId14" Type="http://schemas.openxmlformats.org/officeDocument/2006/relationships/image" Target="../media/image133.png"/><Relationship Id="rId13" Type="http://schemas.openxmlformats.org/officeDocument/2006/relationships/image" Target="../media/image132.png"/><Relationship Id="rId12" Type="http://schemas.openxmlformats.org/officeDocument/2006/relationships/image" Target="../media/image131.png"/><Relationship Id="rId11" Type="http://schemas.openxmlformats.org/officeDocument/2006/relationships/image" Target="../media/image130.png"/><Relationship Id="rId10" Type="http://schemas.openxmlformats.org/officeDocument/2006/relationships/image" Target="../media/image129.png"/><Relationship Id="rId1" Type="http://schemas.openxmlformats.org/officeDocument/2006/relationships/image" Target="../media/image12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0.png"/><Relationship Id="rId8" Type="http://schemas.openxmlformats.org/officeDocument/2006/relationships/image" Target="../media/image56.png"/><Relationship Id="rId7" Type="http://schemas.openxmlformats.org/officeDocument/2006/relationships/image" Target="../media/image139.png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Relationship Id="rId3" Type="http://schemas.openxmlformats.org/officeDocument/2006/relationships/image" Target="../media/image9.png"/><Relationship Id="rId2" Type="http://schemas.openxmlformats.org/officeDocument/2006/relationships/image" Target="../media/image135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44.png"/><Relationship Id="rId13" Type="http://schemas.openxmlformats.org/officeDocument/2006/relationships/image" Target="../media/image143.png"/><Relationship Id="rId12" Type="http://schemas.openxmlformats.org/officeDocument/2006/relationships/image" Target="../media/image142.png"/><Relationship Id="rId11" Type="http://schemas.openxmlformats.org/officeDocument/2006/relationships/image" Target="../media/image141.png"/><Relationship Id="rId10" Type="http://schemas.openxmlformats.org/officeDocument/2006/relationships/image" Target="../media/image79.png"/><Relationship Id="rId1" Type="http://schemas.openxmlformats.org/officeDocument/2006/relationships/image" Target="../media/image13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49.png"/><Relationship Id="rId6" Type="http://schemas.openxmlformats.org/officeDocument/2006/relationships/image" Target="../media/image148.png"/><Relationship Id="rId5" Type="http://schemas.openxmlformats.org/officeDocument/2006/relationships/image" Target="../media/image9.png"/><Relationship Id="rId4" Type="http://schemas.openxmlformats.org/officeDocument/2006/relationships/image" Target="../media/image147.png"/><Relationship Id="rId3" Type="http://schemas.openxmlformats.org/officeDocument/2006/relationships/image" Target="../media/image41.png"/><Relationship Id="rId2" Type="http://schemas.openxmlformats.org/officeDocument/2006/relationships/image" Target="../media/image146.png"/><Relationship Id="rId1" Type="http://schemas.openxmlformats.org/officeDocument/2006/relationships/image" Target="../media/image145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46.png"/><Relationship Id="rId1" Type="http://schemas.openxmlformats.org/officeDocument/2006/relationships/image" Target="../media/image145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54.png"/><Relationship Id="rId7" Type="http://schemas.openxmlformats.org/officeDocument/2006/relationships/image" Target="../media/image153.png"/><Relationship Id="rId6" Type="http://schemas.openxmlformats.org/officeDocument/2006/relationships/image" Target="../media/image47.png"/><Relationship Id="rId5" Type="http://schemas.openxmlformats.org/officeDocument/2006/relationships/image" Target="../media/image152.png"/><Relationship Id="rId4" Type="http://schemas.openxmlformats.org/officeDocument/2006/relationships/image" Target="../media/image151.png"/><Relationship Id="rId3" Type="http://schemas.openxmlformats.org/officeDocument/2006/relationships/image" Target="../media/image150.png"/><Relationship Id="rId2" Type="http://schemas.openxmlformats.org/officeDocument/2006/relationships/image" Target="../media/image9.png"/><Relationship Id="rId1" Type="http://schemas.openxmlformats.org/officeDocument/2006/relationships/image" Target="../media/image145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8.png"/><Relationship Id="rId8" Type="http://schemas.openxmlformats.org/officeDocument/2006/relationships/image" Target="../media/image9.png"/><Relationship Id="rId7" Type="http://schemas.openxmlformats.org/officeDocument/2006/relationships/image" Target="../media/image157.png"/><Relationship Id="rId6" Type="http://schemas.openxmlformats.org/officeDocument/2006/relationships/image" Target="../media/image56.png"/><Relationship Id="rId5" Type="http://schemas.openxmlformats.org/officeDocument/2006/relationships/image" Target="../media/image41.png"/><Relationship Id="rId4" Type="http://schemas.openxmlformats.org/officeDocument/2006/relationships/image" Target="../media/image156.png"/><Relationship Id="rId3" Type="http://schemas.openxmlformats.org/officeDocument/2006/relationships/image" Target="../media/image16.png"/><Relationship Id="rId2" Type="http://schemas.openxmlformats.org/officeDocument/2006/relationships/image" Target="../media/image155.jpe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6.png"/><Relationship Id="rId10" Type="http://schemas.openxmlformats.org/officeDocument/2006/relationships/image" Target="../media/image159.png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7.png"/><Relationship Id="rId8" Type="http://schemas.openxmlformats.org/officeDocument/2006/relationships/image" Target="../media/image166.png"/><Relationship Id="rId7" Type="http://schemas.openxmlformats.org/officeDocument/2006/relationships/image" Target="../media/image165.png"/><Relationship Id="rId6" Type="http://schemas.openxmlformats.org/officeDocument/2006/relationships/image" Target="../media/image164.png"/><Relationship Id="rId5" Type="http://schemas.openxmlformats.org/officeDocument/2006/relationships/image" Target="../media/image163.png"/><Relationship Id="rId4" Type="http://schemas.openxmlformats.org/officeDocument/2006/relationships/image" Target="../media/image162.png"/><Relationship Id="rId3" Type="http://schemas.openxmlformats.org/officeDocument/2006/relationships/image" Target="../media/image161.png"/><Relationship Id="rId2" Type="http://schemas.openxmlformats.org/officeDocument/2006/relationships/image" Target="../media/image9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6.png"/><Relationship Id="rId1" Type="http://schemas.openxmlformats.org/officeDocument/2006/relationships/image" Target="../media/image160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3.png"/><Relationship Id="rId8" Type="http://schemas.openxmlformats.org/officeDocument/2006/relationships/image" Target="../media/image172.png"/><Relationship Id="rId7" Type="http://schemas.openxmlformats.org/officeDocument/2006/relationships/image" Target="../media/image16.png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4" Type="http://schemas.openxmlformats.org/officeDocument/2006/relationships/image" Target="../media/image169.png"/><Relationship Id="rId3" Type="http://schemas.openxmlformats.org/officeDocument/2006/relationships/image" Target="../media/image168.png"/><Relationship Id="rId2" Type="http://schemas.openxmlformats.org/officeDocument/2006/relationships/image" Target="../media/image9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181.png"/><Relationship Id="rId16" Type="http://schemas.openxmlformats.org/officeDocument/2006/relationships/image" Target="../media/image180.png"/><Relationship Id="rId15" Type="http://schemas.openxmlformats.org/officeDocument/2006/relationships/image" Target="../media/image179.png"/><Relationship Id="rId14" Type="http://schemas.openxmlformats.org/officeDocument/2006/relationships/image" Target="../media/image178.png"/><Relationship Id="rId13" Type="http://schemas.openxmlformats.org/officeDocument/2006/relationships/image" Target="../media/image177.png"/><Relationship Id="rId12" Type="http://schemas.openxmlformats.org/officeDocument/2006/relationships/image" Target="../media/image176.png"/><Relationship Id="rId11" Type="http://schemas.openxmlformats.org/officeDocument/2006/relationships/image" Target="../media/image175.png"/><Relationship Id="rId10" Type="http://schemas.openxmlformats.org/officeDocument/2006/relationships/image" Target="../media/image174.png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9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6.png"/><Relationship Id="rId12" Type="http://schemas.openxmlformats.org/officeDocument/2006/relationships/image" Target="../media/image25.png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16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9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16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6.png"/><Relationship Id="rId12" Type="http://schemas.openxmlformats.org/officeDocument/2006/relationships/image" Target="../media/image40.png"/><Relationship Id="rId11" Type="http://schemas.openxmlformats.org/officeDocument/2006/relationships/image" Target="../media/image39.png"/><Relationship Id="rId10" Type="http://schemas.openxmlformats.org/officeDocument/2006/relationships/image" Target="../media/image38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5.png"/><Relationship Id="rId7" Type="http://schemas.openxmlformats.org/officeDocument/2006/relationships/image" Target="../media/image44.png"/><Relationship Id="rId6" Type="http://schemas.openxmlformats.org/officeDocument/2006/relationships/image" Target="../media/image43.png"/><Relationship Id="rId5" Type="http://schemas.openxmlformats.org/officeDocument/2006/relationships/image" Target="../media/image9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16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2.png"/><Relationship Id="rId8" Type="http://schemas.openxmlformats.org/officeDocument/2006/relationships/image" Target="../media/image51.png"/><Relationship Id="rId7" Type="http://schemas.openxmlformats.org/officeDocument/2006/relationships/image" Target="../media/image50.png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1.png"/><Relationship Id="rId3" Type="http://schemas.openxmlformats.org/officeDocument/2006/relationships/image" Target="../media/image9.png"/><Relationship Id="rId2" Type="http://schemas.openxmlformats.org/officeDocument/2006/relationships/image" Target="../media/image47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53.png"/><Relationship Id="rId1" Type="http://schemas.openxmlformats.org/officeDocument/2006/relationships/image" Target="../media/image46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0.png"/><Relationship Id="rId8" Type="http://schemas.openxmlformats.org/officeDocument/2006/relationships/image" Target="../media/image59.png"/><Relationship Id="rId7" Type="http://schemas.openxmlformats.org/officeDocument/2006/relationships/image" Target="../media/image9.png"/><Relationship Id="rId6" Type="http://schemas.openxmlformats.org/officeDocument/2006/relationships/image" Target="../media/image58.png"/><Relationship Id="rId5" Type="http://schemas.openxmlformats.org/officeDocument/2006/relationships/image" Target="../media/image41.pn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6.png"/><Relationship Id="rId10" Type="http://schemas.openxmlformats.org/officeDocument/2006/relationships/image" Target="../media/image61.png"/><Relationship Id="rId1" Type="http://schemas.openxmlformats.org/officeDocument/2006/relationships/image" Target="../media/image54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7.jpeg"/><Relationship Id="rId8" Type="http://schemas.openxmlformats.org/officeDocument/2006/relationships/image" Target="../media/image66.png"/><Relationship Id="rId7" Type="http://schemas.openxmlformats.org/officeDocument/2006/relationships/image" Target="../media/image65.png"/><Relationship Id="rId6" Type="http://schemas.openxmlformats.org/officeDocument/2006/relationships/image" Target="../media/image41.png"/><Relationship Id="rId5" Type="http://schemas.openxmlformats.org/officeDocument/2006/relationships/image" Target="../media/image56.png"/><Relationship Id="rId4" Type="http://schemas.openxmlformats.org/officeDocument/2006/relationships/image" Target="../media/image9.png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70.jpeg"/><Relationship Id="rId11" Type="http://schemas.openxmlformats.org/officeDocument/2006/relationships/image" Target="../media/image69.png"/><Relationship Id="rId10" Type="http://schemas.openxmlformats.org/officeDocument/2006/relationships/image" Target="../media/image68.jpeg"/><Relationship Id="rId1" Type="http://schemas.openxmlformats.org/officeDocument/2006/relationships/image" Target="../media/image6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1066800"/>
            <a:ext cx="12192000" cy="6858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40791" y="1066800"/>
            <a:ext cx="2857500" cy="2857500"/>
          </a:xfrm>
          <a:prstGeom prst="rect">
            <a:avLst/>
          </a:prstGeom>
        </p:spPr>
      </p:pic>
      <p:sp>
        <p:nvSpPr>
          <p:cNvPr id="6" name="rect 6"/>
          <p:cNvSpPr/>
          <p:nvPr/>
        </p:nvSpPr>
        <p:spPr>
          <a:xfrm>
            <a:off x="240791" y="7315200"/>
            <a:ext cx="12192000" cy="609599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" name="rect 8"/>
          <p:cNvSpPr/>
          <p:nvPr/>
        </p:nvSpPr>
        <p:spPr>
          <a:xfrm>
            <a:off x="240791" y="106680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" name="textbox 10"/>
          <p:cNvSpPr/>
          <p:nvPr/>
        </p:nvSpPr>
        <p:spPr>
          <a:xfrm>
            <a:off x="4507991" y="5029200"/>
            <a:ext cx="3658234" cy="1447800"/>
          </a:xfrm>
          <a:prstGeom prst="rect">
            <a:avLst/>
          </a:prstGeom>
          <a:solidFill>
            <a:srgbClr val="1F293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4940" algn="l" rtl="0" eaLnBrk="0">
              <a:lnSpc>
                <a:spcPts val="1240"/>
              </a:lnSpc>
            </a:pPr>
            <a:r>
              <a:rPr sz="1000" kern="0" spc="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r>
              <a:rPr sz="1000" kern="0" spc="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B923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</a:t>
            </a:r>
            <a:r>
              <a:rPr sz="1000" kern="0" spc="20" dirty="0">
                <a:solidFill>
                  <a:srgbClr val="FB923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</a:t>
            </a:r>
            <a:r>
              <a:rPr sz="1000" kern="0" spc="90" dirty="0">
                <a:solidFill>
                  <a:srgbClr val="FB923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MyComponent</a:t>
            </a:r>
            <a:r>
              <a:rPr sz="1000" kern="0" spc="15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1496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9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State</a:t>
            </a:r>
            <a:r>
              <a:rPr sz="1000" kern="0" spc="9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000" kern="0" spc="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ACC1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00" dirty="0">
                <a:solidFill>
                  <a:srgbClr val="FACC1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Hello</a:t>
            </a:r>
            <a:r>
              <a:rPr sz="1000" kern="0" spc="9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2385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76885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ACC1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1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000" kern="0" spc="1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2321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31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146541" y="2019300"/>
            <a:ext cx="1905000" cy="1905000"/>
          </a:xfrm>
          <a:prstGeom prst="rect">
            <a:avLst/>
          </a:prstGeom>
        </p:spPr>
      </p:pic>
      <p:sp>
        <p:nvSpPr>
          <p:cNvPr id="14" name="textbox 14"/>
          <p:cNvSpPr/>
          <p:nvPr/>
        </p:nvSpPr>
        <p:spPr>
          <a:xfrm>
            <a:off x="3848040" y="3313239"/>
            <a:ext cx="4985384" cy="10629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0330" algn="l" rtl="0" eaLnBrk="0">
              <a:lnSpc>
                <a:spcPct val="97000"/>
              </a:lnSpc>
            </a:pPr>
            <a:r>
              <a:rPr sz="45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ArkUI</a:t>
            </a:r>
            <a:r>
              <a:rPr sz="4500" kern="0" spc="5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</a:t>
            </a:r>
            <a:endParaRPr sz="4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5000"/>
              </a:lnSpc>
              <a:spcBef>
                <a:spcPts val="5"/>
              </a:spcBef>
            </a:pPr>
            <a:r>
              <a:rPr sz="1800" kern="0" spc="2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Custom Components</a:t>
            </a:r>
            <a:r>
              <a:rPr sz="1800" kern="0" spc="16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800" kern="0" spc="2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in A</a:t>
            </a:r>
            <a:r>
              <a:rPr sz="1800" kern="0" spc="1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rkUI</a:t>
            </a:r>
            <a:r>
              <a:rPr sz="1800" kern="0" spc="17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800" kern="0" spc="1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Development</a:t>
            </a:r>
            <a:endParaRPr sz="18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289041" y="2305050"/>
            <a:ext cx="571500" cy="57150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813041" y="2305050"/>
            <a:ext cx="571500" cy="571500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51041" y="2305050"/>
            <a:ext cx="571499" cy="571500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879591" y="4686300"/>
            <a:ext cx="914399" cy="38100"/>
          </a:xfrm>
          <a:prstGeom prst="rect">
            <a:avLst/>
          </a:prstGeom>
        </p:spPr>
      </p:pic>
      <p:sp>
        <p:nvSpPr>
          <p:cNvPr id="11" name="textbox 10"/>
          <p:cNvSpPr/>
          <p:nvPr/>
        </p:nvSpPr>
        <p:spPr>
          <a:xfrm>
            <a:off x="3992397" y="6792341"/>
            <a:ext cx="4688840" cy="2070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威哥爱编程  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|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《鸿蒙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HarmonyOS</a:t>
            </a:r>
            <a:r>
              <a:rPr sz="1200" kern="0" spc="12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NEXT 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开发之路》卷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 ArkTS 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语言篇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2" name="picture 4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0"/>
            <a:ext cx="12192000" cy="8991600"/>
          </a:xfrm>
          <a:prstGeom prst="rect">
            <a:avLst/>
          </a:prstGeom>
        </p:spPr>
      </p:pic>
      <p:pic>
        <p:nvPicPr>
          <p:cNvPr id="474" name="picture 4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527791" y="7086600"/>
            <a:ext cx="1905000" cy="1905000"/>
          </a:xfrm>
          <a:prstGeom prst="rect">
            <a:avLst/>
          </a:prstGeom>
        </p:spPr>
      </p:pic>
      <p:sp>
        <p:nvSpPr>
          <p:cNvPr id="476" name="textbox 476"/>
          <p:cNvSpPr/>
          <p:nvPr/>
        </p:nvSpPr>
        <p:spPr>
          <a:xfrm>
            <a:off x="6527165" y="3238500"/>
            <a:ext cx="5295900" cy="4709160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grpSp>
        <p:nvGrpSpPr>
          <p:cNvPr id="26" name="group 26"/>
          <p:cNvGrpSpPr/>
          <p:nvPr/>
        </p:nvGrpSpPr>
        <p:grpSpPr>
          <a:xfrm rot="21600000">
            <a:off x="850391" y="2606116"/>
            <a:ext cx="5295900" cy="4023283"/>
            <a:chOff x="0" y="0"/>
            <a:chExt cx="5295900" cy="4023283"/>
          </a:xfrm>
        </p:grpSpPr>
        <p:sp>
          <p:nvSpPr>
            <p:cNvPr id="478" name="rect 478"/>
            <p:cNvSpPr/>
            <p:nvPr/>
          </p:nvSpPr>
          <p:spPr>
            <a:xfrm>
              <a:off x="0" y="365683"/>
              <a:ext cx="5295900" cy="36576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80" name="textbox 480"/>
            <p:cNvSpPr/>
            <p:nvPr/>
          </p:nvSpPr>
          <p:spPr>
            <a:xfrm>
              <a:off x="-12700" y="-12700"/>
              <a:ext cx="5321300" cy="406336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41935" algn="l" rtl="0" eaLnBrk="0">
                <a:lnSpc>
                  <a:spcPts val="1510"/>
                </a:lnSpc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创建自定义组件时，可以通过对象字面量初始化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参数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7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9540" algn="l" rtl="0" eaLnBrk="0">
                <a:lnSpc>
                  <a:spcPts val="1240"/>
                </a:lnSpc>
                <a:spcBef>
                  <a:spcPts val="310"/>
                </a:spcBef>
              </a:pP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@Component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</a:t>
              </a: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</a:t>
              </a:r>
              <a:r>
                <a:rPr sz="1000" kern="0" spc="9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MyComponent</a:t>
              </a:r>
              <a:r>
                <a:rPr sz="1000" kern="0" spc="1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98450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private</a:t>
              </a:r>
              <a:r>
                <a:rPr sz="1000" kern="0" spc="1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countDownFrom</a:t>
              </a:r>
              <a:r>
                <a:rPr sz="1000" kern="0" spc="1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000" kern="0" spc="1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9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0;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98450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private</a:t>
              </a:r>
              <a:r>
                <a:rPr sz="1000" kern="0" spc="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color</a:t>
              </a:r>
              <a:r>
                <a:rPr sz="1000" kern="0" spc="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Color</a:t>
              </a:r>
              <a:r>
                <a:rPr sz="1000" kern="0" spc="9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Color</a:t>
              </a:r>
              <a:r>
                <a:rPr sz="1000" kern="0" spc="-3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Blue</a:t>
              </a:r>
              <a:r>
                <a:rPr sz="1000" kern="0" spc="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98450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37795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9540" algn="l" rtl="0" eaLnBrk="0">
                <a:lnSpc>
                  <a:spcPts val="1240"/>
                </a:lnSpc>
                <a:spcBef>
                  <a:spcPts val="305"/>
                </a:spcBef>
              </a:pP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@Entry@Component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ParentCom</a:t>
              </a: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ponent</a:t>
              </a:r>
              <a:r>
                <a:rPr sz="1000" kern="0" spc="1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98450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private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someColor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Color</a:t>
              </a:r>
              <a:r>
                <a:rPr sz="1000" kern="0" spc="9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Color</a:t>
              </a:r>
              <a:r>
                <a:rPr sz="1000" kern="0" spc="-3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Pink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98450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54025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Column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14045" algn="l" rtl="0" eaLnBrk="0">
                <a:lnSpc>
                  <a:spcPts val="1325"/>
                </a:lnSpc>
                <a:spcBef>
                  <a:spcPts val="60"/>
                </a:spcBef>
              </a:pPr>
              <a:r>
                <a:rPr sz="1000" kern="0" spc="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E2E8F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创建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MyComponent</a:t>
              </a:r>
              <a:r>
                <a:rPr sz="1000" kern="0" spc="60" dirty="0">
                  <a:solidFill>
                    <a:srgbClr val="E2E8F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实例，并初始化参数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615315" algn="l" rtl="0" eaLnBrk="0">
                <a:lnSpc>
                  <a:spcPts val="1240"/>
                </a:lnSpc>
                <a:spcBef>
                  <a:spcPts val="31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MyComponent</a:t>
              </a:r>
              <a:r>
                <a:rPr sz="1000" kern="0" spc="1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775335" algn="l" rtl="0" eaLnBrk="0">
                <a:lnSpc>
                  <a:spcPct val="83000"/>
                </a:lnSpc>
                <a:spcBef>
                  <a:spcPts val="415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countDownFrom</a:t>
              </a:r>
              <a:r>
                <a:rPr sz="1000" kern="0" spc="9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9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9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10,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775335" algn="l" rtl="0" eaLnBrk="0">
                <a:lnSpc>
                  <a:spcPts val="1410"/>
                </a:lnSpc>
                <a:spcBef>
                  <a:spcPts val="35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color</a:t>
              </a:r>
              <a:r>
                <a:rPr sz="1000" kern="0" spc="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-3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someColor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17855" algn="l" rtl="0" eaLnBrk="0">
                <a:lnSpc>
                  <a:spcPts val="1300"/>
                </a:lnSpc>
                <a:spcBef>
                  <a:spcPts val="90"/>
                </a:spcBef>
              </a:pPr>
              <a:r>
                <a:rPr sz="10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57835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97815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37795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pic>
        <p:nvPicPr>
          <p:cNvPr id="484" name="picture 4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50265" y="6877050"/>
            <a:ext cx="5486400" cy="537845"/>
          </a:xfrm>
          <a:prstGeom prst="rect">
            <a:avLst/>
          </a:prstGeom>
        </p:spPr>
      </p:pic>
      <p:sp>
        <p:nvSpPr>
          <p:cNvPr id="486" name="textbox 486"/>
          <p:cNvSpPr/>
          <p:nvPr/>
        </p:nvSpPr>
        <p:spPr>
          <a:xfrm>
            <a:off x="1306830" y="6909435"/>
            <a:ext cx="5029835" cy="4565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55"/>
              </a:lnSpc>
            </a:pP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通过父子组件之间的函数传递，可以实现状态管理和更新，使</a:t>
            </a:r>
            <a:r>
              <a:rPr sz="10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子组件能够影响父组件的状态，从而实现计数器等功能。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323330" algn="l" rtl="0" eaLnBrk="0">
              <a:lnSpc>
                <a:spcPts val="1300"/>
              </a:lnSpc>
              <a:spcBef>
                <a:spcPts val="1455"/>
              </a:spcBef>
            </a:pP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488" name="picture 4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40791" y="0"/>
            <a:ext cx="2381250" cy="2381250"/>
          </a:xfrm>
          <a:prstGeom prst="rect">
            <a:avLst/>
          </a:prstGeom>
        </p:spPr>
      </p:pic>
      <p:sp>
        <p:nvSpPr>
          <p:cNvPr id="490" name="textbox 490"/>
          <p:cNvSpPr/>
          <p:nvPr/>
        </p:nvSpPr>
        <p:spPr>
          <a:xfrm>
            <a:off x="837691" y="670318"/>
            <a:ext cx="4216400" cy="17976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7785" algn="l" rtl="0" eaLnBrk="0">
              <a:lnSpc>
                <a:spcPct val="88000"/>
              </a:lnSpc>
            </a:pPr>
            <a:r>
              <a:rPr sz="2700" u="sng" kern="0" spc="-30" dirty="0">
                <a:solidFill>
                  <a:srgbClr val="1E40AF">
                    <a:alpha val="100000"/>
                  </a:srgbClr>
                </a:solidFill>
                <a:uFill>
                  <a:solidFill>
                    <a:srgbClr val="F9731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</a:t>
            </a:r>
            <a:r>
              <a:rPr sz="27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义组件的参数规</a:t>
            </a:r>
            <a:r>
              <a:rPr sz="2700" kern="0" spc="-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5560"/>
              </a:lnSpc>
            </a:pPr>
            <a:r>
              <a:rPr sz="3600" kern="0" spc="199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600" kern="0" spc="-7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参数初始化规则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320"/>
              </a:spcBef>
              <a:tabLst>
                <a:tab pos="26162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自定义组件的成员变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量为私有的，且不建议声明成静态变量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spcBef>
                <a:spcPts val="5"/>
              </a:spcBef>
              <a:tabLst>
                <a:tab pos="24447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成员变量的本地初始化有些是可选的，有些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是必选的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92" name="picture 4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50391" y="2286000"/>
            <a:ext cx="152400" cy="152400"/>
          </a:xfrm>
          <a:prstGeom prst="rect">
            <a:avLst/>
          </a:prstGeom>
        </p:spPr>
      </p:pic>
      <p:pic>
        <p:nvPicPr>
          <p:cNvPr id="494" name="picture 49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50391" y="1943100"/>
            <a:ext cx="152400" cy="152400"/>
          </a:xfrm>
          <a:prstGeom prst="rect">
            <a:avLst/>
          </a:prstGeom>
        </p:spPr>
      </p:pic>
      <p:sp>
        <p:nvSpPr>
          <p:cNvPr id="496" name="rect 496"/>
          <p:cNvSpPr/>
          <p:nvPr/>
        </p:nvSpPr>
        <p:spPr>
          <a:xfrm>
            <a:off x="240791" y="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98" name="rect 498"/>
          <p:cNvSpPr/>
          <p:nvPr/>
        </p:nvSpPr>
        <p:spPr>
          <a:xfrm>
            <a:off x="240791" y="8534400"/>
            <a:ext cx="12192000" cy="457199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00" name="textbox 500"/>
          <p:cNvSpPr/>
          <p:nvPr/>
        </p:nvSpPr>
        <p:spPr>
          <a:xfrm>
            <a:off x="6514591" y="1358900"/>
            <a:ext cx="5207000" cy="9861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2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6000"/>
              </a:lnSpc>
              <a:spcBef>
                <a:spcPts val="5"/>
              </a:spcBef>
              <a:tabLst>
                <a:tab pos="505460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父子组件函数传递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905" algn="l" rtl="0" eaLnBrk="0">
              <a:lnSpc>
                <a:spcPct val="113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父组件可以将函数作为参数传递给子组件，子组件通过调用该函数来影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响父组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件的状态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02" name="picture 5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527291" y="1371600"/>
            <a:ext cx="381000" cy="381000"/>
          </a:xfrm>
          <a:prstGeom prst="rect">
            <a:avLst/>
          </a:prstGeom>
        </p:spPr>
      </p:pic>
      <p:pic>
        <p:nvPicPr>
          <p:cNvPr id="504" name="picture 50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527291" y="2514600"/>
            <a:ext cx="2228850" cy="609600"/>
          </a:xfrm>
          <a:prstGeom prst="rect">
            <a:avLst/>
          </a:prstGeom>
        </p:spPr>
      </p:pic>
      <p:pic>
        <p:nvPicPr>
          <p:cNvPr id="506" name="picture 50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0727816" y="2895600"/>
            <a:ext cx="1095375" cy="285750"/>
          </a:xfrm>
          <a:prstGeom prst="rect">
            <a:avLst/>
          </a:prstGeom>
        </p:spPr>
      </p:pic>
      <p:sp>
        <p:nvSpPr>
          <p:cNvPr id="508" name="rect 508"/>
          <p:cNvSpPr/>
          <p:nvPr/>
        </p:nvSpPr>
        <p:spPr>
          <a:xfrm>
            <a:off x="9594341" y="2514600"/>
            <a:ext cx="2076450" cy="609600"/>
          </a:xfrm>
          <a:prstGeom prst="rect">
            <a:avLst/>
          </a:prstGeom>
          <a:solidFill>
            <a:srgbClr val="1D4ED8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10" name="textbox 510"/>
          <p:cNvSpPr/>
          <p:nvPr/>
        </p:nvSpPr>
        <p:spPr>
          <a:xfrm>
            <a:off x="7327686" y="2822016"/>
            <a:ext cx="785494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父组件状态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12" name="textbox 512"/>
          <p:cNvSpPr/>
          <p:nvPr/>
        </p:nvSpPr>
        <p:spPr>
          <a:xfrm>
            <a:off x="10239974" y="2841676"/>
            <a:ext cx="784859" cy="1898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子组件事件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14" name="picture 5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50391" y="2628900"/>
            <a:ext cx="152400" cy="152400"/>
          </a:xfrm>
          <a:prstGeom prst="rect">
            <a:avLst/>
          </a:prstGeom>
        </p:spPr>
      </p:pic>
      <p:pic>
        <p:nvPicPr>
          <p:cNvPr id="516" name="picture 5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7660766" y="2619375"/>
            <a:ext cx="114300" cy="152400"/>
          </a:xfrm>
          <a:prstGeom prst="rect">
            <a:avLst/>
          </a:prstGeom>
        </p:spPr>
      </p:pic>
      <p:pic>
        <p:nvPicPr>
          <p:cNvPr id="518" name="picture 5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0575416" y="2619375"/>
            <a:ext cx="114300" cy="1524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800215" y="3529965"/>
            <a:ext cx="422465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 父组件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@Entry@Component struct Parent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@State cnt: number = 0;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submit: () =&gt; void = () =&gt; { this.cnt++; };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build()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Column()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Text(`${this.cnt}`);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Son({ submitArrow: this.submit });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 子组件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 struct Son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submitArrow?: () =&gt; void;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build()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Row()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Button('add')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.width(80)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.onClick(() =&gt;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if (this.submitArrow) {this.submitArrow();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});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picture 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1066800"/>
            <a:ext cx="12192000" cy="6858000"/>
          </a:xfrm>
          <a:prstGeom prst="rect">
            <a:avLst/>
          </a:prstGeom>
        </p:spPr>
      </p:pic>
      <p:sp>
        <p:nvSpPr>
          <p:cNvPr id="522" name="rect 522"/>
          <p:cNvSpPr/>
          <p:nvPr/>
        </p:nvSpPr>
        <p:spPr>
          <a:xfrm>
            <a:off x="6489191" y="2438400"/>
            <a:ext cx="5333999" cy="33147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24" name="textbox 524"/>
          <p:cNvSpPr/>
          <p:nvPr/>
        </p:nvSpPr>
        <p:spPr>
          <a:xfrm>
            <a:off x="6679691" y="3124200"/>
            <a:ext cx="4953000" cy="2438400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</a:t>
            </a:r>
            <a:r>
              <a:rPr sz="1200" kern="0" spc="-1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truct</a:t>
            </a:r>
            <a:r>
              <a:rPr sz="1200" kern="0" spc="-1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MyComponent2</a:t>
            </a:r>
            <a:r>
              <a:rPr sz="1200" kern="0" spc="1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47980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200" kern="0" spc="1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022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1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"Hello</a:t>
            </a:r>
            <a:r>
              <a:rPr sz="1200" kern="0" spc="-1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World"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4734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446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5575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@Entry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5575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200" kern="0" spc="-1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MyComponent</a:t>
            </a:r>
            <a:r>
              <a:rPr sz="1200" kern="0" spc="13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47980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200" kern="0" spc="1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022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3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Row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200" kern="0" spc="1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10565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MyComponent2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26" name="textbox 526"/>
          <p:cNvSpPr/>
          <p:nvPr/>
        </p:nvSpPr>
        <p:spPr>
          <a:xfrm>
            <a:off x="850391" y="4000500"/>
            <a:ext cx="5334000" cy="17145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71500" algn="l" rtl="0" eaLnBrk="0">
              <a:lnSpc>
                <a:spcPct val="95000"/>
              </a:lnSpc>
              <a:spcBef>
                <a:spcPts val="5"/>
              </a:spcBef>
              <a:tabLst>
                <a:tab pos="68580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注意事项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ct val="95000"/>
              </a:lnSpc>
              <a:spcBef>
                <a:spcPts val="365"/>
              </a:spcBef>
              <a:tabLst>
                <a:tab pos="41910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样式设置在容器组件上，而非直接应用于内部组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ts val="1510"/>
              </a:lnSpc>
              <a:spcBef>
                <a:spcPts val="960"/>
              </a:spcBef>
              <a:tabLst>
                <a:tab pos="41846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链式调用的样式具有最高优先级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ct val="96000"/>
              </a:lnSpc>
              <a:tabLst>
                <a:tab pos="42799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多个样式调用时，后调用的样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式会覆盖先调用的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28" name="picture 5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40891" y="5334000"/>
            <a:ext cx="152400" cy="152400"/>
          </a:xfrm>
          <a:prstGeom prst="rect">
            <a:avLst/>
          </a:prstGeom>
        </p:spPr>
      </p:pic>
      <p:pic>
        <p:nvPicPr>
          <p:cNvPr id="530" name="picture 5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40891" y="5029200"/>
            <a:ext cx="152400" cy="152400"/>
          </a:xfrm>
          <a:prstGeom prst="rect">
            <a:avLst/>
          </a:prstGeom>
        </p:spPr>
      </p:pic>
      <p:pic>
        <p:nvPicPr>
          <p:cNvPr id="532" name="picture 5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40891" y="4724400"/>
            <a:ext cx="152400" cy="152400"/>
          </a:xfrm>
          <a:prstGeom prst="rect">
            <a:avLst/>
          </a:prstGeom>
        </p:spPr>
      </p:pic>
      <p:pic>
        <p:nvPicPr>
          <p:cNvPr id="534" name="picture 5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40891" y="4191000"/>
            <a:ext cx="381000" cy="381000"/>
          </a:xfrm>
          <a:prstGeom prst="rect">
            <a:avLst/>
          </a:prstGeom>
        </p:spPr>
      </p:pic>
      <p:pic>
        <p:nvPicPr>
          <p:cNvPr id="536" name="picture 5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40791" y="1066800"/>
            <a:ext cx="2381250" cy="2381250"/>
          </a:xfrm>
          <a:prstGeom prst="rect">
            <a:avLst/>
          </a:prstGeom>
        </p:spPr>
      </p:pic>
      <p:sp>
        <p:nvSpPr>
          <p:cNvPr id="538" name="textbox 538"/>
          <p:cNvSpPr/>
          <p:nvPr/>
        </p:nvSpPr>
        <p:spPr>
          <a:xfrm>
            <a:off x="850391" y="2438400"/>
            <a:ext cx="5334000" cy="13335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71500" algn="l" rtl="0" eaLnBrk="0">
              <a:lnSpc>
                <a:spcPct val="92000"/>
              </a:lnSpc>
              <a:tabLst>
                <a:tab pos="682625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链式调用设置样式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0" indent="20320" algn="l" rtl="0" eaLnBrk="0">
              <a:lnSpc>
                <a:spcPct val="113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自定义组件通过</a:t>
            </a:r>
            <a:r>
              <a:rPr sz="1200" b="1" kern="0" spc="0" dirty="0">
                <a:solidFill>
                  <a:srgbClr val="F97316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"</a:t>
            </a:r>
            <a:r>
              <a:rPr sz="1200" b="1" kern="0" spc="-180" dirty="0">
                <a:solidFill>
                  <a:srgbClr val="F97316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b="1" kern="0" spc="0" dirty="0">
                <a:solidFill>
                  <a:srgbClr val="F97316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."</a:t>
            </a: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链式调用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的形式设置通用样式，这些样式会被应用到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件的外部容器上。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40" name="picture 5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40891" y="2628900"/>
            <a:ext cx="381000" cy="381000"/>
          </a:xfrm>
          <a:prstGeom prst="rect">
            <a:avLst/>
          </a:prstGeom>
        </p:spPr>
      </p:pic>
      <p:sp>
        <p:nvSpPr>
          <p:cNvPr id="542" name="rect 542"/>
          <p:cNvSpPr/>
          <p:nvPr/>
        </p:nvSpPr>
        <p:spPr>
          <a:xfrm>
            <a:off x="240791" y="106680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44" name="picture 5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527791" y="6019800"/>
            <a:ext cx="1905000" cy="1904999"/>
          </a:xfrm>
          <a:prstGeom prst="rect">
            <a:avLst/>
          </a:prstGeom>
        </p:spPr>
      </p:pic>
      <p:sp>
        <p:nvSpPr>
          <p:cNvPr id="546" name="textbox 546"/>
          <p:cNvSpPr/>
          <p:nvPr/>
        </p:nvSpPr>
        <p:spPr>
          <a:xfrm>
            <a:off x="883297" y="1737118"/>
            <a:ext cx="3067685" cy="4356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700" u="sng" kern="0" spc="-40" dirty="0">
                <a:solidFill>
                  <a:srgbClr val="1E40AF">
                    <a:alpha val="100000"/>
                  </a:srgbClr>
                </a:solidFill>
                <a:uFill>
                  <a:solidFill>
                    <a:srgbClr val="F9731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</a:t>
            </a:r>
            <a:r>
              <a:rPr sz="2700" kern="0" spc="-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义组件通用样式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48" name="textbox 548"/>
          <p:cNvSpPr/>
          <p:nvPr/>
        </p:nvSpPr>
        <p:spPr>
          <a:xfrm>
            <a:off x="6666991" y="2616200"/>
            <a:ext cx="1282700" cy="4273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3000"/>
              </a:lnSpc>
              <a:spcBef>
                <a:spcPts val="5"/>
              </a:spcBef>
              <a:tabLst>
                <a:tab pos="503555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50" name="picture 55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679691" y="2628900"/>
            <a:ext cx="381000" cy="381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" name="picture 5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1066800"/>
            <a:ext cx="12192000" cy="6858000"/>
          </a:xfrm>
          <a:prstGeom prst="rect">
            <a:avLst/>
          </a:prstGeom>
        </p:spPr>
      </p:pic>
      <p:pic>
        <p:nvPicPr>
          <p:cNvPr id="554" name="picture 5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40791" y="1066800"/>
            <a:ext cx="2381250" cy="2381250"/>
          </a:xfrm>
          <a:prstGeom prst="rect">
            <a:avLst/>
          </a:prstGeom>
        </p:spPr>
      </p:pic>
      <p:sp>
        <p:nvSpPr>
          <p:cNvPr id="556" name="textbox 556"/>
          <p:cNvSpPr/>
          <p:nvPr/>
        </p:nvSpPr>
        <p:spPr>
          <a:xfrm>
            <a:off x="850391" y="2438400"/>
            <a:ext cx="5334000" cy="2276475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6060" algn="l" rtl="0" eaLnBrk="0">
              <a:lnSpc>
                <a:spcPct val="95000"/>
              </a:lnSpc>
              <a:spcBef>
                <a:spcPts val="5"/>
              </a:spcBef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页面与组件的关系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81000" algn="l" rtl="0" eaLnBrk="0">
              <a:lnSpc>
                <a:spcPts val="1510"/>
              </a:lnSpc>
              <a:spcBef>
                <a:spcPts val="1465"/>
              </a:spcBef>
              <a:tabLst>
                <a:tab pos="49847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页面由一个或多个自定义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组件组成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00050" algn="l" rtl="0" eaLnBrk="0">
              <a:lnSpc>
                <a:spcPts val="1515"/>
              </a:lnSpc>
              <a:spcBef>
                <a:spcPts val="1490"/>
              </a:spcBef>
              <a:tabLst>
                <a:tab pos="51435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被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@Entry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装饰的自定义组件为页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面的入口组件（即页面的根节点）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61950" algn="l" rtl="0" eaLnBrk="0">
              <a:lnSpc>
                <a:spcPct val="99000"/>
              </a:lnSpc>
              <a:spcBef>
                <a:spcPts val="365"/>
              </a:spcBef>
              <a:tabLst>
                <a:tab pos="48260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一个页面有且仅有一个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Entry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ct val="100000"/>
              </a:lnSpc>
              <a:spcBef>
                <a:spcPts val="5"/>
              </a:spcBef>
              <a:tabLst>
                <a:tab pos="49784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只有被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@Entry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装饰的组件才可以调用页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面的生命周期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58" name="picture 5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78991" y="4286250"/>
            <a:ext cx="152400" cy="152400"/>
          </a:xfrm>
          <a:prstGeom prst="rect">
            <a:avLst/>
          </a:prstGeom>
        </p:spPr>
      </p:pic>
      <p:pic>
        <p:nvPicPr>
          <p:cNvPr id="560" name="picture 5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078991" y="3895725"/>
            <a:ext cx="133350" cy="152400"/>
          </a:xfrm>
          <a:prstGeom prst="rect">
            <a:avLst/>
          </a:prstGeom>
        </p:spPr>
      </p:pic>
      <p:pic>
        <p:nvPicPr>
          <p:cNvPr id="562" name="picture 56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78991" y="3505200"/>
            <a:ext cx="171450" cy="152400"/>
          </a:xfrm>
          <a:prstGeom prst="rect">
            <a:avLst/>
          </a:prstGeom>
        </p:spPr>
      </p:pic>
      <p:pic>
        <p:nvPicPr>
          <p:cNvPr id="564" name="picture 5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78991" y="3124200"/>
            <a:ext cx="152400" cy="152400"/>
          </a:xfrm>
          <a:prstGeom prst="rect">
            <a:avLst/>
          </a:prstGeom>
        </p:spPr>
      </p:pic>
      <p:sp>
        <p:nvSpPr>
          <p:cNvPr id="566" name="rect 566"/>
          <p:cNvSpPr/>
          <p:nvPr/>
        </p:nvSpPr>
        <p:spPr>
          <a:xfrm>
            <a:off x="850391" y="4943475"/>
            <a:ext cx="5334000" cy="1800225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68" name="rect 568"/>
          <p:cNvSpPr/>
          <p:nvPr/>
        </p:nvSpPr>
        <p:spPr>
          <a:xfrm>
            <a:off x="240791" y="106680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70" name="picture 57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0527791" y="6019800"/>
            <a:ext cx="1905000" cy="1904999"/>
          </a:xfrm>
          <a:prstGeom prst="rect">
            <a:avLst/>
          </a:prstGeom>
        </p:spPr>
      </p:pic>
      <p:sp>
        <p:nvSpPr>
          <p:cNvPr id="572" name="rect 572"/>
          <p:cNvSpPr/>
          <p:nvPr/>
        </p:nvSpPr>
        <p:spPr>
          <a:xfrm>
            <a:off x="240791" y="7467600"/>
            <a:ext cx="12192000" cy="457199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74" name="rect 574"/>
          <p:cNvSpPr/>
          <p:nvPr/>
        </p:nvSpPr>
        <p:spPr>
          <a:xfrm>
            <a:off x="7946516" y="3686175"/>
            <a:ext cx="2419350" cy="1123950"/>
          </a:xfrm>
          <a:prstGeom prst="rect">
            <a:avLst/>
          </a:prstGeom>
          <a:solidFill>
            <a:srgbClr val="F97316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576" name="table 576"/>
          <p:cNvGraphicFramePr>
            <a:graphicFrameLocks noGrp="1"/>
          </p:cNvGraphicFramePr>
          <p:nvPr/>
        </p:nvGraphicFramePr>
        <p:xfrm>
          <a:off x="7936991" y="3676650"/>
          <a:ext cx="2438400" cy="1143000"/>
        </p:xfrm>
        <a:graphic>
          <a:graphicData uri="http://schemas.openxmlformats.org/drawingml/2006/table">
            <a:tbl>
              <a:tblPr/>
              <a:tblGrid>
                <a:gridCol w="351790"/>
                <a:gridCol w="2086610"/>
              </a:tblGrid>
              <a:tr h="11430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F973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F973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F973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8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66065" algn="l" rtl="0" eaLnBrk="0">
                        <a:lnSpc>
                          <a:spcPct val="89000"/>
                        </a:lnSpc>
                        <a:spcBef>
                          <a:spcPts val="0"/>
                        </a:spcBef>
                      </a:pPr>
                      <a:r>
                        <a:rPr sz="1200" b="1" kern="0" spc="9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@</a:t>
                      </a:r>
                      <a:r>
                        <a:rPr sz="1200" b="1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Entry</a:t>
                      </a:r>
                      <a:r>
                        <a:rPr sz="1200" kern="0" spc="9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装饰组件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69900" algn="l" rtl="0" eaLnBrk="0">
                        <a:lnSpc>
                          <a:spcPts val="1320"/>
                        </a:lnSpc>
                        <a:spcBef>
                          <a:spcPts val="5"/>
                        </a:spcBef>
                      </a:pPr>
                      <a:r>
                        <a:rPr sz="1000" kern="0" spc="4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页面入口组件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F973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F973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F973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78" name="rect 578"/>
          <p:cNvSpPr/>
          <p:nvPr/>
        </p:nvSpPr>
        <p:spPr>
          <a:xfrm>
            <a:off x="7936991" y="2438400"/>
            <a:ext cx="2438400" cy="9144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80" name="textbox 580"/>
          <p:cNvSpPr/>
          <p:nvPr/>
        </p:nvSpPr>
        <p:spPr>
          <a:xfrm>
            <a:off x="833234" y="1737118"/>
            <a:ext cx="3813175" cy="4235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7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页面和自定义组件的关系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82" name="rect 582"/>
          <p:cNvSpPr/>
          <p:nvPr/>
        </p:nvSpPr>
        <p:spPr>
          <a:xfrm>
            <a:off x="8470391" y="5248275"/>
            <a:ext cx="1371600" cy="742950"/>
          </a:xfrm>
          <a:prstGeom prst="rect">
            <a:avLst/>
          </a:prstGeom>
          <a:solidFill>
            <a:srgbClr val="3B82F6">
              <a:alpha val="14901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584" name="table 584"/>
          <p:cNvGraphicFramePr>
            <a:graphicFrameLocks noGrp="1"/>
          </p:cNvGraphicFramePr>
          <p:nvPr/>
        </p:nvGraphicFramePr>
        <p:xfrm>
          <a:off x="8460866" y="5238750"/>
          <a:ext cx="1390015" cy="762000"/>
        </p:xfrm>
        <a:graphic>
          <a:graphicData uri="http://schemas.openxmlformats.org/drawingml/2006/table">
            <a:tbl>
              <a:tblPr/>
              <a:tblGrid>
                <a:gridCol w="211454"/>
                <a:gridCol w="1178560"/>
              </a:tblGrid>
              <a:tr h="7620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8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4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5730" algn="l" rtl="0" eaLnBrk="0">
                        <a:lnSpc>
                          <a:spcPts val="1320"/>
                        </a:lnSpc>
                        <a:spcBef>
                          <a:spcPts val="0"/>
                        </a:spcBef>
                      </a:pPr>
                      <a:r>
                        <a:rPr sz="1000" kern="0" spc="2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自定义组件</a:t>
                      </a:r>
                      <a:r>
                        <a:rPr sz="1000" kern="0" spc="2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2</a:t>
                      </a:r>
                      <a:endParaRPr sz="10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86" name="rect 586"/>
          <p:cNvSpPr/>
          <p:nvPr/>
        </p:nvSpPr>
        <p:spPr>
          <a:xfrm>
            <a:off x="6898766" y="5248275"/>
            <a:ext cx="1362075" cy="742950"/>
          </a:xfrm>
          <a:prstGeom prst="rect">
            <a:avLst/>
          </a:prstGeom>
          <a:solidFill>
            <a:srgbClr val="3B82F6">
              <a:alpha val="15294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588" name="table 588"/>
          <p:cNvGraphicFramePr>
            <a:graphicFrameLocks noGrp="1"/>
          </p:cNvGraphicFramePr>
          <p:nvPr/>
        </p:nvGraphicFramePr>
        <p:xfrm>
          <a:off x="6889241" y="5238750"/>
          <a:ext cx="1381125" cy="762000"/>
        </p:xfrm>
        <a:graphic>
          <a:graphicData uri="http://schemas.openxmlformats.org/drawingml/2006/table">
            <a:tbl>
              <a:tblPr/>
              <a:tblGrid>
                <a:gridCol w="210184"/>
                <a:gridCol w="1170939"/>
              </a:tblGrid>
              <a:tr h="7620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8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4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3825" algn="l" rtl="0" eaLnBrk="0">
                        <a:lnSpc>
                          <a:spcPts val="1320"/>
                        </a:lnSpc>
                        <a:spcBef>
                          <a:spcPts val="0"/>
                        </a:spcBef>
                      </a:pPr>
                      <a:r>
                        <a:rPr sz="10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自定义组件</a:t>
                      </a:r>
                      <a:r>
                        <a:rPr sz="10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1</a:t>
                      </a:r>
                      <a:endParaRPr sz="10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90" name="rect 590"/>
          <p:cNvSpPr/>
          <p:nvPr/>
        </p:nvSpPr>
        <p:spPr>
          <a:xfrm>
            <a:off x="10051541" y="5248275"/>
            <a:ext cx="1362075" cy="742950"/>
          </a:xfrm>
          <a:prstGeom prst="rect">
            <a:avLst/>
          </a:prstGeom>
          <a:solidFill>
            <a:srgbClr val="3B82F6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592" name="table 592"/>
          <p:cNvGraphicFramePr>
            <a:graphicFrameLocks noGrp="1"/>
          </p:cNvGraphicFramePr>
          <p:nvPr/>
        </p:nvGraphicFramePr>
        <p:xfrm>
          <a:off x="10042016" y="5238750"/>
          <a:ext cx="1380490" cy="762000"/>
        </p:xfrm>
        <a:graphic>
          <a:graphicData uri="http://schemas.openxmlformats.org/drawingml/2006/table">
            <a:tbl>
              <a:tblPr/>
              <a:tblGrid>
                <a:gridCol w="208279"/>
                <a:gridCol w="1172210"/>
              </a:tblGrid>
              <a:tr h="7620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8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4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2555" algn="l" rtl="0" eaLnBrk="0">
                        <a:lnSpc>
                          <a:spcPts val="1320"/>
                        </a:lnSpc>
                        <a:spcBef>
                          <a:spcPts val="0"/>
                        </a:spcBef>
                      </a:pPr>
                      <a:r>
                        <a:rPr sz="1000" kern="0" spc="2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自定义组件</a:t>
                      </a:r>
                      <a:r>
                        <a:rPr sz="1000" kern="0" spc="2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3</a:t>
                      </a:r>
                      <a:endParaRPr sz="10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94" name="rect 594"/>
          <p:cNvSpPr/>
          <p:nvPr/>
        </p:nvSpPr>
        <p:spPr>
          <a:xfrm>
            <a:off x="2726816" y="5591175"/>
            <a:ext cx="1581150" cy="5715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96" name="rect 596"/>
          <p:cNvSpPr/>
          <p:nvPr/>
        </p:nvSpPr>
        <p:spPr>
          <a:xfrm>
            <a:off x="4384166" y="5591175"/>
            <a:ext cx="1571625" cy="5715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98" name="rect 598"/>
          <p:cNvSpPr/>
          <p:nvPr/>
        </p:nvSpPr>
        <p:spPr>
          <a:xfrm>
            <a:off x="1078991" y="5591175"/>
            <a:ext cx="1571625" cy="5715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00" name="textbox 600"/>
          <p:cNvSpPr/>
          <p:nvPr/>
        </p:nvSpPr>
        <p:spPr>
          <a:xfrm>
            <a:off x="1998325" y="6325768"/>
            <a:ext cx="3039110" cy="1854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255"/>
              </a:lnSpc>
            </a:pP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</a:t>
            </a:r>
            <a:r>
              <a:rPr sz="10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：只有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Entry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组件可以调用页面生命周期方法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02" name="textbox 602"/>
          <p:cNvSpPr/>
          <p:nvPr/>
        </p:nvSpPr>
        <p:spPr>
          <a:xfrm>
            <a:off x="1063624" y="5187759"/>
            <a:ext cx="1172844" cy="2406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生命周期方法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04" name="textbox 604"/>
          <p:cNvSpPr/>
          <p:nvPr/>
        </p:nvSpPr>
        <p:spPr>
          <a:xfrm>
            <a:off x="1436617" y="5923336"/>
            <a:ext cx="866139" cy="1606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1000" kern="0" spc="5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onPageShow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606" name="textbox 606"/>
          <p:cNvSpPr/>
          <p:nvPr/>
        </p:nvSpPr>
        <p:spPr>
          <a:xfrm>
            <a:off x="3115399" y="5923336"/>
            <a:ext cx="810894" cy="1606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onPageHide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608" name="textbox 608"/>
          <p:cNvSpPr/>
          <p:nvPr/>
        </p:nvSpPr>
        <p:spPr>
          <a:xfrm>
            <a:off x="4742388" y="5923336"/>
            <a:ext cx="859155" cy="1593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8000"/>
              </a:lnSpc>
            </a:pPr>
            <a:r>
              <a:rPr sz="1000" kern="0" spc="5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onBackPre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ss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610" name="picture 6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9022841" y="3884676"/>
            <a:ext cx="257175" cy="231647"/>
          </a:xfrm>
          <a:prstGeom prst="rect">
            <a:avLst/>
          </a:prstGeom>
        </p:spPr>
      </p:pic>
      <p:sp>
        <p:nvSpPr>
          <p:cNvPr id="612" name="textbox 612"/>
          <p:cNvSpPr/>
          <p:nvPr/>
        </p:nvSpPr>
        <p:spPr>
          <a:xfrm>
            <a:off x="8989110" y="2996209"/>
            <a:ext cx="332740" cy="1892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页面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14" name="picture 6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9070466" y="2627376"/>
            <a:ext cx="171450" cy="231647"/>
          </a:xfrm>
          <a:prstGeom prst="rect">
            <a:avLst/>
          </a:prstGeom>
        </p:spPr>
      </p:pic>
      <p:pic>
        <p:nvPicPr>
          <p:cNvPr id="616" name="picture 6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7489316" y="5396345"/>
            <a:ext cx="190500" cy="206086"/>
          </a:xfrm>
          <a:prstGeom prst="rect">
            <a:avLst/>
          </a:prstGeom>
        </p:spPr>
      </p:pic>
      <p:pic>
        <p:nvPicPr>
          <p:cNvPr id="618" name="picture 6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9060941" y="5396345"/>
            <a:ext cx="190500" cy="206086"/>
          </a:xfrm>
          <a:prstGeom prst="rect">
            <a:avLst/>
          </a:prstGeom>
        </p:spPr>
      </p:pic>
      <p:pic>
        <p:nvPicPr>
          <p:cNvPr id="620" name="picture 6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0632566" y="5396345"/>
            <a:ext cx="190500" cy="206086"/>
          </a:xfrm>
          <a:prstGeom prst="rect">
            <a:avLst/>
          </a:prstGeom>
        </p:spPr>
      </p:pic>
      <p:pic>
        <p:nvPicPr>
          <p:cNvPr id="622" name="picture 62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3422141" y="5695950"/>
            <a:ext cx="190500" cy="152400"/>
          </a:xfrm>
          <a:prstGeom prst="rect">
            <a:avLst/>
          </a:prstGeom>
        </p:spPr>
      </p:pic>
      <p:pic>
        <p:nvPicPr>
          <p:cNvPr id="624" name="picture 62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1783841" y="5695950"/>
            <a:ext cx="171450" cy="152400"/>
          </a:xfrm>
          <a:prstGeom prst="rect">
            <a:avLst/>
          </a:prstGeom>
        </p:spPr>
      </p:pic>
      <p:pic>
        <p:nvPicPr>
          <p:cNvPr id="626" name="picture 62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850391" y="2209800"/>
            <a:ext cx="609600" cy="38100"/>
          </a:xfrm>
          <a:prstGeom prst="rect">
            <a:avLst/>
          </a:prstGeom>
        </p:spPr>
      </p:pic>
      <p:pic>
        <p:nvPicPr>
          <p:cNvPr id="628" name="picture 62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5098541" y="5695950"/>
            <a:ext cx="133350" cy="152400"/>
          </a:xfrm>
          <a:prstGeom prst="rect">
            <a:avLst/>
          </a:prstGeom>
        </p:spPr>
      </p:pic>
      <p:pic>
        <p:nvPicPr>
          <p:cNvPr id="630" name="picture 63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9146666" y="3352800"/>
            <a:ext cx="19050" cy="228600"/>
          </a:xfrm>
          <a:prstGeom prst="rect">
            <a:avLst/>
          </a:prstGeom>
        </p:spPr>
      </p:pic>
      <p:pic>
        <p:nvPicPr>
          <p:cNvPr id="632" name="picture 63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6489191" y="4914900"/>
            <a:ext cx="19049" cy="228600"/>
          </a:xfrm>
          <a:prstGeom prst="rect">
            <a:avLst/>
          </a:prstGeom>
        </p:spPr>
      </p:pic>
      <p:sp>
        <p:nvSpPr>
          <p:cNvPr id="634" name="path 634"/>
          <p:cNvSpPr/>
          <p:nvPr/>
        </p:nvSpPr>
        <p:spPr>
          <a:xfrm>
            <a:off x="6900476" y="5238750"/>
            <a:ext cx="74490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36" name="path 636"/>
          <p:cNvSpPr/>
          <p:nvPr/>
        </p:nvSpPr>
        <p:spPr>
          <a:xfrm>
            <a:off x="8472101" y="5238750"/>
            <a:ext cx="74490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38" name="path 638"/>
          <p:cNvSpPr/>
          <p:nvPr/>
        </p:nvSpPr>
        <p:spPr>
          <a:xfrm>
            <a:off x="10053251" y="5238750"/>
            <a:ext cx="74490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40" name="path 640"/>
          <p:cNvSpPr/>
          <p:nvPr/>
        </p:nvSpPr>
        <p:spPr>
          <a:xfrm>
            <a:off x="7948228" y="3676650"/>
            <a:ext cx="74488" cy="48682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F97316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picture 6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1066800"/>
            <a:ext cx="12192000" cy="6858000"/>
          </a:xfrm>
          <a:prstGeom prst="rect">
            <a:avLst/>
          </a:prstGeom>
        </p:spPr>
      </p:pic>
      <p:pic>
        <p:nvPicPr>
          <p:cNvPr id="644" name="picture 6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527791" y="6019800"/>
            <a:ext cx="1905000" cy="1904999"/>
          </a:xfrm>
          <a:prstGeom prst="rect">
            <a:avLst/>
          </a:prstGeom>
        </p:spPr>
      </p:pic>
      <p:pic>
        <p:nvPicPr>
          <p:cNvPr id="646" name="picture 6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40791" y="1066800"/>
            <a:ext cx="2381250" cy="2381250"/>
          </a:xfrm>
          <a:prstGeom prst="rect">
            <a:avLst/>
          </a:prstGeom>
        </p:spPr>
      </p:pic>
      <p:sp>
        <p:nvSpPr>
          <p:cNvPr id="648" name="textbox 648"/>
          <p:cNvSpPr/>
          <p:nvPr/>
        </p:nvSpPr>
        <p:spPr>
          <a:xfrm>
            <a:off x="850391" y="3048000"/>
            <a:ext cx="10972800" cy="24384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606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页面生命周期流程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50" name="picture 6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69441" y="3809211"/>
            <a:ext cx="10953750" cy="3201188"/>
          </a:xfrm>
          <a:prstGeom prst="rect">
            <a:avLst/>
          </a:prstGeom>
        </p:spPr>
      </p:pic>
      <p:graphicFrame>
        <p:nvGraphicFramePr>
          <p:cNvPr id="652" name="table 652"/>
          <p:cNvGraphicFramePr>
            <a:graphicFrameLocks noGrp="1"/>
          </p:cNvGraphicFramePr>
          <p:nvPr/>
        </p:nvGraphicFramePr>
        <p:xfrm>
          <a:off x="850391" y="4905375"/>
          <a:ext cx="7543165" cy="2104390"/>
        </p:xfrm>
        <a:graphic>
          <a:graphicData uri="http://schemas.openxmlformats.org/drawingml/2006/table">
            <a:tbl>
              <a:tblPr/>
              <a:tblGrid>
                <a:gridCol w="3771900"/>
                <a:gridCol w="3771265"/>
              </a:tblGrid>
              <a:tr h="118935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9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09600" algn="l" rtl="0" eaLnBrk="0">
                        <a:lnSpc>
                          <a:spcPct val="81000"/>
                        </a:lnSpc>
                        <a:spcBef>
                          <a:spcPts val="5"/>
                        </a:spcBef>
                        <a:tabLst>
                          <a:tab pos="730885" algn="l"/>
                        </a:tabLst>
                      </a:pPr>
                      <a:r>
                        <a:rPr sz="15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	</a:t>
                      </a:r>
                      <a:r>
                        <a:rPr sz="1500" b="1" kern="0" spc="12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onPageShow</a:t>
                      </a:r>
                      <a:endParaRPr sz="15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  <a:p>
                      <a:pPr algn="l" rtl="0" eaLnBrk="0">
                        <a:lnSpc>
                          <a:spcPct val="11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31775" algn="l" rtl="0" eaLnBrk="0">
                        <a:lnSpc>
                          <a:spcPct val="119000"/>
                        </a:lnSpc>
                        <a:spcBef>
                          <a:spcPts val="5"/>
                        </a:spcBef>
                      </a:pP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页面每次显示时触发一次，包括路由</a:t>
                      </a:r>
                      <a:r>
                        <a:rPr sz="1200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过程、应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     </a:t>
                      </a:r>
                      <a:r>
                        <a:rPr sz="1200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kern="0" spc="-3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用进入前台等场景。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762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9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71500" algn="l" rtl="0" eaLnBrk="0">
                        <a:lnSpc>
                          <a:spcPct val="81000"/>
                        </a:lnSpc>
                        <a:spcBef>
                          <a:spcPts val="5"/>
                        </a:spcBef>
                        <a:tabLst>
                          <a:tab pos="692785" algn="l"/>
                        </a:tabLst>
                      </a:pPr>
                      <a:r>
                        <a:rPr sz="15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	</a:t>
                      </a:r>
                      <a:r>
                        <a:rPr sz="1500" b="1" kern="0" spc="10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onPageHide</a:t>
                      </a:r>
                      <a:endParaRPr sz="15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  <a:p>
                      <a:pPr algn="l" rtl="0" eaLnBrk="0">
                        <a:lnSpc>
                          <a:spcPct val="11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93675" algn="l" rtl="0" eaLnBrk="0">
                        <a:lnSpc>
                          <a:spcPct val="119000"/>
                        </a:lnSpc>
                        <a:spcBef>
                          <a:spcPts val="5"/>
                        </a:spcBef>
                      </a:pP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页面每次隐藏时触发一次，包括路由</a:t>
                      </a:r>
                      <a:r>
                        <a:rPr sz="1200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过程、应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      </a:t>
                      </a:r>
                      <a:r>
                        <a:rPr sz="1200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kern="0" spc="-3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用进入后台等场景。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76200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973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503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762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76200" cap="flat" cmpd="sng" algn="ctr">
                      <a:solidFill>
                        <a:srgbClr val="1D4E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973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54" name="picture 6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812791" y="5095875"/>
            <a:ext cx="381000" cy="381000"/>
          </a:xfrm>
          <a:prstGeom prst="rect">
            <a:avLst/>
          </a:prstGeom>
        </p:spPr>
      </p:pic>
      <p:pic>
        <p:nvPicPr>
          <p:cNvPr id="656" name="picture 6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78991" y="5095875"/>
            <a:ext cx="381000" cy="381000"/>
          </a:xfrm>
          <a:prstGeom prst="rect">
            <a:avLst/>
          </a:prstGeom>
        </p:spPr>
      </p:pic>
      <p:sp>
        <p:nvSpPr>
          <p:cNvPr id="658" name="rect 658"/>
          <p:cNvSpPr/>
          <p:nvPr/>
        </p:nvSpPr>
        <p:spPr>
          <a:xfrm>
            <a:off x="240791" y="106680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60" name="rect 660"/>
          <p:cNvSpPr/>
          <p:nvPr/>
        </p:nvSpPr>
        <p:spPr>
          <a:xfrm>
            <a:off x="240791" y="7467600"/>
            <a:ext cx="12192000" cy="457199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62" name="textbox 662"/>
          <p:cNvSpPr/>
          <p:nvPr/>
        </p:nvSpPr>
        <p:spPr>
          <a:xfrm>
            <a:off x="4812791" y="6162675"/>
            <a:ext cx="3086735" cy="6286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4300" algn="l" rtl="0" eaLnBrk="0">
              <a:lnSpc>
                <a:spcPct val="98000"/>
              </a:lnSpc>
            </a:pPr>
            <a:r>
              <a:rPr sz="1100" kern="0" spc="10" dirty="0">
                <a:solidFill>
                  <a:srgbClr val="0B3F95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100" kern="0" spc="10" dirty="0">
                <a:solidFill>
                  <a:srgbClr val="0B3F95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onPageHide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20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2555" algn="l" rtl="0" eaLnBrk="0">
              <a:lnSpc>
                <a:spcPts val="1240"/>
              </a:lnSpc>
              <a:spcBef>
                <a:spcPts val="0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000" kern="0" spc="-3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info</a:t>
            </a:r>
            <a:r>
              <a:rPr sz="1000" kern="0" spc="6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Page</a:t>
            </a:r>
            <a:r>
              <a:rPr sz="1000" kern="0" spc="6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hidden</a:t>
            </a:r>
            <a:r>
              <a:rPr sz="1000" kern="0" spc="6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');</a:t>
            </a:r>
            <a:r>
              <a:rPr sz="1000" kern="0" spc="1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664" name="textbox 664"/>
          <p:cNvSpPr/>
          <p:nvPr/>
        </p:nvSpPr>
        <p:spPr>
          <a:xfrm>
            <a:off x="1078991" y="6162675"/>
            <a:ext cx="3086100" cy="6286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4300" algn="l" rtl="0" eaLnBrk="0">
              <a:lnSpc>
                <a:spcPct val="98000"/>
              </a:lnSpc>
            </a:pPr>
            <a:r>
              <a:rPr sz="1100" kern="0" spc="10" dirty="0">
                <a:solidFill>
                  <a:srgbClr val="0B3F95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100" kern="0" spc="10" dirty="0">
                <a:solidFill>
                  <a:srgbClr val="0B3F95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onPageShow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20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2555" algn="l" rtl="0" eaLnBrk="0">
              <a:lnSpc>
                <a:spcPts val="1240"/>
              </a:lnSpc>
              <a:spcBef>
                <a:spcPts val="0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000" kern="0" spc="-28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info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Page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shown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');</a:t>
            </a:r>
            <a:r>
              <a:rPr sz="1000" kern="0" spc="1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666" name="textbox 666"/>
          <p:cNvSpPr/>
          <p:nvPr/>
        </p:nvSpPr>
        <p:spPr>
          <a:xfrm>
            <a:off x="8536787" y="5609640"/>
            <a:ext cx="3078479" cy="6737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1430" algn="l" rtl="0" eaLnBrk="0">
              <a:lnSpc>
                <a:spcPct val="120000"/>
              </a:lnSpc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当用户单击返回按钮时触发。返回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true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表示页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面自己处理返回逻辑，不进行页面路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由；返回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false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表示使用默认的路由返回逻辑。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68" name="textbox 668"/>
          <p:cNvSpPr/>
          <p:nvPr/>
        </p:nvSpPr>
        <p:spPr>
          <a:xfrm>
            <a:off x="838377" y="2451265"/>
            <a:ext cx="7651750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被</a:t>
            </a:r>
            <a:r>
              <a:rPr sz="1300" kern="0" spc="40" dirty="0">
                <a:solidFill>
                  <a:srgbClr val="F97316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300" kern="0" spc="0" dirty="0">
                <a:solidFill>
                  <a:srgbClr val="F97316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装饰的组件（页面）提供以下生命周期接口，用于管理页面的显示、隐藏和返回按钮事件。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70" name="textbox 670"/>
          <p:cNvSpPr/>
          <p:nvPr/>
        </p:nvSpPr>
        <p:spPr>
          <a:xfrm>
            <a:off x="8546591" y="6391275"/>
            <a:ext cx="3086100" cy="428625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algn="l" rtl="0" eaLnBrk="0">
              <a:lnSpc>
                <a:spcPts val="1300"/>
              </a:lnSpc>
              <a:spcBef>
                <a:spcPts val="5"/>
              </a:spcBef>
              <a:tabLst>
                <a:tab pos="374650" algn="l"/>
              </a:tabLst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	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onBackPress</a:t>
            </a:r>
            <a:r>
              <a:rPr sz="1000" kern="0" spc="8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8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1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1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true</a:t>
            </a:r>
            <a:r>
              <a:rPr sz="1000" kern="0" spc="8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000" kern="0" spc="1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672" name="picture 67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660891" y="6534150"/>
            <a:ext cx="171450" cy="133350"/>
          </a:xfrm>
          <a:prstGeom prst="rect">
            <a:avLst/>
          </a:prstGeom>
        </p:spPr>
      </p:pic>
      <p:sp>
        <p:nvSpPr>
          <p:cNvPr id="674" name="textbox 674"/>
          <p:cNvSpPr/>
          <p:nvPr/>
        </p:nvSpPr>
        <p:spPr>
          <a:xfrm>
            <a:off x="833234" y="1747063"/>
            <a:ext cx="2087879" cy="4102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27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页面生命周期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76" name="textbox 676"/>
          <p:cNvSpPr/>
          <p:nvPr/>
        </p:nvSpPr>
        <p:spPr>
          <a:xfrm>
            <a:off x="8533891" y="5083175"/>
            <a:ext cx="1889760" cy="5873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4420"/>
              </a:lnSpc>
            </a:pPr>
            <a:r>
              <a:rPr sz="6000" kern="0" spc="24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6000" kern="0" spc="-65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b="1" kern="0" spc="240" baseline="3800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onBackPress</a:t>
            </a:r>
            <a:endParaRPr sz="2300" baseline="38000" dirty="0">
              <a:latin typeface="Microsoft JhengHei"/>
              <a:ea typeface="Microsoft JhengHei"/>
              <a:cs typeface="Microsoft JhengHei"/>
            </a:endParaRPr>
          </a:p>
        </p:txBody>
      </p:sp>
      <p:pic>
        <p:nvPicPr>
          <p:cNvPr id="678" name="picture 67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50391" y="2209800"/>
            <a:ext cx="6096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0" name="picture 6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1066800"/>
            <a:ext cx="12192000" cy="6858000"/>
          </a:xfrm>
          <a:prstGeom prst="rect">
            <a:avLst/>
          </a:prstGeom>
        </p:spPr>
      </p:pic>
      <p:pic>
        <p:nvPicPr>
          <p:cNvPr id="682" name="picture 6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527791" y="6019800"/>
            <a:ext cx="1905000" cy="1904999"/>
          </a:xfrm>
          <a:prstGeom prst="rect">
            <a:avLst/>
          </a:prstGeom>
        </p:spPr>
      </p:pic>
      <p:pic>
        <p:nvPicPr>
          <p:cNvPr id="684" name="picture 6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40791" y="1066800"/>
            <a:ext cx="2381250" cy="2381250"/>
          </a:xfrm>
          <a:prstGeom prst="rect">
            <a:avLst/>
          </a:prstGeom>
        </p:spPr>
      </p:pic>
      <p:pic>
        <p:nvPicPr>
          <p:cNvPr id="686" name="picture 6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50391" y="2895600"/>
            <a:ext cx="10972800" cy="4114800"/>
          </a:xfrm>
          <a:prstGeom prst="rect">
            <a:avLst/>
          </a:prstGeom>
        </p:spPr>
      </p:pic>
      <p:pic>
        <p:nvPicPr>
          <p:cNvPr id="688" name="picture 6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383791" y="3564599"/>
            <a:ext cx="9804400" cy="793799"/>
          </a:xfrm>
          <a:prstGeom prst="rect">
            <a:avLst/>
          </a:prstGeom>
        </p:spPr>
      </p:pic>
      <p:sp>
        <p:nvSpPr>
          <p:cNvPr id="690" name="rect 690"/>
          <p:cNvSpPr/>
          <p:nvPr/>
        </p:nvSpPr>
        <p:spPr>
          <a:xfrm>
            <a:off x="240791" y="106680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92" name="rect 692"/>
          <p:cNvSpPr/>
          <p:nvPr/>
        </p:nvSpPr>
        <p:spPr>
          <a:xfrm>
            <a:off x="240791" y="7467600"/>
            <a:ext cx="12192000" cy="457199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94" name="textbox 694"/>
          <p:cNvSpPr/>
          <p:nvPr/>
        </p:nvSpPr>
        <p:spPr>
          <a:xfrm>
            <a:off x="8571991" y="5145849"/>
            <a:ext cx="2929889" cy="16325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51815" algn="l" rtl="0" eaLnBrk="0">
              <a:lnSpc>
                <a:spcPct val="81000"/>
              </a:lnSpc>
            </a:pPr>
            <a:r>
              <a:rPr sz="1500" b="1" kern="0" spc="11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aboutToDisapp</a:t>
            </a:r>
            <a:r>
              <a:rPr sz="1500" b="1" kern="0" spc="10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ear</a:t>
            </a:r>
            <a:endParaRPr sz="1500" dirty="0">
              <a:latin typeface="Microsoft JhengHei"/>
              <a:ea typeface="Microsoft JhengHei"/>
              <a:cs typeface="Microsoft JhengHei"/>
            </a:endParaRPr>
          </a:p>
          <a:p>
            <a:pPr marL="12700" algn="l" rtl="0" eaLnBrk="0">
              <a:lnSpc>
                <a:spcPct val="78000"/>
              </a:lnSpc>
              <a:spcBef>
                <a:spcPts val="1235"/>
              </a:spcBef>
            </a:pPr>
            <a:r>
              <a:rPr sz="1800" kern="0" spc="30" dirty="0">
                <a:solidFill>
                  <a:srgbClr val="1956D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1800" kern="0" spc="30" dirty="0">
                <a:solidFill>
                  <a:srgbClr val="1956D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触发时机： 自定义组件析构销毁之前执行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4475" indent="-79375" algn="l" rtl="0" eaLnBrk="0">
              <a:lnSpc>
                <a:spcPct val="110000"/>
              </a:lnSpc>
              <a:spcBef>
                <a:spcPts val="545"/>
              </a:spcBef>
            </a:pP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允许操作：</a:t>
            </a:r>
            <a:r>
              <a:rPr sz="1000" kern="0" spc="-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可以执行清理工</a:t>
            </a:r>
            <a:r>
              <a:rPr sz="10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作、取消订阅事件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indent="-76200" algn="l" rtl="0" eaLnBrk="0">
              <a:lnSpc>
                <a:spcPct val="118000"/>
              </a:lnSpc>
              <a:spcBef>
                <a:spcPts val="5"/>
              </a:spcBef>
              <a:tabLst>
                <a:tab pos="243840" algn="l"/>
              </a:tabLst>
            </a:pP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禁止操作：</a:t>
            </a:r>
            <a:r>
              <a:rPr sz="1000" kern="0" spc="-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不允许在该函数中改变状</a:t>
            </a:r>
            <a:r>
              <a:rPr sz="10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态变量，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特别是修改</a:t>
            </a:r>
            <a:r>
              <a:rPr sz="1000" kern="0" spc="6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Link</a:t>
            </a:r>
            <a:r>
              <a:rPr sz="1000" kern="0" spc="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变量可能会导致应用程序行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为不稳定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96" name="picture 69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584691" y="6248400"/>
            <a:ext cx="152400" cy="152400"/>
          </a:xfrm>
          <a:prstGeom prst="rect">
            <a:avLst/>
          </a:prstGeom>
        </p:spPr>
      </p:pic>
      <p:pic>
        <p:nvPicPr>
          <p:cNvPr id="698" name="picture 69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584691" y="5791200"/>
            <a:ext cx="152400" cy="152400"/>
          </a:xfrm>
          <a:prstGeom prst="rect">
            <a:avLst/>
          </a:prstGeom>
        </p:spPr>
      </p:pic>
      <p:sp>
        <p:nvSpPr>
          <p:cNvPr id="700" name="textbox 700"/>
          <p:cNvSpPr/>
          <p:nvPr/>
        </p:nvSpPr>
        <p:spPr>
          <a:xfrm>
            <a:off x="5066791" y="5145849"/>
            <a:ext cx="2719070" cy="16313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09930" algn="l" rtl="0" eaLnBrk="0">
              <a:lnSpc>
                <a:spcPct val="84000"/>
              </a:lnSpc>
            </a:pPr>
            <a:r>
              <a:rPr sz="1500" b="1" kern="0" spc="10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onDidBuil</a:t>
            </a:r>
            <a:r>
              <a:rPr sz="1500" b="1" kern="0" spc="9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d</a:t>
            </a:r>
            <a:endParaRPr sz="1500" dirty="0">
              <a:latin typeface="Microsoft JhengHei"/>
              <a:ea typeface="Microsoft JhengHei"/>
              <a:cs typeface="Microsoft JhengHei"/>
            </a:endParaRPr>
          </a:p>
          <a:p>
            <a:pPr marL="13335" algn="l" rtl="0" eaLnBrk="0">
              <a:lnSpc>
                <a:spcPct val="96000"/>
              </a:lnSpc>
              <a:spcBef>
                <a:spcPts val="1280"/>
              </a:spcBef>
            </a:pP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触发时机：</a:t>
            </a:r>
            <a:r>
              <a:rPr sz="10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()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函数执行完成后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indent="-635" algn="l" rtl="0" eaLnBrk="0">
              <a:lnSpc>
                <a:spcPct val="117000"/>
              </a:lnSpc>
              <a:spcBef>
                <a:spcPts val="805"/>
              </a:spcBef>
            </a:pP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允许操作：</a:t>
            </a:r>
            <a:r>
              <a:rPr sz="1000" kern="0" spc="-7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可以执行一些收</a:t>
            </a:r>
            <a:r>
              <a:rPr sz="10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尾工作、启动定时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器等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5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2540" algn="l" rtl="0" eaLnBrk="0">
              <a:lnSpc>
                <a:spcPct val="11800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禁止操作：</a:t>
            </a:r>
            <a:r>
              <a:rPr sz="1000" kern="0" spc="-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不建议在此函数</a:t>
            </a:r>
            <a:r>
              <a:rPr sz="10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中更改状态变量或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7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animateTo</a:t>
            </a:r>
            <a:r>
              <a:rPr sz="1000" kern="0" spc="7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等功能，可能导致不稳定的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8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表现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02" name="textbox 702"/>
          <p:cNvSpPr/>
          <p:nvPr/>
        </p:nvSpPr>
        <p:spPr>
          <a:xfrm>
            <a:off x="1333792" y="5145849"/>
            <a:ext cx="2691764" cy="14420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81330" algn="l" rtl="0" eaLnBrk="0">
              <a:lnSpc>
                <a:spcPct val="81000"/>
              </a:lnSpc>
            </a:pPr>
            <a:r>
              <a:rPr sz="1500" b="1" kern="0" spc="10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aboutToApp</a:t>
            </a:r>
            <a:r>
              <a:rPr sz="1500" b="1" kern="0" spc="9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ear</a:t>
            </a:r>
            <a:endParaRPr sz="1500" dirty="0">
              <a:latin typeface="Microsoft JhengHei"/>
              <a:ea typeface="Microsoft JhengHei"/>
              <a:cs typeface="Microsoft JhengHei"/>
            </a:endParaRPr>
          </a:p>
          <a:p>
            <a:pPr marL="20320" indent="-7620" algn="l" rtl="0" eaLnBrk="0">
              <a:lnSpc>
                <a:spcPct val="115000"/>
              </a:lnSpc>
              <a:spcBef>
                <a:spcPts val="1235"/>
              </a:spcBef>
            </a:pP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触发时机：</a:t>
            </a:r>
            <a:r>
              <a:rPr sz="1000" kern="0" spc="-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组件即将出现时，</a:t>
            </a:r>
            <a:r>
              <a:rPr sz="10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创建自定义组件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的新实例后，执行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</a:t>
            </a:r>
            <a:r>
              <a:rPr sz="1000" kern="0" spc="6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()</a:t>
            </a:r>
            <a:r>
              <a:rPr sz="10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函数前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" algn="l" rtl="0" eaLnBrk="0">
              <a:lnSpc>
                <a:spcPct val="97000"/>
              </a:lnSpc>
              <a:spcBef>
                <a:spcPts val="950"/>
              </a:spcBef>
            </a:pP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允许操作：</a:t>
            </a:r>
            <a:r>
              <a:rPr sz="1000" kern="0" spc="-7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可以初始化组件</a:t>
            </a:r>
            <a:r>
              <a:rPr sz="10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状态、订阅事件等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indent="-3175" algn="l" rtl="0" eaLnBrk="0">
              <a:lnSpc>
                <a:spcPct val="116000"/>
              </a:lnSpc>
              <a:spcBef>
                <a:spcPts val="5"/>
              </a:spcBef>
            </a:pPr>
            <a:r>
              <a:rPr sz="10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注意事项： 避免在此处执行耗时操作，可能影 </a:t>
            </a:r>
            <a:r>
              <a:rPr sz="10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响组件显示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04" name="textbox 704"/>
          <p:cNvSpPr/>
          <p:nvPr/>
        </p:nvSpPr>
        <p:spPr>
          <a:xfrm>
            <a:off x="844702" y="2326716"/>
            <a:ext cx="3799204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一般用</a:t>
            </a:r>
            <a:r>
              <a:rPr sz="1200" kern="0" spc="1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Component</a:t>
            </a:r>
            <a:r>
              <a:rPr sz="1200" kern="0" spc="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装饰的自定义组件的生命周期接口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06" name="textbox 706"/>
          <p:cNvSpPr/>
          <p:nvPr/>
        </p:nvSpPr>
        <p:spPr>
          <a:xfrm>
            <a:off x="836663" y="1747063"/>
            <a:ext cx="2084070" cy="4038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27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组件生命周期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08" name="picture 70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070091" y="4391025"/>
            <a:ext cx="571501" cy="571500"/>
          </a:xfrm>
          <a:prstGeom prst="rect">
            <a:avLst/>
          </a:prstGeom>
        </p:spPr>
      </p:pic>
      <p:pic>
        <p:nvPicPr>
          <p:cNvPr id="710" name="picture 7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2336291" y="4391025"/>
            <a:ext cx="571500" cy="571500"/>
          </a:xfrm>
          <a:prstGeom prst="rect">
            <a:avLst/>
          </a:prstGeom>
        </p:spPr>
      </p:pic>
      <p:pic>
        <p:nvPicPr>
          <p:cNvPr id="712" name="picture 7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9803891" y="4391025"/>
            <a:ext cx="571500" cy="571500"/>
          </a:xfrm>
          <a:prstGeom prst="rect">
            <a:avLst/>
          </a:prstGeom>
        </p:spPr>
      </p:pic>
      <p:pic>
        <p:nvPicPr>
          <p:cNvPr id="714" name="picture 7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4584191" y="4162425"/>
            <a:ext cx="76200" cy="2847975"/>
          </a:xfrm>
          <a:prstGeom prst="rect">
            <a:avLst/>
          </a:prstGeom>
        </p:spPr>
      </p:pic>
      <p:pic>
        <p:nvPicPr>
          <p:cNvPr id="716" name="picture 7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8317991" y="4162425"/>
            <a:ext cx="76200" cy="2847975"/>
          </a:xfrm>
          <a:prstGeom prst="rect">
            <a:avLst/>
          </a:prstGeom>
        </p:spPr>
      </p:pic>
      <p:pic>
        <p:nvPicPr>
          <p:cNvPr id="718" name="picture 7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850391" y="4162425"/>
            <a:ext cx="76200" cy="2847975"/>
          </a:xfrm>
          <a:prstGeom prst="rect">
            <a:avLst/>
          </a:prstGeom>
        </p:spPr>
      </p:pic>
      <p:pic>
        <p:nvPicPr>
          <p:cNvPr id="720" name="picture 72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4850891" y="5524500"/>
            <a:ext cx="152400" cy="152400"/>
          </a:xfrm>
          <a:prstGeom prst="rect">
            <a:avLst/>
          </a:prstGeom>
        </p:spPr>
      </p:pic>
      <p:pic>
        <p:nvPicPr>
          <p:cNvPr id="722" name="picture 7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850891" y="5791200"/>
            <a:ext cx="152400" cy="152400"/>
          </a:xfrm>
          <a:prstGeom prst="rect">
            <a:avLst/>
          </a:prstGeom>
        </p:spPr>
      </p:pic>
      <p:pic>
        <p:nvPicPr>
          <p:cNvPr id="724" name="picture 7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850891" y="6248400"/>
            <a:ext cx="152400" cy="152400"/>
          </a:xfrm>
          <a:prstGeom prst="rect">
            <a:avLst/>
          </a:prstGeom>
        </p:spPr>
      </p:pic>
      <p:pic>
        <p:nvPicPr>
          <p:cNvPr id="726" name="picture 72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1117091" y="5524500"/>
            <a:ext cx="152400" cy="152400"/>
          </a:xfrm>
          <a:prstGeom prst="rect">
            <a:avLst/>
          </a:prstGeom>
        </p:spPr>
      </p:pic>
      <p:pic>
        <p:nvPicPr>
          <p:cNvPr id="728" name="picture 7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117091" y="5981700"/>
            <a:ext cx="152400" cy="152400"/>
          </a:xfrm>
          <a:prstGeom prst="rect">
            <a:avLst/>
          </a:prstGeom>
        </p:spPr>
      </p:pic>
      <p:pic>
        <p:nvPicPr>
          <p:cNvPr id="730" name="picture 73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1117091" y="6248400"/>
            <a:ext cx="152400" cy="152400"/>
          </a:xfrm>
          <a:prstGeom prst="rect">
            <a:avLst/>
          </a:prstGeom>
        </p:spPr>
      </p:pic>
      <p:pic>
        <p:nvPicPr>
          <p:cNvPr id="732" name="picture 73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850391" y="2209800"/>
            <a:ext cx="6096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4" name="picture 7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1066800"/>
            <a:ext cx="12192000" cy="6858000"/>
          </a:xfrm>
          <a:prstGeom prst="rect">
            <a:avLst/>
          </a:prstGeom>
        </p:spPr>
      </p:pic>
      <p:pic>
        <p:nvPicPr>
          <p:cNvPr id="736" name="picture 7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527791" y="6019800"/>
            <a:ext cx="1905000" cy="1904999"/>
          </a:xfrm>
          <a:prstGeom prst="rect">
            <a:avLst/>
          </a:prstGeom>
        </p:spPr>
      </p:pic>
      <p:grpSp>
        <p:nvGrpSpPr>
          <p:cNvPr id="28" name="group 28"/>
          <p:cNvGrpSpPr/>
          <p:nvPr/>
        </p:nvGrpSpPr>
        <p:grpSpPr>
          <a:xfrm rot="21600000">
            <a:off x="9994391" y="2438400"/>
            <a:ext cx="1828800" cy="2543175"/>
            <a:chOff x="0" y="0"/>
            <a:chExt cx="1828800" cy="2543175"/>
          </a:xfrm>
        </p:grpSpPr>
        <p:sp>
          <p:nvSpPr>
            <p:cNvPr id="738" name="rect 738"/>
            <p:cNvSpPr/>
            <p:nvPr/>
          </p:nvSpPr>
          <p:spPr>
            <a:xfrm>
              <a:off x="0" y="0"/>
              <a:ext cx="1828800" cy="2543175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40" name="textbox 740"/>
            <p:cNvSpPr/>
            <p:nvPr/>
          </p:nvSpPr>
          <p:spPr>
            <a:xfrm>
              <a:off x="272564" y="965136"/>
              <a:ext cx="1285239" cy="134366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47675" algn="l" rtl="0" eaLnBrk="0">
                <a:lnSpc>
                  <a:spcPct val="93000"/>
                </a:lnSpc>
              </a:pPr>
              <a:r>
                <a:rPr sz="1500" kern="0" spc="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执行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62865" algn="l" rtl="0" eaLnBrk="0">
                <a:lnSpc>
                  <a:spcPct val="84000"/>
                </a:lnSpc>
                <a:spcBef>
                  <a:spcPts val="575"/>
                </a:spcBef>
              </a:pPr>
              <a:r>
                <a:rPr sz="1500" b="1" kern="0" spc="1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onDidBuil</a:t>
              </a:r>
              <a:r>
                <a:rPr sz="1500" b="1" kern="0" spc="9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d</a:t>
              </a:r>
              <a:endParaRPr sz="1500" dirty="0">
                <a:latin typeface="Microsoft JhengHei"/>
                <a:ea typeface="Microsoft JhengHei"/>
                <a:cs typeface="Microsoft JhengHei"/>
              </a:endParaRPr>
            </a:p>
            <a:p>
              <a:pPr marL="309880" algn="l" rtl="0" eaLnBrk="0">
                <a:lnSpc>
                  <a:spcPts val="1320"/>
                </a:lnSpc>
                <a:spcBef>
                  <a:spcPts val="880"/>
                </a:spcBef>
              </a:pPr>
              <a:r>
                <a:rPr sz="1000" kern="0" spc="4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如果定义了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9685" algn="l" rtl="0" eaLnBrk="0">
                <a:lnSpc>
                  <a:spcPct val="96000"/>
                </a:lnSpc>
                <a:spcBef>
                  <a:spcPts val="285"/>
                </a:spcBef>
              </a:pPr>
              <a:r>
                <a:rPr sz="1000" kern="0" spc="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onDidBuild</a:t>
              </a:r>
              <a:r>
                <a:rPr sz="1000" kern="0" spc="13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方法，则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algn="l" rtl="0" eaLnBrk="0">
                <a:lnSpc>
                  <a:spcPct val="97000"/>
                </a:lnSpc>
                <a:spcBef>
                  <a:spcPts val="335"/>
                </a:spcBef>
              </a:pPr>
              <a:r>
                <a:rPr sz="1000" kern="0" spc="6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在</a:t>
              </a:r>
              <a:r>
                <a:rPr sz="1000" kern="0" spc="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build</a:t>
              </a:r>
              <a:r>
                <a:rPr sz="1000" kern="0" spc="6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方法执行完毕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0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45135" algn="l" rtl="0" eaLnBrk="0">
                <a:lnSpc>
                  <a:spcPct val="93000"/>
                </a:lnSpc>
                <a:spcBef>
                  <a:spcPts val="0"/>
                </a:spcBef>
              </a:pPr>
              <a:r>
                <a:rPr sz="1000" kern="0" spc="3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后调用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742" name="picture 74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628650" y="228600"/>
              <a:ext cx="571500" cy="571500"/>
            </a:xfrm>
            <a:prstGeom prst="rect">
              <a:avLst/>
            </a:prstGeom>
          </p:spPr>
        </p:pic>
        <p:pic>
          <p:nvPicPr>
            <p:cNvPr id="744" name="picture 74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1019175"/>
              <a:ext cx="142875" cy="228600"/>
            </a:xfrm>
            <a:prstGeom prst="rect">
              <a:avLst/>
            </a:prstGeom>
          </p:spPr>
        </p:pic>
      </p:grpSp>
      <p:sp>
        <p:nvSpPr>
          <p:cNvPr id="746" name="rect 746"/>
          <p:cNvSpPr/>
          <p:nvPr/>
        </p:nvSpPr>
        <p:spPr>
          <a:xfrm>
            <a:off x="869441" y="4914900"/>
            <a:ext cx="10953750" cy="1638300"/>
          </a:xfrm>
          <a:prstGeom prst="rect">
            <a:avLst/>
          </a:prstGeom>
          <a:solidFill>
            <a:srgbClr val="DBEAFE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48" name="textbox 748"/>
          <p:cNvSpPr/>
          <p:nvPr/>
        </p:nvSpPr>
        <p:spPr>
          <a:xfrm>
            <a:off x="1104391" y="5167338"/>
            <a:ext cx="8183244" cy="11639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ts val="1580"/>
              </a:lnSpc>
              <a:tabLst>
                <a:tab pos="222250" algn="l"/>
              </a:tabLst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渲染流程要点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78740" algn="l" rtl="0" eaLnBrk="0">
              <a:lnSpc>
                <a:spcPts val="1510"/>
              </a:lnSpc>
              <a:spcBef>
                <a:spcPts val="955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自定义组件的渲染是一个递归过程，当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方法中包含其他自定义组件时，会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继续创建并渲染子组件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8740" algn="l" rtl="0" eaLnBrk="0">
              <a:lnSpc>
                <a:spcPct val="153000"/>
              </a:lnSpc>
              <a:spcBef>
                <a:spcPts val="5"/>
              </a:spcBef>
            </a:pP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200" kern="0" spc="10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状态映射关系的建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立是实现数据驱动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更新的关键，当状态变量变化时，框架会通过映射关系找到对应的组件进行刷新 </a:t>
            </a:r>
            <a:r>
              <a:rPr sz="800" kern="0" spc="1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800" kern="0" spc="1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组件的创建和渲染流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程是理解组件生命周期和状态管理机制的基础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50" name="picture 7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17091" y="5181600"/>
            <a:ext cx="133350" cy="171450"/>
          </a:xfrm>
          <a:prstGeom prst="rect">
            <a:avLst/>
          </a:prstGeom>
        </p:spPr>
      </p:pic>
      <p:pic>
        <p:nvPicPr>
          <p:cNvPr id="752" name="picture 7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240791" y="1066800"/>
            <a:ext cx="2381250" cy="2381250"/>
          </a:xfrm>
          <a:prstGeom prst="rect">
            <a:avLst/>
          </a:prstGeom>
        </p:spPr>
      </p:pic>
      <p:sp>
        <p:nvSpPr>
          <p:cNvPr id="754" name="rect 754"/>
          <p:cNvSpPr/>
          <p:nvPr/>
        </p:nvSpPr>
        <p:spPr>
          <a:xfrm>
            <a:off x="240791" y="106680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56" name="rect 756"/>
          <p:cNvSpPr/>
          <p:nvPr/>
        </p:nvSpPr>
        <p:spPr>
          <a:xfrm>
            <a:off x="240791" y="7467600"/>
            <a:ext cx="12192000" cy="457199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58" name="rect 758"/>
          <p:cNvSpPr/>
          <p:nvPr/>
        </p:nvSpPr>
        <p:spPr>
          <a:xfrm>
            <a:off x="4507991" y="2438400"/>
            <a:ext cx="1828800" cy="2352675"/>
          </a:xfrm>
          <a:prstGeom prst="rect">
            <a:avLst/>
          </a:prstGeom>
          <a:solidFill>
            <a:srgbClr val="FFFFFF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60" name="picture 7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679191" y="2438400"/>
            <a:ext cx="1828800" cy="2276475"/>
          </a:xfrm>
          <a:prstGeom prst="rect">
            <a:avLst/>
          </a:prstGeom>
        </p:spPr>
      </p:pic>
      <p:pic>
        <p:nvPicPr>
          <p:cNvPr id="762" name="picture 76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165591" y="2438400"/>
            <a:ext cx="1828800" cy="2276475"/>
          </a:xfrm>
          <a:prstGeom prst="rect">
            <a:avLst/>
          </a:prstGeom>
        </p:spPr>
      </p:pic>
      <p:pic>
        <p:nvPicPr>
          <p:cNvPr id="764" name="picture 76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336791" y="2438400"/>
            <a:ext cx="1828799" cy="2085975"/>
          </a:xfrm>
          <a:prstGeom prst="rect">
            <a:avLst/>
          </a:prstGeom>
        </p:spPr>
      </p:pic>
      <p:sp>
        <p:nvSpPr>
          <p:cNvPr id="766" name="rect 766"/>
          <p:cNvSpPr/>
          <p:nvPr/>
        </p:nvSpPr>
        <p:spPr>
          <a:xfrm>
            <a:off x="850391" y="2438400"/>
            <a:ext cx="1828800" cy="1895475"/>
          </a:xfrm>
          <a:prstGeom prst="rect">
            <a:avLst/>
          </a:prstGeom>
          <a:solidFill>
            <a:srgbClr val="FFFFFF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68" name="textbox 768"/>
          <p:cNvSpPr/>
          <p:nvPr/>
        </p:nvSpPr>
        <p:spPr>
          <a:xfrm>
            <a:off x="883297" y="1736776"/>
            <a:ext cx="4441825" cy="4235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7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自定义组件的创建和</a:t>
            </a:r>
            <a:r>
              <a:rPr sz="27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渲染流程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70" name="textbox 770"/>
          <p:cNvSpPr/>
          <p:nvPr/>
        </p:nvSpPr>
        <p:spPr>
          <a:xfrm>
            <a:off x="4739703" y="3397059"/>
            <a:ext cx="1363344" cy="11830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4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87375" indent="-575310" algn="l" rtl="0" eaLnBrk="0">
              <a:lnSpc>
                <a:spcPct val="107000"/>
              </a:lnSpc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执行生命周期方</a:t>
            </a:r>
            <a:r>
              <a:rPr sz="15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1285" indent="29210" algn="l" rtl="0" eaLnBrk="0">
              <a:lnSpc>
                <a:spcPct val="123000"/>
              </a:lnSpc>
            </a:pP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如果开发者定义了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000" kern="0" spc="2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aboutToAppear</a:t>
            </a:r>
            <a:r>
              <a:rPr sz="1000" kern="0" spc="2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</a:t>
            </a:r>
            <a:r>
              <a:rPr sz="1000" kern="0" spc="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法，则执行该方法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72" name="textbox 772"/>
          <p:cNvSpPr/>
          <p:nvPr/>
        </p:nvSpPr>
        <p:spPr>
          <a:xfrm>
            <a:off x="2910903" y="3397821"/>
            <a:ext cx="1362710" cy="10858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初始化成员变量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9050" algn="l" rtl="0" eaLnBrk="0">
              <a:lnSpc>
                <a:spcPts val="1320"/>
              </a:lnSpc>
              <a:spcBef>
                <a:spcPts val="860"/>
              </a:spcBef>
            </a:pP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通过本地默认值或构造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9685" algn="l" rtl="0" eaLnBrk="0">
              <a:lnSpc>
                <a:spcPts val="1320"/>
              </a:lnSpc>
              <a:spcBef>
                <a:spcPts val="180"/>
              </a:spcBef>
            </a:pP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方法传递参数初始化成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1590" algn="l" rtl="0" eaLnBrk="0">
              <a:lnSpc>
                <a:spcPts val="1320"/>
              </a:lnSpc>
              <a:spcBef>
                <a:spcPts val="180"/>
              </a:spcBef>
            </a:pP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员变量，按定义顺序进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0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16585" algn="l" rtl="0" eaLnBrk="0">
              <a:lnSpc>
                <a:spcPct val="92000"/>
              </a:lnSpc>
              <a:spcBef>
                <a:spcPts val="0"/>
              </a:spcBef>
            </a:pP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行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74" name="textbox 774"/>
          <p:cNvSpPr/>
          <p:nvPr/>
        </p:nvSpPr>
        <p:spPr>
          <a:xfrm>
            <a:off x="8400541" y="3402203"/>
            <a:ext cx="1358900" cy="1082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0195" algn="l" rtl="0" eaLnBrk="0">
              <a:lnSpc>
                <a:spcPct val="93000"/>
              </a:lnSpc>
            </a:pPr>
            <a:r>
              <a:rPr sz="15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状态映射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6000"/>
              </a:lnSpc>
              <a:spcBef>
                <a:spcPts val="995"/>
              </a:spcBef>
            </a:pP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框架记录状态变量与组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5000"/>
              </a:lnSpc>
              <a:spcBef>
                <a:spcPts val="345"/>
              </a:spcBef>
            </a:pPr>
            <a:r>
              <a:rPr sz="1000" kern="0" spc="5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件之间的映射关系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，便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" algn="l" rtl="0" eaLnBrk="0">
              <a:lnSpc>
                <a:spcPct val="95000"/>
              </a:lnSpc>
              <a:spcBef>
                <a:spcPts val="365"/>
              </a:spcBef>
            </a:pP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于状态变化时触发组件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7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8005" algn="l" rtl="0" eaLnBrk="0">
              <a:lnSpc>
                <a:spcPct val="97000"/>
              </a:lnSpc>
              <a:spcBef>
                <a:spcPts val="0"/>
              </a:spcBef>
            </a:pP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刷新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76" name="textbox 776"/>
          <p:cNvSpPr/>
          <p:nvPr/>
        </p:nvSpPr>
        <p:spPr>
          <a:xfrm>
            <a:off x="6576009" y="3397059"/>
            <a:ext cx="1355089" cy="8947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955" algn="l" rtl="0" eaLnBrk="0">
              <a:lnSpc>
                <a:spcPct val="95000"/>
              </a:lnSpc>
            </a:pPr>
            <a:r>
              <a:rPr sz="1500" kern="0" spc="1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执行</a:t>
            </a:r>
            <a:r>
              <a:rPr sz="15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build</a:t>
            </a:r>
            <a:r>
              <a:rPr sz="1500" kern="0" spc="1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6355" algn="l" rtl="0" eaLnBrk="0">
              <a:lnSpc>
                <a:spcPts val="1320"/>
              </a:lnSpc>
              <a:spcBef>
                <a:spcPts val="875"/>
              </a:spcBef>
            </a:pPr>
            <a:r>
              <a:rPr sz="1000" kern="0" spc="6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首次渲染时执行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2700" algn="l" rtl="0" eaLnBrk="0">
              <a:lnSpc>
                <a:spcPct val="96000"/>
              </a:lnSpc>
              <a:spcBef>
                <a:spcPts val="285"/>
              </a:spcBef>
            </a:pP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方法渲染系统组件，创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6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2415" algn="l" rtl="0" eaLnBrk="0">
              <a:lnSpc>
                <a:spcPct val="9500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建子组件实例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78" name="textbox 778"/>
          <p:cNvSpPr/>
          <p:nvPr/>
        </p:nvSpPr>
        <p:spPr>
          <a:xfrm>
            <a:off x="1082865" y="3397821"/>
            <a:ext cx="1363344" cy="7048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创建自定义组件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2235" indent="-2540" algn="l" rtl="0" eaLnBrk="0">
              <a:lnSpc>
                <a:spcPct val="115000"/>
              </a:lnSpc>
              <a:spcBef>
                <a:spcPts val="5"/>
              </a:spcBef>
            </a:pP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自定义组件的实例由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框架自动创建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80" name="picture 78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965441" y="2667000"/>
            <a:ext cx="571501" cy="571500"/>
          </a:xfrm>
          <a:prstGeom prst="rect">
            <a:avLst/>
          </a:prstGeom>
        </p:spPr>
      </p:pic>
      <p:pic>
        <p:nvPicPr>
          <p:cNvPr id="782" name="picture 78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8794241" y="2667000"/>
            <a:ext cx="571501" cy="571500"/>
          </a:xfrm>
          <a:prstGeom prst="rect">
            <a:avLst/>
          </a:prstGeom>
        </p:spPr>
      </p:pic>
      <p:pic>
        <p:nvPicPr>
          <p:cNvPr id="784" name="picture 78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1479041" y="2667000"/>
            <a:ext cx="571500" cy="571500"/>
          </a:xfrm>
          <a:prstGeom prst="rect">
            <a:avLst/>
          </a:prstGeom>
        </p:spPr>
      </p:pic>
      <p:pic>
        <p:nvPicPr>
          <p:cNvPr id="786" name="picture 78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3307841" y="2667000"/>
            <a:ext cx="571500" cy="571500"/>
          </a:xfrm>
          <a:prstGeom prst="rect">
            <a:avLst/>
          </a:prstGeom>
        </p:spPr>
      </p:pic>
      <p:pic>
        <p:nvPicPr>
          <p:cNvPr id="788" name="picture 78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5136641" y="2667000"/>
            <a:ext cx="571500" cy="571500"/>
          </a:xfrm>
          <a:prstGeom prst="rect">
            <a:avLst/>
          </a:prstGeom>
        </p:spPr>
      </p:pic>
      <p:pic>
        <p:nvPicPr>
          <p:cNvPr id="790" name="picture 79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850391" y="4914900"/>
            <a:ext cx="76200" cy="1638299"/>
          </a:xfrm>
          <a:prstGeom prst="rect">
            <a:avLst/>
          </a:prstGeom>
        </p:spPr>
      </p:pic>
      <p:pic>
        <p:nvPicPr>
          <p:cNvPr id="792" name="picture 79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850391" y="2209800"/>
            <a:ext cx="6096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4" name="picture 7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665" y="932815"/>
            <a:ext cx="12192000" cy="7530465"/>
          </a:xfrm>
          <a:prstGeom prst="rect">
            <a:avLst/>
          </a:prstGeom>
        </p:spPr>
      </p:pic>
      <p:pic>
        <p:nvPicPr>
          <p:cNvPr id="796" name="picture 7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527791" y="6152388"/>
            <a:ext cx="1905000" cy="1904999"/>
          </a:xfrm>
          <a:prstGeom prst="rect">
            <a:avLst/>
          </a:prstGeom>
        </p:spPr>
      </p:pic>
      <p:sp>
        <p:nvSpPr>
          <p:cNvPr id="798" name="rect 798"/>
          <p:cNvSpPr/>
          <p:nvPr/>
        </p:nvSpPr>
        <p:spPr>
          <a:xfrm>
            <a:off x="850391" y="4171188"/>
            <a:ext cx="10972800" cy="20955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00" name="rect 800"/>
          <p:cNvSpPr/>
          <p:nvPr/>
        </p:nvSpPr>
        <p:spPr>
          <a:xfrm>
            <a:off x="850391" y="6685788"/>
            <a:ext cx="5410200" cy="10287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02" name="textbox 802"/>
          <p:cNvSpPr/>
          <p:nvPr/>
        </p:nvSpPr>
        <p:spPr>
          <a:xfrm>
            <a:off x="837691" y="6324930"/>
            <a:ext cx="5231129" cy="12547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5000"/>
              </a:lnSpc>
              <a:tabLst>
                <a:tab pos="377825" algn="l"/>
              </a:tabLst>
            </a:pPr>
            <a:r>
              <a:rPr sz="18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重渲染机制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6550" algn="l" rtl="0" eaLnBrk="0">
              <a:lnSpc>
                <a:spcPct val="95000"/>
              </a:lnSpc>
              <a:spcBef>
                <a:spcPts val="395"/>
              </a:spcBef>
              <a:tabLst>
                <a:tab pos="408940" algn="l"/>
              </a:tabLst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状态变量与组件映射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3830" indent="1905" algn="l" rtl="0" eaLnBrk="0">
              <a:lnSpc>
                <a:spcPct val="122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在组件首次渲染时，</a:t>
            </a:r>
            <a:r>
              <a:rPr sz="1000" kern="0" spc="17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框架会记录状态变量与组件之间的映射关系（</a:t>
            </a:r>
            <a:r>
              <a:rPr sz="1000" kern="0" spc="-5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map</a:t>
            </a:r>
            <a:r>
              <a:rPr sz="1000" kern="0" spc="-15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）。当状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态变量发生变化时，框架会使用这张映射表来识别需要更新的组件。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04" name="picture 8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02791" y="6885813"/>
            <a:ext cx="171450" cy="171450"/>
          </a:xfrm>
          <a:prstGeom prst="rect">
            <a:avLst/>
          </a:prstGeom>
        </p:spPr>
      </p:pic>
      <p:pic>
        <p:nvPicPr>
          <p:cNvPr id="806" name="picture 8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50391" y="6352413"/>
            <a:ext cx="285750" cy="228600"/>
          </a:xfrm>
          <a:prstGeom prst="rect">
            <a:avLst/>
          </a:prstGeom>
        </p:spPr>
      </p:pic>
      <p:pic>
        <p:nvPicPr>
          <p:cNvPr id="808" name="picture 80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40791" y="932688"/>
            <a:ext cx="2381250" cy="2381250"/>
          </a:xfrm>
          <a:prstGeom prst="rect">
            <a:avLst/>
          </a:prstGeom>
        </p:spPr>
      </p:pic>
      <p:sp>
        <p:nvSpPr>
          <p:cNvPr id="810" name="rect 810"/>
          <p:cNvSpPr/>
          <p:nvPr/>
        </p:nvSpPr>
        <p:spPr>
          <a:xfrm>
            <a:off x="240791" y="932688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12" name="rect 812"/>
          <p:cNvSpPr/>
          <p:nvPr/>
        </p:nvSpPr>
        <p:spPr>
          <a:xfrm>
            <a:off x="240791" y="7998333"/>
            <a:ext cx="12192000" cy="457199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14" name="textbox 814"/>
          <p:cNvSpPr/>
          <p:nvPr/>
        </p:nvSpPr>
        <p:spPr>
          <a:xfrm>
            <a:off x="6384416" y="6685788"/>
            <a:ext cx="5410200" cy="10287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3215" algn="l" rtl="0" eaLnBrk="0">
              <a:lnSpc>
                <a:spcPts val="1700"/>
              </a:lnSpc>
              <a:tabLst>
                <a:tab pos="403225" algn="l"/>
              </a:tabLst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最小化更新策略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3035" algn="l" rtl="0" eaLnBrk="0">
              <a:lnSpc>
                <a:spcPct val="122000"/>
              </a:lnSpc>
              <a:spcBef>
                <a:spcPts val="0"/>
              </a:spcBef>
            </a:pP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000" kern="0" spc="6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框架在识别出需要更新的组件后</a:t>
            </a:r>
            <a:r>
              <a:rPr sz="1000" kern="0" spc="5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，会尽可能地实现最小化更新，即只更新必要的</a:t>
            </a:r>
            <a:r>
              <a:rPr sz="1000" kern="0" spc="-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部分，而非整个组件树，以提高</a:t>
            </a: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渲染性能。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16" name="picture 8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536816" y="6733413"/>
            <a:ext cx="171450" cy="171450"/>
          </a:xfrm>
          <a:prstGeom prst="rect">
            <a:avLst/>
          </a:prstGeom>
        </p:spPr>
      </p:pic>
      <p:sp>
        <p:nvSpPr>
          <p:cNvPr id="818" name="textbox 818"/>
          <p:cNvSpPr/>
          <p:nvPr/>
        </p:nvSpPr>
        <p:spPr>
          <a:xfrm>
            <a:off x="4555616" y="2723388"/>
            <a:ext cx="3562984" cy="13335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3400" algn="l" rtl="0" eaLnBrk="0">
              <a:lnSpc>
                <a:spcPct val="94000"/>
              </a:lnSpc>
              <a:spcBef>
                <a:spcPts val="5"/>
              </a:spcBef>
              <a:tabLst>
                <a:tab pos="647065" algn="l"/>
              </a:tabLst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状态变量变化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6210" indent="11430" algn="l" rtl="0" eaLnBrk="0">
              <a:lnSpc>
                <a:spcPct val="115000"/>
              </a:lnSpc>
            </a:pP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当状态变量（</a:t>
            </a: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State</a:t>
            </a: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）的值发</a:t>
            </a:r>
            <a:r>
              <a:rPr sz="1000" kern="0" spc="6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生变化时，框架会检测</a:t>
            </a:r>
            <a:r>
              <a:rPr sz="1000" kern="0" spc="-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到这一变化并触发组件的重新</a:t>
            </a: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渲染流程。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20" name="picture 8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708016" y="2875788"/>
            <a:ext cx="381000" cy="381000"/>
          </a:xfrm>
          <a:prstGeom prst="rect">
            <a:avLst/>
          </a:prstGeom>
        </p:spPr>
      </p:pic>
      <p:sp>
        <p:nvSpPr>
          <p:cNvPr id="822" name="textbox 822"/>
          <p:cNvSpPr/>
          <p:nvPr/>
        </p:nvSpPr>
        <p:spPr>
          <a:xfrm>
            <a:off x="850391" y="2723388"/>
            <a:ext cx="3552825" cy="13335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3400" algn="l" rtl="0" eaLnBrk="0">
              <a:lnSpc>
                <a:spcPct val="92000"/>
              </a:lnSpc>
              <a:spcBef>
                <a:spcPts val="5"/>
              </a:spcBef>
              <a:tabLst>
                <a:tab pos="650240" algn="l"/>
              </a:tabLst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事件句柄触发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1130" indent="13335" algn="l" rtl="0" eaLnBrk="0">
              <a:lnSpc>
                <a:spcPct val="115000"/>
              </a:lnSpc>
            </a:pPr>
            <a:r>
              <a:rPr sz="1000" kern="0" spc="5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当组件的事件句柄被触发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（如单击事件），并且导致状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态变量发生变化时，会触发</a:t>
            </a: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重新渲染。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24" name="picture 8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002791" y="2875788"/>
            <a:ext cx="381000" cy="381000"/>
          </a:xfrm>
          <a:prstGeom prst="rect">
            <a:avLst/>
          </a:prstGeom>
        </p:spPr>
      </p:pic>
      <p:sp>
        <p:nvSpPr>
          <p:cNvPr id="826" name="textbox 826"/>
          <p:cNvSpPr/>
          <p:nvPr/>
        </p:nvSpPr>
        <p:spPr>
          <a:xfrm>
            <a:off x="8270366" y="2723388"/>
            <a:ext cx="3552825" cy="13335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3400" algn="l" rtl="0" eaLnBrk="0">
              <a:lnSpc>
                <a:spcPts val="1700"/>
              </a:lnSpc>
              <a:spcBef>
                <a:spcPts val="5"/>
              </a:spcBef>
              <a:tabLst>
                <a:tab pos="654685" algn="l"/>
              </a:tabLst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Storage</a:t>
            </a:r>
            <a:r>
              <a:rPr sz="1300" kern="0" spc="1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属性更改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0495" indent="10795" algn="l" rtl="0" eaLnBrk="0">
              <a:lnSpc>
                <a:spcPct val="119000"/>
              </a:lnSpc>
            </a:pPr>
            <a:r>
              <a:rPr sz="1000" kern="0" spc="1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LocalStorage</a:t>
            </a:r>
            <a:r>
              <a:rPr sz="1000" kern="0" spc="1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AppStorage</a:t>
            </a:r>
            <a:r>
              <a:rPr sz="1000" kern="0" spc="1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中的属性发生更改</a:t>
            </a:r>
            <a:r>
              <a:rPr sz="1000" kern="0" spc="1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，且</a:t>
            </a:r>
            <a:r>
              <a:rPr sz="1000" kern="0" spc="-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000" kern="0" spc="5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这些属性与组件的绑定状态变量相关联时，会触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发重新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000" kern="0" spc="-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28" name="picture 8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8422766" y="2875788"/>
            <a:ext cx="381000" cy="381000"/>
          </a:xfrm>
          <a:prstGeom prst="rect">
            <a:avLst/>
          </a:prstGeom>
        </p:spPr>
      </p:pic>
      <p:grpSp>
        <p:nvGrpSpPr>
          <p:cNvPr id="30" name="group 30"/>
          <p:cNvGrpSpPr/>
          <p:nvPr/>
        </p:nvGrpSpPr>
        <p:grpSpPr>
          <a:xfrm rot="21600000">
            <a:off x="4165091" y="4856988"/>
            <a:ext cx="1676400" cy="1143000"/>
            <a:chOff x="0" y="0"/>
            <a:chExt cx="1676400" cy="1143000"/>
          </a:xfrm>
        </p:grpSpPr>
        <p:sp>
          <p:nvSpPr>
            <p:cNvPr id="830" name="rect 830"/>
            <p:cNvSpPr/>
            <p:nvPr/>
          </p:nvSpPr>
          <p:spPr>
            <a:xfrm>
              <a:off x="0" y="0"/>
              <a:ext cx="1676400" cy="1143000"/>
            </a:xfrm>
            <a:prstGeom prst="rect">
              <a:avLst/>
            </a:prstGeom>
            <a:solidFill>
              <a:srgbClr val="DBEAF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32" name="textbox 832"/>
            <p:cNvSpPr/>
            <p:nvPr/>
          </p:nvSpPr>
          <p:spPr>
            <a:xfrm>
              <a:off x="158750" y="649592"/>
              <a:ext cx="1358900" cy="37655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5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19100" indent="-406400" algn="l" rtl="0" eaLnBrk="0">
                <a:lnSpc>
                  <a:spcPct val="115000"/>
                </a:lnSpc>
              </a:pPr>
              <a:r>
                <a:rPr sz="1000" kern="0" spc="5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利用映射关系识别</a:t>
              </a:r>
              <a:r>
                <a:rPr sz="1000" kern="0" spc="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关联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5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UI</a:t>
              </a:r>
              <a:r>
                <a:rPr sz="1000" kern="0" spc="5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组件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834" name="picture 83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609600" y="114300"/>
              <a:ext cx="457200" cy="457200"/>
            </a:xfrm>
            <a:prstGeom prst="rect">
              <a:avLst/>
            </a:prstGeom>
          </p:spPr>
        </p:pic>
      </p:grpSp>
      <p:grpSp>
        <p:nvGrpSpPr>
          <p:cNvPr id="32" name="group 32"/>
          <p:cNvGrpSpPr/>
          <p:nvPr/>
        </p:nvGrpSpPr>
        <p:grpSpPr>
          <a:xfrm rot="21600000">
            <a:off x="1498091" y="4856988"/>
            <a:ext cx="1676400" cy="1143000"/>
            <a:chOff x="0" y="0"/>
            <a:chExt cx="1676400" cy="1143000"/>
          </a:xfrm>
        </p:grpSpPr>
        <p:sp>
          <p:nvSpPr>
            <p:cNvPr id="836" name="rect 836"/>
            <p:cNvSpPr/>
            <p:nvPr/>
          </p:nvSpPr>
          <p:spPr>
            <a:xfrm>
              <a:off x="0" y="0"/>
              <a:ext cx="1676400" cy="1143000"/>
            </a:xfrm>
            <a:prstGeom prst="rect">
              <a:avLst/>
            </a:prstGeom>
            <a:solidFill>
              <a:srgbClr val="DBEAF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38" name="textbox 838"/>
            <p:cNvSpPr/>
            <p:nvPr/>
          </p:nvSpPr>
          <p:spPr>
            <a:xfrm>
              <a:off x="112936" y="662927"/>
              <a:ext cx="1451610" cy="36131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60375" indent="-448310" algn="l" rtl="0" eaLnBrk="0">
                <a:lnSpc>
                  <a:spcPct val="114000"/>
                </a:lnSpc>
              </a:pP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ArkUI</a:t>
              </a:r>
              <a:r>
                <a:rPr sz="1000" kern="0" spc="6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框架观察到状态变</a:t>
              </a:r>
              <a:r>
                <a:rPr sz="1000" kern="0" spc="5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量的变化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840" name="picture 84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609600" y="114300"/>
              <a:ext cx="457200" cy="457200"/>
            </a:xfrm>
            <a:prstGeom prst="rect">
              <a:avLst/>
            </a:prstGeom>
          </p:spPr>
        </p:pic>
      </p:grpSp>
      <p:grpSp>
        <p:nvGrpSpPr>
          <p:cNvPr id="34" name="group 34"/>
          <p:cNvGrpSpPr/>
          <p:nvPr/>
        </p:nvGrpSpPr>
        <p:grpSpPr>
          <a:xfrm rot="21600000">
            <a:off x="9499091" y="4856988"/>
            <a:ext cx="1676400" cy="1143000"/>
            <a:chOff x="0" y="0"/>
            <a:chExt cx="1676400" cy="1143000"/>
          </a:xfrm>
        </p:grpSpPr>
        <p:sp>
          <p:nvSpPr>
            <p:cNvPr id="842" name="rect 842"/>
            <p:cNvSpPr/>
            <p:nvPr/>
          </p:nvSpPr>
          <p:spPr>
            <a:xfrm>
              <a:off x="0" y="0"/>
              <a:ext cx="1676400" cy="1143000"/>
            </a:xfrm>
            <a:prstGeom prst="rect">
              <a:avLst/>
            </a:prstGeom>
            <a:solidFill>
              <a:srgbClr val="DBEAF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44" name="textbox 844"/>
            <p:cNvSpPr/>
            <p:nvPr/>
          </p:nvSpPr>
          <p:spPr>
            <a:xfrm>
              <a:off x="163151" y="649592"/>
              <a:ext cx="1355089" cy="3968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1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52425" indent="-339725" algn="l" rtl="0" eaLnBrk="0">
                <a:lnSpc>
                  <a:spcPct val="122000"/>
                </a:lnSpc>
              </a:pPr>
              <a:r>
                <a:rPr sz="1000" kern="0" spc="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尽可能实现最小化更新</a:t>
              </a:r>
              <a:r>
                <a:rPr sz="1000" kern="0" spc="5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以提高性能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846" name="picture 846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600000">
              <a:off x="609600" y="114300"/>
              <a:ext cx="457201" cy="457200"/>
            </a:xfrm>
            <a:prstGeom prst="rect">
              <a:avLst/>
            </a:prstGeom>
          </p:spPr>
        </p:pic>
      </p:grpSp>
      <p:sp>
        <p:nvSpPr>
          <p:cNvPr id="848" name="rect 848"/>
          <p:cNvSpPr/>
          <p:nvPr/>
        </p:nvSpPr>
        <p:spPr>
          <a:xfrm>
            <a:off x="6813041" y="4952238"/>
            <a:ext cx="1695450" cy="9525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50" name="textbox 850"/>
          <p:cNvSpPr/>
          <p:nvPr/>
        </p:nvSpPr>
        <p:spPr>
          <a:xfrm>
            <a:off x="883297" y="1526464"/>
            <a:ext cx="3066414" cy="4235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700" kern="0" spc="-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自定义组件重新渲染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52" name="textbox 852"/>
          <p:cNvSpPr/>
          <p:nvPr/>
        </p:nvSpPr>
        <p:spPr>
          <a:xfrm>
            <a:off x="837691" y="2315819"/>
            <a:ext cx="1189989" cy="2921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5000"/>
              </a:lnSpc>
              <a:tabLst>
                <a:tab pos="257175" algn="l"/>
              </a:tabLst>
            </a:pPr>
            <a:r>
              <a:rPr sz="18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触发条件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54" name="picture 85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850391" y="2342388"/>
            <a:ext cx="171450" cy="228600"/>
          </a:xfrm>
          <a:prstGeom prst="rect">
            <a:avLst/>
          </a:prstGeom>
        </p:spPr>
      </p:pic>
      <p:sp>
        <p:nvSpPr>
          <p:cNvPr id="856" name="textbox 856"/>
          <p:cNvSpPr/>
          <p:nvPr/>
        </p:nvSpPr>
        <p:spPr>
          <a:xfrm>
            <a:off x="6989573" y="5601830"/>
            <a:ext cx="1362075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组件的更新函数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58" name="picture 85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7441691" y="5066538"/>
            <a:ext cx="457200" cy="457200"/>
          </a:xfrm>
          <a:prstGeom prst="rect">
            <a:avLst/>
          </a:prstGeom>
        </p:spPr>
      </p:pic>
      <p:sp>
        <p:nvSpPr>
          <p:cNvPr id="860" name="textbox 860"/>
          <p:cNvSpPr/>
          <p:nvPr/>
        </p:nvSpPr>
        <p:spPr>
          <a:xfrm>
            <a:off x="993349" y="4353769"/>
            <a:ext cx="879475" cy="2139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重渲染流程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62" name="picture 86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850391" y="1999488"/>
            <a:ext cx="6096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4" name="picture 8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647700"/>
            <a:ext cx="12192000" cy="7696200"/>
          </a:xfrm>
          <a:prstGeom prst="rect">
            <a:avLst/>
          </a:prstGeom>
        </p:spPr>
      </p:pic>
      <p:pic>
        <p:nvPicPr>
          <p:cNvPr id="866" name="picture 8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527791" y="6438900"/>
            <a:ext cx="1905000" cy="1905000"/>
          </a:xfrm>
          <a:prstGeom prst="rect">
            <a:avLst/>
          </a:prstGeom>
        </p:spPr>
      </p:pic>
      <p:sp>
        <p:nvSpPr>
          <p:cNvPr id="868" name="rect 868"/>
          <p:cNvSpPr/>
          <p:nvPr/>
        </p:nvSpPr>
        <p:spPr>
          <a:xfrm>
            <a:off x="6546341" y="1228725"/>
            <a:ext cx="5295900" cy="63246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70" name="textbox 870"/>
          <p:cNvSpPr/>
          <p:nvPr/>
        </p:nvSpPr>
        <p:spPr>
          <a:xfrm>
            <a:off x="7046963" y="2177763"/>
            <a:ext cx="4450715" cy="36906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92000"/>
              </a:lnSpc>
            </a:pP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调用生命周期函数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75" indent="-635" algn="l" rtl="0" eaLnBrk="0">
              <a:lnSpc>
                <a:spcPct val="119000"/>
              </a:lnSpc>
              <a:spcBef>
                <a:spcPts val="715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在删除组件前，调用其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aboutToDisappear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生命周期函数，标记该</a:t>
            </a:r>
            <a:r>
              <a:rPr sz="1200" kern="0" spc="8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节点即将被销毁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4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" algn="l" rtl="0" eaLnBrk="0">
              <a:lnSpc>
                <a:spcPts val="1700"/>
              </a:lnSpc>
              <a:spcBef>
                <a:spcPts val="390"/>
              </a:spcBef>
            </a:pP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后端节点移除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780" algn="l" rtl="0" eaLnBrk="0">
              <a:lnSpc>
                <a:spcPts val="1510"/>
              </a:lnSpc>
              <a:spcBef>
                <a:spcPts val="620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后端节点直接从组件树中移除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，并被销毁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ct val="92000"/>
              </a:lnSpc>
              <a:spcBef>
                <a:spcPts val="400"/>
              </a:spcBef>
            </a:pP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前端引用解除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algn="l" rtl="0" eaLnBrk="0">
              <a:lnSpc>
                <a:spcPts val="1510"/>
              </a:lnSpc>
              <a:spcBef>
                <a:spcPts val="715"/>
              </a:spcBef>
            </a:pP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前端节点的引用将被解除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  <a:spcBef>
                <a:spcPts val="395"/>
              </a:spcBef>
            </a:pP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垃圾回收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5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940" algn="l" rtl="0" eaLnBrk="0">
              <a:lnSpc>
                <a:spcPts val="1510"/>
              </a:lnSpc>
              <a:spcBef>
                <a:spcPts val="0"/>
              </a:spcBef>
            </a:pP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当前端节点不再被引用时，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JavaScript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虚拟机会对它进行垃圾回收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72" name="rect 872"/>
          <p:cNvSpPr/>
          <p:nvPr/>
        </p:nvSpPr>
        <p:spPr>
          <a:xfrm>
            <a:off x="850391" y="3810000"/>
            <a:ext cx="5295900" cy="25527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874" name="picture 8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40791" y="647700"/>
            <a:ext cx="2381250" cy="2381250"/>
          </a:xfrm>
          <a:prstGeom prst="rect">
            <a:avLst/>
          </a:prstGeom>
        </p:spPr>
      </p:pic>
      <p:sp>
        <p:nvSpPr>
          <p:cNvPr id="876" name="textbox 876"/>
          <p:cNvSpPr/>
          <p:nvPr/>
        </p:nvSpPr>
        <p:spPr>
          <a:xfrm>
            <a:off x="850391" y="2019300"/>
            <a:ext cx="5295900" cy="15621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9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09600" algn="l" rtl="0" eaLnBrk="0">
              <a:lnSpc>
                <a:spcPct val="93000"/>
              </a:lnSpc>
              <a:spcBef>
                <a:spcPts val="5"/>
              </a:spcBef>
              <a:tabLst>
                <a:tab pos="720725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删除场景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61950" algn="l" rtl="0" eaLnBrk="0">
              <a:lnSpc>
                <a:spcPts val="1510"/>
              </a:lnSpc>
              <a:spcBef>
                <a:spcPts val="365"/>
              </a:spcBef>
              <a:tabLst>
                <a:tab pos="43878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组件的分支发生改变（例如</a:t>
            </a:r>
            <a:r>
              <a:rPr sz="1200" kern="0" spc="-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</a:t>
            </a:r>
            <a:r>
              <a:rPr sz="1200" kern="0" spc="-4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if</a:t>
            </a:r>
            <a:r>
              <a:rPr sz="1200" kern="0" spc="-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条件判断）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ct val="92000"/>
              </a:lnSpc>
              <a:tabLst>
                <a:tab pos="47180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ForEach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循环渲染中数组的元素个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数发生变化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78" name="picture 8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078991" y="3162300"/>
            <a:ext cx="152400" cy="152400"/>
          </a:xfrm>
          <a:prstGeom prst="rect">
            <a:avLst/>
          </a:prstGeom>
        </p:spPr>
      </p:pic>
      <p:pic>
        <p:nvPicPr>
          <p:cNvPr id="880" name="picture 8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78991" y="2819400"/>
            <a:ext cx="133350" cy="152400"/>
          </a:xfrm>
          <a:prstGeom prst="rect">
            <a:avLst/>
          </a:prstGeom>
        </p:spPr>
      </p:pic>
      <p:pic>
        <p:nvPicPr>
          <p:cNvPr id="882" name="picture 88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78991" y="2247900"/>
            <a:ext cx="381000" cy="381000"/>
          </a:xfrm>
          <a:prstGeom prst="rect">
            <a:avLst/>
          </a:prstGeom>
        </p:spPr>
      </p:pic>
      <p:sp>
        <p:nvSpPr>
          <p:cNvPr id="884" name="rect 884"/>
          <p:cNvSpPr/>
          <p:nvPr/>
        </p:nvSpPr>
        <p:spPr>
          <a:xfrm>
            <a:off x="240791" y="64770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86" name="rect 886"/>
          <p:cNvSpPr/>
          <p:nvPr/>
        </p:nvSpPr>
        <p:spPr>
          <a:xfrm>
            <a:off x="240791" y="7886700"/>
            <a:ext cx="12192000" cy="457199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88" name="textbox 888"/>
          <p:cNvSpPr/>
          <p:nvPr/>
        </p:nvSpPr>
        <p:spPr>
          <a:xfrm>
            <a:off x="1066291" y="5108016"/>
            <a:ext cx="4669790" cy="10229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5270" indent="-90805" algn="l" rtl="0" eaLnBrk="0">
              <a:lnSpc>
                <a:spcPct val="113000"/>
              </a:lnSpc>
              <a:tabLst>
                <a:tab pos="24257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如果使用异步操作（</a:t>
            </a:r>
            <a:r>
              <a:rPr sz="1200" kern="0" spc="-1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Promise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或回调方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法），自定义组件会保留在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Promise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的闭包中，直到回调方法执行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0825" indent="-85725" algn="l" rtl="0" eaLnBrk="0">
              <a:lnSpc>
                <a:spcPct val="116000"/>
              </a:lnSpc>
              <a:spcBef>
                <a:spcPts val="5"/>
              </a:spcBef>
              <a:tabLst>
                <a:tab pos="26162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自定义组件和它的变量将被删除，同步变量（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@Link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@Prop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StorageLink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）将从同步源上取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消注册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90" name="picture 8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078991" y="5715000"/>
            <a:ext cx="152400" cy="152400"/>
          </a:xfrm>
          <a:prstGeom prst="rect">
            <a:avLst/>
          </a:prstGeom>
        </p:spPr>
      </p:pic>
      <p:pic>
        <p:nvPicPr>
          <p:cNvPr id="892" name="picture 89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078991" y="5143500"/>
            <a:ext cx="152400" cy="152400"/>
          </a:xfrm>
          <a:prstGeom prst="rect">
            <a:avLst/>
          </a:prstGeom>
        </p:spPr>
      </p:pic>
      <p:graphicFrame>
        <p:nvGraphicFramePr>
          <p:cNvPr id="894" name="table 894"/>
          <p:cNvGraphicFramePr>
            <a:graphicFrameLocks noGrp="1"/>
          </p:cNvGraphicFramePr>
          <p:nvPr/>
        </p:nvGraphicFramePr>
        <p:xfrm>
          <a:off x="6774941" y="6181725"/>
          <a:ext cx="4838700" cy="914400"/>
        </p:xfrm>
        <a:graphic>
          <a:graphicData uri="http://schemas.openxmlformats.org/drawingml/2006/table">
            <a:tbl>
              <a:tblPr/>
              <a:tblGrid>
                <a:gridCol w="4838700"/>
              </a:tblGrid>
              <a:tr h="9017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36" name="group 36"/>
          <p:cNvGrpSpPr/>
          <p:nvPr/>
        </p:nvGrpSpPr>
        <p:grpSpPr>
          <a:xfrm rot="21600000">
            <a:off x="1078991" y="4572000"/>
            <a:ext cx="4838700" cy="381000"/>
            <a:chOff x="0" y="0"/>
            <a:chExt cx="4838700" cy="381000"/>
          </a:xfrm>
        </p:grpSpPr>
        <p:sp>
          <p:nvSpPr>
            <p:cNvPr id="896" name="rect 896"/>
            <p:cNvSpPr/>
            <p:nvPr/>
          </p:nvSpPr>
          <p:spPr>
            <a:xfrm>
              <a:off x="0" y="0"/>
              <a:ext cx="4838700" cy="381000"/>
            </a:xfrm>
            <a:prstGeom prst="rect">
              <a:avLst/>
            </a:prstGeom>
            <a:solidFill>
              <a:srgbClr val="FFF7E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98" name="textbox 898"/>
            <p:cNvSpPr/>
            <p:nvPr/>
          </p:nvSpPr>
          <p:spPr>
            <a:xfrm>
              <a:off x="179628" y="78816"/>
              <a:ext cx="3980179" cy="21717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1510"/>
                </a:lnSpc>
              </a:pPr>
              <a:r>
                <a:rPr sz="1200" kern="0" spc="40" dirty="0">
                  <a:solidFill>
                    <a:srgbClr val="9A3412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不建议在</a:t>
              </a:r>
              <a:r>
                <a:rPr sz="1200" kern="0" spc="0" dirty="0">
                  <a:solidFill>
                    <a:srgbClr val="9A3412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aboutToDisappear</a:t>
              </a:r>
              <a:r>
                <a:rPr sz="1200" kern="0" spc="40" dirty="0">
                  <a:solidFill>
                    <a:srgbClr val="9A3412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生命周期中使用</a:t>
              </a:r>
              <a:r>
                <a:rPr sz="1200" kern="0" spc="0" dirty="0">
                  <a:solidFill>
                    <a:srgbClr val="9A3412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async</a:t>
              </a:r>
              <a:r>
                <a:rPr sz="1200" kern="0" spc="40" dirty="0">
                  <a:solidFill>
                    <a:srgbClr val="9A3412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0" dirty="0">
                  <a:solidFill>
                    <a:srgbClr val="9A3412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await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</p:txBody>
        </p:sp>
        <p:sp>
          <p:nvSpPr>
            <p:cNvPr id="900" name="rect 900"/>
            <p:cNvSpPr/>
            <p:nvPr/>
          </p:nvSpPr>
          <p:spPr>
            <a:xfrm>
              <a:off x="0" y="0"/>
              <a:ext cx="38100" cy="381000"/>
            </a:xfrm>
            <a:prstGeom prst="rect">
              <a:avLst/>
            </a:prstGeom>
            <a:solidFill>
              <a:srgbClr val="F9731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902" name="picture 90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974716" y="6191250"/>
            <a:ext cx="1331745" cy="864295"/>
          </a:xfrm>
          <a:prstGeom prst="rect">
            <a:avLst/>
          </a:prstGeom>
        </p:spPr>
      </p:pic>
      <p:sp>
        <p:nvSpPr>
          <p:cNvPr id="904" name="textbox 904"/>
          <p:cNvSpPr/>
          <p:nvPr/>
        </p:nvSpPr>
        <p:spPr>
          <a:xfrm>
            <a:off x="883297" y="1318018"/>
            <a:ext cx="2733039" cy="4375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700" u="sng" kern="0" spc="-40" dirty="0">
                <a:solidFill>
                  <a:srgbClr val="1E40AF">
                    <a:alpha val="100000"/>
                  </a:srgbClr>
                </a:solidFill>
                <a:uFill>
                  <a:solidFill>
                    <a:srgbClr val="F9731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</a:t>
            </a:r>
            <a:r>
              <a:rPr sz="2700" kern="0" spc="-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义组件的删除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06" name="textbox 906"/>
          <p:cNvSpPr/>
          <p:nvPr/>
        </p:nvSpPr>
        <p:spPr>
          <a:xfrm>
            <a:off x="1066291" y="4025900"/>
            <a:ext cx="1440814" cy="4286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1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5000"/>
              </a:lnSpc>
              <a:spcBef>
                <a:spcPts val="0"/>
              </a:spcBef>
              <a:tabLst>
                <a:tab pos="508000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注意事项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08" name="picture 90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078991" y="4038600"/>
            <a:ext cx="381000" cy="381000"/>
          </a:xfrm>
          <a:prstGeom prst="rect">
            <a:avLst/>
          </a:prstGeom>
        </p:spPr>
      </p:pic>
      <p:sp>
        <p:nvSpPr>
          <p:cNvPr id="910" name="textbox 910"/>
          <p:cNvSpPr/>
          <p:nvPr/>
        </p:nvSpPr>
        <p:spPr>
          <a:xfrm>
            <a:off x="6762241" y="1444625"/>
            <a:ext cx="1437639" cy="4305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3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5000"/>
              </a:lnSpc>
              <a:spcBef>
                <a:spcPts val="5"/>
              </a:spcBef>
              <a:tabLst>
                <a:tab pos="504825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删除流程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12" name="picture 9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774941" y="1457325"/>
            <a:ext cx="381000" cy="381000"/>
          </a:xfrm>
          <a:prstGeom prst="rect">
            <a:avLst/>
          </a:prstGeom>
        </p:spPr>
      </p:pic>
      <p:pic>
        <p:nvPicPr>
          <p:cNvPr id="914" name="picture 9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870191" y="2581275"/>
            <a:ext cx="114300" cy="3086100"/>
          </a:xfrm>
          <a:prstGeom prst="rect">
            <a:avLst/>
          </a:prstGeom>
        </p:spPr>
      </p:pic>
      <p:sp>
        <p:nvSpPr>
          <p:cNvPr id="916" name="textbox 916"/>
          <p:cNvSpPr/>
          <p:nvPr/>
        </p:nvSpPr>
        <p:spPr>
          <a:xfrm>
            <a:off x="8438641" y="7163968"/>
            <a:ext cx="1511300" cy="1695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ts val="1130"/>
              </a:lnSpc>
              <a:tabLst>
                <a:tab pos="165735" algn="l"/>
              </a:tabLst>
            </a:pPr>
            <a:r>
              <a:rPr sz="9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9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组件节点         待删除节点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18" name="picture 9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9213976" y="7191375"/>
            <a:ext cx="114300" cy="114300"/>
          </a:xfrm>
          <a:prstGeom prst="rect">
            <a:avLst/>
          </a:prstGeom>
        </p:spPr>
      </p:pic>
      <p:pic>
        <p:nvPicPr>
          <p:cNvPr id="920" name="picture 92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8451341" y="7191375"/>
            <a:ext cx="114300" cy="1143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" name="picture 9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0580"/>
            <a:ext cx="12192000" cy="8169910"/>
          </a:xfrm>
          <a:prstGeom prst="rect">
            <a:avLst/>
          </a:prstGeom>
        </p:spPr>
      </p:pic>
      <p:pic>
        <p:nvPicPr>
          <p:cNvPr id="924" name="picture 9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287000" y="6259829"/>
            <a:ext cx="2381250" cy="1905000"/>
          </a:xfrm>
          <a:prstGeom prst="rect">
            <a:avLst/>
          </a:prstGeom>
        </p:spPr>
      </p:pic>
      <p:sp>
        <p:nvSpPr>
          <p:cNvPr id="932" name="textbox 932"/>
          <p:cNvSpPr/>
          <p:nvPr/>
        </p:nvSpPr>
        <p:spPr>
          <a:xfrm>
            <a:off x="609600" y="4478654"/>
            <a:ext cx="5334000" cy="19050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ct val="98000"/>
              </a:lnSpc>
              <a:tabLst>
                <a:tab pos="454025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实现要点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ct val="92000"/>
              </a:lnSpc>
              <a:spcBef>
                <a:spcPts val="1245"/>
              </a:spcBef>
              <a:tabLst>
                <a:tab pos="41973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在组件显示时注册观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察者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ct val="91000"/>
              </a:lnSpc>
              <a:spcBef>
                <a:spcPts val="1080"/>
              </a:spcBef>
              <a:tabLst>
                <a:tab pos="41973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在组件隐藏时取消观察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ct val="92000"/>
              </a:lnSpc>
              <a:spcBef>
                <a:spcPts val="1090"/>
              </a:spcBef>
              <a:tabLst>
                <a:tab pos="42227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通过回调函数接收页面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ts val="1510"/>
              </a:lnSpc>
              <a:tabLst>
                <a:tab pos="42291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判断更新信息是否与当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前页面匹配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34" name="picture 9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00100" y="5993129"/>
            <a:ext cx="152400" cy="152400"/>
          </a:xfrm>
          <a:prstGeom prst="rect">
            <a:avLst/>
          </a:prstGeom>
        </p:spPr>
      </p:pic>
      <p:pic>
        <p:nvPicPr>
          <p:cNvPr id="936" name="picture 9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00100" y="5688329"/>
            <a:ext cx="152400" cy="152400"/>
          </a:xfrm>
          <a:prstGeom prst="rect">
            <a:avLst/>
          </a:prstGeom>
        </p:spPr>
      </p:pic>
      <p:pic>
        <p:nvPicPr>
          <p:cNvPr id="938" name="picture 9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00100" y="5383529"/>
            <a:ext cx="152400" cy="152400"/>
          </a:xfrm>
          <a:prstGeom prst="rect">
            <a:avLst/>
          </a:prstGeom>
        </p:spPr>
      </p:pic>
      <p:pic>
        <p:nvPicPr>
          <p:cNvPr id="940" name="picture 9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00100" y="5078729"/>
            <a:ext cx="152400" cy="152400"/>
          </a:xfrm>
          <a:prstGeom prst="rect">
            <a:avLst/>
          </a:prstGeom>
        </p:spPr>
      </p:pic>
      <p:pic>
        <p:nvPicPr>
          <p:cNvPr id="942" name="picture 9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00100" y="4707254"/>
            <a:ext cx="190500" cy="190500"/>
          </a:xfrm>
          <a:prstGeom prst="rect">
            <a:avLst/>
          </a:prstGeom>
        </p:spPr>
      </p:pic>
      <p:pic>
        <p:nvPicPr>
          <p:cNvPr id="944" name="picture 9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0" y="830579"/>
            <a:ext cx="2381250" cy="2381250"/>
          </a:xfrm>
          <a:prstGeom prst="rect">
            <a:avLst/>
          </a:prstGeom>
        </p:spPr>
      </p:pic>
      <p:sp>
        <p:nvSpPr>
          <p:cNvPr id="946" name="textbox 946"/>
          <p:cNvSpPr/>
          <p:nvPr/>
        </p:nvSpPr>
        <p:spPr>
          <a:xfrm>
            <a:off x="609600" y="2202179"/>
            <a:ext cx="5334000" cy="1448435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ct val="94000"/>
              </a:lnSpc>
              <a:tabLst>
                <a:tab pos="46990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问题背景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10820" algn="l" rtl="0" eaLnBrk="0">
              <a:lnSpc>
                <a:spcPts val="1510"/>
              </a:lnSpc>
              <a:spcBef>
                <a:spcPts val="1170"/>
              </a:spcBef>
            </a:pP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自定义组件无法直接调用页面生命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周期方法（如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onPageShow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93675" indent="5080" algn="l" rtl="0" eaLnBrk="0">
              <a:lnSpc>
                <a:spcPct val="112000"/>
              </a:lnSpc>
              <a:spcBef>
                <a:spcPts val="290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onPageHide</a:t>
            </a:r>
            <a:r>
              <a:rPr sz="12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onBackPress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），</a:t>
            </a:r>
            <a:r>
              <a:rPr sz="12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但可以通过</a:t>
            </a:r>
            <a:r>
              <a:rPr sz="1200" kern="0" spc="-17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UIObserver</a:t>
            </a:r>
            <a:r>
              <a:rPr sz="12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实现对页面生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200" kern="0" spc="-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命周期的监听。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48" name="picture 9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00100" y="2430779"/>
            <a:ext cx="190500" cy="190500"/>
          </a:xfrm>
          <a:prstGeom prst="rect">
            <a:avLst/>
          </a:prstGeom>
        </p:spPr>
      </p:pic>
      <p:sp>
        <p:nvSpPr>
          <p:cNvPr id="950" name="textbox 950"/>
          <p:cNvSpPr/>
          <p:nvPr/>
        </p:nvSpPr>
        <p:spPr>
          <a:xfrm>
            <a:off x="6396990" y="2202180"/>
            <a:ext cx="5334000" cy="1448435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3375" algn="l" rtl="0" eaLnBrk="0">
              <a:lnSpc>
                <a:spcPct val="96000"/>
              </a:lnSpc>
              <a:spcBef>
                <a:spcPts val="5"/>
              </a:spcBef>
              <a:tabLst>
                <a:tab pos="40640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解决方案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0" indent="3810" algn="l" rtl="0" eaLnBrk="0">
              <a:lnSpc>
                <a:spcPct val="117000"/>
              </a:lnSpc>
              <a:spcBef>
                <a:spcPts val="5"/>
              </a:spcBef>
            </a:pP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UIObserver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机制，自定义组件可以间接监听页面生命周期事件，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即        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使组件本身不是页面的入口组件（未被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装饰）。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52" name="picture 9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587490" y="2430780"/>
            <a:ext cx="142875" cy="226060"/>
          </a:xfrm>
          <a:prstGeom prst="rect">
            <a:avLst/>
          </a:prstGeom>
        </p:spPr>
      </p:pic>
      <p:sp>
        <p:nvSpPr>
          <p:cNvPr id="954" name="rect 954"/>
          <p:cNvSpPr/>
          <p:nvPr/>
        </p:nvSpPr>
        <p:spPr>
          <a:xfrm>
            <a:off x="0" y="830579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56" name="textbox 956"/>
          <p:cNvSpPr/>
          <p:nvPr/>
        </p:nvSpPr>
        <p:spPr>
          <a:xfrm>
            <a:off x="642505" y="1500898"/>
            <a:ext cx="4438015" cy="4356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700" u="sng" kern="0" spc="-30" dirty="0">
                <a:solidFill>
                  <a:srgbClr val="1E40AF">
                    <a:alpha val="100000"/>
                  </a:srgbClr>
                </a:solidFill>
                <a:uFill>
                  <a:solidFill>
                    <a:srgbClr val="F9731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</a:t>
            </a:r>
            <a:r>
              <a:rPr sz="27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义组件监听页面生命周期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" name="picture 9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0580"/>
            <a:ext cx="12192000" cy="8169910"/>
          </a:xfrm>
          <a:prstGeom prst="rect">
            <a:avLst/>
          </a:prstGeom>
        </p:spPr>
      </p:pic>
      <p:pic>
        <p:nvPicPr>
          <p:cNvPr id="924" name="picture 9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287000" y="6259829"/>
            <a:ext cx="2381250" cy="1905000"/>
          </a:xfrm>
          <a:prstGeom prst="rect">
            <a:avLst/>
          </a:prstGeom>
        </p:spPr>
      </p:pic>
      <p:sp>
        <p:nvSpPr>
          <p:cNvPr id="926" name="rect 926"/>
          <p:cNvSpPr/>
          <p:nvPr/>
        </p:nvSpPr>
        <p:spPr>
          <a:xfrm>
            <a:off x="6248400" y="1847850"/>
            <a:ext cx="5334000" cy="709041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28" name="rect 928"/>
          <p:cNvSpPr/>
          <p:nvPr/>
        </p:nvSpPr>
        <p:spPr>
          <a:xfrm>
            <a:off x="6324600" y="1999615"/>
            <a:ext cx="5117465" cy="6759575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944" name="picture 9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830579"/>
            <a:ext cx="2381250" cy="2381250"/>
          </a:xfrm>
          <a:prstGeom prst="rect">
            <a:avLst/>
          </a:prstGeom>
        </p:spPr>
      </p:pic>
      <p:sp>
        <p:nvSpPr>
          <p:cNvPr id="954" name="rect 954"/>
          <p:cNvSpPr/>
          <p:nvPr/>
        </p:nvSpPr>
        <p:spPr>
          <a:xfrm>
            <a:off x="0" y="830579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56" name="textbox 956"/>
          <p:cNvSpPr/>
          <p:nvPr/>
        </p:nvSpPr>
        <p:spPr>
          <a:xfrm>
            <a:off x="642505" y="1500898"/>
            <a:ext cx="4438015" cy="4356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700" u="sng" kern="0" spc="-30" dirty="0">
                <a:solidFill>
                  <a:srgbClr val="1E40AF">
                    <a:alpha val="100000"/>
                  </a:srgbClr>
                </a:solidFill>
                <a:uFill>
                  <a:solidFill>
                    <a:srgbClr val="F9731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</a:t>
            </a:r>
            <a:r>
              <a:rPr sz="27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义组件监听页面生命周期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33185" y="1847850"/>
            <a:ext cx="4867910" cy="6092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None/>
            </a:pP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 SubComponent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// 定义监听器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listener: (info: observer.RouterPageInfo) =&gt; void = (info: observer.RouterPageInfo) =&gt;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let routerInfo: observer.RouterPageInfo | undefined = this.queryRouterPageInfo();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if (info.pageId == routerInfo?.pageId)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if (info.state == observer.RouterPageState.ON_PAGE_SHOW)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console.log(`SubComponent onPageShow`);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} else if (info.state == observer.RouterPageState.ON_PAGE_HIDE)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console.log(`SubComponent onPageHide`);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// 子组件即将显示时调用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aboutToAppear(): void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let uiObserver: UIObserver = this.getUIContext().getUIObserver();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uiObserver.on('routerPageUpdate', this.listener);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// 子组件即将隐藏时调用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aboutToDisappear(): void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let uiObserver: UIObserver = this.getUIContext().getUIObserver();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uiObserver.off('routerPageUpdate', this.listener);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build()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Column()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Text(`SubComponent`)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" name="rect 926"/>
          <p:cNvSpPr/>
          <p:nvPr/>
        </p:nvSpPr>
        <p:spPr>
          <a:xfrm>
            <a:off x="457835" y="1879600"/>
            <a:ext cx="5334000" cy="7207885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" name="rect 928"/>
          <p:cNvSpPr/>
          <p:nvPr/>
        </p:nvSpPr>
        <p:spPr>
          <a:xfrm>
            <a:off x="534035" y="2031365"/>
            <a:ext cx="5117465" cy="6969125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42620" y="2088515"/>
            <a:ext cx="4867910" cy="7170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 observer from '@ohos.arkui.observer';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 router from '@ohos.router';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 { UIObserver } from '@ohos.arkui.UIContext';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@Entry@Component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 Index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// 定义监听器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listener: (info: observer.RouterPageInfo) =&gt; void = (info: observer.RouterPageInfo) =&gt;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let routerInfo: observer.RouterPageInfo | undefined = this.queryRouterPageInfo();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if (info.pageId == routerInfo?.pageId)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if (info.state == observer.RouterPageState.ON_PAGE_SHOW)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console.log(`Index onPageShow`);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} else if (info.state == observer.RouterPageState.ON_PAGE_HIDE)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console.log(`Index onPageHide`);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// 组件即将显示时调用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aboutToAppear(): void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let uiObserver: UIObserver = this.getUIContext().getUIObserver();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uiObserver.on('routerPageUpdate', this.listener);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// 组件即将隐藏时调用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aboutToDisappear(): void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let uiObserver: UIObserver = this.getUIContext().getUIObserver();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uiObserver.off('routerPageUpdate', this.listener);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build()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Column()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  Text(`this page is ${this.queryRouterPageInfo()?.pageId}`).fontSize(25)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  Button("push self").onClick(() =&gt; {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    router.pushUrl({url: 'pages/Index'})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  })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  Column() {SubComponent()}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}</a:t>
            </a: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>
              <a:buClrTx/>
              <a:buSzTx/>
              <a:buNone/>
            </a:pPr>
            <a:endParaRPr sz="1000" kern="0" spc="30" dirty="0">
              <a:solidFill>
                <a:srgbClr val="E2E8F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1066800"/>
            <a:ext cx="12192000" cy="6858000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40791" y="1066800"/>
            <a:ext cx="2381250" cy="2381250"/>
          </a:xfrm>
          <a:prstGeom prst="rect">
            <a:avLst/>
          </a:prstGeom>
        </p:spPr>
      </p:pic>
      <p:graphicFrame>
        <p:nvGraphicFramePr>
          <p:cNvPr id="28" name="table 28"/>
          <p:cNvGraphicFramePr>
            <a:graphicFrameLocks noGrp="1"/>
          </p:cNvGraphicFramePr>
          <p:nvPr/>
        </p:nvGraphicFramePr>
        <p:xfrm>
          <a:off x="850390" y="1771762"/>
          <a:ext cx="7536179" cy="2266315"/>
        </p:xfrm>
        <a:graphic>
          <a:graphicData uri="http://schemas.openxmlformats.org/drawingml/2006/table">
            <a:tbl>
              <a:tblPr/>
              <a:tblGrid>
                <a:gridCol w="3957954"/>
                <a:gridCol w="3578225"/>
              </a:tblGrid>
              <a:tr h="57086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8260" algn="l" rtl="0" eaLnBrk="0">
                        <a:lnSpc>
                          <a:spcPct val="90000"/>
                        </a:lnSpc>
                      </a:pPr>
                      <a:r>
                        <a:rPr sz="2700" u="sng" kern="0" spc="-190" dirty="0">
                          <a:solidFill>
                            <a:srgbClr val="1E40AF">
                              <a:alpha val="100000"/>
                            </a:srgbClr>
                          </a:solidFill>
                          <a:uFill>
                            <a:solidFill>
                              <a:srgbClr val="F97316"/>
                            </a:solidFill>
                          </a:u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目录</a:t>
                      </a:r>
                      <a:endParaRPr sz="27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81000" algn="l" rtl="0" eaLnBrk="0">
                        <a:lnSpc>
                          <a:spcPct val="97000"/>
                        </a:lnSpc>
                        <a:spcBef>
                          <a:spcPts val="5"/>
                        </a:spcBef>
                        <a:tabLst>
                          <a:tab pos="548640" algn="l"/>
                        </a:tabLst>
                      </a:pPr>
                      <a:r>
                        <a:rPr sz="15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-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自定义组件概述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099945" algn="l" rtl="0" eaLnBrk="0">
                        <a:lnSpc>
                          <a:spcPct val="97000"/>
                        </a:lnSpc>
                        <a:spcBef>
                          <a:spcPts val="5"/>
                        </a:spcBef>
                        <a:tabLst>
                          <a:tab pos="2239645" algn="l"/>
                        </a:tabLst>
                      </a:pPr>
                      <a:r>
                        <a:rPr sz="15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创建自定义组件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81000" algn="l" rtl="0" eaLnBrk="0">
                        <a:lnSpc>
                          <a:spcPct val="96000"/>
                        </a:lnSpc>
                        <a:tabLst>
                          <a:tab pos="523240" algn="l"/>
                        </a:tabLst>
                      </a:pPr>
                      <a:r>
                        <a:rPr sz="15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-1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组件生命周期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099945" algn="l" rtl="0" eaLnBrk="0">
                        <a:lnSpc>
                          <a:spcPct val="97000"/>
                        </a:lnSpc>
                        <a:tabLst>
                          <a:tab pos="2267585" algn="l"/>
                        </a:tabLst>
                      </a:pPr>
                      <a:r>
                        <a:rPr sz="15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-5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自定义布局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81000" algn="l" rtl="0" eaLnBrk="0">
                        <a:lnSpc>
                          <a:spcPct val="94000"/>
                        </a:lnSpc>
                        <a:tabLst>
                          <a:tab pos="522605" algn="l"/>
                        </a:tabLst>
                      </a:pPr>
                      <a:r>
                        <a:rPr sz="15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成员属性访问限定符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099945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  <a:tabLst>
                          <a:tab pos="2239645" algn="l"/>
                        </a:tabLst>
                      </a:pPr>
                      <a:r>
                        <a:rPr sz="15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总结与实践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0" name="pictur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27291" y="3657600"/>
            <a:ext cx="381000" cy="374127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50391" y="3657600"/>
            <a:ext cx="381000" cy="374127"/>
          </a:xfrm>
          <a:prstGeom prst="rect">
            <a:avLst/>
          </a:prstGeom>
        </p:spPr>
      </p:pic>
      <p:pic>
        <p:nvPicPr>
          <p:cNvPr id="34" name="picture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527291" y="3048000"/>
            <a:ext cx="381000" cy="381000"/>
          </a:xfrm>
          <a:prstGeom prst="rect">
            <a:avLst/>
          </a:prstGeom>
        </p:spPr>
      </p:pic>
      <p:pic>
        <p:nvPicPr>
          <p:cNvPr id="36" name="picture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50391" y="3048000"/>
            <a:ext cx="381000" cy="381000"/>
          </a:xfrm>
          <a:prstGeom prst="rect">
            <a:avLst/>
          </a:prstGeom>
        </p:spPr>
      </p:pic>
      <p:pic>
        <p:nvPicPr>
          <p:cNvPr id="38" name="picture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527291" y="2438400"/>
            <a:ext cx="381000" cy="381000"/>
          </a:xfrm>
          <a:prstGeom prst="rect">
            <a:avLst/>
          </a:prstGeom>
        </p:spPr>
      </p:pic>
      <p:pic>
        <p:nvPicPr>
          <p:cNvPr id="40" name="picture 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50391" y="2438400"/>
            <a:ext cx="381000" cy="381000"/>
          </a:xfrm>
          <a:prstGeom prst="rect">
            <a:avLst/>
          </a:prstGeom>
        </p:spPr>
      </p:pic>
      <p:sp>
        <p:nvSpPr>
          <p:cNvPr id="42" name="rect 42"/>
          <p:cNvSpPr/>
          <p:nvPr/>
        </p:nvSpPr>
        <p:spPr>
          <a:xfrm>
            <a:off x="240791" y="106680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4" name="picture 4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0527791" y="6019800"/>
            <a:ext cx="1905000" cy="1904999"/>
          </a:xfrm>
          <a:prstGeom prst="rect">
            <a:avLst/>
          </a:prstGeom>
        </p:spPr>
      </p:pic>
      <p:sp>
        <p:nvSpPr>
          <p:cNvPr id="46" name="rect 46"/>
          <p:cNvSpPr/>
          <p:nvPr/>
        </p:nvSpPr>
        <p:spPr>
          <a:xfrm>
            <a:off x="240791" y="7467600"/>
            <a:ext cx="12192000" cy="457199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8" name="picture 9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830579"/>
            <a:ext cx="12192000" cy="7334250"/>
          </a:xfrm>
          <a:prstGeom prst="rect">
            <a:avLst/>
          </a:prstGeom>
        </p:spPr>
      </p:pic>
      <p:grpSp>
        <p:nvGrpSpPr>
          <p:cNvPr id="40" name="group 40"/>
          <p:cNvGrpSpPr/>
          <p:nvPr/>
        </p:nvGrpSpPr>
        <p:grpSpPr>
          <a:xfrm rot="21600000">
            <a:off x="6489191" y="1478851"/>
            <a:ext cx="5333999" cy="2963608"/>
            <a:chOff x="0" y="0"/>
            <a:chExt cx="5333999" cy="2963608"/>
          </a:xfrm>
        </p:grpSpPr>
        <p:sp>
          <p:nvSpPr>
            <p:cNvPr id="960" name="rect 960"/>
            <p:cNvSpPr/>
            <p:nvPr/>
          </p:nvSpPr>
          <p:spPr>
            <a:xfrm>
              <a:off x="0" y="389952"/>
              <a:ext cx="5333999" cy="24384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62" name="textbox 962"/>
            <p:cNvSpPr/>
            <p:nvPr/>
          </p:nvSpPr>
          <p:spPr>
            <a:xfrm>
              <a:off x="-12700" y="-12700"/>
              <a:ext cx="5359400" cy="30035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7000"/>
                </a:lnSpc>
              </a:pPr>
              <a:r>
                <a:rPr sz="1500" kern="0" spc="-50" dirty="0">
                  <a:solidFill>
                    <a:srgbClr val="021080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&lt;/&gt;</a:t>
              </a:r>
              <a:r>
                <a:rPr sz="1500" kern="0" spc="-50" dirty="0">
                  <a:solidFill>
                    <a:srgbClr val="021080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500" kern="0" spc="-5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自定义布局示例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7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7795" algn="l" rtl="0" eaLnBrk="0">
                <a:lnSpc>
                  <a:spcPts val="1300"/>
                </a:lnSpc>
                <a:spcBef>
                  <a:spcPts val="300"/>
                </a:spcBef>
              </a:pPr>
              <a:endPara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37795" algn="l" rtl="0" eaLnBrk="0">
                <a:lnSpc>
                  <a:spcPts val="1300"/>
                </a:lnSpc>
                <a:spcBef>
                  <a:spcPts val="300"/>
                </a:spcBef>
              </a:pPr>
              <a:r>
                <a:rPr lang="en-US"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lang="zh-CN" altLang="en-US"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请参考书中案例，由于代码篇幅无法全部显示</a:t>
              </a:r>
              <a:endPara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37795" algn="l" rtl="0" eaLnBrk="0">
                <a:lnSpc>
                  <a:spcPts val="1300"/>
                </a:lnSpc>
                <a:spcBef>
                  <a:spcPts val="30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1000" kern="0" spc="1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Index</a:t>
              </a:r>
              <a:r>
                <a:rPr sz="1000" kern="0" spc="1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98450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54025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Column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14045" algn="l" rtl="0" eaLnBrk="0">
                <a:lnSpc>
                  <a:spcPts val="1240"/>
                </a:lnSpc>
                <a:spcBef>
                  <a:spcPts val="20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CustomLayout</a:t>
              </a:r>
              <a:r>
                <a:rPr sz="1000" kern="0" spc="1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({</a:t>
              </a:r>
              <a:r>
                <a:rPr sz="1000" kern="0" spc="1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builder</a:t>
              </a:r>
              <a:r>
                <a:rPr sz="1000" kern="0" spc="1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ColumnChildren</a:t>
              </a:r>
              <a:r>
                <a:rPr sz="1000" kern="0" spc="1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57835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97815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37795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pic>
        <p:nvPicPr>
          <p:cNvPr id="964" name="picture 9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40791" y="830579"/>
            <a:ext cx="2381250" cy="2381250"/>
          </a:xfrm>
          <a:prstGeom prst="rect">
            <a:avLst/>
          </a:prstGeom>
        </p:spPr>
      </p:pic>
      <p:sp>
        <p:nvSpPr>
          <p:cNvPr id="966" name="textbox 966"/>
          <p:cNvSpPr/>
          <p:nvPr/>
        </p:nvSpPr>
        <p:spPr>
          <a:xfrm>
            <a:off x="837691" y="1424698"/>
            <a:ext cx="5314315" cy="2435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7785" algn="l" rtl="0" eaLnBrk="0">
              <a:lnSpc>
                <a:spcPct val="97000"/>
              </a:lnSpc>
            </a:pPr>
            <a:r>
              <a:rPr sz="2700" u="sng" kern="0" spc="-40" dirty="0">
                <a:solidFill>
                  <a:srgbClr val="1E40AF">
                    <a:alpha val="100000"/>
                  </a:srgbClr>
                </a:solidFill>
                <a:uFill>
                  <a:solidFill>
                    <a:srgbClr val="F9731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</a:t>
            </a:r>
            <a:r>
              <a:rPr sz="2700" kern="0" spc="-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义组件的自定义布局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775" algn="l" rtl="0" eaLnBrk="0">
              <a:lnSpc>
                <a:spcPct val="96000"/>
              </a:lnSpc>
              <a:spcBef>
                <a:spcPts val="460"/>
              </a:spcBef>
              <a:tabLst>
                <a:tab pos="332740" algn="l"/>
              </a:tabLst>
            </a:pPr>
            <a:r>
              <a:rPr sz="15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自定义布局介绍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indent="-2540" algn="l" rtl="0" eaLnBrk="0">
              <a:lnSpc>
                <a:spcPct val="119000"/>
              </a:lnSpc>
              <a:spcBef>
                <a:spcPts val="870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中，可以通过实现特定接口来自定义组件内子组件的位置布局，实现更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灵活的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设计。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5000"/>
              </a:lnSpc>
              <a:spcBef>
                <a:spcPts val="455"/>
              </a:spcBef>
              <a:tabLst>
                <a:tab pos="287020" algn="l"/>
              </a:tabLst>
            </a:pPr>
            <a:r>
              <a:rPr sz="1500" kern="0" spc="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500" b="1" kern="0" spc="11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onMeasureSize</a:t>
            </a:r>
            <a:r>
              <a:rPr sz="1500" kern="0" spc="1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" indent="-6985" algn="l" rtl="0" eaLnBrk="0">
              <a:lnSpc>
                <a:spcPct val="114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该接口在组件每次布局时触发，用于计算子组件的尺寸。执行时间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先于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onPlaceChildren</a:t>
            </a:r>
            <a:r>
              <a:rPr sz="1200" kern="0" spc="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68" name="picture 9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50391" y="3116579"/>
            <a:ext cx="190500" cy="190500"/>
          </a:xfrm>
          <a:prstGeom prst="rect">
            <a:avLst/>
          </a:prstGeom>
        </p:spPr>
      </p:pic>
      <p:pic>
        <p:nvPicPr>
          <p:cNvPr id="970" name="picture 9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50391" y="2087879"/>
            <a:ext cx="219075" cy="190500"/>
          </a:xfrm>
          <a:prstGeom prst="rect">
            <a:avLst/>
          </a:prstGeom>
        </p:spPr>
      </p:pic>
      <p:pic>
        <p:nvPicPr>
          <p:cNvPr id="972" name="picture 9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041126" y="4532284"/>
            <a:ext cx="2119183" cy="2829338"/>
          </a:xfrm>
          <a:prstGeom prst="rect">
            <a:avLst/>
          </a:prstGeom>
        </p:spPr>
      </p:pic>
      <p:graphicFrame>
        <p:nvGraphicFramePr>
          <p:cNvPr id="974" name="table 974"/>
          <p:cNvGraphicFramePr>
            <a:graphicFrameLocks noGrp="1"/>
          </p:cNvGraphicFramePr>
          <p:nvPr/>
        </p:nvGraphicFramePr>
        <p:xfrm>
          <a:off x="6489191" y="4459604"/>
          <a:ext cx="2818764" cy="2894329"/>
        </p:xfrm>
        <a:graphic>
          <a:graphicData uri="http://schemas.openxmlformats.org/drawingml/2006/table">
            <a:tbl>
              <a:tblPr/>
              <a:tblGrid>
                <a:gridCol w="2818764"/>
              </a:tblGrid>
              <a:tr h="287210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27175" algn="l" rtl="0" eaLnBrk="0">
                        <a:lnSpc>
                          <a:spcPct val="82000"/>
                        </a:lnSpc>
                        <a:spcBef>
                          <a:spcPts val="5"/>
                        </a:spcBef>
                      </a:pPr>
                      <a:r>
                        <a:rPr sz="12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S3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018540" algn="l" rtl="0" eaLnBrk="0">
                        <a:lnSpc>
                          <a:spcPct val="82000"/>
                        </a:lnSpc>
                        <a:spcBef>
                          <a:spcPts val="365"/>
                        </a:spcBef>
                        <a:tabLst>
                          <a:tab pos="1408430" algn="l"/>
                          <a:tab pos="1970405" algn="l"/>
                        </a:tabLst>
                      </a:pPr>
                      <a:r>
                        <a:rPr sz="1200" strike="sngStrike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	</a:t>
                      </a:r>
                      <a:r>
                        <a:rPr sz="1200" strike="sngStrike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S2</a:t>
                      </a:r>
                      <a:r>
                        <a:rPr sz="1200" strike="sngStrike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	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algn="l" rtl="0" eaLnBrk="0">
                        <a:lnSpc>
                          <a:spcPct val="18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408430" algn="l" rtl="0" eaLnBrk="0">
                        <a:lnSpc>
                          <a:spcPct val="82000"/>
                        </a:lnSpc>
                        <a:spcBef>
                          <a:spcPts val="0"/>
                        </a:spcBef>
                      </a:pPr>
                      <a:r>
                        <a:rPr sz="12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S1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76" name="rect 976"/>
          <p:cNvSpPr/>
          <p:nvPr/>
        </p:nvSpPr>
        <p:spPr>
          <a:xfrm>
            <a:off x="240791" y="830579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978" name="picture 9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527791" y="6259829"/>
            <a:ext cx="1905000" cy="1905000"/>
          </a:xfrm>
          <a:prstGeom prst="rect">
            <a:avLst/>
          </a:prstGeom>
        </p:spPr>
      </p:pic>
      <p:sp>
        <p:nvSpPr>
          <p:cNvPr id="980" name="textbox 980"/>
          <p:cNvSpPr/>
          <p:nvPr/>
        </p:nvSpPr>
        <p:spPr>
          <a:xfrm>
            <a:off x="240791" y="770763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57835" algn="l" rtl="0" eaLnBrk="0">
              <a:lnSpc>
                <a:spcPts val="1510"/>
              </a:lnSpc>
              <a:spcBef>
                <a:spcPts val="5"/>
              </a:spcBef>
            </a:pP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982" name="rect 982"/>
          <p:cNvSpPr/>
          <p:nvPr/>
        </p:nvSpPr>
        <p:spPr>
          <a:xfrm>
            <a:off x="850391" y="5745479"/>
            <a:ext cx="5334000" cy="914400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84" name="textbox 984"/>
          <p:cNvSpPr/>
          <p:nvPr/>
        </p:nvSpPr>
        <p:spPr>
          <a:xfrm>
            <a:off x="850391" y="3954779"/>
            <a:ext cx="5334000" cy="914400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</a:pPr>
            <a:endParaRPr sz="8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2555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onMeasureSize(selfLayoutInfo: GeometryInfo, children: Array&lt;Measurable&gt;, constraint: ConstraintSizeOptions): SizeResult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986" name="textbox 986"/>
          <p:cNvSpPr/>
          <p:nvPr/>
        </p:nvSpPr>
        <p:spPr>
          <a:xfrm>
            <a:off x="837565" y="5116195"/>
            <a:ext cx="5340350" cy="14116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5000"/>
              </a:lnSpc>
              <a:tabLst>
                <a:tab pos="287020" algn="l"/>
              </a:tabLst>
            </a:pPr>
            <a:r>
              <a:rPr sz="1500" kern="0" spc="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500" b="1" kern="0" spc="11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onPlaceChi</a:t>
            </a:r>
            <a:r>
              <a:rPr sz="1500" b="1" kern="0" spc="10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ldren</a:t>
            </a:r>
            <a:r>
              <a:rPr sz="1500" kern="0" spc="10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335" algn="l" rtl="0" eaLnBrk="0">
              <a:lnSpc>
                <a:spcPts val="1510"/>
              </a:lnSpc>
              <a:spcBef>
                <a:spcPts val="870"/>
              </a:spcBef>
            </a:pP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该接口在组件每次布局时触发，用于设置子组件的起始位置。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9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onPlaceChildren(selfLayoutInfo: GeometryInfo, children:        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9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Array&lt;Layoutable&gt;, constraint: ConstraintSizeOptions)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988" name="picture 98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50391" y="5135879"/>
            <a:ext cx="190500" cy="190500"/>
          </a:xfrm>
          <a:prstGeom prst="rect">
            <a:avLst/>
          </a:prstGeom>
        </p:spPr>
      </p:pic>
      <p:sp>
        <p:nvSpPr>
          <p:cNvPr id="990" name="textbox 990"/>
          <p:cNvSpPr/>
          <p:nvPr/>
        </p:nvSpPr>
        <p:spPr>
          <a:xfrm>
            <a:off x="9448291" y="5140915"/>
            <a:ext cx="2285364" cy="15068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7000"/>
              </a:lnSpc>
              <a:tabLst>
                <a:tab pos="225425" algn="l"/>
              </a:tabLst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布局说明 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335" indent="20320" algn="l" rtl="0" eaLnBrk="0">
              <a:lnSpc>
                <a:spcPct val="110000"/>
              </a:lnSpc>
              <a:spcBef>
                <a:spcPts val="940"/>
              </a:spcBef>
            </a:pP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•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size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100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开始，每个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子组件宽度递</a:t>
            </a:r>
            <a:r>
              <a:rPr sz="10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增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655" algn="l" rtl="0" eaLnBrk="0">
              <a:lnSpc>
                <a:spcPct val="93000"/>
              </a:lnSpc>
              <a:spcBef>
                <a:spcPts val="690"/>
              </a:spcBef>
            </a:pP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• 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从右下角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(300,300)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开始排列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145" indent="15875" algn="l" rtl="0" eaLnBrk="0">
              <a:lnSpc>
                <a:spcPct val="110000"/>
              </a:lnSpc>
              <a:spcBef>
                <a:spcPts val="650"/>
              </a:spcBef>
            </a:pP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• 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每个组件位置为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startPos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减去组件高 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度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655" algn="l" rtl="0" eaLnBrk="0">
              <a:lnSpc>
                <a:spcPct val="9600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• 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实现类似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Stack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的布局效果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92" name="picture 99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9460991" y="5154929"/>
            <a:ext cx="133350" cy="133350"/>
          </a:xfrm>
          <a:prstGeom prst="rect">
            <a:avLst/>
          </a:prstGeom>
        </p:spPr>
      </p:pic>
      <p:sp>
        <p:nvSpPr>
          <p:cNvPr id="994" name="path 994"/>
          <p:cNvSpPr/>
          <p:nvPr/>
        </p:nvSpPr>
        <p:spPr>
          <a:xfrm>
            <a:off x="7508366" y="6488429"/>
            <a:ext cx="19050" cy="838200"/>
          </a:xfrm>
          <a:custGeom>
            <a:avLst/>
            <a:gdLst/>
            <a:ahLst/>
            <a:cxnLst/>
            <a:rect l="0" t="0" r="0" b="0"/>
            <a:pathLst>
              <a:path w="30" h="1320">
                <a:moveTo>
                  <a:pt x="15" y="1320"/>
                </a:moveTo>
                <a:lnTo>
                  <a:pt x="15" y="0"/>
                </a:ln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96" name="path 996"/>
          <p:cNvSpPr/>
          <p:nvPr/>
        </p:nvSpPr>
        <p:spPr>
          <a:xfrm>
            <a:off x="8441816" y="6488429"/>
            <a:ext cx="19050" cy="838200"/>
          </a:xfrm>
          <a:custGeom>
            <a:avLst/>
            <a:gdLst/>
            <a:ahLst/>
            <a:cxnLst/>
            <a:rect l="0" t="0" r="0" b="0"/>
            <a:pathLst>
              <a:path w="30" h="1320">
                <a:moveTo>
                  <a:pt x="15" y="0"/>
                </a:moveTo>
                <a:lnTo>
                  <a:pt x="15" y="1320"/>
                </a:ln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98" name="path 998"/>
          <p:cNvSpPr/>
          <p:nvPr/>
        </p:nvSpPr>
        <p:spPr>
          <a:xfrm>
            <a:off x="8679941" y="5774054"/>
            <a:ext cx="19050" cy="1314450"/>
          </a:xfrm>
          <a:custGeom>
            <a:avLst/>
            <a:gdLst/>
            <a:ahLst/>
            <a:cxnLst/>
            <a:rect l="0" t="0" r="0" b="0"/>
            <a:pathLst>
              <a:path w="30" h="2070">
                <a:moveTo>
                  <a:pt x="15" y="0"/>
                </a:moveTo>
                <a:lnTo>
                  <a:pt x="15" y="2070"/>
                </a:ln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00" name="path 1000"/>
          <p:cNvSpPr/>
          <p:nvPr/>
        </p:nvSpPr>
        <p:spPr>
          <a:xfrm>
            <a:off x="7270241" y="5774054"/>
            <a:ext cx="19050" cy="1314450"/>
          </a:xfrm>
          <a:custGeom>
            <a:avLst/>
            <a:gdLst/>
            <a:ahLst/>
            <a:cxnLst/>
            <a:rect l="0" t="0" r="0" b="0"/>
            <a:pathLst>
              <a:path w="30" h="2070">
                <a:moveTo>
                  <a:pt x="15" y="2070"/>
                </a:moveTo>
                <a:lnTo>
                  <a:pt x="15" y="0"/>
                </a:ln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02" name="path 1002"/>
          <p:cNvSpPr/>
          <p:nvPr/>
        </p:nvSpPr>
        <p:spPr>
          <a:xfrm>
            <a:off x="7032116" y="6602730"/>
            <a:ext cx="2143125" cy="66675"/>
          </a:xfrm>
          <a:custGeom>
            <a:avLst/>
            <a:gdLst/>
            <a:ahLst/>
            <a:cxnLst/>
            <a:rect l="0" t="0" r="0" b="0"/>
            <a:pathLst>
              <a:path w="3375" h="105">
                <a:moveTo>
                  <a:pt x="3360" y="15"/>
                </a:moveTo>
                <a:cubicBezTo>
                  <a:pt x="3360" y="24"/>
                  <a:pt x="3358" y="34"/>
                  <a:pt x="3354" y="43"/>
                </a:cubicBezTo>
                <a:cubicBezTo>
                  <a:pt x="3350" y="52"/>
                  <a:pt x="3345" y="60"/>
                  <a:pt x="3338" y="68"/>
                </a:cubicBezTo>
                <a:cubicBezTo>
                  <a:pt x="3331" y="75"/>
                  <a:pt x="3322" y="80"/>
                  <a:pt x="3313" y="84"/>
                </a:cubicBezTo>
                <a:cubicBezTo>
                  <a:pt x="3304" y="88"/>
                  <a:pt x="3294" y="90"/>
                  <a:pt x="3285" y="90"/>
                </a:cubicBezTo>
                <a:lnTo>
                  <a:pt x="90" y="90"/>
                </a:lnTo>
                <a:cubicBezTo>
                  <a:pt x="80" y="90"/>
                  <a:pt x="70" y="88"/>
                  <a:pt x="61" y="84"/>
                </a:cubicBezTo>
                <a:cubicBezTo>
                  <a:pt x="52" y="80"/>
                  <a:pt x="43" y="75"/>
                  <a:pt x="36" y="68"/>
                </a:cubicBezTo>
                <a:cubicBezTo>
                  <a:pt x="29" y="60"/>
                  <a:pt x="24" y="52"/>
                  <a:pt x="20" y="43"/>
                </a:cubicBezTo>
                <a:cubicBezTo>
                  <a:pt x="16" y="34"/>
                  <a:pt x="15" y="24"/>
                  <a:pt x="15" y="15"/>
                </a:cubicBez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04" name="path 1004"/>
          <p:cNvSpPr/>
          <p:nvPr/>
        </p:nvSpPr>
        <p:spPr>
          <a:xfrm>
            <a:off x="7032116" y="4526279"/>
            <a:ext cx="2143125" cy="66675"/>
          </a:xfrm>
          <a:custGeom>
            <a:avLst/>
            <a:gdLst/>
            <a:ahLst/>
            <a:cxnLst/>
            <a:rect l="0" t="0" r="0" b="0"/>
            <a:pathLst>
              <a:path w="3375" h="105">
                <a:moveTo>
                  <a:pt x="15" y="90"/>
                </a:moveTo>
                <a:cubicBezTo>
                  <a:pt x="15" y="80"/>
                  <a:pt x="16" y="70"/>
                  <a:pt x="20" y="61"/>
                </a:cubicBezTo>
                <a:cubicBezTo>
                  <a:pt x="24" y="52"/>
                  <a:pt x="29" y="43"/>
                  <a:pt x="36" y="36"/>
                </a:cubicBezTo>
                <a:cubicBezTo>
                  <a:pt x="43" y="29"/>
                  <a:pt x="52" y="24"/>
                  <a:pt x="61" y="20"/>
                </a:cubicBezTo>
                <a:cubicBezTo>
                  <a:pt x="70" y="16"/>
                  <a:pt x="80" y="15"/>
                  <a:pt x="90" y="15"/>
                </a:cubicBezTo>
                <a:lnTo>
                  <a:pt x="3285" y="15"/>
                </a:lnTo>
                <a:cubicBezTo>
                  <a:pt x="3294" y="15"/>
                  <a:pt x="3304" y="16"/>
                  <a:pt x="3313" y="20"/>
                </a:cubicBezTo>
                <a:cubicBezTo>
                  <a:pt x="3322" y="24"/>
                  <a:pt x="3331" y="29"/>
                  <a:pt x="3338" y="36"/>
                </a:cubicBezTo>
                <a:cubicBezTo>
                  <a:pt x="3345" y="43"/>
                  <a:pt x="3350" y="52"/>
                  <a:pt x="3354" y="61"/>
                </a:cubicBezTo>
                <a:cubicBezTo>
                  <a:pt x="3358" y="70"/>
                  <a:pt x="3360" y="80"/>
                  <a:pt x="3360" y="90"/>
                </a:cubicBez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06" name="path 1006"/>
          <p:cNvSpPr/>
          <p:nvPr/>
        </p:nvSpPr>
        <p:spPr>
          <a:xfrm>
            <a:off x="7270241" y="5716904"/>
            <a:ext cx="1428750" cy="66675"/>
          </a:xfrm>
          <a:custGeom>
            <a:avLst/>
            <a:gdLst/>
            <a:ahLst/>
            <a:cxnLst/>
            <a:rect l="0" t="0" r="0" b="0"/>
            <a:pathLst>
              <a:path w="2250" h="105">
                <a:moveTo>
                  <a:pt x="15" y="90"/>
                </a:moveTo>
                <a:cubicBezTo>
                  <a:pt x="15" y="80"/>
                  <a:pt x="16" y="70"/>
                  <a:pt x="20" y="61"/>
                </a:cubicBezTo>
                <a:cubicBezTo>
                  <a:pt x="24" y="52"/>
                  <a:pt x="29" y="43"/>
                  <a:pt x="36" y="36"/>
                </a:cubicBezTo>
                <a:cubicBezTo>
                  <a:pt x="43" y="29"/>
                  <a:pt x="52" y="24"/>
                  <a:pt x="61" y="20"/>
                </a:cubicBezTo>
                <a:cubicBezTo>
                  <a:pt x="70" y="16"/>
                  <a:pt x="80" y="15"/>
                  <a:pt x="90" y="15"/>
                </a:cubicBezTo>
                <a:lnTo>
                  <a:pt x="2160" y="15"/>
                </a:lnTo>
                <a:cubicBezTo>
                  <a:pt x="2169" y="15"/>
                  <a:pt x="2179" y="16"/>
                  <a:pt x="2188" y="20"/>
                </a:cubicBezTo>
                <a:cubicBezTo>
                  <a:pt x="2197" y="24"/>
                  <a:pt x="2206" y="29"/>
                  <a:pt x="2213" y="36"/>
                </a:cubicBezTo>
                <a:cubicBezTo>
                  <a:pt x="2220" y="43"/>
                  <a:pt x="2225" y="52"/>
                  <a:pt x="2229" y="61"/>
                </a:cubicBezTo>
                <a:cubicBezTo>
                  <a:pt x="2233" y="70"/>
                  <a:pt x="2235" y="80"/>
                  <a:pt x="2235" y="90"/>
                </a:cubicBez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08" name="path 1008"/>
          <p:cNvSpPr/>
          <p:nvPr/>
        </p:nvSpPr>
        <p:spPr>
          <a:xfrm>
            <a:off x="7270241" y="7078980"/>
            <a:ext cx="1428750" cy="66675"/>
          </a:xfrm>
          <a:custGeom>
            <a:avLst/>
            <a:gdLst/>
            <a:ahLst/>
            <a:cxnLst/>
            <a:rect l="0" t="0" r="0" b="0"/>
            <a:pathLst>
              <a:path w="2250" h="105">
                <a:moveTo>
                  <a:pt x="2235" y="15"/>
                </a:moveTo>
                <a:cubicBezTo>
                  <a:pt x="2235" y="24"/>
                  <a:pt x="2233" y="34"/>
                  <a:pt x="2229" y="43"/>
                </a:cubicBezTo>
                <a:cubicBezTo>
                  <a:pt x="2225" y="52"/>
                  <a:pt x="2220" y="60"/>
                  <a:pt x="2213" y="68"/>
                </a:cubicBezTo>
                <a:cubicBezTo>
                  <a:pt x="2206" y="75"/>
                  <a:pt x="2197" y="80"/>
                  <a:pt x="2188" y="84"/>
                </a:cubicBezTo>
                <a:cubicBezTo>
                  <a:pt x="2179" y="88"/>
                  <a:pt x="2169" y="90"/>
                  <a:pt x="2160" y="90"/>
                </a:cubicBezTo>
                <a:lnTo>
                  <a:pt x="90" y="90"/>
                </a:lnTo>
                <a:cubicBezTo>
                  <a:pt x="80" y="90"/>
                  <a:pt x="70" y="88"/>
                  <a:pt x="61" y="84"/>
                </a:cubicBezTo>
                <a:cubicBezTo>
                  <a:pt x="52" y="80"/>
                  <a:pt x="43" y="75"/>
                  <a:pt x="36" y="68"/>
                </a:cubicBezTo>
                <a:cubicBezTo>
                  <a:pt x="29" y="60"/>
                  <a:pt x="24" y="52"/>
                  <a:pt x="20" y="43"/>
                </a:cubicBezTo>
                <a:cubicBezTo>
                  <a:pt x="16" y="34"/>
                  <a:pt x="15" y="24"/>
                  <a:pt x="15" y="15"/>
                </a:cubicBez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10" name="path 1010"/>
          <p:cNvSpPr/>
          <p:nvPr/>
        </p:nvSpPr>
        <p:spPr>
          <a:xfrm>
            <a:off x="9156191" y="4583429"/>
            <a:ext cx="19050" cy="2028825"/>
          </a:xfrm>
          <a:custGeom>
            <a:avLst/>
            <a:gdLst/>
            <a:ahLst/>
            <a:cxnLst/>
            <a:rect l="0" t="0" r="0" b="0"/>
            <a:pathLst>
              <a:path w="30" h="3195">
                <a:moveTo>
                  <a:pt x="15" y="0"/>
                </a:moveTo>
                <a:lnTo>
                  <a:pt x="15" y="3195"/>
                </a:ln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12" name="path 1012"/>
          <p:cNvSpPr/>
          <p:nvPr/>
        </p:nvSpPr>
        <p:spPr>
          <a:xfrm>
            <a:off x="7032116" y="4583429"/>
            <a:ext cx="19050" cy="2028825"/>
          </a:xfrm>
          <a:custGeom>
            <a:avLst/>
            <a:gdLst/>
            <a:ahLst/>
            <a:cxnLst/>
            <a:rect l="0" t="0" r="0" b="0"/>
            <a:pathLst>
              <a:path w="30" h="3195">
                <a:moveTo>
                  <a:pt x="15" y="3195"/>
                </a:moveTo>
                <a:lnTo>
                  <a:pt x="15" y="0"/>
                </a:ln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14" name="path 1014"/>
          <p:cNvSpPr/>
          <p:nvPr/>
        </p:nvSpPr>
        <p:spPr>
          <a:xfrm>
            <a:off x="7508366" y="7317105"/>
            <a:ext cx="952500" cy="37274"/>
          </a:xfrm>
          <a:custGeom>
            <a:avLst/>
            <a:gdLst/>
            <a:ahLst/>
            <a:cxnLst/>
            <a:rect l="0" t="0" r="0" b="0"/>
            <a:pathLst>
              <a:path w="1500" h="58">
                <a:moveTo>
                  <a:pt x="1485" y="15"/>
                </a:moveTo>
                <a:cubicBezTo>
                  <a:pt x="1485" y="24"/>
                  <a:pt x="1483" y="34"/>
                  <a:pt x="1479" y="43"/>
                </a:cubicBezTo>
                <a:moveTo>
                  <a:pt x="20" y="43"/>
                </a:moveTo>
                <a:cubicBezTo>
                  <a:pt x="16" y="34"/>
                  <a:pt x="15" y="24"/>
                  <a:pt x="15" y="15"/>
                </a:cubicBez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16" name="path 1016"/>
          <p:cNvSpPr/>
          <p:nvPr/>
        </p:nvSpPr>
        <p:spPr>
          <a:xfrm>
            <a:off x="7511992" y="7335329"/>
            <a:ext cx="945249" cy="34501"/>
          </a:xfrm>
          <a:custGeom>
            <a:avLst/>
            <a:gdLst/>
            <a:ahLst/>
            <a:cxnLst/>
            <a:rect l="0" t="0" r="0" b="0"/>
            <a:pathLst>
              <a:path w="1488" h="54">
                <a:moveTo>
                  <a:pt x="1473" y="15"/>
                </a:moveTo>
                <a:cubicBezTo>
                  <a:pt x="1469" y="24"/>
                  <a:pt x="1464" y="32"/>
                  <a:pt x="1457" y="39"/>
                </a:cubicBezTo>
                <a:moveTo>
                  <a:pt x="31" y="39"/>
                </a:moveTo>
                <a:cubicBezTo>
                  <a:pt x="24" y="32"/>
                  <a:pt x="18" y="24"/>
                  <a:pt x="15" y="15"/>
                </a:cubicBez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18" name="path 1018"/>
          <p:cNvSpPr/>
          <p:nvPr/>
        </p:nvSpPr>
        <p:spPr>
          <a:xfrm>
            <a:off x="7522316" y="7350780"/>
            <a:ext cx="924600" cy="32999"/>
          </a:xfrm>
          <a:custGeom>
            <a:avLst/>
            <a:gdLst/>
            <a:ahLst/>
            <a:cxnLst/>
            <a:rect l="0" t="0" r="0" b="0"/>
            <a:pathLst>
              <a:path w="1456" h="51">
                <a:moveTo>
                  <a:pt x="1441" y="15"/>
                </a:moveTo>
                <a:cubicBezTo>
                  <a:pt x="1434" y="22"/>
                  <a:pt x="1425" y="27"/>
                  <a:pt x="1416" y="31"/>
                </a:cubicBezTo>
                <a:cubicBezTo>
                  <a:pt x="1407" y="35"/>
                  <a:pt x="1397" y="36"/>
                  <a:pt x="1388" y="36"/>
                </a:cubicBezTo>
                <a:lnTo>
                  <a:pt x="68" y="36"/>
                </a:lnTo>
                <a:cubicBezTo>
                  <a:pt x="58" y="36"/>
                  <a:pt x="48" y="35"/>
                  <a:pt x="39" y="31"/>
                </a:cubicBezTo>
                <a:cubicBezTo>
                  <a:pt x="30" y="27"/>
                  <a:pt x="22" y="22"/>
                  <a:pt x="15" y="15"/>
                </a:cubicBez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20" name="path 1020"/>
          <p:cNvSpPr/>
          <p:nvPr/>
        </p:nvSpPr>
        <p:spPr>
          <a:xfrm>
            <a:off x="6500428" y="4459604"/>
            <a:ext cx="74487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1E3A8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2" name="picture 10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1066800"/>
            <a:ext cx="12192000" cy="6858000"/>
          </a:xfrm>
          <a:prstGeom prst="rect">
            <a:avLst/>
          </a:prstGeom>
        </p:spPr>
      </p:pic>
      <p:sp>
        <p:nvSpPr>
          <p:cNvPr id="1024" name="textbox 1024"/>
          <p:cNvSpPr/>
          <p:nvPr/>
        </p:nvSpPr>
        <p:spPr>
          <a:xfrm>
            <a:off x="850391" y="5362575"/>
            <a:ext cx="5372100" cy="25527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9230" algn="l" rtl="0" eaLnBrk="0">
              <a:lnSpc>
                <a:spcPct val="96000"/>
              </a:lnSpc>
            </a:pP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特殊使用场景限制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23850" algn="l" rtl="0" eaLnBrk="0">
              <a:lnSpc>
                <a:spcPts val="1510"/>
              </a:lnSpc>
              <a:spcBef>
                <a:spcPts val="1290"/>
              </a:spcBef>
              <a:tabLst>
                <a:tab pos="45085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同时使用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private</a:t>
            </a:r>
            <a:r>
              <a:rPr sz="12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4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Require</a:t>
            </a:r>
            <a:r>
              <a:rPr sz="12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38785" indent="10795" algn="l" rtl="0" eaLnBrk="0">
              <a:lnSpc>
                <a:spcPct val="112000"/>
              </a:lnSpc>
              <a:spcBef>
                <a:spcPts val="360"/>
              </a:spcBef>
            </a:pPr>
            <a:r>
              <a:rPr sz="1000" kern="0" spc="10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同时装饰</a:t>
            </a:r>
            <a:r>
              <a:rPr sz="1000" kern="0" spc="10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State</a:t>
            </a:r>
            <a:r>
              <a:rPr sz="1000" kern="0" spc="10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/@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000" kern="0" spc="10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/@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Provide</a:t>
            </a:r>
            <a:r>
              <a:rPr sz="1000" kern="0" spc="10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/@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BuilderParam</a:t>
            </a:r>
            <a:r>
              <a:rPr sz="1000" kern="0" spc="10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</a:t>
            </a:r>
            <a:r>
              <a:rPr sz="1000" kern="0" spc="10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</a:t>
            </a:r>
            <a:r>
              <a:rPr sz="1000" kern="0" spc="9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规成员变量时，会产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生编译警告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23850" algn="l" rtl="0" eaLnBrk="0">
              <a:lnSpc>
                <a:spcPts val="1510"/>
              </a:lnSpc>
              <a:spcBef>
                <a:spcPts val="1140"/>
              </a:spcBef>
              <a:tabLst>
                <a:tab pos="45085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同时使用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private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Link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ObjectLink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49580" algn="l" rtl="0" eaLnBrk="0">
              <a:lnSpc>
                <a:spcPct val="96000"/>
              </a:lnSpc>
              <a:spcBef>
                <a:spcPts val="5"/>
              </a:spcBef>
            </a:pP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同时装饰</a:t>
            </a: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Link</a:t>
            </a: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/@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ObjectLink</a:t>
            </a: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变量时，会产生编译警告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26" name="picture 10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40891" y="6657975"/>
            <a:ext cx="133350" cy="228600"/>
          </a:xfrm>
          <a:prstGeom prst="rect">
            <a:avLst/>
          </a:prstGeom>
        </p:spPr>
      </p:pic>
      <p:pic>
        <p:nvPicPr>
          <p:cNvPr id="1028" name="picture 10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40891" y="5934075"/>
            <a:ext cx="133350" cy="228600"/>
          </a:xfrm>
          <a:prstGeom prst="rect">
            <a:avLst/>
          </a:prstGeom>
        </p:spPr>
      </p:pic>
      <p:pic>
        <p:nvPicPr>
          <p:cNvPr id="1030" name="picture 10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527791" y="6019800"/>
            <a:ext cx="1905000" cy="1904999"/>
          </a:xfrm>
          <a:prstGeom prst="rect">
            <a:avLst/>
          </a:prstGeom>
        </p:spPr>
      </p:pic>
      <p:grpSp>
        <p:nvGrpSpPr>
          <p:cNvPr id="42" name="group 42"/>
          <p:cNvGrpSpPr/>
          <p:nvPr/>
        </p:nvGrpSpPr>
        <p:grpSpPr>
          <a:xfrm rot="21600000">
            <a:off x="4584191" y="2638425"/>
            <a:ext cx="3505199" cy="2838450"/>
            <a:chOff x="0" y="0"/>
            <a:chExt cx="3505199" cy="2838450"/>
          </a:xfrm>
        </p:grpSpPr>
        <p:sp>
          <p:nvSpPr>
            <p:cNvPr id="1032" name="rect 1032"/>
            <p:cNvSpPr/>
            <p:nvPr/>
          </p:nvSpPr>
          <p:spPr>
            <a:xfrm>
              <a:off x="19050" y="0"/>
              <a:ext cx="3486149" cy="283845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34" name="textbox 1034"/>
            <p:cNvSpPr/>
            <p:nvPr/>
          </p:nvSpPr>
          <p:spPr>
            <a:xfrm>
              <a:off x="215900" y="177800"/>
              <a:ext cx="3063239" cy="169291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3750"/>
                </a:lnSpc>
              </a:pPr>
              <a:r>
                <a:rPr sz="3000" kern="0" spc="2900" dirty="0">
                  <a:solidFill>
                    <a:srgbClr val="F9731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.</a:t>
              </a:r>
              <a:r>
                <a:rPr sz="3000" kern="0" spc="210" dirty="0">
                  <a:solidFill>
                    <a:srgbClr val="F9731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300" b="1" kern="0" spc="0" baseline="41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Public</a:t>
              </a:r>
              <a:r>
                <a:rPr sz="1400" b="1" kern="0" spc="15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2300" kern="0" spc="200" baseline="41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修饰符</a:t>
              </a:r>
              <a:endParaRPr sz="2300" baseline="4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45745" algn="l" rtl="0" eaLnBrk="0">
                <a:lnSpc>
                  <a:spcPts val="1510"/>
                </a:lnSpc>
                <a:spcBef>
                  <a:spcPts val="1320"/>
                </a:spcBef>
              </a:pP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常规成员变量可正常使用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40665" algn="l" rtl="0" eaLnBrk="0">
                <a:lnSpc>
                  <a:spcPts val="2220"/>
                </a:lnSpc>
              </a:pP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构造组件时可以传值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2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44475" indent="6350" algn="l" rtl="0" eaLnBrk="0">
                <a:lnSpc>
                  <a:spcPct val="113000"/>
                </a:lnSpc>
                <a:spcBef>
                  <a:spcPts val="0"/>
                </a:spcBef>
              </a:pPr>
              <a:r>
                <a:rPr sz="1200" kern="0" spc="8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@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StorageLink</a:t>
              </a:r>
              <a:r>
                <a:rPr sz="1200" kern="0" spc="8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/@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StorageProp</a:t>
              </a:r>
              <a:r>
                <a:rPr sz="1200" kern="0" spc="8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等变量使</a:t>
              </a:r>
              <a:r>
                <a:rPr sz="1200" kern="0" spc="6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用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public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会报错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036" name="picture 10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76200" cy="2838450"/>
            </a:xfrm>
            <a:prstGeom prst="rect">
              <a:avLst/>
            </a:prstGeom>
          </p:spPr>
        </p:pic>
        <p:pic>
          <p:nvPicPr>
            <p:cNvPr id="1038" name="picture 103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228600" y="857250"/>
              <a:ext cx="152400" cy="152400"/>
            </a:xfrm>
            <a:prstGeom prst="rect">
              <a:avLst/>
            </a:prstGeom>
          </p:spPr>
        </p:pic>
        <p:pic>
          <p:nvPicPr>
            <p:cNvPr id="1040" name="picture 104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228600" y="1162050"/>
              <a:ext cx="152400" cy="152400"/>
            </a:xfrm>
            <a:prstGeom prst="rect">
              <a:avLst/>
            </a:prstGeom>
          </p:spPr>
        </p:pic>
        <p:pic>
          <p:nvPicPr>
            <p:cNvPr id="1042" name="picture 104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228600" y="1466850"/>
              <a:ext cx="152400" cy="152400"/>
            </a:xfrm>
            <a:prstGeom prst="rect">
              <a:avLst/>
            </a:prstGeom>
          </p:spPr>
        </p:pic>
        <p:pic>
          <p:nvPicPr>
            <p:cNvPr id="1044" name="picture 104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228600" y="2000250"/>
              <a:ext cx="152400" cy="152400"/>
            </a:xfrm>
            <a:prstGeom prst="rect">
              <a:avLst/>
            </a:prstGeom>
          </p:spPr>
        </p:pic>
      </p:grpSp>
      <p:sp>
        <p:nvSpPr>
          <p:cNvPr id="1046" name="textbox 1046"/>
          <p:cNvSpPr/>
          <p:nvPr/>
        </p:nvSpPr>
        <p:spPr>
          <a:xfrm>
            <a:off x="5031587" y="4632299"/>
            <a:ext cx="3929379" cy="4241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6985" algn="l" rtl="0" eaLnBrk="0">
              <a:lnSpc>
                <a:spcPct val="109000"/>
              </a:lnSpc>
            </a:pPr>
            <a:r>
              <a:rPr sz="1200" kern="0" spc="18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LocalStorageLink</a:t>
            </a:r>
            <a:r>
              <a:rPr sz="1200" kern="0" spc="18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LocalStorageProp</a:t>
            </a:r>
            <a:r>
              <a:rPr sz="1200" kern="0" spc="18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Consume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变量不能使用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public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grpSp>
        <p:nvGrpSpPr>
          <p:cNvPr id="44" name="group 44"/>
          <p:cNvGrpSpPr/>
          <p:nvPr/>
        </p:nvGrpSpPr>
        <p:grpSpPr>
          <a:xfrm rot="21600000">
            <a:off x="8317991" y="2657475"/>
            <a:ext cx="3505200" cy="2838450"/>
            <a:chOff x="0" y="0"/>
            <a:chExt cx="3505200" cy="2838450"/>
          </a:xfrm>
        </p:grpSpPr>
        <p:sp>
          <p:nvSpPr>
            <p:cNvPr id="1048" name="rect 1048"/>
            <p:cNvSpPr/>
            <p:nvPr/>
          </p:nvSpPr>
          <p:spPr>
            <a:xfrm>
              <a:off x="19050" y="0"/>
              <a:ext cx="3486150" cy="283845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50" name="textbox 1050"/>
            <p:cNvSpPr/>
            <p:nvPr/>
          </p:nvSpPr>
          <p:spPr>
            <a:xfrm>
              <a:off x="215900" y="177800"/>
              <a:ext cx="2677160" cy="163067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3750"/>
                </a:lnSpc>
              </a:pPr>
              <a:r>
                <a:rPr sz="3000" kern="0" spc="2900" dirty="0">
                  <a:solidFill>
                    <a:srgbClr val="059669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.</a:t>
              </a:r>
              <a:r>
                <a:rPr sz="3000" kern="0" spc="220" dirty="0">
                  <a:solidFill>
                    <a:srgbClr val="059669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300" b="1" kern="0" spc="0" baseline="41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Protected</a:t>
              </a:r>
              <a:r>
                <a:rPr sz="1400" b="1" kern="0" spc="16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2300" kern="0" spc="360" baseline="41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修饰符</a:t>
              </a:r>
              <a:endParaRPr sz="2300" baseline="4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54000" indent="-89535" algn="l" rtl="0" eaLnBrk="0">
                <a:lnSpc>
                  <a:spcPct val="113000"/>
                </a:lnSpc>
                <a:spcBef>
                  <a:spcPts val="1325"/>
                </a:spcBef>
                <a:tabLst>
                  <a:tab pos="25209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由于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struct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无法继承，所有变量使用 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protected</a:t>
              </a:r>
              <a:r>
                <a:rPr sz="1200" kern="0" spc="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都会报错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1000"/>
                </a:lnSpc>
              </a:pPr>
              <a:endParaRPr sz="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54000" indent="-89535" algn="l" rtl="0" eaLnBrk="0">
                <a:lnSpc>
                  <a:spcPct val="117000"/>
                </a:lnSpc>
                <a:spcBef>
                  <a:spcPts val="5"/>
                </a:spcBef>
                <a:tabLst>
                  <a:tab pos="24701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无论变量类型为何，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均不允许使用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protected</a:t>
              </a:r>
              <a:r>
                <a:rPr sz="12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修饰符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052" name="picture 105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228600" y="1390650"/>
              <a:ext cx="152400" cy="152400"/>
            </a:xfrm>
            <a:prstGeom prst="rect">
              <a:avLst/>
            </a:prstGeom>
          </p:spPr>
        </p:pic>
        <p:pic>
          <p:nvPicPr>
            <p:cNvPr id="1054" name="picture 105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228600" y="857250"/>
              <a:ext cx="152400" cy="152400"/>
            </a:xfrm>
            <a:prstGeom prst="rect">
              <a:avLst/>
            </a:prstGeom>
          </p:spPr>
        </p:pic>
        <p:pic>
          <p:nvPicPr>
            <p:cNvPr id="1056" name="picture 105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76200" cy="2838450"/>
            </a:xfrm>
            <a:prstGeom prst="rect">
              <a:avLst/>
            </a:prstGeom>
          </p:spPr>
        </p:pic>
      </p:grpSp>
      <p:sp>
        <p:nvSpPr>
          <p:cNvPr id="1058" name="rect 1058"/>
          <p:cNvSpPr/>
          <p:nvPr/>
        </p:nvSpPr>
        <p:spPr>
          <a:xfrm>
            <a:off x="6470141" y="5362575"/>
            <a:ext cx="5372099" cy="25527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060" name="picture 106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240791" y="1066800"/>
            <a:ext cx="2381250" cy="2381250"/>
          </a:xfrm>
          <a:prstGeom prst="rect">
            <a:avLst/>
          </a:prstGeom>
        </p:spPr>
      </p:pic>
      <p:grpSp>
        <p:nvGrpSpPr>
          <p:cNvPr id="46" name="group 46"/>
          <p:cNvGrpSpPr/>
          <p:nvPr/>
        </p:nvGrpSpPr>
        <p:grpSpPr>
          <a:xfrm rot="21600000">
            <a:off x="850391" y="2638425"/>
            <a:ext cx="3549196" cy="2838450"/>
            <a:chOff x="0" y="0"/>
            <a:chExt cx="3549196" cy="2838450"/>
          </a:xfrm>
        </p:grpSpPr>
        <p:sp>
          <p:nvSpPr>
            <p:cNvPr id="1062" name="rect 1062"/>
            <p:cNvSpPr/>
            <p:nvPr/>
          </p:nvSpPr>
          <p:spPr>
            <a:xfrm>
              <a:off x="19050" y="0"/>
              <a:ext cx="3486150" cy="283845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64" name="textbox 1064"/>
            <p:cNvSpPr/>
            <p:nvPr/>
          </p:nvSpPr>
          <p:spPr>
            <a:xfrm>
              <a:off x="215900" y="177800"/>
              <a:ext cx="3346450" cy="24765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3750"/>
                </a:lnSpc>
              </a:pPr>
              <a:r>
                <a:rPr sz="3000" kern="0" spc="2900" dirty="0">
                  <a:solidFill>
                    <a:srgbClr val="1E3A8A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.</a:t>
              </a:r>
              <a:r>
                <a:rPr sz="3000" kern="0" spc="200" dirty="0">
                  <a:solidFill>
                    <a:srgbClr val="1E3A8A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300" b="1" kern="0" spc="0" baseline="41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Private</a:t>
              </a:r>
              <a:r>
                <a:rPr sz="1400" b="1" kern="0" spc="16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2300" kern="0" spc="310" baseline="41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修饰符</a:t>
              </a:r>
              <a:endParaRPr sz="2300" baseline="4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5100" algn="l" rtl="0" eaLnBrk="0">
                <a:lnSpc>
                  <a:spcPts val="1510"/>
                </a:lnSpc>
                <a:spcBef>
                  <a:spcPts val="1320"/>
                </a:spcBef>
                <a:tabLst>
                  <a:tab pos="24574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常规成员变量可正常使用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5100" algn="l" rtl="0" eaLnBrk="0">
                <a:lnSpc>
                  <a:spcPct val="85000"/>
                </a:lnSpc>
                <a:spcBef>
                  <a:spcPts val="1125"/>
                </a:spcBef>
                <a:tabLst>
                  <a:tab pos="25082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10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@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State</a:t>
              </a:r>
              <a:r>
                <a:rPr sz="1200" kern="0" spc="10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/@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</a:t>
              </a:r>
              <a:r>
                <a:rPr sz="1200" kern="0" spc="10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/@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Provide</a:t>
              </a:r>
              <a:r>
                <a:rPr sz="1200" kern="0" spc="10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/@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BuilderParam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243840" algn="l" rtl="0" eaLnBrk="0">
                <a:lnSpc>
                  <a:spcPts val="1510"/>
                </a:lnSpc>
                <a:spcBef>
                  <a:spcPts val="340"/>
                </a:spcBef>
              </a:pP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变量可使用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43840" indent="-78740" algn="l" rtl="0" eaLnBrk="0">
                <a:lnSpc>
                  <a:spcPct val="109000"/>
                </a:lnSpc>
                <a:spcBef>
                  <a:spcPts val="1020"/>
                </a:spcBef>
                <a:tabLst>
                  <a:tab pos="24066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构造组件时不允许传值，否则产生编译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警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   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告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2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45745" indent="-81280" algn="l" rtl="0" eaLnBrk="0">
                <a:lnSpc>
                  <a:spcPct val="114000"/>
                </a:lnSpc>
                <a:spcBef>
                  <a:spcPts val="0"/>
                </a:spcBef>
                <a:tabLst>
                  <a:tab pos="243840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9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与</a:t>
              </a:r>
              <a:r>
                <a:rPr sz="1200" kern="0" spc="9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@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StorageLink</a:t>
              </a:r>
              <a:r>
                <a:rPr sz="1200" kern="0" spc="9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/@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StorageProp</a:t>
              </a:r>
              <a:r>
                <a:rPr sz="1200" kern="0" spc="9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等装饰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  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器同时使用会报错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066" name="picture 106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228600" y="2228850"/>
              <a:ext cx="152400" cy="152400"/>
            </a:xfrm>
            <a:prstGeom prst="rect">
              <a:avLst/>
            </a:prstGeom>
          </p:spPr>
        </p:pic>
        <p:pic>
          <p:nvPicPr>
            <p:cNvPr id="1068" name="picture 106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228600" y="1695450"/>
              <a:ext cx="152400" cy="152400"/>
            </a:xfrm>
            <a:prstGeom prst="rect">
              <a:avLst/>
            </a:prstGeom>
          </p:spPr>
        </p:pic>
        <p:pic>
          <p:nvPicPr>
            <p:cNvPr id="1070" name="picture 107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228600" y="1162050"/>
              <a:ext cx="152400" cy="152400"/>
            </a:xfrm>
            <a:prstGeom prst="rect">
              <a:avLst/>
            </a:prstGeom>
          </p:spPr>
        </p:pic>
        <p:pic>
          <p:nvPicPr>
            <p:cNvPr id="1072" name="picture 107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228600" y="857250"/>
              <a:ext cx="152400" cy="152400"/>
            </a:xfrm>
            <a:prstGeom prst="rect">
              <a:avLst/>
            </a:prstGeom>
          </p:spPr>
        </p:pic>
        <p:pic>
          <p:nvPicPr>
            <p:cNvPr id="1074" name="picture 107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76200" cy="2838450"/>
            </a:xfrm>
            <a:prstGeom prst="rect">
              <a:avLst/>
            </a:prstGeom>
          </p:spPr>
        </p:pic>
      </p:grpSp>
      <p:grpSp>
        <p:nvGrpSpPr>
          <p:cNvPr id="48" name="group 48"/>
          <p:cNvGrpSpPr/>
          <p:nvPr/>
        </p:nvGrpSpPr>
        <p:grpSpPr>
          <a:xfrm rot="21600000">
            <a:off x="6660641" y="5934075"/>
            <a:ext cx="4991100" cy="1790700"/>
            <a:chOff x="0" y="0"/>
            <a:chExt cx="4991100" cy="1790700"/>
          </a:xfrm>
        </p:grpSpPr>
        <p:sp>
          <p:nvSpPr>
            <p:cNvPr id="1076" name="rect 1076"/>
            <p:cNvSpPr/>
            <p:nvPr/>
          </p:nvSpPr>
          <p:spPr>
            <a:xfrm>
              <a:off x="19050" y="0"/>
              <a:ext cx="4972050" cy="1790700"/>
            </a:xfrm>
            <a:prstGeom prst="rect">
              <a:avLst/>
            </a:prstGeom>
            <a:solidFill>
              <a:srgbClr val="F3F4F6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78" name="textbox 1078"/>
            <p:cNvSpPr/>
            <p:nvPr/>
          </p:nvSpPr>
          <p:spPr>
            <a:xfrm>
              <a:off x="147034" y="141661"/>
              <a:ext cx="4684395" cy="12668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indent="5715" algn="l" rtl="0" eaLnBrk="0">
                <a:lnSpc>
                  <a:spcPct val="111000"/>
                </a:lnSpc>
              </a:pPr>
              <a:r>
                <a:rPr sz="1000" kern="0" spc="4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Property</a:t>
              </a:r>
              <a:r>
                <a:rPr sz="1000" kern="0" spc="11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4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'state_v</a:t>
              </a:r>
              <a:r>
                <a:rPr sz="1000" kern="0" spc="3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alue'</a:t>
              </a:r>
              <a:r>
                <a:rPr sz="1000" kern="0" spc="12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3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is</a:t>
              </a:r>
              <a:r>
                <a:rPr sz="1000" kern="0" spc="11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3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private and can</a:t>
              </a:r>
              <a:r>
                <a:rPr sz="1000" kern="0" spc="11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3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not</a:t>
              </a:r>
              <a:r>
                <a:rPr sz="1000" kern="0" spc="12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3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be</a:t>
              </a:r>
              <a:r>
                <a:rPr sz="1000" kern="0" spc="11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3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initialized through the</a:t>
              </a:r>
              <a:r>
                <a:rPr sz="1000" kern="0" spc="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</a:t>
              </a:r>
              <a:r>
                <a:rPr sz="1000" kern="0" spc="4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component con</a:t>
              </a:r>
              <a:r>
                <a:rPr sz="1000" kern="0" spc="3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structor.</a:t>
              </a: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13970" indent="3810" algn="l" rtl="0" eaLnBrk="0">
                <a:lnSpc>
                  <a:spcPct val="111000"/>
                </a:lnSpc>
                <a:spcBef>
                  <a:spcPts val="925"/>
                </a:spcBef>
              </a:pPr>
              <a:r>
                <a:rPr sz="1000" kern="0" spc="4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Property</a:t>
              </a:r>
              <a:r>
                <a:rPr sz="1000" kern="0" spc="12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4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'local_prop_valu</a:t>
              </a:r>
              <a:r>
                <a:rPr sz="1000" kern="0" spc="3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e' can</a:t>
              </a:r>
              <a:r>
                <a:rPr sz="1000" kern="0" spc="11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3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not</a:t>
              </a:r>
              <a:r>
                <a:rPr sz="1000" kern="0" spc="12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3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be decorated with</a:t>
              </a:r>
              <a:r>
                <a:rPr sz="1000" kern="0" spc="11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3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both</a:t>
              </a:r>
              <a:r>
                <a:rPr sz="1000" kern="0" spc="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                  </a:t>
              </a:r>
              <a:r>
                <a:rPr sz="1000" kern="0" spc="4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@LocalStorageProp and</a:t>
              </a:r>
              <a:r>
                <a:rPr sz="1000" kern="0" spc="14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4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public.</a:t>
              </a: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12000"/>
                </a:lnSpc>
              </a:pPr>
              <a:endParaRPr sz="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145" indent="635" algn="l" rtl="0" eaLnBrk="0">
                <a:lnSpc>
                  <a:spcPct val="111000"/>
                </a:lnSpc>
              </a:pPr>
              <a:r>
                <a:rPr sz="1000" kern="0" spc="4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Property</a:t>
              </a:r>
              <a:r>
                <a:rPr sz="1000" kern="0" spc="12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4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'link_value' can</a:t>
              </a:r>
              <a:r>
                <a:rPr sz="1000" kern="0" spc="11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4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not</a:t>
              </a:r>
              <a:r>
                <a:rPr sz="1000" kern="0" spc="11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4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be de</a:t>
              </a:r>
              <a:r>
                <a:rPr sz="1000" kern="0" spc="3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corated with</a:t>
              </a:r>
              <a:r>
                <a:rPr sz="1000" kern="0" spc="12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3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both @Link</a:t>
              </a:r>
              <a:r>
                <a:rPr sz="1000" kern="0" spc="8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3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and</a:t>
              </a:r>
              <a:r>
                <a:rPr sz="1000" kern="0" spc="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           </a:t>
              </a:r>
              <a:r>
                <a:rPr sz="1000" kern="0" spc="30" dirty="0">
                  <a:solidFill>
                    <a:srgbClr val="DC2626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private.</a:t>
              </a: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</p:txBody>
        </p:sp>
        <p:pic>
          <p:nvPicPr>
            <p:cNvPr id="1080" name="picture 108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57150" cy="1790699"/>
            </a:xfrm>
            <a:prstGeom prst="rect">
              <a:avLst/>
            </a:prstGeom>
          </p:spPr>
        </p:pic>
      </p:grpSp>
      <p:sp>
        <p:nvSpPr>
          <p:cNvPr id="1082" name="rect 1082"/>
          <p:cNvSpPr/>
          <p:nvPr/>
        </p:nvSpPr>
        <p:spPr>
          <a:xfrm>
            <a:off x="240791" y="106680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84" name="rect 1084"/>
          <p:cNvSpPr/>
          <p:nvPr/>
        </p:nvSpPr>
        <p:spPr>
          <a:xfrm>
            <a:off x="240791" y="7858760"/>
            <a:ext cx="12192000" cy="457199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86" name="textbox 1086"/>
          <p:cNvSpPr/>
          <p:nvPr/>
        </p:nvSpPr>
        <p:spPr>
          <a:xfrm>
            <a:off x="838911" y="2288616"/>
            <a:ext cx="10780394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框架对自定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义组件的成员变量使用访问限定符（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private/public/protected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）进行了严格的校验，当检测到不符合规范的使用时，会生成相应的警告日志。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88" name="textbox 1088"/>
          <p:cNvSpPr/>
          <p:nvPr/>
        </p:nvSpPr>
        <p:spPr>
          <a:xfrm>
            <a:off x="835634" y="1660576"/>
            <a:ext cx="4828540" cy="4191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6000"/>
              </a:lnSpc>
            </a:pPr>
            <a:r>
              <a:rPr sz="27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成员属性访问限定符的</a:t>
            </a:r>
            <a:r>
              <a:rPr sz="27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使用限制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90" name="textbox 1090"/>
          <p:cNvSpPr/>
          <p:nvPr/>
        </p:nvSpPr>
        <p:spPr>
          <a:xfrm>
            <a:off x="6653600" y="5580856"/>
            <a:ext cx="1052830" cy="219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常见警告信息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92" name="picture 109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850391" y="2133600"/>
            <a:ext cx="6096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4" name="picture 10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457200"/>
            <a:ext cx="12192000" cy="8077200"/>
          </a:xfrm>
          <a:prstGeom prst="rect">
            <a:avLst/>
          </a:prstGeom>
        </p:spPr>
      </p:pic>
      <p:pic>
        <p:nvPicPr>
          <p:cNvPr id="1096" name="picture 10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40791" y="457200"/>
            <a:ext cx="2381250" cy="2381250"/>
          </a:xfrm>
          <a:prstGeom prst="rect">
            <a:avLst/>
          </a:prstGeom>
        </p:spPr>
      </p:pic>
      <p:grpSp>
        <p:nvGrpSpPr>
          <p:cNvPr id="50" name="group 50"/>
          <p:cNvGrpSpPr/>
          <p:nvPr/>
        </p:nvGrpSpPr>
        <p:grpSpPr>
          <a:xfrm rot="21600000">
            <a:off x="859916" y="2057400"/>
            <a:ext cx="5372100" cy="3619500"/>
            <a:chOff x="0" y="0"/>
            <a:chExt cx="5372100" cy="3619500"/>
          </a:xfrm>
        </p:grpSpPr>
        <p:sp>
          <p:nvSpPr>
            <p:cNvPr id="1098" name="rect 1098"/>
            <p:cNvSpPr/>
            <p:nvPr/>
          </p:nvSpPr>
          <p:spPr>
            <a:xfrm>
              <a:off x="0" y="0"/>
              <a:ext cx="5372100" cy="36195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00" name="rect 1100"/>
            <p:cNvSpPr/>
            <p:nvPr/>
          </p:nvSpPr>
          <p:spPr>
            <a:xfrm>
              <a:off x="171450" y="1790700"/>
              <a:ext cx="5048250" cy="1676400"/>
            </a:xfrm>
            <a:prstGeom prst="rect">
              <a:avLst/>
            </a:prstGeom>
            <a:solidFill>
              <a:srgbClr val="FEE2E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02" name="rect 1102"/>
            <p:cNvSpPr/>
            <p:nvPr/>
          </p:nvSpPr>
          <p:spPr>
            <a:xfrm>
              <a:off x="152400" y="571500"/>
              <a:ext cx="5067300" cy="11430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04" name="textbox 1104"/>
            <p:cNvSpPr/>
            <p:nvPr/>
          </p:nvSpPr>
          <p:spPr>
            <a:xfrm>
              <a:off x="139700" y="139700"/>
              <a:ext cx="4968875" cy="325500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2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87000"/>
                </a:lnSpc>
              </a:pPr>
              <a:r>
                <a:rPr sz="2600" kern="0" spc="1660" dirty="0">
                  <a:solidFill>
                    <a:srgbClr val="EF4444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.</a:t>
              </a:r>
              <a:r>
                <a:rPr sz="2600" kern="0" spc="30" dirty="0">
                  <a:solidFill>
                    <a:srgbClr val="EF4444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300" b="1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private</a:t>
              </a:r>
              <a:r>
                <a:rPr sz="1300" kern="0" spc="14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与状态变量装饰器冲突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09855" algn="l" rtl="0" eaLnBrk="0">
                <a:lnSpc>
                  <a:spcPct val="99000"/>
                </a:lnSpc>
                <a:spcBef>
                  <a:spcPts val="1420"/>
                </a:spcBef>
              </a:pP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Entry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Component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AccessRestrictions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54635" algn="l" rtl="0" eaLnBrk="0">
                <a:lnSpc>
                  <a:spcPts val="1120"/>
                </a:lnSpc>
                <a:spcBef>
                  <a:spcPts val="135"/>
                </a:spcBef>
              </a:pP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build()</a:t>
              </a:r>
              <a:r>
                <a:rPr sz="9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87985" algn="l" rtl="0" eaLnBrk="0">
                <a:lnSpc>
                  <a:spcPts val="1120"/>
                </a:lnSpc>
                <a:spcBef>
                  <a:spcPts val="80"/>
                </a:spcBef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Column()</a:t>
              </a:r>
              <a:r>
                <a:rPr sz="900" kern="0" spc="1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25145" algn="l" rtl="0" eaLnBrk="0">
                <a:lnSpc>
                  <a:spcPct val="99000"/>
                </a:lnSpc>
                <a:spcBef>
                  <a:spcPts val="75"/>
                </a:spcBef>
              </a:pP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ComponentsC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hild({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65480" algn="l" rtl="0" eaLnBrk="0">
                <a:lnSpc>
                  <a:spcPct val="92000"/>
                </a:lnSpc>
                <a:spcBef>
                  <a:spcPts val="130"/>
                </a:spcBef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state_value:</a:t>
              </a:r>
              <a:r>
                <a:rPr sz="900" kern="0" spc="1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"Hello",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66115" algn="l" rtl="0" eaLnBrk="0">
                <a:lnSpc>
                  <a:spcPct val="92000"/>
                </a:lnSpc>
                <a:spcBef>
                  <a:spcPts val="205"/>
                </a:spcBef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prop_value:</a:t>
              </a:r>
              <a:r>
                <a:rPr sz="900" kern="0" spc="1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"Hello"</a:t>
              </a: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,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66115" algn="l" rtl="0" eaLnBrk="0">
                <a:lnSpc>
                  <a:spcPct val="92000"/>
                </a:lnSpc>
                <a:spcBef>
                  <a:spcPts val="205"/>
                </a:spcBef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provide_value:</a:t>
              </a:r>
              <a:r>
                <a:rPr sz="900" kern="0" spc="1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"Hello",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70815" indent="4445" algn="l" rtl="0" eaLnBrk="0">
                <a:lnSpc>
                  <a:spcPct val="101000"/>
                </a:lnSpc>
                <a:spcBef>
                  <a:spcPts val="1320"/>
                </a:spcBef>
              </a:pP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Property</a:t>
              </a:r>
              <a:r>
                <a:rPr sz="900" kern="0" spc="13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state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_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value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is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private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and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can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not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be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initialized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through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the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component    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constructor</a:t>
              </a:r>
              <a:r>
                <a:rPr sz="900" kern="0" spc="4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.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170815" indent="4445" algn="l" rtl="0" eaLnBrk="0">
                <a:lnSpc>
                  <a:spcPct val="101000"/>
                </a:lnSpc>
                <a:spcBef>
                  <a:spcPts val="220"/>
                </a:spcBef>
              </a:pP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Property</a:t>
              </a:r>
              <a:r>
                <a:rPr sz="900" kern="0" spc="13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_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value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is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private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and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can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not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be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initialized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through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the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component     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constructor</a:t>
              </a:r>
              <a:r>
                <a:rPr sz="900" kern="0" spc="4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.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170815" indent="4445" algn="l" rtl="0" eaLnBrk="0">
                <a:lnSpc>
                  <a:spcPct val="101000"/>
                </a:lnSpc>
                <a:spcBef>
                  <a:spcPts val="230"/>
                </a:spcBef>
              </a:pP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Property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provide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_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value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is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private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and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can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not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be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initialized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through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the                    </a:t>
              </a:r>
              <a:r>
                <a:rPr sz="900" kern="0" spc="1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component construc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tor.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170815" indent="4445" algn="l" rtl="0" eaLnBrk="0">
                <a:lnSpc>
                  <a:spcPct val="101000"/>
                </a:lnSpc>
                <a:spcBef>
                  <a:spcPts val="205"/>
                </a:spcBef>
              </a:pP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Property</a:t>
              </a:r>
              <a:r>
                <a:rPr sz="900" kern="0" spc="12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builder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_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value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is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private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and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can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not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be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initialized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through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the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component 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constructor</a:t>
              </a:r>
              <a:r>
                <a:rPr sz="900" kern="0" spc="4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.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170815" indent="4445" algn="l" rtl="0" eaLnBrk="0">
                <a:lnSpc>
                  <a:spcPct val="101000"/>
                </a:lnSpc>
                <a:spcBef>
                  <a:spcPts val="230"/>
                </a:spcBef>
              </a:pP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Property</a:t>
              </a:r>
              <a:r>
                <a:rPr sz="900" kern="0" spc="14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regular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_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value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is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private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and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can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not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be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initialized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through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the                     </a:t>
              </a:r>
              <a:r>
                <a:rPr sz="900" kern="0" spc="1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component construc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tor.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</p:txBody>
        </p:sp>
        <p:pic>
          <p:nvPicPr>
            <p:cNvPr id="1106" name="picture 110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52400" y="1790700"/>
              <a:ext cx="38100" cy="1676400"/>
            </a:xfrm>
            <a:prstGeom prst="rect">
              <a:avLst/>
            </a:prstGeom>
          </p:spPr>
        </p:pic>
      </p:grpSp>
      <p:grpSp>
        <p:nvGrpSpPr>
          <p:cNvPr id="52" name="group 52"/>
          <p:cNvGrpSpPr/>
          <p:nvPr/>
        </p:nvGrpSpPr>
        <p:grpSpPr>
          <a:xfrm rot="21600000">
            <a:off x="6451091" y="2085975"/>
            <a:ext cx="5372099" cy="3619500"/>
            <a:chOff x="0" y="0"/>
            <a:chExt cx="5372099" cy="3619500"/>
          </a:xfrm>
        </p:grpSpPr>
        <p:sp>
          <p:nvSpPr>
            <p:cNvPr id="1108" name="rect 1108"/>
            <p:cNvSpPr/>
            <p:nvPr/>
          </p:nvSpPr>
          <p:spPr>
            <a:xfrm>
              <a:off x="0" y="0"/>
              <a:ext cx="5372099" cy="36195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1110" name="picture 11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52399" y="571500"/>
              <a:ext cx="5067300" cy="2743200"/>
            </a:xfrm>
            <a:prstGeom prst="rect">
              <a:avLst/>
            </a:prstGeom>
          </p:spPr>
        </p:pic>
        <p:sp>
          <p:nvSpPr>
            <p:cNvPr id="1112" name="textbox 1112"/>
            <p:cNvSpPr/>
            <p:nvPr/>
          </p:nvSpPr>
          <p:spPr>
            <a:xfrm>
              <a:off x="139699" y="139700"/>
              <a:ext cx="4947920" cy="310578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17500" algn="l" rtl="0" eaLnBrk="0">
                <a:lnSpc>
                  <a:spcPct val="95000"/>
                </a:lnSpc>
                <a:spcBef>
                  <a:spcPts val="5"/>
                </a:spcBef>
                <a:tabLst>
                  <a:tab pos="407035" algn="l"/>
                </a:tabLst>
              </a:pPr>
              <a:r>
                <a:rPr sz="1300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300" b="1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public</a:t>
              </a:r>
              <a:r>
                <a:rPr sz="1300" kern="0" spc="1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与存储装饰器冲突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6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09855" algn="l" rtl="0" eaLnBrk="0">
                <a:lnSpc>
                  <a:spcPct val="99000"/>
                </a:lnSpc>
                <a:spcBef>
                  <a:spcPts val="270"/>
                </a:spcBef>
              </a:pP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Entry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Component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AccessRestrictions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47015" algn="l" rtl="0" eaLnBrk="0">
                <a:lnSpc>
                  <a:spcPct val="92000"/>
                </a:lnSpc>
                <a:spcBef>
                  <a:spcPts val="130"/>
                </a:spcBef>
              </a:pP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@Provide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consume_val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ue: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900" kern="0" spc="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900" kern="0" spc="1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"Hello";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54635" algn="l" rtl="0" eaLnBrk="0">
                <a:lnSpc>
                  <a:spcPts val="1120"/>
                </a:lnSpc>
                <a:spcBef>
                  <a:spcPts val="210"/>
                </a:spcBef>
              </a:pP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build()</a:t>
              </a:r>
              <a:r>
                <a:rPr sz="9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87985" algn="l" rtl="0" eaLnBrk="0">
                <a:lnSpc>
                  <a:spcPts val="1120"/>
                </a:lnSpc>
                <a:spcBef>
                  <a:spcPts val="80"/>
                </a:spcBef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Column()</a:t>
              </a:r>
              <a:r>
                <a:rPr sz="900" kern="0" spc="1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25145" algn="l" rtl="0" eaLnBrk="0">
                <a:lnSpc>
                  <a:spcPct val="99000"/>
                </a:lnSpc>
                <a:spcBef>
                  <a:spcPts val="75"/>
                </a:spcBef>
              </a:pP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ComponentC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hild()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91160" algn="l" rtl="0" eaLnBrk="0">
                <a:lnSpc>
                  <a:spcPts val="1120"/>
                </a:lnSpc>
                <a:spcBef>
                  <a:spcPts val="135"/>
                </a:spcBef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54000" algn="l" rtl="0" eaLnBrk="0">
                <a:lnSpc>
                  <a:spcPts val="1120"/>
                </a:lnSpc>
                <a:spcBef>
                  <a:spcPts val="80"/>
                </a:spcBef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75260" indent="635" algn="l" rtl="0" eaLnBrk="0">
                <a:lnSpc>
                  <a:spcPct val="98000"/>
                </a:lnSpc>
                <a:spcBef>
                  <a:spcPts val="1265"/>
                </a:spcBef>
              </a:pP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Property</a:t>
              </a:r>
              <a:r>
                <a:rPr sz="900" kern="0" spc="1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local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_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_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value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can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not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be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decorated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with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both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@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LocalStorageProp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and  </a:t>
              </a:r>
              <a:r>
                <a:rPr sz="900" kern="0" spc="-2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public.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175260" indent="635" algn="l" rtl="0" eaLnBrk="0">
                <a:lnSpc>
                  <a:spcPct val="98000"/>
                </a:lnSpc>
                <a:spcBef>
                  <a:spcPts val="285"/>
                </a:spcBef>
              </a:pP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Property</a:t>
              </a:r>
              <a:r>
                <a:rPr sz="900" kern="0" spc="1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local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_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link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_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value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can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not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be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decorated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with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both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@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LocalStorageLink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and    </a:t>
              </a:r>
              <a:r>
                <a:rPr sz="900" kern="0" spc="-2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public.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175260" indent="635" algn="l" rtl="0" eaLnBrk="0">
                <a:lnSpc>
                  <a:spcPct val="98000"/>
                </a:lnSpc>
                <a:spcBef>
                  <a:spcPts val="285"/>
                </a:spcBef>
              </a:pP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Property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10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storage</a:t>
              </a:r>
              <a:r>
                <a:rPr sz="900" kern="0" spc="10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_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</a:t>
              </a:r>
              <a:r>
                <a:rPr sz="900" kern="0" spc="10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_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value</a:t>
              </a:r>
              <a:r>
                <a:rPr sz="900" kern="0" spc="10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can</a:t>
              </a:r>
              <a:r>
                <a:rPr sz="900" kern="0" spc="10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not</a:t>
              </a:r>
              <a:r>
                <a:rPr sz="900" kern="0" spc="10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be</a:t>
              </a:r>
              <a:r>
                <a:rPr sz="900" kern="0" spc="10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decorated</a:t>
              </a:r>
              <a:r>
                <a:rPr sz="900" kern="0" spc="10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with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both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@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StorageProp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and      </a:t>
              </a:r>
              <a:r>
                <a:rPr sz="900" kern="0" spc="-2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public.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175260" indent="635" algn="l" rtl="0" eaLnBrk="0">
                <a:lnSpc>
                  <a:spcPct val="98000"/>
                </a:lnSpc>
                <a:spcBef>
                  <a:spcPts val="285"/>
                </a:spcBef>
              </a:pP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Property</a:t>
              </a:r>
              <a:r>
                <a:rPr sz="900" kern="0" spc="12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storage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_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link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_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value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can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not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be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decorated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with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both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9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@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StorageLink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and        </a:t>
              </a:r>
              <a:r>
                <a:rPr sz="900" kern="0" spc="-2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public.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14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5895" algn="l" rtl="0" eaLnBrk="0">
                <a:lnSpc>
                  <a:spcPct val="88000"/>
                </a:lnSpc>
                <a:spcBef>
                  <a:spcPts val="0"/>
                </a:spcBef>
              </a:pP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Property</a:t>
              </a:r>
              <a:r>
                <a:rPr sz="900" kern="0" spc="1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consume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_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value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can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not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be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decorated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with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both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@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Consume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and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public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.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</p:txBody>
        </p:sp>
        <p:pic>
          <p:nvPicPr>
            <p:cNvPr id="1114" name="picture 11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152399" y="152400"/>
              <a:ext cx="304800" cy="304800"/>
            </a:xfrm>
            <a:prstGeom prst="rect">
              <a:avLst/>
            </a:prstGeom>
          </p:spPr>
        </p:pic>
        <p:pic>
          <p:nvPicPr>
            <p:cNvPr id="1116" name="picture 11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152399" y="1790700"/>
              <a:ext cx="38100" cy="1524000"/>
            </a:xfrm>
            <a:prstGeom prst="rect">
              <a:avLst/>
            </a:prstGeom>
          </p:spPr>
        </p:pic>
      </p:grpSp>
      <p:grpSp>
        <p:nvGrpSpPr>
          <p:cNvPr id="54" name="group 54"/>
          <p:cNvGrpSpPr/>
          <p:nvPr/>
        </p:nvGrpSpPr>
        <p:grpSpPr>
          <a:xfrm rot="21600000">
            <a:off x="869441" y="5762625"/>
            <a:ext cx="5372100" cy="2552700"/>
            <a:chOff x="0" y="0"/>
            <a:chExt cx="5372100" cy="2552700"/>
          </a:xfrm>
        </p:grpSpPr>
        <p:sp>
          <p:nvSpPr>
            <p:cNvPr id="1118" name="rect 1118"/>
            <p:cNvSpPr/>
            <p:nvPr/>
          </p:nvSpPr>
          <p:spPr>
            <a:xfrm>
              <a:off x="0" y="0"/>
              <a:ext cx="5372100" cy="25527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20" name="rect 1120"/>
            <p:cNvSpPr/>
            <p:nvPr/>
          </p:nvSpPr>
          <p:spPr>
            <a:xfrm>
              <a:off x="171450" y="1790700"/>
              <a:ext cx="5048250" cy="609600"/>
            </a:xfrm>
            <a:prstGeom prst="rect">
              <a:avLst/>
            </a:prstGeom>
            <a:solidFill>
              <a:srgbClr val="FEE2E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22" name="rect 1122"/>
            <p:cNvSpPr/>
            <p:nvPr/>
          </p:nvSpPr>
          <p:spPr>
            <a:xfrm>
              <a:off x="152400" y="571499"/>
              <a:ext cx="5067300" cy="11430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24" name="textbox 1124"/>
            <p:cNvSpPr/>
            <p:nvPr/>
          </p:nvSpPr>
          <p:spPr>
            <a:xfrm>
              <a:off x="139700" y="139700"/>
              <a:ext cx="4556125" cy="218821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2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87000"/>
                </a:lnSpc>
              </a:pPr>
              <a:r>
                <a:rPr sz="2600" kern="0" spc="1660" dirty="0">
                  <a:solidFill>
                    <a:srgbClr val="EF4444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.</a:t>
              </a:r>
              <a:r>
                <a:rPr sz="2600" kern="0" spc="20" dirty="0">
                  <a:solidFill>
                    <a:srgbClr val="EF4444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300" b="1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private</a:t>
              </a:r>
              <a:r>
                <a:rPr sz="1300" kern="0" spc="3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与</a:t>
              </a:r>
              <a:r>
                <a:rPr sz="1300" b="1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Link</a:t>
              </a:r>
              <a:r>
                <a:rPr sz="1300" kern="0" spc="3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装饰器冲突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09855" algn="l" rtl="0" eaLnBrk="0">
                <a:lnSpc>
                  <a:spcPct val="99000"/>
                </a:lnSpc>
                <a:spcBef>
                  <a:spcPts val="1420"/>
                </a:spcBef>
              </a:pP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Entry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Component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AccessRestrictions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47015" algn="l" rtl="0" eaLnBrk="0">
                <a:lnSpc>
                  <a:spcPct val="92000"/>
                </a:lnSpc>
                <a:spcBef>
                  <a:spcPts val="130"/>
                </a:spcBef>
              </a:pP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@State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link_val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ue: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900" kern="0" spc="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900" kern="0" spc="1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"Hello";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47015" algn="l" rtl="0" eaLnBrk="0">
                <a:lnSpc>
                  <a:spcPct val="92000"/>
                </a:lnSpc>
                <a:spcBef>
                  <a:spcPts val="205"/>
                </a:spcBef>
              </a:pP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@State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objectLink_value: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ComponentObj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new</a:t>
              </a:r>
              <a:r>
                <a:rPr sz="900" kern="0" spc="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Compone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ntObj();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54635" algn="l" rtl="0" eaLnBrk="0">
                <a:lnSpc>
                  <a:spcPts val="1120"/>
                </a:lnSpc>
                <a:spcBef>
                  <a:spcPts val="210"/>
                </a:spcBef>
              </a:pP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build()</a:t>
              </a:r>
              <a:r>
                <a:rPr sz="9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87985" algn="l" rtl="0" eaLnBrk="0">
                <a:lnSpc>
                  <a:spcPts val="1120"/>
                </a:lnSpc>
                <a:spcBef>
                  <a:spcPts val="80"/>
                </a:spcBef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Column()</a:t>
              </a:r>
              <a:r>
                <a:rPr sz="900" kern="0" spc="1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25145" algn="l" rtl="0" eaLnBrk="0">
                <a:lnSpc>
                  <a:spcPct val="99000"/>
                </a:lnSpc>
                <a:spcBef>
                  <a:spcPts val="75"/>
                </a:spcBef>
              </a:pP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ComponentC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hild({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63575" algn="l" rtl="0" eaLnBrk="0">
                <a:lnSpc>
                  <a:spcPct val="92000"/>
                </a:lnSpc>
                <a:spcBef>
                  <a:spcPts val="130"/>
                </a:spcBef>
              </a:pP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link_value: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this.link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_value,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75895" algn="l" rtl="0" eaLnBrk="0">
                <a:lnSpc>
                  <a:spcPct val="88000"/>
                </a:lnSpc>
                <a:spcBef>
                  <a:spcPts val="1390"/>
                </a:spcBef>
              </a:pP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Property</a:t>
              </a:r>
              <a:r>
                <a:rPr sz="900" kern="0" spc="1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link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_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value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can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not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be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decorated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with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both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@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Link</a:t>
              </a:r>
              <a:r>
                <a:rPr sz="900" kern="0" spc="5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and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private</a:t>
              </a:r>
              <a:r>
                <a:rPr sz="900" kern="0" spc="6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.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175260" indent="635" algn="l" rtl="0" eaLnBrk="0">
                <a:lnSpc>
                  <a:spcPct val="98000"/>
                </a:lnSpc>
                <a:spcBef>
                  <a:spcPts val="260"/>
                </a:spcBef>
              </a:pP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Property</a:t>
              </a:r>
              <a:r>
                <a:rPr sz="900" kern="0" spc="12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objectLink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_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value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'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can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not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be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decorated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with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both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@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ObjectLink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and  </a:t>
              </a:r>
              <a:r>
                <a:rPr sz="900" kern="0" spc="1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private.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</p:txBody>
        </p:sp>
        <p:pic>
          <p:nvPicPr>
            <p:cNvPr id="1126" name="picture 112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52400" y="1790700"/>
              <a:ext cx="38100" cy="609599"/>
            </a:xfrm>
            <a:prstGeom prst="rect">
              <a:avLst/>
            </a:prstGeom>
          </p:spPr>
        </p:pic>
      </p:grpSp>
      <p:pic>
        <p:nvPicPr>
          <p:cNvPr id="1128" name="picture 11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0527791" y="6629400"/>
            <a:ext cx="1905000" cy="1905000"/>
          </a:xfrm>
          <a:prstGeom prst="rect">
            <a:avLst/>
          </a:prstGeom>
        </p:spPr>
      </p:pic>
      <p:grpSp>
        <p:nvGrpSpPr>
          <p:cNvPr id="56" name="group 56"/>
          <p:cNvGrpSpPr/>
          <p:nvPr/>
        </p:nvGrpSpPr>
        <p:grpSpPr>
          <a:xfrm rot="21600000">
            <a:off x="6441566" y="5772150"/>
            <a:ext cx="5372099" cy="2552699"/>
            <a:chOff x="0" y="0"/>
            <a:chExt cx="5372099" cy="2552699"/>
          </a:xfrm>
        </p:grpSpPr>
        <p:sp>
          <p:nvSpPr>
            <p:cNvPr id="1130" name="rect 1130"/>
            <p:cNvSpPr/>
            <p:nvPr/>
          </p:nvSpPr>
          <p:spPr>
            <a:xfrm>
              <a:off x="0" y="0"/>
              <a:ext cx="5372099" cy="2552699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32" name="rect 1132"/>
            <p:cNvSpPr/>
            <p:nvPr/>
          </p:nvSpPr>
          <p:spPr>
            <a:xfrm>
              <a:off x="152399" y="571499"/>
              <a:ext cx="5067300" cy="11430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34" name="rect 1134"/>
            <p:cNvSpPr/>
            <p:nvPr/>
          </p:nvSpPr>
          <p:spPr>
            <a:xfrm>
              <a:off x="171449" y="1790699"/>
              <a:ext cx="5048250" cy="304800"/>
            </a:xfrm>
            <a:prstGeom prst="rect">
              <a:avLst/>
            </a:prstGeom>
            <a:solidFill>
              <a:srgbClr val="FEE2E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36" name="textbox 1136"/>
            <p:cNvSpPr/>
            <p:nvPr/>
          </p:nvSpPr>
          <p:spPr>
            <a:xfrm>
              <a:off x="139699" y="139700"/>
              <a:ext cx="3394075" cy="197421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2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87000"/>
                </a:lnSpc>
              </a:pPr>
              <a:r>
                <a:rPr sz="2600" kern="0" spc="1660" dirty="0">
                  <a:solidFill>
                    <a:srgbClr val="EF4444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.</a:t>
              </a:r>
              <a:r>
                <a:rPr sz="2600" kern="0" spc="30" dirty="0">
                  <a:solidFill>
                    <a:srgbClr val="EF4444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300" b="1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protected</a:t>
              </a:r>
              <a:r>
                <a:rPr sz="1300" kern="0" spc="27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装饰器使用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09855" algn="l" rtl="0" eaLnBrk="0">
                <a:lnSpc>
                  <a:spcPct val="99000"/>
                </a:lnSpc>
                <a:spcBef>
                  <a:spcPts val="1420"/>
                </a:spcBef>
              </a:pP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Entry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Component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AccessRestrictions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54635" algn="l" rtl="0" eaLnBrk="0">
                <a:lnSpc>
                  <a:spcPts val="1120"/>
                </a:lnSpc>
                <a:spcBef>
                  <a:spcPts val="135"/>
                </a:spcBef>
              </a:pP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build()</a:t>
              </a:r>
              <a:r>
                <a:rPr sz="9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87985" algn="l" rtl="0" eaLnBrk="0">
                <a:lnSpc>
                  <a:spcPts val="1120"/>
                </a:lnSpc>
                <a:spcBef>
                  <a:spcPts val="80"/>
                </a:spcBef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Column()</a:t>
              </a:r>
              <a:r>
                <a:rPr sz="900" kern="0" spc="1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25145" algn="l" rtl="0" eaLnBrk="0">
                <a:lnSpc>
                  <a:spcPct val="99000"/>
                </a:lnSpc>
                <a:spcBef>
                  <a:spcPts val="75"/>
                </a:spcBef>
              </a:pP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ComponentC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hild({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69925" algn="l" rtl="0" eaLnBrk="0">
                <a:lnSpc>
                  <a:spcPct val="92000"/>
                </a:lnSpc>
                <a:spcBef>
                  <a:spcPts val="130"/>
                </a:spcBef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regular_value: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28320" algn="l" rtl="0" eaLnBrk="0">
                <a:lnSpc>
                  <a:spcPts val="1120"/>
                </a:lnSpc>
                <a:spcBef>
                  <a:spcPts val="210"/>
                </a:spcBef>
              </a:pPr>
              <a:r>
                <a:rPr sz="900" kern="0" spc="-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})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91160" algn="l" rtl="0" eaLnBrk="0">
                <a:lnSpc>
                  <a:spcPts val="1120"/>
                </a:lnSpc>
                <a:spcBef>
                  <a:spcPts val="80"/>
                </a:spcBef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0800" algn="l" rtl="0" eaLnBrk="0">
                <a:lnSpc>
                  <a:spcPct val="85000"/>
                </a:lnSpc>
                <a:spcBef>
                  <a:spcPts val="5"/>
                </a:spcBef>
                <a:tabLst>
                  <a:tab pos="163830" algn="l"/>
                </a:tabLst>
              </a:pP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The</a:t>
              </a:r>
              <a:r>
                <a:rPr sz="900" kern="0" spc="7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member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attributes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of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struct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can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not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be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protected</a:t>
              </a:r>
              <a:r>
                <a:rPr sz="900" kern="0" spc="8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.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</p:txBody>
        </p:sp>
        <p:pic>
          <p:nvPicPr>
            <p:cNvPr id="1138" name="picture 113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152399" y="1790699"/>
              <a:ext cx="38100" cy="304800"/>
            </a:xfrm>
            <a:prstGeom prst="rect">
              <a:avLst/>
            </a:prstGeom>
          </p:spPr>
        </p:pic>
      </p:grpSp>
      <p:sp>
        <p:nvSpPr>
          <p:cNvPr id="1140" name="rect 1140"/>
          <p:cNvSpPr/>
          <p:nvPr/>
        </p:nvSpPr>
        <p:spPr>
          <a:xfrm>
            <a:off x="240791" y="45720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42" name="rect 1142"/>
          <p:cNvSpPr/>
          <p:nvPr/>
        </p:nvSpPr>
        <p:spPr>
          <a:xfrm>
            <a:off x="240791" y="8237220"/>
            <a:ext cx="12192000" cy="457199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44" name="textbox 1144"/>
          <p:cNvSpPr/>
          <p:nvPr/>
        </p:nvSpPr>
        <p:spPr>
          <a:xfrm>
            <a:off x="838377" y="1047203"/>
            <a:ext cx="3796665" cy="4229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7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访问限定符使用限制</a:t>
            </a:r>
            <a:r>
              <a:rPr sz="27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案例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46" name="textbox 1146"/>
          <p:cNvSpPr/>
          <p:nvPr/>
        </p:nvSpPr>
        <p:spPr>
          <a:xfrm>
            <a:off x="850493" y="1679016"/>
            <a:ext cx="6843394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以下示例展示了成员变量被错误装饰时的警告提示信息，帮助开发者避免常见的访问限定符使用错误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48" name="textbox 1148"/>
          <p:cNvSpPr/>
          <p:nvPr/>
        </p:nvSpPr>
        <p:spPr>
          <a:xfrm>
            <a:off x="8269287" y="7056449"/>
            <a:ext cx="490219" cy="1365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9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"Hello"</a:t>
            </a:r>
            <a:endParaRPr sz="9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1150" name="picture 115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850391" y="1524000"/>
            <a:ext cx="6096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2" name="picture 11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1066800"/>
            <a:ext cx="12192000" cy="6858000"/>
          </a:xfrm>
          <a:prstGeom prst="rect">
            <a:avLst/>
          </a:prstGeom>
        </p:spPr>
      </p:pic>
      <p:pic>
        <p:nvPicPr>
          <p:cNvPr id="1154" name="picture 11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40791" y="1066800"/>
            <a:ext cx="2381250" cy="2381250"/>
          </a:xfrm>
          <a:prstGeom prst="rect">
            <a:avLst/>
          </a:prstGeom>
        </p:spPr>
      </p:pic>
      <p:sp>
        <p:nvSpPr>
          <p:cNvPr id="1156" name="textbox 1156"/>
          <p:cNvSpPr/>
          <p:nvPr/>
        </p:nvSpPr>
        <p:spPr>
          <a:xfrm>
            <a:off x="832205" y="1737461"/>
            <a:ext cx="6878955" cy="10039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6000"/>
              </a:lnSpc>
            </a:pPr>
            <a:r>
              <a:rPr sz="27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总结与实践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780" algn="l" rtl="0" eaLnBrk="0">
              <a:lnSpc>
                <a:spcPct val="99000"/>
              </a:lnSpc>
              <a:spcBef>
                <a:spcPts val="10"/>
              </a:spcBef>
              <a:tabLst>
                <a:tab pos="627380" algn="l"/>
              </a:tabLst>
            </a:pPr>
            <a:r>
              <a:rPr sz="1000" u="sng" kern="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9230" algn="l" rtl="0" eaLnBrk="0">
              <a:lnSpc>
                <a:spcPct val="97000"/>
              </a:lnSpc>
              <a:tabLst>
                <a:tab pos="299720" algn="l"/>
              </a:tabLst>
            </a:pPr>
            <a:r>
              <a:rPr sz="18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关键总结                                                                    </a:t>
            </a:r>
            <a:r>
              <a:rPr sz="1800" kern="0" spc="10" dirty="0">
                <a:solidFill>
                  <a:srgbClr val="EA580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实践</a:t>
            </a:r>
            <a:r>
              <a:rPr sz="1800" kern="0" spc="0" dirty="0">
                <a:solidFill>
                  <a:srgbClr val="EA580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建议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58" name="picture 11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87541" y="2476500"/>
            <a:ext cx="171449" cy="228600"/>
          </a:xfrm>
          <a:prstGeom prst="rect">
            <a:avLst/>
          </a:prstGeom>
        </p:spPr>
      </p:pic>
      <p:pic>
        <p:nvPicPr>
          <p:cNvPr id="1160" name="picture 11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50391" y="2476500"/>
            <a:ext cx="171450" cy="228600"/>
          </a:xfrm>
          <a:prstGeom prst="rect">
            <a:avLst/>
          </a:prstGeom>
        </p:spPr>
      </p:pic>
      <p:sp>
        <p:nvSpPr>
          <p:cNvPr id="1162" name="textbox 1162"/>
          <p:cNvSpPr/>
          <p:nvPr/>
        </p:nvSpPr>
        <p:spPr>
          <a:xfrm>
            <a:off x="240791" y="60960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24050" algn="l" rtl="0" eaLnBrk="0">
              <a:lnSpc>
                <a:spcPts val="1510"/>
              </a:lnSpc>
              <a:spcBef>
                <a:spcPts val="5"/>
              </a:spcBef>
              <a:tabLst>
                <a:tab pos="204343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64" name="picture 11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687681" y="1280745"/>
            <a:ext cx="142875" cy="105507"/>
          </a:xfrm>
          <a:prstGeom prst="rect">
            <a:avLst/>
          </a:prstGeom>
        </p:spPr>
      </p:pic>
      <p:pic>
        <p:nvPicPr>
          <p:cNvPr id="1166" name="picture 11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2021966" y="1280745"/>
            <a:ext cx="142875" cy="105507"/>
          </a:xfrm>
          <a:prstGeom prst="rect">
            <a:avLst/>
          </a:prstGeom>
        </p:spPr>
      </p:pic>
      <p:sp>
        <p:nvSpPr>
          <p:cNvPr id="1170" name="rect 1170"/>
          <p:cNvSpPr/>
          <p:nvPr/>
        </p:nvSpPr>
        <p:spPr>
          <a:xfrm>
            <a:off x="869441" y="2895600"/>
            <a:ext cx="5314950" cy="10668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72" name="textbox 1172"/>
          <p:cNvSpPr/>
          <p:nvPr/>
        </p:nvSpPr>
        <p:spPr>
          <a:xfrm>
            <a:off x="6508241" y="2895600"/>
            <a:ext cx="5314950" cy="10668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0" algn="l" rtl="0" eaLnBrk="0">
              <a:lnSpc>
                <a:spcPct val="96000"/>
              </a:lnSpc>
            </a:pPr>
            <a:r>
              <a:rPr sz="1300" kern="0" spc="0" dirty="0">
                <a:solidFill>
                  <a:srgbClr val="8E1B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300" kern="0" spc="260" dirty="0">
                <a:solidFill>
                  <a:srgbClr val="8E1B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0" dirty="0">
                <a:solidFill>
                  <a:srgbClr val="C2410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状态管理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3990" indent="1270" algn="l" rtl="0" eaLnBrk="0">
              <a:lnSpc>
                <a:spcPct val="113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描述中直接改变状态变量，使用事件处理函数更新状态，触发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      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刷新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74" name="rect 1174"/>
          <p:cNvSpPr/>
          <p:nvPr/>
        </p:nvSpPr>
        <p:spPr>
          <a:xfrm>
            <a:off x="869441" y="5105400"/>
            <a:ext cx="5314950" cy="10668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76" name="rect 1176"/>
          <p:cNvSpPr/>
          <p:nvPr/>
        </p:nvSpPr>
        <p:spPr>
          <a:xfrm>
            <a:off x="869441" y="6324600"/>
            <a:ext cx="5314950" cy="10668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78" name="rect 1178"/>
          <p:cNvSpPr/>
          <p:nvPr/>
        </p:nvSpPr>
        <p:spPr>
          <a:xfrm>
            <a:off x="6508241" y="4114800"/>
            <a:ext cx="5314950" cy="10668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180" name="picture 11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0527791" y="6019800"/>
            <a:ext cx="1905000" cy="1904999"/>
          </a:xfrm>
          <a:prstGeom prst="rect">
            <a:avLst/>
          </a:prstGeom>
        </p:spPr>
      </p:pic>
      <p:sp>
        <p:nvSpPr>
          <p:cNvPr id="1182" name="rect 1182"/>
          <p:cNvSpPr/>
          <p:nvPr/>
        </p:nvSpPr>
        <p:spPr>
          <a:xfrm>
            <a:off x="6508241" y="5334000"/>
            <a:ext cx="5314950" cy="10668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84" name="rect 1184"/>
          <p:cNvSpPr/>
          <p:nvPr/>
        </p:nvSpPr>
        <p:spPr>
          <a:xfrm>
            <a:off x="6508241" y="6553200"/>
            <a:ext cx="5314950" cy="10668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186" name="picture 118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489191" y="4114800"/>
            <a:ext cx="76199" cy="3505200"/>
          </a:xfrm>
          <a:prstGeom prst="rect">
            <a:avLst/>
          </a:prstGeom>
        </p:spPr>
      </p:pic>
      <p:sp>
        <p:nvSpPr>
          <p:cNvPr id="1188" name="rect 1188"/>
          <p:cNvSpPr/>
          <p:nvPr/>
        </p:nvSpPr>
        <p:spPr>
          <a:xfrm>
            <a:off x="240791" y="8519160"/>
            <a:ext cx="12192000" cy="457199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90" name="rect 1190"/>
          <p:cNvSpPr/>
          <p:nvPr/>
        </p:nvSpPr>
        <p:spPr>
          <a:xfrm>
            <a:off x="869441" y="4114800"/>
            <a:ext cx="5314950" cy="8382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92" name="textbox 1192"/>
          <p:cNvSpPr/>
          <p:nvPr/>
        </p:nvSpPr>
        <p:spPr>
          <a:xfrm>
            <a:off x="1028191" y="6489865"/>
            <a:ext cx="4996179" cy="7315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10" dirty="0">
                <a:solidFill>
                  <a:srgbClr val="1851D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田</a:t>
            </a:r>
            <a:r>
              <a:rPr sz="1300" kern="0" spc="20" dirty="0">
                <a:solidFill>
                  <a:srgbClr val="1851D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自定义布局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3810" algn="l" rtl="0" eaLnBrk="0">
              <a:lnSpc>
                <a:spcPct val="112000"/>
              </a:lnSpc>
              <a:spcBef>
                <a:spcPts val="0"/>
              </a:spcBef>
            </a:pP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onMeasureSize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onPlaceChildren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方法实现自定义组件内子组件的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位置和大小计算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94" name="textbox 1194"/>
          <p:cNvSpPr/>
          <p:nvPr/>
        </p:nvSpPr>
        <p:spPr>
          <a:xfrm>
            <a:off x="1028191" y="5292438"/>
            <a:ext cx="4939665" cy="7258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2000"/>
              </a:lnSpc>
              <a:tabLst>
                <a:tab pos="260350" algn="l"/>
              </a:tabLst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生命周期管理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9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indent="-1270" algn="l" rtl="0" eaLnBrk="0">
              <a:lnSpc>
                <a:spcPct val="117000"/>
              </a:lnSpc>
              <a:spcBef>
                <a:spcPts val="0"/>
              </a:spcBef>
            </a:pP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页面生命周期（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onPageShow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onPageHide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onBackPress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）和组件生命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周期（</a:t>
            </a:r>
            <a:r>
              <a:rPr sz="1200" kern="0" spc="-1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aboutToAppear/onDidBuild/aboutToDisappear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）协同工作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96" name="picture 119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040891" y="5305425"/>
            <a:ext cx="171450" cy="171450"/>
          </a:xfrm>
          <a:prstGeom prst="rect">
            <a:avLst/>
          </a:prstGeom>
        </p:spPr>
      </p:pic>
      <p:sp>
        <p:nvSpPr>
          <p:cNvPr id="1198" name="textbox 1198"/>
          <p:cNvSpPr/>
          <p:nvPr/>
        </p:nvSpPr>
        <p:spPr>
          <a:xfrm>
            <a:off x="1028191" y="3060865"/>
            <a:ext cx="4552950" cy="755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ts val="1700"/>
              </a:lnSpc>
              <a:tabLst>
                <a:tab pos="282575" algn="l"/>
              </a:tabLst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自定义组件定义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035" indent="6350" algn="l" rtl="0" eaLnBrk="0">
              <a:lnSpc>
                <a:spcPct val="119000"/>
              </a:lnSpc>
            </a:pP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自定义组件基于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struct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实现，使用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Component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装饰器，必须实现</a:t>
            </a:r>
            <a:r>
              <a:rPr sz="12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build()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方法定义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描述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00" name="picture 120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040891" y="3095625"/>
            <a:ext cx="171450" cy="171450"/>
          </a:xfrm>
          <a:prstGeom prst="rect">
            <a:avLst/>
          </a:prstGeom>
        </p:spPr>
      </p:pic>
      <p:sp>
        <p:nvSpPr>
          <p:cNvPr id="1202" name="textbox 1202"/>
          <p:cNvSpPr/>
          <p:nvPr/>
        </p:nvSpPr>
        <p:spPr>
          <a:xfrm>
            <a:off x="6666839" y="4574616"/>
            <a:ext cx="4968240" cy="4362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4445" algn="l" rtl="0" eaLnBrk="0">
              <a:lnSpc>
                <a:spcPct val="112000"/>
              </a:lnSpc>
            </a:pP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()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函数中使用局部变量，禁止使用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switch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语句，避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免创建本地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作用域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04" name="textbox 1204"/>
          <p:cNvSpPr/>
          <p:nvPr/>
        </p:nvSpPr>
        <p:spPr>
          <a:xfrm>
            <a:off x="6664249" y="7013016"/>
            <a:ext cx="4939029" cy="4381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6350" algn="l" rtl="0" eaLnBrk="0">
              <a:lnSpc>
                <a:spcPct val="113000"/>
              </a:lnSpc>
            </a:pP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通过参数传递实现父子组件通信，利用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Reusable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等装饰器构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建页面结构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06" name="textbox 1206"/>
          <p:cNvSpPr/>
          <p:nvPr/>
        </p:nvSpPr>
        <p:spPr>
          <a:xfrm>
            <a:off x="6666991" y="5793816"/>
            <a:ext cx="4902200" cy="4375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2540" algn="l" rtl="0" eaLnBrk="0">
              <a:lnSpc>
                <a:spcPct val="113000"/>
              </a:lnSpc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合理使用访问限定符，遵循成员属性访问规则，设计可组合、可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重用的组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件结构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08" name="textbox 1208"/>
          <p:cNvSpPr/>
          <p:nvPr/>
        </p:nvSpPr>
        <p:spPr>
          <a:xfrm>
            <a:off x="1028191" y="4280065"/>
            <a:ext cx="3839845" cy="5118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ts val="1700"/>
              </a:lnSpc>
              <a:tabLst>
                <a:tab pos="261620" algn="l"/>
              </a:tabLst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组件特点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ts val="1510"/>
              </a:lnSpc>
              <a:spcBef>
                <a:spcPts val="5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可组合系统组件，可重用，通过状态变量变化驱动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10" name="picture 12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040891" y="4314825"/>
            <a:ext cx="171450" cy="171450"/>
          </a:xfrm>
          <a:prstGeom prst="rect">
            <a:avLst/>
          </a:prstGeom>
        </p:spPr>
      </p:pic>
      <p:sp>
        <p:nvSpPr>
          <p:cNvPr id="1212" name="textbox 1212"/>
          <p:cNvSpPr/>
          <p:nvPr/>
        </p:nvSpPr>
        <p:spPr>
          <a:xfrm>
            <a:off x="6666991" y="4280065"/>
            <a:ext cx="958850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ts val="1700"/>
              </a:lnSpc>
              <a:tabLst>
                <a:tab pos="264795" algn="l"/>
              </a:tabLst>
            </a:pPr>
            <a:r>
              <a:rPr sz="1300" kern="0" spc="0" dirty="0">
                <a:solidFill>
                  <a:srgbClr val="C2410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30" dirty="0">
                <a:solidFill>
                  <a:srgbClr val="C2410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常见错误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14" name="picture 12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679691" y="4314825"/>
            <a:ext cx="171450" cy="171450"/>
          </a:xfrm>
          <a:prstGeom prst="rect">
            <a:avLst/>
          </a:prstGeom>
        </p:spPr>
      </p:pic>
      <p:sp>
        <p:nvSpPr>
          <p:cNvPr id="1216" name="textbox 1216"/>
          <p:cNvSpPr/>
          <p:nvPr/>
        </p:nvSpPr>
        <p:spPr>
          <a:xfrm>
            <a:off x="6666991" y="5521210"/>
            <a:ext cx="977900" cy="2146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2000"/>
              </a:lnSpc>
              <a:tabLst>
                <a:tab pos="280670" algn="l"/>
              </a:tabLst>
            </a:pPr>
            <a:r>
              <a:rPr sz="1300" kern="0" spc="0" dirty="0">
                <a:solidFill>
                  <a:srgbClr val="C2410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C2410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组件设计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18" name="picture 12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6679691" y="5534025"/>
            <a:ext cx="190500" cy="171450"/>
          </a:xfrm>
          <a:prstGeom prst="rect">
            <a:avLst/>
          </a:prstGeom>
        </p:spPr>
      </p:pic>
      <p:sp>
        <p:nvSpPr>
          <p:cNvPr id="1220" name="textbox 1220"/>
          <p:cNvSpPr/>
          <p:nvPr/>
        </p:nvSpPr>
        <p:spPr>
          <a:xfrm>
            <a:off x="6666991" y="6740525"/>
            <a:ext cx="958850" cy="2139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3000"/>
              </a:lnSpc>
              <a:tabLst>
                <a:tab pos="261620" algn="l"/>
              </a:tabLst>
            </a:pPr>
            <a:r>
              <a:rPr sz="1300" kern="0" spc="0" dirty="0">
                <a:solidFill>
                  <a:srgbClr val="C2410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C2410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组件组合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22" name="picture 12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6679691" y="6753225"/>
            <a:ext cx="171450" cy="171450"/>
          </a:xfrm>
          <a:prstGeom prst="rect">
            <a:avLst/>
          </a:prstGeom>
        </p:spPr>
      </p:pic>
      <p:pic>
        <p:nvPicPr>
          <p:cNvPr id="1224" name="picture 122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850391" y="2895600"/>
            <a:ext cx="76200" cy="1066800"/>
          </a:xfrm>
          <a:prstGeom prst="rect">
            <a:avLst/>
          </a:prstGeom>
        </p:spPr>
      </p:pic>
      <p:pic>
        <p:nvPicPr>
          <p:cNvPr id="1226" name="picture 122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850391" y="5105400"/>
            <a:ext cx="76200" cy="1066800"/>
          </a:xfrm>
          <a:prstGeom prst="rect">
            <a:avLst/>
          </a:prstGeom>
        </p:spPr>
      </p:pic>
      <p:pic>
        <p:nvPicPr>
          <p:cNvPr id="1228" name="picture 122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850391" y="6324600"/>
            <a:ext cx="76200" cy="1066800"/>
          </a:xfrm>
          <a:prstGeom prst="rect">
            <a:avLst/>
          </a:prstGeom>
        </p:spPr>
      </p:pic>
      <p:pic>
        <p:nvPicPr>
          <p:cNvPr id="1230" name="picture 123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6489191" y="2895600"/>
            <a:ext cx="76199" cy="1066800"/>
          </a:xfrm>
          <a:prstGeom prst="rect">
            <a:avLst/>
          </a:prstGeom>
        </p:spPr>
      </p:pic>
      <p:pic>
        <p:nvPicPr>
          <p:cNvPr id="1232" name="picture 123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850391" y="4114800"/>
            <a:ext cx="76200" cy="838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26465" y="7924800"/>
            <a:ext cx="803275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200" i="1" kern="0" spc="20" dirty="0">
                <a:solidFill>
                  <a:schemeClr val="tx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通过掌握自定义组件</a:t>
            </a:r>
            <a:r>
              <a:rPr sz="1200" i="1" kern="0" spc="10" dirty="0">
                <a:solidFill>
                  <a:schemeClr val="tx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的创建、结构、生命周期和参数规定，开发者可以构建出高效、可维护的</a:t>
            </a:r>
            <a:r>
              <a:rPr sz="1200" i="1" kern="0" dirty="0">
                <a:solidFill>
                  <a:schemeClr val="tx1">
                    <a:alpha val="100000"/>
                  </a:scheme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ArkUI</a:t>
            </a:r>
            <a:r>
              <a:rPr sz="1200" i="1" kern="0" spc="10" dirty="0">
                <a:solidFill>
                  <a:schemeClr val="tx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用户界面</a:t>
            </a:r>
            <a:r>
              <a:rPr sz="1200" kern="0" dirty="0">
                <a:solidFill>
                  <a:schemeClr val="tx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   </a:t>
            </a:r>
            <a:endParaRPr lang="zh-CN" altLang="en-US" sz="1200" kern="0" dirty="0">
              <a:solidFill>
                <a:schemeClr val="tx1">
                  <a:alpha val="100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1066800"/>
            <a:ext cx="12192000" cy="6858000"/>
          </a:xfrm>
          <a:prstGeom prst="rect">
            <a:avLst/>
          </a:prstGeom>
        </p:spPr>
      </p:pic>
      <p:pic>
        <p:nvPicPr>
          <p:cNvPr id="50" name="picture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527791" y="6019800"/>
            <a:ext cx="1905000" cy="1904999"/>
          </a:xfrm>
          <a:prstGeom prst="rect">
            <a:avLst/>
          </a:prstGeom>
        </p:spPr>
      </p:pic>
      <p:pic>
        <p:nvPicPr>
          <p:cNvPr id="52" name="picture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50391" y="3872865"/>
            <a:ext cx="10972800" cy="3390900"/>
          </a:xfrm>
          <a:prstGeom prst="rect">
            <a:avLst/>
          </a:prstGeom>
        </p:spPr>
      </p:pic>
      <p:pic>
        <p:nvPicPr>
          <p:cNvPr id="54" name="picture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40791" y="1066800"/>
            <a:ext cx="2381250" cy="2381250"/>
          </a:xfrm>
          <a:prstGeom prst="rect">
            <a:avLst/>
          </a:prstGeom>
        </p:spPr>
      </p:pic>
      <p:sp>
        <p:nvSpPr>
          <p:cNvPr id="56" name="textbox 56"/>
          <p:cNvSpPr/>
          <p:nvPr/>
        </p:nvSpPr>
        <p:spPr>
          <a:xfrm>
            <a:off x="850391" y="2438400"/>
            <a:ext cx="10972800" cy="11049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6060" algn="l" rtl="0" eaLnBrk="0">
              <a:lnSpc>
                <a:spcPct val="97000"/>
              </a:lnSpc>
              <a:spcBef>
                <a:spcPts val="5"/>
              </a:spcBef>
            </a:pPr>
            <a:r>
              <a:rPr sz="18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800" kern="0" spc="0" baseline="2000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r>
              <a:rPr sz="1800" kern="0" spc="0" baseline="20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lang="en-US" sz="1800" kern="0" spc="0" baseline="20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lang="zh-CN" altLang="en-US" sz="1800" kern="0" spc="0" baseline="20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</a:t>
            </a:r>
            <a:r>
              <a:rPr sz="1800" kern="0" spc="0" baseline="20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</a:t>
            </a:r>
            <a:r>
              <a:rPr lang="zh-CN" sz="1800" kern="0" spc="0" baseline="20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组件是由开发者定义</a:t>
            </a:r>
            <a:r>
              <a:rPr sz="1800" kern="0" spc="0" baseline="20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的可复用单元，可以组合系统组件，具有可组合性、可</a:t>
            </a:r>
            <a:r>
              <a:rPr sz="1800" kern="0" spc="-10" baseline="20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重用性和数据驱动</a:t>
            </a:r>
            <a:r>
              <a:rPr sz="1800" kern="0" spc="-10" baseline="2000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800" kern="0" spc="-10" baseline="20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更新的特点。</a:t>
            </a:r>
            <a:endParaRPr sz="1800" baseline="20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6" name="rect 66"/>
          <p:cNvSpPr/>
          <p:nvPr/>
        </p:nvSpPr>
        <p:spPr>
          <a:xfrm>
            <a:off x="240791" y="106680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8" name="rect 68"/>
          <p:cNvSpPr/>
          <p:nvPr/>
        </p:nvSpPr>
        <p:spPr>
          <a:xfrm>
            <a:off x="240791" y="7467600"/>
            <a:ext cx="12192000" cy="457199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0" name="textbox 70"/>
          <p:cNvSpPr/>
          <p:nvPr/>
        </p:nvSpPr>
        <p:spPr>
          <a:xfrm>
            <a:off x="1053528" y="4798949"/>
            <a:ext cx="3010535" cy="10521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66190" algn="l" rtl="0" eaLnBrk="0">
              <a:lnSpc>
                <a:spcPct val="93000"/>
              </a:lnSpc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可组合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711200" indent="-605790" algn="l" rtl="0" eaLnBrk="0">
              <a:lnSpc>
                <a:spcPct val="112000"/>
              </a:lnSpc>
              <a:spcBef>
                <a:spcPts val="880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允许开发者组合使用系统组件及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其属性和方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法，构建复杂的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结构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4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  <a:spcBef>
                <a:spcPts val="5"/>
              </a:spcBef>
            </a:pPr>
            <a:endParaRPr sz="1500" kern="0" spc="3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7000"/>
              </a:lnSpc>
              <a:spcBef>
                <a:spcPts val="5"/>
              </a:spcBef>
            </a:pPr>
            <a:endParaRPr sz="1500" kern="0" spc="3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7000"/>
              </a:lnSpc>
              <a:spcBef>
                <a:spcPts val="5"/>
              </a:spcBef>
            </a:pPr>
            <a:endParaRPr sz="1500" kern="0" spc="3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7000"/>
              </a:lnSpc>
              <a:spcBef>
                <a:spcPts val="5"/>
              </a:spcBef>
            </a:pPr>
            <a:r>
              <a:rPr lang="en-US" sz="15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endParaRPr lang="en-US" sz="1500" kern="0" spc="3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7000"/>
              </a:lnSpc>
              <a:spcBef>
                <a:spcPts val="5"/>
              </a:spcBef>
            </a:pPr>
            <a:r>
              <a:rPr lang="en-US" sz="15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5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自定义组件在</a:t>
            </a:r>
            <a:r>
              <a:rPr sz="15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ArkUI</a:t>
            </a:r>
            <a:r>
              <a:rPr sz="15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中的位置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2" name="textbox 72"/>
          <p:cNvSpPr/>
          <p:nvPr/>
        </p:nvSpPr>
        <p:spPr>
          <a:xfrm>
            <a:off x="8535922" y="4794567"/>
            <a:ext cx="3073400" cy="7905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48360" algn="l" rtl="0" eaLnBrk="0">
              <a:lnSpc>
                <a:spcPct val="96000"/>
              </a:lnSpc>
            </a:pPr>
            <a:r>
              <a:rPr sz="15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数据驱动</a:t>
            </a:r>
            <a:r>
              <a:rPr sz="15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UI</a:t>
            </a:r>
            <a:r>
              <a:rPr sz="15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76325" indent="-1063625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通过状态变量的改变来驱动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的刷新，实现动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态交互界面。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4" name="textbox 74"/>
          <p:cNvSpPr/>
          <p:nvPr/>
        </p:nvSpPr>
        <p:spPr>
          <a:xfrm>
            <a:off x="4820665" y="4797805"/>
            <a:ext cx="3053079" cy="7867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33170" algn="l" rtl="0" eaLnBrk="0">
              <a:lnSpc>
                <a:spcPct val="94000"/>
              </a:lnSpc>
            </a:pPr>
            <a:r>
              <a:rPr sz="15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可重用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6845" indent="-144780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自定义组件可以在其他组件中重用，并作为不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同的实例在不同的父组件或容器中使用。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6" name="textbox 76"/>
          <p:cNvSpPr/>
          <p:nvPr/>
        </p:nvSpPr>
        <p:spPr>
          <a:xfrm>
            <a:off x="883297" y="1737118"/>
            <a:ext cx="2389504" cy="4248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700" kern="0" spc="-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自定义组件概述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8" name="textbox 78"/>
          <p:cNvSpPr/>
          <p:nvPr/>
        </p:nvSpPr>
        <p:spPr>
          <a:xfrm>
            <a:off x="4296487" y="6673545"/>
            <a:ext cx="1042669" cy="4044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3995" algn="l" rtl="0" eaLnBrk="0">
              <a:lnSpc>
                <a:spcPct val="91000"/>
              </a:lnSpc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8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  <a:spcBef>
                <a:spcPts val="0"/>
              </a:spcBef>
            </a:pPr>
            <a:r>
              <a:rPr sz="1000" kern="0" spc="6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由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000" kern="0" spc="6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框架提供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0" name="picture 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507991" y="5968365"/>
            <a:ext cx="609600" cy="609600"/>
          </a:xfrm>
          <a:prstGeom prst="rect">
            <a:avLst/>
          </a:prstGeom>
        </p:spPr>
      </p:pic>
      <p:pic>
        <p:nvPicPr>
          <p:cNvPr id="82" name="picture 8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765541" y="5968365"/>
            <a:ext cx="609600" cy="609600"/>
          </a:xfrm>
          <a:prstGeom prst="rect">
            <a:avLst/>
          </a:prstGeom>
        </p:spPr>
      </p:pic>
      <p:pic>
        <p:nvPicPr>
          <p:cNvPr id="84" name="picture 8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241541" y="5968365"/>
            <a:ext cx="609599" cy="609600"/>
          </a:xfrm>
          <a:prstGeom prst="rect">
            <a:avLst/>
          </a:prstGeom>
        </p:spPr>
      </p:pic>
      <p:pic>
        <p:nvPicPr>
          <p:cNvPr id="86" name="picture 8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9784841" y="4063365"/>
            <a:ext cx="571501" cy="571500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2317241" y="4063365"/>
            <a:ext cx="571500" cy="571500"/>
          </a:xfrm>
          <a:prstGeom prst="rect">
            <a:avLst/>
          </a:prstGeom>
        </p:spPr>
      </p:pic>
      <p:pic>
        <p:nvPicPr>
          <p:cNvPr id="90" name="picture 9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51041" y="4063365"/>
            <a:ext cx="571499" cy="571500"/>
          </a:xfrm>
          <a:prstGeom prst="rect">
            <a:avLst/>
          </a:prstGeom>
        </p:spPr>
      </p:pic>
      <p:sp>
        <p:nvSpPr>
          <p:cNvPr id="92" name="textbox 92"/>
          <p:cNvSpPr/>
          <p:nvPr/>
        </p:nvSpPr>
        <p:spPr>
          <a:xfrm>
            <a:off x="6142700" y="6656781"/>
            <a:ext cx="815975" cy="4216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" algn="l" rtl="0" eaLnBrk="0">
              <a:lnSpc>
                <a:spcPts val="1510"/>
              </a:lnSpc>
            </a:pP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320"/>
              </a:lnSpc>
              <a:spcBef>
                <a:spcPts val="285"/>
              </a:spcBef>
            </a:pP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由开发者定义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4" name="textbox 94"/>
          <p:cNvSpPr/>
          <p:nvPr/>
        </p:nvSpPr>
        <p:spPr>
          <a:xfrm>
            <a:off x="7791248" y="6681317"/>
            <a:ext cx="558165" cy="3892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0325" algn="l" rtl="0" eaLnBrk="0">
              <a:lnSpc>
                <a:spcPct val="86000"/>
              </a:lnSpc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界面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组合呈现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6" name="picture 9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5644268" y="6417182"/>
            <a:ext cx="197223" cy="207264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7263517" y="6453758"/>
            <a:ext cx="197223" cy="134112"/>
          </a:xfrm>
          <a:prstGeom prst="rect">
            <a:avLst/>
          </a:prstGeom>
        </p:spPr>
      </p:pic>
      <p:pic>
        <p:nvPicPr>
          <p:cNvPr id="100" name="picture 10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850391" y="2209800"/>
            <a:ext cx="6096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icture 1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1066800"/>
            <a:ext cx="12192000" cy="6858000"/>
          </a:xfrm>
          <a:prstGeom prst="rect">
            <a:avLst/>
          </a:prstGeom>
        </p:spPr>
      </p:pic>
      <p:pic>
        <p:nvPicPr>
          <p:cNvPr id="104" name="picture 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40791" y="1066800"/>
            <a:ext cx="2381250" cy="2381250"/>
          </a:xfrm>
          <a:prstGeom prst="rect">
            <a:avLst/>
          </a:prstGeom>
        </p:spPr>
      </p:pic>
      <p:sp>
        <p:nvSpPr>
          <p:cNvPr id="106" name="rect 106"/>
          <p:cNvSpPr/>
          <p:nvPr/>
        </p:nvSpPr>
        <p:spPr>
          <a:xfrm>
            <a:off x="850391" y="2438400"/>
            <a:ext cx="3457575" cy="3352800"/>
          </a:xfrm>
          <a:prstGeom prst="rect">
            <a:avLst/>
          </a:prstGeom>
          <a:solidFill>
            <a:srgbClr val="FFFFFF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" name="group 2"/>
          <p:cNvGrpSpPr/>
          <p:nvPr/>
        </p:nvGrpSpPr>
        <p:grpSpPr>
          <a:xfrm rot="21600000">
            <a:off x="8365616" y="2438400"/>
            <a:ext cx="3457575" cy="3352800"/>
            <a:chOff x="0" y="0"/>
            <a:chExt cx="3457575" cy="3352800"/>
          </a:xfrm>
        </p:grpSpPr>
        <p:sp>
          <p:nvSpPr>
            <p:cNvPr id="108" name="rect 108"/>
            <p:cNvSpPr/>
            <p:nvPr/>
          </p:nvSpPr>
          <p:spPr>
            <a:xfrm>
              <a:off x="0" y="0"/>
              <a:ext cx="3457575" cy="335280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0" name="rect 110"/>
            <p:cNvSpPr/>
            <p:nvPr/>
          </p:nvSpPr>
          <p:spPr>
            <a:xfrm>
              <a:off x="228600" y="1981200"/>
              <a:ext cx="3000375" cy="11430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2" name="textbox 112"/>
            <p:cNvSpPr/>
            <p:nvPr/>
          </p:nvSpPr>
          <p:spPr>
            <a:xfrm>
              <a:off x="220397" y="1007427"/>
              <a:ext cx="2981960" cy="224282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823595" algn="l" rtl="0" eaLnBrk="0">
                <a:lnSpc>
                  <a:spcPct val="96000"/>
                </a:lnSpc>
              </a:pPr>
              <a:r>
                <a:rPr sz="1500" kern="0" spc="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数据驱动</a:t>
              </a:r>
              <a:r>
                <a:rPr sz="1500" b="1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UI</a:t>
              </a:r>
              <a:r>
                <a:rPr sz="1500" kern="0" spc="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更新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indent="2540" algn="l" rtl="0" eaLnBrk="0">
                <a:lnSpc>
                  <a:spcPct val="119000"/>
                </a:lnSpc>
                <a:spcBef>
                  <a:spcPts val="1175"/>
                </a:spcBef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通过状态变量的改变来驱动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UI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的刷新，实现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</a:t>
              </a:r>
              <a:r>
                <a:rPr sz="1200" kern="0" spc="-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动态交互界面。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4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90170" algn="l" rtl="0" eaLnBrk="0">
                <a:lnSpc>
                  <a:spcPts val="1240"/>
                </a:lnSpc>
                <a:spcBef>
                  <a:spcPts val="305"/>
                </a:spcBef>
              </a:pP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@Component</a:t>
              </a: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FB923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1000" kern="0" spc="110" dirty="0">
                  <a:solidFill>
                    <a:srgbClr val="FB923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4ADE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HelloComponent</a:t>
              </a:r>
              <a:r>
                <a:rPr sz="1000" kern="0" spc="150" dirty="0">
                  <a:solidFill>
                    <a:srgbClr val="4ADE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r" rtl="0" eaLnBrk="0">
                <a:lnSpc>
                  <a:spcPts val="1240"/>
                </a:lnSpc>
                <a:spcBef>
                  <a:spcPts val="335"/>
                </a:spcBef>
              </a:pPr>
              <a:r>
                <a:rPr sz="1000" kern="0" spc="60" dirty="0">
                  <a:solidFill>
                    <a:srgbClr val="C084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1000" kern="0" spc="0" dirty="0">
                  <a:solidFill>
                    <a:srgbClr val="C084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State</a:t>
              </a:r>
              <a:r>
                <a:rPr sz="1000" kern="0" spc="60" dirty="0">
                  <a:solidFill>
                    <a:srgbClr val="C084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message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ACC15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60" dirty="0">
                  <a:solidFill>
                    <a:srgbClr val="FACC15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28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Hello</a:t>
              </a:r>
              <a:r>
                <a:rPr sz="1000" kern="0" spc="6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,</a:t>
              </a:r>
              <a:r>
                <a:rPr sz="1000" kern="0" spc="6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W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59080" algn="l" rtl="0" eaLnBrk="0">
                <a:lnSpc>
                  <a:spcPts val="1300"/>
                </a:lnSpc>
                <a:spcBef>
                  <a:spcPts val="335"/>
                </a:spcBef>
              </a:pPr>
              <a:r>
                <a:rPr sz="1000" kern="0" spc="0" dirty="0">
                  <a:solidFill>
                    <a:srgbClr val="60A5F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17830" algn="l" rtl="0" eaLnBrk="0">
                <a:lnSpc>
                  <a:spcPts val="1300"/>
                </a:lnSpc>
                <a:spcBef>
                  <a:spcPts val="275"/>
                </a:spcBef>
              </a:pPr>
              <a:r>
                <a:rPr sz="1000" kern="0" spc="0" dirty="0">
                  <a:solidFill>
                    <a:srgbClr val="FACC15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Row</a:t>
              </a:r>
              <a:r>
                <a:rPr sz="1000" kern="0" spc="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7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72135" algn="l" rtl="0" eaLnBrk="0">
                <a:lnSpc>
                  <a:spcPts val="1240"/>
                </a:lnSpc>
                <a:spcBef>
                  <a:spcPts val="275"/>
                </a:spcBef>
              </a:pPr>
              <a:r>
                <a:rPr sz="1000" kern="0" spc="0" dirty="0">
                  <a:solidFill>
                    <a:srgbClr val="FACC15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</a:t>
              </a:r>
              <a:r>
                <a:rPr sz="1000" kern="0" spc="8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8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message</a:t>
              </a:r>
              <a:r>
                <a:rPr sz="1000" kern="0" spc="8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r>
                <a:rPr sz="1000" kern="0" spc="-3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8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onClick</a:t>
              </a:r>
              <a:r>
                <a:rPr sz="1000" kern="0" spc="8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(()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39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739775" algn="l" rtl="0" eaLnBrk="0">
                <a:lnSpc>
                  <a:spcPts val="1240"/>
                </a:lnSpc>
                <a:spcBef>
                  <a:spcPts val="0"/>
                </a:spcBef>
              </a:pP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9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message</a:t>
              </a:r>
              <a:r>
                <a:rPr sz="1000" kern="0" spc="1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</a:t>
              </a:r>
              <a:r>
                <a:rPr sz="1000" kern="0" spc="9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Hello</a:t>
              </a:r>
              <a:r>
                <a:rPr sz="1000" kern="0" spc="9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</a:t>
              </a:r>
              <a:r>
                <a:rPr sz="1000" kern="0" spc="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ArkUI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114" name="picture 1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428750" y="228600"/>
              <a:ext cx="609600" cy="6096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 rot="21600000">
            <a:off x="4612766" y="2438400"/>
            <a:ext cx="3448050" cy="3352800"/>
            <a:chOff x="0" y="0"/>
            <a:chExt cx="3448050" cy="3352800"/>
          </a:xfrm>
        </p:grpSpPr>
        <p:sp>
          <p:nvSpPr>
            <p:cNvPr id="116" name="rect 116"/>
            <p:cNvSpPr/>
            <p:nvPr/>
          </p:nvSpPr>
          <p:spPr>
            <a:xfrm>
              <a:off x="0" y="0"/>
              <a:ext cx="3448050" cy="335280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8" name="rect 118"/>
            <p:cNvSpPr/>
            <p:nvPr/>
          </p:nvSpPr>
          <p:spPr>
            <a:xfrm>
              <a:off x="228600" y="1981200"/>
              <a:ext cx="2990849" cy="11430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0" name="textbox 120"/>
            <p:cNvSpPr/>
            <p:nvPr/>
          </p:nvSpPr>
          <p:spPr>
            <a:xfrm>
              <a:off x="214455" y="1010665"/>
              <a:ext cx="2981325" cy="223964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130935" algn="l" rtl="0" eaLnBrk="0">
                <a:lnSpc>
                  <a:spcPct val="94000"/>
                </a:lnSpc>
              </a:pPr>
              <a:r>
                <a:rPr sz="15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可重用性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indent="18415" algn="l" rtl="0" eaLnBrk="0">
                <a:lnSpc>
                  <a:spcPct val="119000"/>
                </a:lnSpc>
                <a:spcBef>
                  <a:spcPts val="1180"/>
                </a:spcBef>
              </a:pP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自定义组件可以在其他组件中重用，并作为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不同的实例在不同的父组件或容器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中使用。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4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89535" algn="l" rtl="0" eaLnBrk="0">
                <a:lnSpc>
                  <a:spcPts val="1240"/>
                </a:lnSpc>
                <a:spcBef>
                  <a:spcPts val="310"/>
                </a:spcBef>
              </a:pP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@Entry</a:t>
              </a: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FB923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@Component</a:t>
              </a:r>
              <a:r>
                <a:rPr sz="1000" kern="0" spc="30" dirty="0">
                  <a:solidFill>
                    <a:srgbClr val="FB923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4ADE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ParentComp</a:t>
              </a:r>
              <a:r>
                <a:rPr sz="1000" kern="0" spc="20" dirty="0">
                  <a:solidFill>
                    <a:srgbClr val="4ADE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onent</a:t>
              </a:r>
              <a:r>
                <a:rPr sz="1000" kern="0" spc="140" dirty="0">
                  <a:solidFill>
                    <a:srgbClr val="4ADE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58445" algn="l" rtl="0" eaLnBrk="0">
                <a:lnSpc>
                  <a:spcPts val="1240"/>
                </a:lnSpc>
                <a:spcBef>
                  <a:spcPts val="335"/>
                </a:spcBef>
              </a:pP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param</a:t>
              </a:r>
              <a:r>
                <a:rPr sz="1000" kern="0" spc="1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4ADE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HelloComponentParam</a:t>
              </a:r>
              <a:r>
                <a:rPr sz="1000" kern="0" spc="150" dirty="0">
                  <a:solidFill>
                    <a:srgbClr val="4ADE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1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mess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58445" algn="l" rtl="0" eaLnBrk="0">
                <a:lnSpc>
                  <a:spcPts val="1300"/>
                </a:lnSpc>
                <a:spcBef>
                  <a:spcPts val="335"/>
                </a:spcBef>
              </a:pPr>
              <a:r>
                <a:rPr sz="1000" kern="0" spc="0" dirty="0">
                  <a:solidFill>
                    <a:srgbClr val="60A5F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14020" algn="l" rtl="0" eaLnBrk="0">
                <a:lnSpc>
                  <a:spcPts val="1300"/>
                </a:lnSpc>
                <a:spcBef>
                  <a:spcPts val="275"/>
                </a:spcBef>
              </a:pPr>
              <a:r>
                <a:rPr sz="1000" kern="0" spc="0" dirty="0">
                  <a:solidFill>
                    <a:srgbClr val="FACC15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Column</a:t>
              </a:r>
              <a:r>
                <a:rPr sz="1000" kern="0" spc="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72135" algn="l" rtl="0" eaLnBrk="0">
                <a:lnSpc>
                  <a:spcPts val="1240"/>
                </a:lnSpc>
                <a:spcBef>
                  <a:spcPts val="275"/>
                </a:spcBef>
              </a:pPr>
              <a:r>
                <a:rPr sz="1000" kern="0" spc="0" dirty="0">
                  <a:solidFill>
                    <a:srgbClr val="FACC15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</a:t>
              </a:r>
              <a:r>
                <a:rPr sz="1000" kern="0" spc="9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-3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9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ArkUI</a:t>
              </a:r>
              <a:r>
                <a:rPr sz="1000" kern="0" spc="9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message</a:t>
              </a:r>
              <a:r>
                <a:rPr sz="1000" kern="0" spc="9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9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39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r" rtl="0" eaLnBrk="0">
                <a:lnSpc>
                  <a:spcPts val="1240"/>
                </a:lnSpc>
                <a:spcBef>
                  <a:spcPts val="0"/>
                </a:spcBef>
              </a:pPr>
              <a:r>
                <a:rPr sz="1000" kern="0" spc="0" dirty="0">
                  <a:solidFill>
                    <a:srgbClr val="4ADE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HelloComponent</a:t>
              </a:r>
              <a:r>
                <a:rPr sz="1000" kern="0" spc="1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1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param</a:t>
              </a:r>
              <a:r>
                <a:rPr sz="1000" kern="0" spc="1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);</a:t>
              </a:r>
              <a:r>
                <a:rPr sz="1000" kern="0" spc="8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20" dirty="0">
                  <a:solidFill>
                    <a:srgbClr val="9CA3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122" name="picture 1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419225" y="228600"/>
              <a:ext cx="609601" cy="609600"/>
            </a:xfrm>
            <a:prstGeom prst="rect">
              <a:avLst/>
            </a:prstGeom>
          </p:spPr>
        </p:pic>
      </p:grpSp>
      <p:sp>
        <p:nvSpPr>
          <p:cNvPr id="124" name="rect 124"/>
          <p:cNvSpPr/>
          <p:nvPr/>
        </p:nvSpPr>
        <p:spPr>
          <a:xfrm>
            <a:off x="240791" y="106680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26" name="picture 1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527791" y="6019800"/>
            <a:ext cx="1905000" cy="1904999"/>
          </a:xfrm>
          <a:prstGeom prst="rect">
            <a:avLst/>
          </a:prstGeom>
        </p:spPr>
      </p:pic>
      <p:sp>
        <p:nvSpPr>
          <p:cNvPr id="128" name="rect 128"/>
          <p:cNvSpPr/>
          <p:nvPr/>
        </p:nvSpPr>
        <p:spPr>
          <a:xfrm>
            <a:off x="240791" y="7467600"/>
            <a:ext cx="12192000" cy="457199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30" name="rect 130"/>
          <p:cNvSpPr/>
          <p:nvPr/>
        </p:nvSpPr>
        <p:spPr>
          <a:xfrm>
            <a:off x="869441" y="6515100"/>
            <a:ext cx="10953750" cy="495300"/>
          </a:xfrm>
          <a:prstGeom prst="rect">
            <a:avLst/>
          </a:prstGeom>
          <a:solidFill>
            <a:srgbClr val="DBEAFE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6" name="group 6"/>
          <p:cNvGrpSpPr/>
          <p:nvPr/>
        </p:nvGrpSpPr>
        <p:grpSpPr>
          <a:xfrm rot="21600000">
            <a:off x="1078991" y="4419600"/>
            <a:ext cx="3000375" cy="1249679"/>
            <a:chOff x="0" y="0"/>
            <a:chExt cx="3000375" cy="1249679"/>
          </a:xfrm>
        </p:grpSpPr>
        <p:sp>
          <p:nvSpPr>
            <p:cNvPr id="132" name="rect 132"/>
            <p:cNvSpPr/>
            <p:nvPr/>
          </p:nvSpPr>
          <p:spPr>
            <a:xfrm>
              <a:off x="0" y="0"/>
              <a:ext cx="3000375" cy="11430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34" name="textbox 134"/>
            <p:cNvSpPr/>
            <p:nvPr/>
          </p:nvSpPr>
          <p:spPr>
            <a:xfrm>
              <a:off x="-12700" y="-12700"/>
              <a:ext cx="3025775" cy="128968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4000"/>
                </a:lnSpc>
              </a:pPr>
              <a:endParaRPr sz="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91440" algn="l" rtl="0" eaLnBrk="0">
                <a:lnSpc>
                  <a:spcPts val="1240"/>
                </a:lnSpc>
                <a:spcBef>
                  <a:spcPts val="5"/>
                </a:spcBef>
              </a:pP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@Component</a:t>
              </a: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FB923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1000" kern="0" spc="110" dirty="0">
                  <a:solidFill>
                    <a:srgbClr val="FB923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4ADE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HelloComponent</a:t>
              </a:r>
              <a:r>
                <a:rPr sz="1000" kern="0" spc="150" dirty="0">
                  <a:solidFill>
                    <a:srgbClr val="4ADE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51460" algn="l" rtl="0" eaLnBrk="0">
                <a:lnSpc>
                  <a:spcPts val="1240"/>
                </a:lnSpc>
                <a:spcBef>
                  <a:spcPts val="335"/>
                </a:spcBef>
              </a:pPr>
              <a:r>
                <a:rPr sz="1000" kern="0" spc="60" dirty="0">
                  <a:solidFill>
                    <a:srgbClr val="C084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1000" kern="0" spc="0" dirty="0">
                  <a:solidFill>
                    <a:srgbClr val="C084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State</a:t>
              </a:r>
              <a:r>
                <a:rPr sz="1000" kern="0" spc="60" dirty="0">
                  <a:solidFill>
                    <a:srgbClr val="C084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message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ACC15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60" dirty="0">
                  <a:solidFill>
                    <a:srgbClr val="FACC15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28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Hello</a:t>
              </a:r>
              <a:r>
                <a:rPr sz="1000" kern="0" spc="6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,</a:t>
              </a:r>
              <a:r>
                <a:rPr sz="1000" kern="0" spc="6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86EFA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W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60350" algn="l" rtl="0" eaLnBrk="0">
                <a:lnSpc>
                  <a:spcPts val="1300"/>
                </a:lnSpc>
                <a:spcBef>
                  <a:spcPts val="335"/>
                </a:spcBef>
              </a:pPr>
              <a:r>
                <a:rPr sz="1000" kern="0" spc="0" dirty="0">
                  <a:solidFill>
                    <a:srgbClr val="60A5F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19100" algn="l" rtl="0" eaLnBrk="0">
                <a:lnSpc>
                  <a:spcPts val="1300"/>
                </a:lnSpc>
                <a:spcBef>
                  <a:spcPts val="275"/>
                </a:spcBef>
              </a:pPr>
              <a:r>
                <a:rPr sz="1000" kern="0" spc="0" dirty="0">
                  <a:solidFill>
                    <a:srgbClr val="FACC15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Row</a:t>
              </a:r>
              <a:r>
                <a:rPr sz="1000" kern="0" spc="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7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74040" algn="l" rtl="0" eaLnBrk="0">
                <a:lnSpc>
                  <a:spcPts val="1240"/>
                </a:lnSpc>
                <a:spcBef>
                  <a:spcPts val="275"/>
                </a:spcBef>
              </a:pPr>
              <a:r>
                <a:rPr sz="1000" kern="0" spc="0" dirty="0">
                  <a:solidFill>
                    <a:srgbClr val="FACC15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</a:t>
              </a:r>
              <a:r>
                <a:rPr sz="1000" kern="0" spc="1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1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message</a:t>
              </a:r>
              <a:r>
                <a:rPr sz="1000" kern="0" spc="1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39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19735" algn="l" rtl="0" eaLnBrk="0">
                <a:lnSpc>
                  <a:spcPts val="1300"/>
                </a:lnSpc>
                <a:spcBef>
                  <a:spcPts val="0"/>
                </a:spcBef>
              </a:pPr>
              <a:r>
                <a:rPr sz="1000" kern="0" spc="-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136" name="textbox 136"/>
          <p:cNvSpPr/>
          <p:nvPr/>
        </p:nvSpPr>
        <p:spPr>
          <a:xfrm>
            <a:off x="1068730" y="3450209"/>
            <a:ext cx="2919095" cy="7988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30300" algn="l" rtl="0" eaLnBrk="0">
              <a:lnSpc>
                <a:spcPct val="93000"/>
              </a:lnSpc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可组合性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270" algn="l" rtl="0" eaLnBrk="0">
              <a:lnSpc>
                <a:spcPct val="11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允许开发者组合使用系统组件及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其属性和方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法，创建复杂的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结构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8" name="textbox 138"/>
          <p:cNvSpPr/>
          <p:nvPr/>
        </p:nvSpPr>
        <p:spPr>
          <a:xfrm>
            <a:off x="1028191" y="6669392"/>
            <a:ext cx="7519669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7475" algn="l" rtl="0" eaLnBrk="0">
              <a:lnSpc>
                <a:spcPts val="1320"/>
              </a:lnSpc>
              <a:tabLst>
                <a:tab pos="254000" algn="l"/>
              </a:tabLst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自定义组件是开发者定义的可复用单元，通过组合系统组件和状态变量管理，可以创建出功能丰富、交互友好的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界面。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0" name="picture 1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40891" y="6696075"/>
            <a:ext cx="104775" cy="133350"/>
          </a:xfrm>
          <a:prstGeom prst="rect">
            <a:avLst/>
          </a:prstGeom>
        </p:spPr>
      </p:pic>
      <p:sp>
        <p:nvSpPr>
          <p:cNvPr id="142" name="textbox 142"/>
          <p:cNvSpPr/>
          <p:nvPr/>
        </p:nvSpPr>
        <p:spPr>
          <a:xfrm>
            <a:off x="883297" y="1737118"/>
            <a:ext cx="2723514" cy="4292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2700" kern="0" spc="-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自定义组件的特点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4" name="picture 1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269616" y="2667000"/>
            <a:ext cx="609600" cy="609600"/>
          </a:xfrm>
          <a:prstGeom prst="rect">
            <a:avLst/>
          </a:prstGeom>
        </p:spPr>
      </p:pic>
      <p:pic>
        <p:nvPicPr>
          <p:cNvPr id="146" name="picture 1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50391" y="6515100"/>
            <a:ext cx="76200" cy="495300"/>
          </a:xfrm>
          <a:prstGeom prst="rect">
            <a:avLst/>
          </a:prstGeom>
        </p:spPr>
      </p:pic>
      <p:pic>
        <p:nvPicPr>
          <p:cNvPr id="148" name="picture 14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850391" y="2209800"/>
            <a:ext cx="6096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1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1066800"/>
            <a:ext cx="12192000" cy="6858000"/>
          </a:xfrm>
          <a:prstGeom prst="rect">
            <a:avLst/>
          </a:prstGeom>
        </p:spPr>
      </p:pic>
      <p:pic>
        <p:nvPicPr>
          <p:cNvPr id="152" name="picture 1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527791" y="6019800"/>
            <a:ext cx="1905000" cy="1904999"/>
          </a:xfrm>
          <a:prstGeom prst="rect">
            <a:avLst/>
          </a:prstGeom>
        </p:spPr>
      </p:pic>
      <p:pic>
        <p:nvPicPr>
          <p:cNvPr id="154" name="picture 1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40791" y="5743575"/>
            <a:ext cx="12192000" cy="2181224"/>
          </a:xfrm>
          <a:prstGeom prst="rect">
            <a:avLst/>
          </a:prstGeom>
        </p:spPr>
      </p:pic>
      <p:pic>
        <p:nvPicPr>
          <p:cNvPr id="156" name="picture 1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612641" y="3448050"/>
            <a:ext cx="1143000" cy="28575"/>
          </a:xfrm>
          <a:prstGeom prst="rect">
            <a:avLst/>
          </a:prstGeom>
        </p:spPr>
      </p:pic>
      <p:pic>
        <p:nvPicPr>
          <p:cNvPr id="158" name="picture 1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698366" y="2971800"/>
            <a:ext cx="2438400" cy="2667000"/>
          </a:xfrm>
          <a:prstGeom prst="rect">
            <a:avLst/>
          </a:prstGeom>
        </p:spPr>
      </p:pic>
      <p:pic>
        <p:nvPicPr>
          <p:cNvPr id="160" name="picture 16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240791" y="1066800"/>
            <a:ext cx="2381250" cy="2381250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 rot="21600000">
            <a:off x="850391" y="2971800"/>
            <a:ext cx="2438400" cy="2667000"/>
            <a:chOff x="0" y="0"/>
            <a:chExt cx="2438400" cy="2667000"/>
          </a:xfrm>
        </p:grpSpPr>
        <p:sp>
          <p:nvSpPr>
            <p:cNvPr id="162" name="rect 162"/>
            <p:cNvSpPr/>
            <p:nvPr/>
          </p:nvSpPr>
          <p:spPr>
            <a:xfrm>
              <a:off x="0" y="0"/>
              <a:ext cx="2438400" cy="266700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4" name="rect 164"/>
            <p:cNvSpPr/>
            <p:nvPr/>
          </p:nvSpPr>
          <p:spPr>
            <a:xfrm>
              <a:off x="190499" y="1371600"/>
              <a:ext cx="2057400" cy="9144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6" name="rect 166"/>
            <p:cNvSpPr/>
            <p:nvPr/>
          </p:nvSpPr>
          <p:spPr>
            <a:xfrm>
              <a:off x="190500" y="1371600"/>
              <a:ext cx="2057400" cy="914400"/>
            </a:xfrm>
            <a:prstGeom prst="rect">
              <a:avLst/>
            </a:prstGeom>
            <a:solidFill>
              <a:srgbClr val="5DA1F6">
                <a:alpha val="1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8" name="textbox 168"/>
            <p:cNvSpPr/>
            <p:nvPr/>
          </p:nvSpPr>
          <p:spPr>
            <a:xfrm>
              <a:off x="177799" y="177800"/>
              <a:ext cx="2035810" cy="19177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93700" algn="l" rtl="0" eaLnBrk="0">
                <a:lnSpc>
                  <a:spcPct val="79000"/>
                </a:lnSpc>
                <a:tabLst>
                  <a:tab pos="517525" algn="l"/>
                </a:tabLst>
              </a:pPr>
              <a:r>
                <a:rPr sz="1500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500" b="1" kern="0" spc="12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struct</a:t>
              </a:r>
              <a:endParaRPr sz="1500" dirty="0">
                <a:latin typeface="Microsoft JhengHei"/>
                <a:ea typeface="Microsoft JhengHei"/>
                <a:cs typeface="Microsoft JhengHei"/>
              </a:endParaRPr>
            </a:p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0480" algn="l" rtl="0" eaLnBrk="0">
                <a:lnSpc>
                  <a:spcPts val="1320"/>
                </a:lnSpc>
                <a:spcBef>
                  <a:spcPts val="310"/>
                </a:spcBef>
              </a:pPr>
              <a:r>
                <a:rPr sz="1000" kern="0" spc="2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自定义组件基于</a:t>
              </a:r>
              <a:r>
                <a:rPr sz="1000" kern="0" spc="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struct</a:t>
              </a:r>
              <a:r>
                <a:rPr sz="1000" kern="0" spc="2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实现，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3335" indent="5715" algn="l" rtl="0" eaLnBrk="0">
                <a:lnSpc>
                  <a:spcPct val="122000"/>
                </a:lnSpc>
                <a:spcBef>
                  <a:spcPts val="175"/>
                </a:spcBef>
              </a:pPr>
              <a:r>
                <a:rPr sz="1000" kern="0" spc="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struct</a:t>
              </a:r>
              <a:r>
                <a:rPr sz="1000" kern="0" spc="20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6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+</a:t>
              </a:r>
              <a:r>
                <a:rPr sz="1000" kern="0" spc="16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6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自定义组件名</a:t>
              </a:r>
              <a:r>
                <a:rPr sz="1000" kern="0" spc="15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6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+</a:t>
              </a:r>
              <a:r>
                <a:rPr sz="1000" kern="0" spc="15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6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{...}</a:t>
              </a:r>
              <a:r>
                <a:rPr sz="1000" kern="0" spc="6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</a:t>
              </a:r>
              <a:r>
                <a:rPr sz="10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2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组合构成自定义组件。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5890" algn="l" rtl="0" eaLnBrk="0">
                <a:lnSpc>
                  <a:spcPct val="94000"/>
                </a:lnSpc>
                <a:spcBef>
                  <a:spcPts val="280"/>
                </a:spcBef>
              </a:pP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MyC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omponent</a:t>
              </a:r>
              <a:r>
                <a:rPr sz="9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70510" algn="l" rtl="0" eaLnBrk="0">
                <a:lnSpc>
                  <a:spcPts val="1200"/>
                </a:lnSpc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成员变量</a:t>
              </a:r>
              <a:endParaRPr sz="9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70510" algn="l" rtl="0" eaLnBrk="0">
                <a:lnSpc>
                  <a:spcPct val="97000"/>
                </a:lnSpc>
                <a:spcBef>
                  <a:spcPts val="150"/>
                </a:spcBef>
              </a:pP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9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方法</a:t>
              </a:r>
              <a:endParaRPr sz="9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35890" algn="l" rtl="0" eaLnBrk="0">
                <a:lnSpc>
                  <a:spcPts val="1200"/>
                </a:lnSpc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170" name="picture 17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90499" y="190500"/>
              <a:ext cx="381000" cy="381000"/>
            </a:xfrm>
            <a:prstGeom prst="rect">
              <a:avLst/>
            </a:prstGeom>
          </p:spPr>
        </p:pic>
      </p:grpSp>
      <p:pic>
        <p:nvPicPr>
          <p:cNvPr id="172" name="picture 1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74891" y="3448050"/>
            <a:ext cx="1142999" cy="28575"/>
          </a:xfrm>
          <a:prstGeom prst="rect">
            <a:avLst/>
          </a:prstGeom>
        </p:spPr>
      </p:pic>
      <p:pic>
        <p:nvPicPr>
          <p:cNvPr id="174" name="picture 17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536816" y="2971800"/>
            <a:ext cx="2438400" cy="2667000"/>
          </a:xfrm>
          <a:prstGeom prst="rect">
            <a:avLst/>
          </a:prstGeom>
        </p:spPr>
      </p:pic>
      <p:pic>
        <p:nvPicPr>
          <p:cNvPr id="176" name="picture 1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137141" y="3448050"/>
            <a:ext cx="1143000" cy="28575"/>
          </a:xfrm>
          <a:prstGeom prst="rect">
            <a:avLst/>
          </a:prstGeom>
        </p:spPr>
      </p:pic>
      <p:pic>
        <p:nvPicPr>
          <p:cNvPr id="178" name="picture 17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9384791" y="2971800"/>
            <a:ext cx="2438400" cy="2667000"/>
          </a:xfrm>
          <a:prstGeom prst="rect">
            <a:avLst/>
          </a:prstGeom>
        </p:spPr>
      </p:pic>
      <p:sp>
        <p:nvSpPr>
          <p:cNvPr id="180" name="rect 180"/>
          <p:cNvSpPr/>
          <p:nvPr/>
        </p:nvSpPr>
        <p:spPr>
          <a:xfrm>
            <a:off x="240791" y="106680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82" name="textbox 182"/>
          <p:cNvSpPr/>
          <p:nvPr/>
        </p:nvSpPr>
        <p:spPr>
          <a:xfrm>
            <a:off x="1053528" y="5990335"/>
            <a:ext cx="4709795" cy="11830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关键要点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0675" algn="l" rtl="0" eaLnBrk="0">
              <a:lnSpc>
                <a:spcPct val="190000"/>
              </a:lnSpc>
              <a:spcBef>
                <a:spcPts val="5"/>
              </a:spcBef>
              <a:tabLst>
                <a:tab pos="441325" algn="l"/>
                <a:tab pos="45466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自定义组件不能有继承关系，对于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struct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的实例化可以省略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new</a:t>
            </a:r>
            <a:r>
              <a:rPr sz="1200" kern="0" spc="7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一个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struct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只能被一个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Component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84" name="picture 18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069466" y="6848475"/>
            <a:ext cx="304800" cy="304800"/>
          </a:xfrm>
          <a:prstGeom prst="rect">
            <a:avLst/>
          </a:prstGeom>
        </p:spPr>
      </p:pic>
      <p:pic>
        <p:nvPicPr>
          <p:cNvPr id="186" name="picture 18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069466" y="6391275"/>
            <a:ext cx="304800" cy="304800"/>
          </a:xfrm>
          <a:prstGeom prst="rect">
            <a:avLst/>
          </a:prstGeom>
        </p:spPr>
      </p:pic>
      <p:sp>
        <p:nvSpPr>
          <p:cNvPr id="188" name="textbox 188"/>
          <p:cNvSpPr/>
          <p:nvPr/>
        </p:nvSpPr>
        <p:spPr>
          <a:xfrm>
            <a:off x="6813525" y="6393891"/>
            <a:ext cx="4734559" cy="8915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210" algn="l" rtl="0" eaLnBrk="0">
              <a:lnSpc>
                <a:spcPts val="1510"/>
              </a:lnSpc>
            </a:pP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自定义组件名、类名、函数名不能和系统组件名相同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3000"/>
              </a:lnSpc>
              <a:spcBef>
                <a:spcPts val="0"/>
              </a:spcBef>
            </a:pPr>
            <a:r>
              <a:rPr sz="12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4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9</a:t>
            </a:r>
            <a:r>
              <a:rPr sz="12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开始，</a:t>
            </a:r>
            <a:r>
              <a:rPr sz="1200" kern="0" spc="4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Component</a:t>
            </a:r>
            <a:r>
              <a:rPr sz="12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4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</a:t>
            </a:r>
            <a:r>
              <a:rPr sz="12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装饰器支持在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卡片中使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10" name="group 10"/>
          <p:cNvGrpSpPr/>
          <p:nvPr/>
        </p:nvGrpSpPr>
        <p:grpSpPr>
          <a:xfrm rot="21600000">
            <a:off x="3888866" y="4343400"/>
            <a:ext cx="2057400" cy="914400"/>
            <a:chOff x="0" y="0"/>
            <a:chExt cx="2057400" cy="914400"/>
          </a:xfrm>
        </p:grpSpPr>
        <p:sp>
          <p:nvSpPr>
            <p:cNvPr id="190" name="rect 190"/>
            <p:cNvSpPr/>
            <p:nvPr/>
          </p:nvSpPr>
          <p:spPr>
            <a:xfrm>
              <a:off x="0" y="0"/>
              <a:ext cx="2057400" cy="9144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2" name="rect 192"/>
            <p:cNvSpPr/>
            <p:nvPr/>
          </p:nvSpPr>
          <p:spPr>
            <a:xfrm>
              <a:off x="0" y="0"/>
              <a:ext cx="2057400" cy="914400"/>
            </a:xfrm>
            <a:prstGeom prst="rect">
              <a:avLst/>
            </a:prstGeom>
            <a:solidFill>
              <a:srgbClr val="5DA1F6">
                <a:alpha val="1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4" name="textbox 194"/>
            <p:cNvSpPr/>
            <p:nvPr/>
          </p:nvSpPr>
          <p:spPr>
            <a:xfrm>
              <a:off x="100726" y="111277"/>
              <a:ext cx="1395094" cy="6254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0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9000"/>
                </a:lnSpc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@Component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r" rtl="0" eaLnBrk="0">
                <a:lnSpc>
                  <a:spcPct val="99000"/>
                </a:lnSpc>
                <a:spcBef>
                  <a:spcPts val="130"/>
                </a:spcBef>
              </a:pP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MyC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omponent</a:t>
              </a:r>
              <a:r>
                <a:rPr sz="9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56845" algn="l" rtl="0" eaLnBrk="0">
                <a:lnSpc>
                  <a:spcPts val="1120"/>
                </a:lnSpc>
                <a:spcBef>
                  <a:spcPts val="135"/>
                </a:spcBef>
              </a:pP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build()</a:t>
              </a:r>
              <a:r>
                <a:rPr sz="900" kern="0" spc="1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{}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9050" algn="l" rtl="0" eaLnBrk="0">
                <a:lnSpc>
                  <a:spcPts val="1120"/>
                </a:lnSpc>
                <a:spcBef>
                  <a:spcPts val="80"/>
                </a:spcBef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 rot="21600000">
            <a:off x="6727316" y="4343400"/>
            <a:ext cx="2057400" cy="914400"/>
            <a:chOff x="0" y="0"/>
            <a:chExt cx="2057400" cy="914400"/>
          </a:xfrm>
        </p:grpSpPr>
        <p:sp>
          <p:nvSpPr>
            <p:cNvPr id="196" name="rect 196"/>
            <p:cNvSpPr/>
            <p:nvPr/>
          </p:nvSpPr>
          <p:spPr>
            <a:xfrm>
              <a:off x="0" y="0"/>
              <a:ext cx="2057400" cy="9144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8" name="rect 198"/>
            <p:cNvSpPr/>
            <p:nvPr/>
          </p:nvSpPr>
          <p:spPr>
            <a:xfrm>
              <a:off x="0" y="0"/>
              <a:ext cx="2057400" cy="914400"/>
            </a:xfrm>
            <a:prstGeom prst="rect">
              <a:avLst/>
            </a:prstGeom>
            <a:solidFill>
              <a:srgbClr val="5DA1F6">
                <a:alpha val="1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0" name="textbox 200"/>
            <p:cNvSpPr/>
            <p:nvPr/>
          </p:nvSpPr>
          <p:spPr>
            <a:xfrm>
              <a:off x="113949" y="111277"/>
              <a:ext cx="1182369" cy="6254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4000"/>
                </a:lnSpc>
              </a:pP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build()</a:t>
              </a:r>
              <a:r>
                <a:rPr sz="9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46685" algn="l" rtl="0" eaLnBrk="0">
                <a:lnSpc>
                  <a:spcPts val="1200"/>
                </a:lnSpc>
              </a:pPr>
              <a:r>
                <a:rPr sz="900" kern="0" spc="-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900" kern="0" spc="1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UI</a:t>
              </a:r>
              <a:r>
                <a:rPr sz="900" kern="0" spc="-30" dirty="0">
                  <a:solidFill>
                    <a:srgbClr val="E2E8F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描述</a:t>
              </a:r>
              <a:endParaRPr sz="9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r" rtl="0" eaLnBrk="0">
                <a:lnSpc>
                  <a:spcPts val="1140"/>
                </a:lnSpc>
                <a:spcBef>
                  <a:spcPts val="180"/>
                </a:spcBef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return</a:t>
              </a:r>
              <a:r>
                <a:rPr sz="900" kern="0" spc="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Elem</a:t>
              </a: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ent;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2700" algn="l" rtl="0" eaLnBrk="0">
                <a:lnSpc>
                  <a:spcPts val="1120"/>
                </a:lnSpc>
                <a:spcBef>
                  <a:spcPts val="60"/>
                </a:spcBef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 rot="21600000">
            <a:off x="9575291" y="4533900"/>
            <a:ext cx="2057400" cy="914400"/>
            <a:chOff x="0" y="0"/>
            <a:chExt cx="2057400" cy="914400"/>
          </a:xfrm>
        </p:grpSpPr>
        <p:sp>
          <p:nvSpPr>
            <p:cNvPr id="202" name="rect 202"/>
            <p:cNvSpPr/>
            <p:nvPr/>
          </p:nvSpPr>
          <p:spPr>
            <a:xfrm>
              <a:off x="0" y="0"/>
              <a:ext cx="2057400" cy="9144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4" name="rect 204"/>
            <p:cNvSpPr/>
            <p:nvPr/>
          </p:nvSpPr>
          <p:spPr>
            <a:xfrm>
              <a:off x="0" y="0"/>
              <a:ext cx="2057400" cy="914400"/>
            </a:xfrm>
            <a:prstGeom prst="rect">
              <a:avLst/>
            </a:prstGeom>
            <a:solidFill>
              <a:srgbClr val="5EA2F7">
                <a:alpha val="1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6" name="textbox 206"/>
            <p:cNvSpPr/>
            <p:nvPr/>
          </p:nvSpPr>
          <p:spPr>
            <a:xfrm>
              <a:off x="103703" y="111277"/>
              <a:ext cx="1395094" cy="7645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0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9000"/>
                </a:lnSpc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@Entry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2700" algn="l" rtl="0" eaLnBrk="0">
                <a:lnSpc>
                  <a:spcPct val="99000"/>
                </a:lnSpc>
                <a:spcBef>
                  <a:spcPts val="130"/>
                </a:spcBef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@Component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r" rtl="0" eaLnBrk="0">
                <a:lnSpc>
                  <a:spcPct val="99000"/>
                </a:lnSpc>
                <a:spcBef>
                  <a:spcPts val="130"/>
                </a:spcBef>
              </a:pP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MyC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omponent</a:t>
              </a:r>
              <a:r>
                <a:rPr sz="9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53670" algn="l" rtl="0" eaLnBrk="0">
                <a:lnSpc>
                  <a:spcPts val="1135"/>
                </a:lnSpc>
                <a:spcBef>
                  <a:spcPts val="20"/>
                </a:spcBef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页面入口组件</a:t>
              </a:r>
              <a:endParaRPr sz="9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9050" algn="l" rtl="0" eaLnBrk="0">
                <a:lnSpc>
                  <a:spcPts val="1200"/>
                </a:lnSpc>
              </a:pP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208" name="textbox 208"/>
          <p:cNvSpPr/>
          <p:nvPr/>
        </p:nvSpPr>
        <p:spPr>
          <a:xfrm>
            <a:off x="833234" y="1737118"/>
            <a:ext cx="4183379" cy="4248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7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创建自定义组件</a:t>
            </a:r>
            <a:r>
              <a:rPr sz="2700" kern="0" spc="2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700" b="1" kern="0" spc="-1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-</a:t>
            </a:r>
            <a:r>
              <a:rPr sz="2700" b="1" kern="0" spc="29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7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</a:t>
            </a:r>
            <a:r>
              <a:rPr sz="27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本结构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10" name="textbox 210"/>
          <p:cNvSpPr/>
          <p:nvPr/>
        </p:nvSpPr>
        <p:spPr>
          <a:xfrm>
            <a:off x="9564828" y="3659492"/>
            <a:ext cx="2038985" cy="7778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5715" algn="l" rtl="0" eaLnBrk="0">
              <a:lnSpc>
                <a:spcPct val="123000"/>
              </a:lnSpc>
            </a:pPr>
            <a:r>
              <a:rPr sz="1000" kern="0" spc="8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</a:t>
            </a:r>
            <a:r>
              <a:rPr sz="1000" kern="0" spc="8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装饰的自定义组件将作为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页面的入口。在单个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页面中，</a:t>
            </a: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8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最多只能使用一个</a:t>
            </a:r>
            <a:r>
              <a:rPr sz="1000" kern="0" spc="8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</a:t>
            </a:r>
            <a:r>
              <a:rPr sz="1000" kern="0" spc="8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</a:t>
            </a:r>
            <a:r>
              <a:rPr sz="1000" kern="0" spc="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12" name="textbox 212"/>
          <p:cNvSpPr/>
          <p:nvPr/>
        </p:nvSpPr>
        <p:spPr>
          <a:xfrm>
            <a:off x="858265" y="2441016"/>
            <a:ext cx="7754619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自定义组件是由开发者定义的可复用单元，可以组合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系统组件，具有可组合性、可重用性和数据驱动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更新的特点。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14" name="textbox 214"/>
          <p:cNvSpPr/>
          <p:nvPr/>
        </p:nvSpPr>
        <p:spPr>
          <a:xfrm>
            <a:off x="6721861" y="3659492"/>
            <a:ext cx="2053589" cy="5638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7620" algn="l" rtl="0" eaLnBrk="0">
              <a:lnSpc>
                <a:spcPct val="118000"/>
              </a:lnSpc>
            </a:pP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</a:t>
            </a:r>
            <a:r>
              <a:rPr sz="1000" kern="0" spc="5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()</a:t>
            </a:r>
            <a:r>
              <a:rPr sz="1000" kern="0" spc="5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函数用于定义自定义组件的</a:t>
            </a: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声明式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5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描述，是组件必须实现的</a:t>
            </a:r>
            <a:r>
              <a:rPr sz="1000" kern="0" spc="2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-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16" name="textbox 216"/>
          <p:cNvSpPr/>
          <p:nvPr/>
        </p:nvSpPr>
        <p:spPr>
          <a:xfrm>
            <a:off x="3880093" y="3676427"/>
            <a:ext cx="2005329" cy="5708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270" algn="l" rtl="0" eaLnBrk="0">
              <a:lnSpc>
                <a:spcPct val="119000"/>
              </a:lnSpc>
            </a:pPr>
            <a:r>
              <a:rPr sz="1000" kern="0" spc="10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Component</a:t>
            </a:r>
            <a:r>
              <a:rPr sz="1000" kern="0" spc="10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装饰器只能装饰由</a:t>
            </a:r>
            <a:r>
              <a:rPr sz="1000" kern="0" spc="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struct</a:t>
            </a:r>
            <a:r>
              <a:rPr sz="1000" kern="0" spc="6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关键字声明的数据结构，使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struct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具备组件化能力。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18" name="textbox 218"/>
          <p:cNvSpPr/>
          <p:nvPr/>
        </p:nvSpPr>
        <p:spPr>
          <a:xfrm>
            <a:off x="3876166" y="3149600"/>
            <a:ext cx="1935479" cy="4051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79000"/>
              </a:lnSpc>
              <a:spcBef>
                <a:spcPts val="0"/>
              </a:spcBef>
              <a:tabLst>
                <a:tab pos="51689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500" b="1" kern="0" spc="8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@Component</a:t>
            </a:r>
            <a:endParaRPr sz="1500" dirty="0">
              <a:latin typeface="Microsoft JhengHei"/>
              <a:ea typeface="Microsoft JhengHei"/>
              <a:cs typeface="Microsoft JhengHei"/>
            </a:endParaRPr>
          </a:p>
        </p:txBody>
      </p:sp>
      <p:pic>
        <p:nvPicPr>
          <p:cNvPr id="220" name="picture 2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888866" y="3162300"/>
            <a:ext cx="381000" cy="381000"/>
          </a:xfrm>
          <a:prstGeom prst="rect">
            <a:avLst/>
          </a:prstGeom>
        </p:spPr>
      </p:pic>
      <p:sp>
        <p:nvSpPr>
          <p:cNvPr id="222" name="textbox 222"/>
          <p:cNvSpPr/>
          <p:nvPr/>
        </p:nvSpPr>
        <p:spPr>
          <a:xfrm>
            <a:off x="9562591" y="3149600"/>
            <a:ext cx="1285875" cy="5416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4060"/>
              </a:lnSpc>
            </a:pPr>
            <a:r>
              <a:rPr sz="6000" kern="0" spc="27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6000" kern="0" spc="-61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b="1" kern="0" spc="270" baseline="4500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@Entry</a:t>
            </a:r>
            <a:endParaRPr sz="2300" baseline="45000" dirty="0">
              <a:latin typeface="Microsoft JhengHei"/>
              <a:ea typeface="Microsoft JhengHei"/>
              <a:cs typeface="Microsoft JhengHei"/>
            </a:endParaRPr>
          </a:p>
        </p:txBody>
      </p:sp>
      <p:sp>
        <p:nvSpPr>
          <p:cNvPr id="224" name="textbox 224"/>
          <p:cNvSpPr/>
          <p:nvPr/>
        </p:nvSpPr>
        <p:spPr>
          <a:xfrm>
            <a:off x="6714616" y="3149600"/>
            <a:ext cx="1236344" cy="4197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81000"/>
              </a:lnSpc>
              <a:spcBef>
                <a:spcPts val="5"/>
              </a:spcBef>
              <a:tabLst>
                <a:tab pos="526415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500" b="1" kern="0" spc="10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build()</a:t>
            </a:r>
            <a:endParaRPr sz="1500" dirty="0">
              <a:latin typeface="Microsoft JhengHei"/>
              <a:ea typeface="Microsoft JhengHei"/>
              <a:cs typeface="Microsoft JhengHei"/>
            </a:endParaRPr>
          </a:p>
        </p:txBody>
      </p:sp>
      <p:pic>
        <p:nvPicPr>
          <p:cNvPr id="226" name="picture 22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727316" y="3162300"/>
            <a:ext cx="381000" cy="381000"/>
          </a:xfrm>
          <a:prstGeom prst="rect">
            <a:avLst/>
          </a:prstGeom>
        </p:spPr>
      </p:pic>
      <p:pic>
        <p:nvPicPr>
          <p:cNvPr id="228" name="picture 2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403466" y="6391275"/>
            <a:ext cx="304799" cy="304800"/>
          </a:xfrm>
          <a:prstGeom prst="rect">
            <a:avLst/>
          </a:prstGeom>
        </p:spPr>
      </p:pic>
      <p:pic>
        <p:nvPicPr>
          <p:cNvPr id="230" name="picture 2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403466" y="6848475"/>
            <a:ext cx="304799" cy="304800"/>
          </a:xfrm>
          <a:prstGeom prst="rect">
            <a:avLst/>
          </a:prstGeom>
        </p:spPr>
      </p:pic>
      <p:pic>
        <p:nvPicPr>
          <p:cNvPr id="232" name="picture 23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850391" y="2209800"/>
            <a:ext cx="6096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picture 2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1066800"/>
            <a:ext cx="12192000" cy="6858000"/>
          </a:xfrm>
          <a:prstGeom prst="rect">
            <a:avLst/>
          </a:prstGeom>
        </p:spPr>
      </p:pic>
      <p:pic>
        <p:nvPicPr>
          <p:cNvPr id="236" name="picture 2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527791" y="6019800"/>
            <a:ext cx="1905000" cy="1904999"/>
          </a:xfrm>
          <a:prstGeom prst="rect">
            <a:avLst/>
          </a:prstGeom>
        </p:spPr>
      </p:pic>
      <p:sp>
        <p:nvSpPr>
          <p:cNvPr id="238" name="rect 238"/>
          <p:cNvSpPr/>
          <p:nvPr/>
        </p:nvSpPr>
        <p:spPr>
          <a:xfrm>
            <a:off x="6527291" y="2438400"/>
            <a:ext cx="5295900" cy="40767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6" name="group 16"/>
          <p:cNvGrpSpPr/>
          <p:nvPr/>
        </p:nvGrpSpPr>
        <p:grpSpPr>
          <a:xfrm rot="21600000">
            <a:off x="6717791" y="3124200"/>
            <a:ext cx="4914900" cy="3086100"/>
            <a:chOff x="0" y="0"/>
            <a:chExt cx="4914900" cy="3086100"/>
          </a:xfrm>
        </p:grpSpPr>
        <p:sp>
          <p:nvSpPr>
            <p:cNvPr id="240" name="rect 240"/>
            <p:cNvSpPr/>
            <p:nvPr/>
          </p:nvSpPr>
          <p:spPr>
            <a:xfrm>
              <a:off x="0" y="0"/>
              <a:ext cx="4914900" cy="30861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2" name="rect 242"/>
            <p:cNvSpPr/>
            <p:nvPr/>
          </p:nvSpPr>
          <p:spPr>
            <a:xfrm>
              <a:off x="0" y="0"/>
              <a:ext cx="4914900" cy="3086100"/>
            </a:xfrm>
            <a:prstGeom prst="rect">
              <a:avLst/>
            </a:prstGeom>
            <a:solidFill>
              <a:srgbClr val="5EA1F6">
                <a:alpha val="1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4" name="textbox 244"/>
            <p:cNvSpPr/>
            <p:nvPr/>
          </p:nvSpPr>
          <p:spPr>
            <a:xfrm>
              <a:off x="104401" y="106667"/>
              <a:ext cx="3463290" cy="287527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145" algn="l" rtl="0" eaLnBrk="0">
                <a:lnSpc>
                  <a:spcPts val="1325"/>
                </a:lnSpc>
              </a:pPr>
              <a:r>
                <a:rPr sz="1000" kern="0" spc="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E2E8F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定义一个自定义组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件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algn="l" rtl="0" eaLnBrk="0">
                <a:lnSpc>
                  <a:spcPct val="99000"/>
                </a:lnSpc>
                <a:spcBef>
                  <a:spcPts val="310"/>
                </a:spcBef>
              </a:pP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@Component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</a:t>
              </a: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</a:t>
              </a:r>
              <a:r>
                <a:rPr sz="1000" kern="0" spc="9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MyComponent</a:t>
              </a:r>
              <a:r>
                <a:rPr sz="1000" kern="0" spc="1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77165" algn="l" rtl="0" eaLnBrk="0">
                <a:lnSpc>
                  <a:spcPts val="1500"/>
                </a:lnSpc>
              </a:pP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成员变量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r" rtl="0" eaLnBrk="0">
                <a:lnSpc>
                  <a:spcPts val="1240"/>
                </a:lnSpc>
                <a:spcBef>
                  <a:spcPts val="310"/>
                </a:spcBef>
              </a:pP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State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message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1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29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Hello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,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World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!';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1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7165" algn="l" rtl="0" eaLnBrk="0">
                <a:lnSpc>
                  <a:spcPts val="1220"/>
                </a:lnSpc>
                <a:spcBef>
                  <a:spcPts val="310"/>
                </a:spcBef>
              </a:pP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方法，用于描述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UI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80975" algn="l" rtl="0" eaLnBrk="0">
                <a:lnSpc>
                  <a:spcPts val="1300"/>
                </a:lnSpc>
                <a:spcBef>
                  <a:spcPts val="31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40360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Row</a:t>
              </a:r>
              <a:r>
                <a:rPr sz="10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94665" algn="l" rtl="0" eaLnBrk="0">
                <a:lnSpc>
                  <a:spcPts val="1240"/>
                </a:lnSpc>
                <a:spcBef>
                  <a:spcPts val="20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</a:t>
              </a:r>
              <a:r>
                <a:rPr sz="10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message</a:t>
              </a:r>
              <a:r>
                <a:rPr sz="10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81990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.onClick(()</a:t>
              </a:r>
              <a:r>
                <a:rPr sz="1000" kern="0" spc="1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=&gt;</a:t>
              </a:r>
              <a:r>
                <a:rPr sz="1000" kern="0" spc="1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822325" algn="l" rtl="0" eaLnBrk="0">
                <a:lnSpc>
                  <a:spcPts val="1240"/>
                </a:lnSpc>
                <a:spcBef>
                  <a:spcPts val="20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-3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message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2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Hello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,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ArkUI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!';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60400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40360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80340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0320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246" name="textbox 246"/>
          <p:cNvSpPr/>
          <p:nvPr/>
        </p:nvSpPr>
        <p:spPr>
          <a:xfrm>
            <a:off x="850391" y="4229100"/>
            <a:ext cx="5295900" cy="17145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71500" algn="l" rtl="0" eaLnBrk="0">
              <a:lnSpc>
                <a:spcPct val="94000"/>
              </a:lnSpc>
              <a:tabLst>
                <a:tab pos="68199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使用要求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ct val="92000"/>
              </a:lnSpc>
              <a:spcBef>
                <a:spcPts val="365"/>
              </a:spcBef>
              <a:tabLst>
                <a:tab pos="42164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只能装饰由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struct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关键字声明的数据结构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ct val="91000"/>
              </a:lnSpc>
              <a:spcBef>
                <a:spcPts val="1110"/>
              </a:spcBef>
              <a:tabLst>
                <a:tab pos="42545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一个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struct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只能被一个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Component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ct val="92000"/>
              </a:lnSpc>
              <a:spcBef>
                <a:spcPts val="5"/>
              </a:spcBef>
              <a:tabLst>
                <a:tab pos="41910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被装饰的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struct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需要实现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48" name="picture 2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40891" y="5562600"/>
            <a:ext cx="152400" cy="152400"/>
          </a:xfrm>
          <a:prstGeom prst="rect">
            <a:avLst/>
          </a:prstGeom>
        </p:spPr>
      </p:pic>
      <p:pic>
        <p:nvPicPr>
          <p:cNvPr id="250" name="picture 2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40891" y="5257800"/>
            <a:ext cx="152400" cy="152400"/>
          </a:xfrm>
          <a:prstGeom prst="rect">
            <a:avLst/>
          </a:prstGeom>
        </p:spPr>
      </p:pic>
      <p:pic>
        <p:nvPicPr>
          <p:cNvPr id="252" name="picture 2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40891" y="4953000"/>
            <a:ext cx="152400" cy="152400"/>
          </a:xfrm>
          <a:prstGeom prst="rect">
            <a:avLst/>
          </a:prstGeom>
        </p:spPr>
      </p:pic>
      <p:pic>
        <p:nvPicPr>
          <p:cNvPr id="254" name="picture 2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040891" y="4419600"/>
            <a:ext cx="381000" cy="381000"/>
          </a:xfrm>
          <a:prstGeom prst="rect">
            <a:avLst/>
          </a:prstGeom>
        </p:spPr>
      </p:pic>
      <p:pic>
        <p:nvPicPr>
          <p:cNvPr id="256" name="picture 2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40791" y="1066800"/>
            <a:ext cx="2381250" cy="2381250"/>
          </a:xfrm>
          <a:prstGeom prst="rect">
            <a:avLst/>
          </a:prstGeom>
        </p:spPr>
      </p:pic>
      <p:sp>
        <p:nvSpPr>
          <p:cNvPr id="258" name="textbox 258"/>
          <p:cNvSpPr/>
          <p:nvPr/>
        </p:nvSpPr>
        <p:spPr>
          <a:xfrm>
            <a:off x="850391" y="2438400"/>
            <a:ext cx="5295900" cy="15621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71500" algn="l" rtl="0" eaLnBrk="0">
              <a:lnSpc>
                <a:spcPct val="93000"/>
              </a:lnSpc>
              <a:tabLst>
                <a:tab pos="68580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0" indent="9525" algn="l" rtl="0" eaLnBrk="0">
              <a:lnSpc>
                <a:spcPct val="116000"/>
              </a:lnSpc>
              <a:spcBef>
                <a:spcPts val="0"/>
              </a:spcBef>
            </a:pP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Component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装饰器用于将基于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struct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实现的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单元转换为自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定义组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件，使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struct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具备组件化能力。被装饰的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struct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需要实现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法来描         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述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60" name="picture 26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40891" y="2628900"/>
            <a:ext cx="381000" cy="381000"/>
          </a:xfrm>
          <a:prstGeom prst="rect">
            <a:avLst/>
          </a:prstGeom>
        </p:spPr>
      </p:pic>
      <p:sp>
        <p:nvSpPr>
          <p:cNvPr id="262" name="textbox 262"/>
          <p:cNvSpPr/>
          <p:nvPr/>
        </p:nvSpPr>
        <p:spPr>
          <a:xfrm>
            <a:off x="850391" y="6172200"/>
            <a:ext cx="5295900" cy="14097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71500" algn="l" rtl="0" eaLnBrk="0">
              <a:lnSpc>
                <a:spcPct val="93000"/>
              </a:lnSpc>
              <a:tabLst>
                <a:tab pos="68580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5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API</a:t>
            </a:r>
            <a:r>
              <a:rPr sz="1500" kern="0" spc="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版本说明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ts val="1510"/>
              </a:lnSpc>
              <a:spcBef>
                <a:spcPts val="370"/>
              </a:spcBef>
              <a:tabLst>
                <a:tab pos="42227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 9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开始，支持在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卡片中使用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ts val="1510"/>
              </a:lnSpc>
              <a:tabLst>
                <a:tab pos="42227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13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11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开始，可以接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收一个可选的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bool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64" name="picture 26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040891" y="7200900"/>
            <a:ext cx="152400" cy="152400"/>
          </a:xfrm>
          <a:prstGeom prst="rect">
            <a:avLst/>
          </a:prstGeom>
        </p:spPr>
      </p:pic>
      <p:pic>
        <p:nvPicPr>
          <p:cNvPr id="266" name="picture 2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040891" y="6896100"/>
            <a:ext cx="152400" cy="152400"/>
          </a:xfrm>
          <a:prstGeom prst="rect">
            <a:avLst/>
          </a:prstGeom>
        </p:spPr>
      </p:pic>
      <p:pic>
        <p:nvPicPr>
          <p:cNvPr id="268" name="picture 26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040891" y="6362700"/>
            <a:ext cx="381000" cy="381000"/>
          </a:xfrm>
          <a:prstGeom prst="rect">
            <a:avLst/>
          </a:prstGeom>
        </p:spPr>
      </p:pic>
      <p:sp>
        <p:nvSpPr>
          <p:cNvPr id="270" name="rect 270"/>
          <p:cNvSpPr/>
          <p:nvPr/>
        </p:nvSpPr>
        <p:spPr>
          <a:xfrm>
            <a:off x="240791" y="106680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72" name="textbox 272"/>
          <p:cNvSpPr/>
          <p:nvPr/>
        </p:nvSpPr>
        <p:spPr>
          <a:xfrm>
            <a:off x="860323" y="1747748"/>
            <a:ext cx="3590925" cy="403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2700" b="1" u="sng" kern="0" spc="400" dirty="0">
                <a:solidFill>
                  <a:srgbClr val="1E40AF">
                    <a:alpha val="100000"/>
                  </a:srgbClr>
                </a:solidFill>
                <a:uFill>
                  <a:solidFill>
                    <a:srgbClr val="F97316"/>
                  </a:solidFill>
                </a:uFill>
                <a:latin typeface="Microsoft JhengHei"/>
                <a:ea typeface="Microsoft JhengHei"/>
                <a:cs typeface="Microsoft JhengHei"/>
              </a:rPr>
              <a:t>@</a:t>
            </a:r>
            <a:r>
              <a:rPr sz="2700" b="1" u="sng" kern="0" spc="0" dirty="0">
                <a:solidFill>
                  <a:srgbClr val="1E40AF">
                    <a:alpha val="100000"/>
                  </a:srgbClr>
                </a:solidFill>
                <a:uFill>
                  <a:solidFill>
                    <a:srgbClr val="F97316"/>
                  </a:solidFill>
                </a:uFill>
                <a:latin typeface="Microsoft JhengHei"/>
                <a:ea typeface="Microsoft JhengHei"/>
                <a:cs typeface="Microsoft JhengHei"/>
              </a:rPr>
              <a:t>C</a:t>
            </a:r>
            <a:r>
              <a:rPr sz="27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omponent</a:t>
            </a:r>
            <a:r>
              <a:rPr sz="2700" kern="0" spc="4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4" name="textbox 274"/>
          <p:cNvSpPr/>
          <p:nvPr/>
        </p:nvSpPr>
        <p:spPr>
          <a:xfrm>
            <a:off x="6705091" y="2616200"/>
            <a:ext cx="1282700" cy="4711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3000" kern="0" spc="215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7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0" baseline="7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用法示例</a:t>
            </a:r>
            <a:endParaRPr sz="2300" baseline="7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picture 2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876300"/>
            <a:ext cx="12192000" cy="7239000"/>
          </a:xfrm>
          <a:prstGeom prst="rect">
            <a:avLst/>
          </a:prstGeom>
        </p:spPr>
      </p:pic>
      <p:pic>
        <p:nvPicPr>
          <p:cNvPr id="278" name="picture 2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527791" y="6210300"/>
            <a:ext cx="1905000" cy="1904999"/>
          </a:xfrm>
          <a:prstGeom prst="rect">
            <a:avLst/>
          </a:prstGeom>
        </p:spPr>
      </p:pic>
      <p:sp>
        <p:nvSpPr>
          <p:cNvPr id="280" name="rect 280"/>
          <p:cNvSpPr/>
          <p:nvPr/>
        </p:nvSpPr>
        <p:spPr>
          <a:xfrm>
            <a:off x="6489191" y="2247900"/>
            <a:ext cx="5333999" cy="54864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82" name="textbox 282"/>
          <p:cNvSpPr/>
          <p:nvPr/>
        </p:nvSpPr>
        <p:spPr>
          <a:xfrm>
            <a:off x="6679691" y="2933700"/>
            <a:ext cx="4953000" cy="4610100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1285" algn="l" rtl="0" eaLnBrk="0">
              <a:lnSpc>
                <a:spcPts val="1290"/>
              </a:lnSpc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基本用法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6840" algn="l" rtl="0" eaLnBrk="0">
              <a:lnSpc>
                <a:spcPts val="1240"/>
              </a:lnSpc>
              <a:spcBef>
                <a:spcPts val="215"/>
              </a:spcBef>
            </a:pPr>
            <a:r>
              <a:rPr sz="1000" kern="0" spc="1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Entry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MyComponent</a:t>
            </a:r>
            <a:r>
              <a:rPr sz="1000" kern="0" spc="2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1285" algn="l" rtl="0" eaLnBrk="0">
              <a:lnSpc>
                <a:spcPts val="1325"/>
              </a:lnSpc>
              <a:spcBef>
                <a:spcPts val="300"/>
              </a:spcBef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带参数的用法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684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Entry</a:t>
            </a:r>
            <a:r>
              <a:rPr sz="1000" kern="0" spc="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956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routeName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3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myPage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511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storage</a:t>
            </a:r>
            <a:r>
              <a:rPr sz="10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myStorage</a:t>
            </a:r>
            <a:r>
              <a:rPr sz="10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575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useSharedSt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orage: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true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MyComponent</a:t>
            </a:r>
            <a:r>
              <a:rPr sz="1000" kern="0" spc="2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575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private</a:t>
            </a:r>
            <a:r>
              <a:rPr sz="10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someColor</a:t>
            </a:r>
            <a:r>
              <a:rPr sz="10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-3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Pink</a:t>
            </a:r>
            <a:r>
              <a:rPr sz="10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575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4132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000" kern="0" spc="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98805" algn="l" rtl="0" eaLnBrk="0">
              <a:lnSpc>
                <a:spcPts val="128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Hello</a:t>
            </a:r>
            <a:r>
              <a:rPr sz="1000" kern="0" spc="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000" kern="0" spc="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ArkUI</a:t>
            </a:r>
            <a:r>
              <a:rPr sz="1000" kern="0" spc="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!')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86130" algn="l" rtl="0" eaLnBrk="0">
              <a:lnSpc>
                <a:spcPts val="1240"/>
              </a:lnSpc>
              <a:spcBef>
                <a:spcPts val="220"/>
              </a:spcBef>
            </a:pP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width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(100)</a:t>
            </a:r>
            <a:r>
              <a:rPr sz="1000" kern="0" spc="-3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height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(50)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8613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1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backgroundColor</a:t>
            </a:r>
            <a:r>
              <a:rPr sz="1000" kern="0" spc="1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1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someColor</a:t>
            </a:r>
            <a:r>
              <a:rPr sz="1000" kern="0" spc="1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4513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511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84" name="rect 284"/>
          <p:cNvSpPr/>
          <p:nvPr/>
        </p:nvSpPr>
        <p:spPr>
          <a:xfrm>
            <a:off x="850391" y="4800600"/>
            <a:ext cx="5334000" cy="28956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86" name="picture 2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40791" y="876300"/>
            <a:ext cx="2381250" cy="2381250"/>
          </a:xfrm>
          <a:prstGeom prst="rect">
            <a:avLst/>
          </a:prstGeom>
        </p:spPr>
      </p:pic>
      <p:sp>
        <p:nvSpPr>
          <p:cNvPr id="288" name="textbox 288"/>
          <p:cNvSpPr/>
          <p:nvPr/>
        </p:nvSpPr>
        <p:spPr>
          <a:xfrm>
            <a:off x="850391" y="2247900"/>
            <a:ext cx="5334000" cy="23241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71500" algn="l" rtl="0" eaLnBrk="0">
              <a:lnSpc>
                <a:spcPct val="94000"/>
              </a:lnSpc>
              <a:tabLst>
                <a:tab pos="68580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功能与作用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ts val="1510"/>
              </a:lnSpc>
              <a:spcBef>
                <a:spcPts val="360"/>
              </a:spcBef>
              <a:tabLst>
                <a:tab pos="41846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标记自定义组件为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页面的入口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ts val="1510"/>
              </a:lnSpc>
              <a:spcBef>
                <a:spcPts val="890"/>
              </a:spcBef>
              <a:tabLst>
                <a:tab pos="41973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在单个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页面中，最多只能使用一个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ts val="1510"/>
              </a:lnSpc>
              <a:spcBef>
                <a:spcPts val="890"/>
              </a:spcBef>
              <a:tabLst>
                <a:tab pos="42227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 9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开始，支持在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卡片中使用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ts val="1510"/>
              </a:lnSpc>
              <a:spcBef>
                <a:spcPts val="890"/>
              </a:spcBef>
              <a:tabLst>
                <a:tab pos="42227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15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10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开始，可以接收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EntryOptions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ts val="1510"/>
              </a:lnSpc>
              <a:tabLst>
                <a:tab pos="42227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19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11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开始，支持在元服务中使用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90" name="picture 2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040891" y="4191000"/>
            <a:ext cx="152400" cy="152400"/>
          </a:xfrm>
          <a:prstGeom prst="rect">
            <a:avLst/>
          </a:prstGeom>
        </p:spPr>
      </p:pic>
      <p:pic>
        <p:nvPicPr>
          <p:cNvPr id="292" name="picture 2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040891" y="3886200"/>
            <a:ext cx="152400" cy="152400"/>
          </a:xfrm>
          <a:prstGeom prst="rect">
            <a:avLst/>
          </a:prstGeom>
        </p:spPr>
      </p:pic>
      <p:pic>
        <p:nvPicPr>
          <p:cNvPr id="294" name="picture 2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040891" y="3581400"/>
            <a:ext cx="152400" cy="152400"/>
          </a:xfrm>
          <a:prstGeom prst="rect">
            <a:avLst/>
          </a:prstGeom>
        </p:spPr>
      </p:pic>
      <p:pic>
        <p:nvPicPr>
          <p:cNvPr id="296" name="picture 2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040891" y="3276600"/>
            <a:ext cx="152400" cy="152400"/>
          </a:xfrm>
          <a:prstGeom prst="rect">
            <a:avLst/>
          </a:prstGeom>
        </p:spPr>
      </p:pic>
      <p:pic>
        <p:nvPicPr>
          <p:cNvPr id="298" name="picture 29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040891" y="2971800"/>
            <a:ext cx="152400" cy="152400"/>
          </a:xfrm>
          <a:prstGeom prst="rect">
            <a:avLst/>
          </a:prstGeom>
        </p:spPr>
      </p:pic>
      <p:pic>
        <p:nvPicPr>
          <p:cNvPr id="300" name="picture 3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40891" y="2438400"/>
            <a:ext cx="381000" cy="381000"/>
          </a:xfrm>
          <a:prstGeom prst="rect">
            <a:avLst/>
          </a:prstGeom>
        </p:spPr>
      </p:pic>
      <p:sp>
        <p:nvSpPr>
          <p:cNvPr id="302" name="textbox 302"/>
          <p:cNvSpPr/>
          <p:nvPr/>
        </p:nvSpPr>
        <p:spPr>
          <a:xfrm>
            <a:off x="1410106" y="5522848"/>
            <a:ext cx="4511675" cy="20034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400" algn="l" rtl="0" eaLnBrk="0">
              <a:lnSpc>
                <a:spcPct val="82000"/>
              </a:lnSpc>
            </a:pP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routeName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8415" algn="l" rtl="0" eaLnBrk="0">
              <a:lnSpc>
                <a:spcPct val="97000"/>
              </a:lnSpc>
              <a:spcBef>
                <a:spcPts val="450"/>
              </a:spcBef>
            </a:pP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string</a:t>
            </a:r>
            <a:r>
              <a:rPr sz="1000" kern="0" spc="6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类型，表示作为命名路</a:t>
            </a:r>
            <a:r>
              <a:rPr sz="1000" kern="0" spc="5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由页面的名字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9685" algn="l" rtl="0" eaLnBrk="0">
              <a:lnSpc>
                <a:spcPct val="80000"/>
              </a:lnSpc>
              <a:spcBef>
                <a:spcPts val="1435"/>
              </a:spcBef>
            </a:pP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storage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24765" algn="l" rtl="0" eaLnBrk="0">
              <a:lnSpc>
                <a:spcPct val="95000"/>
              </a:lnSpc>
              <a:spcBef>
                <a:spcPts val="470"/>
              </a:spcBef>
            </a:pP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LocalStorage</a:t>
            </a:r>
            <a:r>
              <a:rPr sz="1000" kern="0" spc="10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类型，页面级的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10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状态存储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130" algn="l" rtl="0" eaLnBrk="0">
              <a:lnSpc>
                <a:spcPct val="84000"/>
              </a:lnSpc>
              <a:spcBef>
                <a:spcPts val="1380"/>
              </a:spcBef>
            </a:pP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useSharedStorage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24130" indent="-635" algn="l" rtl="0" eaLnBrk="0">
              <a:lnSpc>
                <a:spcPct val="119000"/>
              </a:lnSpc>
              <a:spcBef>
                <a:spcPts val="350"/>
              </a:spcBef>
            </a:pP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boolean</a:t>
            </a:r>
            <a:r>
              <a:rPr sz="1000" kern="0" spc="1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类型，是否使用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LocalStorage</a:t>
            </a:r>
            <a:r>
              <a:rPr sz="1000" kern="0" spc="14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getShared</a:t>
            </a:r>
            <a:r>
              <a:rPr sz="1000" kern="0" spc="14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()</a:t>
            </a:r>
            <a:r>
              <a:rPr sz="1000" kern="0" spc="1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接口返回的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LocalStorage</a:t>
            </a:r>
            <a:r>
              <a:rPr sz="1000" kern="0" spc="1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实例对象，默认值为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false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26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9525" algn="l" rtl="0" eaLnBrk="0">
              <a:lnSpc>
                <a:spcPct val="108000"/>
              </a:lnSpc>
              <a:spcBef>
                <a:spcPts val="5"/>
              </a:spcBef>
            </a:pPr>
            <a:r>
              <a:rPr sz="900" kern="0" spc="7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</a:t>
            </a:r>
            <a:r>
              <a:rPr sz="900" kern="0" spc="0" dirty="0">
                <a:solidFill>
                  <a:srgbClr val="3B82F6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useSharedStorage</a:t>
            </a:r>
            <a:r>
              <a:rPr sz="900" kern="0" spc="7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设置为</a:t>
            </a:r>
            <a:r>
              <a:rPr sz="900" kern="0" spc="0" dirty="0">
                <a:solidFill>
                  <a:srgbClr val="3B82F6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true</a:t>
            </a:r>
            <a:r>
              <a:rPr sz="900" kern="0" spc="7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并且</a:t>
            </a:r>
            <a:r>
              <a:rPr sz="900" kern="0" spc="0" dirty="0">
                <a:solidFill>
                  <a:srgbClr val="3B82F6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storage</a:t>
            </a:r>
            <a:r>
              <a:rPr sz="900" kern="0" spc="7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被赋值时，</a:t>
            </a:r>
            <a:r>
              <a:rPr sz="900" kern="0" spc="0" dirty="0">
                <a:solidFill>
                  <a:srgbClr val="3B82F6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useSharedStorage</a:t>
            </a:r>
            <a:r>
              <a:rPr sz="900" kern="0" spc="7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值的</a:t>
            </a:r>
            <a:r>
              <a:rPr sz="900" kern="0" spc="6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优先</a:t>
            </a:r>
            <a:r>
              <a:rPr sz="900" kern="0" spc="-1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900" kern="0" spc="-1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级更高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04" name="rect 304"/>
          <p:cNvSpPr/>
          <p:nvPr/>
        </p:nvSpPr>
        <p:spPr>
          <a:xfrm>
            <a:off x="240791" y="876300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6" name="textbox 306"/>
          <p:cNvSpPr/>
          <p:nvPr/>
        </p:nvSpPr>
        <p:spPr>
          <a:xfrm>
            <a:off x="860323" y="1557248"/>
            <a:ext cx="2415539" cy="4044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2700" b="1" u="sng" kern="0" spc="280" dirty="0">
                <a:solidFill>
                  <a:srgbClr val="1E40AF">
                    <a:alpha val="100000"/>
                  </a:srgbClr>
                </a:solidFill>
                <a:uFill>
                  <a:solidFill>
                    <a:srgbClr val="F97316"/>
                  </a:solidFill>
                </a:uFill>
                <a:latin typeface="Microsoft JhengHei"/>
                <a:ea typeface="Microsoft JhengHei"/>
                <a:cs typeface="Microsoft JhengHei"/>
              </a:rPr>
              <a:t>@</a:t>
            </a:r>
            <a:r>
              <a:rPr sz="2700" b="1" u="sng" kern="0" spc="0" dirty="0">
                <a:solidFill>
                  <a:srgbClr val="1E40AF">
                    <a:alpha val="100000"/>
                  </a:srgbClr>
                </a:solidFill>
                <a:uFill>
                  <a:solidFill>
                    <a:srgbClr val="F97316"/>
                  </a:solidFill>
                </a:uFill>
                <a:latin typeface="Microsoft JhengHei"/>
                <a:ea typeface="Microsoft JhengHei"/>
                <a:cs typeface="Microsoft JhengHei"/>
              </a:rPr>
              <a:t>E</a:t>
            </a:r>
            <a:r>
              <a:rPr sz="27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ntry</a:t>
            </a:r>
            <a:r>
              <a:rPr sz="2700" kern="0" spc="2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08" name="textbox 308"/>
          <p:cNvSpPr/>
          <p:nvPr/>
        </p:nvSpPr>
        <p:spPr>
          <a:xfrm>
            <a:off x="1028191" y="4978400"/>
            <a:ext cx="2317750" cy="4038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0000"/>
              </a:lnSpc>
              <a:tabLst>
                <a:tab pos="52451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500" b="1" kern="0" spc="10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EntryOptions</a:t>
            </a:r>
            <a:r>
              <a:rPr sz="1500" kern="0" spc="1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10" name="picture 3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40891" y="4991100"/>
            <a:ext cx="381000" cy="381000"/>
          </a:xfrm>
          <a:prstGeom prst="rect">
            <a:avLst/>
          </a:prstGeom>
        </p:spPr>
      </p:pic>
      <p:sp>
        <p:nvSpPr>
          <p:cNvPr id="312" name="textbox 312"/>
          <p:cNvSpPr/>
          <p:nvPr/>
        </p:nvSpPr>
        <p:spPr>
          <a:xfrm>
            <a:off x="6666991" y="2425700"/>
            <a:ext cx="1282700" cy="425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1000"/>
              </a:lnSpc>
              <a:spcBef>
                <a:spcPts val="5"/>
              </a:spcBef>
              <a:tabLst>
                <a:tab pos="50419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14" name="picture 3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679691" y="2438400"/>
            <a:ext cx="381000" cy="381000"/>
          </a:xfrm>
          <a:prstGeom prst="rect">
            <a:avLst/>
          </a:prstGeom>
        </p:spPr>
      </p:pic>
      <p:pic>
        <p:nvPicPr>
          <p:cNvPr id="316" name="picture 3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040891" y="5486400"/>
            <a:ext cx="304800" cy="304800"/>
          </a:xfrm>
          <a:prstGeom prst="rect">
            <a:avLst/>
          </a:prstGeom>
        </p:spPr>
      </p:pic>
      <p:pic>
        <p:nvPicPr>
          <p:cNvPr id="318" name="picture 3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040891" y="6019800"/>
            <a:ext cx="304800" cy="304800"/>
          </a:xfrm>
          <a:prstGeom prst="rect">
            <a:avLst/>
          </a:prstGeom>
        </p:spPr>
      </p:pic>
      <p:pic>
        <p:nvPicPr>
          <p:cNvPr id="320" name="picture 3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040891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picture 3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894588"/>
            <a:ext cx="12192000" cy="7200900"/>
          </a:xfrm>
          <a:prstGeom prst="rect">
            <a:avLst/>
          </a:prstGeom>
        </p:spPr>
      </p:pic>
      <p:sp>
        <p:nvSpPr>
          <p:cNvPr id="324" name="rect 324"/>
          <p:cNvSpPr/>
          <p:nvPr/>
        </p:nvSpPr>
        <p:spPr>
          <a:xfrm>
            <a:off x="850391" y="4209288"/>
            <a:ext cx="5334000" cy="35433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26" name="textbox 326"/>
          <p:cNvSpPr/>
          <p:nvPr/>
        </p:nvSpPr>
        <p:spPr>
          <a:xfrm>
            <a:off x="1040891" y="4895088"/>
            <a:ext cx="4953000" cy="2667000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7790" algn="l" rtl="0" eaLnBrk="0">
              <a:lnSpc>
                <a:spcPts val="1240"/>
              </a:lnSpc>
              <a:spcBef>
                <a:spcPts val="0"/>
              </a:spcBef>
            </a:pP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</a:t>
            </a:r>
            <a:r>
              <a:rPr sz="1000" kern="0" spc="2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</a:t>
            </a:r>
            <a:r>
              <a:rPr sz="1000" kern="0" spc="9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MyComponent</a:t>
            </a:r>
            <a:r>
              <a:rPr sz="1000" kern="0" spc="15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5781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9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State</a:t>
            </a:r>
            <a:r>
              <a:rPr sz="1000" kern="0" spc="9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ACC1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00" dirty="0">
                <a:solidFill>
                  <a:srgbClr val="FACC1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Hello</a:t>
            </a:r>
            <a:r>
              <a:rPr sz="1000" kern="0" spc="9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670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2545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ACC1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Row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8039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ACC1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16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000" kern="0" spc="1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6708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.onClick(()</a:t>
            </a:r>
            <a:r>
              <a:rPr sz="10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02335" algn="l" rtl="0" eaLnBrk="0">
              <a:lnSpc>
                <a:spcPts val="1325"/>
              </a:lnSpc>
              <a:spcBef>
                <a:spcPts val="60"/>
              </a:spcBef>
            </a:pPr>
            <a:r>
              <a:rPr sz="1000" kern="0" spc="4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状态变量改变会触发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UI</a:t>
            </a:r>
            <a:r>
              <a:rPr sz="1000" kern="0" spc="4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刷新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02335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3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5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000" kern="0" spc="9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9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Hello</a:t>
            </a:r>
            <a:r>
              <a:rPr sz="1000" kern="0" spc="3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000" kern="0" spc="3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ArkUI</a:t>
            </a:r>
            <a:r>
              <a:rPr sz="1000" kern="0" spc="3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!</a:t>
            </a:r>
            <a:r>
              <a:rPr sz="1000" kern="0" spc="2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4612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2608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6606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0604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328" name="picture 3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527791" y="6190488"/>
            <a:ext cx="1905000" cy="1904999"/>
          </a:xfrm>
          <a:prstGeom prst="rect">
            <a:avLst/>
          </a:prstGeom>
        </p:spPr>
      </p:pic>
      <p:sp>
        <p:nvSpPr>
          <p:cNvPr id="330" name="textbox 330"/>
          <p:cNvSpPr/>
          <p:nvPr/>
        </p:nvSpPr>
        <p:spPr>
          <a:xfrm>
            <a:off x="6489191" y="4275963"/>
            <a:ext cx="5334000" cy="20193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70865" algn="l" rtl="0" eaLnBrk="0">
              <a:lnSpc>
                <a:spcPct val="93000"/>
              </a:lnSpc>
              <a:spcBef>
                <a:spcPts val="5"/>
              </a:spcBef>
              <a:tabLst>
                <a:tab pos="68580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禁止操作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265" algn="l" rtl="0" eaLnBrk="0">
              <a:lnSpc>
                <a:spcPts val="1510"/>
              </a:lnSpc>
              <a:spcBef>
                <a:spcPts val="365"/>
              </a:spcBef>
              <a:tabLst>
                <a:tab pos="42291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声明本地变量              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直接使用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console.info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342265" algn="l" rtl="0" eaLnBrk="0">
              <a:lnSpc>
                <a:spcPct val="95000"/>
              </a:lnSpc>
              <a:spcBef>
                <a:spcPts val="1005"/>
              </a:spcBef>
              <a:tabLst>
                <a:tab pos="41910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创建本地作用域                   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调用无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Builder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265" algn="l" rtl="0" eaLnBrk="0">
              <a:lnSpc>
                <a:spcPts val="1510"/>
              </a:lnSpc>
              <a:spcBef>
                <a:spcPts val="920"/>
              </a:spcBef>
              <a:tabLst>
                <a:tab pos="41846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switch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                       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使用表达式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265" algn="l" rtl="0" eaLnBrk="0">
              <a:lnSpc>
                <a:spcPts val="1510"/>
              </a:lnSpc>
              <a:tabLst>
                <a:tab pos="42164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直接改变状态变量（可能导致无限循环渲染）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32" name="picture 3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79691" y="5914263"/>
            <a:ext cx="152400" cy="152400"/>
          </a:xfrm>
          <a:prstGeom prst="rect">
            <a:avLst/>
          </a:prstGeom>
        </p:spPr>
      </p:pic>
      <p:pic>
        <p:nvPicPr>
          <p:cNvPr id="334" name="picture 3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182434" y="5609463"/>
            <a:ext cx="152400" cy="152400"/>
          </a:xfrm>
          <a:prstGeom prst="rect">
            <a:avLst/>
          </a:prstGeom>
        </p:spPr>
      </p:pic>
      <p:pic>
        <p:nvPicPr>
          <p:cNvPr id="336" name="picture 3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79691" y="5609463"/>
            <a:ext cx="152400" cy="152400"/>
          </a:xfrm>
          <a:prstGeom prst="rect">
            <a:avLst/>
          </a:prstGeom>
        </p:spPr>
      </p:pic>
      <p:pic>
        <p:nvPicPr>
          <p:cNvPr id="338" name="picture 3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212708" y="5304663"/>
            <a:ext cx="152400" cy="152400"/>
          </a:xfrm>
          <a:prstGeom prst="rect">
            <a:avLst/>
          </a:prstGeom>
        </p:spPr>
      </p:pic>
      <p:pic>
        <p:nvPicPr>
          <p:cNvPr id="340" name="picture 3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79691" y="5304663"/>
            <a:ext cx="152400" cy="152400"/>
          </a:xfrm>
          <a:prstGeom prst="rect">
            <a:avLst/>
          </a:prstGeom>
        </p:spPr>
      </p:pic>
      <p:pic>
        <p:nvPicPr>
          <p:cNvPr id="342" name="picture 3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206355" y="4999863"/>
            <a:ext cx="152400" cy="152400"/>
          </a:xfrm>
          <a:prstGeom prst="rect">
            <a:avLst/>
          </a:prstGeom>
        </p:spPr>
      </p:pic>
      <p:pic>
        <p:nvPicPr>
          <p:cNvPr id="344" name="picture 3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79691" y="4999863"/>
            <a:ext cx="152400" cy="152400"/>
          </a:xfrm>
          <a:prstGeom prst="rect">
            <a:avLst/>
          </a:prstGeom>
        </p:spPr>
      </p:pic>
      <p:pic>
        <p:nvPicPr>
          <p:cNvPr id="346" name="picture 3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679691" y="4466463"/>
            <a:ext cx="381000" cy="381000"/>
          </a:xfrm>
          <a:prstGeom prst="rect">
            <a:avLst/>
          </a:prstGeom>
        </p:spPr>
      </p:pic>
      <p:sp>
        <p:nvSpPr>
          <p:cNvPr id="348" name="textbox 348"/>
          <p:cNvSpPr/>
          <p:nvPr/>
        </p:nvSpPr>
        <p:spPr>
          <a:xfrm>
            <a:off x="6489191" y="2266188"/>
            <a:ext cx="5334000" cy="19431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70865" algn="l" rtl="0" eaLnBrk="0">
              <a:lnSpc>
                <a:spcPct val="96000"/>
              </a:lnSpc>
              <a:tabLst>
                <a:tab pos="682625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根节点要求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6720" indent="-84455" algn="l" rtl="0" eaLnBrk="0">
              <a:lnSpc>
                <a:spcPct val="118000"/>
              </a:lnSpc>
              <a:spcBef>
                <a:spcPts val="370"/>
              </a:spcBef>
              <a:tabLst>
                <a:tab pos="42862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200" b="1" kern="0" spc="1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@</a:t>
            </a:r>
            <a:r>
              <a:rPr sz="1200" b="1" kern="0" spc="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Entry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r>
              <a:rPr sz="1200" kern="0" spc="-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：根节点唯一且必要，必须为容器组件（如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Row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Column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265" algn="l" rtl="0" eaLnBrk="0">
              <a:lnSpc>
                <a:spcPts val="1510"/>
              </a:lnSpc>
              <a:spcBef>
                <a:spcPts val="810"/>
              </a:spcBef>
              <a:tabLst>
                <a:tab pos="42862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200" b="1" kern="0" spc="2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@</a:t>
            </a:r>
            <a:r>
              <a:rPr sz="1200" b="1" kern="0" spc="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Component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r>
              <a:rPr sz="1200" kern="0" spc="-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：根节点唯一且必要，可以为非容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器组件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265" algn="l" rtl="0" eaLnBrk="0">
              <a:lnSpc>
                <a:spcPts val="1510"/>
              </a:lnSpc>
              <a:tabLst>
                <a:tab pos="41910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禁止 ：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ForEach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不能作为根节点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50" name="picture 3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79691" y="3828288"/>
            <a:ext cx="152400" cy="152400"/>
          </a:xfrm>
          <a:prstGeom prst="rect">
            <a:avLst/>
          </a:prstGeom>
        </p:spPr>
      </p:pic>
      <p:pic>
        <p:nvPicPr>
          <p:cNvPr id="352" name="picture 3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679691" y="3523488"/>
            <a:ext cx="152400" cy="152400"/>
          </a:xfrm>
          <a:prstGeom prst="rect">
            <a:avLst/>
          </a:prstGeom>
        </p:spPr>
      </p:pic>
      <p:pic>
        <p:nvPicPr>
          <p:cNvPr id="354" name="picture 3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679691" y="2990088"/>
            <a:ext cx="152400" cy="152400"/>
          </a:xfrm>
          <a:prstGeom prst="rect">
            <a:avLst/>
          </a:prstGeom>
        </p:spPr>
      </p:pic>
      <p:pic>
        <p:nvPicPr>
          <p:cNvPr id="356" name="picture 3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679691" y="2456688"/>
            <a:ext cx="381000" cy="381000"/>
          </a:xfrm>
          <a:prstGeom prst="rect">
            <a:avLst/>
          </a:prstGeom>
        </p:spPr>
      </p:pic>
      <p:pic>
        <p:nvPicPr>
          <p:cNvPr id="358" name="picture 3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40791" y="894588"/>
            <a:ext cx="2381250" cy="2381250"/>
          </a:xfrm>
          <a:prstGeom prst="rect">
            <a:avLst/>
          </a:prstGeom>
        </p:spPr>
      </p:pic>
      <p:sp>
        <p:nvSpPr>
          <p:cNvPr id="360" name="textbox 360"/>
          <p:cNvSpPr/>
          <p:nvPr/>
        </p:nvSpPr>
        <p:spPr>
          <a:xfrm>
            <a:off x="850391" y="2266188"/>
            <a:ext cx="5334000" cy="17145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71500" algn="l" rtl="0" eaLnBrk="0">
              <a:lnSpc>
                <a:spcPct val="97000"/>
              </a:lnSpc>
              <a:tabLst>
                <a:tab pos="682625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定义与作用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ts val="1510"/>
              </a:lnSpc>
              <a:spcBef>
                <a:spcPts val="365"/>
              </a:spcBef>
              <a:tabLst>
                <a:tab pos="41656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</a:t>
            </a:r>
            <a:r>
              <a:rPr sz="1200" kern="0" spc="-8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build()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函数用于定义自定义组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件的声明式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描述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ct val="92000"/>
              </a:lnSpc>
              <a:spcBef>
                <a:spcPts val="1005"/>
              </a:spcBef>
              <a:tabLst>
                <a:tab pos="41529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作用 ：描述组件的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结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构，类似于渲染函数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ct val="92000"/>
              </a:lnSpc>
              <a:spcBef>
                <a:spcPts val="5"/>
              </a:spcBef>
              <a:tabLst>
                <a:tab pos="41592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执行时机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：组件创建时自动调用，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状态变化时也可能被调用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62" name="picture 36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40891" y="3599688"/>
            <a:ext cx="152400" cy="152400"/>
          </a:xfrm>
          <a:prstGeom prst="rect">
            <a:avLst/>
          </a:prstGeom>
        </p:spPr>
      </p:pic>
      <p:pic>
        <p:nvPicPr>
          <p:cNvPr id="364" name="picture 3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40891" y="3294888"/>
            <a:ext cx="152400" cy="152400"/>
          </a:xfrm>
          <a:prstGeom prst="rect">
            <a:avLst/>
          </a:prstGeom>
        </p:spPr>
      </p:pic>
      <p:pic>
        <p:nvPicPr>
          <p:cNvPr id="366" name="picture 36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40891" y="2990088"/>
            <a:ext cx="152400" cy="152400"/>
          </a:xfrm>
          <a:prstGeom prst="rect">
            <a:avLst/>
          </a:prstGeom>
        </p:spPr>
      </p:pic>
      <p:pic>
        <p:nvPicPr>
          <p:cNvPr id="368" name="picture 36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040891" y="2456688"/>
            <a:ext cx="381000" cy="381000"/>
          </a:xfrm>
          <a:prstGeom prst="rect">
            <a:avLst/>
          </a:prstGeom>
        </p:spPr>
      </p:pic>
      <p:sp>
        <p:nvSpPr>
          <p:cNvPr id="370" name="rect 370"/>
          <p:cNvSpPr/>
          <p:nvPr/>
        </p:nvSpPr>
        <p:spPr>
          <a:xfrm>
            <a:off x="6479666" y="6371463"/>
            <a:ext cx="5333999" cy="14097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72" name="rect 372"/>
          <p:cNvSpPr/>
          <p:nvPr/>
        </p:nvSpPr>
        <p:spPr>
          <a:xfrm>
            <a:off x="240791" y="894588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74" name="rect 374"/>
          <p:cNvSpPr/>
          <p:nvPr/>
        </p:nvSpPr>
        <p:spPr>
          <a:xfrm>
            <a:off x="240791" y="7638288"/>
            <a:ext cx="12192000" cy="457199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76" name="textbox 376"/>
          <p:cNvSpPr/>
          <p:nvPr/>
        </p:nvSpPr>
        <p:spPr>
          <a:xfrm>
            <a:off x="9172066" y="7074814"/>
            <a:ext cx="2425064" cy="507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5000"/>
              </a:lnSpc>
              <a:tabLst>
                <a:tab pos="24130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调用有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Builder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spcBef>
                <a:spcPts val="5"/>
              </a:spcBef>
              <a:tabLst>
                <a:tab pos="24447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系统组件参数可为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TS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方法返回值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78" name="picture 3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184766" y="7400163"/>
            <a:ext cx="152400" cy="152400"/>
          </a:xfrm>
          <a:prstGeom prst="rect">
            <a:avLst/>
          </a:prstGeom>
        </p:spPr>
      </p:pic>
      <p:pic>
        <p:nvPicPr>
          <p:cNvPr id="380" name="picture 3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184766" y="7095363"/>
            <a:ext cx="152400" cy="152400"/>
          </a:xfrm>
          <a:prstGeom prst="rect">
            <a:avLst/>
          </a:prstGeom>
        </p:spPr>
      </p:pic>
      <p:sp>
        <p:nvSpPr>
          <p:cNvPr id="382" name="textbox 382"/>
          <p:cNvSpPr/>
          <p:nvPr/>
        </p:nvSpPr>
        <p:spPr>
          <a:xfrm>
            <a:off x="6657466" y="7059879"/>
            <a:ext cx="2084070" cy="5207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tabLst>
                <a:tab pos="24257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在方法中使用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console.info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09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0000"/>
              </a:lnSpc>
              <a:tabLst>
                <a:tab pos="24130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if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语句进行条件判断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84" name="picture 38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670166" y="7400163"/>
            <a:ext cx="152400" cy="152400"/>
          </a:xfrm>
          <a:prstGeom prst="rect">
            <a:avLst/>
          </a:prstGeom>
        </p:spPr>
      </p:pic>
      <p:pic>
        <p:nvPicPr>
          <p:cNvPr id="386" name="picture 3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670166" y="7095363"/>
            <a:ext cx="152400" cy="152400"/>
          </a:xfrm>
          <a:prstGeom prst="rect">
            <a:avLst/>
          </a:prstGeom>
        </p:spPr>
      </p:pic>
      <p:sp>
        <p:nvSpPr>
          <p:cNvPr id="388" name="textbox 388"/>
          <p:cNvSpPr/>
          <p:nvPr/>
        </p:nvSpPr>
        <p:spPr>
          <a:xfrm>
            <a:off x="866495" y="1584109"/>
            <a:ext cx="1978025" cy="3886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8000"/>
              </a:lnSpc>
            </a:pPr>
            <a:r>
              <a:rPr sz="27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build</a:t>
            </a:r>
            <a:r>
              <a:rPr sz="2700" b="1" kern="0" spc="34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()</a:t>
            </a:r>
            <a:r>
              <a:rPr sz="2700" kern="0" spc="3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90" name="textbox 390"/>
          <p:cNvSpPr/>
          <p:nvPr/>
        </p:nvSpPr>
        <p:spPr>
          <a:xfrm>
            <a:off x="6657466" y="6549263"/>
            <a:ext cx="1284605" cy="4273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4000"/>
              </a:lnSpc>
              <a:spcBef>
                <a:spcPts val="5"/>
              </a:spcBef>
              <a:tabLst>
                <a:tab pos="497205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允许操作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92" name="picture 39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670166" y="6561963"/>
            <a:ext cx="381000" cy="381000"/>
          </a:xfrm>
          <a:prstGeom prst="rect">
            <a:avLst/>
          </a:prstGeom>
        </p:spPr>
      </p:pic>
      <p:sp>
        <p:nvSpPr>
          <p:cNvPr id="394" name="textbox 394"/>
          <p:cNvSpPr/>
          <p:nvPr/>
        </p:nvSpPr>
        <p:spPr>
          <a:xfrm>
            <a:off x="1028191" y="4387088"/>
            <a:ext cx="1283335" cy="4273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7000"/>
              </a:lnSpc>
              <a:spcBef>
                <a:spcPts val="0"/>
              </a:spcBef>
              <a:tabLst>
                <a:tab pos="50800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96" name="picture 39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040891" y="4399788"/>
            <a:ext cx="381000" cy="381000"/>
          </a:xfrm>
          <a:prstGeom prst="rect">
            <a:avLst/>
          </a:prstGeom>
        </p:spPr>
      </p:pic>
      <p:pic>
        <p:nvPicPr>
          <p:cNvPr id="398" name="picture 39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850391" y="2037588"/>
            <a:ext cx="6096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" name="picture 4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40791" y="88392"/>
            <a:ext cx="12192000" cy="8810624"/>
          </a:xfrm>
          <a:prstGeom prst="rect">
            <a:avLst/>
          </a:prstGeom>
        </p:spPr>
      </p:pic>
      <p:pic>
        <p:nvPicPr>
          <p:cNvPr id="402" name="picture 4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527791" y="6994016"/>
            <a:ext cx="1905000" cy="1905000"/>
          </a:xfrm>
          <a:prstGeom prst="rect">
            <a:avLst/>
          </a:prstGeom>
        </p:spPr>
      </p:pic>
      <p:pic>
        <p:nvPicPr>
          <p:cNvPr id="404" name="picture 4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40791" y="6060566"/>
            <a:ext cx="12192000" cy="2838449"/>
          </a:xfrm>
          <a:prstGeom prst="rect">
            <a:avLst/>
          </a:prstGeom>
        </p:spPr>
      </p:pic>
      <p:pic>
        <p:nvPicPr>
          <p:cNvPr id="406" name="picture 4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40791" y="88392"/>
            <a:ext cx="2381250" cy="2381250"/>
          </a:xfrm>
          <a:prstGeom prst="rect">
            <a:avLst/>
          </a:prstGeom>
        </p:spPr>
      </p:pic>
      <p:grpSp>
        <p:nvGrpSpPr>
          <p:cNvPr id="18" name="group 18"/>
          <p:cNvGrpSpPr/>
          <p:nvPr/>
        </p:nvGrpSpPr>
        <p:grpSpPr>
          <a:xfrm rot="21600000">
            <a:off x="850391" y="1459992"/>
            <a:ext cx="5372100" cy="2285999"/>
            <a:chOff x="0" y="0"/>
            <a:chExt cx="5372100" cy="2285999"/>
          </a:xfrm>
        </p:grpSpPr>
        <p:sp>
          <p:nvSpPr>
            <p:cNvPr id="408" name="rect 408"/>
            <p:cNvSpPr/>
            <p:nvPr/>
          </p:nvSpPr>
          <p:spPr>
            <a:xfrm>
              <a:off x="0" y="0"/>
              <a:ext cx="5372100" cy="2285999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10" name="rect 410"/>
            <p:cNvSpPr/>
            <p:nvPr/>
          </p:nvSpPr>
          <p:spPr>
            <a:xfrm>
              <a:off x="228599" y="1638299"/>
              <a:ext cx="4953000" cy="4572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12" name="textbox 412"/>
            <p:cNvSpPr/>
            <p:nvPr/>
          </p:nvSpPr>
          <p:spPr>
            <a:xfrm>
              <a:off x="215899" y="177800"/>
              <a:ext cx="4720590" cy="184721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3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93700" algn="l" rtl="0" eaLnBrk="0">
                <a:lnSpc>
                  <a:spcPct val="96000"/>
                </a:lnSpc>
                <a:spcBef>
                  <a:spcPts val="5"/>
                </a:spcBef>
                <a:tabLst>
                  <a:tab pos="504825" algn="l"/>
                </a:tabLst>
              </a:pPr>
              <a:r>
                <a:rPr sz="15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根节点要求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41300" algn="l" rtl="0" eaLnBrk="0">
                <a:lnSpc>
                  <a:spcPts val="1510"/>
                </a:lnSpc>
                <a:spcBef>
                  <a:spcPts val="365"/>
                </a:spcBef>
                <a:tabLst>
                  <a:tab pos="32702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@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Entry</a:t>
              </a:r>
              <a:r>
                <a:rPr sz="1200" kern="0" spc="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装饰的组件：根节点唯一且必要，必须为容器组件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41300" algn="l" rtl="0" eaLnBrk="0">
                <a:lnSpc>
                  <a:spcPts val="1510"/>
                </a:lnSpc>
                <a:spcBef>
                  <a:spcPts val="890"/>
                </a:spcBef>
                <a:tabLst>
                  <a:tab pos="32702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@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Component</a:t>
              </a:r>
              <a:r>
                <a:rPr sz="1200" kern="0" spc="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装饰的组件：根节点唯一且必要，可为非容器组件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41300" algn="l" rtl="0" eaLnBrk="0">
                <a:lnSpc>
                  <a:spcPts val="1510"/>
                </a:lnSpc>
                <a:spcBef>
                  <a:spcPts val="890"/>
                </a:spcBef>
                <a:tabLst>
                  <a:tab pos="331470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ForEach</a:t>
              </a:r>
              <a:r>
                <a:rPr sz="1200" kern="0" spc="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禁止作为根节点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6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5255" indent="-6350" algn="l" rtl="0" eaLnBrk="0">
                <a:lnSpc>
                  <a:spcPct val="110000"/>
                </a:lnSpc>
                <a:spcBef>
                  <a:spcPts val="0"/>
                </a:spcBef>
              </a:pPr>
              <a:r>
                <a:rPr sz="9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@Entry</a:t>
              </a:r>
              <a:r>
                <a:rPr sz="9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@Component</a:t>
              </a:r>
              <a:r>
                <a:rPr sz="9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9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FDBA74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MyCompo</a:t>
              </a:r>
              <a:r>
                <a:rPr sz="900" kern="0" spc="-10" dirty="0">
                  <a:solidFill>
                    <a:srgbClr val="FDBA74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nent</a:t>
              </a:r>
              <a:r>
                <a:rPr sz="900" kern="0" spc="-10" dirty="0">
                  <a:solidFill>
                    <a:srgbClr val="FDBA74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r>
                <a:rPr sz="9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9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r>
                <a:rPr sz="9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9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根节点唯一且必要</a:t>
              </a:r>
              <a:r>
                <a:rPr sz="900" kern="0" spc="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</a:t>
              </a:r>
              <a:r>
                <a:rPr sz="900" kern="0" spc="-1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Row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r>
                <a:rPr sz="9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ChildComponent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();</a:t>
              </a:r>
              <a:r>
                <a:rPr sz="9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r>
                <a:rPr sz="9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r>
                <a:rPr sz="900" kern="0" spc="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414" name="picture 4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304800" y="1333500"/>
              <a:ext cx="152400" cy="152400"/>
            </a:xfrm>
            <a:prstGeom prst="rect">
              <a:avLst/>
            </a:prstGeom>
          </p:spPr>
        </p:pic>
        <p:pic>
          <p:nvPicPr>
            <p:cNvPr id="416" name="picture 4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304800" y="1028700"/>
              <a:ext cx="152400" cy="152400"/>
            </a:xfrm>
            <a:prstGeom prst="rect">
              <a:avLst/>
            </a:prstGeom>
          </p:spPr>
        </p:pic>
        <p:pic>
          <p:nvPicPr>
            <p:cNvPr id="418" name="picture 41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304800" y="723900"/>
              <a:ext cx="152400" cy="152400"/>
            </a:xfrm>
            <a:prstGeom prst="rect">
              <a:avLst/>
            </a:prstGeom>
          </p:spPr>
        </p:pic>
        <p:pic>
          <p:nvPicPr>
            <p:cNvPr id="420" name="picture 42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228599" y="190500"/>
              <a:ext cx="381000" cy="381000"/>
            </a:xfrm>
            <a:prstGeom prst="rect">
              <a:avLst/>
            </a:prstGeom>
          </p:spPr>
        </p:pic>
      </p:grpSp>
      <p:grpSp>
        <p:nvGrpSpPr>
          <p:cNvPr id="20" name="group 20"/>
          <p:cNvGrpSpPr/>
          <p:nvPr/>
        </p:nvGrpSpPr>
        <p:grpSpPr>
          <a:xfrm rot="21600000">
            <a:off x="6451091" y="1459992"/>
            <a:ext cx="5372099" cy="2285999"/>
            <a:chOff x="0" y="0"/>
            <a:chExt cx="5372099" cy="2285999"/>
          </a:xfrm>
        </p:grpSpPr>
        <p:sp>
          <p:nvSpPr>
            <p:cNvPr id="422" name="rect 422"/>
            <p:cNvSpPr/>
            <p:nvPr/>
          </p:nvSpPr>
          <p:spPr>
            <a:xfrm>
              <a:off x="0" y="0"/>
              <a:ext cx="5372099" cy="2285999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24" name="rect 424"/>
            <p:cNvSpPr/>
            <p:nvPr/>
          </p:nvSpPr>
          <p:spPr>
            <a:xfrm>
              <a:off x="228599" y="1104900"/>
              <a:ext cx="4953000" cy="695324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26" name="textbox 426"/>
            <p:cNvSpPr/>
            <p:nvPr/>
          </p:nvSpPr>
          <p:spPr>
            <a:xfrm>
              <a:off x="215899" y="177800"/>
              <a:ext cx="4573904" cy="154749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7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93700" algn="l" rtl="0" eaLnBrk="0">
                <a:lnSpc>
                  <a:spcPct val="95000"/>
                </a:lnSpc>
                <a:spcBef>
                  <a:spcPts val="5"/>
                </a:spcBef>
                <a:tabLst>
                  <a:tab pos="508000" algn="l"/>
                </a:tabLst>
              </a:pPr>
              <a:r>
                <a:rPr sz="15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禁止声明本地变量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algn="l" rtl="0" eaLnBrk="0">
                <a:lnSpc>
                  <a:spcPct val="98000"/>
                </a:lnSpc>
                <a:spcBef>
                  <a:spcPts val="1510"/>
                </a:spcBef>
              </a:pPr>
              <a:r>
                <a:rPr sz="2400" kern="0" spc="70" dirty="0">
                  <a:solidFill>
                    <a:srgbClr val="FEE2E2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2400" kern="0" spc="70" dirty="0">
                  <a:solidFill>
                    <a:srgbClr val="FEE2E2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800" kern="0" spc="70" baseline="300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不允许在</a:t>
              </a:r>
              <a:r>
                <a:rPr sz="1800" kern="0" spc="0" baseline="300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UI</a:t>
              </a:r>
              <a:r>
                <a:rPr sz="1800" kern="0" spc="70" baseline="300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描述中</a:t>
              </a:r>
              <a:r>
                <a:rPr sz="1800" kern="0" spc="60" baseline="300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声明本地变量</a:t>
              </a:r>
              <a:endParaRPr sz="1800" baseline="3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595245" algn="l" rtl="0" eaLnBrk="0">
                <a:lnSpc>
                  <a:spcPct val="113000"/>
                </a:lnSpc>
                <a:spcBef>
                  <a:spcPts val="1215"/>
                </a:spcBef>
              </a:pPr>
              <a:r>
                <a:rPr sz="1000" kern="0" spc="-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0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9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r>
                <a:rPr sz="10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3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正例</a:t>
              </a:r>
              <a:r>
                <a:rPr sz="1000" kern="0" spc="5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</a:t>
              </a:r>
              <a:r>
                <a:rPr sz="1000" kern="0" spc="-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const</a:t>
              </a:r>
              <a:r>
                <a:rPr sz="1000" kern="0" spc="9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</a:t>
              </a:r>
              <a:r>
                <a:rPr sz="1000" kern="0" spc="-3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DBA74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000" kern="0" spc="70" dirty="0">
                  <a:solidFill>
                    <a:srgbClr val="FDBA74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9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1;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588895" algn="l" rtl="0" eaLnBrk="0">
                <a:lnSpc>
                  <a:spcPts val="1205"/>
                </a:lnSpc>
                <a:spcBef>
                  <a:spcPts val="135"/>
                </a:spcBef>
              </a:pPr>
              <a:r>
                <a:rPr sz="1000" kern="0" spc="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(a.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toString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());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428" name="picture 42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228599" y="190500"/>
              <a:ext cx="381000" cy="381000"/>
            </a:xfrm>
            <a:prstGeom prst="rect">
              <a:avLst/>
            </a:prstGeom>
          </p:spPr>
        </p:pic>
        <p:pic>
          <p:nvPicPr>
            <p:cNvPr id="430" name="picture 43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2705099" y="1181100"/>
              <a:ext cx="19050" cy="542924"/>
            </a:xfrm>
            <a:prstGeom prst="rect">
              <a:avLst/>
            </a:prstGeom>
          </p:spPr>
        </p:pic>
      </p:grpSp>
      <p:grpSp>
        <p:nvGrpSpPr>
          <p:cNvPr id="22" name="group 22"/>
          <p:cNvGrpSpPr/>
          <p:nvPr/>
        </p:nvGrpSpPr>
        <p:grpSpPr>
          <a:xfrm rot="21600000">
            <a:off x="850391" y="3831716"/>
            <a:ext cx="5372100" cy="2171700"/>
            <a:chOff x="0" y="0"/>
            <a:chExt cx="5372100" cy="2171700"/>
          </a:xfrm>
        </p:grpSpPr>
        <p:sp>
          <p:nvSpPr>
            <p:cNvPr id="432" name="rect 432"/>
            <p:cNvSpPr/>
            <p:nvPr/>
          </p:nvSpPr>
          <p:spPr>
            <a:xfrm>
              <a:off x="0" y="0"/>
              <a:ext cx="5372100" cy="217170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34" name="rect 434"/>
            <p:cNvSpPr/>
            <p:nvPr/>
          </p:nvSpPr>
          <p:spPr>
            <a:xfrm>
              <a:off x="228600" y="1104900"/>
              <a:ext cx="4953000" cy="8763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36" name="textbox 436"/>
            <p:cNvSpPr/>
            <p:nvPr/>
          </p:nvSpPr>
          <p:spPr>
            <a:xfrm>
              <a:off x="215900" y="177800"/>
              <a:ext cx="4573904" cy="172847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9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7000"/>
                </a:lnSpc>
              </a:pPr>
              <a:r>
                <a:rPr sz="3000" kern="0" spc="2150" dirty="0">
                  <a:solidFill>
                    <a:srgbClr val="1D4ED8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.</a:t>
              </a:r>
              <a:r>
                <a:rPr sz="3000" kern="0" spc="140" dirty="0">
                  <a:solidFill>
                    <a:srgbClr val="1D4ED8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300" b="1" kern="0" spc="0" baseline="5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console</a:t>
              </a:r>
              <a:r>
                <a:rPr sz="2300" b="1" kern="0" spc="280" baseline="5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.</a:t>
              </a:r>
              <a:r>
                <a:rPr sz="2300" b="1" kern="0" spc="0" baseline="5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info</a:t>
              </a:r>
              <a:r>
                <a:rPr sz="2300" kern="0" spc="280" baseline="5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使用限制</a:t>
              </a:r>
              <a:endParaRPr sz="2300" baseline="5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algn="l" rtl="0" eaLnBrk="0">
                <a:lnSpc>
                  <a:spcPct val="97000"/>
                </a:lnSpc>
                <a:spcBef>
                  <a:spcPts val="405"/>
                </a:spcBef>
              </a:pPr>
              <a:r>
                <a:rPr sz="2400" kern="0" spc="50" dirty="0">
                  <a:solidFill>
                    <a:srgbClr val="FEE2E2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2400" kern="0" spc="50" dirty="0">
                  <a:solidFill>
                    <a:srgbClr val="FEE2E2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200" kern="0" spc="5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不允许在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UI</a:t>
              </a:r>
              <a:r>
                <a:rPr sz="1200" kern="0" spc="5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描述中直接使用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console</a:t>
              </a:r>
              <a:r>
                <a:rPr sz="1200" kern="0" spc="5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.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info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r" rtl="0" eaLnBrk="0">
                <a:lnSpc>
                  <a:spcPts val="1265"/>
                </a:lnSpc>
                <a:spcBef>
                  <a:spcPts val="1220"/>
                </a:spcBef>
              </a:pP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正例</a:t>
              </a:r>
              <a:r>
                <a:rPr sz="1000" kern="0" spc="5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function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592705" algn="l" rtl="0" eaLnBrk="0">
                <a:lnSpc>
                  <a:spcPts val="1205"/>
                </a:lnSpc>
                <a:spcBef>
                  <a:spcPts val="16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logMessage</a:t>
              </a: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592070" algn="l" rtl="0" eaLnBrk="0">
                <a:lnSpc>
                  <a:spcPts val="1205"/>
                </a:lnSpc>
                <a:spcBef>
                  <a:spcPts val="22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console.</a:t>
              </a:r>
              <a:r>
                <a:rPr sz="1000" kern="0" spc="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info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-3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'print</a:t>
              </a:r>
              <a:r>
                <a:rPr sz="1000" kern="0" spc="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de</a:t>
              </a:r>
              <a:r>
                <a:rPr sz="1000" kern="0" spc="-1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bug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592705" algn="l" rtl="0" eaLnBrk="0">
                <a:lnSpc>
                  <a:spcPts val="1205"/>
                </a:lnSpc>
                <a:spcBef>
                  <a:spcPts val="220"/>
                </a:spcBef>
              </a:pPr>
              <a:r>
                <a:rPr sz="1000" kern="0" spc="-5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log</a:t>
              </a:r>
              <a:r>
                <a:rPr sz="1000" kern="0" spc="-29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5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-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);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r>
                <a:rPr sz="1000" kern="0" spc="9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438" name="picture 43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2705100" y="1181100"/>
              <a:ext cx="19050" cy="723900"/>
            </a:xfrm>
            <a:prstGeom prst="rect">
              <a:avLst/>
            </a:prstGeom>
          </p:spPr>
        </p:pic>
      </p:grpSp>
      <p:grpSp>
        <p:nvGrpSpPr>
          <p:cNvPr id="24" name="group 24"/>
          <p:cNvGrpSpPr/>
          <p:nvPr/>
        </p:nvGrpSpPr>
        <p:grpSpPr>
          <a:xfrm rot="21600000">
            <a:off x="6451091" y="3831716"/>
            <a:ext cx="5372099" cy="2171700"/>
            <a:chOff x="0" y="0"/>
            <a:chExt cx="5372099" cy="2171700"/>
          </a:xfrm>
        </p:grpSpPr>
        <p:sp>
          <p:nvSpPr>
            <p:cNvPr id="440" name="rect 440"/>
            <p:cNvSpPr/>
            <p:nvPr/>
          </p:nvSpPr>
          <p:spPr>
            <a:xfrm>
              <a:off x="0" y="0"/>
              <a:ext cx="5372099" cy="217170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42" name="rect 442"/>
            <p:cNvSpPr/>
            <p:nvPr/>
          </p:nvSpPr>
          <p:spPr>
            <a:xfrm>
              <a:off x="228599" y="1104900"/>
              <a:ext cx="4953000" cy="51435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44" name="textbox 444"/>
            <p:cNvSpPr/>
            <p:nvPr/>
          </p:nvSpPr>
          <p:spPr>
            <a:xfrm>
              <a:off x="215899" y="177800"/>
              <a:ext cx="4826634" cy="137413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9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7000"/>
                </a:lnSpc>
              </a:pPr>
              <a:r>
                <a:rPr sz="3000" kern="0" spc="9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●</a:t>
              </a:r>
              <a:r>
                <a:rPr sz="3000" kern="0" spc="9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2300" kern="0" spc="90" baseline="2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禁止创建本地作用域</a:t>
              </a:r>
              <a:endParaRPr sz="2300" baseline="2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algn="l" rtl="0" eaLnBrk="0">
                <a:lnSpc>
                  <a:spcPct val="98000"/>
                </a:lnSpc>
                <a:spcBef>
                  <a:spcPts val="380"/>
                </a:spcBef>
              </a:pPr>
              <a:r>
                <a:rPr sz="2400" kern="0" spc="60" dirty="0">
                  <a:solidFill>
                    <a:srgbClr val="FEE2E2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2400" kern="0" spc="60" dirty="0">
                  <a:solidFill>
                    <a:srgbClr val="FEE2E2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800" kern="0" spc="60" baseline="300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不允许在</a:t>
              </a:r>
              <a:r>
                <a:rPr sz="1800" kern="0" spc="0" baseline="300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UI</a:t>
              </a:r>
              <a:r>
                <a:rPr sz="1800" kern="0" spc="60" baseline="300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描述中创建本地作用域</a:t>
              </a:r>
              <a:endParaRPr sz="1800" baseline="3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0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7160" indent="635" algn="l" rtl="0" eaLnBrk="0">
                <a:lnSpc>
                  <a:spcPct val="113000"/>
                </a:lnSpc>
              </a:pP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反例 ：不允许创建本地作用域  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</a:t>
              </a:r>
              <a:r>
                <a:rPr sz="1000" kern="0" spc="-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</a:t>
              </a:r>
              <a:r>
                <a:rPr sz="1000" kern="0" spc="-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localVar</a:t>
              </a:r>
              <a:r>
                <a:rPr sz="1000" kern="0" spc="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2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'test</a:t>
              </a:r>
              <a:r>
                <a:rPr sz="1000" kern="0" spc="-35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446" name="rect 446"/>
          <p:cNvSpPr/>
          <p:nvPr/>
        </p:nvSpPr>
        <p:spPr>
          <a:xfrm>
            <a:off x="240791" y="88392"/>
            <a:ext cx="12192000" cy="4572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48" name="textbox 448"/>
          <p:cNvSpPr/>
          <p:nvPr/>
        </p:nvSpPr>
        <p:spPr>
          <a:xfrm>
            <a:off x="1069466" y="7394066"/>
            <a:ext cx="4953000" cy="876300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6840" algn="l" rtl="0" eaLnBrk="0">
              <a:lnSpc>
                <a:spcPct val="114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Component</a:t>
            </a:r>
            <a:r>
              <a:rPr sz="1000" kern="0" spc="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ParentComponent</a:t>
            </a:r>
            <a:r>
              <a:rPr sz="1000" kern="0" spc="5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doSomeCalculations</a:t>
            </a:r>
            <a:r>
              <a:rPr sz="1000" kern="0" spc="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{}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</a:t>
            </a:r>
            <a:r>
              <a:rPr sz="1000" kern="0" spc="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Builder</a:t>
            </a:r>
            <a:r>
              <a:rPr sz="1000" kern="0" spc="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doSomeRender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C4B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2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</a:t>
            </a:r>
            <a:r>
              <a:rPr sz="1000" kern="0" spc="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Hello</a:t>
            </a:r>
            <a:r>
              <a:rPr sz="1000" kern="0" spc="2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World</a:t>
            </a:r>
            <a:r>
              <a:rPr sz="1000" kern="0" spc="2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</a:t>
            </a:r>
            <a:r>
              <a:rPr sz="1000" kern="0" spc="3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反例 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C4B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doSomeCalculations</a:t>
            </a: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();</a:t>
            </a:r>
            <a:r>
              <a:rPr sz="1000" kern="0" spc="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正</a:t>
            </a:r>
            <a:r>
              <a:rPr sz="1000" kern="0" spc="2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5730" algn="l" rtl="0" eaLnBrk="0">
              <a:lnSpc>
                <a:spcPts val="1265"/>
              </a:lnSpc>
              <a:spcBef>
                <a:spcPts val="170"/>
              </a:spcBef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C4B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doSomeRender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();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C4B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C4B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calcTextValue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());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50" name="textbox 450"/>
          <p:cNvSpPr/>
          <p:nvPr/>
        </p:nvSpPr>
        <p:spPr>
          <a:xfrm>
            <a:off x="6666991" y="6238366"/>
            <a:ext cx="2865120" cy="13525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5000"/>
              </a:lnSpc>
              <a:spcBef>
                <a:spcPts val="5"/>
              </a:spcBef>
              <a:tabLst>
                <a:tab pos="504825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控制流限制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ts val="1510"/>
              </a:lnSpc>
              <a:spcBef>
                <a:spcPts val="370"/>
              </a:spcBef>
              <a:tabLst>
                <a:tab pos="31877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不允许使用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switch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8900" algn="l" rtl="0" eaLnBrk="0">
              <a:lnSpc>
                <a:spcPct val="140000"/>
              </a:lnSpc>
              <a:spcBef>
                <a:spcPts val="5"/>
              </a:spcBef>
            </a:pPr>
            <a:r>
              <a:rPr sz="1800" kern="0" spc="0" baseline="-3000" dirty="0">
                <a:solidFill>
                  <a:srgbClr val="22C55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</a:t>
            </a:r>
            <a:r>
              <a:rPr sz="1100" kern="0" spc="290" dirty="0">
                <a:solidFill>
                  <a:srgbClr val="22C55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如果需要使用条件判断，请使用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if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EF444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凸</a:t>
            </a:r>
            <a:r>
              <a:rPr sz="1200" kern="0" spc="320" dirty="0">
                <a:solidFill>
                  <a:srgbClr val="EF444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不允许使用表达式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52" name="picture 4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755891" y="6784466"/>
            <a:ext cx="152400" cy="152400"/>
          </a:xfrm>
          <a:prstGeom prst="rect">
            <a:avLst/>
          </a:prstGeom>
        </p:spPr>
      </p:pic>
      <p:pic>
        <p:nvPicPr>
          <p:cNvPr id="454" name="picture 45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679691" y="6251066"/>
            <a:ext cx="381000" cy="381000"/>
          </a:xfrm>
          <a:prstGeom prst="rect">
            <a:avLst/>
          </a:prstGeom>
        </p:spPr>
      </p:pic>
      <p:sp>
        <p:nvSpPr>
          <p:cNvPr id="456" name="textbox 456"/>
          <p:cNvSpPr/>
          <p:nvPr/>
        </p:nvSpPr>
        <p:spPr>
          <a:xfrm>
            <a:off x="1056766" y="6238366"/>
            <a:ext cx="3561079" cy="10331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3000" kern="0" spc="1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3000" kern="0" spc="1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300" kern="0" spc="130" baseline="5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方法调用限制</a:t>
            </a:r>
            <a:endParaRPr sz="2300" baseline="5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1300" algn="l" rtl="0" eaLnBrk="0">
              <a:lnSpc>
                <a:spcPct val="95000"/>
              </a:lnSpc>
              <a:spcBef>
                <a:spcPts val="625"/>
              </a:spcBef>
              <a:tabLst>
                <a:tab pos="31877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不允许调用没有用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Builder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510"/>
              </a:lnSpc>
              <a:spcBef>
                <a:spcPts val="5"/>
              </a:spcBef>
            </a:pPr>
            <a:r>
              <a:rPr sz="1800" kern="0" spc="10" baseline="1000" dirty="0">
                <a:solidFill>
                  <a:srgbClr val="22C55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</a:t>
            </a:r>
            <a:r>
              <a:rPr sz="1100" kern="0" spc="300" dirty="0">
                <a:solidFill>
                  <a:srgbClr val="22C55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允许系统组件的参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数是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方法的返回值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58" name="picture 4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45666" y="6784466"/>
            <a:ext cx="152400" cy="152400"/>
          </a:xfrm>
          <a:prstGeom prst="rect">
            <a:avLst/>
          </a:prstGeom>
        </p:spPr>
      </p:pic>
      <p:sp>
        <p:nvSpPr>
          <p:cNvPr id="460" name="rect 460"/>
          <p:cNvSpPr/>
          <p:nvPr/>
        </p:nvSpPr>
        <p:spPr>
          <a:xfrm>
            <a:off x="6679691" y="7698866"/>
            <a:ext cx="4953000" cy="695325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462" name="table 462"/>
          <p:cNvGraphicFramePr>
            <a:graphicFrameLocks noGrp="1"/>
          </p:cNvGraphicFramePr>
          <p:nvPr/>
        </p:nvGraphicFramePr>
        <p:xfrm>
          <a:off x="6798785" y="7775066"/>
          <a:ext cx="3962400" cy="542925"/>
        </p:xfrm>
        <a:graphic>
          <a:graphicData uri="http://schemas.openxmlformats.org/drawingml/2006/table">
            <a:tbl>
              <a:tblPr/>
              <a:tblGrid>
                <a:gridCol w="2366645"/>
                <a:gridCol w="1595755"/>
              </a:tblGrid>
              <a:tr h="5429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9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350" algn="l" rtl="0" eaLnBrk="0">
                        <a:lnSpc>
                          <a:spcPct val="97000"/>
                        </a:lnSpc>
                      </a:pPr>
                      <a:r>
                        <a:rPr sz="10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build</a:t>
                      </a:r>
                      <a:r>
                        <a:rPr sz="1000" kern="0" spc="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()</a:t>
                      </a:r>
                      <a:r>
                        <a:rPr sz="1000" kern="0" spc="12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{</a:t>
                      </a:r>
                      <a:r>
                        <a:rPr sz="1000" kern="0" spc="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94A3B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//</a:t>
                      </a:r>
                      <a:r>
                        <a:rPr sz="1000" kern="0" spc="40" dirty="0">
                          <a:solidFill>
                            <a:srgbClr val="94A3B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94A3B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反例</a:t>
                      </a:r>
                      <a:r>
                        <a:rPr sz="1000" kern="0" spc="60" dirty="0">
                          <a:solidFill>
                            <a:srgbClr val="94A3B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</a:t>
                      </a:r>
                      <a:r>
                        <a:rPr sz="1000" kern="0" spc="-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switch</a:t>
                      </a:r>
                      <a:endParaRPr sz="10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16510" algn="l" rtl="0" eaLnBrk="0">
                        <a:lnSpc>
                          <a:spcPts val="1425"/>
                        </a:lnSpc>
                      </a:pPr>
                      <a:r>
                        <a:rPr sz="1000" kern="0" spc="-1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(expression)</a:t>
                      </a:r>
                      <a:r>
                        <a:rPr sz="1000" kern="0" spc="17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-1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{</a:t>
                      </a:r>
                      <a:r>
                        <a:rPr sz="1000" kern="0" spc="-1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-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case</a:t>
                      </a:r>
                      <a:r>
                        <a:rPr sz="1000" kern="0" spc="9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-1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1</a:t>
                      </a:r>
                      <a:r>
                        <a:rPr sz="1000" kern="0" spc="-35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-1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:</a:t>
                      </a:r>
                      <a:endParaRPr sz="10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algn="l" rtl="0" eaLnBrk="0">
                        <a:lnSpc>
                          <a:spcPts val="1425"/>
                        </a:lnSpc>
                      </a:pPr>
                      <a:r>
                        <a:rPr sz="900" kern="0" spc="0" dirty="0">
                          <a:solidFill>
                            <a:srgbClr val="C4B5F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Text</a:t>
                      </a:r>
                      <a:r>
                        <a:rPr sz="900" kern="0" spc="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(</a:t>
                      </a:r>
                      <a:r>
                        <a:rPr sz="900" kern="0" spc="-29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900" kern="0" spc="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'</a:t>
                      </a:r>
                      <a:r>
                        <a:rPr sz="900" kern="0" spc="-29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900" kern="0" spc="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.</a:t>
                      </a:r>
                      <a:r>
                        <a:rPr sz="900" kern="0" spc="-30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900" kern="0" spc="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.</a:t>
                      </a:r>
                      <a:r>
                        <a:rPr sz="900" kern="0" spc="-29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900" kern="0" spc="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.</a:t>
                      </a:r>
                      <a:r>
                        <a:rPr sz="900" kern="0" spc="-29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900" kern="0" spc="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'</a:t>
                      </a:r>
                      <a:r>
                        <a:rPr sz="900" kern="0" spc="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);</a:t>
                      </a:r>
                      <a:r>
                        <a:rPr sz="900" kern="0" spc="16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9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brea</a:t>
                      </a:r>
                      <a:r>
                        <a:rPr sz="900" kern="0" spc="-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k</a:t>
                      </a:r>
                      <a:r>
                        <a:rPr sz="900" kern="0" spc="-1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;</a:t>
                      </a:r>
                      <a:r>
                        <a:rPr sz="900" kern="0" spc="15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900" kern="0" spc="-1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}</a:t>
                      </a:r>
                      <a:r>
                        <a:rPr sz="900" kern="0" spc="16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900" kern="0" spc="-1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}</a:t>
                      </a:r>
                      <a:endParaRPr sz="9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190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9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0805" indent="6350" algn="just" rtl="0" eaLnBrk="0">
                        <a:lnSpc>
                          <a:spcPct val="118000"/>
                        </a:lnSpc>
                      </a:pPr>
                      <a:r>
                        <a:rPr sz="1000" kern="0" spc="-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build</a:t>
                      </a:r>
                      <a:r>
                        <a:rPr sz="1000" kern="0" spc="-1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()</a:t>
                      </a:r>
                      <a:r>
                        <a:rPr sz="1000" kern="0" spc="18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-1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{</a:t>
                      </a:r>
                      <a:r>
                        <a:rPr sz="1000" kern="0" spc="-1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-10" dirty="0">
                          <a:solidFill>
                            <a:srgbClr val="94A3B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//</a:t>
                      </a:r>
                      <a:r>
                        <a:rPr sz="1000" kern="0" spc="30" dirty="0">
                          <a:solidFill>
                            <a:srgbClr val="94A3B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-10" dirty="0">
                          <a:solidFill>
                            <a:srgbClr val="94A3B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正例</a:t>
                      </a:r>
                      <a:r>
                        <a:rPr sz="1000" kern="0" spc="60" dirty="0">
                          <a:solidFill>
                            <a:srgbClr val="94A3B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</a:t>
                      </a:r>
                      <a:r>
                        <a:rPr sz="1000" kern="0" spc="-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if</a:t>
                      </a:r>
                      <a:r>
                        <a:rPr sz="10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(expression</a:t>
                      </a:r>
                      <a:r>
                        <a:rPr sz="1000" kern="0" spc="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=</a:t>
                      </a:r>
                      <a:r>
                        <a:rPr sz="1000" kern="0" spc="-1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=</a:t>
                      </a:r>
                      <a:r>
                        <a:rPr sz="1000" kern="0" spc="8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-1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1)</a:t>
                      </a:r>
                      <a:r>
                        <a:rPr sz="1000" kern="0" spc="12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-1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{</a:t>
                      </a:r>
                      <a:r>
                        <a:rPr sz="1000" kern="0" spc="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900" kern="0" spc="-30" dirty="0">
                          <a:solidFill>
                            <a:srgbClr val="C4B5F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Text</a:t>
                      </a:r>
                      <a:r>
                        <a:rPr sz="900" kern="0" spc="-3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(</a:t>
                      </a:r>
                      <a:r>
                        <a:rPr sz="900" kern="0" spc="-26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900" kern="0" spc="-3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'</a:t>
                      </a:r>
                      <a:r>
                        <a:rPr sz="900" kern="0" spc="-29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900" kern="0" spc="-3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.</a:t>
                      </a:r>
                      <a:r>
                        <a:rPr sz="900" kern="0" spc="-29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900" kern="0" spc="-3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.</a:t>
                      </a:r>
                      <a:r>
                        <a:rPr sz="900" kern="0" spc="-30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900" kern="0" spc="-3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.</a:t>
                      </a:r>
                      <a:r>
                        <a:rPr sz="900" kern="0" spc="-29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900" kern="0" spc="-30" dirty="0">
                          <a:solidFill>
                            <a:srgbClr val="FCD34D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'</a:t>
                      </a:r>
                      <a:r>
                        <a:rPr sz="900" kern="0" spc="-3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);</a:t>
                      </a:r>
                      <a:r>
                        <a:rPr sz="900" kern="0" spc="16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900" kern="0" spc="-3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}</a:t>
                      </a:r>
                      <a:r>
                        <a:rPr sz="900" kern="0" spc="15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900" kern="0" spc="-30" dirty="0">
                          <a:solidFill>
                            <a:srgbClr val="E2E8F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}</a:t>
                      </a:r>
                      <a:endParaRPr sz="9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64" name="textbox 464"/>
          <p:cNvSpPr/>
          <p:nvPr/>
        </p:nvSpPr>
        <p:spPr>
          <a:xfrm>
            <a:off x="883297" y="758711"/>
            <a:ext cx="3815079" cy="4241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7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自定义组件的</a:t>
            </a:r>
            <a:r>
              <a:rPr sz="27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UI</a:t>
            </a:r>
            <a:r>
              <a:rPr sz="27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描述规则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66" name="textbox 466"/>
          <p:cNvSpPr/>
          <p:nvPr/>
        </p:nvSpPr>
        <p:spPr>
          <a:xfrm>
            <a:off x="1188752" y="5110248"/>
            <a:ext cx="1960245" cy="5422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ts val="1265"/>
              </a:lnSpc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反例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205"/>
              </a:lnSpc>
              <a:spcBef>
                <a:spcPts val="170"/>
              </a:spcBef>
            </a:pP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console.</a:t>
            </a:r>
            <a:r>
              <a:rPr sz="1000" kern="0" spc="0" dirty="0">
                <a:solidFill>
                  <a:srgbClr val="C4B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info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-3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'print</a:t>
            </a:r>
            <a:r>
              <a:rPr sz="1000" kern="0" spc="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</a:t>
            </a:r>
            <a:r>
              <a:rPr sz="1000" kern="0" spc="-1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bug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205"/>
              </a:lnSpc>
              <a:spcBef>
                <a:spcPts val="220"/>
              </a:spcBef>
            </a:pPr>
            <a:r>
              <a:rPr sz="1000" kern="0" spc="-4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log</a:t>
            </a:r>
            <a:r>
              <a:rPr sz="1000" kern="0" spc="-33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4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68" name="textbox 468"/>
          <p:cNvSpPr/>
          <p:nvPr/>
        </p:nvSpPr>
        <p:spPr>
          <a:xfrm>
            <a:off x="6792562" y="2738523"/>
            <a:ext cx="1835785" cy="3689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3000"/>
              </a:lnSpc>
            </a:pPr>
            <a:r>
              <a:rPr sz="10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反例</a:t>
            </a:r>
            <a:r>
              <a:rPr sz="1000" kern="0" spc="5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000" kern="0" spc="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1000" kern="0" spc="-3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4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1;</a:t>
            </a:r>
            <a:r>
              <a:rPr sz="10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470" name="picture 47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850391" y="1231392"/>
            <a:ext cx="609600" cy="381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14300</Words>
  <Application>WPS 演示</Application>
  <PresentationFormat/>
  <Paragraphs>951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Arial</vt:lpstr>
      <vt:lpstr>Courier New</vt:lpstr>
      <vt:lpstr>Microsoft JhengHei</vt:lpstr>
      <vt:lpstr>汉仪中简黑简</vt:lpstr>
      <vt:lpstr>Microsoft YaHei</vt:lpstr>
      <vt:lpstr>Lucida Sans Unicode</vt:lpstr>
      <vt:lpstr>微软雅黑</vt:lpstr>
      <vt:lpstr>Arial Unicode MS</vt:lpstr>
      <vt:lpstr>Calibri</vt:lpstr>
      <vt:lpstr>Courier New</vt:lpstr>
      <vt:lpstr>Lucida Sans Unicode</vt:lpstr>
      <vt:lpstr>Microsoft JhengHei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马剑威</cp:lastModifiedBy>
  <cp:revision>2</cp:revision>
  <dcterms:created xsi:type="dcterms:W3CDTF">2025-08-18T11:39:59Z</dcterms:created>
  <dcterms:modified xsi:type="dcterms:W3CDTF">2025-08-18T11:39:59Z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A310B798C446C201180CA3687EDDEFB4_42</vt:lpwstr>
  </property>
  <property fmtid="{D5CDD505-2E9C-101B-9397-08002B2CF9AE}" pid="3" name="KSOProductBuildVer">
    <vt:lpwstr>2052-12.1.21861.21861</vt:lpwstr>
  </property>
</Properties>
</file>