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5" r:id="rId16"/>
    <p:sldId id="316" r:id="rId17"/>
    <p:sldId id="312" r:id="rId18"/>
    <p:sldId id="313" r:id="rId19"/>
  </p:sldIdLst>
  <p:sldSz cx="12192000" cy="87261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image" Target="../media/image59.jpeg"/><Relationship Id="rId7" Type="http://schemas.openxmlformats.org/officeDocument/2006/relationships/image" Target="../media/image58.pn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52.jpe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23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5.png"/><Relationship Id="rId8" Type="http://schemas.openxmlformats.org/officeDocument/2006/relationships/image" Target="../media/image84.png"/><Relationship Id="rId7" Type="http://schemas.openxmlformats.org/officeDocument/2006/relationships/image" Target="../media/image83.png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88.png"/><Relationship Id="rId11" Type="http://schemas.openxmlformats.org/officeDocument/2006/relationships/image" Target="../media/image87.png"/><Relationship Id="rId10" Type="http://schemas.openxmlformats.org/officeDocument/2006/relationships/image" Target="../media/image86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jpeg"/><Relationship Id="rId8" Type="http://schemas.openxmlformats.org/officeDocument/2006/relationships/image" Target="../media/image95.png"/><Relationship Id="rId7" Type="http://schemas.openxmlformats.org/officeDocument/2006/relationships/image" Target="../media/image94.png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.png"/><Relationship Id="rId10" Type="http://schemas.openxmlformats.org/officeDocument/2006/relationships/image" Target="../media/image97.jpeg"/><Relationship Id="rId1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23.png"/><Relationship Id="rId2" Type="http://schemas.openxmlformats.org/officeDocument/2006/relationships/image" Target="../media/image4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0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 4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99734" y="7779536"/>
            <a:ext cx="12674" cy="12674"/>
          </a:xfrm>
          <a:prstGeom prst="rect">
            <a:avLst/>
          </a:prstGeom>
        </p:spPr>
      </p:pic>
      <p:sp>
        <p:nvSpPr>
          <p:cNvPr id="8" name="rect 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" name="textbox 20"/>
          <p:cNvSpPr/>
          <p:nvPr/>
        </p:nvSpPr>
        <p:spPr>
          <a:xfrm>
            <a:off x="5197475" y="2131186"/>
            <a:ext cx="1802129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5000"/>
              </a:lnSpc>
              <a:tabLst>
                <a:tab pos="323850" algn="l"/>
              </a:tabLst>
            </a:pPr>
            <a:r>
              <a:rPr sz="1500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ArkTS</a:t>
            </a:r>
            <a:r>
              <a:rPr sz="1500" b="1" kern="0" spc="230" dirty="0">
                <a:solidFill>
                  <a:srgbClr val="2563EB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kern="0" spc="160" dirty="0">
                <a:solidFill>
                  <a:srgbClr val="2563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高级编程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10175" y="2153411"/>
            <a:ext cx="238125" cy="190500"/>
          </a:xfrm>
          <a:prstGeom prst="rect">
            <a:avLst/>
          </a:prstGeom>
        </p:spPr>
      </p:pic>
      <p:sp>
        <p:nvSpPr>
          <p:cNvPr id="5" name="textbox 18"/>
          <p:cNvSpPr/>
          <p:nvPr/>
        </p:nvSpPr>
        <p:spPr>
          <a:xfrm>
            <a:off x="4097020" y="2025015"/>
            <a:ext cx="958215" cy="446405"/>
          </a:xfrm>
          <a:prstGeom prst="rect">
            <a:avLst/>
          </a:prstGeom>
          <a:solidFill>
            <a:srgbClr val="1D4ED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 anchor="ctr" anchorCtr="0"/>
          <a:p>
            <a:pPr algn="ctr" rtl="0" eaLnBrk="0">
              <a:lnSpc>
                <a:spcPct val="115000"/>
              </a:lnSpc>
            </a:pP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第</a:t>
            </a:r>
            <a:r>
              <a:rPr lang="zh-CN"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十五</a:t>
            </a:r>
            <a:r>
              <a:rPr sz="126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章</a:t>
            </a:r>
            <a:endParaRPr sz="126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2445" y="6150610"/>
            <a:ext cx="6096000" cy="273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685" algn="ctr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威哥爱编程</a:t>
            </a:r>
            <a:r>
              <a:rPr sz="1200" kern="0" spc="8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|   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《鸿蒙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HarmonyOS</a:t>
            </a:r>
            <a:r>
              <a:rPr sz="1200" kern="0" spc="13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NEXT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开发之路》卷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1 A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rkTS </a:t>
            </a:r>
            <a:r>
              <a:rPr sz="1200" kern="0" spc="-2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语言篇</a:t>
            </a:r>
            <a:endParaRPr lang="zh-CN" altLang="en-US" sz="1200" kern="0" spc="-20" dirty="0">
              <a:solidFill>
                <a:srgbClr val="9CA3AF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  <a:sym typeface="+mn-ea"/>
            </a:endParaRPr>
          </a:p>
        </p:txBody>
      </p:sp>
      <p:sp>
        <p:nvSpPr>
          <p:cNvPr id="19" name="textbox 14"/>
          <p:cNvSpPr/>
          <p:nvPr/>
        </p:nvSpPr>
        <p:spPr>
          <a:xfrm>
            <a:off x="2937510" y="2595245"/>
            <a:ext cx="6354445" cy="11309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ctr" rtl="0" eaLnBrk="0">
              <a:lnSpc>
                <a:spcPct val="82000"/>
              </a:lnSpc>
            </a:pPr>
            <a:endParaRPr sz="1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2700" algn="ctr" rtl="0" eaLnBrk="0">
              <a:lnSpc>
                <a:spcPct val="93000"/>
              </a:lnSpc>
            </a:pPr>
            <a:r>
              <a:rPr sz="3600" kern="0" spc="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从</a:t>
            </a:r>
            <a:r>
              <a:rPr sz="3600" b="1" kern="0" spc="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TypeScri</a:t>
            </a:r>
            <a:r>
              <a:rPr sz="3600" b="1" kern="0" spc="-1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pt</a:t>
            </a:r>
            <a:r>
              <a:rPr sz="3600" kern="0" spc="-1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到</a:t>
            </a:r>
            <a:r>
              <a:rPr sz="3600" b="1" kern="0" spc="-1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ArkTS</a:t>
            </a:r>
            <a:r>
              <a:rPr sz="3600" kern="0" spc="-10" dirty="0">
                <a:solidFill>
                  <a:srgbClr val="1E40AF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的适配</a:t>
            </a:r>
            <a:endParaRPr sz="36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ctr" rtl="0" eaLnBrk="0">
              <a:lnSpc>
                <a:spcPct val="179000"/>
              </a:lnSpc>
            </a:pPr>
            <a:endParaRPr sz="10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algn="ctr" rtl="0" eaLnBrk="0">
              <a:lnSpc>
                <a:spcPct val="114000"/>
              </a:lnSpc>
            </a:pPr>
            <a:endParaRPr sz="4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  <a:p>
            <a:pPr marL="1310640" algn="ctr" rtl="0" eaLnBrk="0">
              <a:lnSpc>
                <a:spcPct val="92000"/>
              </a:lnSpc>
              <a:spcBef>
                <a:spcPts val="5"/>
              </a:spcBef>
            </a:pPr>
            <a:r>
              <a:rPr sz="1800" kern="0" spc="0" dirty="0">
                <a:solidFill>
                  <a:srgbClr val="3B82F6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理解</a:t>
            </a:r>
            <a:r>
              <a:rPr sz="1800" kern="0" spc="0" dirty="0">
                <a:solidFill>
                  <a:srgbClr val="3B82F6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ArkTS的设计理念与实现</a:t>
            </a:r>
            <a:r>
              <a:rPr sz="1800" kern="0" spc="-10" dirty="0">
                <a:solidFill>
                  <a:srgbClr val="3B82F6">
                    <a:alpha val="100000"/>
                  </a:srgbClr>
                </a:solidFill>
                <a:latin typeface="思源宋体 CN" panose="02020400000000000000" charset="-128"/>
                <a:ea typeface="思源宋体 CN" panose="02020400000000000000" charset="-128"/>
                <a:cs typeface="思源宋体 CN" panose="02020400000000000000" charset="-128"/>
              </a:rPr>
              <a:t>机制</a:t>
            </a:r>
            <a:endParaRPr sz="1800" dirty="0">
              <a:latin typeface="思源宋体 CN" panose="02020400000000000000" charset="-128"/>
              <a:ea typeface="思源宋体 CN" panose="02020400000000000000" charset="-128"/>
              <a:cs typeface="思源宋体 CN" panose="02020400000000000000" charset="-128"/>
            </a:endParaRPr>
          </a:p>
        </p:txBody>
      </p:sp>
      <p:sp>
        <p:nvSpPr>
          <p:cNvPr id="21" name="rect 16"/>
          <p:cNvSpPr/>
          <p:nvPr/>
        </p:nvSpPr>
        <p:spPr>
          <a:xfrm>
            <a:off x="781049" y="4572000"/>
            <a:ext cx="5200650" cy="533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2000" y="4572000"/>
            <a:ext cx="76200" cy="533400"/>
          </a:xfrm>
          <a:prstGeom prst="rect">
            <a:avLst/>
          </a:prstGeom>
        </p:spPr>
      </p:pic>
      <p:sp>
        <p:nvSpPr>
          <p:cNvPr id="25" name="rect 20"/>
          <p:cNvSpPr/>
          <p:nvPr/>
        </p:nvSpPr>
        <p:spPr>
          <a:xfrm>
            <a:off x="781049" y="5334000"/>
            <a:ext cx="5200650" cy="533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" name="textbox 22"/>
          <p:cNvSpPr/>
          <p:nvPr/>
        </p:nvSpPr>
        <p:spPr>
          <a:xfrm>
            <a:off x="939800" y="5502275"/>
            <a:ext cx="1297939" cy="194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1000"/>
              </a:lnSpc>
              <a:tabLst>
                <a:tab pos="25717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.ets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代码兼容性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8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52500" y="5514975"/>
            <a:ext cx="152400" cy="152400"/>
          </a:xfrm>
          <a:prstGeom prst="rect">
            <a:avLst/>
          </a:prstGeom>
        </p:spPr>
      </p:pic>
      <p:pic>
        <p:nvPicPr>
          <p:cNvPr id="29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62000" y="5334000"/>
            <a:ext cx="76200" cy="533400"/>
          </a:xfrm>
          <a:prstGeom prst="rect">
            <a:avLst/>
          </a:prstGeom>
        </p:spPr>
      </p:pic>
      <p:sp>
        <p:nvSpPr>
          <p:cNvPr id="31" name="rect 30"/>
          <p:cNvSpPr/>
          <p:nvPr/>
        </p:nvSpPr>
        <p:spPr>
          <a:xfrm>
            <a:off x="6229350" y="4572000"/>
            <a:ext cx="5200650" cy="533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" name="rect 32"/>
          <p:cNvSpPr/>
          <p:nvPr/>
        </p:nvSpPr>
        <p:spPr>
          <a:xfrm>
            <a:off x="6229350" y="5334000"/>
            <a:ext cx="5200650" cy="5334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/>
          <p:nvPr/>
        </p:nvSpPr>
        <p:spPr>
          <a:xfrm>
            <a:off x="6388100" y="5502275"/>
            <a:ext cx="1808479" cy="197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3000"/>
              </a:lnSpc>
              <a:tabLst>
                <a:tab pos="2406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兼容性约束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0800" y="5514975"/>
            <a:ext cx="152400" cy="152400"/>
          </a:xfrm>
          <a:prstGeom prst="rect">
            <a:avLst/>
          </a:prstGeom>
        </p:spPr>
      </p:pic>
      <p:sp>
        <p:nvSpPr>
          <p:cNvPr id="39" name="textbox 38"/>
          <p:cNvSpPr/>
          <p:nvPr/>
        </p:nvSpPr>
        <p:spPr>
          <a:xfrm>
            <a:off x="939800" y="4727016"/>
            <a:ext cx="1320800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程序稳定性提升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52500" y="4752975"/>
            <a:ext cx="152400" cy="152400"/>
          </a:xfrm>
          <a:prstGeom prst="rect">
            <a:avLst/>
          </a:prstGeom>
        </p:spPr>
      </p:pic>
      <p:sp>
        <p:nvSpPr>
          <p:cNvPr id="43" name="textbox 42"/>
          <p:cNvSpPr/>
          <p:nvPr/>
        </p:nvSpPr>
        <p:spPr>
          <a:xfrm>
            <a:off x="6388100" y="4740275"/>
            <a:ext cx="1130300" cy="194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ct val="91000"/>
              </a:lnSpc>
              <a:tabLst>
                <a:tab pos="2032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程序性能优化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4752975"/>
            <a:ext cx="114300" cy="1524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62000" y="2324100"/>
            <a:ext cx="76200" cy="17145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505450" y="3238500"/>
            <a:ext cx="1219200" cy="381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4572000"/>
            <a:ext cx="76200" cy="5334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5334000"/>
            <a:ext cx="762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0" y="495300"/>
            <a:ext cx="12192000" cy="914400"/>
            <a:chOff x="0" y="0"/>
            <a:chExt cx="12192000" cy="914400"/>
          </a:xfrm>
        </p:grpSpPr>
        <p:pic>
          <p:nvPicPr>
            <p:cNvPr id="332" name="picture 3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14400"/>
            </a:xfrm>
            <a:prstGeom prst="rect">
              <a:avLst/>
            </a:prstGeom>
          </p:spPr>
        </p:pic>
        <p:sp>
          <p:nvSpPr>
            <p:cNvPr id="334" name="textbox 334"/>
            <p:cNvSpPr/>
            <p:nvPr/>
          </p:nvSpPr>
          <p:spPr>
            <a:xfrm>
              <a:off x="-12700" y="-12700"/>
              <a:ext cx="12217400" cy="9480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2935" algn="l" rtl="0" eaLnBrk="0">
                <a:lnSpc>
                  <a:spcPct val="97000"/>
                </a:lnSpc>
              </a:pP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兼容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JavaScript</a:t>
              </a: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的约束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609600" y="2219325"/>
            <a:ext cx="5334000" cy="1924050"/>
            <a:chOff x="0" y="0"/>
            <a:chExt cx="5334000" cy="1924050"/>
          </a:xfrm>
        </p:grpSpPr>
        <p:sp>
          <p:nvSpPr>
            <p:cNvPr id="336" name="rect 336"/>
            <p:cNvSpPr/>
            <p:nvPr/>
          </p:nvSpPr>
          <p:spPr>
            <a:xfrm>
              <a:off x="0" y="0"/>
              <a:ext cx="5334000" cy="192405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pic>
          <p:nvPicPr>
            <p:cNvPr id="338" name="picture 3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838199" y="838200"/>
              <a:ext cx="619125" cy="285750"/>
            </a:xfrm>
            <a:prstGeom prst="rect">
              <a:avLst/>
            </a:prstGeom>
          </p:spPr>
        </p:pic>
        <p:sp>
          <p:nvSpPr>
            <p:cNvPr id="340" name="textbox 340"/>
            <p:cNvSpPr/>
            <p:nvPr/>
          </p:nvSpPr>
          <p:spPr>
            <a:xfrm>
              <a:off x="215900" y="215900"/>
              <a:ext cx="4773295" cy="146113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4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2000"/>
                </a:lnSpc>
                <a:spcBef>
                  <a:spcPts val="0"/>
                </a:spcBef>
                <a:tabLst>
                  <a:tab pos="624205" algn="l"/>
                </a:tabLst>
              </a:pPr>
              <a:r>
                <a:rPr sz="1500" kern="0" spc="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	</a:t>
              </a:r>
              <a:r>
                <a:rPr sz="1500" b="1" kern="0" spc="-1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1500" kern="0" spc="-1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版本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742315" algn="l" rtl="0" eaLnBrk="0">
                <a:lnSpc>
                  <a:spcPct val="88000"/>
                </a:lnSpc>
                <a:spcBef>
                  <a:spcPts val="305"/>
                </a:spcBef>
              </a:pPr>
              <a:r>
                <a:rPr sz="1000" b="1" kern="0" spc="9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4</a:t>
              </a:r>
              <a:r>
                <a:rPr sz="1000" b="1" kern="0" spc="-12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000" b="1" kern="0" spc="9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.9</a:t>
              </a:r>
              <a:r>
                <a:rPr sz="1000" b="1" kern="0" spc="-14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 </a:t>
              </a:r>
              <a:r>
                <a:rPr sz="1000" b="1" kern="0" spc="9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.5</a:t>
              </a:r>
              <a:endParaRPr sz="1000" dirty="0">
                <a:latin typeface="Microsoft JhengHei"/>
                <a:ea typeface="Microsoft JhengHei"/>
                <a:cs typeface="Microsoft JhengHei"/>
              </a:endParaRPr>
            </a:p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0000"/>
                </a:lnSpc>
              </a:pPr>
              <a:endParaRPr sz="3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6745" indent="9525" algn="l" rtl="0" eaLnBrk="0">
                <a:lnSpc>
                  <a:spcPct val="113000"/>
                </a:lnSpc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HarmonyOS</a:t>
              </a:r>
              <a:r>
                <a:rPr sz="1200" kern="0" spc="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SDK</a:t>
              </a:r>
              <a:r>
                <a:rPr sz="1200" kern="0" spc="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中的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200" kern="0" spc="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版本为</a:t>
              </a:r>
              <a:r>
                <a:rPr sz="1200" kern="0" spc="2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4.9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.5 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target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字段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为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es2017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42" name="picture 3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28600" y="228600"/>
              <a:ext cx="457200" cy="457200"/>
            </a:xfrm>
            <a:prstGeom prst="rect">
              <a:avLst/>
            </a:prstGeom>
          </p:spPr>
        </p:pic>
      </p:grpSp>
      <p:sp>
        <p:nvSpPr>
          <p:cNvPr id="344" name="rect 344"/>
          <p:cNvSpPr/>
          <p:nvPr/>
        </p:nvSpPr>
        <p:spPr>
          <a:xfrm>
            <a:off x="7086600" y="3057525"/>
            <a:ext cx="914400" cy="285750"/>
          </a:xfrm>
          <a:prstGeom prst="rect">
            <a:avLst/>
          </a:prstGeom>
          <a:solidFill>
            <a:srgbClr val="1E40AF">
              <a:alpha val="9803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46" name="textbox 346"/>
          <p:cNvSpPr/>
          <p:nvPr/>
        </p:nvSpPr>
        <p:spPr>
          <a:xfrm>
            <a:off x="6464300" y="2435225"/>
            <a:ext cx="4485004" cy="146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4025"/>
              </a:lnSpc>
            </a:pPr>
            <a:r>
              <a:rPr sz="3000" kern="0" spc="100" dirty="0">
                <a:solidFill>
                  <a:srgbClr val="1737A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3000" kern="0" spc="500" dirty="0">
                <a:solidFill>
                  <a:srgbClr val="1737A2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100" baseline="35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ECMAScript</a:t>
            </a:r>
            <a:r>
              <a:rPr sz="2300" kern="0" spc="100" baseline="3500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2300" baseline="3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22300" algn="l" rtl="0" eaLnBrk="0">
              <a:lnSpc>
                <a:spcPct val="88000"/>
              </a:lnSpc>
              <a:spcBef>
                <a:spcPts val="1385"/>
              </a:spcBef>
              <a:tabLst>
                <a:tab pos="74866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000" b="1" kern="0" spc="1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ES2017+   </a:t>
            </a:r>
            <a:endParaRPr sz="10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30555" indent="-3175" algn="l" rtl="0" eaLnBrk="0">
              <a:lnSpc>
                <a:spcPct val="113000"/>
              </a:lnSpc>
              <a:spcBef>
                <a:spcPts val="0"/>
              </a:spcBef>
            </a:pP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开发者可以使用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201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7+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的语法进行应用开发，包括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async/await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-2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let/const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、箭头函数等特性。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48" name="textbox 348"/>
          <p:cNvSpPr/>
          <p:nvPr/>
        </p:nvSpPr>
        <p:spPr>
          <a:xfrm>
            <a:off x="863600" y="4587875"/>
            <a:ext cx="5843270" cy="835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3000"/>
              </a:lnSpc>
              <a:spcBef>
                <a:spcPts val="5"/>
              </a:spcBef>
              <a:tabLst>
                <a:tab pos="626110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强制使用严格模式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3570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在编译阶段，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会进行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严格模式的类型检查，包括以下选项：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76300" y="4600575"/>
            <a:ext cx="457200" cy="457200"/>
          </a:xfrm>
          <a:prstGeom prst="rect">
            <a:avLst/>
          </a:prstGeom>
        </p:spPr>
      </p:pic>
      <p:sp>
        <p:nvSpPr>
          <p:cNvPr id="352" name="rect 352"/>
          <p:cNvSpPr/>
          <p:nvPr/>
        </p:nvSpPr>
        <p:spPr>
          <a:xfrm>
            <a:off x="1495424" y="5591175"/>
            <a:ext cx="4848225" cy="4572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54" name="rect 354"/>
          <p:cNvSpPr/>
          <p:nvPr/>
        </p:nvSpPr>
        <p:spPr>
          <a:xfrm>
            <a:off x="1495424" y="6200775"/>
            <a:ext cx="4848225" cy="4572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56" name="rect 356"/>
          <p:cNvSpPr/>
          <p:nvPr/>
        </p:nvSpPr>
        <p:spPr>
          <a:xfrm>
            <a:off x="6505575" y="5591175"/>
            <a:ext cx="4848225" cy="4572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58" name="rect 358"/>
          <p:cNvSpPr/>
          <p:nvPr/>
        </p:nvSpPr>
        <p:spPr>
          <a:xfrm>
            <a:off x="6505575" y="6200775"/>
            <a:ext cx="4848225" cy="4572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360" name="picture 3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00099" y="7229475"/>
            <a:ext cx="381000" cy="381000"/>
          </a:xfrm>
          <a:prstGeom prst="rect">
            <a:avLst/>
          </a:prstGeom>
        </p:spPr>
      </p:pic>
      <p:sp>
        <p:nvSpPr>
          <p:cNvPr id="362" name="textbox 362"/>
          <p:cNvSpPr/>
          <p:nvPr/>
        </p:nvSpPr>
        <p:spPr>
          <a:xfrm>
            <a:off x="912367" y="7307262"/>
            <a:ext cx="9567544" cy="231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2300" kern="0" spc="20" baseline="-500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r>
              <a:rPr sz="1400" kern="0" spc="20" dirty="0">
                <a:solidFill>
                  <a:srgbClr val="1E40A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</a:t>
            </a:r>
            <a:r>
              <a:rPr sz="1200" i="1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例如：在</a:t>
            </a:r>
            <a:r>
              <a:rPr sz="1200" i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1200" i="1" kern="0" spc="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</a:t>
            </a:r>
            <a:r>
              <a:rPr sz="1200" i="1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，可以声明属性而无需立即初始化，但在</a:t>
            </a:r>
            <a:r>
              <a:rPr sz="1200" i="1" kern="0" spc="0" dirty="0">
                <a:solidFill>
                  <a:srgbClr val="37415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200" i="1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中会默认提示警告信息，需要显式初始化或使用确定赋值断言符。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4" name="picture 3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419100"/>
            <a:ext cx="11811000" cy="76200"/>
          </a:xfrm>
          <a:prstGeom prst="rect">
            <a:avLst/>
          </a:prstGeom>
        </p:spPr>
      </p:pic>
      <p:sp>
        <p:nvSpPr>
          <p:cNvPr id="366" name="textbox 366"/>
          <p:cNvSpPr/>
          <p:nvPr/>
        </p:nvSpPr>
        <p:spPr>
          <a:xfrm>
            <a:off x="613702" y="1757978"/>
            <a:ext cx="4895215" cy="212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1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300" kern="0" spc="1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1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ECMA</a:t>
            </a:r>
            <a:r>
              <a:rPr sz="1300" kern="0" spc="1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标准支持情况：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68" name="textbox 368"/>
          <p:cNvSpPr/>
          <p:nvPr/>
        </p:nvSpPr>
        <p:spPr>
          <a:xfrm>
            <a:off x="6616700" y="6330950"/>
            <a:ext cx="2214245" cy="197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5000"/>
              </a:lnSpc>
              <a:spcBef>
                <a:spcPts val="0"/>
              </a:spcBef>
              <a:tabLst>
                <a:tab pos="2489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strictPropertyInitializat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ion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70" name="picture 3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29400" y="6343650"/>
            <a:ext cx="152400" cy="152400"/>
          </a:xfrm>
          <a:prstGeom prst="rect">
            <a:avLst/>
          </a:prstGeom>
        </p:spPr>
      </p:pic>
      <p:sp>
        <p:nvSpPr>
          <p:cNvPr id="372" name="textbox 372"/>
          <p:cNvSpPr/>
          <p:nvPr/>
        </p:nvSpPr>
        <p:spPr>
          <a:xfrm>
            <a:off x="6616700" y="5721350"/>
            <a:ext cx="1718945" cy="197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5000"/>
              </a:lnSpc>
              <a:spcBef>
                <a:spcPts val="0"/>
              </a:spcBef>
              <a:tabLst>
                <a:tab pos="2489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strictFunctionTypes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74" name="picture 3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629400" y="5734050"/>
            <a:ext cx="152400" cy="152399"/>
          </a:xfrm>
          <a:prstGeom prst="rect">
            <a:avLst/>
          </a:prstGeom>
        </p:spPr>
      </p:pic>
      <p:sp>
        <p:nvSpPr>
          <p:cNvPr id="376" name="textbox 376"/>
          <p:cNvSpPr/>
          <p:nvPr/>
        </p:nvSpPr>
        <p:spPr>
          <a:xfrm>
            <a:off x="1606550" y="5721350"/>
            <a:ext cx="1589405" cy="197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5000"/>
              </a:lnSpc>
              <a:spcBef>
                <a:spcPts val="0"/>
              </a:spcBef>
              <a:tabLst>
                <a:tab pos="25400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noImplicitReturns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619250" y="5734050"/>
            <a:ext cx="152400" cy="152399"/>
          </a:xfrm>
          <a:prstGeom prst="rect">
            <a:avLst/>
          </a:prstGeom>
        </p:spPr>
      </p:pic>
      <p:sp>
        <p:nvSpPr>
          <p:cNvPr id="380" name="textbox 380"/>
          <p:cNvSpPr/>
          <p:nvPr/>
        </p:nvSpPr>
        <p:spPr>
          <a:xfrm>
            <a:off x="1606550" y="6330950"/>
            <a:ext cx="1483994" cy="2120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4000"/>
              </a:lnSpc>
              <a:tabLst>
                <a:tab pos="24892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strictNullChe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cks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382" name="picture 3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619250" y="6343650"/>
            <a:ext cx="152400" cy="152400"/>
          </a:xfrm>
          <a:prstGeom prst="rect">
            <a:avLst/>
          </a:prstGeom>
        </p:spPr>
      </p:pic>
      <p:pic>
        <p:nvPicPr>
          <p:cNvPr id="384" name="picture 3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09600" y="4371975"/>
            <a:ext cx="38100" cy="2514600"/>
          </a:xfrm>
          <a:prstGeom prst="rect">
            <a:avLst/>
          </a:prstGeom>
        </p:spPr>
      </p:pic>
      <p:pic>
        <p:nvPicPr>
          <p:cNvPr id="386" name="picture 3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485900" y="5591175"/>
            <a:ext cx="76200" cy="457199"/>
          </a:xfrm>
          <a:prstGeom prst="rect">
            <a:avLst/>
          </a:prstGeom>
        </p:spPr>
      </p:pic>
      <p:pic>
        <p:nvPicPr>
          <p:cNvPr id="388" name="picture 3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485900" y="6200775"/>
            <a:ext cx="76200" cy="457199"/>
          </a:xfrm>
          <a:prstGeom prst="rect">
            <a:avLst/>
          </a:prstGeom>
        </p:spPr>
      </p:pic>
      <p:pic>
        <p:nvPicPr>
          <p:cNvPr id="390" name="picture 39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96050" y="5591175"/>
            <a:ext cx="76200" cy="457199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96050" y="6200775"/>
            <a:ext cx="76200" cy="4571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586105" y="4995545"/>
            <a:ext cx="5372100" cy="2495550"/>
            <a:chOff x="0" y="0"/>
            <a:chExt cx="5372100" cy="3339918"/>
          </a:xfrm>
        </p:grpSpPr>
        <p:sp>
          <p:nvSpPr>
            <p:cNvPr id="396" name="rect 396"/>
            <p:cNvSpPr/>
            <p:nvPr/>
          </p:nvSpPr>
          <p:spPr>
            <a:xfrm>
              <a:off x="19050" y="0"/>
              <a:ext cx="5353050" cy="2745105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98" name="rect 398"/>
            <p:cNvSpPr/>
            <p:nvPr/>
          </p:nvSpPr>
          <p:spPr>
            <a:xfrm>
              <a:off x="242887" y="1257300"/>
              <a:ext cx="4938712" cy="1333500"/>
            </a:xfrm>
            <a:prstGeom prst="rect">
              <a:avLst/>
            </a:prstGeom>
            <a:solidFill>
              <a:srgbClr val="F8F9FA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00" name="textbox 400"/>
            <p:cNvSpPr/>
            <p:nvPr/>
          </p:nvSpPr>
          <p:spPr>
            <a:xfrm>
              <a:off x="215900" y="177619"/>
              <a:ext cx="4880610" cy="316229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6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81000"/>
                </a:lnSpc>
              </a:pPr>
              <a:r>
                <a:rPr sz="4100" kern="0" spc="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4100" kern="0" spc="-19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0" baseline="500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strictNullC</a:t>
              </a:r>
              <a:r>
                <a:rPr sz="2300" b="1" kern="0" spc="-10" baseline="500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hecks</a:t>
              </a:r>
              <a:endParaRPr sz="2300" baseline="5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indent="3175" algn="l" rtl="0" eaLnBrk="0">
                <a:lnSpc>
                  <a:spcPct val="112000"/>
                </a:lnSpc>
                <a:spcBef>
                  <a:spcPts val="65"/>
                </a:spcBef>
              </a:pP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禁止将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null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unde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ﬁ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ned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赋值给非可选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参数。变量必须在使用前被明确赋 </a:t>
              </a:r>
              <a:r>
                <a:rPr sz="12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值，确保类型安全。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541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notify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who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what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8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1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6482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-3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(`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Dear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who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},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message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for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you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what</a:t>
              </a:r>
              <a:r>
                <a:rPr sz="1000" kern="0" spc="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}`);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4732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7955" algn="l" rtl="0" eaLnBrk="0">
                <a:lnSpc>
                  <a:spcPts val="1325"/>
                </a:lnSpc>
                <a:spcBef>
                  <a:spcPts val="300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notify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null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undefined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);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编译时错误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7955" algn="l" rtl="0" eaLnBrk="0">
                <a:lnSpc>
                  <a:spcPts val="1240"/>
                </a:lnSpc>
                <a:spcBef>
                  <a:spcPts val="0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notify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Jack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',</a:t>
              </a:r>
              <a:r>
                <a:rPr sz="1000" kern="0" spc="32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You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look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great</a:t>
              </a:r>
              <a:r>
                <a:rPr sz="1000" kern="0" spc="12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today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');</a:t>
              </a:r>
              <a:r>
                <a:rPr sz="1000" kern="0" spc="9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正确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02" name="picture 4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76200" cy="3162299"/>
            </a:xfrm>
            <a:prstGeom prst="rect">
              <a:avLst/>
            </a:prstGeom>
          </p:spPr>
        </p:pic>
        <p:pic>
          <p:nvPicPr>
            <p:cNvPr id="404" name="picture 4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1853883"/>
              <a:ext cx="38100" cy="1333499"/>
            </a:xfrm>
            <a:prstGeom prst="rect">
              <a:avLst/>
            </a:prstGeom>
          </p:spPr>
        </p:pic>
      </p:grpSp>
      <p:grpSp>
        <p:nvGrpSpPr>
          <p:cNvPr id="44" name="group 44"/>
          <p:cNvGrpSpPr/>
          <p:nvPr/>
        </p:nvGrpSpPr>
        <p:grpSpPr>
          <a:xfrm rot="21600000">
            <a:off x="609600" y="1933575"/>
            <a:ext cx="5372100" cy="2971800"/>
            <a:chOff x="0" y="0"/>
            <a:chExt cx="5372100" cy="2971800"/>
          </a:xfrm>
        </p:grpSpPr>
        <p:sp>
          <p:nvSpPr>
            <p:cNvPr id="406" name="rect 406"/>
            <p:cNvSpPr/>
            <p:nvPr/>
          </p:nvSpPr>
          <p:spPr>
            <a:xfrm>
              <a:off x="19050" y="0"/>
              <a:ext cx="5353050" cy="29718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08" name="textbox 408"/>
            <p:cNvSpPr/>
            <p:nvPr/>
          </p:nvSpPr>
          <p:spPr>
            <a:xfrm>
              <a:off x="215442" y="177800"/>
              <a:ext cx="4902834" cy="250380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75000"/>
                </a:lnSpc>
              </a:pPr>
              <a:r>
                <a:rPr sz="4100" kern="0" spc="-1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</a:t>
              </a:r>
              <a:r>
                <a:rPr sz="4100" kern="0" spc="-10" dirty="0">
                  <a:solidFill>
                    <a:srgbClr val="DBEAFE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2300" b="1" kern="0" spc="-10" baseline="200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noImplicitRetu</a:t>
              </a:r>
              <a:r>
                <a:rPr sz="2300" b="1" kern="0" spc="-20" baseline="200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rns</a:t>
              </a:r>
              <a:endParaRPr sz="2300" baseline="2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indent="-1270" algn="l" rtl="0" eaLnBrk="0">
                <a:lnSpc>
                  <a:spcPct val="119000"/>
                </a:lnSpc>
                <a:spcBef>
                  <a:spcPts val="335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确保函数中的每个代码路径都具有明确的返回值。如果函数有返回类型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注 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解，那么所有代码路径都必须返回该类型的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值。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5415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foo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(s:</a:t>
              </a:r>
              <a:r>
                <a:rPr sz="1000" kern="0" spc="1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):</a:t>
              </a:r>
              <a:r>
                <a:rPr sz="1000" kern="0" spc="12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000" kern="0" spc="1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6609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if</a:t>
              </a:r>
              <a:r>
                <a:rPr sz="1000" kern="0" spc="20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(s</a:t>
              </a:r>
              <a:r>
                <a:rPr sz="1000" kern="0" spc="29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!=</a:t>
              </a:r>
              <a:r>
                <a:rPr sz="1000" kern="0" spc="29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5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'')</a:t>
              </a:r>
              <a:r>
                <a:rPr sz="1000" kern="0" spc="14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6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8486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console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log</a:t>
              </a:r>
              <a:r>
                <a:rPr sz="1000" kern="0" spc="7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(s);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792480" algn="l" rtl="0" eaLnBrk="0">
                <a:lnSpc>
                  <a:spcPts val="1325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000" kern="0" spc="1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</a:t>
              </a:r>
              <a:r>
                <a:rPr sz="1000" kern="0" spc="3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67360" algn="l" rtl="0" eaLnBrk="0">
                <a:lnSpc>
                  <a:spcPts val="1300"/>
                </a:lnSpc>
                <a:spcBef>
                  <a:spcPts val="175"/>
                </a:spcBef>
              </a:pPr>
              <a:r>
                <a:rPr sz="1000" kern="0" spc="-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64185" algn="l" rtl="0" eaLnBrk="0">
                <a:lnSpc>
                  <a:spcPts val="1325"/>
                </a:lnSpc>
                <a:spcBef>
                  <a:spcPts val="60"/>
                </a:spcBef>
              </a:pP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编译时错误：不是所有代码路径都返回值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47320" algn="l" rtl="0" eaLnBrk="0">
                <a:lnSpc>
                  <a:spcPts val="1500"/>
                </a:lnSpc>
              </a:pPr>
              <a:r>
                <a:rPr sz="1000" kern="0" spc="-10" dirty="0">
                  <a:solidFill>
                    <a:srgbClr val="1E40A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410" name="picture 4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2971800"/>
            </a:xfrm>
            <a:prstGeom prst="rect">
              <a:avLst/>
            </a:prstGeom>
          </p:spPr>
        </p:pic>
        <p:pic>
          <p:nvPicPr>
            <p:cNvPr id="412" name="picture 4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1257300"/>
              <a:ext cx="38100" cy="1524000"/>
            </a:xfrm>
            <a:prstGeom prst="rect">
              <a:avLst/>
            </a:prstGeom>
          </p:spPr>
        </p:pic>
      </p:grpSp>
      <p:grpSp>
        <p:nvGrpSpPr>
          <p:cNvPr id="2" name="group 46"/>
          <p:cNvGrpSpPr/>
          <p:nvPr/>
        </p:nvGrpSpPr>
        <p:grpSpPr>
          <a:xfrm rot="21600000">
            <a:off x="0" y="76200"/>
            <a:ext cx="12192000" cy="914400"/>
            <a:chOff x="0" y="0"/>
            <a:chExt cx="12192000" cy="914400"/>
          </a:xfrm>
        </p:grpSpPr>
        <p:pic>
          <p:nvPicPr>
            <p:cNvPr id="414" name="picture 4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2192000" cy="914400"/>
            </a:xfrm>
            <a:prstGeom prst="rect">
              <a:avLst/>
            </a:prstGeom>
          </p:spPr>
        </p:pic>
        <p:sp>
          <p:nvSpPr>
            <p:cNvPr id="416" name="textbox 416"/>
            <p:cNvSpPr/>
            <p:nvPr/>
          </p:nvSpPr>
          <p:spPr>
            <a:xfrm>
              <a:off x="-12700" y="-12700"/>
              <a:ext cx="12217400" cy="9480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0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2935" algn="l" rtl="0" eaLnBrk="0">
                <a:lnSpc>
                  <a:spcPct val="97000"/>
                </a:lnSpc>
              </a:pP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兼容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JavaScript</a:t>
              </a: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的约束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418" name="textbox 418"/>
          <p:cNvSpPr/>
          <p:nvPr/>
        </p:nvSpPr>
        <p:spPr>
          <a:xfrm>
            <a:off x="6557492" y="3295827"/>
            <a:ext cx="3698875" cy="1319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240"/>
              </a:lnSpc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printName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337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000" kern="0" spc="-3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-3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87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12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8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John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",</a:t>
            </a:r>
            <a:r>
              <a:rPr sz="1000" kern="0" spc="9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30</a:t>
            </a:r>
            <a:r>
              <a:rPr sz="1000" kern="0" spc="1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编译时错误：对</a:t>
            </a:r>
            <a:r>
              <a:rPr sz="10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象字面量只能指定已知的属性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printName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(p);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20" name="textbox 420"/>
          <p:cNvSpPr/>
          <p:nvPr/>
        </p:nvSpPr>
        <p:spPr>
          <a:xfrm>
            <a:off x="6558426" y="5959017"/>
            <a:ext cx="4258309" cy="1129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000" kern="0" spc="1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5915" algn="l" rtl="0" eaLnBrk="0">
              <a:lnSpc>
                <a:spcPts val="1325"/>
              </a:lnSpc>
              <a:spcBef>
                <a:spcPts val="6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编译时错误：属性未初始化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32740" algn="l" rtl="0" eaLnBrk="0">
              <a:lnSpc>
                <a:spcPts val="1500"/>
              </a:lnSpc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age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!: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!</a:t>
            </a:r>
            <a:r>
              <a:rPr sz="10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表示可以延迟初始化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getName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():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编译时错误：</a:t>
            </a:r>
            <a:r>
              <a:rPr sz="1000" kern="0" spc="8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</a:t>
            </a:r>
            <a:r>
              <a:rPr sz="1000" kern="0" spc="3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可能未被赋值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2" name="textbox 422"/>
          <p:cNvSpPr/>
          <p:nvPr/>
        </p:nvSpPr>
        <p:spPr>
          <a:xfrm>
            <a:off x="598271" y="1258220"/>
            <a:ext cx="10524490" cy="4679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强制进行严格模式的类型检查，确保代码的类型安全。在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300" kern="0" spc="19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上，</a:t>
            </a:r>
            <a:r>
              <a:rPr sz="1300" kern="0" spc="-1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版本为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4.9.5 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target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字段为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ts val="2035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2017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4" name="textbox 424"/>
          <p:cNvSpPr/>
          <p:nvPr/>
        </p:nvSpPr>
        <p:spPr>
          <a:xfrm>
            <a:off x="6426200" y="2111375"/>
            <a:ext cx="4902200" cy="972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b="1" kern="0" spc="-10" baseline="5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strictFunctionTypes</a:t>
            </a:r>
            <a:endParaRPr sz="2300" baseline="5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indent="-2540" algn="l" rtl="0" eaLnBrk="0">
              <a:lnSpc>
                <a:spcPct val="119000"/>
              </a:lnSpc>
              <a:spcBef>
                <a:spcPts val="35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强制函数参数类型检查严格匹配。函数参数的类型必须与声明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的类型完全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一致，不能是子类型。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6" name="textbox 426"/>
          <p:cNvSpPr/>
          <p:nvPr/>
        </p:nvSpPr>
        <p:spPr>
          <a:xfrm>
            <a:off x="6426200" y="4774565"/>
            <a:ext cx="4902200" cy="9480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5000"/>
              </a:lnSpc>
            </a:pP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</a:t>
            </a:r>
            <a:r>
              <a:rPr sz="41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b="1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strictPropertyInitialization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3175" algn="l" rtl="0" eaLnBrk="0">
              <a:lnSpc>
                <a:spcPct val="113000"/>
              </a:lnSpc>
              <a:spcBef>
                <a:spcPts val="34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类的所有属性必须在声明时或在构造函数中显式初始化。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确保属性在使用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前已经被赋值。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30" name="picture 4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210300" y="1933575"/>
            <a:ext cx="76200" cy="5581015"/>
          </a:xfrm>
          <a:prstGeom prst="rect">
            <a:avLst/>
          </a:prstGeom>
        </p:spPr>
      </p:pic>
      <p:sp>
        <p:nvSpPr>
          <p:cNvPr id="432" name="textbox 432"/>
          <p:cNvSpPr/>
          <p:nvPr/>
        </p:nvSpPr>
        <p:spPr>
          <a:xfrm>
            <a:off x="6560959" y="7102017"/>
            <a:ext cx="414655" cy="381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300"/>
              </a:lnSpc>
            </a:pP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1E40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pic>
        <p:nvPicPr>
          <p:cNvPr id="434" name="picture 4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38900" y="5854065"/>
            <a:ext cx="38100" cy="1714499"/>
          </a:xfrm>
          <a:prstGeom prst="rect">
            <a:avLst/>
          </a:prstGeom>
        </p:spPr>
      </p:pic>
      <p:pic>
        <p:nvPicPr>
          <p:cNvPr id="436" name="picture 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38900" y="3190875"/>
            <a:ext cx="381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48"/>
          <p:cNvGrpSpPr/>
          <p:nvPr/>
        </p:nvGrpSpPr>
        <p:grpSpPr>
          <a:xfrm rot="21600000">
            <a:off x="622300" y="2470277"/>
            <a:ext cx="10972800" cy="1943100"/>
            <a:chOff x="0" y="0"/>
            <a:chExt cx="10972800" cy="1943100"/>
          </a:xfrm>
        </p:grpSpPr>
        <p:sp>
          <p:nvSpPr>
            <p:cNvPr id="440" name="rect 440"/>
            <p:cNvSpPr/>
            <p:nvPr/>
          </p:nvSpPr>
          <p:spPr>
            <a:xfrm>
              <a:off x="0" y="0"/>
              <a:ext cx="10972800" cy="19431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42" name="rect 442"/>
            <p:cNvSpPr/>
            <p:nvPr/>
          </p:nvSpPr>
          <p:spPr>
            <a:xfrm>
              <a:off x="4176711" y="876300"/>
              <a:ext cx="3243263" cy="876300"/>
            </a:xfrm>
            <a:prstGeom prst="rect">
              <a:avLst/>
            </a:prstGeom>
            <a:solidFill>
              <a:srgbClr val="DBEAFE">
                <a:alpha val="5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44" name="textbox 444"/>
            <p:cNvSpPr/>
            <p:nvPr/>
          </p:nvSpPr>
          <p:spPr>
            <a:xfrm>
              <a:off x="788619" y="181038"/>
              <a:ext cx="6466840" cy="14541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8415" algn="l" rtl="0" eaLnBrk="0">
                <a:lnSpc>
                  <a:spcPts val="2005"/>
                </a:lnSpc>
              </a:pPr>
              <a:r>
                <a:rPr sz="1500" b="1" kern="0" spc="-20" dirty="0">
                  <a:solidFill>
                    <a:srgbClr val="DC262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eval()</a:t>
              </a:r>
              <a:r>
                <a:rPr sz="1500" b="1" kern="0" spc="340" dirty="0">
                  <a:solidFill>
                    <a:srgbClr val="DC262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500" kern="0" spc="-2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函数禁用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2700" algn="l" rtl="0" eaLnBrk="0">
                <a:lnSpc>
                  <a:spcPts val="1510"/>
                </a:lnSpc>
                <a:spcBef>
                  <a:spcPts val="790"/>
                </a:spcBef>
              </a:pP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禁止使用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eval()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函数，以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避免以下问题：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5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688080" algn="l" rtl="0" eaLnBrk="0">
                <a:lnSpc>
                  <a:spcPct val="93000"/>
                </a:lnSpc>
                <a:spcBef>
                  <a:spcPts val="365"/>
                </a:spcBef>
                <a:tabLst>
                  <a:tab pos="3762375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性能问题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8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521710" indent="635" algn="l" rtl="0" eaLnBrk="0">
                <a:lnSpc>
                  <a:spcPct val="115000"/>
                </a:lnSpc>
                <a:spcBef>
                  <a:spcPts val="5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运行时需解析和执行代码，循环或频繁执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行时性能</a:t>
              </a: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下降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446" name="picture 4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4305300" y="1028700"/>
              <a:ext cx="171450" cy="152400"/>
            </a:xfrm>
            <a:prstGeom prst="rect">
              <a:avLst/>
            </a:prstGeom>
          </p:spPr>
        </p:pic>
        <p:sp>
          <p:nvSpPr>
            <p:cNvPr id="448" name="rect 448"/>
            <p:cNvSpPr/>
            <p:nvPr/>
          </p:nvSpPr>
          <p:spPr>
            <a:xfrm>
              <a:off x="814387" y="876300"/>
              <a:ext cx="3233737" cy="876300"/>
            </a:xfrm>
            <a:prstGeom prst="rect">
              <a:avLst/>
            </a:prstGeom>
            <a:solidFill>
              <a:srgbClr val="DBEAFE">
                <a:alpha val="5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50" name="rect 450"/>
            <p:cNvSpPr/>
            <p:nvPr/>
          </p:nvSpPr>
          <p:spPr>
            <a:xfrm>
              <a:off x="7548562" y="876300"/>
              <a:ext cx="3233737" cy="876300"/>
            </a:xfrm>
            <a:prstGeom prst="rect">
              <a:avLst/>
            </a:prstGeom>
            <a:solidFill>
              <a:srgbClr val="DBEAFE">
                <a:alpha val="5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pic>
          <p:nvPicPr>
            <p:cNvPr id="452" name="picture 4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190500"/>
              <a:ext cx="457200" cy="457200"/>
            </a:xfrm>
            <a:prstGeom prst="rect">
              <a:avLst/>
            </a:prstGeom>
          </p:spPr>
        </p:pic>
        <p:pic>
          <p:nvPicPr>
            <p:cNvPr id="454" name="picture 4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800100" y="876300"/>
              <a:ext cx="38100" cy="876300"/>
            </a:xfrm>
            <a:prstGeom prst="rect">
              <a:avLst/>
            </a:prstGeom>
          </p:spPr>
        </p:pic>
        <p:pic>
          <p:nvPicPr>
            <p:cNvPr id="456" name="picture 4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4162425" y="876300"/>
              <a:ext cx="38100" cy="876300"/>
            </a:xfrm>
            <a:prstGeom prst="rect">
              <a:avLst/>
            </a:prstGeom>
          </p:spPr>
        </p:pic>
        <p:pic>
          <p:nvPicPr>
            <p:cNvPr id="458" name="picture 4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7534275" y="876300"/>
              <a:ext cx="38100" cy="876300"/>
            </a:xfrm>
            <a:prstGeom prst="rect">
              <a:avLst/>
            </a:prstGeom>
          </p:spPr>
        </p:pic>
      </p:grpSp>
      <p:grpSp>
        <p:nvGrpSpPr>
          <p:cNvPr id="50" name="group 50"/>
          <p:cNvGrpSpPr/>
          <p:nvPr/>
        </p:nvGrpSpPr>
        <p:grpSpPr>
          <a:xfrm rot="21600000">
            <a:off x="622300" y="4184777"/>
            <a:ext cx="10972800" cy="1914525"/>
            <a:chOff x="0" y="0"/>
            <a:chExt cx="10972800" cy="1914525"/>
          </a:xfrm>
        </p:grpSpPr>
        <p:sp>
          <p:nvSpPr>
            <p:cNvPr id="460" name="rect 460"/>
            <p:cNvSpPr/>
            <p:nvPr/>
          </p:nvSpPr>
          <p:spPr>
            <a:xfrm>
              <a:off x="0" y="0"/>
              <a:ext cx="10972800" cy="1914525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62" name="rect 462"/>
            <p:cNvSpPr/>
            <p:nvPr/>
          </p:nvSpPr>
          <p:spPr>
            <a:xfrm>
              <a:off x="819149" y="838200"/>
              <a:ext cx="9963150" cy="885825"/>
            </a:xfrm>
            <a:prstGeom prst="rect">
              <a:avLst/>
            </a:prstGeom>
            <a:solidFill>
              <a:srgbClr val="FEFCE8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64" name="textbox 464"/>
            <p:cNvSpPr/>
            <p:nvPr/>
          </p:nvSpPr>
          <p:spPr>
            <a:xfrm>
              <a:off x="787019" y="181038"/>
              <a:ext cx="5057775" cy="14414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ts val="2005"/>
                </a:lnSpc>
              </a:pPr>
              <a:r>
                <a:rPr sz="1500" b="1" kern="0" spc="0" dirty="0">
                  <a:solidFill>
                    <a:srgbClr val="DC262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with(){}</a:t>
              </a:r>
              <a:r>
                <a:rPr sz="1500" b="1" kern="0" spc="210" dirty="0">
                  <a:solidFill>
                    <a:srgbClr val="DC262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</a:t>
              </a:r>
              <a:r>
                <a:rPr sz="1500" kern="0" spc="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语句禁用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3970" algn="l" rtl="0" eaLnBrk="0">
                <a:lnSpc>
                  <a:spcPts val="1510"/>
                </a:lnSpc>
                <a:spcBef>
                  <a:spcPts val="790"/>
                </a:spcBef>
              </a:pP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不支持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语句，但在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中可以使用其他语法来表达相同语义：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33070" algn="l" rtl="0" eaLnBrk="0">
                <a:lnSpc>
                  <a:spcPts val="1300"/>
                </a:lnSpc>
                <a:spcBef>
                  <a:spcPts val="300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with</a:t>
              </a:r>
              <a:r>
                <a:rPr sz="1000" kern="0" spc="28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(Math)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8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42;</a:t>
              </a:r>
              <a:r>
                <a:rPr sz="1000" kern="0" spc="10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area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PI</a:t>
              </a:r>
              <a:r>
                <a:rPr sz="1000" kern="0" spc="15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*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*</a:t>
              </a:r>
              <a:r>
                <a:rPr sz="1000" kern="0" spc="15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r;</a:t>
              </a:r>
              <a:r>
                <a:rPr sz="1000" kern="0" spc="1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34340" algn="l" rtl="0" eaLnBrk="0">
                <a:lnSpc>
                  <a:spcPct val="94000"/>
                </a:lnSpc>
                <a:spcBef>
                  <a:spcPts val="560"/>
                </a:spcBef>
              </a:pPr>
              <a:r>
                <a:rPr sz="1000" kern="0" spc="-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可以重写为：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1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40690" algn="l" rtl="0" eaLnBrk="0">
                <a:lnSpc>
                  <a:spcPts val="1325"/>
                </a:lnSpc>
                <a:spcBef>
                  <a:spcPts val="5"/>
                </a:spcBef>
              </a:pP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14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42;</a:t>
              </a:r>
              <a:r>
                <a:rPr sz="1000" kern="0" spc="10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area</a:t>
              </a:r>
              <a:r>
                <a:rPr sz="1000" kern="0" spc="9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0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1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Math</a:t>
              </a:r>
              <a:r>
                <a:rPr sz="1000" kern="0" spc="-35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.PI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*</a:t>
              </a:r>
              <a:r>
                <a:rPr sz="1000" kern="0" spc="15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</a:t>
              </a:r>
              <a:r>
                <a:rPr sz="1000" kern="0" spc="16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*</a:t>
              </a:r>
              <a:r>
                <a:rPr sz="1000" kern="0" spc="15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-20" dirty="0">
                  <a:solidFill>
                    <a:srgbClr val="37415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466" name="picture 46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800100" y="838200"/>
              <a:ext cx="304800" cy="885824"/>
            </a:xfrm>
            <a:prstGeom prst="rect">
              <a:avLst/>
            </a:prstGeom>
          </p:spPr>
        </p:pic>
        <p:pic>
          <p:nvPicPr>
            <p:cNvPr id="468" name="picture 4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190500"/>
              <a:ext cx="457200" cy="457200"/>
            </a:xfrm>
            <a:prstGeom prst="rect">
              <a:avLst/>
            </a:prstGeom>
          </p:spPr>
        </p:pic>
      </p:grpSp>
      <p:grpSp>
        <p:nvGrpSpPr>
          <p:cNvPr id="52" name="group 52"/>
          <p:cNvGrpSpPr/>
          <p:nvPr/>
        </p:nvGrpSpPr>
        <p:grpSpPr>
          <a:xfrm rot="21600000">
            <a:off x="12700" y="1079627"/>
            <a:ext cx="12192000" cy="990600"/>
            <a:chOff x="0" y="0"/>
            <a:chExt cx="12192000" cy="990600"/>
          </a:xfrm>
        </p:grpSpPr>
        <p:pic>
          <p:nvPicPr>
            <p:cNvPr id="470" name="picture 4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472" name="textbox 472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2935" algn="l" rtl="0" eaLnBrk="0">
                <a:lnSpc>
                  <a:spcPct val="97000"/>
                </a:lnSpc>
              </a:pP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兼容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/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JavaScript</a:t>
              </a:r>
              <a:r>
                <a:rPr sz="22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的约束</a:t>
              </a:r>
              <a:r>
                <a:rPr sz="2200" b="1" kern="0" spc="6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(3)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474" name="textbox 474"/>
          <p:cNvSpPr/>
          <p:nvPr/>
        </p:nvSpPr>
        <p:spPr>
          <a:xfrm>
            <a:off x="1485899" y="6711518"/>
            <a:ext cx="4655184" cy="674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9000"/>
              </a:lnSpc>
            </a:pP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代码在类型检查时变得模糊不清，静态分析工具无法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提供有效检查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1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可能绕过编译时的严格模式检查，在运行时引发错误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1510"/>
              </a:lnSpc>
              <a:spcBef>
                <a:spcPts val="170"/>
              </a:spcBef>
            </a:pPr>
            <a:r>
              <a:rPr sz="800" kern="0" spc="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800" kern="0" spc="50" dirty="0">
                <a:solidFill>
                  <a:srgbClr val="4B5563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降低代码的可读性和可维护性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6" name="textbox 476"/>
          <p:cNvSpPr/>
          <p:nvPr/>
        </p:nvSpPr>
        <p:spPr>
          <a:xfrm>
            <a:off x="1410080" y="6076886"/>
            <a:ext cx="4321175" cy="5473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禁止以字符串为代码创建函数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Function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构造函数或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eval()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建函数，避免以下问题：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8" name="textbox 478"/>
          <p:cNvSpPr/>
          <p:nvPr/>
        </p:nvSpPr>
        <p:spPr>
          <a:xfrm>
            <a:off x="1552575" y="3473094"/>
            <a:ext cx="2825750" cy="6521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tabLst>
                <a:tab pos="23304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安全漏洞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22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可能导致代码注入攻击，恶意用户可执行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删除文</a:t>
            </a: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件、修改数据等危险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操作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0" name="picture 4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565275" y="3498977"/>
            <a:ext cx="152400" cy="152400"/>
          </a:xfrm>
          <a:prstGeom prst="rect">
            <a:avLst/>
          </a:prstGeom>
        </p:spPr>
      </p:pic>
      <p:sp>
        <p:nvSpPr>
          <p:cNvPr id="482" name="textbox 482"/>
          <p:cNvSpPr/>
          <p:nvPr/>
        </p:nvSpPr>
        <p:spPr>
          <a:xfrm>
            <a:off x="610971" y="2166277"/>
            <a:ext cx="680021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/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的使用进行了进一步限制，以提高程序的安全性和性能：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4" name="textbox 484"/>
          <p:cNvSpPr/>
          <p:nvPr/>
        </p:nvSpPr>
        <p:spPr>
          <a:xfrm>
            <a:off x="8284674" y="3477818"/>
            <a:ext cx="2958464" cy="445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7005" algn="l" rtl="0" eaLnBrk="0">
              <a:lnSpc>
                <a:spcPct val="93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可读性问题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动态生成的代码难以理解和维护，降低代码可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读性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6" name="picture 4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299450" y="3498977"/>
            <a:ext cx="152400" cy="152400"/>
          </a:xfrm>
          <a:prstGeom prst="rect">
            <a:avLst/>
          </a:prstGeom>
        </p:spPr>
      </p:pic>
      <p:pic>
        <p:nvPicPr>
          <p:cNvPr id="488" name="picture 4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2800" y="6061202"/>
            <a:ext cx="4572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38225"/>
            <a:ext cx="12191365" cy="914400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-12700" y="1025525"/>
            <a:ext cx="12216765" cy="9480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9285" algn="l" rtl="0" eaLnBrk="0">
              <a:lnSpc>
                <a:spcPct val="94000"/>
              </a:lnSpc>
              <a:spcBef>
                <a:spcPts val="5"/>
              </a:spcBef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6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6172200" y="3171825"/>
            <a:ext cx="57150" cy="4032000"/>
          </a:xfrm>
          <a:prstGeom prst="rect">
            <a:avLst/>
          </a:prstGeom>
        </p:spPr>
      </p:pic>
      <p:pic>
        <p:nvPicPr>
          <p:cNvPr id="498" name="picture 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3171825"/>
            <a:ext cx="5372100" cy="4012565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3171825"/>
            <a:ext cx="4533900" cy="1894205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596900" y="2210892"/>
            <a:ext cx="7637780" cy="651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7000"/>
              </a:lnSpc>
            </a:pP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通过以下代码示例，展示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在类型检查、属性初始化和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等方面的区别：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6000"/>
              </a:lnSpc>
              <a:spcBef>
                <a:spcPts val="0"/>
              </a:spcBef>
              <a:tabLst>
                <a:tab pos="277495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属性初始化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2" name="picture 5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2638425"/>
            <a:ext cx="190500" cy="190500"/>
          </a:xfrm>
          <a:prstGeom prst="rect">
            <a:avLst/>
          </a:prstGeom>
        </p:spPr>
      </p:pic>
      <p:sp>
        <p:nvSpPr>
          <p:cNvPr id="524" name="textbox 524"/>
          <p:cNvSpPr/>
          <p:nvPr/>
        </p:nvSpPr>
        <p:spPr>
          <a:xfrm>
            <a:off x="503555" y="7352665"/>
            <a:ext cx="11078845" cy="191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7000"/>
              </a:lnSpc>
              <a:tabLst>
                <a:tab pos="22669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ArkTS</a:t>
            </a:r>
            <a:r>
              <a:rPr sz="1200" kern="0" spc="10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要求类的所有属性在声明时或在构造</a:t>
            </a:r>
            <a:r>
              <a:rPr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函数中显式初始化，与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strictPropertyInitialization</a:t>
            </a:r>
            <a:r>
              <a:rPr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检查一致</a:t>
            </a:r>
            <a:endParaRPr sz="1200" kern="0" spc="90" dirty="0">
              <a:solidFill>
                <a:srgbClr val="4B5563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8" name="picture 5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16255" y="7365365"/>
            <a:ext cx="133350" cy="13335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6320155" y="3295650"/>
            <a:ext cx="5085715" cy="3738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sz="1600" kern="0" spc="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</a:t>
            </a: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lass Person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name: string = '' // 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必须显式初始化</a:t>
            </a:r>
            <a:endParaRPr lang="zh-CN" altLang="en-US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setName(n: string): void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this.name = n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getName(): string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return this.name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42" name="textbox 542"/>
          <p:cNvSpPr/>
          <p:nvPr/>
        </p:nvSpPr>
        <p:spPr>
          <a:xfrm>
            <a:off x="757555" y="3176905"/>
            <a:ext cx="4424045" cy="3991610"/>
          </a:xfrm>
          <a:prstGeom prst="rect">
            <a:avLst/>
          </a:prstGeom>
          <a:solidFill>
            <a:srgbClr val="1D4ED8">
              <a:alpha val="11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 Person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name: string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setName(n: string): void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this.name = n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getName(): string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return this.name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54" name="textbox 554"/>
          <p:cNvSpPr/>
          <p:nvPr/>
        </p:nvSpPr>
        <p:spPr>
          <a:xfrm>
            <a:off x="596633" y="2962319"/>
            <a:ext cx="1532255" cy="1701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000" kern="0" spc="13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非严格模式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)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564" name="textbox 564"/>
          <p:cNvSpPr/>
          <p:nvPr/>
        </p:nvSpPr>
        <p:spPr>
          <a:xfrm>
            <a:off x="6160566" y="2970587"/>
            <a:ext cx="414019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2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711835" y="3161030"/>
            <a:ext cx="57600" cy="403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38225"/>
            <a:ext cx="12191365" cy="914400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-12700" y="1025525"/>
            <a:ext cx="12216765" cy="9480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9285" algn="l" rtl="0" eaLnBrk="0">
              <a:lnSpc>
                <a:spcPct val="94000"/>
              </a:lnSpc>
              <a:spcBef>
                <a:spcPts val="5"/>
              </a:spcBef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6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6172200" y="3171825"/>
            <a:ext cx="57150" cy="4032000"/>
          </a:xfrm>
          <a:prstGeom prst="rect">
            <a:avLst/>
          </a:prstGeom>
        </p:spPr>
      </p:pic>
      <p:pic>
        <p:nvPicPr>
          <p:cNvPr id="498" name="picture 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3171825"/>
            <a:ext cx="5372100" cy="4012565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3171825"/>
            <a:ext cx="4533900" cy="1894205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596900" y="2210892"/>
            <a:ext cx="7637780" cy="651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7000"/>
              </a:lnSpc>
            </a:pP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通过以下代码示例，展示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在类型检查、属性初始化和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等方面的区别：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81000"/>
              </a:lnSpc>
              <a:spcBef>
                <a:spcPts val="0"/>
              </a:spcBef>
              <a:tabLst>
                <a:tab pos="292100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b="1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Null Safet</a:t>
            </a:r>
            <a:r>
              <a:rPr sz="1500" b="1" kern="0" spc="-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+mn-ea"/>
              </a:rPr>
              <a:t>y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2" name="picture 5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2638425"/>
            <a:ext cx="190500" cy="190500"/>
          </a:xfrm>
          <a:prstGeom prst="rect">
            <a:avLst/>
          </a:prstGeom>
        </p:spPr>
      </p:pic>
      <p:sp>
        <p:nvSpPr>
          <p:cNvPr id="524" name="textbox 524"/>
          <p:cNvSpPr/>
          <p:nvPr/>
        </p:nvSpPr>
        <p:spPr>
          <a:xfrm>
            <a:off x="503555" y="7352665"/>
            <a:ext cx="11078845" cy="1911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0" algn="l" rtl="0" eaLnBrk="0">
              <a:lnSpc>
                <a:spcPct val="97000"/>
              </a:lnSpc>
              <a:tabLst>
                <a:tab pos="226695" algn="l"/>
              </a:tabLst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ArkTS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强制进行严格的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null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检查，确保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null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不是一个合法的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string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类型变量的值，从而在编译阶段消除潜在的运行时错误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lang="en-US" altLang="zh-CN" sz="1200" kern="0" spc="90" dirty="0">
              <a:solidFill>
                <a:srgbClr val="4B5563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8" name="picture 5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16255" y="7365365"/>
            <a:ext cx="133350" cy="13335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6320155" y="3295650"/>
            <a:ext cx="5085715" cy="3738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notify(who: string, what: string)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console.log(`Dear ${who}, a message for you: ${what}`)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notify(null, undefined) // 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编译时错误</a:t>
            </a:r>
            <a:endParaRPr lang="zh-CN" altLang="en-US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42" name="textbox 542"/>
          <p:cNvSpPr/>
          <p:nvPr/>
        </p:nvSpPr>
        <p:spPr>
          <a:xfrm>
            <a:off x="757555" y="3176905"/>
            <a:ext cx="4424045" cy="3991610"/>
          </a:xfrm>
          <a:prstGeom prst="rect">
            <a:avLst/>
          </a:prstGeom>
          <a:solidFill>
            <a:srgbClr val="1D4ED8">
              <a:alpha val="11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notify(who: string, what: string)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console.log(`Dear ${who}, a message for you: ${what}`)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notify(null, undefined) // 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运行时错误</a:t>
            </a:r>
            <a:endParaRPr lang="zh-CN" altLang="en-US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54" name="textbox 554"/>
          <p:cNvSpPr/>
          <p:nvPr/>
        </p:nvSpPr>
        <p:spPr>
          <a:xfrm>
            <a:off x="596633" y="2962319"/>
            <a:ext cx="1532255" cy="1701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spc="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564" name="textbox 564"/>
          <p:cNvSpPr/>
          <p:nvPr/>
        </p:nvSpPr>
        <p:spPr>
          <a:xfrm>
            <a:off x="6160566" y="2970587"/>
            <a:ext cx="414019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2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711835" y="3161030"/>
            <a:ext cx="57600" cy="4032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38225"/>
            <a:ext cx="12191365" cy="914400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-12700" y="1025525"/>
            <a:ext cx="12216765" cy="9480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29285" algn="l" rtl="0" eaLnBrk="0">
              <a:lnSpc>
                <a:spcPct val="94000"/>
              </a:lnSpc>
              <a:spcBef>
                <a:spcPts val="5"/>
              </a:spcBef>
            </a:pP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22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2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对比示例</a:t>
            </a:r>
            <a:endParaRPr sz="2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96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6172200" y="3171825"/>
            <a:ext cx="57150" cy="4032000"/>
          </a:xfrm>
          <a:prstGeom prst="rect">
            <a:avLst/>
          </a:prstGeom>
        </p:spPr>
      </p:pic>
      <p:pic>
        <p:nvPicPr>
          <p:cNvPr id="498" name="picture 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10300" y="3171825"/>
            <a:ext cx="5372100" cy="4012565"/>
          </a:xfrm>
          <a:prstGeom prst="rect">
            <a:avLst/>
          </a:prstGeom>
        </p:spPr>
      </p:pic>
      <p:pic>
        <p:nvPicPr>
          <p:cNvPr id="510" name="picture 5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7700" y="3171825"/>
            <a:ext cx="4533900" cy="1894205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596900" y="2210892"/>
            <a:ext cx="7637780" cy="651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97000"/>
              </a:lnSpc>
            </a:pP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通过以下代码示例，展示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7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在类型检查、属性初始化和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等方面的区别：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3000"/>
              </a:lnSpc>
              <a:tabLst>
                <a:tab pos="278765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严格模式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2" name="picture 5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2638425"/>
            <a:ext cx="190500" cy="190500"/>
          </a:xfrm>
          <a:prstGeom prst="rect">
            <a:avLst/>
          </a:prstGeom>
        </p:spPr>
      </p:pic>
      <p:sp>
        <p:nvSpPr>
          <p:cNvPr id="524" name="textbox 524"/>
          <p:cNvSpPr/>
          <p:nvPr/>
        </p:nvSpPr>
        <p:spPr>
          <a:xfrm>
            <a:off x="757555" y="7269480"/>
            <a:ext cx="9778365" cy="373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ArkTS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强制使用严格模式，包括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noImplicitReturns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strictFunctionTypes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strictNullChecks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以及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strictPropertyInitialization</a:t>
            </a:r>
            <a:r>
              <a:rPr lang="zh-CN" altLang="en-US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，提供更安全的类型检查</a:t>
            </a:r>
            <a:r>
              <a:rPr lang="en-US" altLang="zh-CN" sz="1200" kern="0" spc="9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endParaRPr lang="en-US" altLang="zh-CN" sz="1200" kern="0" spc="90" dirty="0">
              <a:solidFill>
                <a:srgbClr val="4B5563">
                  <a:alpha val="100000"/>
                </a:srgbClr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8" name="picture 5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16255" y="7365365"/>
            <a:ext cx="133350" cy="133350"/>
          </a:xfrm>
          <a:prstGeom prst="rect">
            <a:avLst/>
          </a:prstGeom>
        </p:spPr>
      </p:pic>
      <p:sp>
        <p:nvSpPr>
          <p:cNvPr id="538" name="textbox 538"/>
          <p:cNvSpPr/>
          <p:nvPr/>
        </p:nvSpPr>
        <p:spPr>
          <a:xfrm>
            <a:off x="6320155" y="3295650"/>
            <a:ext cx="5085715" cy="3738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foo(s: string): string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console.log(s)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return s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 n1: number | null = null // 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兼容</a:t>
            </a: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TypeScript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的写法</a:t>
            </a:r>
            <a:endParaRPr lang="zh-CN" altLang="en-US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 n2: number = 0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42" name="textbox 542"/>
          <p:cNvSpPr/>
          <p:nvPr/>
        </p:nvSpPr>
        <p:spPr>
          <a:xfrm>
            <a:off x="757555" y="3176905"/>
            <a:ext cx="4424045" cy="3991610"/>
          </a:xfrm>
          <a:prstGeom prst="rect">
            <a:avLst/>
          </a:prstGeom>
          <a:solidFill>
            <a:srgbClr val="1D4ED8">
              <a:alpha val="11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foo(s: string): string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if (s != '')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console.log(s)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return s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 else {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console.log(s)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00" algn="l" rtl="0" eaLnBrk="0">
              <a:lnSpc>
                <a:spcPct val="150000"/>
              </a:lnSpc>
            </a:pPr>
            <a:r>
              <a:rPr lang="en-US" altLang="zh-CN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let n: number = null // </a:t>
            </a:r>
            <a:r>
              <a:rPr lang="zh-CN" altLang="en-US" sz="1600" dirty="0">
                <a:latin typeface="Courier New" panose="02070609020205090404"/>
                <a:ea typeface="Courier New" panose="02070609020205090404"/>
                <a:cs typeface="Courier New" panose="02070609020205090404"/>
              </a:rPr>
              <a:t>不会报错</a:t>
            </a:r>
            <a:endParaRPr lang="zh-CN" altLang="en-US" sz="16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54" name="textbox 554"/>
          <p:cNvSpPr/>
          <p:nvPr/>
        </p:nvSpPr>
        <p:spPr>
          <a:xfrm>
            <a:off x="596633" y="2962319"/>
            <a:ext cx="1532255" cy="1701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000" kern="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TypeScript</a:t>
            </a:r>
            <a:r>
              <a:rPr sz="1000" kern="0" spc="13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 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(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非严格模式</a:t>
            </a:r>
            <a:r>
              <a:rPr sz="1000" kern="0" spc="9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  <a:sym typeface="+mn-ea"/>
              </a:rPr>
              <a:t>)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2700" algn="l" rtl="0" eaLnBrk="0">
              <a:lnSpc>
                <a:spcPct val="95000"/>
              </a:lnSpc>
            </a:pP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564" name="textbox 564"/>
          <p:cNvSpPr/>
          <p:nvPr/>
        </p:nvSpPr>
        <p:spPr>
          <a:xfrm>
            <a:off x="6160566" y="2970587"/>
            <a:ext cx="414019" cy="1587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1000" kern="0" spc="30" dirty="0">
                <a:solidFill>
                  <a:srgbClr val="6B7280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endParaRPr sz="1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2" name="picture 496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711835" y="3161030"/>
            <a:ext cx="57600" cy="4032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" name="textbox 570"/>
          <p:cNvSpPr/>
          <p:nvPr/>
        </p:nvSpPr>
        <p:spPr>
          <a:xfrm>
            <a:off x="6996842" y="3014440"/>
            <a:ext cx="4337684" cy="33039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300" kern="0" spc="5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属性显式初始化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6000"/>
              </a:lnSpc>
              <a:spcBef>
                <a:spcPts val="77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确保类的所有属性在声明时或在构造函数中显式初始化，避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320" algn="l" rtl="0" eaLnBrk="0">
              <a:lnSpc>
                <a:spcPts val="1320"/>
              </a:lnSpc>
              <a:spcBef>
                <a:spcPts val="240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strictPropertyInitialization</a:t>
            </a:r>
            <a:r>
              <a:rPr sz="10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报错。必要时使用确定赋值断言符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!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ts val="1805"/>
              </a:lnSpc>
              <a:spcBef>
                <a:spcPts val="400"/>
              </a:spcBef>
            </a:pPr>
            <a:r>
              <a:rPr sz="13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null</a:t>
            </a:r>
            <a:r>
              <a:rPr sz="1300" b="1" kern="0" spc="7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safety</a:t>
            </a:r>
            <a:r>
              <a:rPr sz="1300" kern="0" spc="7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indent="-3175" algn="l" rtl="0" eaLnBrk="0">
              <a:lnSpc>
                <a:spcPct val="122000"/>
              </a:lnSpc>
              <a:spcBef>
                <a:spcPts val="600"/>
              </a:spcBef>
            </a:pP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利用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特性，确保函数参数的类型安全，避免不必要的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运行时类型检查，提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高程序执行效率。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ct val="98000"/>
              </a:lnSpc>
              <a:spcBef>
                <a:spcPts val="395"/>
              </a:spcBef>
            </a:pPr>
            <a:r>
              <a:rPr sz="1300" b="1" kern="0" spc="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3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ets</a:t>
            </a:r>
            <a:r>
              <a:rPr sz="1300" kern="0" spc="3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文件兼容性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120000"/>
              </a:lnSpc>
              <a:spcBef>
                <a:spcPts val="5"/>
              </a:spcBef>
            </a:pP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根据工程的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compatibleSdkVersion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配置( 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≥10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为标准模式，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&lt;10</a:t>
            </a:r>
            <a:r>
              <a:rPr sz="10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</a:t>
            </a:r>
            <a:r>
              <a:rPr sz="10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兼容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模式）调整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文件的语法检查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策略，确保代码兼容性。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56" name="group 56"/>
          <p:cNvGrpSpPr/>
          <p:nvPr/>
        </p:nvGrpSpPr>
        <p:grpSpPr>
          <a:xfrm rot="21600000">
            <a:off x="0" y="1046988"/>
            <a:ext cx="12192000" cy="990600"/>
            <a:chOff x="0" y="0"/>
            <a:chExt cx="12192000" cy="990600"/>
          </a:xfrm>
        </p:grpSpPr>
        <p:pic>
          <p:nvPicPr>
            <p:cNvPr id="572" name="picture 57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574" name="textbox 574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7855" algn="l" rtl="0" eaLnBrk="0">
                <a:lnSpc>
                  <a:spcPct val="96000"/>
                </a:lnSpc>
              </a:pPr>
              <a:r>
                <a:rPr sz="22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TypeScript</a:t>
              </a:r>
              <a:r>
                <a:rPr sz="22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迁移到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ArkTS</a:t>
              </a:r>
              <a:r>
                <a:rPr sz="22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的最佳实践</a:t>
              </a:r>
              <a:endParaRPr sz="2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3" name="group 58"/>
          <p:cNvGrpSpPr/>
          <p:nvPr/>
        </p:nvGrpSpPr>
        <p:grpSpPr>
          <a:xfrm rot="21600000">
            <a:off x="609600" y="2837688"/>
            <a:ext cx="5372100" cy="1181100"/>
            <a:chOff x="0" y="0"/>
            <a:chExt cx="5372100" cy="1181100"/>
          </a:xfrm>
        </p:grpSpPr>
        <p:sp>
          <p:nvSpPr>
            <p:cNvPr id="4" name="rect 576"/>
            <p:cNvSpPr/>
            <p:nvPr/>
          </p:nvSpPr>
          <p:spPr>
            <a:xfrm>
              <a:off x="19050" y="0"/>
              <a:ext cx="5353050" cy="11811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5" name="textbox 578"/>
            <p:cNvSpPr/>
            <p:nvPr/>
          </p:nvSpPr>
          <p:spPr>
            <a:xfrm>
              <a:off x="791514" y="176752"/>
              <a:ext cx="3314700" cy="85661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0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9000"/>
                </a:lnSpc>
              </a:pPr>
              <a:r>
                <a:rPr sz="1300" kern="0" spc="4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强制使用严格模式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240" indent="-2540" algn="l" rtl="0" eaLnBrk="0">
                <a:lnSpc>
                  <a:spcPct val="113000"/>
                </a:lnSpc>
                <a:spcBef>
                  <a:spcPts val="745"/>
                </a:spcBef>
              </a:pP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启用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严格模式，包括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noImplicitReturns</a:t>
              </a:r>
              <a:r>
                <a:rPr sz="1000" kern="0" spc="1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0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strictFunctionTypes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strictNullChecks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以及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5240" algn="l" rtl="0" eaLnBrk="0">
                <a:lnSpc>
                  <a:spcPts val="1320"/>
                </a:lnSpc>
                <a:spcBef>
                  <a:spcPts val="225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strictPropertyInitialization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选项，提高代码的健壮性。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" name="picture 5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500" y="152400"/>
              <a:ext cx="457200" cy="457200"/>
            </a:xfrm>
            <a:prstGeom prst="rect">
              <a:avLst/>
            </a:prstGeom>
          </p:spPr>
        </p:pic>
        <p:pic>
          <p:nvPicPr>
            <p:cNvPr id="7" name="picture 5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76200" cy="1181100"/>
            </a:xfrm>
            <a:prstGeom prst="rect">
              <a:avLst/>
            </a:prstGeom>
          </p:spPr>
        </p:pic>
      </p:grpSp>
      <p:grpSp>
        <p:nvGrpSpPr>
          <p:cNvPr id="8" name="group 62"/>
          <p:cNvGrpSpPr/>
          <p:nvPr/>
        </p:nvGrpSpPr>
        <p:grpSpPr>
          <a:xfrm rot="21600000">
            <a:off x="609600" y="6685788"/>
            <a:ext cx="10972800" cy="495300"/>
            <a:chOff x="0" y="0"/>
            <a:chExt cx="10972800" cy="495300"/>
          </a:xfrm>
        </p:grpSpPr>
        <p:sp>
          <p:nvSpPr>
            <p:cNvPr id="9" name="rect 588"/>
            <p:cNvSpPr/>
            <p:nvPr/>
          </p:nvSpPr>
          <p:spPr>
            <a:xfrm>
              <a:off x="19050" y="0"/>
              <a:ext cx="10953750" cy="4953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0" name="textbox 590"/>
            <p:cNvSpPr/>
            <p:nvPr/>
          </p:nvSpPr>
          <p:spPr>
            <a:xfrm>
              <a:off x="177800" y="154292"/>
              <a:ext cx="7122159" cy="19367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7475" algn="l" rtl="0" eaLnBrk="0">
                <a:lnSpc>
                  <a:spcPts val="1320"/>
                </a:lnSpc>
                <a:tabLst>
                  <a:tab pos="194945" algn="l"/>
                </a:tabLst>
              </a:pP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迁移提示：使用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编译器的错误提示和警告信息，逐步调整现有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代码，确保其符合</a:t>
              </a:r>
              <a:r>
                <a:rPr sz="1000" kern="0" spc="0" dirty="0">
                  <a:solidFill>
                    <a:srgbClr val="1E40A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000" kern="0" spc="5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的语法规则。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1" name="picture 59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190500" y="180975"/>
              <a:ext cx="104775" cy="133350"/>
            </a:xfrm>
            <a:prstGeom prst="rect">
              <a:avLst/>
            </a:prstGeom>
          </p:spPr>
        </p:pic>
        <p:pic>
          <p:nvPicPr>
            <p:cNvPr id="12" name="picture 5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6200" cy="495299"/>
            </a:xfrm>
            <a:prstGeom prst="rect">
              <a:avLst/>
            </a:prstGeom>
          </p:spPr>
        </p:pic>
      </p:grpSp>
      <p:grpSp>
        <p:nvGrpSpPr>
          <p:cNvPr id="13" name="group 64"/>
          <p:cNvGrpSpPr/>
          <p:nvPr/>
        </p:nvGrpSpPr>
        <p:grpSpPr>
          <a:xfrm rot="21600000">
            <a:off x="609600" y="4247388"/>
            <a:ext cx="5372100" cy="990600"/>
            <a:chOff x="0" y="0"/>
            <a:chExt cx="5372100" cy="990600"/>
          </a:xfrm>
        </p:grpSpPr>
        <p:sp>
          <p:nvSpPr>
            <p:cNvPr id="14" name="rect 596"/>
            <p:cNvSpPr/>
            <p:nvPr/>
          </p:nvSpPr>
          <p:spPr>
            <a:xfrm>
              <a:off x="19050" y="0"/>
              <a:ext cx="5353050" cy="990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5" name="textbox 598"/>
            <p:cNvSpPr/>
            <p:nvPr/>
          </p:nvSpPr>
          <p:spPr>
            <a:xfrm>
              <a:off x="785685" y="176580"/>
              <a:ext cx="4027804" cy="67881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8000"/>
                </a:lnSpc>
              </a:pPr>
              <a:r>
                <a:rPr sz="1300" kern="0" spc="5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精确类型标注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4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765" indent="-9525" algn="l" rtl="0" eaLnBrk="0">
                <a:lnSpc>
                  <a:spcPct val="122000"/>
                </a:lnSpc>
                <a:spcBef>
                  <a:spcPts val="5"/>
                </a:spcBef>
              </a:pP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对变量、函数参数和返回值进行精确的类型标注，特别是当值可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能为</a:t>
              </a: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unde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ﬁ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ned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或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null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时，避免隐藏的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类型错误。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6" name="picture 60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0500" y="152400"/>
              <a:ext cx="457200" cy="457200"/>
            </a:xfrm>
            <a:prstGeom prst="rect">
              <a:avLst/>
            </a:prstGeom>
          </p:spPr>
        </p:pic>
        <p:pic>
          <p:nvPicPr>
            <p:cNvPr id="17" name="picture 60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6200" cy="990600"/>
            </a:xfrm>
            <a:prstGeom prst="rect">
              <a:avLst/>
            </a:prstGeom>
          </p:spPr>
        </p:pic>
      </p:grpSp>
      <p:grpSp>
        <p:nvGrpSpPr>
          <p:cNvPr id="18" name="group 66"/>
          <p:cNvGrpSpPr/>
          <p:nvPr/>
        </p:nvGrpSpPr>
        <p:grpSpPr>
          <a:xfrm rot="21600000">
            <a:off x="609600" y="5466588"/>
            <a:ext cx="5372100" cy="990600"/>
            <a:chOff x="0" y="0"/>
            <a:chExt cx="5372100" cy="990600"/>
          </a:xfrm>
        </p:grpSpPr>
        <p:sp>
          <p:nvSpPr>
            <p:cNvPr id="19" name="rect 604"/>
            <p:cNvSpPr/>
            <p:nvPr/>
          </p:nvSpPr>
          <p:spPr>
            <a:xfrm>
              <a:off x="19050" y="0"/>
              <a:ext cx="5353050" cy="990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0" name="textbox 606"/>
            <p:cNvSpPr/>
            <p:nvPr/>
          </p:nvSpPr>
          <p:spPr>
            <a:xfrm>
              <a:off x="787742" y="181381"/>
              <a:ext cx="4333240" cy="67436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5000"/>
                </a:lnSpc>
              </a:pPr>
              <a:r>
                <a:rPr sz="1300" kern="0" spc="4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禁用危险特性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6000"/>
                </a:lnSpc>
              </a:pPr>
              <a:endParaRPr sz="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indent="1905" algn="l" rtl="0" eaLnBrk="0">
                <a:lnSpc>
                  <a:spcPct val="122000"/>
                </a:lnSpc>
                <a:spcBef>
                  <a:spcPts val="5"/>
                </a:spcBef>
              </a:pP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避免使用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eval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()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、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with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(){}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和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Function</a:t>
              </a:r>
              <a:r>
                <a:rPr sz="1000" kern="0" spc="10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构造函数，这些特性可能导致安全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3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漏洞、性能问题和可读性下降。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1" name="picture 60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90500" y="152400"/>
              <a:ext cx="457200" cy="457200"/>
            </a:xfrm>
            <a:prstGeom prst="rect">
              <a:avLst/>
            </a:prstGeom>
          </p:spPr>
        </p:pic>
        <p:pic>
          <p:nvPicPr>
            <p:cNvPr id="22" name="picture 6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6200" cy="990600"/>
            </a:xfrm>
            <a:prstGeom prst="rect">
              <a:avLst/>
            </a:prstGeom>
          </p:spPr>
        </p:pic>
      </p:grpSp>
      <p:sp>
        <p:nvSpPr>
          <p:cNvPr id="23" name="textbox 612"/>
          <p:cNvSpPr/>
          <p:nvPr/>
        </p:nvSpPr>
        <p:spPr>
          <a:xfrm>
            <a:off x="601529" y="2355253"/>
            <a:ext cx="708025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迁移到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需要遵循以下关键步骤和最佳实践，以确保代码的稳定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性和性能：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" name="picture 6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10300" y="2837688"/>
            <a:ext cx="76200" cy="3619500"/>
          </a:xfrm>
          <a:prstGeom prst="rect">
            <a:avLst/>
          </a:prstGeom>
        </p:spPr>
      </p:pic>
      <p:pic>
        <p:nvPicPr>
          <p:cNvPr id="25" name="picture 6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400800" y="2990088"/>
            <a:ext cx="457200" cy="457200"/>
          </a:xfrm>
          <a:prstGeom prst="rect">
            <a:avLst/>
          </a:prstGeom>
        </p:spPr>
      </p:pic>
      <p:pic>
        <p:nvPicPr>
          <p:cNvPr id="26" name="picture 6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400800" y="4399788"/>
            <a:ext cx="457200" cy="457200"/>
          </a:xfrm>
          <a:prstGeom prst="rect">
            <a:avLst/>
          </a:prstGeom>
        </p:spPr>
      </p:pic>
      <p:pic>
        <p:nvPicPr>
          <p:cNvPr id="27" name="picture 6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400800" y="5618988"/>
            <a:ext cx="4572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8" name="group 68"/>
          <p:cNvGrpSpPr/>
          <p:nvPr/>
        </p:nvGrpSpPr>
        <p:grpSpPr>
          <a:xfrm rot="21600000">
            <a:off x="609600" y="5686425"/>
            <a:ext cx="10972800" cy="1400175"/>
            <a:chOff x="0" y="0"/>
            <a:chExt cx="10972800" cy="1400175"/>
          </a:xfrm>
        </p:grpSpPr>
        <p:pic>
          <p:nvPicPr>
            <p:cNvPr id="624" name="picture 6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0972800" cy="1400175"/>
            </a:xfrm>
            <a:prstGeom prst="rect">
              <a:avLst/>
            </a:prstGeom>
          </p:spPr>
        </p:pic>
        <p:sp>
          <p:nvSpPr>
            <p:cNvPr id="626" name="textbox 626"/>
            <p:cNvSpPr/>
            <p:nvPr/>
          </p:nvSpPr>
          <p:spPr>
            <a:xfrm>
              <a:off x="-12700" y="-12700"/>
              <a:ext cx="10998200" cy="144271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7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84175" algn="l" rtl="0" eaLnBrk="0">
                <a:lnSpc>
                  <a:spcPct val="91000"/>
                </a:lnSpc>
                <a:spcBef>
                  <a:spcPts val="5"/>
                </a:spcBef>
                <a:tabLst>
                  <a:tab pos="457200" algn="l"/>
                </a:tabLst>
              </a:pPr>
              <a:r>
                <a:rPr sz="15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1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15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TypeScript</a:t>
              </a:r>
              <a:r>
                <a:rPr sz="1500" kern="0" spc="1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到</a:t>
              </a:r>
              <a:r>
                <a:rPr sz="1500" b="1" kern="0" spc="0" dirty="0">
                  <a:solidFill>
                    <a:srgbClr val="FFFFFF">
                      <a:alpha val="100000"/>
                    </a:srgbClr>
                  </a:solidFill>
                  <a:latin typeface="Microsoft JhengHei"/>
                  <a:ea typeface="Microsoft JhengHei"/>
                  <a:cs typeface="Microsoft JhengHei"/>
                </a:rPr>
                <a:t>ArkTS</a:t>
              </a:r>
              <a:r>
                <a:rPr sz="1500" kern="0" spc="18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适配的必要性与价值</a:t>
              </a:r>
              <a:endParaRPr sz="15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1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41935" algn="l" rtl="0" eaLnBrk="0">
                <a:lnSpc>
                  <a:spcPct val="131000"/>
                </a:lnSpc>
                <a:spcBef>
                  <a:spcPts val="5"/>
                </a:spcBef>
              </a:pPr>
              <a:r>
                <a:rPr sz="13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3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在保持</a:t>
              </a:r>
              <a:r>
                <a:rPr sz="1300" kern="0" spc="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TypeScript</a:t>
              </a:r>
              <a:r>
                <a:rPr sz="1300" kern="0" spc="6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基本语法风格的基础上，进一步通过规范强化静态检查和分析，使得在程序开发阶段能够检测更多错误，从而提升</a:t>
              </a:r>
              <a:r>
                <a:rPr sz="13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      </a:t>
              </a:r>
              <a:r>
                <a:rPr sz="13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程序稳定性，并实现更好的运</a:t>
              </a:r>
              <a:r>
                <a:rPr sz="1300" kern="0" spc="4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行性能。这种适配对于提高代码质量和系统可靠性具有重要价值。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628" name="picture 6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266699"/>
              <a:ext cx="142875" cy="190500"/>
            </a:xfrm>
            <a:prstGeom prst="rect">
              <a:avLst/>
            </a:prstGeom>
          </p:spPr>
        </p:pic>
      </p:grpSp>
      <p:grpSp>
        <p:nvGrpSpPr>
          <p:cNvPr id="70" name="group 70"/>
          <p:cNvGrpSpPr/>
          <p:nvPr/>
        </p:nvGrpSpPr>
        <p:grpSpPr>
          <a:xfrm rot="21600000">
            <a:off x="0" y="1066800"/>
            <a:ext cx="12192000" cy="990600"/>
            <a:chOff x="0" y="0"/>
            <a:chExt cx="12192000" cy="990600"/>
          </a:xfrm>
        </p:grpSpPr>
        <p:pic>
          <p:nvPicPr>
            <p:cNvPr id="630" name="picture 6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632" name="textbox 632"/>
            <p:cNvSpPr/>
            <p:nvPr/>
          </p:nvSpPr>
          <p:spPr>
            <a:xfrm>
              <a:off x="-12700" y="-12700"/>
              <a:ext cx="12217400" cy="104648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2300" algn="l" rtl="0" eaLnBrk="0">
                <a:lnSpc>
                  <a:spcPct val="95000"/>
                </a:lnSpc>
                <a:spcBef>
                  <a:spcPts val="5"/>
                </a:spcBef>
              </a:pPr>
              <a:r>
                <a:rPr sz="22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课程总结</a:t>
              </a:r>
              <a:endParaRPr sz="2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638" name="textbox 638"/>
          <p:cNvSpPr/>
          <p:nvPr/>
        </p:nvSpPr>
        <p:spPr>
          <a:xfrm>
            <a:off x="6767271" y="3031794"/>
            <a:ext cx="4599304" cy="946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程序性能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118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的静态类型系统和方舟字节码编译机制，为程序性能带来了显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著提升。避免了动态类型语言在运行时进行类型检查所带来的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性能损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耗，提高了执行效率。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0" name="textbox 640"/>
          <p:cNvSpPr/>
          <p:nvPr/>
        </p:nvSpPr>
        <p:spPr>
          <a:xfrm>
            <a:off x="1204671" y="3031642"/>
            <a:ext cx="4481829" cy="946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程序稳定性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ct val="12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通过强化静态类型检查和显式初始化，有效减少了运行时错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误，增强了程序的健壮性。严格要求类属性初始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 safety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制，显著提升了代码安全性。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2" name="textbox 642"/>
          <p:cNvSpPr/>
          <p:nvPr/>
        </p:nvSpPr>
        <p:spPr>
          <a:xfrm>
            <a:off x="6846061" y="4517542"/>
            <a:ext cx="4592954" cy="7175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kern="0" spc="8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TypeScript/J</a:t>
            </a:r>
            <a:r>
              <a:rPr sz="1200" b="1" kern="0" spc="7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avaScript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兼容约束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955" indent="-825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强制使用严格模式，禁止使用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eval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with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(){}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和字符串创建</a:t>
            </a:r>
            <a:r>
              <a:rPr sz="1200" kern="0" spc="8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函数等可能导致安全问题的特性，提高了代码的安全性和可靠性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4" name="textbox 644"/>
          <p:cNvSpPr/>
          <p:nvPr/>
        </p:nvSpPr>
        <p:spPr>
          <a:xfrm>
            <a:off x="1207109" y="4517542"/>
            <a:ext cx="4587875" cy="693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305" algn="l" rtl="0" eaLnBrk="0">
              <a:lnSpc>
                <a:spcPct val="96000"/>
              </a:lnSpc>
            </a:pPr>
            <a:r>
              <a:rPr sz="1200" b="1" kern="0" spc="7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.</a:t>
            </a:r>
            <a:r>
              <a:rPr sz="1200" b="1" kern="0" spc="0" dirty="0">
                <a:solidFill>
                  <a:srgbClr val="1E40A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ets</a:t>
            </a:r>
            <a:r>
              <a:rPr sz="1200" kern="0" spc="7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代码兼容性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2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后对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.ets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文件进行语法检查，提供了标准模式和兼容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模式两种策略，确保了代码的平滑迁移和运行稳定。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46" name="textbox 646"/>
          <p:cNvSpPr/>
          <p:nvPr/>
        </p:nvSpPr>
        <p:spPr>
          <a:xfrm>
            <a:off x="601529" y="2384590"/>
            <a:ext cx="9598025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通过本课程的学习，我们全面了解了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的设计理念和实现机制，掌握了从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迁移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的关键步骤和最佳实践。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48" name="picture 6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0800" y="4505325"/>
            <a:ext cx="342900" cy="381000"/>
          </a:xfrm>
          <a:prstGeom prst="rect">
            <a:avLst/>
          </a:prstGeom>
        </p:spPr>
      </p:pic>
      <p:pic>
        <p:nvPicPr>
          <p:cNvPr id="650" name="picture 6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00099" y="3019425"/>
            <a:ext cx="304800" cy="381000"/>
          </a:xfrm>
          <a:prstGeom prst="rect">
            <a:avLst/>
          </a:prstGeom>
        </p:spPr>
      </p:pic>
      <p:pic>
        <p:nvPicPr>
          <p:cNvPr id="652" name="picture 6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0099" y="4505325"/>
            <a:ext cx="304800" cy="381000"/>
          </a:xfrm>
          <a:prstGeom prst="rect">
            <a:avLst/>
          </a:prstGeom>
        </p:spPr>
      </p:pic>
      <p:pic>
        <p:nvPicPr>
          <p:cNvPr id="654" name="picture 6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00800" y="3019425"/>
            <a:ext cx="266700" cy="381000"/>
          </a:xfrm>
          <a:prstGeom prst="rect">
            <a:avLst/>
          </a:prstGeom>
        </p:spPr>
      </p:pic>
      <p:pic>
        <p:nvPicPr>
          <p:cNvPr id="656" name="picture 6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10300" y="2867025"/>
            <a:ext cx="38100" cy="2514600"/>
          </a:xfrm>
          <a:prstGeom prst="rect">
            <a:avLst/>
          </a:prstGeom>
        </p:spPr>
      </p:pic>
      <p:pic>
        <p:nvPicPr>
          <p:cNvPr id="658" name="picture 6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09600" y="2867025"/>
            <a:ext cx="38100" cy="1257300"/>
          </a:xfrm>
          <a:prstGeom prst="rect">
            <a:avLst/>
          </a:prstGeom>
        </p:spPr>
      </p:pic>
      <p:pic>
        <p:nvPicPr>
          <p:cNvPr id="660" name="picture 6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9600" y="4352925"/>
            <a:ext cx="38100" cy="1028700"/>
          </a:xfrm>
          <a:prstGeom prst="rect">
            <a:avLst/>
          </a:prstGeom>
        </p:spPr>
      </p:pic>
      <p:pic>
        <p:nvPicPr>
          <p:cNvPr id="662" name="picture 66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1569715" y="4111752"/>
            <a:ext cx="12685" cy="12572"/>
          </a:xfrm>
          <a:prstGeom prst="rect">
            <a:avLst/>
          </a:prstGeom>
        </p:spPr>
      </p:pic>
      <p:pic>
        <p:nvPicPr>
          <p:cNvPr id="664" name="picture 66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969015" y="4111752"/>
            <a:ext cx="12684" cy="12572"/>
          </a:xfrm>
          <a:prstGeom prst="rect">
            <a:avLst/>
          </a:prstGeom>
        </p:spPr>
      </p:pic>
      <p:pic>
        <p:nvPicPr>
          <p:cNvPr id="666" name="picture 66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1569715" y="5369080"/>
            <a:ext cx="12685" cy="12544"/>
          </a:xfrm>
          <a:prstGeom prst="rect">
            <a:avLst/>
          </a:prstGeom>
        </p:spPr>
      </p:pic>
      <p:pic>
        <p:nvPicPr>
          <p:cNvPr id="668" name="picture 6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969015" y="5369080"/>
            <a:ext cx="12684" cy="125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0" y="1066800"/>
            <a:ext cx="12192000" cy="990600"/>
            <a:chOff x="0" y="0"/>
            <a:chExt cx="12192000" cy="990600"/>
          </a:xfrm>
        </p:grpSpPr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58" name="textbox 58"/>
            <p:cNvSpPr/>
            <p:nvPr/>
          </p:nvSpPr>
          <p:spPr>
            <a:xfrm>
              <a:off x="-12700" y="-12700"/>
              <a:ext cx="12217400" cy="104584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2300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2200" kern="0" spc="5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课程内容概览</a:t>
              </a:r>
              <a:endParaRPr sz="2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60" name="rect 60"/>
          <p:cNvSpPr/>
          <p:nvPr/>
        </p:nvSpPr>
        <p:spPr>
          <a:xfrm>
            <a:off x="609600" y="5095875"/>
            <a:ext cx="5334000" cy="2066925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2" name="rect 62"/>
          <p:cNvSpPr/>
          <p:nvPr/>
        </p:nvSpPr>
        <p:spPr>
          <a:xfrm>
            <a:off x="6248400" y="5095875"/>
            <a:ext cx="5334000" cy="2066925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4" name="rect 64"/>
          <p:cNvSpPr/>
          <p:nvPr/>
        </p:nvSpPr>
        <p:spPr>
          <a:xfrm>
            <a:off x="609600" y="2943225"/>
            <a:ext cx="5334000" cy="184785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0" name="textbox 70"/>
          <p:cNvSpPr/>
          <p:nvPr/>
        </p:nvSpPr>
        <p:spPr>
          <a:xfrm>
            <a:off x="7226871" y="5340540"/>
            <a:ext cx="4025265" cy="1224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兼容</a:t>
            </a:r>
            <a:r>
              <a:rPr sz="15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TypeScript/J</a:t>
            </a:r>
            <a:r>
              <a:rPr sz="1500" b="1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avaScript</a:t>
            </a:r>
            <a:r>
              <a:rPr sz="15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的约束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algn="l" rtl="0" eaLnBrk="0">
              <a:lnSpc>
                <a:spcPct val="91000"/>
              </a:lnSpc>
              <a:spcBef>
                <a:spcPts val="1040"/>
              </a:spcBef>
            </a:pP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6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上，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HarmonyOS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1905" algn="l" rtl="0" eaLnBrk="0">
              <a:lnSpc>
                <a:spcPct val="117000"/>
              </a:lnSpc>
              <a:spcBef>
                <a:spcPts val="33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4.9.5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ta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rget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字段为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es2017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强制使用严格模式，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并禁止使用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eval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with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(){}</a:t>
            </a:r>
            <a:r>
              <a:rPr sz="12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和字符串创建函数等可能导致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安全问题的特性。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" name="textbox 72"/>
          <p:cNvSpPr/>
          <p:nvPr/>
        </p:nvSpPr>
        <p:spPr>
          <a:xfrm>
            <a:off x="1585213" y="3187890"/>
            <a:ext cx="4142740" cy="10191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程序稳定性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4445" algn="l" rtl="0" eaLnBrk="0">
              <a:lnSpc>
                <a:spcPct val="12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通过强化静态类型检查和显式初始化，减少运行时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错误，提升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代码的健壮性和安全性。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强制使用静态类型，通过更严</a:t>
            </a:r>
            <a:r>
              <a:rPr sz="1200" kern="0" spc="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格的类型检查来减少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4" name="textbox 74"/>
          <p:cNvSpPr/>
          <p:nvPr/>
        </p:nvSpPr>
        <p:spPr>
          <a:xfrm>
            <a:off x="7224014" y="3188080"/>
            <a:ext cx="4130675" cy="993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500" kern="0" spc="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程序性能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indent="-2540" algn="l" rtl="0" eaLnBrk="0">
              <a:lnSpc>
                <a:spcPct val="114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通过静态类型系统和方舟字节码编译机制，为程序性能</a:t>
            </a:r>
            <a:r>
              <a:rPr sz="12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带来显著提升。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特性确保函数参数的类型安全，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避免不必要的运行时类型检查。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6" name="textbox 76"/>
          <p:cNvSpPr/>
          <p:nvPr/>
        </p:nvSpPr>
        <p:spPr>
          <a:xfrm>
            <a:off x="1589328" y="5340540"/>
            <a:ext cx="4119245" cy="9950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ct val="96000"/>
              </a:lnSpc>
            </a:pPr>
            <a:r>
              <a:rPr sz="1500" b="1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.ets</a:t>
            </a:r>
            <a:r>
              <a:rPr sz="15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代码兼容性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-1270" algn="l" rtl="0" eaLnBrk="0">
              <a:lnSpc>
                <a:spcPct val="114000"/>
              </a:lnSpc>
            </a:pP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3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之前，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完全采用标准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法。从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Release</a:t>
            </a:r>
            <a:r>
              <a:rPr sz="1200" kern="0" spc="13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的语法规则进行了明确定义，并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加了对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.ets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文件的语法检查功能。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8" name="textbox 78"/>
          <p:cNvSpPr/>
          <p:nvPr/>
        </p:nvSpPr>
        <p:spPr>
          <a:xfrm>
            <a:off x="598785" y="2384590"/>
            <a:ext cx="622554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本课程将介绍以下四个部分内容，帮助理解从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到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适配的必要性：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77000" y="3171825"/>
            <a:ext cx="609600" cy="609600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77000" y="5324475"/>
            <a:ext cx="609600" cy="609600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8200" y="3171825"/>
            <a:ext cx="609600" cy="609600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38200" y="5324475"/>
            <a:ext cx="6096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0" y="1066800"/>
            <a:ext cx="12192000" cy="990600"/>
            <a:chOff x="0" y="0"/>
            <a:chExt cx="12192000" cy="990600"/>
          </a:xfrm>
        </p:grpSpPr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92" name="textbox 92"/>
            <p:cNvSpPr/>
            <p:nvPr/>
          </p:nvSpPr>
          <p:spPr>
            <a:xfrm>
              <a:off x="-12700" y="-12700"/>
              <a:ext cx="12217400" cy="104203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9285" algn="l" rtl="0" eaLnBrk="0">
                <a:lnSpc>
                  <a:spcPct val="94000"/>
                </a:lnSpc>
                <a:spcBef>
                  <a:spcPts val="0"/>
                </a:spcBef>
              </a:pP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ArkTS</a:t>
              </a:r>
              <a:r>
                <a:rPr sz="2200" kern="0" spc="12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简介</a:t>
              </a:r>
              <a:endParaRPr sz="2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sp>
        <p:nvSpPr>
          <p:cNvPr id="94" name="textbox 94"/>
          <p:cNvSpPr/>
          <p:nvPr/>
        </p:nvSpPr>
        <p:spPr>
          <a:xfrm>
            <a:off x="8293100" y="4054475"/>
            <a:ext cx="2954654" cy="283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975"/>
              </a:lnSpc>
            </a:pPr>
            <a:r>
              <a:rPr sz="3000" kern="0" spc="60" dirty="0">
                <a:solidFill>
                  <a:srgbClr val="1739A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r>
              <a:rPr sz="3000" kern="0" spc="60" dirty="0">
                <a:solidFill>
                  <a:srgbClr val="1739A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60" baseline="4700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提升程序稳定性</a:t>
            </a:r>
            <a:endParaRPr sz="2300" baseline="47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3175" algn="l" rtl="0" eaLnBrk="0">
              <a:lnSpc>
                <a:spcPct val="115000"/>
              </a:lnSpc>
              <a:spcBef>
                <a:spcPts val="1060"/>
              </a:spcBef>
            </a:pP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强制要求显式初始化变量，实现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200" kern="0" spc="2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机制，减少运行时错误，提高代码健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壮性。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3975"/>
              </a:lnSpc>
              <a:spcBef>
                <a:spcPts val="900"/>
              </a:spcBef>
            </a:pPr>
            <a:r>
              <a:rPr sz="3000" kern="0" spc="100" dirty="0">
                <a:solidFill>
                  <a:srgbClr val="1537A2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r>
              <a:rPr sz="3000" kern="0" spc="-60" dirty="0">
                <a:solidFill>
                  <a:srgbClr val="1537A2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300" kern="0" spc="100" baseline="4500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安全特性增强</a:t>
            </a:r>
            <a:endParaRPr sz="2300" baseline="45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indent="-7620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禁止使用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eval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with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(){}</a:t>
            </a:r>
            <a:r>
              <a:rPr sz="1200" kern="0" spc="7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等可能导致安全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问题的特性，提升应用安全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0" name="textbox 100"/>
          <p:cNvSpPr/>
          <p:nvPr/>
        </p:nvSpPr>
        <p:spPr>
          <a:xfrm>
            <a:off x="4343399" y="5591175"/>
            <a:ext cx="3505834" cy="1524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800" algn="l" rtl="0" eaLnBrk="0">
              <a:lnSpc>
                <a:spcPct val="96000"/>
              </a:lnSpc>
              <a:spcBef>
                <a:spcPts val="5"/>
              </a:spcBef>
              <a:tabLst>
                <a:tab pos="812800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500" b="1" kern="0" spc="-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.ets</a:t>
            </a:r>
            <a:r>
              <a:rPr sz="1500" kern="0" spc="-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文件兼容性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140" indent="-1905" algn="l" rtl="0" eaLnBrk="0">
              <a:lnSpc>
                <a:spcPct val="115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20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开始，对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.ets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文件进行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语法检       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查，确保代码符合新的语法规则。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2" name="picture 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5819775"/>
            <a:ext cx="457200" cy="457200"/>
          </a:xfrm>
          <a:prstGeom prst="rect">
            <a:avLst/>
          </a:prstGeom>
        </p:spPr>
      </p:pic>
      <p:sp>
        <p:nvSpPr>
          <p:cNvPr id="104" name="textbox 104"/>
          <p:cNvSpPr/>
          <p:nvPr/>
        </p:nvSpPr>
        <p:spPr>
          <a:xfrm>
            <a:off x="609600" y="3838575"/>
            <a:ext cx="3505200" cy="1524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4005"/>
              </a:lnSpc>
            </a:pPr>
            <a:r>
              <a:rPr sz="3000" kern="0" spc="170" dirty="0">
                <a:solidFill>
                  <a:srgbClr val="1538A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</a:t>
            </a:r>
            <a:r>
              <a:rPr sz="3000" kern="0" spc="170" dirty="0">
                <a:solidFill>
                  <a:srgbClr val="1538A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300" kern="0" spc="170" baseline="2000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保持</a:t>
            </a:r>
            <a:r>
              <a:rPr sz="2300" b="1" kern="0" spc="0" baseline="200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2300" kern="0" spc="170" baseline="2000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语法风格</a:t>
            </a:r>
            <a:endParaRPr sz="2300" baseline="20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algn="l" rtl="0" eaLnBrk="0">
              <a:lnSpc>
                <a:spcPct val="111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在语法上与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保持一致，开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发者可以轻松上手，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降低学习成本。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609600" y="5591175"/>
            <a:ext cx="3505200" cy="15240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800" algn="l" rtl="0" eaLnBrk="0">
              <a:lnSpc>
                <a:spcPct val="93000"/>
              </a:lnSpc>
              <a:spcBef>
                <a:spcPts val="0"/>
              </a:spcBef>
              <a:tabLst>
                <a:tab pos="796290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优化运行性能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indent="2540" algn="l" rtl="0" eaLnBrk="0">
              <a:lnSpc>
                <a:spcPct val="116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通过静态类型系统和方舟字节码编译机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制，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代码运行速度更快，执行效率更高。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8200" y="5819775"/>
            <a:ext cx="457200" cy="457200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864971" y="2613190"/>
            <a:ext cx="10331450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" indent="-7620" algn="l" rtl="0" eaLnBrk="0">
              <a:lnSpc>
                <a:spcPct val="128000"/>
              </a:lnSpc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在保持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基本语法风格的基础上，通过规范强化静态检查和分析，能够在程序开发阶段检测更多错误，提升程序稳定性并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实现更好的运行性能。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2" name="textbox 112"/>
          <p:cNvSpPr/>
          <p:nvPr/>
        </p:nvSpPr>
        <p:spPr>
          <a:xfrm>
            <a:off x="4559300" y="4054475"/>
            <a:ext cx="3073400" cy="10864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9900" algn="l" rtl="0" eaLnBrk="0">
              <a:lnSpc>
                <a:spcPct val="93000"/>
              </a:lnSpc>
              <a:spcBef>
                <a:spcPts val="5"/>
              </a:spcBef>
              <a:tabLst>
                <a:tab pos="588010" algn="l"/>
              </a:tabLst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强化静态检查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2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indent="-2540" algn="l" rtl="0" eaLnBrk="0">
              <a:lnSpc>
                <a:spcPct val="119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通过更严格的类型检查，在编译阶</a:t>
            </a:r>
            <a:r>
              <a:rPr sz="12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段就能发现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更多潜在错误，提前预防运行时异常。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72000" y="4067175"/>
            <a:ext cx="457200" cy="457200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" y="2362200"/>
            <a:ext cx="762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0" name="rect 120"/>
          <p:cNvSpPr/>
          <p:nvPr/>
        </p:nvSpPr>
        <p:spPr>
          <a:xfrm>
            <a:off x="609600" y="5914263"/>
            <a:ext cx="10972800" cy="14859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14362" y="2623375"/>
            <a:ext cx="5324475" cy="2981325"/>
          </a:xfrm>
          <a:prstGeom prst="rect">
            <a:avLst/>
          </a:prstGeom>
        </p:spPr>
      </p:pic>
      <p:graphicFrame>
        <p:nvGraphicFramePr>
          <p:cNvPr id="124" name="table 124"/>
          <p:cNvGraphicFramePr>
            <a:graphicFrameLocks noGrp="1"/>
          </p:cNvGraphicFramePr>
          <p:nvPr/>
        </p:nvGraphicFramePr>
        <p:xfrm>
          <a:off x="609600" y="2618613"/>
          <a:ext cx="5333365" cy="2990215"/>
        </p:xfrm>
        <a:graphic>
          <a:graphicData uri="http://schemas.openxmlformats.org/drawingml/2006/table">
            <a:tbl>
              <a:tblPr/>
              <a:tblGrid>
                <a:gridCol w="358775"/>
                <a:gridCol w="4974590"/>
              </a:tblGrid>
              <a:tr h="779144">
                <a:tc gridSpan="2">
                  <a:txBody>
                    <a:bodyPr/>
                    <a:p>
                      <a:pPr algn="l" rtl="0" eaLnBrk="0">
                        <a:lnSpc>
                          <a:spcPct val="156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38125" algn="l" rtl="0" eaLnBrk="0">
                        <a:lnSpc>
                          <a:spcPts val="4110"/>
                        </a:lnSpc>
                        <a:spcBef>
                          <a:spcPts val="5"/>
                        </a:spcBef>
                      </a:pPr>
                      <a:r>
                        <a:rPr sz="3000" kern="0" spc="1420" dirty="0">
                          <a:solidFill>
                            <a:srgbClr val="FEE2E2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w</a:t>
                      </a:r>
                      <a:r>
                        <a:rPr sz="3000" kern="0" spc="410" dirty="0">
                          <a:solidFill>
                            <a:srgbClr val="FEE2E2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 </a:t>
                      </a:r>
                      <a:r>
                        <a:rPr sz="2300" kern="0" spc="0" baseline="37000" dirty="0">
                          <a:solidFill>
                            <a:srgbClr val="DC2626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动态类型语言的局限</a:t>
                      </a:r>
                      <a:endParaRPr sz="2300" baseline="37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107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0000"/>
                        </a:lnSpc>
                      </a:pPr>
                      <a:endParaRPr sz="5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55880" algn="l" rtl="0" eaLnBrk="0">
                        <a:lnSpc>
                          <a:spcPts val="1510"/>
                        </a:lnSpc>
                        <a:spcBef>
                          <a:spcPts val="0"/>
                        </a:spcBef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开发者快速编写代码，但容易在运行时引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发非预期错误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3340" algn="l" rtl="0" eaLnBrk="0">
                        <a:lnSpc>
                          <a:spcPts val="2700"/>
                        </a:lnSpc>
                      </a:pP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未检查值是否为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undeﬁned 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，程序可能在运行时崩溃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54610" indent="-4445" algn="l" rtl="0" eaLnBrk="0">
                        <a:lnSpc>
                          <a:spcPct val="113000"/>
                        </a:lnSpc>
                        <a:spcBef>
                          <a:spcPts val="1165"/>
                        </a:spcBef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TypeScript</a:t>
                      </a:r>
                      <a:r>
                        <a:rPr sz="1200" kern="0" spc="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不强制要求对变量进行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类型标注，导致编译时检查无法开        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展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8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4925" algn="l" rtl="0" eaLnBrk="0">
                        <a:lnSpc>
                          <a:spcPts val="1320"/>
                        </a:lnSpc>
                        <a:spcBef>
                          <a:spcPts val="305"/>
                        </a:spcBef>
                      </a:pPr>
                      <a:r>
                        <a:rPr sz="1000" kern="0" spc="-2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运行时错误示例：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3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25400" algn="l" rtl="0" eaLnBrk="0">
                        <a:lnSpc>
                          <a:spcPts val="1130"/>
                        </a:lnSpc>
                        <a:spcBef>
                          <a:spcPts val="0"/>
                        </a:spcBef>
                      </a:pP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JavaScript</a:t>
                      </a:r>
                      <a:r>
                        <a:rPr sz="900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中，访问</a:t>
                      </a: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unde</a:t>
                      </a:r>
                      <a:r>
                        <a:rPr sz="900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ﬁ</a:t>
                      </a: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ned</a:t>
                      </a:r>
                      <a:r>
                        <a:rPr sz="900" kern="0" spc="3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的属性会导致程序崩</a:t>
                      </a:r>
                      <a:r>
                        <a:rPr sz="900" kern="0" spc="2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溃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EC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53162" y="2623375"/>
            <a:ext cx="5324475" cy="2981325"/>
          </a:xfrm>
          <a:prstGeom prst="rect">
            <a:avLst/>
          </a:prstGeom>
        </p:spPr>
      </p:pic>
      <p:graphicFrame>
        <p:nvGraphicFramePr>
          <p:cNvPr id="128" name="table 128"/>
          <p:cNvGraphicFramePr>
            <a:graphicFrameLocks noGrp="1"/>
          </p:cNvGraphicFramePr>
          <p:nvPr/>
        </p:nvGraphicFramePr>
        <p:xfrm>
          <a:off x="6248400" y="2618613"/>
          <a:ext cx="5334000" cy="2990850"/>
        </p:xfrm>
        <a:graphic>
          <a:graphicData uri="http://schemas.openxmlformats.org/drawingml/2006/table">
            <a:tbl>
              <a:tblPr/>
              <a:tblGrid>
                <a:gridCol w="257175"/>
                <a:gridCol w="5076825"/>
              </a:tblGrid>
              <a:tr h="1827529">
                <a:tc gridSpan="2">
                  <a:txBody>
                    <a:bodyPr/>
                    <a:p>
                      <a:pPr algn="l" rtl="0" eaLnBrk="0">
                        <a:lnSpc>
                          <a:spcPct val="118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119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9532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  <a:tabLst>
                          <a:tab pos="848360" algn="l"/>
                        </a:tabLst>
                      </a:pPr>
                      <a:r>
                        <a:rPr sz="1500" kern="0" spc="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	</a:t>
                      </a:r>
                      <a:r>
                        <a:rPr sz="1500" b="1" kern="0" spc="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ArkTS</a:t>
                      </a:r>
                      <a:r>
                        <a:rPr sz="1500" kern="0" spc="140" dirty="0">
                          <a:solidFill>
                            <a:srgbClr val="16A34A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的解决方案</a:t>
                      </a:r>
                      <a:endParaRPr sz="15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5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spcBef>
                          <a:spcPts val="365"/>
                        </a:spcBef>
                        <a:tabLst>
                          <a:tab pos="469900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强制使用静态类型，在编译时识别错误，无需等到程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序运行时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marL="390525" algn="l" rtl="0" eaLnBrk="0">
                        <a:lnSpc>
                          <a:spcPct val="92000"/>
                        </a:lnSpc>
                        <a:spcBef>
                          <a:spcPts val="1310"/>
                        </a:spcBef>
                        <a:tabLst>
                          <a:tab pos="469265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要求类的所有属性在声明时或在构造函数中显式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初始化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390525" algn="l" rtl="0" eaLnBrk="0">
                        <a:lnSpc>
                          <a:spcPts val="1510"/>
                        </a:lnSpc>
                        <a:tabLst>
                          <a:tab pos="469900" algn="l"/>
                        </a:tabLst>
                      </a:pP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	</a:t>
                      </a:r>
                      <a:r>
                        <a:rPr sz="1200" kern="0" spc="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通过更严格的类型检查减少运行时错误，提升程</a:t>
                      </a:r>
                      <a:r>
                        <a:rPr sz="1200" kern="0" spc="-10" dirty="0">
                          <a:solidFill>
                            <a:srgbClr val="374151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序稳定性</a:t>
                      </a:r>
                      <a:endParaRPr sz="12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 marL="0" marR="0" marT="0" marB="0" vert="horz">
                    <a:lnL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6332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1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462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000" kern="0" spc="-10" dirty="0">
                          <a:solidFill>
                            <a:srgbClr val="4B5563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编译时检查示例：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sz="4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3398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ArkTS</a:t>
                      </a:r>
                      <a:r>
                        <a:rPr sz="900" kern="0" spc="2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在编译阶段就能检测出</a:t>
                      </a: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name</a:t>
                      </a:r>
                      <a:r>
                        <a:rPr sz="900" kern="0" spc="2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可能为</a:t>
                      </a: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unde</a:t>
                      </a:r>
                      <a:r>
                        <a:rPr sz="900" kern="0" spc="1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ﬁ</a:t>
                      </a:r>
                      <a:r>
                        <a:rPr sz="900" kern="0" spc="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ned</a:t>
                      </a:r>
                      <a:r>
                        <a:rPr sz="900" kern="0" spc="10" dirty="0">
                          <a:solidFill>
                            <a:srgbClr val="6B7280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的问题</a:t>
                      </a:r>
                      <a:endParaRPr sz="9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1E4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BF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0" name="picture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4213684"/>
            <a:ext cx="152400" cy="105507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3870784"/>
            <a:ext cx="152400" cy="105507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6525" y="3527884"/>
            <a:ext cx="152400" cy="105507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86525" y="2856738"/>
            <a:ext cx="457200" cy="457200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21600000">
            <a:off x="0" y="818515"/>
            <a:ext cx="12192000" cy="990600"/>
            <a:chOff x="0" y="0"/>
            <a:chExt cx="12192000" cy="990600"/>
          </a:xfrm>
        </p:grpSpPr>
        <p:pic>
          <p:nvPicPr>
            <p:cNvPr id="138" name="picture 1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140" name="textbox 140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8490" algn="l" rtl="0" eaLnBrk="0">
                <a:lnSpc>
                  <a:spcPct val="97000"/>
                </a:lnSpc>
              </a:pPr>
              <a:r>
                <a:rPr sz="22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程序稳定性</a:t>
              </a:r>
              <a:r>
                <a:rPr sz="2200" b="1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42" name="textbox 142"/>
          <p:cNvSpPr/>
          <p:nvPr/>
        </p:nvSpPr>
        <p:spPr>
          <a:xfrm>
            <a:off x="598443" y="2136178"/>
            <a:ext cx="9580880" cy="241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700"/>
              </a:lnSpc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动态类型语言容易在运行时引发非预期错误，而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通过强制使用静态类型，减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少运行时错误，提升代码的安全性和稳定性。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4" name="textbox 144"/>
          <p:cNvSpPr/>
          <p:nvPr/>
        </p:nvSpPr>
        <p:spPr>
          <a:xfrm>
            <a:off x="5555469" y="6822287"/>
            <a:ext cx="1086485" cy="392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8770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4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更严格的类型检查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039350" y="6104763"/>
            <a:ext cx="609601" cy="609600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791200" y="6104763"/>
            <a:ext cx="609600" cy="609600"/>
          </a:xfrm>
          <a:prstGeom prst="rect">
            <a:avLst/>
          </a:prstGeom>
        </p:spPr>
      </p:pic>
      <p:pic>
        <p:nvPicPr>
          <p:cNvPr id="150" name="picture 1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543050" y="6104763"/>
            <a:ext cx="609600" cy="609600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9865810" y="6808572"/>
            <a:ext cx="955675" cy="405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250" algn="l" rtl="0" eaLnBrk="0">
              <a:lnSpc>
                <a:spcPct val="92000"/>
              </a:lnSpc>
            </a:pP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程序稳定性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减少运行时错误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4" name="textbox 154"/>
          <p:cNvSpPr/>
          <p:nvPr/>
        </p:nvSpPr>
        <p:spPr>
          <a:xfrm>
            <a:off x="1371811" y="6822287"/>
            <a:ext cx="957580" cy="3829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1280" algn="l" rtl="0" eaLnBrk="0">
              <a:lnSpc>
                <a:spcPct val="85000"/>
              </a:lnSpc>
            </a:pPr>
            <a:r>
              <a:rPr sz="1200" kern="0" spc="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编译时检查有限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6" name="picture 1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47725" y="3527884"/>
            <a:ext cx="95250" cy="1843453"/>
          </a:xfrm>
          <a:prstGeom prst="rect">
            <a:avLst/>
          </a:prstGeom>
        </p:spPr>
      </p:pic>
      <p:pic>
        <p:nvPicPr>
          <p:cNvPr id="158" name="picture 1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486150" y="6571488"/>
            <a:ext cx="990600" cy="152400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791450" y="6571488"/>
            <a:ext cx="9906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4" name="textbox 164"/>
          <p:cNvSpPr/>
          <p:nvPr/>
        </p:nvSpPr>
        <p:spPr>
          <a:xfrm>
            <a:off x="609600" y="3990975"/>
            <a:ext cx="5372100" cy="2476500"/>
          </a:xfrm>
          <a:prstGeom prst="rect">
            <a:avLst/>
          </a:prstGeom>
          <a:solidFill>
            <a:srgbClr val="FFFF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870" algn="l" rtl="0" eaLnBrk="0">
              <a:lnSpc>
                <a:spcPts val="1805"/>
              </a:lnSpc>
            </a:pPr>
            <a:r>
              <a:rPr sz="13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1300" b="1" kern="0" spc="4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(</a:t>
            </a:r>
            <a:r>
              <a:rPr sz="1300" kern="0" spc="4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非严格模式</a:t>
            </a:r>
            <a:r>
              <a:rPr sz="1300" b="1" kern="0" spc="4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)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4325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Person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326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name:</a:t>
            </a:r>
            <a:r>
              <a:rPr sz="1200" kern="0" spc="1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262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setName(n: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string):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200" kern="0" spc="1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50290" algn="l" rtl="0" eaLnBrk="0">
              <a:lnSpc>
                <a:spcPts val="1625"/>
              </a:lnSpc>
              <a:spcBef>
                <a:spcPts val="380"/>
              </a:spcBef>
            </a:pP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.name</a:t>
            </a:r>
            <a:r>
              <a:rPr sz="1200" kern="0" spc="6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2625" algn="l" rtl="0" eaLnBrk="0">
              <a:lnSpc>
                <a:spcPts val="1495"/>
              </a:lnSpc>
              <a:spcBef>
                <a:spcPts val="175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072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getName():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54100" algn="l" rtl="0" eaLnBrk="0">
              <a:lnSpc>
                <a:spcPts val="1625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return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43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.nam</a:t>
            </a:r>
            <a:r>
              <a:rPr sz="1200" kern="0" spc="-5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82625" algn="l" rtl="0" eaLnBrk="0">
              <a:lnSpc>
                <a:spcPts val="1495"/>
              </a:lnSpc>
              <a:spcBef>
                <a:spcPts val="175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pSp>
        <p:nvGrpSpPr>
          <p:cNvPr id="16" name="group 16"/>
          <p:cNvGrpSpPr/>
          <p:nvPr/>
        </p:nvGrpSpPr>
        <p:grpSpPr>
          <a:xfrm rot="21600000">
            <a:off x="0" y="1066800"/>
            <a:ext cx="12192000" cy="990600"/>
            <a:chOff x="0" y="0"/>
            <a:chExt cx="12192000" cy="990600"/>
          </a:xfrm>
        </p:grpSpPr>
        <p:pic>
          <p:nvPicPr>
            <p:cNvPr id="166" name="picture 16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168" name="textbox 168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8490" algn="l" rtl="0" eaLnBrk="0">
                <a:lnSpc>
                  <a:spcPct val="97000"/>
                </a:lnSpc>
              </a:pPr>
              <a:r>
                <a:rPr sz="22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程序稳定性</a:t>
              </a:r>
              <a:r>
                <a:rPr sz="2200" b="1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70" name="rect 170"/>
          <p:cNvSpPr/>
          <p:nvPr/>
        </p:nvSpPr>
        <p:spPr>
          <a:xfrm>
            <a:off x="628649" y="3152775"/>
            <a:ext cx="10953750" cy="609600"/>
          </a:xfrm>
          <a:prstGeom prst="rect">
            <a:avLst/>
          </a:prstGeom>
          <a:solidFill>
            <a:srgbClr val="DBEAFE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72" name="textbox 172"/>
          <p:cNvSpPr/>
          <p:nvPr/>
        </p:nvSpPr>
        <p:spPr>
          <a:xfrm>
            <a:off x="598271" y="2402249"/>
            <a:ext cx="10995659" cy="5168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901" rIns="0" bIns="0"/>
          <a:p>
            <a:pPr marL="25400" indent="-13335" algn="l" rtl="0" eaLnBrk="0">
              <a:lnSpc>
                <a:spcPct val="127000"/>
              </a:lnSpc>
              <a:spcBef>
                <a:spcPts val="5"/>
              </a:spcBef>
            </a:pP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要求类的所有属性在声明时或在构造函数中显式地初始化，这与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300" kern="0" spc="9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strictPropertyInitialization</a:t>
            </a:r>
            <a:r>
              <a:rPr sz="1300" kern="0" spc="8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检查一致。这种设计有效避免</a:t>
            </a:r>
            <a:r>
              <a:rPr sz="13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了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值导致的运行时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787400" y="3329051"/>
            <a:ext cx="7034530" cy="3213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2400" kern="0" spc="-10" dirty="0">
                <a:solidFill>
                  <a:srgbClr val="1D5DE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●</a:t>
            </a:r>
            <a:r>
              <a:rPr sz="2400" kern="0" spc="220" dirty="0">
                <a:solidFill>
                  <a:srgbClr val="1D5DEA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通过强制属性显式初始化，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在编译阶段就能检测出未初始化的属性访问，提前发</a:t>
            </a:r>
            <a:r>
              <a:rPr sz="1200" kern="0" spc="-2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现潜在错误。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3152775"/>
            <a:ext cx="381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8" name="group 18"/>
          <p:cNvGrpSpPr/>
          <p:nvPr/>
        </p:nvGrpSpPr>
        <p:grpSpPr>
          <a:xfrm rot="21600000">
            <a:off x="609600" y="3248025"/>
            <a:ext cx="5334000" cy="3779520"/>
            <a:chOff x="0" y="0"/>
            <a:chExt cx="5334000" cy="3779520"/>
          </a:xfrm>
        </p:grpSpPr>
        <p:sp>
          <p:nvSpPr>
            <p:cNvPr id="180" name="rect 180"/>
            <p:cNvSpPr/>
            <p:nvPr/>
          </p:nvSpPr>
          <p:spPr>
            <a:xfrm>
              <a:off x="0" y="0"/>
              <a:ext cx="5334000" cy="3657600"/>
            </a:xfrm>
            <a:prstGeom prst="rect">
              <a:avLst/>
            </a:prstGeom>
            <a:solidFill>
              <a:srgbClr val="1E293B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82" name="textbox 182"/>
            <p:cNvSpPr/>
            <p:nvPr/>
          </p:nvSpPr>
          <p:spPr>
            <a:xfrm>
              <a:off x="-12700" y="-12700"/>
              <a:ext cx="5359400" cy="38227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4625" algn="l" rtl="0" eaLnBrk="0">
                <a:lnSpc>
                  <a:spcPts val="1495"/>
                </a:lnSpc>
                <a:spcBef>
                  <a:spcPts val="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class</a:t>
              </a:r>
              <a:r>
                <a:rPr sz="12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Person</a:t>
              </a:r>
              <a:r>
                <a:rPr sz="12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3560" algn="l" rtl="0" eaLnBrk="0">
                <a:lnSpc>
                  <a:spcPct val="99000"/>
                </a:lnSpc>
                <a:spcBef>
                  <a:spcPts val="300"/>
                </a:spcBef>
              </a:pP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?: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3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可能为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undefined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2925" algn="l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setName(n: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):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200" kern="0" spc="14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0590" algn="l" rtl="0" eaLnBrk="0">
                <a:lnSpc>
                  <a:spcPts val="1520"/>
                </a:lnSpc>
                <a:spcBef>
                  <a:spcPts val="380"/>
                </a:spcBef>
              </a:pPr>
              <a:r>
                <a:rPr sz="1200" kern="0" spc="-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.name</a:t>
              </a:r>
              <a:r>
                <a:rPr sz="12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28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39115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编译时错误：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可能为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undefin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ed</a:t>
              </a:r>
              <a:r>
                <a:rPr sz="1200" kern="0" spc="-37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，所以无法将返回值类型标注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41020" algn="l" rtl="0" eaLnBrk="0">
                <a:lnSpc>
                  <a:spcPct val="94000"/>
                </a:lnSpc>
                <a:spcBef>
                  <a:spcPts val="445"/>
                </a:spcBef>
              </a:pP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getNameWrong():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14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4400" algn="l" rtl="0" eaLnBrk="0">
                <a:lnSpc>
                  <a:spcPct val="136000"/>
                </a:lnSpc>
                <a:spcBef>
                  <a:spcPts val="5"/>
                </a:spcBef>
              </a:pP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2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u="sng" kern="0" spc="-30" dirty="0">
                  <a:solidFill>
                    <a:srgbClr val="F8717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u="sng" kern="0" spc="-430" dirty="0">
                  <a:solidFill>
                    <a:srgbClr val="F8717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u="sng" kern="0" spc="-30" dirty="0">
                  <a:solidFill>
                    <a:srgbClr val="F87171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.name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28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39115" algn="l" rtl="0" eaLnBrk="0">
                <a:lnSpc>
                  <a:spcPts val="1495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返回匹配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name</a:t>
              </a:r>
              <a:r>
                <a:rPr sz="1200" kern="0" spc="-10" dirty="0">
                  <a:solidFill>
                    <a:srgbClr val="94A3B8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41020" algn="l" rtl="0" eaLnBrk="0">
                <a:lnSpc>
                  <a:spcPct val="99000"/>
                </a:lnSpc>
                <a:spcBef>
                  <a:spcPts val="315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getName():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31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|</a:t>
              </a:r>
              <a:r>
                <a:rPr sz="12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undefined</a:t>
              </a:r>
              <a:r>
                <a:rPr sz="1200" kern="0" spc="130" dirty="0">
                  <a:solidFill>
                    <a:srgbClr val="C4B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14400" algn="l" rtl="0" eaLnBrk="0">
                <a:lnSpc>
                  <a:spcPts val="1520"/>
                </a:lnSpc>
                <a:spcBef>
                  <a:spcPts val="380"/>
                </a:spcBef>
              </a:pPr>
              <a:r>
                <a:rPr sz="1200" kern="0" spc="-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return</a:t>
              </a:r>
              <a:r>
                <a:rPr sz="1200" kern="0" spc="11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4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40" dirty="0">
                  <a:solidFill>
                    <a:srgbClr val="FDBA7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.name</a:t>
              </a:r>
              <a:r>
                <a:rPr sz="1200" kern="0" spc="-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280"/>
                </a:spcBef>
              </a:pPr>
              <a:r>
                <a:rPr sz="12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0" y="1066800"/>
            <a:ext cx="12192000" cy="990600"/>
            <a:chOff x="0" y="0"/>
            <a:chExt cx="12192000" cy="990600"/>
          </a:xfrm>
        </p:grpSpPr>
        <p:pic>
          <p:nvPicPr>
            <p:cNvPr id="184" name="picture 1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186" name="textbox 186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8490" algn="l" rtl="0" eaLnBrk="0">
                <a:lnSpc>
                  <a:spcPct val="97000"/>
                </a:lnSpc>
              </a:pPr>
              <a:r>
                <a:rPr sz="22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程序稳定性</a:t>
              </a:r>
              <a:r>
                <a:rPr sz="2200" b="1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(3)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188" name="textbox 188"/>
          <p:cNvSpPr/>
          <p:nvPr/>
        </p:nvSpPr>
        <p:spPr>
          <a:xfrm>
            <a:off x="594613" y="2341956"/>
            <a:ext cx="10624184" cy="6648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2405"/>
              </a:lnSpc>
            </a:pPr>
            <a:r>
              <a:rPr sz="18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精确标注</a:t>
            </a:r>
            <a:r>
              <a:rPr sz="18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undefined</a:t>
            </a:r>
            <a:r>
              <a:rPr sz="18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ts val="170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中，如果属性可能为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r>
              <a:rPr sz="1300" kern="0" spc="19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，必须在类型中精确标注。编译器会在编译阶段检测潜在的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unde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ﬁ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ned</a:t>
            </a:r>
            <a:r>
              <a:rPr sz="1300" kern="0" spc="4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访问错误，避免</a:t>
            </a:r>
            <a:r>
              <a:rPr sz="1300" kern="0" spc="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运行时异常。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2" name="group 22"/>
          <p:cNvGrpSpPr/>
          <p:nvPr/>
        </p:nvGrpSpPr>
        <p:grpSpPr>
          <a:xfrm rot="21600000">
            <a:off x="6248400" y="3000375"/>
            <a:ext cx="5943600" cy="4305300"/>
            <a:chOff x="0" y="0"/>
            <a:chExt cx="5943600" cy="4305300"/>
          </a:xfrm>
        </p:grpSpPr>
        <p:pic>
          <p:nvPicPr>
            <p:cNvPr id="192" name="picture 19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5334000" cy="4305300"/>
            </a:xfrm>
            <a:prstGeom prst="rect">
              <a:avLst/>
            </a:prstGeom>
          </p:spPr>
        </p:pic>
        <p:sp>
          <p:nvSpPr>
            <p:cNvPr id="194" name="textbox 194"/>
            <p:cNvSpPr/>
            <p:nvPr/>
          </p:nvSpPr>
          <p:spPr>
            <a:xfrm>
              <a:off x="219100" y="370966"/>
              <a:ext cx="4737734" cy="33972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4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23570" algn="l" rtl="0" eaLnBrk="0">
                <a:lnSpc>
                  <a:spcPct val="81000"/>
                </a:lnSpc>
              </a:pPr>
              <a:r>
                <a:rPr sz="1500" b="1" kern="0" spc="-2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ArkTS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5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8760" algn="l" rtl="0" eaLnBrk="0">
                <a:lnSpc>
                  <a:spcPts val="151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静态类型检查，编译时识别</a:t>
              </a: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错误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9395" algn="l" rtl="0" eaLnBrk="0">
                <a:lnSpc>
                  <a:spcPct val="93000"/>
                </a:lnSpc>
                <a:spcBef>
                  <a:spcPts val="365"/>
                </a:spcBef>
              </a:pPr>
              <a:r>
                <a:rPr sz="1200" kern="0" spc="2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编译为方舟字节码文件，而非</a:t>
              </a: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JavaScript</a:t>
              </a:r>
              <a:endParaRPr sz="1200" dirty="0">
                <a:latin typeface="Lucida Sans Unicode" panose="020B0602030504020204"/>
                <a:ea typeface="Lucida Sans Unicode" panose="020B0602030504020204"/>
                <a:cs typeface="Lucida Sans Unicode" panose="020B0602030504020204"/>
              </a:endParaRPr>
            </a:p>
            <a:p>
              <a:pPr algn="l" rtl="0" eaLnBrk="0">
                <a:lnSpc>
                  <a:spcPct val="10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39395" algn="l" rtl="0" eaLnBrk="0">
                <a:lnSpc>
                  <a:spcPct val="82000"/>
                </a:lnSpc>
                <a:spcBef>
                  <a:spcPts val="365"/>
                </a:spcBef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在编译阶段消除运行时类</a:t>
              </a: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型检查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34315" algn="l" rtl="0" eaLnBrk="0">
                <a:lnSpc>
                  <a:spcPts val="3195"/>
                </a:lnSpc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性能得到显著提升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7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1295" algn="l" rtl="0" eaLnBrk="0">
                <a:lnSpc>
                  <a:spcPct val="92000"/>
                </a:lnSpc>
                <a:spcBef>
                  <a:spcPts val="365"/>
                </a:spcBef>
              </a:pPr>
              <a:r>
                <a:rPr sz="1200" kern="0" spc="-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编译优化优势：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96215" indent="4445" algn="l" rtl="0" eaLnBrk="0">
                <a:lnSpc>
                  <a:spcPct val="122000"/>
                </a:lnSpc>
                <a:spcBef>
                  <a:spcPts val="930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代码被编译为方舟字节码文件，而非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JavaScript</a:t>
              </a:r>
              <a:r>
                <a:rPr sz="1000" kern="0" spc="8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代码，因此运行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速度更</a:t>
              </a:r>
              <a:r>
                <a:rPr sz="1000" kern="0" spc="-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5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快，更容易被进一步优化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9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9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93000"/>
                </a:lnSpc>
                <a:spcBef>
                  <a:spcPts val="0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运行时性能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196" name="picture 1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3848100"/>
              <a:ext cx="5715000" cy="228600"/>
            </a:xfrm>
            <a:prstGeom prst="rect">
              <a:avLst/>
            </a:prstGeom>
          </p:spPr>
        </p:pic>
        <p:pic>
          <p:nvPicPr>
            <p:cNvPr id="198" name="picture 1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28600" y="876300"/>
              <a:ext cx="152400" cy="2552700"/>
            </a:xfrm>
            <a:prstGeom prst="rect">
              <a:avLst/>
            </a:prstGeom>
          </p:spPr>
        </p:pic>
        <p:pic>
          <p:nvPicPr>
            <p:cNvPr id="200" name="picture 20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600" y="228600"/>
              <a:ext cx="457200" cy="457200"/>
            </a:xfrm>
            <a:prstGeom prst="rect">
              <a:avLst/>
            </a:prstGeom>
          </p:spPr>
        </p:pic>
        <p:pic>
          <p:nvPicPr>
            <p:cNvPr id="202" name="picture 2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342900" y="341376"/>
              <a:ext cx="228600" cy="243840"/>
            </a:xfrm>
            <a:prstGeom prst="rect">
              <a:avLst/>
            </a:prstGeom>
          </p:spPr>
        </p:pic>
      </p:grpSp>
      <p:grpSp>
        <p:nvGrpSpPr>
          <p:cNvPr id="24" name="group 24"/>
          <p:cNvGrpSpPr/>
          <p:nvPr/>
        </p:nvGrpSpPr>
        <p:grpSpPr>
          <a:xfrm rot="21600000">
            <a:off x="609600" y="3000375"/>
            <a:ext cx="5334000" cy="4305300"/>
            <a:chOff x="0" y="0"/>
            <a:chExt cx="5334000" cy="4305300"/>
          </a:xfrm>
        </p:grpSpPr>
        <p:pic>
          <p:nvPicPr>
            <p:cNvPr id="204" name="picture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5334000" cy="4305300"/>
            </a:xfrm>
            <a:prstGeom prst="rect">
              <a:avLst/>
            </a:prstGeom>
          </p:spPr>
        </p:pic>
        <p:sp>
          <p:nvSpPr>
            <p:cNvPr id="206" name="textbox 206"/>
            <p:cNvSpPr/>
            <p:nvPr/>
          </p:nvSpPr>
          <p:spPr>
            <a:xfrm>
              <a:off x="215900" y="215900"/>
              <a:ext cx="4621529" cy="355219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1000"/>
                </a:lnSpc>
              </a:pPr>
              <a:endParaRPr sz="8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469900" algn="l" rtl="0" eaLnBrk="0">
                <a:lnSpc>
                  <a:spcPct val="95000"/>
                </a:lnSpc>
                <a:spcBef>
                  <a:spcPts val="5"/>
                </a:spcBef>
                <a:tabLst>
                  <a:tab pos="622935" algn="l"/>
                </a:tabLst>
              </a:pPr>
              <a:r>
                <a:rPr sz="1500" kern="0" spc="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500" kern="0" spc="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动态类型语言 </a:t>
              </a:r>
              <a:r>
                <a:rPr sz="1500" b="1" kern="0" spc="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(Jav</a:t>
              </a:r>
              <a:r>
                <a:rPr sz="1500" b="1" kern="0" spc="-10" dirty="0">
                  <a:solidFill>
                    <a:srgbClr val="3B82F6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aScript)</a:t>
              </a:r>
              <a:endParaRPr sz="15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6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89000"/>
                </a:lnSpc>
                <a:spcBef>
                  <a:spcPts val="365"/>
                </a:spcBef>
                <a:tabLst>
                  <a:tab pos="242570" algn="l"/>
                </a:tabLst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在运行时检查对象类型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ts val="1510"/>
                </a:lnSpc>
                <a:spcBef>
                  <a:spcPts val="365"/>
                </a:spcBef>
                <a:tabLst>
                  <a:tab pos="241300" algn="l"/>
                </a:tabLst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访问</a:t>
              </a: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unde</a:t>
              </a:r>
              <a:r>
                <a:rPr sz="1200" kern="0" spc="1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ﬁ</a:t>
              </a: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ned</a:t>
              </a:r>
              <a:r>
                <a:rPr sz="1200" kern="0" spc="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属性会导致异常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0000"/>
                </a:lnSpc>
                <a:spcBef>
                  <a:spcPts val="370"/>
                </a:spcBef>
                <a:tabLst>
                  <a:tab pos="244475" algn="l"/>
                </a:tabLst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-1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运行时类型检查无法被消除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1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5100" algn="l" rtl="0" eaLnBrk="0">
                <a:lnSpc>
                  <a:spcPct val="91000"/>
                </a:lnSpc>
                <a:spcBef>
                  <a:spcPts val="370"/>
                </a:spcBef>
                <a:tabLst>
                  <a:tab pos="237490" algn="l"/>
                </a:tabLst>
              </a:pP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00000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性能受到运行时检查的影响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3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6375" algn="l" rtl="0" eaLnBrk="0">
                <a:lnSpc>
                  <a:spcPct val="89000"/>
                </a:lnSpc>
                <a:spcBef>
                  <a:spcPts val="370"/>
                </a:spcBef>
              </a:pPr>
              <a:r>
                <a:rPr sz="1200" kern="0" spc="-7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运行时检查示例：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203200" indent="-6985" algn="l" rtl="0" eaLnBrk="0">
                <a:lnSpc>
                  <a:spcPct val="122000"/>
                </a:lnSpc>
                <a:spcBef>
                  <a:spcPts val="945"/>
                </a:spcBef>
              </a:pP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JavaScript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引擎在执行时需要检查值是否为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unde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ﬁ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ned</a:t>
              </a:r>
              <a:r>
                <a:rPr sz="1000" kern="0" spc="15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000" kern="0" spc="7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，才能决定是</a:t>
              </a:r>
              <a:r>
                <a:rPr sz="1000" kern="0" spc="6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否可以</a:t>
              </a:r>
              <a:r>
                <a:rPr sz="10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 </a:t>
              </a:r>
              <a:r>
                <a:rPr sz="1000" kern="0" spc="4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访问其属性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9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8000"/>
                </a:lnSpc>
              </a:pPr>
              <a:endParaRPr sz="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5875" algn="l" rtl="0" eaLnBrk="0">
                <a:lnSpc>
                  <a:spcPct val="93000"/>
                </a:lnSpc>
                <a:spcBef>
                  <a:spcPts val="0"/>
                </a:spcBef>
              </a:pPr>
              <a:r>
                <a:rPr sz="1000" kern="0" spc="40" dirty="0">
                  <a:solidFill>
                    <a:srgbClr val="6B7280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运行时性能开销</a:t>
              </a:r>
              <a:endParaRPr sz="1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08" name="picture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2019300"/>
              <a:ext cx="152400" cy="152400"/>
            </a:xfrm>
            <a:prstGeom prst="rect">
              <a:avLst/>
            </a:prstGeom>
          </p:spPr>
        </p:pic>
        <p:pic>
          <p:nvPicPr>
            <p:cNvPr id="210" name="picture 2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1638300"/>
              <a:ext cx="152400" cy="152400"/>
            </a:xfrm>
            <a:prstGeom prst="rect">
              <a:avLst/>
            </a:prstGeom>
          </p:spPr>
        </p:pic>
        <p:pic>
          <p:nvPicPr>
            <p:cNvPr id="212" name="picture 2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1257300"/>
              <a:ext cx="152400" cy="152400"/>
            </a:xfrm>
            <a:prstGeom prst="rect">
              <a:avLst/>
            </a:prstGeom>
          </p:spPr>
        </p:pic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228600" y="876300"/>
              <a:ext cx="152400" cy="152400"/>
            </a:xfrm>
            <a:prstGeom prst="rect">
              <a:avLst/>
            </a:prstGeom>
          </p:spPr>
        </p:pic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228600" y="228600"/>
              <a:ext cx="457200" cy="457200"/>
            </a:xfrm>
            <a:prstGeom prst="rect">
              <a:avLst/>
            </a:prstGeom>
          </p:spPr>
        </p:pic>
        <p:pic>
          <p:nvPicPr>
            <p:cNvPr id="218" name="picture 2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228599" y="3848100"/>
              <a:ext cx="4876800" cy="228600"/>
            </a:xfrm>
            <a:prstGeom prst="rect">
              <a:avLst/>
            </a:prstGeom>
          </p:spPr>
        </p:pic>
        <p:pic>
          <p:nvPicPr>
            <p:cNvPr id="220" name="picture 22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228600" y="2438400"/>
              <a:ext cx="38100" cy="990600"/>
            </a:xfrm>
            <a:prstGeom prst="rect">
              <a:avLst/>
            </a:prstGeom>
          </p:spPr>
        </p:pic>
      </p:grpSp>
      <p:grpSp>
        <p:nvGrpSpPr>
          <p:cNvPr id="26" name="group 26"/>
          <p:cNvGrpSpPr/>
          <p:nvPr/>
        </p:nvGrpSpPr>
        <p:grpSpPr>
          <a:xfrm rot="21600000">
            <a:off x="0" y="914400"/>
            <a:ext cx="12192000" cy="990600"/>
            <a:chOff x="0" y="0"/>
            <a:chExt cx="12192000" cy="990600"/>
          </a:xfrm>
        </p:grpSpPr>
        <p:pic>
          <p:nvPicPr>
            <p:cNvPr id="222" name="picture 22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224" name="textbox 224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8490" algn="l" rtl="0" eaLnBrk="0">
                <a:lnSpc>
                  <a:spcPct val="97000"/>
                </a:lnSpc>
              </a:pPr>
              <a:r>
                <a:rPr sz="22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程序性能</a:t>
              </a:r>
              <a:r>
                <a:rPr sz="2200" b="1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(1)</a:t>
              </a:r>
              <a:endParaRPr sz="22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226" name="textbox 226"/>
          <p:cNvSpPr/>
          <p:nvPr/>
        </p:nvSpPr>
        <p:spPr>
          <a:xfrm>
            <a:off x="598443" y="2232190"/>
            <a:ext cx="10811509" cy="5060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24000"/>
              </a:lnSpc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动态类型语言在运行时需要进行类型检查，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5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通过静态类型检查和编译为方舟字节码的方式，避免了运行时类型检查，提升了程序运行性</a:t>
            </a:r>
            <a:r>
              <a:rPr sz="13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4" name="rect 234"/>
          <p:cNvSpPr/>
          <p:nvPr/>
        </p:nvSpPr>
        <p:spPr>
          <a:xfrm>
            <a:off x="6324600" y="2037588"/>
            <a:ext cx="5257800" cy="54483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36" name="rect 236"/>
          <p:cNvSpPr/>
          <p:nvPr/>
        </p:nvSpPr>
        <p:spPr>
          <a:xfrm>
            <a:off x="6553200" y="2647188"/>
            <a:ext cx="4800600" cy="3124200"/>
          </a:xfrm>
          <a:prstGeom prst="rect">
            <a:avLst/>
          </a:prstGeom>
          <a:solidFill>
            <a:srgbClr val="1E293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38" name="rect 238"/>
          <p:cNvSpPr/>
          <p:nvPr/>
        </p:nvSpPr>
        <p:spPr>
          <a:xfrm>
            <a:off x="6705600" y="4828413"/>
            <a:ext cx="4371975" cy="209550"/>
          </a:xfrm>
          <a:prstGeom prst="rect">
            <a:avLst/>
          </a:prstGeom>
          <a:solidFill>
            <a:srgbClr val="FCA5A5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40" name="rect 240"/>
          <p:cNvSpPr/>
          <p:nvPr/>
        </p:nvSpPr>
        <p:spPr>
          <a:xfrm>
            <a:off x="6705600" y="5133213"/>
            <a:ext cx="3876675" cy="209550"/>
          </a:xfrm>
          <a:prstGeom prst="rect">
            <a:avLst/>
          </a:prstGeom>
          <a:solidFill>
            <a:srgbClr val="FCA5A5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42" name="rect 242"/>
          <p:cNvSpPr/>
          <p:nvPr/>
        </p:nvSpPr>
        <p:spPr>
          <a:xfrm>
            <a:off x="6705600" y="5361813"/>
            <a:ext cx="857250" cy="209550"/>
          </a:xfrm>
          <a:prstGeom prst="rect">
            <a:avLst/>
          </a:prstGeom>
          <a:solidFill>
            <a:srgbClr val="FCA5A5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44" name="rect 244"/>
          <p:cNvSpPr/>
          <p:nvPr/>
        </p:nvSpPr>
        <p:spPr>
          <a:xfrm>
            <a:off x="6572250" y="5923788"/>
            <a:ext cx="4781550" cy="1333500"/>
          </a:xfrm>
          <a:prstGeom prst="rect">
            <a:avLst/>
          </a:prstGeom>
          <a:solidFill>
            <a:srgbClr val="EFF6F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46" name="textbox 246"/>
          <p:cNvSpPr/>
          <p:nvPr/>
        </p:nvSpPr>
        <p:spPr>
          <a:xfrm>
            <a:off x="6540500" y="2288349"/>
            <a:ext cx="4608195" cy="48342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9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5260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notify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who</a:t>
            </a:r>
            <a:r>
              <a:rPr sz="1200" kern="0" spc="-4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ing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what</a:t>
            </a:r>
            <a:r>
              <a:rPr sz="1200" kern="0" spc="-4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1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4625" algn="l" rtl="0" eaLnBrk="0">
              <a:lnSpc>
                <a:spcPct val="99000"/>
              </a:lnSpc>
              <a:spcBef>
                <a:spcPts val="975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console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log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`Dear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${who},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200" kern="0" spc="13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for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you: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954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${what}`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7165" algn="l" rtl="0" eaLnBrk="0">
              <a:lnSpc>
                <a:spcPts val="1495"/>
              </a:lnSpc>
              <a:spcBef>
                <a:spcPts val="90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1290" indent="16510" algn="l" rtl="0" eaLnBrk="0">
              <a:lnSpc>
                <a:spcPct val="109000"/>
              </a:lnSpc>
              <a:spcBef>
                <a:spcPts val="840"/>
              </a:spcBef>
            </a:pP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notify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'Jack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29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'You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look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great</a:t>
            </a:r>
            <a:r>
              <a:rPr sz="1200" kern="0" spc="11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A7F3D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today'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-2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正常编</a:t>
            </a:r>
            <a:r>
              <a:rPr sz="1200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i="1" kern="0" spc="26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译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0" algn="l" rtl="0" eaLnBrk="0">
              <a:lnSpc>
                <a:spcPts val="1515"/>
              </a:lnSpc>
              <a:spcBef>
                <a:spcPts val="970"/>
              </a:spcBef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notify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null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undefined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i="1" kern="0" spc="0" dirty="0">
                <a:solidFill>
                  <a:srgbClr val="94A3B8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编译时错误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0" algn="l" rtl="0" eaLnBrk="0">
              <a:lnSpc>
                <a:spcPct val="153000"/>
              </a:lnSpc>
              <a:spcBef>
                <a:spcPts val="455"/>
              </a:spcBef>
              <a:tabLst>
                <a:tab pos="207645" algn="l"/>
              </a:tabLst>
            </a:pPr>
            <a:r>
              <a:rPr sz="1200" kern="0" spc="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28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'null'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</a:t>
            </a:r>
            <a:r>
              <a:rPr sz="1200" kern="0" spc="7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assigna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ble</a:t>
            </a:r>
            <a:r>
              <a:rPr sz="1200" kern="0" spc="11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to</a:t>
            </a:r>
            <a:r>
              <a:rPr sz="1200" kern="0" spc="11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28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'string'</a:t>
            </a:r>
            <a:r>
              <a:rPr sz="1200" kern="0" spc="-4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r>
              <a:rPr sz="1200" kern="0" spc="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	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r>
              <a:rPr sz="1200" kern="0" spc="28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'undefined'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is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not</a:t>
            </a:r>
            <a:r>
              <a:rPr sz="1200" kern="0" spc="7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assignable</a:t>
            </a:r>
            <a:r>
              <a:rPr sz="1200" kern="0" spc="11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</a:t>
            </a:r>
            <a:r>
              <a:rPr sz="1200" kern="0" spc="11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193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'string'</a:t>
            </a:r>
            <a:r>
              <a:rPr sz="1200" kern="0" spc="-43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CA5A5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0" algn="l" rtl="0" eaLnBrk="0">
              <a:lnSpc>
                <a:spcPct val="91000"/>
              </a:lnSpc>
              <a:spcBef>
                <a:spcPts val="365"/>
              </a:spcBef>
              <a:tabLst>
                <a:tab pos="43243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对比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7990" indent="2540" algn="l" rtl="0" eaLnBrk="0">
              <a:lnSpc>
                <a:spcPct val="121000"/>
              </a:lnSpc>
              <a:spcBef>
                <a:spcPts val="5"/>
              </a:spcBef>
            </a:pP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通过启用编译选项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strictNullChecks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来实现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000" kern="0" spc="1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</a:t>
            </a: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1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性，但因为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TypeScript</a:t>
            </a:r>
            <a:r>
              <a:rPr sz="1000" kern="0" spc="1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最终会被编译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，而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JavaScript</a:t>
            </a:r>
            <a:r>
              <a:rPr sz="1000" kern="0" spc="1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本身</a:t>
            </a:r>
            <a:r>
              <a:rPr sz="1000" kern="0" spc="-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不支持这一特性，所以严格的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检查只在编译时起作用。</a:t>
            </a:r>
            <a:r>
              <a:rPr sz="1000" kern="0" spc="26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强</a:t>
            </a:r>
            <a:r>
              <a:rPr sz="1000" kern="0" spc="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制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进行严格的</a:t>
            </a:r>
            <a:r>
              <a:rPr sz="10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检查，并在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编译阶段就消除这些错误。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743700" y="6114288"/>
            <a:ext cx="114300" cy="152400"/>
          </a:xfrm>
          <a:prstGeom prst="rect">
            <a:avLst/>
          </a:prstGeom>
        </p:spPr>
      </p:pic>
      <p:pic>
        <p:nvPicPr>
          <p:cNvPr id="250" name="picture 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00" y="3942588"/>
            <a:ext cx="5257800" cy="3200400"/>
          </a:xfrm>
          <a:prstGeom prst="rect">
            <a:avLst/>
          </a:prstGeom>
        </p:spPr>
      </p:pic>
      <p:grpSp>
        <p:nvGrpSpPr>
          <p:cNvPr id="28" name="group 28"/>
          <p:cNvGrpSpPr/>
          <p:nvPr/>
        </p:nvGrpSpPr>
        <p:grpSpPr>
          <a:xfrm rot="21600000">
            <a:off x="0" y="742188"/>
            <a:ext cx="12192000" cy="990600"/>
            <a:chOff x="0" y="0"/>
            <a:chExt cx="12192000" cy="990600"/>
          </a:xfrm>
        </p:grpSpPr>
        <p:pic>
          <p:nvPicPr>
            <p:cNvPr id="252" name="picture 2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254" name="textbox 254"/>
            <p:cNvSpPr/>
            <p:nvPr/>
          </p:nvSpPr>
          <p:spPr>
            <a:xfrm>
              <a:off x="-12700" y="-12700"/>
              <a:ext cx="12217400" cy="10242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18490" algn="l" rtl="0" eaLnBrk="0">
                <a:lnSpc>
                  <a:spcPct val="97000"/>
                </a:lnSpc>
              </a:pPr>
              <a:r>
                <a:rPr sz="2200" kern="0" spc="7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程序性能</a:t>
              </a:r>
              <a:r>
                <a:rPr sz="2200" b="1" kern="0" spc="7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(2)</a:t>
              </a:r>
              <a:r>
                <a:rPr sz="2200" b="1" kern="0" spc="10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    </a:t>
              </a:r>
              <a:r>
                <a:rPr sz="2000" kern="0" spc="0" baseline="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null</a:t>
              </a:r>
              <a:r>
                <a:rPr sz="1300" kern="0" spc="7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2000" kern="0" spc="0" baseline="8000" dirty="0">
                  <a:solidFill>
                    <a:srgbClr val="FFFFFF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safety</a:t>
              </a:r>
              <a:r>
                <a:rPr sz="2000" kern="0" spc="70" baseline="800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机制</a:t>
              </a:r>
              <a:endParaRPr sz="2000" baseline="80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56" name="picture 2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284539" y="457200"/>
              <a:ext cx="114300" cy="152400"/>
            </a:xfrm>
            <a:prstGeom prst="rect">
              <a:avLst/>
            </a:prstGeom>
          </p:spPr>
        </p:pic>
      </p:grpSp>
      <p:sp>
        <p:nvSpPr>
          <p:cNvPr id="258" name="textbox 258"/>
          <p:cNvSpPr/>
          <p:nvPr/>
        </p:nvSpPr>
        <p:spPr>
          <a:xfrm>
            <a:off x="609600" y="2037588"/>
            <a:ext cx="5257800" cy="1676400"/>
          </a:xfrm>
          <a:prstGeom prst="rect">
            <a:avLst/>
          </a:prstGeom>
          <a:solidFill>
            <a:srgbClr val="FFFFFF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3520" algn="l" rtl="0" eaLnBrk="0">
              <a:lnSpc>
                <a:spcPts val="2005"/>
              </a:lnSpc>
              <a:spcBef>
                <a:spcPts val="0"/>
              </a:spcBef>
            </a:pP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</a:t>
            </a:r>
            <a:r>
              <a:rPr sz="1500" b="1" kern="0" spc="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null safety</a:t>
            </a:r>
            <a:r>
              <a:rPr sz="1500" b="1" kern="0" spc="-1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500" kern="0" spc="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9235" indent="12700" algn="l" rtl="0" eaLnBrk="0">
              <a:lnSpc>
                <a:spcPct val="119000"/>
              </a:lnSpc>
              <a:spcBef>
                <a:spcPts val="1100"/>
              </a:spcBef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safety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机制确保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null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不是合法的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string</a:t>
            </a:r>
            <a:r>
              <a:rPr sz="1200" kern="0" spc="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类型变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量值，通过在编译阶        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段检查并消除潜在的运行时错误。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87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中，以下代码将导致编译</a:t>
            </a:r>
            <a:r>
              <a:rPr sz="1200" kern="0" spc="-3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时错误：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60" name="textbox 260"/>
          <p:cNvSpPr/>
          <p:nvPr/>
        </p:nvSpPr>
        <p:spPr>
          <a:xfrm>
            <a:off x="1006475" y="4688763"/>
            <a:ext cx="2692400" cy="21164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89000"/>
              </a:lnSpc>
              <a:tabLst>
                <a:tab pos="24765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类型信息增强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510" algn="l" rtl="0" eaLnBrk="0">
              <a:lnSpc>
                <a:spcPts val="1320"/>
              </a:lnSpc>
              <a:spcBef>
                <a:spcPts val="660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为引擎提供更多的类型信息和对值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的类型保证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spcBef>
                <a:spcPts val="365"/>
              </a:spcBef>
              <a:tabLst>
                <a:tab pos="240665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错误提前发现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320"/>
              </a:lnSpc>
              <a:spcBef>
                <a:spcPts val="58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在编译阶段而非运行时发现并消除潜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在错误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510"/>
              </a:lnSpc>
              <a:spcBef>
                <a:spcPts val="365"/>
              </a:spcBef>
              <a:tabLst>
                <a:tab pos="256540" algn="l"/>
              </a:tabLst>
            </a:pP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性能提升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避免运行时类型检查，提高程</a:t>
            </a:r>
            <a:r>
              <a:rPr sz="1000" kern="0" spc="4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序执行效率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2" name="picture 2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19175" y="6380988"/>
            <a:ext cx="171450" cy="152400"/>
          </a:xfrm>
          <a:prstGeom prst="rect">
            <a:avLst/>
          </a:prstGeom>
        </p:spPr>
      </p:pic>
      <p:pic>
        <p:nvPicPr>
          <p:cNvPr id="264" name="picture 2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19175" y="5542788"/>
            <a:ext cx="152400" cy="152400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19175" y="4704588"/>
            <a:ext cx="152400" cy="152400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819403" y="4191444"/>
            <a:ext cx="1174750" cy="24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500" kern="0" spc="1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性能优化优势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70" name="picture 2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553200" y="5923788"/>
            <a:ext cx="76200" cy="1333499"/>
          </a:xfrm>
          <a:prstGeom prst="rect">
            <a:avLst/>
          </a:prstGeom>
        </p:spPr>
      </p:pic>
      <p:pic>
        <p:nvPicPr>
          <p:cNvPr id="272" name="picture 2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838200" y="4552188"/>
            <a:ext cx="381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 46"/>
          <p:cNvSpPr/>
          <p:nvPr/>
        </p:nvSpPr>
        <p:spPr>
          <a:xfrm>
            <a:off x="0" y="934211"/>
            <a:ext cx="12192000" cy="152400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" name="rect 48"/>
          <p:cNvSpPr/>
          <p:nvPr/>
        </p:nvSpPr>
        <p:spPr>
          <a:xfrm>
            <a:off x="0" y="7639811"/>
            <a:ext cx="12192000" cy="152399"/>
          </a:xfrm>
          <a:prstGeom prst="rect">
            <a:avLst/>
          </a:prstGeom>
          <a:solidFill>
            <a:srgbClr val="2563EB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609600" y="4295775"/>
            <a:ext cx="10972800" cy="2590800"/>
            <a:chOff x="0" y="0"/>
            <a:chExt cx="10972800" cy="2590800"/>
          </a:xfrm>
        </p:grpSpPr>
        <p:sp>
          <p:nvSpPr>
            <p:cNvPr id="276" name="rect 276"/>
            <p:cNvSpPr/>
            <p:nvPr/>
          </p:nvSpPr>
          <p:spPr>
            <a:xfrm>
              <a:off x="0" y="0"/>
              <a:ext cx="10972800" cy="25908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78" name="rect 278"/>
            <p:cNvSpPr/>
            <p:nvPr/>
          </p:nvSpPr>
          <p:spPr>
            <a:xfrm>
              <a:off x="247650" y="647700"/>
              <a:ext cx="5086350" cy="17145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80" name="rect 280"/>
            <p:cNvSpPr/>
            <p:nvPr/>
          </p:nvSpPr>
          <p:spPr>
            <a:xfrm>
              <a:off x="5657850" y="647700"/>
              <a:ext cx="5086350" cy="1714500"/>
            </a:xfrm>
            <a:prstGeom prst="rect">
              <a:avLst/>
            </a:prstGeom>
            <a:solidFill>
              <a:srgbClr val="EFF6FF">
                <a:alpha val="10000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82" name="textbox 282"/>
            <p:cNvSpPr/>
            <p:nvPr/>
          </p:nvSpPr>
          <p:spPr>
            <a:xfrm>
              <a:off x="216414" y="252266"/>
              <a:ext cx="6350634" cy="190182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100000"/>
                </a:lnSpc>
              </a:pPr>
              <a:r>
                <a:rPr sz="1300" kern="0" spc="4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兼容模式与标准模式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r" rtl="0" eaLnBrk="0">
                <a:lnSpc>
                  <a:spcPct val="98000"/>
                </a:lnSpc>
                <a:spcBef>
                  <a:spcPts val="395"/>
                </a:spcBef>
              </a:pPr>
              <a:r>
                <a:rPr sz="1300" kern="0" spc="40" dirty="0">
                  <a:solidFill>
                    <a:srgbClr val="1E40A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兼容模式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93065" algn="l" rtl="0" eaLnBrk="0">
                <a:lnSpc>
                  <a:spcPts val="1510"/>
                </a:lnSpc>
                <a:spcBef>
                  <a:spcPts val="1455"/>
                </a:spcBef>
                <a:tabLst>
                  <a:tab pos="53340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.ets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文件中违反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语法规则的代码会导致工程编译失败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393065" algn="l" rtl="0" eaLnBrk="0">
                <a:lnSpc>
                  <a:spcPct val="92000"/>
                </a:lnSpc>
                <a:spcBef>
                  <a:spcPts val="1305"/>
                </a:spcBef>
                <a:tabLst>
                  <a:tab pos="52324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开发者需要完全适配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语法后方可编译成功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4000"/>
                </a:lnSpc>
              </a:pPr>
              <a:endParaRPr sz="1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93065" algn="l" rtl="0" eaLnBrk="0">
                <a:lnSpc>
                  <a:spcPct val="92000"/>
                </a:lnSpc>
                <a:spcBef>
                  <a:spcPts val="0"/>
                </a:spcBef>
                <a:tabLst>
                  <a:tab pos="520700" algn="l"/>
                </a:tabLst>
              </a:pP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适用于新项目或需要严格遵循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0" dirty="0">
                  <a:solidFill>
                    <a:srgbClr val="374151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规范的现有项目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284" name="picture 2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457200" y="1971674"/>
              <a:ext cx="152400" cy="152400"/>
            </a:xfrm>
            <a:prstGeom prst="rect">
              <a:avLst/>
            </a:prstGeom>
          </p:spPr>
        </p:pic>
        <p:pic>
          <p:nvPicPr>
            <p:cNvPr id="286" name="picture 28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457200" y="1628774"/>
              <a:ext cx="152400" cy="152400"/>
            </a:xfrm>
            <a:prstGeom prst="rect">
              <a:avLst/>
            </a:prstGeom>
          </p:spPr>
        </p:pic>
        <p:pic>
          <p:nvPicPr>
            <p:cNvPr id="288" name="picture 28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457200" y="1285875"/>
              <a:ext cx="152400" cy="152400"/>
            </a:xfrm>
            <a:prstGeom prst="rect">
              <a:avLst/>
            </a:prstGeom>
          </p:spPr>
        </p:pic>
        <p:sp>
          <p:nvSpPr>
            <p:cNvPr id="290" name="rect 290"/>
            <p:cNvSpPr/>
            <p:nvPr/>
          </p:nvSpPr>
          <p:spPr>
            <a:xfrm>
              <a:off x="4181474" y="838200"/>
              <a:ext cx="962025" cy="304800"/>
            </a:xfrm>
            <a:prstGeom prst="rect">
              <a:avLst/>
            </a:prstGeom>
            <a:solidFill>
              <a:srgbClr val="1E40AF">
                <a:alpha val="745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92" name="rect 292"/>
            <p:cNvSpPr/>
            <p:nvPr/>
          </p:nvSpPr>
          <p:spPr>
            <a:xfrm>
              <a:off x="9591675" y="838200"/>
              <a:ext cx="962025" cy="304800"/>
            </a:xfrm>
            <a:prstGeom prst="rect">
              <a:avLst/>
            </a:prstGeom>
            <a:solidFill>
              <a:srgbClr val="1E40AF">
                <a:alpha val="7450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pic>
          <p:nvPicPr>
            <p:cNvPr id="294" name="picture 2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228600" y="647700"/>
              <a:ext cx="76200" cy="1714500"/>
            </a:xfrm>
            <a:prstGeom prst="rect">
              <a:avLst/>
            </a:prstGeom>
          </p:spPr>
        </p:pic>
        <p:pic>
          <p:nvPicPr>
            <p:cNvPr id="296" name="picture 2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5638800" y="647700"/>
              <a:ext cx="76200" cy="1714500"/>
            </a:xfrm>
            <a:prstGeom prst="rect">
              <a:avLst/>
            </a:prstGeom>
          </p:spPr>
        </p:pic>
      </p:grpSp>
      <p:grpSp>
        <p:nvGrpSpPr>
          <p:cNvPr id="32" name="group 32"/>
          <p:cNvGrpSpPr/>
          <p:nvPr/>
        </p:nvGrpSpPr>
        <p:grpSpPr>
          <a:xfrm rot="21600000">
            <a:off x="0" y="723900"/>
            <a:ext cx="12192000" cy="990600"/>
            <a:chOff x="0" y="0"/>
            <a:chExt cx="12192000" cy="990600"/>
          </a:xfrm>
        </p:grpSpPr>
        <p:pic>
          <p:nvPicPr>
            <p:cNvPr id="298" name="picture 29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2192000" cy="990600"/>
            </a:xfrm>
            <a:prstGeom prst="rect">
              <a:avLst/>
            </a:prstGeom>
          </p:spPr>
        </p:pic>
        <p:sp>
          <p:nvSpPr>
            <p:cNvPr id="300" name="textbox 300"/>
            <p:cNvSpPr/>
            <p:nvPr/>
          </p:nvSpPr>
          <p:spPr>
            <a:xfrm>
              <a:off x="-12700" y="-12700"/>
              <a:ext cx="12217400" cy="10452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641350" algn="l" rtl="0" eaLnBrk="0">
                <a:lnSpc>
                  <a:spcPct val="97000"/>
                </a:lnSpc>
              </a:pPr>
              <a:r>
                <a:rPr sz="2200" b="1" kern="0" spc="3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.</a:t>
              </a:r>
              <a:r>
                <a:rPr sz="2200" b="1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ets</a:t>
              </a:r>
              <a:r>
                <a:rPr sz="2200" kern="0" spc="3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代码兼容性</a:t>
              </a:r>
              <a:endParaRPr sz="2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609600" y="2809875"/>
            <a:ext cx="5372100" cy="1181100"/>
            <a:chOff x="0" y="0"/>
            <a:chExt cx="5372100" cy="1181100"/>
          </a:xfrm>
        </p:grpSpPr>
        <p:sp>
          <p:nvSpPr>
            <p:cNvPr id="302" name="rect 302"/>
            <p:cNvSpPr/>
            <p:nvPr/>
          </p:nvSpPr>
          <p:spPr>
            <a:xfrm>
              <a:off x="0" y="0"/>
              <a:ext cx="5372100" cy="1181100"/>
            </a:xfrm>
            <a:prstGeom prst="rect">
              <a:avLst/>
            </a:prstGeom>
            <a:solidFill>
              <a:srgbClr val="FFFFFF">
                <a:alpha val="9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04" name="textbox 304"/>
            <p:cNvSpPr/>
            <p:nvPr/>
          </p:nvSpPr>
          <p:spPr>
            <a:xfrm>
              <a:off x="787742" y="214166"/>
              <a:ext cx="4340859" cy="78295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0" algn="l" rtl="0" eaLnBrk="0">
                <a:lnSpc>
                  <a:spcPct val="100000"/>
                </a:lnSpc>
              </a:pPr>
              <a:r>
                <a:rPr sz="1300" kern="0" spc="50" dirty="0">
                  <a:solidFill>
                    <a:srgbClr val="3B82F6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语法规则明确定义</a:t>
              </a:r>
              <a:endParaRPr sz="13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00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6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1590" indent="-5715" algn="l" rtl="0" eaLnBrk="0">
                <a:lnSpc>
                  <a:spcPct val="115000"/>
                </a:lnSpc>
              </a:pP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从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API</a:t>
              </a:r>
              <a:r>
                <a:rPr sz="1200" kern="0" spc="1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Release</a:t>
              </a:r>
              <a:r>
                <a:rPr sz="1200" kern="0" spc="14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 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10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开始，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Lucida Sans Unicode" panose="020B0602030504020204"/>
                  <a:ea typeface="Lucida Sans Unicode" panose="020B0602030504020204"/>
                  <a:cs typeface="Lucida Sans Unicode" panose="020B0602030504020204"/>
                </a:rPr>
                <a:t>ArkTS</a:t>
              </a:r>
              <a:r>
                <a:rPr sz="1200" kern="0" spc="1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的语法规则基</a:t>
              </a:r>
              <a:r>
                <a:rPr sz="1200" kern="0" spc="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于设计考虑进行了 </a:t>
              </a:r>
              <a:r>
                <a:rPr sz="1200" kern="0" spc="-20" dirty="0">
                  <a:solidFill>
                    <a:srgbClr val="4B5563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明确定义，确保开发者的代码符合规范。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</p:txBody>
        </p:sp>
        <p:pic>
          <p:nvPicPr>
            <p:cNvPr id="306" name="picture 30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90500" y="190500"/>
              <a:ext cx="457200" cy="457200"/>
            </a:xfrm>
            <a:prstGeom prst="rect">
              <a:avLst/>
            </a:prstGeom>
          </p:spPr>
        </p:pic>
      </p:grpSp>
      <p:sp>
        <p:nvSpPr>
          <p:cNvPr id="308" name="textbox 308"/>
          <p:cNvSpPr/>
          <p:nvPr/>
        </p:nvSpPr>
        <p:spPr>
          <a:xfrm>
            <a:off x="609600" y="7038975"/>
            <a:ext cx="10972800" cy="457200"/>
          </a:xfrm>
          <a:prstGeom prst="rect">
            <a:avLst/>
          </a:prstGeom>
          <a:solidFill>
            <a:srgbClr val="DBEAF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ts val="3600"/>
              </a:lnSpc>
            </a:pPr>
            <a:r>
              <a:rPr sz="1700" kern="0" spc="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[</a:t>
            </a:r>
            <a:r>
              <a:rPr sz="1700" kern="0" spc="2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700" kern="0" spc="20" dirty="0">
                <a:solidFill>
                  <a:srgbClr val="1E5BD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</a:t>
            </a:r>
            <a:r>
              <a:rPr sz="1700" kern="0" spc="20" dirty="0">
                <a:solidFill>
                  <a:srgbClr val="1E5BD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800" kern="0" spc="20" baseline="4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迁移提示：</a:t>
            </a:r>
            <a:r>
              <a:rPr sz="1100" kern="0" spc="24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20" baseline="4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现有项目可以通过设置合适的</a:t>
            </a:r>
            <a:r>
              <a:rPr sz="1800" kern="0" spc="0" baseline="43000" dirty="0">
                <a:solidFill>
                  <a:srgbClr val="1E40A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compatibleSdkVersion</a:t>
            </a:r>
            <a:r>
              <a:rPr sz="1800" kern="0" spc="20" baseline="4300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来选择合适的模式，逐步过渡到标准模式。</a:t>
            </a:r>
            <a:endParaRPr sz="1800" baseline="43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10" name="textbox 310"/>
          <p:cNvSpPr/>
          <p:nvPr/>
        </p:nvSpPr>
        <p:spPr>
          <a:xfrm>
            <a:off x="601529" y="2041690"/>
            <a:ext cx="9132569" cy="523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26000"/>
              </a:lnSpc>
            </a:pP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300" kern="0" spc="21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Release</a:t>
            </a:r>
            <a:r>
              <a:rPr sz="1300" kern="0" spc="1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起，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语法规则进行了明确定义，</a:t>
            </a:r>
            <a:r>
              <a:rPr sz="1300" kern="0" spc="30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增加了对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文件进行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300" kern="0" spc="6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语法检查的功能。根据工程的</a:t>
            </a:r>
            <a:r>
              <a:rPr sz="13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b="1" kern="0" spc="0" dirty="0">
                <a:solidFill>
                  <a:srgbClr val="1D4ED8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compatibleSdkVersion</a:t>
            </a:r>
            <a:r>
              <a:rPr sz="1300" kern="0" spc="22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提供标准模式和兼容模式。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12" name="textbox 312"/>
          <p:cNvSpPr/>
          <p:nvPr/>
        </p:nvSpPr>
        <p:spPr>
          <a:xfrm>
            <a:off x="6464300" y="5555691"/>
            <a:ext cx="3960495" cy="9093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ts val="1510"/>
              </a:lnSpc>
              <a:tabLst>
                <a:tab pos="290195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对违反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语法规则的代码以警告形式提示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52400" algn="l" rtl="0" eaLnBrk="0">
              <a:lnSpc>
                <a:spcPct val="122000"/>
              </a:lnSpc>
              <a:spcBef>
                <a:spcPts val="5"/>
              </a:spcBef>
              <a:tabLst>
                <a:tab pos="292100" algn="l"/>
              </a:tabLst>
            </a:pP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违反规则的工程仍可编译成功，但会在标准模式</a:t>
            </a:r>
            <a:r>
              <a:rPr sz="1200" kern="0" spc="-1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下失败 </a:t>
            </a:r>
            <a:r>
              <a:rPr sz="1700" kern="0" spc="0" dirty="0">
                <a:solidFill>
                  <a:srgbClr val="9D660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</a:t>
            </a:r>
            <a:r>
              <a:rPr sz="1700" kern="0" spc="0" dirty="0">
                <a:solidFill>
                  <a:srgbClr val="9D660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200" kern="0" spc="0" dirty="0">
                <a:solidFill>
                  <a:srgbClr val="374151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适用于需要时间过渡的现有项目，允许渐进式适配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7000" y="5924550"/>
            <a:ext cx="152400" cy="152400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77000" y="5581650"/>
            <a:ext cx="152400" cy="152400"/>
          </a:xfrm>
          <a:prstGeom prst="rect">
            <a:avLst/>
          </a:prstGeom>
        </p:spPr>
      </p:pic>
      <p:sp>
        <p:nvSpPr>
          <p:cNvPr id="318" name="textbox 318"/>
          <p:cNvSpPr/>
          <p:nvPr/>
        </p:nvSpPr>
        <p:spPr>
          <a:xfrm>
            <a:off x="6998042" y="3027813"/>
            <a:ext cx="4253229" cy="7797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300" kern="0" spc="50" dirty="0">
                <a:solidFill>
                  <a:srgbClr val="3B82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语法检查功能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indent="6350" algn="l" rtl="0" eaLnBrk="0">
              <a:lnSpc>
                <a:spcPct val="117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SDK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增加了在编译流程中对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.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ets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文件进行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1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语法检查的功</a:t>
            </a:r>
            <a:r>
              <a:rPr sz="1200" kern="0" spc="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200" kern="0" spc="-2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能，通过编译警告或编译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失败提示开发者适配新的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ArkTS</a:t>
            </a:r>
            <a:r>
              <a:rPr sz="1200" kern="0" spc="-30" dirty="0">
                <a:solidFill>
                  <a:srgbClr val="4B5563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grpSp>
        <p:nvGrpSpPr>
          <p:cNvPr id="36" name="group 36"/>
          <p:cNvGrpSpPr/>
          <p:nvPr/>
        </p:nvGrpSpPr>
        <p:grpSpPr>
          <a:xfrm rot="21600000">
            <a:off x="6400800" y="3000375"/>
            <a:ext cx="457200" cy="457200"/>
            <a:chOff x="0" y="0"/>
            <a:chExt cx="457200" cy="457200"/>
          </a:xfrm>
        </p:grpSpPr>
        <p:pic>
          <p:nvPicPr>
            <p:cNvPr id="320" name="picture 3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457200" cy="457200"/>
            </a:xfrm>
            <a:prstGeom prst="rect">
              <a:avLst/>
            </a:prstGeom>
          </p:spPr>
        </p:pic>
        <p:sp>
          <p:nvSpPr>
            <p:cNvPr id="322" name="textbox 322"/>
            <p:cNvSpPr/>
            <p:nvPr/>
          </p:nvSpPr>
          <p:spPr>
            <a:xfrm>
              <a:off x="-12700" y="-12700"/>
              <a:ext cx="482600" cy="48260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05000"/>
                </a:lnSpc>
              </a:pPr>
              <a:endParaRPr sz="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46050" algn="l" rtl="0" eaLnBrk="0">
                <a:lnSpc>
                  <a:spcPct val="71000"/>
                </a:lnSpc>
                <a:spcBef>
                  <a:spcPts val="5"/>
                </a:spcBef>
              </a:pPr>
              <a:r>
                <a:rPr sz="1900" kern="0" spc="0" dirty="0">
                  <a:solidFill>
                    <a:srgbClr val="041664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Q</a:t>
              </a:r>
              <a:endParaRPr sz="19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</p:txBody>
        </p:sp>
      </p:grpSp>
      <p:sp>
        <p:nvSpPr>
          <p:cNvPr id="324" name="textbox 324"/>
          <p:cNvSpPr/>
          <p:nvPr/>
        </p:nvSpPr>
        <p:spPr>
          <a:xfrm>
            <a:off x="1051013" y="5180634"/>
            <a:ext cx="715009" cy="216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300" kern="0" spc="50" dirty="0">
                <a:solidFill>
                  <a:srgbClr val="1E40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标准模式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26" name="textbox 326"/>
          <p:cNvSpPr/>
          <p:nvPr/>
        </p:nvSpPr>
        <p:spPr>
          <a:xfrm>
            <a:off x="4910020" y="5206542"/>
            <a:ext cx="741044" cy="176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≥</a:t>
            </a:r>
            <a:r>
              <a:rPr sz="1200" b="1" kern="0" spc="1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API</a:t>
            </a:r>
            <a:r>
              <a:rPr sz="1200" b="1" kern="0" spc="20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10</a:t>
            </a:r>
            <a:endParaRPr sz="1200" dirty="0">
              <a:latin typeface="Tahoma" panose="020B0604030504040204"/>
              <a:ea typeface="Tahoma" panose="020B0604030504040204"/>
              <a:cs typeface="Tahoma" panose="020B0604030504040204"/>
            </a:endParaRPr>
          </a:p>
        </p:txBody>
      </p:sp>
      <p:sp>
        <p:nvSpPr>
          <p:cNvPr id="328" name="textbox 328"/>
          <p:cNvSpPr/>
          <p:nvPr/>
        </p:nvSpPr>
        <p:spPr>
          <a:xfrm>
            <a:off x="10320219" y="5206542"/>
            <a:ext cx="741044" cy="176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&lt;</a:t>
            </a:r>
            <a:r>
              <a:rPr sz="1200" b="1" kern="0" spc="1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API</a:t>
            </a:r>
            <a:r>
              <a:rPr sz="1200" b="1" kern="0" spc="20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1200" b="1" kern="0" spc="-20" dirty="0">
                <a:solidFill>
                  <a:srgbClr val="1E40A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10</a:t>
            </a:r>
            <a:endParaRPr sz="1200" dirty="0">
              <a:latin typeface="Tahoma" panose="020B0604030504040204"/>
              <a:ea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8197</Words>
  <Application>WPS 文字</Application>
  <PresentationFormat/>
  <Paragraphs>568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9" baseType="lpstr">
      <vt:lpstr>Arial</vt:lpstr>
      <vt:lpstr>宋体</vt:lpstr>
      <vt:lpstr>Wingdings</vt:lpstr>
      <vt:lpstr>Arial</vt:lpstr>
      <vt:lpstr>Arial Bold</vt:lpstr>
      <vt:lpstr>Microsoft YaHei</vt:lpstr>
      <vt:lpstr>Microsoft JhengHei</vt:lpstr>
      <vt:lpstr>汉仪中简黑简</vt:lpstr>
      <vt:lpstr>Courier New</vt:lpstr>
      <vt:lpstr>Consolas</vt:lpstr>
      <vt:lpstr>Lucida Console</vt:lpstr>
      <vt:lpstr>微软雅黑</vt:lpstr>
      <vt:lpstr>Arial Unicode MS</vt:lpstr>
      <vt:lpstr>Calibri</vt:lpstr>
      <vt:lpstr>Segoe UI Symbol</vt:lpstr>
      <vt:lpstr>Thonburi</vt:lpstr>
      <vt:lpstr>Times New Roman</vt:lpstr>
      <vt:lpstr>MS Gothic</vt:lpstr>
      <vt:lpstr>Consolas</vt:lpstr>
      <vt:lpstr>Courier New</vt:lpstr>
      <vt:lpstr>Lucida Console</vt:lpstr>
      <vt:lpstr>Microsoft JhengHei</vt:lpstr>
      <vt:lpstr>Segoe UI Symbol</vt:lpstr>
      <vt:lpstr>Times New Roman</vt:lpstr>
      <vt:lpstr>苹方-简</vt:lpstr>
      <vt:lpstr>Lucida Sans Unicode</vt:lpstr>
      <vt:lpstr>Lucida Sans Unicode</vt:lpstr>
      <vt:lpstr>思源宋体 CN</vt:lpstr>
      <vt:lpstr>思源黑体 CN</vt:lpstr>
      <vt:lpstr>儷宋 Pro</vt:lpstr>
      <vt:lpstr>Tahoma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67</cp:revision>
  <dcterms:created xsi:type="dcterms:W3CDTF">2025-08-19T04:00:50Z</dcterms:created>
  <dcterms:modified xsi:type="dcterms:W3CDTF">2025-08-19T04:00:50Z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EB600A3F9D47CF3E81CBA2683DE009E8_42</vt:lpwstr>
  </property>
  <property fmtid="{D5CDD505-2E9C-101B-9397-08002B2CF9AE}" pid="3" name="KSOProductBuildVer">
    <vt:lpwstr>2052-12.1.21861.21861</vt:lpwstr>
  </property>
</Properties>
</file>