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</p:sldIdLst>
  <p:sldSz cx="12192000" cy="85344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B2A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png"/><Relationship Id="rId8" Type="http://schemas.openxmlformats.org/officeDocument/2006/relationships/image" Target="../media/image71.png"/><Relationship Id="rId7" Type="http://schemas.openxmlformats.org/officeDocument/2006/relationships/image" Target="../media/image70.png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8.jpe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75.jpeg"/><Relationship Id="rId12" Type="http://schemas.openxmlformats.org/officeDocument/2006/relationships/image" Target="../media/image21.jpeg"/><Relationship Id="rId11" Type="http://schemas.openxmlformats.org/officeDocument/2006/relationships/image" Target="../media/image74.png"/><Relationship Id="rId10" Type="http://schemas.openxmlformats.org/officeDocument/2006/relationships/image" Target="../media/image73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1.jpeg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5.png"/><Relationship Id="rId8" Type="http://schemas.openxmlformats.org/officeDocument/2006/relationships/image" Target="../media/image41.png"/><Relationship Id="rId7" Type="http://schemas.openxmlformats.org/officeDocument/2006/relationships/image" Target="../media/image84.png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Relationship Id="rId3" Type="http://schemas.openxmlformats.org/officeDocument/2006/relationships/image" Target="../media/image80.png"/><Relationship Id="rId2" Type="http://schemas.openxmlformats.org/officeDocument/2006/relationships/image" Target="../media/image8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2.png"/><Relationship Id="rId8" Type="http://schemas.openxmlformats.org/officeDocument/2006/relationships/image" Target="../media/image91.png"/><Relationship Id="rId7" Type="http://schemas.openxmlformats.org/officeDocument/2006/relationships/image" Target="../media/image90.png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.jpe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93.png"/><Relationship Id="rId10" Type="http://schemas.openxmlformats.org/officeDocument/2006/relationships/image" Target="../media/image21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23.png"/><Relationship Id="rId3" Type="http://schemas.openxmlformats.org/officeDocument/2006/relationships/image" Target="../media/image94.pn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1.png"/><Relationship Id="rId8" Type="http://schemas.openxmlformats.org/officeDocument/2006/relationships/image" Target="../media/image21.jpeg"/><Relationship Id="rId7" Type="http://schemas.openxmlformats.org/officeDocument/2006/relationships/image" Target="../media/image100.png"/><Relationship Id="rId6" Type="http://schemas.openxmlformats.org/officeDocument/2006/relationships/image" Target="../media/image86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3" Type="http://schemas.openxmlformats.org/officeDocument/2006/relationships/image" Target="../media/image97.png"/><Relationship Id="rId2" Type="http://schemas.openxmlformats.org/officeDocument/2006/relationships/image" Target="../media/image8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1.jpeg"/><Relationship Id="rId7" Type="http://schemas.openxmlformats.org/officeDocument/2006/relationships/image" Target="../media/image105.png"/><Relationship Id="rId6" Type="http://schemas.openxmlformats.org/officeDocument/2006/relationships/image" Target="../media/image23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Relationship Id="rId3" Type="http://schemas.openxmlformats.org/officeDocument/2006/relationships/image" Target="../media/image102.pn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1.jpeg"/><Relationship Id="rId7" Type="http://schemas.openxmlformats.org/officeDocument/2006/relationships/image" Target="../media/image108.png"/><Relationship Id="rId6" Type="http://schemas.openxmlformats.org/officeDocument/2006/relationships/image" Target="../media/image78.png"/><Relationship Id="rId5" Type="http://schemas.openxmlformats.org/officeDocument/2006/relationships/image" Target="../media/image107.png"/><Relationship Id="rId4" Type="http://schemas.openxmlformats.org/officeDocument/2006/relationships/image" Target="../media/image23.png"/><Relationship Id="rId3" Type="http://schemas.openxmlformats.org/officeDocument/2006/relationships/image" Target="../media/image106.pn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image" Target="../media/image115.png"/><Relationship Id="rId7" Type="http://schemas.openxmlformats.org/officeDocument/2006/relationships/image" Target="../media/image114.png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82.png"/><Relationship Id="rId3" Type="http://schemas.openxmlformats.org/officeDocument/2006/relationships/image" Target="../media/image111.png"/><Relationship Id="rId2" Type="http://schemas.openxmlformats.org/officeDocument/2006/relationships/image" Target="../media/image8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2.png"/><Relationship Id="rId8" Type="http://schemas.openxmlformats.org/officeDocument/2006/relationships/image" Target="../media/image121.jpeg"/><Relationship Id="rId7" Type="http://schemas.openxmlformats.org/officeDocument/2006/relationships/image" Target="../media/image120.png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8.jpe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1.jpeg"/><Relationship Id="rId10" Type="http://schemas.openxmlformats.org/officeDocument/2006/relationships/image" Target="../media/image123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0.png"/><Relationship Id="rId8" Type="http://schemas.openxmlformats.org/officeDocument/2006/relationships/image" Target="../media/image129.jpeg"/><Relationship Id="rId7" Type="http://schemas.openxmlformats.org/officeDocument/2006/relationships/image" Target="../media/image128.png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Relationship Id="rId3" Type="http://schemas.openxmlformats.org/officeDocument/2006/relationships/image" Target="../media/image124.png"/><Relationship Id="rId2" Type="http://schemas.openxmlformats.org/officeDocument/2006/relationships/image" Target="../media/image8.jpe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33.png"/><Relationship Id="rId11" Type="http://schemas.openxmlformats.org/officeDocument/2006/relationships/image" Target="../media/image132.png"/><Relationship Id="rId10" Type="http://schemas.openxmlformats.org/officeDocument/2006/relationships/image" Target="../media/image131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0.png"/><Relationship Id="rId8" Type="http://schemas.openxmlformats.org/officeDocument/2006/relationships/image" Target="../media/image139.png"/><Relationship Id="rId7" Type="http://schemas.openxmlformats.org/officeDocument/2006/relationships/image" Target="../media/image138.png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Relationship Id="rId3" Type="http://schemas.openxmlformats.org/officeDocument/2006/relationships/image" Target="../media/image134.png"/><Relationship Id="rId2" Type="http://schemas.openxmlformats.org/officeDocument/2006/relationships/image" Target="../media/image8.jpe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45.jpeg"/><Relationship Id="rId15" Type="http://schemas.openxmlformats.org/officeDocument/2006/relationships/image" Target="../media/image21.jpeg"/><Relationship Id="rId14" Type="http://schemas.openxmlformats.org/officeDocument/2006/relationships/image" Target="../media/image144.png"/><Relationship Id="rId13" Type="http://schemas.openxmlformats.org/officeDocument/2006/relationships/image" Target="../media/image143.png"/><Relationship Id="rId12" Type="http://schemas.openxmlformats.org/officeDocument/2006/relationships/image" Target="../media/image142.png"/><Relationship Id="rId11" Type="http://schemas.openxmlformats.org/officeDocument/2006/relationships/image" Target="../media/image36.png"/><Relationship Id="rId10" Type="http://schemas.openxmlformats.org/officeDocument/2006/relationships/image" Target="../media/image141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1.png"/><Relationship Id="rId8" Type="http://schemas.openxmlformats.org/officeDocument/2006/relationships/image" Target="../media/image150.jpeg"/><Relationship Id="rId7" Type="http://schemas.openxmlformats.org/officeDocument/2006/relationships/image" Target="../media/image149.png"/><Relationship Id="rId6" Type="http://schemas.openxmlformats.org/officeDocument/2006/relationships/image" Target="../media/image137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Relationship Id="rId3" Type="http://schemas.openxmlformats.org/officeDocument/2006/relationships/image" Target="../media/image146.png"/><Relationship Id="rId2" Type="http://schemas.openxmlformats.org/officeDocument/2006/relationships/image" Target="../media/image8.jpe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1.jpeg"/><Relationship Id="rId11" Type="http://schemas.openxmlformats.org/officeDocument/2006/relationships/image" Target="../media/image153.png"/><Relationship Id="rId10" Type="http://schemas.openxmlformats.org/officeDocument/2006/relationships/image" Target="../media/image152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8.png"/><Relationship Id="rId8" Type="http://schemas.openxmlformats.org/officeDocument/2006/relationships/image" Target="../media/image157.png"/><Relationship Id="rId7" Type="http://schemas.openxmlformats.org/officeDocument/2006/relationships/image" Target="../media/image156.png"/><Relationship Id="rId6" Type="http://schemas.openxmlformats.org/officeDocument/2006/relationships/image" Target="../media/image155.png"/><Relationship Id="rId5" Type="http://schemas.openxmlformats.org/officeDocument/2006/relationships/image" Target="../media/image23.png"/><Relationship Id="rId4" Type="http://schemas.openxmlformats.org/officeDocument/2006/relationships/image" Target="../media/image64.png"/><Relationship Id="rId3" Type="http://schemas.openxmlformats.org/officeDocument/2006/relationships/image" Target="../media/image154.png"/><Relationship Id="rId2" Type="http://schemas.openxmlformats.org/officeDocument/2006/relationships/image" Target="../media/image8.jpe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1.jpeg"/><Relationship Id="rId10" Type="http://schemas.openxmlformats.org/officeDocument/2006/relationships/image" Target="../media/image159.pn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5.png"/><Relationship Id="rId8" Type="http://schemas.openxmlformats.org/officeDocument/2006/relationships/image" Target="../media/image164.png"/><Relationship Id="rId7" Type="http://schemas.openxmlformats.org/officeDocument/2006/relationships/image" Target="../media/image163.png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4" Type="http://schemas.openxmlformats.org/officeDocument/2006/relationships/image" Target="../media/image160.png"/><Relationship Id="rId3" Type="http://schemas.openxmlformats.org/officeDocument/2006/relationships/tags" Target="../tags/tag1.xml"/><Relationship Id="rId2" Type="http://schemas.openxmlformats.org/officeDocument/2006/relationships/image" Target="../media/image8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2.png"/><Relationship Id="rId8" Type="http://schemas.openxmlformats.org/officeDocument/2006/relationships/image" Target="../media/image171.png"/><Relationship Id="rId7" Type="http://schemas.openxmlformats.org/officeDocument/2006/relationships/image" Target="../media/image170.png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Relationship Id="rId3" Type="http://schemas.openxmlformats.org/officeDocument/2006/relationships/image" Target="../media/image166.pn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9" Type="http://schemas.openxmlformats.org/officeDocument/2006/relationships/image" Target="../media/image181.png"/><Relationship Id="rId18" Type="http://schemas.openxmlformats.org/officeDocument/2006/relationships/image" Target="../media/image21.jpeg"/><Relationship Id="rId17" Type="http://schemas.openxmlformats.org/officeDocument/2006/relationships/image" Target="../media/image180.png"/><Relationship Id="rId16" Type="http://schemas.openxmlformats.org/officeDocument/2006/relationships/image" Target="../media/image179.png"/><Relationship Id="rId15" Type="http://schemas.openxmlformats.org/officeDocument/2006/relationships/image" Target="../media/image178.png"/><Relationship Id="rId14" Type="http://schemas.openxmlformats.org/officeDocument/2006/relationships/image" Target="../media/image177.png"/><Relationship Id="rId13" Type="http://schemas.openxmlformats.org/officeDocument/2006/relationships/image" Target="../media/image176.png"/><Relationship Id="rId12" Type="http://schemas.openxmlformats.org/officeDocument/2006/relationships/image" Target="../media/image175.png"/><Relationship Id="rId11" Type="http://schemas.openxmlformats.org/officeDocument/2006/relationships/image" Target="../media/image174.png"/><Relationship Id="rId10" Type="http://schemas.openxmlformats.org/officeDocument/2006/relationships/image" Target="../media/image17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1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1.jpe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8.jpe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1.png"/><Relationship Id="rId16" Type="http://schemas.openxmlformats.org/officeDocument/2006/relationships/image" Target="../media/image40.png"/><Relationship Id="rId15" Type="http://schemas.openxmlformats.org/officeDocument/2006/relationships/image" Target="../media/image39.png"/><Relationship Id="rId14" Type="http://schemas.openxmlformats.org/officeDocument/2006/relationships/image" Target="../media/image38.png"/><Relationship Id="rId13" Type="http://schemas.openxmlformats.org/officeDocument/2006/relationships/image" Target="../media/image37.png"/><Relationship Id="rId12" Type="http://schemas.openxmlformats.org/officeDocument/2006/relationships/image" Target="../media/image36.png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8.jpe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41.png"/><Relationship Id="rId11" Type="http://schemas.openxmlformats.org/officeDocument/2006/relationships/image" Target="../media/image50.png"/><Relationship Id="rId10" Type="http://schemas.openxmlformats.org/officeDocument/2006/relationships/image" Target="../media/image49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8" Type="http://schemas.openxmlformats.org/officeDocument/2006/relationships/image" Target="../media/image57.png"/><Relationship Id="rId7" Type="http://schemas.openxmlformats.org/officeDocument/2006/relationships/image" Target="../media/image56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8.jpe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1.jpeg"/><Relationship Id="rId11" Type="http://schemas.openxmlformats.org/officeDocument/2006/relationships/image" Target="../media/image60.png"/><Relationship Id="rId10" Type="http://schemas.openxmlformats.org/officeDocument/2006/relationships/image" Target="../media/image59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1.png"/><Relationship Id="rId7" Type="http://schemas.openxmlformats.org/officeDocument/2006/relationships/image" Target="../media/image65.png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14600" y="3086100"/>
            <a:ext cx="609600" cy="6096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915400" y="1714500"/>
            <a:ext cx="1524000" cy="1524000"/>
          </a:xfrm>
          <a:prstGeom prst="rect">
            <a:avLst/>
          </a:prstGeom>
        </p:spPr>
      </p:pic>
      <p:sp>
        <p:nvSpPr>
          <p:cNvPr id="8" name="textbox 8"/>
          <p:cNvSpPr/>
          <p:nvPr/>
        </p:nvSpPr>
        <p:spPr>
          <a:xfrm>
            <a:off x="3078638" y="2773362"/>
            <a:ext cx="6209029" cy="1136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4000">
                <a:solidFill>
                  <a:schemeClr val="bg1"/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ArkUI框架中的</a:t>
            </a:r>
            <a:r>
              <a:rPr sz="4500" kern="0" spc="50" dirty="0">
                <a:solidFill>
                  <a:schemeClr val="accent1">
                    <a:alpha val="100000"/>
                  </a:scheme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状态管理</a:t>
            </a:r>
            <a:endParaRPr sz="4500" dirty="0">
              <a:solidFill>
                <a:schemeClr val="bg1"/>
              </a:solidFill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algn="l" rtl="0" eaLnBrk="0">
              <a:lnSpc>
                <a:spcPct val="107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28700" algn="l" rtl="0" eaLnBrk="0">
              <a:lnSpc>
                <a:spcPts val="2265"/>
              </a:lnSpc>
            </a:pPr>
            <a:r>
              <a:rPr sz="18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深入理解组件状态、装饰器与</a:t>
            </a:r>
            <a:r>
              <a:rPr sz="18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MVVM</a:t>
            </a:r>
            <a:r>
              <a:rPr sz="18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295400" y="5943600"/>
            <a:ext cx="914400" cy="914400"/>
          </a:xfrm>
          <a:prstGeom prst="rect">
            <a:avLst/>
          </a:prstGeom>
        </p:spPr>
      </p:pic>
      <p:sp>
        <p:nvSpPr>
          <p:cNvPr id="12" name="textbox 12"/>
          <p:cNvSpPr/>
          <p:nvPr/>
        </p:nvSpPr>
        <p:spPr>
          <a:xfrm>
            <a:off x="4024096" y="5939777"/>
            <a:ext cx="4300220" cy="177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威哥爱编程</a:t>
            </a:r>
            <a:r>
              <a:rPr sz="1000" kern="0" spc="1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|</a:t>
            </a:r>
            <a:r>
              <a:rPr sz="1000" kern="0" spc="12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《鸿蒙</a:t>
            </a:r>
            <a:r>
              <a:rPr sz="1000" kern="0" spc="18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000" kern="0" spc="12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开发之路》卷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 </a:t>
            </a: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语言篇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343399" y="4362450"/>
            <a:ext cx="609600" cy="60960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391400" y="4362450"/>
            <a:ext cx="609600" cy="609600"/>
          </a:xfrm>
          <a:prstGeom prst="rect">
            <a:avLst/>
          </a:prstGeom>
        </p:spPr>
      </p:pic>
      <p:pic>
        <p:nvPicPr>
          <p:cNvPr id="7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562600" y="4752975"/>
            <a:ext cx="1219200" cy="152400"/>
          </a:xfrm>
          <a:prstGeom prst="rect">
            <a:avLst/>
          </a:prstGeom>
        </p:spPr>
      </p:pic>
      <p:sp>
        <p:nvSpPr>
          <p:cNvPr id="20" name="textbox 20"/>
          <p:cNvSpPr/>
          <p:nvPr/>
        </p:nvSpPr>
        <p:spPr>
          <a:xfrm>
            <a:off x="4331922" y="5107406"/>
            <a:ext cx="633730" cy="190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组件状态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2" name="textbox 22"/>
          <p:cNvSpPr/>
          <p:nvPr/>
        </p:nvSpPr>
        <p:spPr>
          <a:xfrm>
            <a:off x="7465926" y="5104358"/>
            <a:ext cx="473709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" name="textbox 18"/>
          <p:cNvSpPr/>
          <p:nvPr/>
        </p:nvSpPr>
        <p:spPr>
          <a:xfrm>
            <a:off x="5290820" y="2326640"/>
            <a:ext cx="1085850" cy="446405"/>
          </a:xfrm>
          <a:prstGeom prst="rect">
            <a:avLst/>
          </a:prstGeom>
          <a:solidFill>
            <a:srgbClr val="1D4ED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 anchor="ctr" anchorCtr="0"/>
          <a:p>
            <a:pPr algn="ctr" rtl="0" eaLnBrk="0">
              <a:lnSpc>
                <a:spcPct val="115000"/>
              </a:lnSpc>
            </a:pPr>
            <a:r>
              <a:rPr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</a:t>
            </a:r>
            <a:r>
              <a:rPr lang="zh-CN"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十三</a:t>
            </a:r>
            <a:r>
              <a:rPr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章</a:t>
            </a:r>
            <a:endParaRPr sz="126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378" name="rect 378"/>
          <p:cNvSpPr/>
          <p:nvPr/>
        </p:nvSpPr>
        <p:spPr>
          <a:xfrm>
            <a:off x="5353050" y="2247900"/>
            <a:ext cx="6305550" cy="2438400"/>
          </a:xfrm>
          <a:prstGeom prst="rect">
            <a:avLst/>
          </a:prstGeom>
          <a:solidFill>
            <a:srgbClr val="11182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80" name="textbox 380"/>
          <p:cNvSpPr/>
          <p:nvPr/>
        </p:nvSpPr>
        <p:spPr>
          <a:xfrm>
            <a:off x="673100" y="3584016"/>
            <a:ext cx="4349750" cy="31127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tabLst>
                <a:tab pos="2819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子组件中对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变量的修改会同步回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父组件的数据源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190"/>
              </a:spcBef>
              <a:tabLst>
                <a:tab pos="28067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父组件中数据源的更新也会同步到子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组件中的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@Link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190"/>
              </a:spcBef>
              <a:tabLst>
                <a:tab pos="2889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变量需与其父组件中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的状态变量建立同步关系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  <a:spcBef>
                <a:spcPts val="545"/>
              </a:spcBef>
            </a:pPr>
            <a:r>
              <a:rPr sz="1800" kern="0" spc="-30" dirty="0">
                <a:solidFill>
                  <a:srgbClr val="5A8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-30" dirty="0">
                <a:solidFill>
                  <a:srgbClr val="5A8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使用规则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130" algn="l" rtl="0" eaLnBrk="0">
              <a:lnSpc>
                <a:spcPts val="1510"/>
              </a:lnSpc>
              <a:spcBef>
                <a:spcPts val="1170"/>
              </a:spcBef>
            </a:pPr>
            <a:r>
              <a:rPr sz="1000" kern="0" spc="10" dirty="0">
                <a:solidFill>
                  <a:srgbClr val="396CB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000" kern="0" spc="10" dirty="0">
                <a:solidFill>
                  <a:srgbClr val="396CB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装饰器参数：无需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130" algn="l" rtl="0" eaLnBrk="0">
              <a:lnSpc>
                <a:spcPts val="1510"/>
              </a:lnSpc>
              <a:spcBef>
                <a:spcPts val="1190"/>
              </a:spcBef>
            </a:pPr>
            <a:r>
              <a:rPr sz="1200" kern="0" spc="0" dirty="0">
                <a:solidFill>
                  <a:srgbClr val="366AB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160" dirty="0">
                <a:solidFill>
                  <a:srgbClr val="366AB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同步类型：双向同步，需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与父组件中的状态变量类型完全一致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9870" indent="-205740" algn="l" rtl="0" eaLnBrk="0">
              <a:lnSpc>
                <a:spcPct val="113000"/>
              </a:lnSpc>
              <a:spcBef>
                <a:spcPts val="1190"/>
              </a:spcBef>
            </a:pPr>
            <a:r>
              <a:rPr sz="1200" kern="0" spc="20" dirty="0">
                <a:solidFill>
                  <a:srgbClr val="275C9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130" dirty="0">
                <a:solidFill>
                  <a:srgbClr val="275C9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支持类型：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class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string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boolean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enum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" algn="l" rtl="0" eaLnBrk="0">
              <a:lnSpc>
                <a:spcPts val="1510"/>
              </a:lnSpc>
            </a:pPr>
            <a:r>
              <a:rPr sz="1000" kern="0" spc="10" dirty="0">
                <a:solidFill>
                  <a:srgbClr val="3C70B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000" kern="0" spc="10" dirty="0">
                <a:solidFill>
                  <a:srgbClr val="3C70B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初始化：必须由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父组件初始化，本地不允许初始化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82" name="picture 3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4305300"/>
            <a:ext cx="152400" cy="190500"/>
          </a:xfrm>
          <a:prstGeom prst="rect">
            <a:avLst/>
          </a:prstGeom>
        </p:spPr>
      </p:pic>
      <p:pic>
        <p:nvPicPr>
          <p:cNvPr id="384" name="picture 3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3962400"/>
            <a:ext cx="152400" cy="190500"/>
          </a:xfrm>
          <a:prstGeom prst="rect">
            <a:avLst/>
          </a:prstGeom>
        </p:spPr>
      </p:pic>
      <p:pic>
        <p:nvPicPr>
          <p:cNvPr id="386" name="picture 3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3619500"/>
            <a:ext cx="152400" cy="190500"/>
          </a:xfrm>
          <a:prstGeom prst="rect">
            <a:avLst/>
          </a:prstGeom>
        </p:spPr>
      </p:pic>
      <p:sp>
        <p:nvSpPr>
          <p:cNvPr id="388" name="rect 388"/>
          <p:cNvSpPr/>
          <p:nvPr/>
        </p:nvSpPr>
        <p:spPr>
          <a:xfrm>
            <a:off x="5353050" y="5334000"/>
            <a:ext cx="6305550" cy="1562100"/>
          </a:xfrm>
          <a:prstGeom prst="rect">
            <a:avLst/>
          </a:prstGeom>
          <a:solidFill>
            <a:srgbClr val="1F293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90" name="textbox 390"/>
          <p:cNvSpPr/>
          <p:nvPr/>
        </p:nvSpPr>
        <p:spPr>
          <a:xfrm>
            <a:off x="5340350" y="4926431"/>
            <a:ext cx="5176520" cy="18300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6000"/>
              </a:lnSpc>
              <a:tabLst>
                <a:tab pos="37147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框架行为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ts val="1510"/>
              </a:lnSpc>
              <a:spcBef>
                <a:spcPts val="370"/>
              </a:spcBef>
              <a:tabLst>
                <a:tab pos="44640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当父组件中的状态变量更新时，子组件中的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@Link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变量会自动同步更新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ts val="1510"/>
              </a:lnSpc>
              <a:spcBef>
                <a:spcPts val="1190"/>
              </a:spcBef>
              <a:tabLst>
                <a:tab pos="44640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当子组件中的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@Link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变量被修改时，父组件中的状态变量会同步更新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ts val="1510"/>
              </a:lnSpc>
              <a:spcBef>
                <a:spcPts val="1190"/>
              </a:spcBef>
              <a:tabLst>
                <a:tab pos="4413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变量不能在本地初始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化，必须通过父组件传递初始值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0" algn="l" rtl="0" eaLnBrk="0">
              <a:lnSpc>
                <a:spcPts val="1510"/>
              </a:lnSpc>
              <a:spcBef>
                <a:spcPts val="5"/>
              </a:spcBef>
              <a:tabLst>
                <a:tab pos="3962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不同，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在子组件修改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后会反向同步到父组件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92" name="picture 3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505450" y="6553200"/>
            <a:ext cx="114300" cy="190500"/>
          </a:xfrm>
          <a:prstGeom prst="rect">
            <a:avLst/>
          </a:prstGeom>
        </p:spPr>
      </p:pic>
      <p:pic>
        <p:nvPicPr>
          <p:cNvPr id="394" name="picture 3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505450" y="6210300"/>
            <a:ext cx="152400" cy="190500"/>
          </a:xfrm>
          <a:prstGeom prst="rect">
            <a:avLst/>
          </a:prstGeom>
        </p:spPr>
      </p:pic>
      <p:pic>
        <p:nvPicPr>
          <p:cNvPr id="396" name="picture 3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505450" y="5867400"/>
            <a:ext cx="152400" cy="142875"/>
          </a:xfrm>
          <a:prstGeom prst="rect">
            <a:avLst/>
          </a:prstGeom>
        </p:spPr>
      </p:pic>
      <p:pic>
        <p:nvPicPr>
          <p:cNvPr id="398" name="picture 39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505450" y="5524500"/>
            <a:ext cx="152400" cy="142874"/>
          </a:xfrm>
          <a:prstGeom prst="rect">
            <a:avLst/>
          </a:prstGeom>
        </p:spPr>
      </p:pic>
      <p:pic>
        <p:nvPicPr>
          <p:cNvPr id="400" name="picture 40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353050" y="4943475"/>
            <a:ext cx="285750" cy="228600"/>
          </a:xfrm>
          <a:prstGeom prst="rect">
            <a:avLst/>
          </a:prstGeom>
        </p:spPr>
      </p:pic>
      <p:sp>
        <p:nvSpPr>
          <p:cNvPr id="402" name="rect 402"/>
          <p:cNvSpPr/>
          <p:nvPr/>
        </p:nvSpPr>
        <p:spPr>
          <a:xfrm>
            <a:off x="704850" y="2667000"/>
            <a:ext cx="4419600" cy="762000"/>
          </a:xfrm>
          <a:prstGeom prst="rect">
            <a:avLst/>
          </a:prstGeom>
          <a:solidFill>
            <a:srgbClr val="3B82F6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404" name="table 404"/>
          <p:cNvGraphicFramePr>
            <a:graphicFrameLocks noGrp="1"/>
          </p:cNvGraphicFramePr>
          <p:nvPr/>
        </p:nvGraphicFramePr>
        <p:xfrm>
          <a:off x="5505450" y="2400300"/>
          <a:ext cx="2105025" cy="914400"/>
        </p:xfrm>
        <a:graphic>
          <a:graphicData uri="http://schemas.openxmlformats.org/drawingml/2006/table">
            <a:tbl>
              <a:tblPr/>
              <a:tblGrid>
                <a:gridCol w="2105025"/>
              </a:tblGrid>
              <a:tr h="901700">
                <a:tc>
                  <a:txBody>
                    <a:bodyPr/>
                    <a:p>
                      <a:pPr algn="l" rtl="0" eaLnBrk="0">
                        <a:lnSpc>
                          <a:spcPct val="15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91845" algn="l" rtl="0" eaLnBrk="0">
                        <a:lnSpc>
                          <a:spcPct val="98000"/>
                        </a:lnSpc>
                        <a:spcBef>
                          <a:spcPts val="0"/>
                        </a:spcBef>
                      </a:pPr>
                      <a:r>
                        <a:rPr sz="1300" kern="0" spc="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父组件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5560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</a:pPr>
                      <a:r>
                        <a:rPr sz="1200" kern="0" spc="8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State</a:t>
                      </a:r>
                      <a:r>
                        <a:rPr sz="1200" kern="0" spc="8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count</a:t>
                      </a:r>
                      <a:r>
                        <a:rPr sz="1200" kern="0" spc="8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:</a:t>
                      </a:r>
                      <a:r>
                        <a:rPr sz="1200" kern="0" spc="12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number</a:t>
                      </a:r>
                      <a:r>
                        <a:rPr sz="1200" kern="0" spc="13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8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=</a:t>
                      </a:r>
                      <a:r>
                        <a:rPr sz="1200" kern="0" spc="13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8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1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C3DB">
                        <a:alpha val="13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6" name="table 406"/>
          <p:cNvGraphicFramePr>
            <a:graphicFrameLocks noGrp="1"/>
          </p:cNvGraphicFramePr>
          <p:nvPr/>
        </p:nvGraphicFramePr>
        <p:xfrm>
          <a:off x="9401175" y="3619500"/>
          <a:ext cx="2105025" cy="914400"/>
        </p:xfrm>
        <a:graphic>
          <a:graphicData uri="http://schemas.openxmlformats.org/drawingml/2006/table">
            <a:tbl>
              <a:tblPr/>
              <a:tblGrid>
                <a:gridCol w="2105025"/>
              </a:tblGrid>
              <a:tr h="901700">
                <a:tc>
                  <a:txBody>
                    <a:bodyPr/>
                    <a:p>
                      <a:pPr algn="l" rtl="0" eaLnBrk="0">
                        <a:lnSpc>
                          <a:spcPct val="15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98830" algn="l" rtl="0" eaLnBrk="0">
                        <a:lnSpc>
                          <a:spcPct val="95000"/>
                        </a:lnSpc>
                      </a:pPr>
                      <a:r>
                        <a:rPr sz="13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子组件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9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5110" algn="l" rtl="0" eaLnBrk="0">
                        <a:lnSpc>
                          <a:spcPct val="97000"/>
                        </a:lnSpc>
                      </a:pPr>
                      <a:r>
                        <a:rPr sz="1200" kern="0" spc="7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Link</a:t>
                      </a:r>
                      <a:r>
                        <a:rPr sz="1200" kern="0" spc="7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count</a:t>
                      </a:r>
                      <a:r>
                        <a:rPr sz="1200" kern="0" spc="7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:</a:t>
                      </a:r>
                      <a:r>
                        <a:rPr sz="1200" kern="0" spc="12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number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C3DB">
                        <a:alpha val="1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08" name="textbox 408"/>
          <p:cNvSpPr/>
          <p:nvPr/>
        </p:nvSpPr>
        <p:spPr>
          <a:xfrm>
            <a:off x="695731" y="1328648"/>
            <a:ext cx="5132704" cy="4165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b="1" kern="0" spc="-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@Link</a:t>
            </a:r>
            <a:r>
              <a:rPr sz="2700" kern="0" spc="-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装饰器</a:t>
            </a:r>
            <a:r>
              <a:rPr sz="2700" kern="0" spc="-23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-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：父子组件双向</a:t>
            </a:r>
            <a:r>
              <a:rPr sz="2700" kern="0" spc="-6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同步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410" name="textbox 410"/>
          <p:cNvSpPr/>
          <p:nvPr/>
        </p:nvSpPr>
        <p:spPr>
          <a:xfrm>
            <a:off x="864666" y="2822016"/>
            <a:ext cx="3994150" cy="4368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8890" algn="l" rtl="0" eaLnBrk="0">
              <a:lnSpc>
                <a:spcPct val="112000"/>
              </a:lnSpc>
            </a:pPr>
            <a:r>
              <a:rPr sz="1200" kern="0" spc="1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装饰的变量与父组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件中的数据源共享相同的值，实现 </a:t>
            </a:r>
            <a:r>
              <a:rPr sz="1200" kern="0" spc="-3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双向数据绑定。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12" name="textbox 412"/>
          <p:cNvSpPr/>
          <p:nvPr/>
        </p:nvSpPr>
        <p:spPr>
          <a:xfrm>
            <a:off x="673100" y="2258745"/>
            <a:ext cx="1530350" cy="2946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8000"/>
              </a:lnSpc>
              <a:tabLst>
                <a:tab pos="37147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定义与特点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14" name="picture 4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85800" y="2276475"/>
            <a:ext cx="285750" cy="228600"/>
          </a:xfrm>
          <a:prstGeom prst="rect">
            <a:avLst/>
          </a:prstGeom>
        </p:spPr>
      </p:pic>
      <p:sp>
        <p:nvSpPr>
          <p:cNvPr id="416" name="textbox 416"/>
          <p:cNvSpPr/>
          <p:nvPr/>
        </p:nvSpPr>
        <p:spPr>
          <a:xfrm>
            <a:off x="8086725" y="3352800"/>
            <a:ext cx="838200" cy="228600"/>
          </a:xfrm>
          <a:prstGeom prst="rect">
            <a:avLst/>
          </a:prstGeom>
          <a:solidFill>
            <a:srgbClr val="1F2937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6835" algn="l" rtl="0" eaLnBrk="0">
              <a:lnSpc>
                <a:spcPts val="1130"/>
              </a:lnSpc>
              <a:spcBef>
                <a:spcPts val="0"/>
              </a:spcBef>
            </a:pPr>
            <a:r>
              <a:rPr sz="9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双向数据同步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18" name="picture 4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7972425" y="3123467"/>
            <a:ext cx="1066800" cy="82061"/>
          </a:xfrm>
          <a:prstGeom prst="rect">
            <a:avLst/>
          </a:prstGeom>
        </p:spPr>
      </p:pic>
      <p:pic>
        <p:nvPicPr>
          <p:cNvPr id="420" name="picture 4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7972425" y="3709621"/>
            <a:ext cx="1066800" cy="82061"/>
          </a:xfrm>
          <a:prstGeom prst="rect">
            <a:avLst/>
          </a:prstGeom>
        </p:spPr>
      </p:pic>
      <p:pic>
        <p:nvPicPr>
          <p:cNvPr id="422" name="picture 4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85800" y="1790700"/>
            <a:ext cx="914400" cy="38100"/>
          </a:xfrm>
          <a:prstGeom prst="rect">
            <a:avLst/>
          </a:prstGeom>
        </p:spPr>
      </p:pic>
      <p:pic>
        <p:nvPicPr>
          <p:cNvPr id="424" name="picture 4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685800" y="2667000"/>
            <a:ext cx="381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 rot="21600000">
            <a:off x="6155690" y="2814320"/>
            <a:ext cx="5334000" cy="3792321"/>
            <a:chOff x="0" y="0"/>
            <a:chExt cx="5334000" cy="3792321"/>
          </a:xfrm>
        </p:grpSpPr>
        <p:pic>
          <p:nvPicPr>
            <p:cNvPr id="428" name="picture 4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334000" cy="3657600"/>
            </a:xfrm>
            <a:prstGeom prst="rect">
              <a:avLst/>
            </a:prstGeom>
          </p:spPr>
        </p:pic>
        <p:sp>
          <p:nvSpPr>
            <p:cNvPr id="430" name="textbox 430"/>
            <p:cNvSpPr/>
            <p:nvPr/>
          </p:nvSpPr>
          <p:spPr>
            <a:xfrm>
              <a:off x="-12700" y="-12700"/>
              <a:ext cx="5359400" cy="381825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2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6240" algn="l" rtl="0" eaLnBrk="0">
                <a:lnSpc>
                  <a:spcPct val="92000"/>
                </a:lnSpc>
                <a:spcBef>
                  <a:spcPts val="5"/>
                </a:spcBef>
              </a:pPr>
              <a:r>
                <a:rPr sz="1500" kern="0" spc="-10" dirty="0">
                  <a:solidFill>
                    <a:srgbClr val="BFDBF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子组件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7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ts val="1325"/>
                </a:lnSpc>
                <a:spcBef>
                  <a:spcPts val="310"/>
                </a:spcBef>
              </a:pPr>
              <a:r>
                <a:rPr sz="1000" i="1" kern="0" spc="9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i="1" kern="0" spc="-6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i="1" kern="0" spc="9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子组件定义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7640" algn="l" rtl="0" eaLnBrk="0">
                <a:lnSpc>
                  <a:spcPts val="1220"/>
                </a:lnSpc>
                <a:spcBef>
                  <a:spcPts val="310"/>
                </a:spcBef>
              </a:pPr>
              <a:r>
                <a:rPr sz="1000" b="1" kern="0" spc="30" dirty="0">
                  <a:solidFill>
                    <a:srgbClr val="F472B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r>
                <a:rPr sz="1000" b="1" kern="0" spc="30" dirty="0">
                  <a:solidFill>
                    <a:srgbClr val="F472B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C08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1000" kern="0" spc="30" dirty="0">
                  <a:solidFill>
                    <a:srgbClr val="C08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59E0B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ChildComp</a:t>
              </a:r>
              <a:r>
                <a:rPr sz="1000" kern="0" spc="20" dirty="0">
                  <a:solidFill>
                    <a:srgbClr val="F59E0B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onent</a:t>
              </a:r>
              <a:r>
                <a:rPr sz="1000" kern="0" spc="140" dirty="0">
                  <a:solidFill>
                    <a:srgbClr val="F59E0B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25120" algn="l" rtl="0" eaLnBrk="0">
                <a:lnSpc>
                  <a:spcPts val="1325"/>
                </a:lnSpc>
                <a:spcBef>
                  <a:spcPts val="145"/>
                </a:spcBef>
              </a:pPr>
              <a:r>
                <a:rPr sz="1000" i="1" kern="0" spc="6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i="1" kern="0" spc="6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i="1" kern="0" spc="6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</a:t>
              </a:r>
              <a:r>
                <a:rPr sz="1000" i="1" kern="0" spc="6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1000" i="1" kern="0" spc="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Link</a:t>
              </a:r>
              <a:r>
                <a:rPr sz="1000" i="1" kern="0" spc="6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装饰器建立与父组件的双向数据同步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27660" algn="l" rtl="0" eaLnBrk="0">
                <a:lnSpc>
                  <a:spcPts val="1325"/>
                </a:lnSpc>
                <a:spcBef>
                  <a:spcPts val="310"/>
                </a:spcBef>
              </a:pPr>
              <a:r>
                <a:rPr sz="1000" b="1" kern="0" spc="70" dirty="0">
                  <a:solidFill>
                    <a:srgbClr val="F472B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1000" b="1" kern="0" spc="0" dirty="0">
                  <a:solidFill>
                    <a:srgbClr val="F472B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Link</a:t>
              </a:r>
              <a:r>
                <a:rPr sz="1000" b="1" kern="0" spc="70" dirty="0">
                  <a:solidFill>
                    <a:srgbClr val="F472B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b="1" kern="0" spc="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countLink</a:t>
              </a:r>
              <a:r>
                <a:rPr sz="1000" b="1" kern="0" spc="-32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59E0B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5120" algn="l" rtl="0" eaLnBrk="0">
                <a:lnSpc>
                  <a:spcPts val="1285"/>
                </a:lnSpc>
                <a:spcBef>
                  <a:spcPts val="305"/>
                </a:spcBef>
              </a:pPr>
              <a:r>
                <a:rPr sz="1000" i="1" kern="0" spc="9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i="1" kern="0" spc="-5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i="1" kern="0" spc="9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构建函数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36550" algn="l" rtl="0" eaLnBrk="0">
                <a:lnSpc>
                  <a:spcPts val="1300"/>
                </a:lnSpc>
                <a:spcBef>
                  <a:spcPts val="21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9212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F59E0B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45160" algn="l" rtl="0" eaLnBrk="0">
                <a:lnSpc>
                  <a:spcPts val="1295"/>
                </a:lnSpc>
                <a:spcBef>
                  <a:spcPts val="195"/>
                </a:spcBef>
              </a:pPr>
              <a:r>
                <a:rPr sz="1000" i="1" kern="0" spc="8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i="1" kern="0" spc="8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i="1" kern="0" spc="8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显示子组件中的</a:t>
              </a:r>
              <a:r>
                <a:rPr sz="1000" i="1" kern="0" spc="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countLink</a:t>
              </a:r>
              <a:r>
                <a:rPr sz="1000" i="1" kern="0" spc="8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值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650240" algn="l" rtl="0" eaLnBrk="0">
                <a:lnSpc>
                  <a:spcPct val="99000"/>
                </a:lnSpc>
                <a:spcBef>
                  <a:spcPts val="205"/>
                </a:spcBef>
              </a:pPr>
              <a:r>
                <a:rPr sz="1000" kern="0" spc="0" dirty="0">
                  <a:solidFill>
                    <a:srgbClr val="F59E0B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(`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子组件 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countLink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${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b="1" kern="0" spc="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countLink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}`)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36930" algn="l" rtl="0" eaLnBrk="0">
                <a:lnSpc>
                  <a:spcPts val="1500"/>
                </a:lnSpc>
              </a:pP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fontSize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(20)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36930" algn="l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margin</a:t>
              </a:r>
              <a:r>
                <a:rPr sz="1000" kern="0" spc="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(10)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45160" algn="l" rtl="0" eaLnBrk="0">
                <a:lnSpc>
                  <a:spcPts val="1295"/>
                </a:lnSpc>
                <a:spcBef>
                  <a:spcPts val="305"/>
                </a:spcBef>
              </a:pPr>
              <a:r>
                <a:rPr sz="1000" i="1" kern="0" spc="6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i="1" kern="0" spc="6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i="1" kern="0" spc="6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子组件中的按钮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655320" algn="l" rtl="0" eaLnBrk="0">
                <a:lnSpc>
                  <a:spcPct val="99000"/>
                </a:lnSpc>
                <a:spcBef>
                  <a:spcPts val="205"/>
                </a:spcBef>
              </a:pPr>
              <a:r>
                <a:rPr sz="1000" kern="0" spc="0" dirty="0">
                  <a:solidFill>
                    <a:srgbClr val="F59E0B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Button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子组件中增加计数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36930" algn="l" rtl="0" eaLnBrk="0">
                <a:lnSpc>
                  <a:spcPts val="1500"/>
                </a:lnSpc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.onClick(()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=&gt;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195070" algn="l" rtl="0" eaLnBrk="0">
                <a:lnSpc>
                  <a:spcPts val="1320"/>
                </a:lnSpc>
                <a:spcBef>
                  <a:spcPts val="175"/>
                </a:spcBef>
              </a:pPr>
              <a:r>
                <a:rPr sz="1000" i="1" kern="0" spc="9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修改会同步回父组件的</a:t>
              </a:r>
              <a:r>
                <a:rPr sz="1000" kern="0" spc="2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 </a:t>
              </a:r>
              <a:r>
                <a:rPr sz="1000" i="1" kern="0" spc="9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432" name="textbox 432"/>
          <p:cNvSpPr/>
          <p:nvPr/>
        </p:nvSpPr>
        <p:spPr>
          <a:xfrm>
            <a:off x="516890" y="3233420"/>
            <a:ext cx="5334000" cy="32385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0" algn="l" rtl="0" eaLnBrk="0">
              <a:lnSpc>
                <a:spcPts val="1325"/>
              </a:lnSpc>
              <a:spcBef>
                <a:spcPts val="5"/>
              </a:spcBef>
            </a:pPr>
            <a:r>
              <a:rPr sz="1000" i="1" kern="0" spc="9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-6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9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父组件定义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4940" algn="l" rtl="0" eaLnBrk="0">
              <a:lnSpc>
                <a:spcPts val="1220"/>
              </a:lnSpc>
              <a:spcBef>
                <a:spcPts val="310"/>
              </a:spcBef>
            </a:pPr>
            <a:r>
              <a:rPr sz="1000" b="1" kern="0" spc="14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b="1" kern="0" spc="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4940" algn="l" rtl="0" eaLnBrk="0">
              <a:lnSpc>
                <a:spcPts val="1220"/>
              </a:lnSpc>
              <a:spcBef>
                <a:spcPts val="280"/>
              </a:spcBef>
            </a:pPr>
            <a:r>
              <a:rPr sz="1000" b="1" kern="0" spc="3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000" b="1" kern="0" spc="3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11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</a:t>
            </a:r>
            <a:r>
              <a:rPr sz="1000" kern="0" spc="2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arentComponent</a:t>
            </a:r>
            <a:r>
              <a:rPr sz="1000" kern="0" spc="15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2420" algn="l" rtl="0" eaLnBrk="0">
              <a:lnSpc>
                <a:spcPts val="1325"/>
              </a:lnSpc>
              <a:spcBef>
                <a:spcPts val="145"/>
              </a:spcBef>
            </a:pPr>
            <a:r>
              <a:rPr sz="1000" i="1" kern="0" spc="7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7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7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i="1" kern="0" spc="7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i="1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i="1" kern="0" spc="7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装饰器定义状态变量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4960" algn="l" rtl="0" eaLnBrk="0">
              <a:lnSpc>
                <a:spcPts val="1325"/>
              </a:lnSpc>
              <a:spcBef>
                <a:spcPts val="310"/>
              </a:spcBef>
            </a:pPr>
            <a:r>
              <a:rPr sz="1000" b="1" kern="0" spc="2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b="1" kern="0" spc="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b="1" kern="0" spc="2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b="1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b="1" kern="0" spc="-31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2420" algn="l" rtl="0" eaLnBrk="0">
              <a:lnSpc>
                <a:spcPts val="1285"/>
              </a:lnSpc>
              <a:spcBef>
                <a:spcPts val="305"/>
              </a:spcBef>
            </a:pPr>
            <a:r>
              <a:rPr sz="1000" i="1" kern="0" spc="9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-5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9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3850" algn="l" rtl="0" eaLnBrk="0">
              <a:lnSpc>
                <a:spcPts val="1300"/>
              </a:lnSpc>
              <a:spcBef>
                <a:spcPts val="21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7942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32460" algn="l" rtl="0" eaLnBrk="0">
              <a:lnSpc>
                <a:spcPts val="1325"/>
              </a:lnSpc>
              <a:spcBef>
                <a:spcPts val="60"/>
              </a:spcBef>
            </a:pPr>
            <a:r>
              <a:rPr sz="1000" i="1" kern="0" spc="7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7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7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显示父组件中的</a:t>
            </a:r>
            <a:r>
              <a:rPr sz="1000" i="1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i="1" kern="0" spc="7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37540" algn="l" rtl="0" eaLnBrk="0">
              <a:lnSpc>
                <a:spcPts val="1325"/>
              </a:lnSpc>
              <a:spcBef>
                <a:spcPts val="175"/>
              </a:spcBef>
            </a:pP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 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b="1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}`)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24230" algn="l" rtl="0" eaLnBrk="0">
              <a:lnSpc>
                <a:spcPts val="1500"/>
              </a:lnSpc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(20)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2423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margin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32460" algn="l" rtl="0" eaLnBrk="0">
              <a:lnSpc>
                <a:spcPts val="1325"/>
              </a:lnSpc>
              <a:spcBef>
                <a:spcPts val="305"/>
              </a:spcBef>
            </a:pPr>
            <a:r>
              <a:rPr sz="1000" i="1" kern="0" spc="8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-5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8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父组件中的按钮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42620" algn="l" rtl="0" eaLnBrk="0">
              <a:lnSpc>
                <a:spcPts val="1325"/>
              </a:lnSpc>
              <a:spcBef>
                <a:spcPts val="175"/>
              </a:spcBef>
            </a:pP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父组件中增加计数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34" name="rect 434"/>
          <p:cNvSpPr/>
          <p:nvPr/>
        </p:nvSpPr>
        <p:spPr>
          <a:xfrm>
            <a:off x="3221989" y="6624320"/>
            <a:ext cx="5562600" cy="95250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36" name="textbox 436"/>
          <p:cNvSpPr/>
          <p:nvPr/>
        </p:nvSpPr>
        <p:spPr>
          <a:xfrm>
            <a:off x="1112265" y="2112772"/>
            <a:ext cx="7357109" cy="4641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父子组件双向数据同步示例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algn="l" rtl="0" eaLnBrk="0">
              <a:lnSpc>
                <a:spcPts val="1510"/>
              </a:lnSpc>
              <a:spcBef>
                <a:spcPts val="260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父组件中的状态变量可以通过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与子组件建立双向数据绑定，子组件对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的修改会同步回父组件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38" name="textbox 438"/>
          <p:cNvSpPr/>
          <p:nvPr/>
        </p:nvSpPr>
        <p:spPr>
          <a:xfrm>
            <a:off x="526821" y="1171168"/>
            <a:ext cx="3794759" cy="4178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algn="r" rtl="0" eaLnBrk="0">
              <a:lnSpc>
                <a:spcPct val="95000"/>
              </a:lnSpc>
            </a:pPr>
            <a:r>
              <a:rPr sz="2700" b="1" kern="0" spc="-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@Link</a:t>
            </a:r>
            <a:r>
              <a:rPr sz="2700" kern="0" spc="-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装饰器</a:t>
            </a:r>
            <a:r>
              <a:rPr sz="2700" kern="0" spc="-1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-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：代码示例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440" name="textbox 440"/>
          <p:cNvSpPr/>
          <p:nvPr/>
        </p:nvSpPr>
        <p:spPr>
          <a:xfrm>
            <a:off x="3526789" y="7043420"/>
            <a:ext cx="1219835" cy="3810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165" algn="l" rtl="0" eaLnBrk="0">
              <a:lnSpc>
                <a:spcPct val="8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count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0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442" name="textbox 442"/>
          <p:cNvSpPr/>
          <p:nvPr/>
        </p:nvSpPr>
        <p:spPr>
          <a:xfrm>
            <a:off x="6565265" y="7043420"/>
            <a:ext cx="1219200" cy="3810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3510" algn="l" rtl="0" eaLnBrk="0">
              <a:lnSpc>
                <a:spcPct val="84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countLink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0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444" name="textbox 444"/>
          <p:cNvSpPr/>
          <p:nvPr/>
        </p:nvSpPr>
        <p:spPr>
          <a:xfrm>
            <a:off x="6550237" y="6795948"/>
            <a:ext cx="1944370" cy="1993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200" kern="0" spc="2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 </a:t>
            </a:r>
            <a:r>
              <a:rPr sz="1200" b="1" kern="0" spc="26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</a:t>
            </a:r>
            <a:r>
              <a:rPr sz="12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Link</a:t>
            </a:r>
            <a:r>
              <a:rPr sz="1200" b="1" kern="0" spc="17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 </a:t>
            </a:r>
            <a:r>
              <a:rPr sz="12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countLink</a:t>
            </a:r>
            <a:endParaRPr sz="12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</p:txBody>
      </p:sp>
      <p:sp>
        <p:nvSpPr>
          <p:cNvPr id="446" name="textbox 446"/>
          <p:cNvSpPr/>
          <p:nvPr/>
        </p:nvSpPr>
        <p:spPr>
          <a:xfrm>
            <a:off x="504190" y="2801620"/>
            <a:ext cx="979805" cy="3517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9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5000"/>
              </a:lnSpc>
              <a:spcBef>
                <a:spcPts val="5"/>
              </a:spcBef>
              <a:tabLst>
                <a:tab pos="391795" algn="l"/>
              </a:tabLst>
            </a:pPr>
            <a:r>
              <a:rPr sz="15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48" name="picture 4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16890" y="2814320"/>
            <a:ext cx="304800" cy="304800"/>
          </a:xfrm>
          <a:prstGeom prst="rect">
            <a:avLst/>
          </a:prstGeom>
        </p:spPr>
      </p:pic>
      <p:sp>
        <p:nvSpPr>
          <p:cNvPr id="450" name="textbox 450"/>
          <p:cNvSpPr/>
          <p:nvPr/>
        </p:nvSpPr>
        <p:spPr>
          <a:xfrm>
            <a:off x="3512870" y="6793967"/>
            <a:ext cx="1688464" cy="2012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200" kern="0" spc="2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 </a:t>
            </a:r>
            <a:r>
              <a:rPr sz="1200" b="1" kern="0" spc="21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</a:t>
            </a:r>
            <a:r>
              <a:rPr sz="12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State</a:t>
            </a:r>
            <a:r>
              <a:rPr sz="1200" b="1" kern="0" spc="19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 </a:t>
            </a:r>
            <a:r>
              <a:rPr sz="12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count</a:t>
            </a:r>
            <a:endParaRPr sz="12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</p:txBody>
      </p:sp>
      <p:pic>
        <p:nvPicPr>
          <p:cNvPr id="452" name="picture 4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16890" y="2090420"/>
            <a:ext cx="457200" cy="457200"/>
          </a:xfrm>
          <a:prstGeom prst="rect">
            <a:avLst/>
          </a:prstGeom>
        </p:spPr>
      </p:pic>
      <p:sp>
        <p:nvSpPr>
          <p:cNvPr id="454" name="textbox 454"/>
          <p:cNvSpPr/>
          <p:nvPr/>
        </p:nvSpPr>
        <p:spPr>
          <a:xfrm>
            <a:off x="5558418" y="6893636"/>
            <a:ext cx="634365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双向同步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56" name="picture 4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669915" y="7157720"/>
            <a:ext cx="419100" cy="152400"/>
          </a:xfrm>
          <a:prstGeom prst="rect">
            <a:avLst/>
          </a:prstGeom>
        </p:spPr>
      </p:pic>
      <p:pic>
        <p:nvPicPr>
          <p:cNvPr id="458" name="picture 4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16890" y="163322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462" name="rect 462"/>
          <p:cNvSpPr/>
          <p:nvPr/>
        </p:nvSpPr>
        <p:spPr>
          <a:xfrm>
            <a:off x="6207125" y="2025523"/>
            <a:ext cx="5257800" cy="33147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64" name="textbox 464"/>
          <p:cNvSpPr/>
          <p:nvPr/>
        </p:nvSpPr>
        <p:spPr>
          <a:xfrm>
            <a:off x="479425" y="2041398"/>
            <a:ext cx="5276850" cy="31781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2725" algn="l" rtl="0" eaLnBrk="0">
              <a:lnSpc>
                <a:spcPct val="92000"/>
              </a:lnSpc>
              <a:tabLst>
                <a:tab pos="29019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基本概念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" indent="3810" algn="l" rtl="0" eaLnBrk="0">
              <a:lnSpc>
                <a:spcPct val="118000"/>
              </a:lnSpc>
              <a:spcBef>
                <a:spcPts val="1190"/>
              </a:spcBef>
            </a:pP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Provide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Consume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装饰器用于跨组件层级（多层组件）同步状态变量，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无须通过参数命名机制传递，可通过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ali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as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（别名）或者属性名绑定。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8000"/>
              </a:lnSpc>
              <a:spcBef>
                <a:spcPts val="550"/>
              </a:spcBef>
              <a:tabLst>
                <a:tab pos="32067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主要特点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510"/>
              </a:lnSpc>
              <a:spcBef>
                <a:spcPts val="1115"/>
              </a:spcBef>
            </a:pPr>
            <a:r>
              <a:rPr sz="1200" kern="0" spc="0" dirty="0">
                <a:solidFill>
                  <a:srgbClr val="3069A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290" dirty="0">
                <a:solidFill>
                  <a:srgbClr val="3069A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允许组件与其任意后代组件共享状态，无需逐层传递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153000"/>
              </a:lnSpc>
              <a:spcBef>
                <a:spcPts val="510"/>
              </a:spcBef>
            </a:pPr>
            <a:r>
              <a:rPr sz="1200" kern="0" spc="0" dirty="0">
                <a:solidFill>
                  <a:srgbClr val="3069A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260" dirty="0">
                <a:solidFill>
                  <a:srgbClr val="3069A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使用别名（</a:t>
            </a:r>
            <a:r>
              <a:rPr sz="1200" kern="0" spc="-1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alias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）绑定时，允许不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同名称的变量建立同步关系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</a:t>
            </a:r>
            <a:r>
              <a:rPr sz="1200" kern="0" spc="0" dirty="0">
                <a:solidFill>
                  <a:srgbClr val="3069A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290" dirty="0">
                <a:solidFill>
                  <a:srgbClr val="3069A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支持多个提供者和消费者，形成一对多的数据同步关系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510"/>
              </a:lnSpc>
              <a:spcBef>
                <a:spcPts val="775"/>
              </a:spcBef>
            </a:pPr>
            <a:r>
              <a:rPr sz="1200" kern="0" spc="30" dirty="0">
                <a:solidFill>
                  <a:srgbClr val="3069A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0" dirty="0">
                <a:solidFill>
                  <a:srgbClr val="3069A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Provide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allowUpdate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参数，控制子组件是否可修改状态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  <a:spcBef>
                <a:spcPts val="5"/>
              </a:spcBef>
            </a:pPr>
            <a:r>
              <a:rPr sz="1800" kern="0" spc="-40" dirty="0">
                <a:solidFill>
                  <a:srgbClr val="5A8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-40" dirty="0">
                <a:solidFill>
                  <a:srgbClr val="5A8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使用语法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66" name="picture 4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92125" y="3158998"/>
            <a:ext cx="228600" cy="228600"/>
          </a:xfrm>
          <a:prstGeom prst="rect">
            <a:avLst/>
          </a:prstGeom>
        </p:spPr>
      </p:pic>
      <p:pic>
        <p:nvPicPr>
          <p:cNvPr id="468" name="picture 4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92125" y="2054098"/>
            <a:ext cx="200025" cy="228600"/>
          </a:xfrm>
          <a:prstGeom prst="rect">
            <a:avLst/>
          </a:prstGeom>
        </p:spPr>
      </p:pic>
      <p:sp>
        <p:nvSpPr>
          <p:cNvPr id="470" name="textbox 470"/>
          <p:cNvSpPr/>
          <p:nvPr/>
        </p:nvSpPr>
        <p:spPr>
          <a:xfrm>
            <a:off x="6207125" y="5568823"/>
            <a:ext cx="5257800" cy="1676400"/>
          </a:xfrm>
          <a:prstGeom prst="rect">
            <a:avLst/>
          </a:prstGeom>
          <a:solidFill>
            <a:srgbClr val="1F2937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4465" algn="l" rtl="0" eaLnBrk="0">
              <a:lnSpc>
                <a:spcPts val="1885"/>
              </a:lnSpc>
            </a:pPr>
            <a:r>
              <a:rPr sz="1500" kern="0" spc="6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Provide</a:t>
            </a:r>
            <a:r>
              <a:rPr sz="1500" kern="0" spc="6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/@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Consume</a:t>
            </a:r>
            <a:r>
              <a:rPr sz="1500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使用规则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66700" algn="l" rtl="0" eaLnBrk="0">
              <a:lnSpc>
                <a:spcPct val="99000"/>
              </a:lnSpc>
              <a:spcBef>
                <a:spcPts val="1200"/>
              </a:spcBef>
              <a:tabLst>
                <a:tab pos="348615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类型匹配： 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Provide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Consume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量类型必须相同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66700" algn="l" rtl="0" eaLnBrk="0">
              <a:lnSpc>
                <a:spcPts val="1320"/>
              </a:lnSpc>
              <a:spcBef>
                <a:spcPts val="810"/>
              </a:spcBef>
              <a:tabLst>
                <a:tab pos="353695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同步类型：默认双向同步，可通过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allowUpdate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=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false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设置单向同步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66700" algn="l" rtl="0" eaLnBrk="0">
              <a:lnSpc>
                <a:spcPts val="1320"/>
              </a:lnSpc>
              <a:spcBef>
                <a:spcPts val="780"/>
              </a:spcBef>
              <a:tabLst>
                <a:tab pos="342900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绑定方式：通过相同的属性名或指定的别名（</a:t>
            </a:r>
            <a:r>
              <a:rPr sz="1000" kern="0" spc="-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alias</a:t>
            </a:r>
            <a:r>
              <a:rPr sz="1000" kern="0" spc="-15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）进行绑定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ts val="1320"/>
              </a:lnSpc>
              <a:spcBef>
                <a:spcPts val="0"/>
              </a:spcBef>
              <a:tabLst>
                <a:tab pos="350520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Consume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变量必须在组件树中有对应的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Provide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变量提供数据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72" name="picture 4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59525" y="6940423"/>
            <a:ext cx="114300" cy="152400"/>
          </a:xfrm>
          <a:prstGeom prst="rect">
            <a:avLst/>
          </a:prstGeom>
        </p:spPr>
      </p:pic>
      <p:pic>
        <p:nvPicPr>
          <p:cNvPr id="474" name="picture 4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59525" y="6673723"/>
            <a:ext cx="114300" cy="152400"/>
          </a:xfrm>
          <a:prstGeom prst="rect">
            <a:avLst/>
          </a:prstGeom>
        </p:spPr>
      </p:pic>
      <p:pic>
        <p:nvPicPr>
          <p:cNvPr id="476" name="picture 4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59525" y="6407023"/>
            <a:ext cx="114300" cy="152400"/>
          </a:xfrm>
          <a:prstGeom prst="rect">
            <a:avLst/>
          </a:prstGeom>
        </p:spPr>
      </p:pic>
      <p:pic>
        <p:nvPicPr>
          <p:cNvPr id="478" name="picture 4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59525" y="6140323"/>
            <a:ext cx="114300" cy="152399"/>
          </a:xfrm>
          <a:prstGeom prst="rect">
            <a:avLst/>
          </a:prstGeom>
        </p:spPr>
      </p:pic>
      <p:sp>
        <p:nvSpPr>
          <p:cNvPr id="480" name="textbox 480"/>
          <p:cNvSpPr/>
          <p:nvPr/>
        </p:nvSpPr>
        <p:spPr>
          <a:xfrm>
            <a:off x="492125" y="5340223"/>
            <a:ext cx="5257800" cy="1066800"/>
          </a:xfrm>
          <a:prstGeom prst="rect">
            <a:avLst/>
          </a:prstGeom>
          <a:solidFill>
            <a:srgbClr val="1F293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285" algn="l" rtl="0" eaLnBrk="0">
              <a:lnSpc>
                <a:spcPts val="1325"/>
              </a:lnSpc>
            </a:pP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在祖先组件中提供数据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68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Provide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key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")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initialValue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1285" algn="l" rtl="0" eaLnBrk="0">
              <a:lnSpc>
                <a:spcPts val="1295"/>
              </a:lnSpc>
              <a:spcBef>
                <a:spcPts val="850"/>
              </a:spcBef>
            </a:pP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在后代组件中消费数据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6840" algn="l" rtl="0" eaLnBrk="0">
              <a:lnSpc>
                <a:spcPts val="1240"/>
              </a:lnSpc>
              <a:spcBef>
                <a:spcPts val="215"/>
              </a:spcBef>
            </a:pP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Consume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key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")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aphicFrame>
        <p:nvGraphicFramePr>
          <p:cNvPr id="482" name="table 482"/>
          <p:cNvGraphicFramePr>
            <a:graphicFrameLocks noGrp="1"/>
          </p:cNvGraphicFramePr>
          <p:nvPr/>
        </p:nvGraphicFramePr>
        <p:xfrm>
          <a:off x="3670935" y="5911723"/>
          <a:ext cx="2343150" cy="1675764"/>
        </p:xfrm>
        <a:graphic>
          <a:graphicData uri="http://schemas.openxmlformats.org/drawingml/2006/table">
            <a:tbl>
              <a:tblPr/>
              <a:tblGrid>
                <a:gridCol w="2343150"/>
              </a:tblGrid>
              <a:tr h="1663064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84" name="picture 48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680460" y="5921248"/>
            <a:ext cx="2324100" cy="1657350"/>
          </a:xfrm>
          <a:prstGeom prst="rect">
            <a:avLst/>
          </a:prstGeom>
        </p:spPr>
      </p:pic>
      <p:sp>
        <p:nvSpPr>
          <p:cNvPr id="486" name="textbox 486"/>
          <p:cNvSpPr/>
          <p:nvPr/>
        </p:nvSpPr>
        <p:spPr>
          <a:xfrm>
            <a:off x="502056" y="1102156"/>
            <a:ext cx="6814819" cy="420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700" b="1" kern="0" spc="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Provide</a:t>
            </a:r>
            <a:r>
              <a:rPr sz="2700" kern="0" spc="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和</a:t>
            </a:r>
            <a:r>
              <a:rPr sz="2700" b="1" kern="0" spc="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Consume</a:t>
            </a:r>
            <a:r>
              <a:rPr sz="2700" b="1" kern="0" spc="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：跨组件层级同步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488" name="rect 488"/>
          <p:cNvSpPr/>
          <p:nvPr/>
        </p:nvSpPr>
        <p:spPr>
          <a:xfrm>
            <a:off x="7769225" y="2673223"/>
            <a:ext cx="2133600" cy="876300"/>
          </a:xfrm>
          <a:prstGeom prst="rect">
            <a:avLst/>
          </a:prstGeom>
          <a:solidFill>
            <a:srgbClr val="1D4ED8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90" name="textbox 490"/>
          <p:cNvSpPr/>
          <p:nvPr/>
        </p:nvSpPr>
        <p:spPr>
          <a:xfrm>
            <a:off x="9274175" y="4197223"/>
            <a:ext cx="1524000" cy="876300"/>
          </a:xfrm>
          <a:prstGeom prst="rect">
            <a:avLst/>
          </a:prstGeom>
          <a:solidFill>
            <a:srgbClr val="2563EB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9105" algn="l" rtl="0" eaLnBrk="0">
              <a:lnSpc>
                <a:spcPct val="88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</a:t>
            </a:r>
            <a:r>
              <a:rPr sz="12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0040" indent="-159385" algn="l" rtl="0" eaLnBrk="0">
              <a:lnSpc>
                <a:spcPct val="113000"/>
              </a:lnSpc>
              <a:spcBef>
                <a:spcPts val="0"/>
              </a:spcBef>
            </a:pPr>
            <a:r>
              <a:rPr sz="1000" kern="0" spc="6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@Consume("count")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num:</a:t>
            </a: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492" name="textbox 492"/>
          <p:cNvSpPr/>
          <p:nvPr/>
        </p:nvSpPr>
        <p:spPr>
          <a:xfrm>
            <a:off x="6873875" y="4197223"/>
            <a:ext cx="1524000" cy="876300"/>
          </a:xfrm>
          <a:prstGeom prst="rect">
            <a:avLst/>
          </a:prstGeom>
          <a:solidFill>
            <a:srgbClr val="2563EB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9740" algn="l" rtl="0" eaLnBrk="0">
              <a:lnSpc>
                <a:spcPct val="88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6225" indent="-115570" algn="l" rtl="0" eaLnBrk="0">
              <a:lnSpc>
                <a:spcPct val="113000"/>
              </a:lnSpc>
              <a:spcBef>
                <a:spcPts val="0"/>
              </a:spcBef>
            </a:pPr>
            <a:r>
              <a:rPr sz="1000" kern="0" spc="6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@Consume("count")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count:</a:t>
            </a:r>
            <a:r>
              <a:rPr sz="1000" kern="0" spc="13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494" name="textbox 494"/>
          <p:cNvSpPr/>
          <p:nvPr/>
        </p:nvSpPr>
        <p:spPr>
          <a:xfrm>
            <a:off x="7921625" y="3435223"/>
            <a:ext cx="1828800" cy="685800"/>
          </a:xfrm>
          <a:prstGeom prst="rect">
            <a:avLst/>
          </a:prstGeom>
          <a:solidFill>
            <a:srgbClr val="1E40AF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17855" algn="l" rtl="0" eaLnBrk="0">
              <a:lnSpc>
                <a:spcPct val="89000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中间组件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4010" algn="l" rtl="0" eaLnBrk="0">
              <a:lnSpc>
                <a:spcPts val="1320"/>
              </a:lnSpc>
              <a:spcBef>
                <a:spcPts val="0"/>
              </a:spcBef>
            </a:pPr>
            <a:r>
              <a:rPr sz="1000" kern="0" spc="-8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（无需声明状态变量）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96" name="textbox 496"/>
          <p:cNvSpPr/>
          <p:nvPr/>
        </p:nvSpPr>
        <p:spPr>
          <a:xfrm>
            <a:off x="6427025" y="2258187"/>
            <a:ext cx="2307589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跨组件层级数据同步示意图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98" name="textbox 498"/>
          <p:cNvSpPr/>
          <p:nvPr/>
        </p:nvSpPr>
        <p:spPr>
          <a:xfrm>
            <a:off x="7984996" y="3081585"/>
            <a:ext cx="1708785" cy="3492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680" rIns="0" bIns="0"/>
          <a:p>
            <a:pPr marL="461010" indent="-448945" algn="l" rtl="0" eaLnBrk="0">
              <a:lnSpc>
                <a:spcPct val="110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@Provide("count") count: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000" kern="0" spc="14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7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=</a:t>
            </a:r>
            <a:r>
              <a:rPr sz="1000" kern="0" spc="9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7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0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500" name="picture 5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407761" y="3885687"/>
            <a:ext cx="875574" cy="444523"/>
          </a:xfrm>
          <a:prstGeom prst="rect">
            <a:avLst/>
          </a:prstGeom>
        </p:spPr>
      </p:pic>
      <p:sp>
        <p:nvSpPr>
          <p:cNvPr id="502" name="textbox 502"/>
          <p:cNvSpPr/>
          <p:nvPr/>
        </p:nvSpPr>
        <p:spPr>
          <a:xfrm>
            <a:off x="8596706" y="2790139"/>
            <a:ext cx="480694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04" name="picture 50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92125" y="1568323"/>
            <a:ext cx="914400" cy="38100"/>
          </a:xfrm>
          <a:prstGeom prst="rect">
            <a:avLst/>
          </a:prstGeom>
        </p:spPr>
      </p:pic>
      <p:pic>
        <p:nvPicPr>
          <p:cNvPr id="506" name="picture 5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8826500" y="3130423"/>
            <a:ext cx="19050" cy="304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510" name="textbox 510"/>
          <p:cNvSpPr/>
          <p:nvPr/>
        </p:nvSpPr>
        <p:spPr>
          <a:xfrm>
            <a:off x="508000" y="2076450"/>
            <a:ext cx="6305550" cy="4572000"/>
          </a:xfrm>
          <a:prstGeom prst="rect">
            <a:avLst/>
          </a:prstGeom>
          <a:solidFill>
            <a:srgbClr val="111827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7485" algn="l" rtl="0" eaLnBrk="0">
              <a:lnSpc>
                <a:spcPts val="1325"/>
              </a:lnSpc>
              <a:spcBef>
                <a:spcPts val="5"/>
              </a:spcBef>
            </a:pPr>
            <a:r>
              <a:rPr sz="1000" kern="0" spc="50" dirty="0">
                <a:solidFill>
                  <a:srgbClr val="6A99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6A99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6A995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祖先组件：使用</a:t>
            </a:r>
            <a:r>
              <a:rPr sz="1000" kern="0" spc="50" dirty="0">
                <a:solidFill>
                  <a:srgbClr val="6A99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6A99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Provide</a:t>
            </a:r>
            <a:r>
              <a:rPr sz="1000" kern="0" spc="50" dirty="0">
                <a:solidFill>
                  <a:srgbClr val="6A995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装饰器提供数据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30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20" dirty="0">
                <a:solidFill>
                  <a:srgbClr val="C586C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12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2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2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ACC1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GrandParent</a:t>
            </a:r>
            <a:r>
              <a:rPr sz="1000" kern="0" spc="200" dirty="0">
                <a:solidFill>
                  <a:srgbClr val="FACC1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5306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60" dirty="0">
                <a:solidFill>
                  <a:srgbClr val="C586C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C586C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Provide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6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countKey</a:t>
            </a:r>
            <a:r>
              <a:rPr sz="1000" kern="0" spc="6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-31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6195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1752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7564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`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GrandParent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8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`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6233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(20)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6233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fontWeight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(700)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6233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margin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80720" algn="l" rtl="0" eaLnBrk="0">
              <a:lnSpc>
                <a:spcPts val="1285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-2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-10" dirty="0">
                <a:solidFill>
                  <a:srgbClr val="CE917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增加计数 </a:t>
            </a:r>
            <a:r>
              <a:rPr sz="1000" kern="0" spc="-1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62330" algn="l" rtl="0" eaLnBrk="0">
              <a:lnSpc>
                <a:spcPts val="1300"/>
              </a:lnSpc>
              <a:spcBef>
                <a:spcPts val="21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002665" algn="l" rtl="0" eaLnBrk="0">
              <a:lnSpc>
                <a:spcPts val="1325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3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.count++;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4137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80720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0" dirty="0">
                <a:solidFill>
                  <a:srgbClr val="FACC1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Parent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</a:t>
            </a:r>
            <a:r>
              <a:rPr sz="1000" kern="0" spc="60" dirty="0">
                <a:solidFill>
                  <a:srgbClr val="6A99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60" dirty="0">
                <a:solidFill>
                  <a:srgbClr val="6A99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6A995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</a:t>
            </a:r>
            <a:r>
              <a:rPr sz="1000" kern="0" spc="50" dirty="0">
                <a:solidFill>
                  <a:srgbClr val="6A995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不需要传递</a:t>
            </a:r>
            <a:r>
              <a:rPr sz="1000" kern="0" spc="0" dirty="0">
                <a:solidFill>
                  <a:srgbClr val="6A99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50" dirty="0">
                <a:solidFill>
                  <a:srgbClr val="6A995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21335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6131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12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7485" algn="l" rtl="0" eaLnBrk="0">
              <a:lnSpc>
                <a:spcPts val="1295"/>
              </a:lnSpc>
              <a:spcBef>
                <a:spcPts val="0"/>
              </a:spcBef>
            </a:pPr>
            <a:r>
              <a:rPr sz="1000" kern="0" spc="50" dirty="0">
                <a:solidFill>
                  <a:srgbClr val="6A99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6A99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6A995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中间组件：不需要知道</a:t>
            </a:r>
            <a:r>
              <a:rPr sz="1000" kern="0" spc="0" dirty="0">
                <a:solidFill>
                  <a:srgbClr val="6A99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50" dirty="0">
                <a:solidFill>
                  <a:srgbClr val="6A995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的存在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12" name="textbox 512"/>
          <p:cNvSpPr/>
          <p:nvPr/>
        </p:nvSpPr>
        <p:spPr>
          <a:xfrm>
            <a:off x="7042150" y="6038850"/>
            <a:ext cx="4438650" cy="13716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9225" algn="l" rtl="0" eaLnBrk="0">
              <a:lnSpc>
                <a:spcPts val="1575"/>
              </a:lnSpc>
              <a:spcBef>
                <a:spcPts val="0"/>
              </a:spcBef>
            </a:pPr>
            <a:r>
              <a:rPr sz="13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关键特点 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85750" algn="l" rtl="0" eaLnBrk="0">
              <a:lnSpc>
                <a:spcPts val="1320"/>
              </a:lnSpc>
              <a:spcBef>
                <a:spcPts val="935"/>
              </a:spcBef>
              <a:tabLst>
                <a:tab pos="361950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使用别名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countKey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绑定变量，实现跨层级数据共享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85750" algn="l" rtl="0" eaLnBrk="0">
              <a:lnSpc>
                <a:spcPts val="1320"/>
              </a:lnSpc>
              <a:spcBef>
                <a:spcPts val="780"/>
              </a:spcBef>
              <a:tabLst>
                <a:tab pos="368300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中间组件不需要参与数据传递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，简化组件接口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ts val="1320"/>
              </a:lnSpc>
              <a:spcBef>
                <a:spcPts val="0"/>
              </a:spcBef>
              <a:tabLst>
                <a:tab pos="365125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后代组件可以直接修改数据，变化会同步回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祖先组件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14" name="picture 5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194550" y="7105650"/>
            <a:ext cx="133350" cy="133350"/>
          </a:xfrm>
          <a:prstGeom prst="rect">
            <a:avLst/>
          </a:prstGeom>
        </p:spPr>
      </p:pic>
      <p:pic>
        <p:nvPicPr>
          <p:cNvPr id="516" name="picture 5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194550" y="6838950"/>
            <a:ext cx="133350" cy="133350"/>
          </a:xfrm>
          <a:prstGeom prst="rect">
            <a:avLst/>
          </a:prstGeom>
        </p:spPr>
      </p:pic>
      <p:pic>
        <p:nvPicPr>
          <p:cNvPr id="518" name="picture 5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194550" y="6572250"/>
            <a:ext cx="133350" cy="133350"/>
          </a:xfrm>
          <a:prstGeom prst="rect">
            <a:avLst/>
          </a:prstGeom>
        </p:spPr>
      </p:pic>
      <p:sp>
        <p:nvSpPr>
          <p:cNvPr id="520" name="rect 520"/>
          <p:cNvSpPr/>
          <p:nvPr/>
        </p:nvSpPr>
        <p:spPr>
          <a:xfrm>
            <a:off x="7051675" y="2085975"/>
            <a:ext cx="2419350" cy="123825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22" name="rect 522"/>
          <p:cNvSpPr/>
          <p:nvPr/>
        </p:nvSpPr>
        <p:spPr>
          <a:xfrm>
            <a:off x="7213600" y="2590800"/>
            <a:ext cx="2095500" cy="571500"/>
          </a:xfrm>
          <a:prstGeom prst="rect">
            <a:avLst/>
          </a:prstGeom>
          <a:solidFill>
            <a:srgbClr val="1E40AF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524" name="picture 5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120444" y="2449578"/>
            <a:ext cx="619430" cy="622495"/>
          </a:xfrm>
          <a:prstGeom prst="rect">
            <a:avLst/>
          </a:prstGeom>
        </p:spPr>
      </p:pic>
      <p:graphicFrame>
        <p:nvGraphicFramePr>
          <p:cNvPr id="526" name="table 526"/>
          <p:cNvGraphicFramePr>
            <a:graphicFrameLocks noGrp="1"/>
          </p:cNvGraphicFramePr>
          <p:nvPr/>
        </p:nvGraphicFramePr>
        <p:xfrm>
          <a:off x="7042150" y="2076450"/>
          <a:ext cx="2437765" cy="1257300"/>
        </p:xfrm>
        <a:graphic>
          <a:graphicData uri="http://schemas.openxmlformats.org/drawingml/2006/table">
            <a:tbl>
              <a:tblPr/>
              <a:tblGrid>
                <a:gridCol w="128270"/>
                <a:gridCol w="2309495"/>
              </a:tblGrid>
              <a:tr h="12573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5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14680" algn="l" rtl="0" eaLnBrk="0">
                        <a:lnSpc>
                          <a:spcPct val="84000"/>
                        </a:lnSpc>
                        <a:spcBef>
                          <a:spcPts val="5"/>
                        </a:spcBef>
                        <a:tabLst>
                          <a:tab pos="700405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	</a:t>
                      </a:r>
                      <a:r>
                        <a:rPr sz="1200" b="1" kern="0" spc="1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GrandParent</a:t>
                      </a:r>
                      <a:endParaRPr sz="12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algn="l" rtl="0" eaLnBrk="0">
                        <a:lnSpc>
                          <a:spcPct val="13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63220" algn="l" rtl="0" eaLnBrk="0">
                        <a:lnSpc>
                          <a:spcPct val="90000"/>
                        </a:lnSpc>
                        <a:spcBef>
                          <a:spcPts val="300"/>
                        </a:spcBef>
                      </a:pPr>
                      <a:r>
                        <a:rPr sz="1000" kern="0" spc="6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@Provide("countK</a:t>
                      </a:r>
                      <a:r>
                        <a:rPr sz="1000" kern="0" spc="5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ey")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85495" algn="l" rtl="0" eaLnBrk="0">
                        <a:lnSpc>
                          <a:spcPct val="82000"/>
                        </a:lnSpc>
                        <a:spcBef>
                          <a:spcPts val="0"/>
                        </a:spcBef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count</a:t>
                      </a:r>
                      <a:r>
                        <a:rPr sz="12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:</a:t>
                      </a:r>
                      <a:r>
                        <a:rPr sz="1200" kern="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0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28" name="picture 5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566025" y="2284268"/>
            <a:ext cx="219075" cy="181840"/>
          </a:xfrm>
          <a:prstGeom prst="rect">
            <a:avLst/>
          </a:prstGeom>
        </p:spPr>
      </p:pic>
      <p:sp>
        <p:nvSpPr>
          <p:cNvPr id="530" name="rect 530"/>
          <p:cNvSpPr/>
          <p:nvPr/>
        </p:nvSpPr>
        <p:spPr>
          <a:xfrm>
            <a:off x="8575675" y="4752975"/>
            <a:ext cx="2419350" cy="123825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32" name="rect 532"/>
          <p:cNvSpPr/>
          <p:nvPr/>
        </p:nvSpPr>
        <p:spPr>
          <a:xfrm>
            <a:off x="8737600" y="5257800"/>
            <a:ext cx="2095500" cy="571500"/>
          </a:xfrm>
          <a:prstGeom prst="rect">
            <a:avLst/>
          </a:prstGeom>
          <a:solidFill>
            <a:srgbClr val="1E40AF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534" name="table 534"/>
          <p:cNvGraphicFramePr>
            <a:graphicFrameLocks noGrp="1"/>
          </p:cNvGraphicFramePr>
          <p:nvPr/>
        </p:nvGraphicFramePr>
        <p:xfrm>
          <a:off x="8566150" y="4743450"/>
          <a:ext cx="2437765" cy="1257300"/>
        </p:xfrm>
        <a:graphic>
          <a:graphicData uri="http://schemas.openxmlformats.org/drawingml/2006/table">
            <a:tbl>
              <a:tblPr/>
              <a:tblGrid>
                <a:gridCol w="128270"/>
                <a:gridCol w="2309495"/>
              </a:tblGrid>
              <a:tr h="12573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5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57580" algn="l" rtl="0" eaLnBrk="0">
                        <a:lnSpc>
                          <a:spcPct val="84000"/>
                        </a:lnSpc>
                        <a:spcBef>
                          <a:spcPts val="5"/>
                        </a:spcBef>
                        <a:tabLst>
                          <a:tab pos="1038225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	</a:t>
                      </a:r>
                      <a:r>
                        <a:rPr sz="1200" b="1" kern="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Child</a:t>
                      </a:r>
                      <a:endParaRPr sz="12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algn="l" rtl="0" eaLnBrk="0">
                        <a:lnSpc>
                          <a:spcPct val="13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97815" algn="l" rtl="0" eaLnBrk="0">
                        <a:lnSpc>
                          <a:spcPct val="89000"/>
                        </a:lnSpc>
                        <a:spcBef>
                          <a:spcPts val="300"/>
                        </a:spcBef>
                      </a:pPr>
                      <a:r>
                        <a:rPr sz="1000" kern="0" spc="6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@Consume("countKey")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85495" algn="l" rtl="0" eaLnBrk="0">
                        <a:lnSpc>
                          <a:spcPct val="82000"/>
                        </a:lnSpc>
                        <a:spcBef>
                          <a:spcPts val="0"/>
                        </a:spcBef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count</a:t>
                      </a:r>
                      <a:r>
                        <a:rPr sz="12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:</a:t>
                      </a:r>
                      <a:r>
                        <a:rPr sz="1200" kern="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0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36" name="picture 5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413875" y="4951268"/>
            <a:ext cx="238125" cy="181840"/>
          </a:xfrm>
          <a:prstGeom prst="rect">
            <a:avLst/>
          </a:prstGeom>
        </p:spPr>
      </p:pic>
      <p:sp>
        <p:nvSpPr>
          <p:cNvPr id="538" name="textbox 538"/>
          <p:cNvSpPr/>
          <p:nvPr/>
        </p:nvSpPr>
        <p:spPr>
          <a:xfrm>
            <a:off x="517931" y="1153083"/>
            <a:ext cx="5810884" cy="4216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6000"/>
              </a:lnSpc>
            </a:pPr>
            <a:r>
              <a:rPr sz="2700" b="1" kern="0" spc="9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Provide</a:t>
            </a:r>
            <a:r>
              <a:rPr sz="27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2700" b="1" kern="0" spc="9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Consume</a:t>
            </a:r>
            <a:r>
              <a:rPr sz="2700" b="1" kern="0" spc="9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 </a:t>
            </a:r>
            <a:r>
              <a:rPr sz="27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：代码示例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40" name="rect 540"/>
          <p:cNvSpPr/>
          <p:nvPr/>
        </p:nvSpPr>
        <p:spPr>
          <a:xfrm>
            <a:off x="7813675" y="3419475"/>
            <a:ext cx="2419350" cy="78105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542" name="picture 5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501444" y="3783078"/>
            <a:ext cx="619430" cy="622494"/>
          </a:xfrm>
          <a:prstGeom prst="rect">
            <a:avLst/>
          </a:prstGeom>
        </p:spPr>
      </p:pic>
      <p:graphicFrame>
        <p:nvGraphicFramePr>
          <p:cNvPr id="544" name="table 544"/>
          <p:cNvGraphicFramePr>
            <a:graphicFrameLocks noGrp="1"/>
          </p:cNvGraphicFramePr>
          <p:nvPr/>
        </p:nvGraphicFramePr>
        <p:xfrm>
          <a:off x="7804150" y="3409950"/>
          <a:ext cx="2362200" cy="800100"/>
        </p:xfrm>
        <a:graphic>
          <a:graphicData uri="http://schemas.openxmlformats.org/drawingml/2006/table">
            <a:tbl>
              <a:tblPr/>
              <a:tblGrid>
                <a:gridCol w="2362200"/>
              </a:tblGrid>
              <a:tr h="800100">
                <a:tc>
                  <a:txBody>
                    <a:bodyPr/>
                    <a:p>
                      <a:pPr algn="l" rtl="0" eaLnBrk="0">
                        <a:lnSpc>
                          <a:spcPct val="15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81075" algn="l" rtl="0" eaLnBrk="0">
                        <a:lnSpc>
                          <a:spcPct val="82000"/>
                        </a:lnSpc>
                        <a:tabLst>
                          <a:tab pos="1071880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	</a:t>
                      </a:r>
                      <a:r>
                        <a:rPr sz="12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Parent</a:t>
                      </a:r>
                      <a:endParaRPr sz="12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57860" algn="l" rtl="0" eaLnBrk="0">
                        <a:lnSpc>
                          <a:spcPct val="88000"/>
                        </a:lnSpc>
                        <a:spcBef>
                          <a:spcPts val="0"/>
                        </a:spcBef>
                      </a:pPr>
                      <a:r>
                        <a:rPr sz="900" i="1" kern="0" spc="7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无需知道</a:t>
                      </a:r>
                      <a:r>
                        <a:rPr sz="900" i="1" kern="0" spc="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count</a:t>
                      </a:r>
                      <a:r>
                        <a:rPr sz="900" i="1" kern="0" spc="7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的存在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2225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46" name="picture 5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613775" y="3617768"/>
            <a:ext cx="171450" cy="193963"/>
          </a:xfrm>
          <a:prstGeom prst="rect">
            <a:avLst/>
          </a:prstGeom>
        </p:spPr>
      </p:pic>
      <p:sp>
        <p:nvSpPr>
          <p:cNvPr id="548" name="path 548"/>
          <p:cNvSpPr/>
          <p:nvPr/>
        </p:nvSpPr>
        <p:spPr>
          <a:xfrm>
            <a:off x="7815384" y="3409950"/>
            <a:ext cx="2350965" cy="48681"/>
          </a:xfrm>
          <a:custGeom>
            <a:avLst/>
            <a:gdLst/>
            <a:ahLst/>
            <a:cxnLst/>
            <a:rect l="0" t="0" r="0" b="0"/>
            <a:pathLst>
              <a:path w="3702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  <a:lnTo>
                  <a:pt x="3702" y="15"/>
                </a:lnTo>
              </a:path>
            </a:pathLst>
          </a:custGeom>
          <a:noFill/>
          <a:ln w="19050" cap="flat">
            <a:solidFill>
              <a:srgbClr val="1D4ED8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50" name="path 550"/>
          <p:cNvSpPr/>
          <p:nvPr/>
        </p:nvSpPr>
        <p:spPr>
          <a:xfrm>
            <a:off x="10156825" y="3409950"/>
            <a:ext cx="85725" cy="800100"/>
          </a:xfrm>
          <a:custGeom>
            <a:avLst/>
            <a:gdLst/>
            <a:ahLst/>
            <a:cxnLst/>
            <a:rect l="0" t="0" r="0" b="0"/>
            <a:pathLst>
              <a:path w="135" h="1260">
                <a:moveTo>
                  <a:pt x="15" y="15"/>
                </a:moveTo>
                <a:cubicBezTo>
                  <a:pt x="21" y="15"/>
                  <a:pt x="28" y="15"/>
                  <a:pt x="35" y="17"/>
                </a:cubicBezTo>
                <a:cubicBezTo>
                  <a:pt x="42" y="18"/>
                  <a:pt x="48" y="20"/>
                  <a:pt x="55" y="22"/>
                </a:cubicBezTo>
                <a:cubicBezTo>
                  <a:pt x="61" y="25"/>
                  <a:pt x="67" y="28"/>
                  <a:pt x="73" y="32"/>
                </a:cubicBezTo>
                <a:cubicBezTo>
                  <a:pt x="79" y="36"/>
                  <a:pt x="84" y="40"/>
                  <a:pt x="89" y="45"/>
                </a:cubicBezTo>
                <a:cubicBezTo>
                  <a:pt x="94" y="50"/>
                  <a:pt x="98" y="55"/>
                  <a:pt x="102" y="61"/>
                </a:cubicBezTo>
                <a:cubicBezTo>
                  <a:pt x="106" y="67"/>
                  <a:pt x="109" y="73"/>
                  <a:pt x="112" y="79"/>
                </a:cubicBezTo>
                <a:cubicBezTo>
                  <a:pt x="114" y="86"/>
                  <a:pt x="116" y="92"/>
                  <a:pt x="117" y="99"/>
                </a:cubicBezTo>
                <a:cubicBezTo>
                  <a:pt x="119" y="106"/>
                  <a:pt x="120" y="113"/>
                  <a:pt x="120" y="120"/>
                </a:cubicBezTo>
                <a:lnTo>
                  <a:pt x="120" y="1140"/>
                </a:lnTo>
                <a:cubicBezTo>
                  <a:pt x="120" y="1146"/>
                  <a:pt x="119" y="1153"/>
                  <a:pt x="117" y="1160"/>
                </a:cubicBezTo>
                <a:cubicBezTo>
                  <a:pt x="116" y="1167"/>
                  <a:pt x="114" y="1173"/>
                  <a:pt x="112" y="1180"/>
                </a:cubicBezTo>
                <a:cubicBezTo>
                  <a:pt x="109" y="1186"/>
                  <a:pt x="106" y="1192"/>
                  <a:pt x="102" y="1198"/>
                </a:cubicBezTo>
                <a:cubicBezTo>
                  <a:pt x="98" y="1204"/>
                  <a:pt x="94" y="1209"/>
                  <a:pt x="89" y="1214"/>
                </a:cubicBezTo>
                <a:cubicBezTo>
                  <a:pt x="84" y="1219"/>
                  <a:pt x="79" y="1223"/>
                  <a:pt x="73" y="1227"/>
                </a:cubicBezTo>
                <a:cubicBezTo>
                  <a:pt x="67" y="1231"/>
                  <a:pt x="61" y="1234"/>
                  <a:pt x="55" y="1237"/>
                </a:cubicBezTo>
                <a:cubicBezTo>
                  <a:pt x="48" y="1239"/>
                  <a:pt x="42" y="1241"/>
                  <a:pt x="35" y="1242"/>
                </a:cubicBezTo>
                <a:cubicBezTo>
                  <a:pt x="28" y="1244"/>
                  <a:pt x="21" y="1244"/>
                  <a:pt x="15" y="1245"/>
                </a:cubicBezTo>
              </a:path>
            </a:pathLst>
          </a:custGeom>
          <a:noFill/>
          <a:ln w="19050" cap="flat">
            <a:solidFill>
              <a:srgbClr val="1D4ED8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52" name="textbox 552"/>
          <p:cNvSpPr/>
          <p:nvPr/>
        </p:nvSpPr>
        <p:spPr>
          <a:xfrm>
            <a:off x="10821199" y="3934993"/>
            <a:ext cx="481965" cy="1695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130"/>
              </a:lnSpc>
            </a:pPr>
            <a:r>
              <a:rPr sz="900" kern="0" spc="-1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双向同步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54" name="picture 55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833100" y="3638550"/>
            <a:ext cx="228600" cy="241300"/>
          </a:xfrm>
          <a:prstGeom prst="rect">
            <a:avLst/>
          </a:prstGeom>
        </p:spPr>
      </p:pic>
      <p:pic>
        <p:nvPicPr>
          <p:cNvPr id="556" name="picture 55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08000" y="1619250"/>
            <a:ext cx="914400" cy="38100"/>
          </a:xfrm>
          <a:prstGeom prst="rect">
            <a:avLst/>
          </a:prstGeom>
        </p:spPr>
      </p:pic>
      <p:pic>
        <p:nvPicPr>
          <p:cNvPr id="558" name="picture 55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829217" y="3261815"/>
            <a:ext cx="95789" cy="131710"/>
          </a:xfrm>
          <a:prstGeom prst="rect">
            <a:avLst/>
          </a:prstGeom>
        </p:spPr>
      </p:pic>
      <p:pic>
        <p:nvPicPr>
          <p:cNvPr id="560" name="picture 56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0210217" y="4595314"/>
            <a:ext cx="95789" cy="131710"/>
          </a:xfrm>
          <a:prstGeom prst="rect">
            <a:avLst/>
          </a:prstGeom>
        </p:spPr>
      </p:pic>
      <p:sp>
        <p:nvSpPr>
          <p:cNvPr id="562" name="path 562"/>
          <p:cNvSpPr/>
          <p:nvPr/>
        </p:nvSpPr>
        <p:spPr>
          <a:xfrm>
            <a:off x="7053384" y="2076450"/>
            <a:ext cx="74490" cy="48682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64" name="path 564"/>
          <p:cNvSpPr/>
          <p:nvPr/>
        </p:nvSpPr>
        <p:spPr>
          <a:xfrm>
            <a:off x="8577384" y="4743450"/>
            <a:ext cx="74490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568" name="textbox 568"/>
          <p:cNvSpPr/>
          <p:nvPr/>
        </p:nvSpPr>
        <p:spPr>
          <a:xfrm>
            <a:off x="504825" y="6548755"/>
            <a:ext cx="5334635" cy="771525"/>
          </a:xfrm>
          <a:prstGeom prst="rect">
            <a:avLst/>
          </a:prstGeom>
          <a:solidFill>
            <a:srgbClr val="1E3A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7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r>
              <a:rPr sz="1500" b="1" kern="0" spc="24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</a:t>
            </a:r>
            <a:r>
              <a:rPr sz="15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ObjectLink</a:t>
            </a:r>
            <a:r>
              <a:rPr sz="1500" kern="0" spc="2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500" b="1" kern="0" spc="24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</a:t>
            </a:r>
            <a:r>
              <a:rPr sz="15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Prop</a:t>
            </a:r>
            <a:r>
              <a:rPr sz="1500" kern="0" spc="2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的区别</a:t>
            </a:r>
            <a:endParaRPr sz="1500" kern="0" spc="2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500" kern="0" spc="2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500" kern="0" spc="2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500" kern="0" spc="2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500" kern="0" spc="2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500" kern="0" spc="2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500" kern="0" spc="2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500" kern="0" spc="2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500" kern="0" spc="2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500" kern="0" spc="2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500" kern="0" spc="2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@ObjectLink</a:t>
            </a:r>
            <a:r>
              <a:rPr sz="1200" kern="0" spc="-5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：通过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引用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初始化，实现双向同步，性能更高 </a:t>
            </a: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endParaRPr sz="1200" kern="0" spc="0" dirty="0">
              <a:solidFill>
                <a:srgbClr val="E5E7E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000"/>
              </a:lnSpc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@Pr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op</a:t>
            </a:r>
            <a:r>
              <a:rPr sz="1200" kern="0" spc="-7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：通过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深拷贝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初始化，实现单向同步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70" name="picture 5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43625" y="1976755"/>
            <a:ext cx="5334000" cy="2857500"/>
          </a:xfrm>
          <a:prstGeom prst="rect">
            <a:avLst/>
          </a:prstGeom>
        </p:spPr>
      </p:pic>
      <p:sp>
        <p:nvSpPr>
          <p:cNvPr id="572" name="textbox 572"/>
          <p:cNvSpPr/>
          <p:nvPr/>
        </p:nvSpPr>
        <p:spPr>
          <a:xfrm>
            <a:off x="6143625" y="5106035"/>
            <a:ext cx="5334000" cy="25146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285" algn="l" rtl="0" eaLnBrk="0">
              <a:lnSpc>
                <a:spcPts val="1290"/>
              </a:lnSpc>
            </a:pPr>
            <a:r>
              <a:rPr sz="1000" kern="0" spc="6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6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kern="0" spc="6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Observed</a:t>
            </a:r>
            <a:r>
              <a:rPr sz="1000" kern="0" spc="6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装饰类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6840" algn="l" rtl="0" eaLnBrk="0">
              <a:lnSpc>
                <a:spcPts val="1300"/>
              </a:lnSpc>
              <a:spcBef>
                <a:spcPts val="215"/>
              </a:spcBef>
            </a:pPr>
            <a:r>
              <a:rPr sz="1000" kern="0" spc="3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@Observed</a:t>
            </a:r>
            <a:r>
              <a:rPr sz="1000" kern="0" spc="3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8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ClassA</a:t>
            </a:r>
            <a:r>
              <a:rPr sz="1000" kern="0" spc="15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75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000" kern="0" spc="10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75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000" kern="0" spc="9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285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5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19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自定义组件使用</a:t>
            </a:r>
            <a:r>
              <a:rPr sz="1000" kern="0" spc="5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ObjectLink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16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Component</a:t>
            </a:r>
            <a:r>
              <a:rPr sz="1000" kern="0" spc="16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16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ViewA</a:t>
            </a:r>
            <a:r>
              <a:rPr sz="1000" kern="0" spc="16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686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3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ObjectLink</a:t>
            </a:r>
            <a:r>
              <a:rPr sz="1000" kern="0" spc="13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0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ClassA</a:t>
            </a:r>
            <a:r>
              <a:rPr sz="10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1305" algn="l" rtl="0" eaLnBrk="0">
              <a:lnSpc>
                <a:spcPts val="1220"/>
              </a:lnSpc>
              <a:spcBef>
                <a:spcPts val="230"/>
              </a:spcBef>
            </a:pPr>
            <a:r>
              <a:rPr sz="1000" kern="0" spc="6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6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ObjectLink</a:t>
            </a:r>
            <a:r>
              <a:rPr sz="1000" kern="0" spc="6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可观察嵌套对象的属性变</a:t>
            </a:r>
            <a:r>
              <a:rPr sz="1000" kern="0" spc="5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81305" algn="l" rtl="0" eaLnBrk="0">
              <a:lnSpc>
                <a:spcPts val="1500"/>
              </a:lnSpc>
            </a:pPr>
            <a:r>
              <a:rPr sz="1000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1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.a</a:t>
            </a:r>
            <a:r>
              <a:rPr sz="1000" kern="0" spc="-34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0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+=</a:t>
            </a:r>
            <a:r>
              <a:rPr sz="1000" kern="0" spc="10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1000" kern="0" spc="5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可被观察到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5095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74" name="textbox 574"/>
          <p:cNvSpPr/>
          <p:nvPr/>
        </p:nvSpPr>
        <p:spPr>
          <a:xfrm>
            <a:off x="504825" y="1976755"/>
            <a:ext cx="5334000" cy="2209800"/>
          </a:xfrm>
          <a:prstGeom prst="rect">
            <a:avLst/>
          </a:prstGeom>
          <a:solidFill>
            <a:srgbClr val="1E3A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85800" algn="l" rtl="0" eaLnBrk="0">
              <a:lnSpc>
                <a:spcPct val="90000"/>
              </a:lnSpc>
              <a:spcBef>
                <a:spcPts val="0"/>
              </a:spcBef>
              <a:tabLst>
                <a:tab pos="85280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	</a:t>
            </a:r>
            <a:r>
              <a:rPr sz="1800" b="1" kern="0" spc="12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@Observed</a:t>
            </a:r>
            <a:endParaRPr sz="18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  <a:p>
            <a:pPr algn="l" rtl="0" eaLnBrk="0">
              <a:lnSpc>
                <a:spcPct val="14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2000"/>
              </a:lnSpc>
              <a:spcBef>
                <a:spcPts val="370"/>
              </a:spcBef>
              <a:tabLst>
                <a:tab pos="498475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用于装饰需要观察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多层嵌套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场景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4825" indent="-123825" algn="l" rtl="0" eaLnBrk="0">
              <a:lnSpc>
                <a:spcPct val="113000"/>
              </a:lnSpc>
              <a:spcBef>
                <a:spcPts val="1260"/>
              </a:spcBef>
              <a:tabLst>
                <a:tab pos="497840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4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单独使用</a:t>
            </a:r>
            <a:r>
              <a:rPr sz="1200" kern="0" spc="4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Observed</a:t>
            </a:r>
            <a:r>
              <a:rPr sz="1200" kern="0" spc="4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没有任何作用，需配合</a:t>
            </a:r>
            <a:r>
              <a:rPr sz="1200" kern="0" spc="4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ObjectLink</a:t>
            </a:r>
            <a:r>
              <a:rPr sz="1200" kern="0" spc="4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</a:t>
            </a:r>
            <a:r>
              <a:rPr sz="1200" kern="0" spc="3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3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ts val="1510"/>
              </a:lnSpc>
              <a:spcBef>
                <a:spcPts val="5"/>
              </a:spcBef>
              <a:tabLst>
                <a:tab pos="499110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为装饰的类实现自定义构造函数，创建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类实例并使用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ES6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代理包装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76" name="picture 5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33425" y="3767455"/>
            <a:ext cx="152400" cy="152400"/>
          </a:xfrm>
          <a:prstGeom prst="rect">
            <a:avLst/>
          </a:prstGeom>
        </p:spPr>
      </p:pic>
      <p:pic>
        <p:nvPicPr>
          <p:cNvPr id="578" name="picture 5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33425" y="3195955"/>
            <a:ext cx="152400" cy="152400"/>
          </a:xfrm>
          <a:prstGeom prst="rect">
            <a:avLst/>
          </a:prstGeom>
        </p:spPr>
      </p:pic>
      <p:pic>
        <p:nvPicPr>
          <p:cNvPr id="580" name="picture 5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33425" y="2853055"/>
            <a:ext cx="152400" cy="152400"/>
          </a:xfrm>
          <a:prstGeom prst="rect">
            <a:avLst/>
          </a:prstGeom>
        </p:spPr>
      </p:pic>
      <p:pic>
        <p:nvPicPr>
          <p:cNvPr id="582" name="picture 5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33425" y="2205355"/>
            <a:ext cx="457200" cy="457200"/>
          </a:xfrm>
          <a:prstGeom prst="rect">
            <a:avLst/>
          </a:prstGeom>
        </p:spPr>
      </p:pic>
      <p:sp>
        <p:nvSpPr>
          <p:cNvPr id="584" name="textbox 584"/>
          <p:cNvSpPr/>
          <p:nvPr/>
        </p:nvSpPr>
        <p:spPr>
          <a:xfrm>
            <a:off x="504825" y="4415155"/>
            <a:ext cx="5334000" cy="1981200"/>
          </a:xfrm>
          <a:prstGeom prst="rect">
            <a:avLst/>
          </a:prstGeom>
          <a:solidFill>
            <a:srgbClr val="1E3A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85800" algn="l" rtl="0" eaLnBrk="0">
              <a:lnSpc>
                <a:spcPct val="81000"/>
              </a:lnSpc>
              <a:spcBef>
                <a:spcPts val="5"/>
              </a:spcBef>
              <a:tabLst>
                <a:tab pos="85280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	</a:t>
            </a:r>
            <a:r>
              <a:rPr sz="1800" b="1" kern="0" spc="12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@ObjectLink</a:t>
            </a:r>
            <a:endParaRPr sz="18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  <a:p>
            <a:pPr algn="l" rtl="0" eaLnBrk="0">
              <a:lnSpc>
                <a:spcPct val="16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4000"/>
              </a:lnSpc>
              <a:spcBef>
                <a:spcPts val="365"/>
              </a:spcBef>
              <a:tabLst>
                <a:tab pos="495300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接收由</a:t>
            </a:r>
            <a:r>
              <a:rPr sz="1200" kern="0" spc="2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Observed</a:t>
            </a:r>
            <a:r>
              <a:rPr sz="1200" kern="0" spc="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装饰的类实例，用于观察多层嵌套场</a:t>
            </a:r>
            <a:r>
              <a:rPr sz="1200" kern="0" spc="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1000" algn="l" rtl="0" eaLnBrk="0">
              <a:lnSpc>
                <a:spcPts val="1510"/>
              </a:lnSpc>
              <a:spcBef>
                <a:spcPts val="1220"/>
              </a:spcBef>
              <a:tabLst>
                <a:tab pos="497840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与父组件数据源建立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双向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同步关系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ts val="1510"/>
              </a:lnSpc>
              <a:spcBef>
                <a:spcPts val="5"/>
              </a:spcBef>
              <a:tabLst>
                <a:tab pos="499110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装饰的变量不能被赋值，只能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修改其属性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86" name="picture 5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33425" y="5977255"/>
            <a:ext cx="152400" cy="152400"/>
          </a:xfrm>
          <a:prstGeom prst="rect">
            <a:avLst/>
          </a:prstGeom>
        </p:spPr>
      </p:pic>
      <p:pic>
        <p:nvPicPr>
          <p:cNvPr id="588" name="picture 5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33425" y="5634355"/>
            <a:ext cx="152400" cy="152400"/>
          </a:xfrm>
          <a:prstGeom prst="rect">
            <a:avLst/>
          </a:prstGeom>
        </p:spPr>
      </p:pic>
      <p:pic>
        <p:nvPicPr>
          <p:cNvPr id="590" name="picture 5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33425" y="5291455"/>
            <a:ext cx="152400" cy="152400"/>
          </a:xfrm>
          <a:prstGeom prst="rect">
            <a:avLst/>
          </a:prstGeom>
        </p:spPr>
      </p:pic>
      <p:pic>
        <p:nvPicPr>
          <p:cNvPr id="592" name="picture 5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33425" y="4643755"/>
            <a:ext cx="457200" cy="457200"/>
          </a:xfrm>
          <a:prstGeom prst="rect">
            <a:avLst/>
          </a:prstGeom>
        </p:spPr>
      </p:pic>
      <p:sp>
        <p:nvSpPr>
          <p:cNvPr id="594" name="textbox 594"/>
          <p:cNvSpPr/>
          <p:nvPr/>
        </p:nvSpPr>
        <p:spPr>
          <a:xfrm>
            <a:off x="514756" y="1111173"/>
            <a:ext cx="7108190" cy="4083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2700" b="1" u="sng" kern="0" spc="14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60A5FA"/>
                  </a:solidFill>
                </a:u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</a:t>
            </a:r>
            <a:r>
              <a:rPr sz="2700" b="1" u="sng" kern="0" spc="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60A5FA"/>
                  </a:solidFill>
                </a:u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Ob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served</a:t>
            </a:r>
            <a:r>
              <a:rPr sz="2700" kern="0" spc="14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和</a:t>
            </a:r>
            <a:r>
              <a:rPr sz="2700" b="1" kern="0" spc="14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ObjectLink</a:t>
            </a:r>
            <a:r>
              <a:rPr sz="2700" b="1" kern="0" spc="-7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14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：嵌套数据同步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596" name="textbox 596"/>
          <p:cNvSpPr/>
          <p:nvPr/>
        </p:nvSpPr>
        <p:spPr>
          <a:xfrm>
            <a:off x="8141309" y="4912347"/>
            <a:ext cx="1349375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图：嵌套数据更新规则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495" y="7386955"/>
            <a:ext cx="599313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33680" algn="l" rtl="0" eaLnBrk="0">
              <a:lnSpc>
                <a:spcPct val="100000"/>
              </a:lnSpc>
              <a:spcBef>
                <a:spcPts val="0"/>
              </a:spcBef>
            </a:pPr>
            <a:r>
              <a:rPr sz="1200">
                <a:solidFill>
                  <a:schemeClr val="bg1"/>
                </a:solidFill>
              </a:rPr>
              <a:t>仅@Observed和@ObjectLink可用于观察嵌套场景，其他状态变量仅能观察第一层</a:t>
            </a:r>
            <a:endParaRPr lang="zh-CN" altLang="en-US" sz="12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pic>
        <p:nvPicPr>
          <p:cNvPr id="600" name="picture 6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2857500"/>
            <a:ext cx="10972800" cy="4686300"/>
          </a:xfrm>
          <a:prstGeom prst="rect">
            <a:avLst/>
          </a:prstGeom>
        </p:spPr>
      </p:pic>
      <p:sp>
        <p:nvSpPr>
          <p:cNvPr id="602" name="textbox 602"/>
          <p:cNvSpPr/>
          <p:nvPr/>
        </p:nvSpPr>
        <p:spPr>
          <a:xfrm>
            <a:off x="825766" y="3002267"/>
            <a:ext cx="4987925" cy="44024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5"/>
              </a:lnSpc>
            </a:pP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i="1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Observed</a:t>
            </a: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装饰器装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饰类，让该类的属性变化在其他位置被观察到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3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@Observed</a:t>
            </a:r>
            <a:r>
              <a:rPr sz="1000" kern="0" spc="3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8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ClassA</a:t>
            </a:r>
            <a:r>
              <a:rPr sz="1000" kern="0" spc="15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84150" algn="l" rtl="0" eaLnBrk="0">
              <a:lnSpc>
                <a:spcPts val="1225"/>
              </a:lnSpc>
              <a:spcBef>
                <a:spcPts val="165"/>
              </a:spcBef>
            </a:pP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000" kern="0" spc="6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</a:t>
            </a:r>
            <a:r>
              <a:rPr sz="1000" kern="0" spc="-35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数字类型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000" i="1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0" algn="l" rtl="0" eaLnBrk="0">
              <a:lnSpc>
                <a:spcPts val="1500"/>
              </a:lnSpc>
            </a:pP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000" kern="0" spc="5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000" kern="0" spc="-35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数字类型的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86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5"/>
              </a:lnSpc>
              <a:spcBef>
                <a:spcPts val="300"/>
              </a:spcBef>
            </a:pP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16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Component</a:t>
            </a:r>
            <a:r>
              <a:rPr sz="1000" kern="0" spc="16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16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ViewA</a:t>
            </a:r>
            <a:r>
              <a:rPr sz="1000" kern="0" spc="16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2720" algn="l" rtl="0" eaLnBrk="0">
              <a:lnSpc>
                <a:spcPct val="117000"/>
              </a:lnSpc>
              <a:spcBef>
                <a:spcPts val="240"/>
              </a:spcBef>
            </a:pP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i="1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ObjectLink</a:t>
            </a:r>
            <a:r>
              <a:rPr sz="1000" i="1" kern="0" spc="7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装饰器一般用于嵌套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类对象属性或数组元素发生变化的场景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用于与父组件建立双向同步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5260" algn="l" rtl="0" eaLnBrk="0">
              <a:lnSpc>
                <a:spcPts val="1240"/>
              </a:lnSpc>
              <a:spcBef>
                <a:spcPts val="215"/>
              </a:spcBef>
            </a:pPr>
            <a:r>
              <a:rPr sz="1000" kern="0" spc="7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ObjectLink</a:t>
            </a:r>
            <a:r>
              <a:rPr sz="1000" kern="0" spc="7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000" kern="0" spc="-35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ClassA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2720" algn="l" rtl="0" eaLnBrk="0">
              <a:lnSpc>
                <a:spcPts val="1215"/>
              </a:lnSpc>
              <a:spcBef>
                <a:spcPts val="230"/>
              </a:spcBef>
            </a:pPr>
            <a:r>
              <a:rPr sz="1000" i="1" kern="0" spc="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8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常规变量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097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</a:t>
            </a:r>
            <a:r>
              <a:rPr sz="1000" kern="0" spc="-3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0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</a:t>
            </a: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ViewA</a:t>
            </a:r>
            <a:r>
              <a:rPr sz="1000" kern="0" spc="4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1"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2720" algn="l" rtl="0" eaLnBrk="0">
              <a:lnSpc>
                <a:spcPts val="1285"/>
              </a:lnSpc>
              <a:spcBef>
                <a:spcPts val="305"/>
              </a:spcBef>
            </a:pPr>
            <a:r>
              <a:rPr sz="1000" i="1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-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9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0" algn="l" rtl="0" eaLnBrk="0">
              <a:lnSpc>
                <a:spcPts val="1300"/>
              </a:lnSpc>
              <a:spcBef>
                <a:spcPts val="215"/>
              </a:spcBef>
            </a:pP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2740" algn="l" rtl="0" eaLnBrk="0">
              <a:lnSpc>
                <a:spcPts val="1220"/>
              </a:lnSpc>
              <a:spcBef>
                <a:spcPts val="165"/>
              </a:spcBef>
            </a:pPr>
            <a:r>
              <a:rPr sz="1000" i="1" kern="0" spc="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8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行容器组件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Row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92760" algn="l" rtl="0" eaLnBrk="0">
              <a:lnSpc>
                <a:spcPts val="1210"/>
              </a:lnSpc>
              <a:spcBef>
                <a:spcPts val="180"/>
              </a:spcBef>
            </a:pP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按钮组件，设置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的显示文本中包含属性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对象的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ViewA</a:t>
            </a:r>
            <a:r>
              <a:rPr sz="1000" kern="0" spc="27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[${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}]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000" kern="0" spc="-35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+1`)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8453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(()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12800" algn="l" rtl="0" eaLnBrk="0">
              <a:lnSpc>
                <a:spcPts val="1290"/>
              </a:lnSpc>
              <a:spcBef>
                <a:spcPts val="195"/>
              </a:spcBef>
            </a:pP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更改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000" i="1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</a:t>
            </a:r>
            <a:r>
              <a:rPr sz="1000" i="1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性的值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24865" algn="l" rtl="0" eaLnBrk="0">
              <a:lnSpc>
                <a:spcPts val="1325"/>
              </a:lnSpc>
              <a:spcBef>
                <a:spcPts val="210"/>
              </a:spcBef>
            </a:pPr>
            <a:r>
              <a:rPr sz="1000" kern="0" spc="-3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000" kern="0" spc="-34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000" kern="0" spc="9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0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aphicFrame>
        <p:nvGraphicFramePr>
          <p:cNvPr id="604" name="table 604"/>
          <p:cNvGraphicFramePr>
            <a:graphicFrameLocks noGrp="1"/>
          </p:cNvGraphicFramePr>
          <p:nvPr/>
        </p:nvGraphicFramePr>
        <p:xfrm>
          <a:off x="7791450" y="3562350"/>
          <a:ext cx="3638550" cy="1219200"/>
        </p:xfrm>
        <a:graphic>
          <a:graphicData uri="http://schemas.openxmlformats.org/drawingml/2006/table">
            <a:tbl>
              <a:tblPr/>
              <a:tblGrid>
                <a:gridCol w="3638550"/>
              </a:tblGrid>
              <a:tr h="1196975">
                <a:tc>
                  <a:txBody>
                    <a:bodyPr/>
                    <a:p>
                      <a:pPr algn="l" rtl="0" eaLnBrk="0">
                        <a:lnSpc>
                          <a:spcPct val="13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2385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  <a:tabLst>
                          <a:tab pos="400050" algn="l"/>
                        </a:tabLst>
                      </a:pP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	</a:t>
                      </a:r>
                      <a:r>
                        <a:rPr sz="1200" b="1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ViewB</a:t>
                      </a:r>
                      <a:r>
                        <a:rPr sz="1200" b="1" kern="0" spc="13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 </a:t>
                      </a:r>
                      <a:r>
                        <a:rPr sz="1200" kern="0" spc="18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父组件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80975" algn="l" rtl="0" eaLnBrk="0">
                        <a:lnSpc>
                          <a:spcPct val="87000"/>
                        </a:lnSpc>
                        <a:spcBef>
                          <a:spcPts val="1140"/>
                        </a:spcBef>
                      </a:pPr>
                      <a:r>
                        <a:rPr sz="1200" kern="0" spc="10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State</a:t>
                      </a:r>
                      <a:r>
                        <a:rPr sz="1200" kern="0" spc="10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arrA</a:t>
                      </a:r>
                      <a:r>
                        <a:rPr sz="1200" kern="0" spc="10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: 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ClassA</a:t>
                      </a:r>
                      <a:r>
                        <a:rPr sz="1200" kern="0" spc="10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[]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algn="l" rtl="0" eaLnBrk="0">
                        <a:lnSpc>
                          <a:spcPct val="132000"/>
                        </a:lnSpc>
                      </a:pPr>
                      <a:endParaRPr sz="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01320" algn="l" rtl="0" eaLnBrk="0">
                        <a:lnSpc>
                          <a:spcPts val="1320"/>
                        </a:lnSpc>
                        <a:spcBef>
                          <a:spcPts val="0"/>
                        </a:spcBef>
                      </a:pPr>
                      <a:r>
                        <a:rPr sz="1000" kern="0" spc="4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数组可观察到增删改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06" name="picture 6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962900" y="3771900"/>
            <a:ext cx="152400" cy="152400"/>
          </a:xfrm>
          <a:prstGeom prst="rect">
            <a:avLst/>
          </a:prstGeom>
        </p:spPr>
      </p:pic>
      <p:graphicFrame>
        <p:nvGraphicFramePr>
          <p:cNvPr id="608" name="table 608"/>
          <p:cNvGraphicFramePr>
            <a:graphicFrameLocks noGrp="1"/>
          </p:cNvGraphicFramePr>
          <p:nvPr/>
        </p:nvGraphicFramePr>
        <p:xfrm>
          <a:off x="7791450" y="5010150"/>
          <a:ext cx="3637915" cy="1219200"/>
        </p:xfrm>
        <a:graphic>
          <a:graphicData uri="http://schemas.openxmlformats.org/drawingml/2006/table">
            <a:tbl>
              <a:tblPr/>
              <a:tblGrid>
                <a:gridCol w="1818639"/>
                <a:gridCol w="1819275"/>
              </a:tblGrid>
              <a:tr h="1219200">
                <a:tc>
                  <a:txBody>
                    <a:bodyPr/>
                    <a:p>
                      <a:pPr algn="l" rtl="0" eaLnBrk="0">
                        <a:lnSpc>
                          <a:spcPct val="13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23850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  <a:tabLst>
                          <a:tab pos="400050" algn="l"/>
                        </a:tabLst>
                      </a:pP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	</a:t>
                      </a:r>
                      <a:r>
                        <a:rPr sz="1200" b="1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ViewA</a:t>
                      </a:r>
                      <a:r>
                        <a:rPr sz="1200" b="1" kern="0" spc="15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 </a:t>
                      </a:r>
                      <a:r>
                        <a:rPr sz="1200" kern="0" spc="1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子组件</a:t>
                      </a:r>
                      <a:r>
                        <a:rPr sz="1200" kern="0" spc="19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b="1" kern="0" spc="1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1</a:t>
                      </a:r>
                      <a:endParaRPr sz="12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marL="180975" algn="l" rtl="0" eaLnBrk="0">
                        <a:lnSpc>
                          <a:spcPct val="82000"/>
                        </a:lnSpc>
                        <a:spcBef>
                          <a:spcPts val="1170"/>
                        </a:spcBef>
                      </a:pPr>
                      <a:r>
                        <a:rPr sz="1200" kern="0" spc="10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ObjectLink</a:t>
                      </a:r>
                      <a:r>
                        <a:rPr sz="1200" kern="0" spc="10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</a:t>
                      </a:r>
                      <a:r>
                        <a:rPr sz="1200" kern="0" spc="10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: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marL="179705" algn="l" rtl="0" eaLnBrk="0">
                        <a:lnSpc>
                          <a:spcPts val="1565"/>
                        </a:lnSpc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ClassA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00685" algn="l" rtl="0" eaLnBrk="0">
                        <a:lnSpc>
                          <a:spcPts val="1320"/>
                        </a:lnSpc>
                      </a:pPr>
                      <a:r>
                        <a:rPr sz="1000" kern="0" spc="4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双向数据同步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C3DB">
                        <a:alpha val="11000"/>
                      </a:srgbClr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3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23850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  <a:tabLst>
                          <a:tab pos="401320" algn="l"/>
                        </a:tabLst>
                      </a:pP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	</a:t>
                      </a:r>
                      <a:r>
                        <a:rPr sz="1200" b="1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ViewA</a:t>
                      </a:r>
                      <a:r>
                        <a:rPr sz="1200" b="1" kern="0" spc="14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 </a:t>
                      </a:r>
                      <a:r>
                        <a:rPr sz="1200" kern="0" spc="12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子组件</a:t>
                      </a:r>
                      <a:r>
                        <a:rPr sz="1200" kern="0" spc="14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b="1" kern="0" spc="12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2</a:t>
                      </a:r>
                      <a:endParaRPr sz="12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marL="181610" algn="l" rtl="0" eaLnBrk="0">
                        <a:lnSpc>
                          <a:spcPct val="82000"/>
                        </a:lnSpc>
                        <a:spcBef>
                          <a:spcPts val="1170"/>
                        </a:spcBef>
                      </a:pPr>
                      <a:r>
                        <a:rPr sz="1200" kern="0" spc="10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ObjectLink</a:t>
                      </a:r>
                      <a:r>
                        <a:rPr sz="1200" kern="0" spc="10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</a:t>
                      </a:r>
                      <a:r>
                        <a:rPr sz="1200" kern="0" spc="10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: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marL="180340" algn="l" rtl="0" eaLnBrk="0">
                        <a:lnSpc>
                          <a:spcPts val="1565"/>
                        </a:lnSpc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ClassA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01320" algn="l" rtl="0" eaLnBrk="0">
                        <a:lnSpc>
                          <a:spcPts val="1320"/>
                        </a:lnSpc>
                      </a:pPr>
                      <a:r>
                        <a:rPr sz="1000" kern="0" spc="4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双向数据同步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C3DB">
                        <a:alpha val="1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10" name="picture 6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782175" y="5219700"/>
            <a:ext cx="152400" cy="152400"/>
          </a:xfrm>
          <a:prstGeom prst="rect">
            <a:avLst/>
          </a:prstGeom>
        </p:spPr>
      </p:pic>
      <p:pic>
        <p:nvPicPr>
          <p:cNvPr id="612" name="picture 6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962900" y="5219700"/>
            <a:ext cx="152400" cy="152400"/>
          </a:xfrm>
          <a:prstGeom prst="rect">
            <a:avLst/>
          </a:prstGeom>
        </p:spPr>
      </p:pic>
      <p:sp>
        <p:nvSpPr>
          <p:cNvPr id="614" name="textbox 614"/>
          <p:cNvSpPr/>
          <p:nvPr/>
        </p:nvSpPr>
        <p:spPr>
          <a:xfrm>
            <a:off x="7778750" y="6536042"/>
            <a:ext cx="3590290" cy="727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ts val="1320"/>
              </a:lnSpc>
              <a:tabLst>
                <a:tab pos="229870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Observed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使嵌套对象的属性变化可被观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察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ts val="1320"/>
              </a:lnSpc>
              <a:spcBef>
                <a:spcPts val="780"/>
              </a:spcBef>
              <a:tabLst>
                <a:tab pos="229870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ObjectLink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通过引用建立双向同步，性能优于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ts val="1320"/>
              </a:lnSpc>
              <a:spcBef>
                <a:spcPts val="0"/>
              </a:spcBef>
              <a:tabLst>
                <a:tab pos="223520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子组件中的变更会同步到所有使用同一对象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16" name="picture 6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791450" y="7105650"/>
            <a:ext cx="133350" cy="133350"/>
          </a:xfrm>
          <a:prstGeom prst="rect">
            <a:avLst/>
          </a:prstGeom>
        </p:spPr>
      </p:pic>
      <p:pic>
        <p:nvPicPr>
          <p:cNvPr id="618" name="picture 6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791450" y="6838950"/>
            <a:ext cx="133350" cy="133350"/>
          </a:xfrm>
          <a:prstGeom prst="rect">
            <a:avLst/>
          </a:prstGeom>
        </p:spPr>
      </p:pic>
      <p:pic>
        <p:nvPicPr>
          <p:cNvPr id="620" name="picture 6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791450" y="6572250"/>
            <a:ext cx="133350" cy="133350"/>
          </a:xfrm>
          <a:prstGeom prst="rect">
            <a:avLst/>
          </a:prstGeom>
        </p:spPr>
      </p:pic>
      <p:sp>
        <p:nvSpPr>
          <p:cNvPr id="622" name="textbox 622"/>
          <p:cNvSpPr/>
          <p:nvPr/>
        </p:nvSpPr>
        <p:spPr>
          <a:xfrm>
            <a:off x="695731" y="1324533"/>
            <a:ext cx="6438900" cy="3956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algn="r" rtl="0" eaLnBrk="0">
              <a:lnSpc>
                <a:spcPct val="90000"/>
              </a:lnSpc>
            </a:pPr>
            <a:r>
              <a:rPr sz="2700" b="1" kern="0" spc="20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Observed</a:t>
            </a:r>
            <a:r>
              <a:rPr sz="2700" kern="0" spc="20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和</a:t>
            </a:r>
            <a:r>
              <a:rPr sz="2700" b="1" kern="0" spc="20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ObjectLink</a:t>
            </a:r>
            <a:r>
              <a:rPr sz="2700" b="1" kern="0" spc="-11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20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：代码示例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624" name="textbox 624"/>
          <p:cNvSpPr/>
          <p:nvPr/>
        </p:nvSpPr>
        <p:spPr>
          <a:xfrm>
            <a:off x="673100" y="2108365"/>
            <a:ext cx="9786619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ts val="1700"/>
              </a:lnSpc>
              <a:tabLst>
                <a:tab pos="325120" algn="l"/>
              </a:tabLst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	</a:t>
            </a:r>
            <a:r>
              <a:rPr sz="1300" b="1" kern="0" spc="8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</a:t>
            </a:r>
            <a:r>
              <a:rPr sz="13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Observed</a:t>
            </a:r>
            <a:r>
              <a:rPr sz="1300" b="1" kern="0" spc="16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 </a:t>
            </a:r>
            <a:r>
              <a:rPr sz="13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装饰器用于观察嵌套对象或数组元素的变化，而</a:t>
            </a:r>
            <a:r>
              <a:rPr sz="1300" kern="0" spc="1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b="1" kern="0" spc="8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</a:t>
            </a:r>
            <a:r>
              <a:rPr sz="13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ObjectLink</a:t>
            </a:r>
            <a:r>
              <a:rPr sz="1300" b="1" kern="0" spc="12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 </a:t>
            </a:r>
            <a:r>
              <a:rPr sz="13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装饰器用于与父组件建立双向数据同步关系。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26" name="picture 6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85800" y="2133600"/>
            <a:ext cx="171450" cy="171450"/>
          </a:xfrm>
          <a:prstGeom prst="rect">
            <a:avLst/>
          </a:prstGeom>
        </p:spPr>
      </p:pic>
      <p:sp>
        <p:nvSpPr>
          <p:cNvPr id="628" name="textbox 628"/>
          <p:cNvSpPr/>
          <p:nvPr/>
        </p:nvSpPr>
        <p:spPr>
          <a:xfrm>
            <a:off x="7781988" y="3102927"/>
            <a:ext cx="1546225" cy="243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嵌套数据更新机制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30" name="picture 6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85800" y="1790700"/>
            <a:ext cx="914400" cy="38100"/>
          </a:xfrm>
          <a:prstGeom prst="rect">
            <a:avLst/>
          </a:prstGeom>
        </p:spPr>
      </p:pic>
      <p:sp>
        <p:nvSpPr>
          <p:cNvPr id="632" name="path 632"/>
          <p:cNvSpPr/>
          <p:nvPr/>
        </p:nvSpPr>
        <p:spPr>
          <a:xfrm>
            <a:off x="7802686" y="3562350"/>
            <a:ext cx="74488" cy="48682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34" name="path 634"/>
          <p:cNvSpPr/>
          <p:nvPr/>
        </p:nvSpPr>
        <p:spPr>
          <a:xfrm>
            <a:off x="7802686" y="5010150"/>
            <a:ext cx="74488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36" name="path 636"/>
          <p:cNvSpPr/>
          <p:nvPr/>
        </p:nvSpPr>
        <p:spPr>
          <a:xfrm>
            <a:off x="9550513" y="5015224"/>
            <a:ext cx="48972" cy="43607"/>
          </a:xfrm>
          <a:custGeom>
            <a:avLst/>
            <a:gdLst/>
            <a:ahLst/>
            <a:cxnLst/>
            <a:rect l="0" t="0" r="0" b="0"/>
            <a:pathLst>
              <a:path w="77" h="68">
                <a:moveTo>
                  <a:pt x="15" y="15"/>
                </a:moveTo>
                <a:cubicBezTo>
                  <a:pt x="21" y="17"/>
                  <a:pt x="27" y="20"/>
                  <a:pt x="33" y="24"/>
                </a:cubicBezTo>
                <a:cubicBezTo>
                  <a:pt x="38" y="28"/>
                  <a:pt x="44" y="32"/>
                  <a:pt x="49" y="37"/>
                </a:cubicBezTo>
                <a:cubicBezTo>
                  <a:pt x="53" y="42"/>
                  <a:pt x="58" y="47"/>
                  <a:pt x="62" y="53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638" name="picture 6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9523155" y="5246621"/>
            <a:ext cx="12641" cy="124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642" name="textbox 642"/>
          <p:cNvSpPr/>
          <p:nvPr/>
        </p:nvSpPr>
        <p:spPr>
          <a:xfrm>
            <a:off x="685800" y="4533900"/>
            <a:ext cx="5257800" cy="2857500"/>
          </a:xfrm>
          <a:prstGeom prst="rect">
            <a:avLst/>
          </a:prstGeom>
          <a:solidFill>
            <a:srgbClr val="1F293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9385" algn="l" rtl="0" eaLnBrk="0">
              <a:lnSpc>
                <a:spcPts val="1290"/>
              </a:lnSpc>
            </a:pP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设置属性值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0" algn="l" rtl="0" eaLnBrk="0">
              <a:lnSpc>
                <a:spcPts val="1240"/>
              </a:lnSpc>
              <a:spcBef>
                <a:spcPts val="810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AppStorage</a:t>
            </a:r>
            <a:r>
              <a:rPr sz="1000" kern="0" spc="-3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Set</a:t>
            </a:r>
            <a:r>
              <a:rPr sz="1000" kern="0" spc="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&lt;T&gt;(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key</a:t>
            </a:r>
            <a:r>
              <a:rPr sz="1000" kern="0" spc="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000" kern="0" spc="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T):</a:t>
            </a:r>
            <a:r>
              <a:rPr sz="1000" kern="0" spc="1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boolean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9385" algn="l" rtl="0" eaLnBrk="0">
              <a:lnSpc>
                <a:spcPts val="1295"/>
              </a:lnSpc>
              <a:spcBef>
                <a:spcPts val="1155"/>
              </a:spcBef>
            </a:pP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获取属性值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0" algn="l" rtl="0" eaLnBrk="0">
              <a:lnSpc>
                <a:spcPts val="1240"/>
              </a:lnSpc>
              <a:spcBef>
                <a:spcPts val="810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AppStorage</a:t>
            </a:r>
            <a:r>
              <a:rPr sz="1000" kern="0" spc="-2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&lt;T&gt;(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key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9385" algn="l" rtl="0" eaLnBrk="0">
              <a:lnSpc>
                <a:spcPts val="1220"/>
              </a:lnSpc>
              <a:spcBef>
                <a:spcPts val="1130"/>
              </a:spcBef>
            </a:pP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建立双向绑定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0" algn="l" rtl="0" eaLnBrk="0">
              <a:lnSpc>
                <a:spcPts val="1240"/>
              </a:lnSpc>
              <a:spcBef>
                <a:spcPts val="910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AppStorage</a:t>
            </a:r>
            <a:r>
              <a:rPr sz="1000" kern="0" spc="-2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Link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&lt;T&gt;(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key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7480" algn="l" rtl="0" eaLnBrk="0">
              <a:lnSpc>
                <a:spcPct val="87000"/>
              </a:lnSpc>
              <a:spcBef>
                <a:spcPts val="360"/>
              </a:spcBef>
            </a:pP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SubscribedAbstractPrope</a:t>
            </a:r>
            <a:r>
              <a:rPr sz="1000" kern="0" spc="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rty&lt;T&gt;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9385" algn="l" rtl="0" eaLnBrk="0">
              <a:lnSpc>
                <a:spcPts val="1220"/>
              </a:lnSpc>
              <a:spcBef>
                <a:spcPts val="1225"/>
              </a:spcBef>
            </a:pP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建立单向绑定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0" algn="l" rtl="0" eaLnBrk="0">
              <a:lnSpc>
                <a:spcPts val="1240"/>
              </a:lnSpc>
              <a:spcBef>
                <a:spcPts val="910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AppStorage</a:t>
            </a:r>
            <a:r>
              <a:rPr sz="1000" kern="0" spc="-2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Prop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&lt;T&gt;(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key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7480" algn="l" rtl="0" eaLnBrk="0">
              <a:lnSpc>
                <a:spcPct val="87000"/>
              </a:lnSpc>
              <a:spcBef>
                <a:spcPts val="0"/>
              </a:spcBef>
            </a:pP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SubscribedAbstractPrope</a:t>
            </a:r>
            <a:r>
              <a:rPr sz="1000" kern="0" spc="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rty&lt;T&gt;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644" name="picture 6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00800" y="2247900"/>
            <a:ext cx="5257800" cy="2743200"/>
          </a:xfrm>
          <a:prstGeom prst="rect">
            <a:avLst/>
          </a:prstGeom>
        </p:spPr>
      </p:pic>
      <p:sp>
        <p:nvSpPr>
          <p:cNvPr id="646" name="textbox 646"/>
          <p:cNvSpPr/>
          <p:nvPr/>
        </p:nvSpPr>
        <p:spPr>
          <a:xfrm>
            <a:off x="6375400" y="5238750"/>
            <a:ext cx="5283200" cy="2324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89000"/>
              </a:lnSpc>
              <a:tabLst>
                <a:tab pos="29845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	</a:t>
            </a:r>
            <a:r>
              <a:rPr sz="1800" b="1" kern="0" spc="13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AppStorage </a:t>
            </a:r>
            <a:r>
              <a:rPr sz="1800" kern="0" spc="1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4625" indent="-85725" algn="l" rtl="0" eaLnBrk="0">
              <a:lnSpc>
                <a:spcPct val="112000"/>
              </a:lnSpc>
              <a:spcBef>
                <a:spcPts val="1385"/>
              </a:spcBef>
              <a:tabLst>
                <a:tab pos="17272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中转数据：所有持久化到</a:t>
            </a:r>
            <a:r>
              <a:rPr sz="1200" kern="0" spc="1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PersistentStorage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和环境变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</a:t>
            </a:r>
            <a:r>
              <a:rPr sz="1200" kern="0" spc="1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Environment     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的数据均需通过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AppStorage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中转，之后才能与</a:t>
            </a:r>
            <a:r>
              <a:rPr sz="1200" kern="0" spc="1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交互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ts val="1510"/>
              </a:lnSpc>
              <a:spcBef>
                <a:spcPts val="1150"/>
              </a:spcBef>
              <a:tabLst>
                <a:tab pos="16827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跨页面共享：可在多个页面甚至不同</a:t>
            </a:r>
            <a:r>
              <a:rPr sz="1200" kern="0" spc="1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UIAbility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之间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共享数据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2720" indent="-83820" algn="l" rtl="0" eaLnBrk="0">
              <a:lnSpc>
                <a:spcPct val="119000"/>
              </a:lnSpc>
              <a:spcBef>
                <a:spcPts val="1195"/>
              </a:spcBef>
              <a:tabLst>
                <a:tab pos="16573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双向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单向同步：通过</a:t>
            </a:r>
            <a:r>
              <a:rPr sz="1200" kern="0" spc="1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StorageLink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实现双向同步，通过</a:t>
            </a:r>
            <a:r>
              <a:rPr sz="1200" kern="0" spc="1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StorageProp 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实现单向同步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ts val="1480"/>
              </a:lnSpc>
              <a:spcBef>
                <a:spcPts val="1070"/>
              </a:spcBef>
              <a:tabLst>
                <a:tab pos="16573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生命周期：与应用进程绑定，应用退出后数据将丢失，需要持久化则应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ts val="1720"/>
              </a:lnSpc>
            </a:pPr>
            <a:r>
              <a:rPr sz="1800" kern="0" spc="0" baseline="900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PersistentStorage</a:t>
            </a:r>
            <a:r>
              <a:rPr sz="11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              </a:t>
            </a:r>
            <a:r>
              <a:rPr sz="11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                                              </a:t>
            </a:r>
            <a:endParaRPr sz="1800" baseline="4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648" name="picture 6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13500" y="7261545"/>
            <a:ext cx="63500" cy="103452"/>
          </a:xfrm>
          <a:prstGeom prst="rect">
            <a:avLst/>
          </a:prstGeom>
        </p:spPr>
      </p:pic>
      <p:pic>
        <p:nvPicPr>
          <p:cNvPr id="650" name="picture 6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13500" y="6690945"/>
            <a:ext cx="63500" cy="105507"/>
          </a:xfrm>
          <a:prstGeom prst="rect">
            <a:avLst/>
          </a:prstGeom>
        </p:spPr>
      </p:pic>
      <p:pic>
        <p:nvPicPr>
          <p:cNvPr id="652" name="picture 6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13500" y="6348045"/>
            <a:ext cx="63500" cy="105507"/>
          </a:xfrm>
          <a:prstGeom prst="rect">
            <a:avLst/>
          </a:prstGeom>
        </p:spPr>
      </p:pic>
      <p:pic>
        <p:nvPicPr>
          <p:cNvPr id="654" name="picture 6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13500" y="5776545"/>
            <a:ext cx="63500" cy="105507"/>
          </a:xfrm>
          <a:prstGeom prst="rect">
            <a:avLst/>
          </a:prstGeom>
        </p:spPr>
      </p:pic>
      <p:pic>
        <p:nvPicPr>
          <p:cNvPr id="656" name="picture 6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00800" y="5324475"/>
            <a:ext cx="171450" cy="228600"/>
          </a:xfrm>
          <a:prstGeom prst="rect">
            <a:avLst/>
          </a:prstGeom>
        </p:spPr>
      </p:pic>
      <p:sp>
        <p:nvSpPr>
          <p:cNvPr id="658" name="textbox 658"/>
          <p:cNvSpPr/>
          <p:nvPr/>
        </p:nvSpPr>
        <p:spPr>
          <a:xfrm>
            <a:off x="673100" y="2263775"/>
            <a:ext cx="5180329" cy="21628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2725" algn="l" rtl="0" eaLnBrk="0">
              <a:lnSpc>
                <a:spcPct val="89000"/>
              </a:lnSpc>
              <a:tabLst>
                <a:tab pos="32702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	</a:t>
            </a:r>
            <a:r>
              <a:rPr sz="1800" b="1" kern="0" spc="13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AppStorage </a:t>
            </a:r>
            <a:r>
              <a:rPr sz="1800" kern="0" spc="1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概念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2570" indent="-77470" algn="l" rtl="0" eaLnBrk="0">
              <a:lnSpc>
                <a:spcPct val="112000"/>
              </a:lnSpc>
              <a:spcBef>
                <a:spcPts val="1270"/>
              </a:spcBef>
              <a:tabLst>
                <a:tab pos="2413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AppStorage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是应用中特殊的单例</a:t>
            </a:r>
            <a:r>
              <a:rPr sz="1200" kern="0" spc="1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象，作为应用级别的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数据库，与进程绑定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260"/>
              </a:spcBef>
              <a:tabLst>
                <a:tab pos="2476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充当应用状态的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中枢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，用于存储需要与组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件（</a:t>
            </a:r>
            <a:r>
              <a:rPr sz="1200" kern="0" spc="-1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）交互的数据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2000"/>
              </a:lnSpc>
              <a:spcBef>
                <a:spcPts val="1310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1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StorageProp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1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StorageLink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装饰器实现与组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件的状态联动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68000"/>
              </a:lnSpc>
              <a:spcBef>
                <a:spcPts val="5"/>
              </a:spcBef>
            </a:pPr>
            <a:r>
              <a:rPr sz="2600" kern="0" spc="130" dirty="0">
                <a:solidFill>
                  <a:srgbClr val="6792C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 </a:t>
            </a:r>
            <a:r>
              <a:rPr sz="1800" b="1" kern="0" spc="13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AppStorage</a:t>
            </a:r>
            <a:r>
              <a:rPr sz="1800" b="1" kern="0" spc="18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 </a:t>
            </a:r>
            <a:r>
              <a:rPr sz="1800" b="1" kern="0" spc="13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AP</a:t>
            </a:r>
            <a:r>
              <a:rPr sz="1800" b="1" kern="0" spc="12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I</a:t>
            </a:r>
            <a:endParaRPr sz="18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</p:txBody>
      </p:sp>
      <p:pic>
        <p:nvPicPr>
          <p:cNvPr id="660" name="picture 6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85800" y="3619500"/>
            <a:ext cx="152400" cy="152400"/>
          </a:xfrm>
          <a:prstGeom prst="rect">
            <a:avLst/>
          </a:prstGeom>
        </p:spPr>
      </p:pic>
      <p:pic>
        <p:nvPicPr>
          <p:cNvPr id="662" name="picture 6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85800" y="3276600"/>
            <a:ext cx="152400" cy="152400"/>
          </a:xfrm>
          <a:prstGeom prst="rect">
            <a:avLst/>
          </a:prstGeom>
        </p:spPr>
      </p:pic>
      <p:pic>
        <p:nvPicPr>
          <p:cNvPr id="664" name="picture 6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85800" y="2705100"/>
            <a:ext cx="152400" cy="152400"/>
          </a:xfrm>
          <a:prstGeom prst="rect">
            <a:avLst/>
          </a:prstGeom>
        </p:spPr>
      </p:pic>
      <p:pic>
        <p:nvPicPr>
          <p:cNvPr id="666" name="picture 6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85800" y="2276475"/>
            <a:ext cx="200025" cy="228600"/>
          </a:xfrm>
          <a:prstGeom prst="rect">
            <a:avLst/>
          </a:prstGeom>
        </p:spPr>
      </p:pic>
      <p:sp>
        <p:nvSpPr>
          <p:cNvPr id="668" name="textbox 668"/>
          <p:cNvSpPr/>
          <p:nvPr/>
        </p:nvSpPr>
        <p:spPr>
          <a:xfrm>
            <a:off x="672071" y="1317332"/>
            <a:ext cx="4571365" cy="403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5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kern="0" spc="8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应用状态管理</a:t>
            </a:r>
            <a:r>
              <a:rPr sz="2700" kern="0" spc="-17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8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AppStorage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pic>
        <p:nvPicPr>
          <p:cNvPr id="670" name="picture 6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85800" y="17907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674" name="rect 674"/>
          <p:cNvSpPr/>
          <p:nvPr/>
        </p:nvSpPr>
        <p:spPr>
          <a:xfrm>
            <a:off x="457200" y="1807210"/>
            <a:ext cx="5257800" cy="4191000"/>
          </a:xfrm>
          <a:prstGeom prst="rect">
            <a:avLst/>
          </a:prstGeom>
          <a:solidFill>
            <a:srgbClr val="1E3A8A">
              <a:alpha val="29803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76" name="rect 676"/>
          <p:cNvSpPr/>
          <p:nvPr/>
        </p:nvSpPr>
        <p:spPr>
          <a:xfrm>
            <a:off x="6172200" y="1807210"/>
            <a:ext cx="5257800" cy="4191000"/>
          </a:xfrm>
          <a:prstGeom prst="rect">
            <a:avLst/>
          </a:prstGeom>
          <a:solidFill>
            <a:srgbClr val="1E3A8A">
              <a:alpha val="29803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680" name="picture 6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167890" y="6158230"/>
            <a:ext cx="6478270" cy="1464945"/>
          </a:xfrm>
          <a:prstGeom prst="rect">
            <a:avLst/>
          </a:prstGeom>
        </p:spPr>
      </p:pic>
      <p:sp>
        <p:nvSpPr>
          <p:cNvPr id="682" name="rect 682"/>
          <p:cNvSpPr/>
          <p:nvPr/>
        </p:nvSpPr>
        <p:spPr>
          <a:xfrm>
            <a:off x="704850" y="4017010"/>
            <a:ext cx="4781550" cy="17526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84" name="rect 684"/>
          <p:cNvSpPr/>
          <p:nvPr/>
        </p:nvSpPr>
        <p:spPr>
          <a:xfrm>
            <a:off x="6419850" y="4017010"/>
            <a:ext cx="4781550" cy="17526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86" name="textbox 686"/>
          <p:cNvSpPr/>
          <p:nvPr/>
        </p:nvSpPr>
        <p:spPr>
          <a:xfrm>
            <a:off x="6388100" y="2023110"/>
            <a:ext cx="4196079" cy="17570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5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80000"/>
              </a:lnSpc>
              <a:tabLst>
                <a:tab pos="63690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	</a:t>
            </a:r>
            <a:r>
              <a:rPr sz="1800" b="1" kern="0" spc="13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@StoragePro</a:t>
            </a:r>
            <a:r>
              <a:rPr sz="1800" b="1" kern="0" spc="12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p</a:t>
            </a:r>
            <a:endParaRPr sz="18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  <a:p>
            <a:pPr algn="l" rtl="0" eaLnBrk="0">
              <a:lnSpc>
                <a:spcPct val="15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3000"/>
              </a:lnSpc>
              <a:spcBef>
                <a:spcPts val="370"/>
              </a:spcBef>
              <a:tabLst>
                <a:tab pos="2438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AppStorage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建立</a:t>
            </a:r>
            <a:r>
              <a:rPr sz="1200" kern="0" spc="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单向数据同步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1300" indent="-76835" algn="l" rtl="0" eaLnBrk="0">
              <a:lnSpc>
                <a:spcPct val="113000"/>
              </a:lnSpc>
              <a:spcBef>
                <a:spcPts val="124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AppStorage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更新会同步到组件，但组件的修改不会同步回</a:t>
            </a:r>
            <a:r>
              <a:rPr sz="12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AppStorage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spcBef>
                <a:spcPts val="5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支持类型与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StorageLink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相同，适用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于只读场景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88" name="picture 6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0800" y="3597910"/>
            <a:ext cx="152400" cy="152400"/>
          </a:xfrm>
          <a:prstGeom prst="rect">
            <a:avLst/>
          </a:prstGeom>
        </p:spPr>
      </p:pic>
      <p:pic>
        <p:nvPicPr>
          <p:cNvPr id="690" name="picture 6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0800" y="3026410"/>
            <a:ext cx="152400" cy="152400"/>
          </a:xfrm>
          <a:prstGeom prst="rect">
            <a:avLst/>
          </a:prstGeom>
        </p:spPr>
      </p:pic>
      <p:pic>
        <p:nvPicPr>
          <p:cNvPr id="692" name="picture 6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0800" y="2683510"/>
            <a:ext cx="152400" cy="152400"/>
          </a:xfrm>
          <a:prstGeom prst="rect">
            <a:avLst/>
          </a:prstGeom>
        </p:spPr>
      </p:pic>
      <p:pic>
        <p:nvPicPr>
          <p:cNvPr id="694" name="picture 6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00800" y="2035810"/>
            <a:ext cx="457200" cy="457200"/>
          </a:xfrm>
          <a:prstGeom prst="rect">
            <a:avLst/>
          </a:prstGeom>
        </p:spPr>
      </p:pic>
      <p:sp>
        <p:nvSpPr>
          <p:cNvPr id="696" name="textbox 696"/>
          <p:cNvSpPr/>
          <p:nvPr/>
        </p:nvSpPr>
        <p:spPr>
          <a:xfrm>
            <a:off x="673100" y="2023110"/>
            <a:ext cx="4111625" cy="17468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81000"/>
              </a:lnSpc>
              <a:tabLst>
                <a:tab pos="63690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	</a:t>
            </a:r>
            <a:r>
              <a:rPr sz="1800" b="1" kern="0" spc="14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@StorageLink</a:t>
            </a:r>
            <a:endParaRPr sz="18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  <a:p>
            <a:pPr algn="l" rtl="0" eaLnBrk="0">
              <a:lnSpc>
                <a:spcPct val="15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3000"/>
              </a:lnSpc>
              <a:spcBef>
                <a:spcPts val="370"/>
              </a:spcBef>
              <a:tabLst>
                <a:tab pos="2438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AppStorage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建立</a:t>
            </a:r>
            <a:r>
              <a:rPr sz="1200" kern="0" spc="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双向数据同步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255"/>
              </a:spcBef>
              <a:tabLst>
                <a:tab pos="24574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装饰变量的修改会同步回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orage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，反之亦然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4000" indent="-89535" algn="l" rtl="0" eaLnBrk="0">
              <a:lnSpc>
                <a:spcPct val="108000"/>
              </a:lnSpc>
              <a:spcBef>
                <a:spcPts val="5"/>
              </a:spcBef>
              <a:tabLst>
                <a:tab pos="2438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必须指定类型，支持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class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string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boolean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enum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98" name="picture 6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5800" y="3369310"/>
            <a:ext cx="152400" cy="152400"/>
          </a:xfrm>
          <a:prstGeom prst="rect">
            <a:avLst/>
          </a:prstGeom>
        </p:spPr>
      </p:pic>
      <p:pic>
        <p:nvPicPr>
          <p:cNvPr id="700" name="picture 7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5800" y="3026410"/>
            <a:ext cx="152400" cy="152400"/>
          </a:xfrm>
          <a:prstGeom prst="rect">
            <a:avLst/>
          </a:prstGeom>
        </p:spPr>
      </p:pic>
      <p:pic>
        <p:nvPicPr>
          <p:cNvPr id="702" name="picture 7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5800" y="2683510"/>
            <a:ext cx="152400" cy="152400"/>
          </a:xfrm>
          <a:prstGeom prst="rect">
            <a:avLst/>
          </a:prstGeom>
        </p:spPr>
      </p:pic>
      <p:pic>
        <p:nvPicPr>
          <p:cNvPr id="704" name="picture 7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85800" y="2035810"/>
            <a:ext cx="457200" cy="457200"/>
          </a:xfrm>
          <a:prstGeom prst="rect">
            <a:avLst/>
          </a:prstGeom>
        </p:spPr>
      </p:pic>
      <p:sp>
        <p:nvSpPr>
          <p:cNvPr id="706" name="textbox 706"/>
          <p:cNvSpPr/>
          <p:nvPr/>
        </p:nvSpPr>
        <p:spPr>
          <a:xfrm>
            <a:off x="825500" y="4123677"/>
            <a:ext cx="3385820" cy="1534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ts val="1325"/>
              </a:lnSpc>
            </a:pPr>
            <a:r>
              <a:rPr sz="1000" kern="0" spc="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双向同步示例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StorageLink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("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")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ts val="1325"/>
              </a:lnSpc>
              <a:spcBef>
                <a:spcPts val="305"/>
              </a:spcBef>
            </a:pP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修改会同步到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AppStorage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4765" algn="l" rtl="0" eaLnBrk="0">
              <a:lnSpc>
                <a:spcPts val="1500"/>
              </a:lnSpc>
            </a:pP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.count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ts val="1325"/>
              </a:lnSpc>
              <a:spcBef>
                <a:spcPts val="305"/>
              </a:spcBef>
            </a:pP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AppStorage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更新会同步到组件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AppStorage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Set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("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",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08" name="textbox 708"/>
          <p:cNvSpPr/>
          <p:nvPr/>
        </p:nvSpPr>
        <p:spPr>
          <a:xfrm>
            <a:off x="6540500" y="4123677"/>
            <a:ext cx="3385820" cy="15278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ts val="1325"/>
              </a:lnSpc>
            </a:pPr>
            <a:r>
              <a:rPr sz="1000" kern="0" spc="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单向同步示例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StorageProp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("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")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ts val="1325"/>
              </a:lnSpc>
              <a:spcBef>
                <a:spcPts val="305"/>
              </a:spcBef>
            </a:pP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本地修改不会同步到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AppStorage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4765" algn="l" rtl="0" eaLnBrk="0">
              <a:lnSpc>
                <a:spcPts val="1500"/>
              </a:lnSpc>
            </a:pP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.count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ts val="1325"/>
              </a:lnSpc>
              <a:spcBef>
                <a:spcPts val="305"/>
              </a:spcBef>
            </a:pP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AppStorage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更新会覆盖本地修改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500"/>
              </a:lnSpc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AppStorage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Set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("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",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10" name="textbox 710"/>
          <p:cNvSpPr/>
          <p:nvPr/>
        </p:nvSpPr>
        <p:spPr>
          <a:xfrm>
            <a:off x="467131" y="1142923"/>
            <a:ext cx="5585459" cy="3956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2700" b="1" kern="0" spc="14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@StorageLink</a:t>
            </a:r>
            <a:r>
              <a:rPr sz="2700" kern="0" spc="14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和</a:t>
            </a:r>
            <a:r>
              <a:rPr sz="2700" b="1" kern="0" spc="14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@St</a:t>
            </a:r>
            <a:r>
              <a:rPr sz="2700" b="1" kern="0" spc="13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orageProp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712" name="textbox 712"/>
          <p:cNvSpPr/>
          <p:nvPr/>
        </p:nvSpPr>
        <p:spPr>
          <a:xfrm>
            <a:off x="440880" y="6578345"/>
            <a:ext cx="1362710" cy="2457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传递和访问规则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14" name="picture 7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85800" y="4017010"/>
            <a:ext cx="57150" cy="1752600"/>
          </a:xfrm>
          <a:prstGeom prst="rect">
            <a:avLst/>
          </a:prstGeom>
        </p:spPr>
      </p:pic>
      <p:pic>
        <p:nvPicPr>
          <p:cNvPr id="716" name="picture 7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00800" y="4017010"/>
            <a:ext cx="57150" cy="1752600"/>
          </a:xfrm>
          <a:prstGeom prst="rect">
            <a:avLst/>
          </a:prstGeom>
        </p:spPr>
      </p:pic>
      <p:pic>
        <p:nvPicPr>
          <p:cNvPr id="718" name="picture 7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57200" y="160909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graphicFrame>
        <p:nvGraphicFramePr>
          <p:cNvPr id="722" name="table 722"/>
          <p:cNvGraphicFramePr>
            <a:graphicFrameLocks noGrp="1"/>
          </p:cNvGraphicFramePr>
          <p:nvPr/>
        </p:nvGraphicFramePr>
        <p:xfrm>
          <a:off x="6324600" y="3493008"/>
          <a:ext cx="5334000" cy="2038350"/>
        </p:xfrm>
        <a:graphic>
          <a:graphicData uri="http://schemas.openxmlformats.org/drawingml/2006/table">
            <a:tbl>
              <a:tblPr>
                <a:solidFill>
                  <a:srgbClr val="1A365D"/>
                </a:solidFill>
              </a:tblPr>
              <a:tblGrid>
                <a:gridCol w="5334000"/>
              </a:tblGrid>
              <a:tr h="2025650">
                <a:tc>
                  <a:txBody>
                    <a:bodyPr/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8910" algn="l" rtl="0" eaLnBrk="0">
                        <a:lnSpc>
                          <a:spcPts val="1240"/>
                        </a:lnSpc>
                      </a:pP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1.</a:t>
                      </a: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在</a:t>
                      </a:r>
                      <a:r>
                        <a:rPr sz="1000" kern="0" spc="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AppStorage</a:t>
                      </a: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中创建属</a:t>
                      </a:r>
                      <a:r>
                        <a:rPr sz="1000" kern="0" spc="5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性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61925" algn="l" rtl="0" eaLnBrk="0">
                        <a:lnSpc>
                          <a:spcPts val="1240"/>
                        </a:lnSpc>
                        <a:spcBef>
                          <a:spcPts val="260"/>
                        </a:spcBef>
                      </a:pP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AppStorage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SetOrCreate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('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fontColor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',</a:t>
                      </a:r>
                      <a:r>
                        <a:rPr sz="1000" kern="0" spc="28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'#000000')</a:t>
                      </a:r>
                      <a:r>
                        <a:rPr sz="1000" kern="0" spc="6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;</a:t>
                      </a:r>
                      <a:endParaRPr sz="10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algn="l" rtl="0" eaLnBrk="0">
                        <a:lnSpc>
                          <a:spcPct val="12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8910" algn="l" rtl="0" eaLnBrk="0">
                        <a:lnSpc>
                          <a:spcPts val="1240"/>
                        </a:lnSpc>
                        <a:spcBef>
                          <a:spcPts val="305"/>
                        </a:spcBef>
                      </a:pP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2.</a:t>
                      </a: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将</a:t>
                      </a:r>
                      <a:r>
                        <a:rPr sz="1000" kern="0" spc="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AppStorage</a:t>
                      </a:r>
                      <a:r>
                        <a:rPr sz="1000" kern="0" spc="6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中的属性</a:t>
                      </a:r>
                      <a:r>
                        <a:rPr sz="1000" kern="0" spc="5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持久化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2085" algn="l" rtl="0" eaLnBrk="0">
                        <a:lnSpc>
                          <a:spcPts val="1240"/>
                        </a:lnSpc>
                        <a:spcBef>
                          <a:spcPts val="260"/>
                        </a:spcBef>
                      </a:pPr>
                      <a:r>
                        <a:rPr sz="1000" kern="0" spc="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PersistentStorage.PersistProp('fo</a:t>
                      </a:r>
                      <a:r>
                        <a:rPr sz="1000" kern="0" spc="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ntColor');</a:t>
                      </a:r>
                      <a:endParaRPr sz="10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8910" algn="l" rtl="0" eaLnBrk="0">
                        <a:lnSpc>
                          <a:spcPts val="1325"/>
                        </a:lnSpc>
                        <a:spcBef>
                          <a:spcPts val="305"/>
                        </a:spcBef>
                      </a:pPr>
                      <a:r>
                        <a:rPr sz="1000" kern="0" spc="4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000" kern="0" spc="4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4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3.</a:t>
                      </a:r>
                      <a:r>
                        <a:rPr sz="1000" kern="0" spc="4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4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在组件中使用持久化的属</a:t>
                      </a:r>
                      <a:r>
                        <a:rPr sz="1000" kern="0" spc="3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性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29000"/>
                        </a:lnSpc>
                      </a:pPr>
                      <a:endParaRPr sz="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4465" algn="l" rtl="0" eaLnBrk="0">
                        <a:lnSpc>
                          <a:spcPts val="1240"/>
                        </a:lnSpc>
                        <a:spcBef>
                          <a:spcPts val="0"/>
                        </a:spcBef>
                      </a:pP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@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StorageLink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('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fontColor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')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fontColor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: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string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=</a:t>
                      </a:r>
                      <a:r>
                        <a:rPr sz="1000" kern="0" spc="28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'#0000</a:t>
                      </a:r>
                      <a:r>
                        <a:rPr sz="1000" kern="0" spc="6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00';</a:t>
                      </a:r>
                      <a:endParaRPr sz="10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365D"/>
                    </a:solidFill>
                  </a:tcPr>
                </a:tc>
              </a:tr>
            </a:tbl>
          </a:graphicData>
        </a:graphic>
      </p:graphicFrame>
      <p:sp>
        <p:nvSpPr>
          <p:cNvPr id="724" name="textbox 724"/>
          <p:cNvSpPr/>
          <p:nvPr/>
        </p:nvSpPr>
        <p:spPr>
          <a:xfrm>
            <a:off x="671766" y="3094164"/>
            <a:ext cx="4117975" cy="16452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特点与功能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6370" algn="l" rtl="0" eaLnBrk="0">
              <a:lnSpc>
                <a:spcPts val="1510"/>
              </a:lnSpc>
              <a:spcBef>
                <a:spcPts val="1420"/>
              </a:spcBef>
              <a:tabLst>
                <a:tab pos="28257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AppStorage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协同工作，为应用提供持久化数据存储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6370" algn="l" rtl="0" eaLnBrk="0">
              <a:lnSpc>
                <a:spcPct val="92000"/>
              </a:lnSpc>
              <a:spcBef>
                <a:spcPts val="1305"/>
              </a:spcBef>
              <a:tabLst>
                <a:tab pos="28384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应用退出后数据不丢失，重启时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自动恢复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6370" algn="l" rtl="0" eaLnBrk="0">
              <a:lnSpc>
                <a:spcPct val="92000"/>
              </a:lnSpc>
              <a:spcBef>
                <a:spcPts val="1380"/>
              </a:spcBef>
              <a:tabLst>
                <a:tab pos="28384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StorageLink</a:t>
            </a:r>
            <a:r>
              <a:rPr sz="12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StorageProp</a:t>
            </a:r>
            <a:r>
              <a:rPr sz="12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访问持久化的数</a:t>
            </a:r>
            <a:r>
              <a:rPr sz="12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6370" algn="l" rtl="0" eaLnBrk="0">
              <a:lnSpc>
                <a:spcPct val="92000"/>
              </a:lnSpc>
              <a:tabLst>
                <a:tab pos="28257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适用于保存用户设置、应用状态等需要长期保存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的数据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26" name="picture 7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4559808"/>
            <a:ext cx="152400" cy="152400"/>
          </a:xfrm>
          <a:prstGeom prst="rect">
            <a:avLst/>
          </a:prstGeom>
        </p:spPr>
      </p:pic>
      <p:pic>
        <p:nvPicPr>
          <p:cNvPr id="728" name="picture 7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4216908"/>
            <a:ext cx="152400" cy="152400"/>
          </a:xfrm>
          <a:prstGeom prst="rect">
            <a:avLst/>
          </a:prstGeom>
        </p:spPr>
      </p:pic>
      <p:pic>
        <p:nvPicPr>
          <p:cNvPr id="730" name="picture 7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3874008"/>
            <a:ext cx="152400" cy="152400"/>
          </a:xfrm>
          <a:prstGeom prst="rect">
            <a:avLst/>
          </a:prstGeom>
        </p:spPr>
      </p:pic>
      <p:pic>
        <p:nvPicPr>
          <p:cNvPr id="732" name="picture 7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3531108"/>
            <a:ext cx="152400" cy="152400"/>
          </a:xfrm>
          <a:prstGeom prst="rect">
            <a:avLst/>
          </a:prstGeom>
        </p:spPr>
      </p:pic>
      <p:pic>
        <p:nvPicPr>
          <p:cNvPr id="734" name="picture 7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730500" y="6721702"/>
            <a:ext cx="7251700" cy="781610"/>
          </a:xfrm>
          <a:prstGeom prst="rect">
            <a:avLst/>
          </a:prstGeom>
        </p:spPr>
      </p:pic>
      <p:sp>
        <p:nvSpPr>
          <p:cNvPr id="736" name="textbox 736"/>
          <p:cNvSpPr/>
          <p:nvPr/>
        </p:nvSpPr>
        <p:spPr>
          <a:xfrm>
            <a:off x="1220063" y="2177212"/>
            <a:ext cx="7429500" cy="5753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800" kern="0" spc="1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</a:t>
            </a:r>
            <a:r>
              <a:rPr sz="1800" b="1" kern="0" spc="14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PersistentStorage</a:t>
            </a:r>
            <a:r>
              <a:rPr sz="1800" b="1" kern="0" spc="-6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 </a:t>
            </a:r>
            <a:r>
              <a:rPr sz="1800" kern="0" spc="1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？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020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PersistentStorage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用于将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AppStorage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中的特定属性持久化到本地磁盘文件中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，应用重启时可自动恢复数据。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38" name="textbox 738"/>
          <p:cNvSpPr/>
          <p:nvPr/>
        </p:nvSpPr>
        <p:spPr>
          <a:xfrm>
            <a:off x="704646" y="1241970"/>
            <a:ext cx="5372100" cy="4025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0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2700" b="1" u="sng" kern="0" spc="18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60A5FA"/>
                  </a:solidFill>
                </a:u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Pers</a:t>
            </a:r>
            <a:r>
              <a:rPr sz="2700" b="1" kern="0" spc="18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istentStorage</a:t>
            </a:r>
            <a:r>
              <a:rPr sz="2700" b="1" kern="0" spc="-5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-17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：持</a:t>
            </a:r>
            <a:r>
              <a:rPr sz="2700" kern="0" spc="-16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久化存</a:t>
            </a:r>
            <a:r>
              <a:rPr sz="2700" kern="0" spc="-8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储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740" name="textbox 740"/>
          <p:cNvSpPr/>
          <p:nvPr/>
        </p:nvSpPr>
        <p:spPr>
          <a:xfrm>
            <a:off x="671576" y="5851842"/>
            <a:ext cx="1360805" cy="244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数据流转示意图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42" name="picture 7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85800" y="2159508"/>
            <a:ext cx="400050" cy="495299"/>
          </a:xfrm>
          <a:prstGeom prst="rect">
            <a:avLst/>
          </a:prstGeom>
        </p:spPr>
      </p:pic>
      <p:sp>
        <p:nvSpPr>
          <p:cNvPr id="744" name="textbox 744"/>
          <p:cNvSpPr/>
          <p:nvPr/>
        </p:nvSpPr>
        <p:spPr>
          <a:xfrm>
            <a:off x="6308661" y="3089592"/>
            <a:ext cx="792480" cy="245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使用方法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748" name="textbox 748"/>
          <p:cNvSpPr/>
          <p:nvPr/>
        </p:nvSpPr>
        <p:spPr>
          <a:xfrm>
            <a:off x="216535" y="6214110"/>
            <a:ext cx="5067935" cy="13335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9385" algn="l" rtl="0" eaLnBrk="0">
              <a:lnSpc>
                <a:spcPts val="1240"/>
              </a:lnSpc>
            </a:pP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LocalStorage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的示例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4940" algn="l" rtl="0" eaLnBrk="0">
              <a:lnSpc>
                <a:spcPts val="1240"/>
              </a:lnSpc>
              <a:spcBef>
                <a:spcPts val="860"/>
              </a:spcBef>
            </a:pPr>
            <a:r>
              <a:rPr sz="1000" kern="0" spc="1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r>
              <a:rPr sz="1000" kern="0" spc="1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storage</a:t>
            </a:r>
            <a:r>
              <a:rPr sz="1000" kern="0" spc="1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494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RootComponent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734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LocalStorageLink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("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testNum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")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testNum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31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50" name="rect 750"/>
          <p:cNvSpPr/>
          <p:nvPr/>
        </p:nvSpPr>
        <p:spPr>
          <a:xfrm>
            <a:off x="229235" y="3675380"/>
            <a:ext cx="5257800" cy="2438400"/>
          </a:xfrm>
          <a:prstGeom prst="rect">
            <a:avLst/>
          </a:prstGeom>
          <a:solidFill>
            <a:srgbClr val="2D3748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752" name="picture 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944235" y="4843145"/>
            <a:ext cx="5257800" cy="2438400"/>
          </a:xfrm>
          <a:prstGeom prst="rect">
            <a:avLst/>
          </a:prstGeom>
        </p:spPr>
      </p:pic>
      <p:sp>
        <p:nvSpPr>
          <p:cNvPr id="754" name="rect 754"/>
          <p:cNvSpPr/>
          <p:nvPr/>
        </p:nvSpPr>
        <p:spPr>
          <a:xfrm>
            <a:off x="5944235" y="2246630"/>
            <a:ext cx="5257800" cy="1981200"/>
          </a:xfrm>
          <a:prstGeom prst="rect">
            <a:avLst/>
          </a:prstGeom>
          <a:solidFill>
            <a:srgbClr val="2D3748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756" name="textbox 756"/>
          <p:cNvSpPr/>
          <p:nvPr/>
        </p:nvSpPr>
        <p:spPr>
          <a:xfrm>
            <a:off x="216535" y="1700530"/>
            <a:ext cx="4558665" cy="19875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9000"/>
              </a:lnSpc>
            </a:pPr>
            <a:r>
              <a:rPr sz="3600" kern="0" spc="199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600" kern="0" spc="37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b="1" kern="0" spc="13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LocalStorage</a:t>
            </a:r>
            <a:r>
              <a:rPr sz="1800" kern="0" spc="1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概念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60400" algn="l" rtl="0" eaLnBrk="0">
              <a:lnSpc>
                <a:spcPct val="92000"/>
              </a:lnSpc>
              <a:spcBef>
                <a:spcPts val="1035"/>
              </a:spcBef>
              <a:tabLst>
                <a:tab pos="77787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页面级别的状态存储机制，与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页面绑定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60400" algn="l" rtl="0" eaLnBrk="0">
              <a:lnSpc>
                <a:spcPts val="1510"/>
              </a:lnSpc>
              <a:spcBef>
                <a:spcPts val="1250"/>
              </a:spcBef>
              <a:tabLst>
                <a:tab pos="77787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</a:t>
            </a:r>
            <a:r>
              <a:rPr sz="12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</a:t>
            </a:r>
            <a:r>
              <a:rPr sz="12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)</a:t>
            </a:r>
            <a:r>
              <a:rPr sz="12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</a:t>
            </a:r>
            <a:r>
              <a:rPr sz="12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实例注入根节点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60400" algn="l" rtl="0" eaLnBrk="0">
              <a:lnSpc>
                <a:spcPts val="1510"/>
              </a:lnSpc>
              <a:spcBef>
                <a:spcPts val="1190"/>
              </a:spcBef>
              <a:tabLst>
                <a:tab pos="7772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可在不同页面的组件间共享数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据状态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3600" kern="0" spc="199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600" kern="0" spc="23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50" baseline="400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装饰器比较</a:t>
            </a:r>
            <a:endParaRPr sz="2700" baseline="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58" name="picture 7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2635" y="2989580"/>
            <a:ext cx="114300" cy="152400"/>
          </a:xfrm>
          <a:prstGeom prst="rect">
            <a:avLst/>
          </a:prstGeom>
        </p:spPr>
      </p:pic>
      <p:pic>
        <p:nvPicPr>
          <p:cNvPr id="760" name="picture 7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2635" y="2646680"/>
            <a:ext cx="114300" cy="152400"/>
          </a:xfrm>
          <a:prstGeom prst="rect">
            <a:avLst/>
          </a:prstGeom>
        </p:spPr>
      </p:pic>
      <p:pic>
        <p:nvPicPr>
          <p:cNvPr id="762" name="picture 7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2635" y="2303780"/>
            <a:ext cx="114300" cy="152400"/>
          </a:xfrm>
          <a:prstGeom prst="rect">
            <a:avLst/>
          </a:prstGeom>
        </p:spPr>
      </p:pic>
      <p:graphicFrame>
        <p:nvGraphicFramePr>
          <p:cNvPr id="764" name="table 764"/>
          <p:cNvGraphicFramePr>
            <a:graphicFrameLocks noGrp="1"/>
          </p:cNvGraphicFramePr>
          <p:nvPr/>
        </p:nvGraphicFramePr>
        <p:xfrm>
          <a:off x="6172835" y="2475230"/>
          <a:ext cx="4799965" cy="1524000"/>
        </p:xfrm>
        <a:graphic>
          <a:graphicData uri="http://schemas.openxmlformats.org/drawingml/2006/table">
            <a:tbl>
              <a:tblPr/>
              <a:tblGrid>
                <a:gridCol w="1657350"/>
                <a:gridCol w="1494789"/>
                <a:gridCol w="1647825"/>
              </a:tblGrid>
              <a:tr h="15240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66" name="textbox 766"/>
          <p:cNvSpPr/>
          <p:nvPr/>
        </p:nvSpPr>
        <p:spPr>
          <a:xfrm>
            <a:off x="2934334" y="3865880"/>
            <a:ext cx="2362835" cy="20574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88000"/>
              </a:lnSpc>
              <a:tabLst>
                <a:tab pos="429260" algn="l"/>
              </a:tabLst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300" kern="0" spc="6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@LocalStoragePr</a:t>
            </a:r>
            <a:r>
              <a:rPr sz="1300" kern="0" spc="5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op</a:t>
            </a:r>
            <a:endParaRPr sz="13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54305" algn="l" rtl="0" eaLnBrk="0">
              <a:lnSpc>
                <a:spcPts val="1320"/>
              </a:lnSpc>
              <a:spcBef>
                <a:spcPts val="1290"/>
              </a:spcBef>
            </a:pP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单向数据同步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4305" algn="l" rtl="0" eaLnBrk="0">
              <a:lnSpc>
                <a:spcPts val="1320"/>
              </a:lnSpc>
              <a:spcBef>
                <a:spcPts val="780"/>
              </a:spcBef>
            </a:pP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只能本地修改，不会影响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89000"/>
              </a:lnSpc>
              <a:spcBef>
                <a:spcPts val="375"/>
              </a:spcBef>
            </a:pP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52400" indent="12700" algn="l" rtl="0" eaLnBrk="0">
              <a:lnSpc>
                <a:spcPct val="115000"/>
              </a:lnSpc>
              <a:spcBef>
                <a:spcPts val="85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的更改会覆盖本地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305" algn="l" rtl="0" eaLnBrk="0">
              <a:lnSpc>
                <a:spcPts val="132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适用于只需读取共享状态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的场景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68" name="picture 7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086735" y="4098876"/>
            <a:ext cx="152400" cy="105507"/>
          </a:xfrm>
          <a:prstGeom prst="rect">
            <a:avLst/>
          </a:prstGeom>
        </p:spPr>
      </p:pic>
      <p:sp>
        <p:nvSpPr>
          <p:cNvPr id="770" name="textbox 770"/>
          <p:cNvSpPr/>
          <p:nvPr/>
        </p:nvSpPr>
        <p:spPr>
          <a:xfrm>
            <a:off x="419734" y="3865880"/>
            <a:ext cx="2362200" cy="20574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88000"/>
              </a:lnSpc>
              <a:tabLst>
                <a:tab pos="429260" algn="l"/>
              </a:tabLst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300" kern="0" spc="6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@LocalStorageL</a:t>
            </a:r>
            <a:r>
              <a:rPr sz="1300" kern="0" spc="5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ink</a:t>
            </a:r>
            <a:endParaRPr sz="13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53035" algn="l" rtl="0" eaLnBrk="0">
              <a:lnSpc>
                <a:spcPts val="1320"/>
              </a:lnSpc>
              <a:spcBef>
                <a:spcPts val="1290"/>
              </a:spcBef>
            </a:pP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双向数据同步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4305" algn="l" rtl="0" eaLnBrk="0">
              <a:lnSpc>
                <a:spcPct val="94000"/>
              </a:lnSpc>
              <a:spcBef>
                <a:spcPts val="915"/>
              </a:spcBef>
            </a:pPr>
            <a:r>
              <a:rPr sz="1000" kern="0" spc="1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可修改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</a:t>
            </a:r>
            <a:r>
              <a:rPr sz="1000" kern="0" spc="1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305" indent="-1270" algn="l" rtl="0" eaLnBrk="0">
              <a:lnSpc>
                <a:spcPct val="161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组件内的修改会同步到其他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适用于需要修改共享状态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的场景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72" name="picture 7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72135" y="4075430"/>
            <a:ext cx="152400" cy="152400"/>
          </a:xfrm>
          <a:prstGeom prst="rect">
            <a:avLst/>
          </a:prstGeom>
        </p:spPr>
      </p:pic>
      <p:sp>
        <p:nvSpPr>
          <p:cNvPr id="774" name="textbox 774"/>
          <p:cNvSpPr/>
          <p:nvPr/>
        </p:nvSpPr>
        <p:spPr>
          <a:xfrm>
            <a:off x="248081" y="1050315"/>
            <a:ext cx="5106670" cy="3943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2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LocalStorage</a:t>
            </a:r>
            <a:r>
              <a:rPr sz="2700" b="1" kern="0" spc="8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8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：页面级状态存储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776" name="textbox 776"/>
          <p:cNvSpPr/>
          <p:nvPr/>
        </p:nvSpPr>
        <p:spPr>
          <a:xfrm>
            <a:off x="6172835" y="3351530"/>
            <a:ext cx="1620519" cy="6477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96265" algn="l" rtl="0" eaLnBrk="0">
              <a:lnSpc>
                <a:spcPct val="88000"/>
              </a:lnSpc>
              <a:spcBef>
                <a:spcPts val="0"/>
              </a:spcBef>
            </a:pPr>
            <a:r>
              <a:rPr sz="12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200" kern="0" spc="3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4000"/>
              </a:lnSpc>
              <a:spcBef>
                <a:spcPts val="0"/>
              </a:spcBef>
            </a:pPr>
            <a:r>
              <a:rPr sz="900" kern="0" spc="3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@LocalStorageProp("k</a:t>
            </a:r>
            <a:r>
              <a:rPr sz="900" kern="0" spc="2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ey")</a:t>
            </a:r>
            <a:endParaRPr sz="9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778" name="textbox 778"/>
          <p:cNvSpPr/>
          <p:nvPr/>
        </p:nvSpPr>
        <p:spPr>
          <a:xfrm>
            <a:off x="6172835" y="2475230"/>
            <a:ext cx="1600835" cy="6477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96265" algn="l" rtl="0" eaLnBrk="0">
              <a:lnSpc>
                <a:spcPct val="88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4000"/>
              </a:lnSpc>
              <a:spcBef>
                <a:spcPts val="0"/>
              </a:spcBef>
            </a:pPr>
            <a:r>
              <a:rPr sz="900" kern="0" spc="3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@LocalStorageLink("k</a:t>
            </a:r>
            <a:r>
              <a:rPr sz="900" kern="0" spc="2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ey")</a:t>
            </a:r>
            <a:endParaRPr sz="9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780" name="textbox 780"/>
          <p:cNvSpPr/>
          <p:nvPr/>
        </p:nvSpPr>
        <p:spPr>
          <a:xfrm>
            <a:off x="9373235" y="2475230"/>
            <a:ext cx="1600200" cy="6477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8770" algn="l" rtl="0" eaLnBrk="0">
              <a:lnSpc>
                <a:spcPct val="84000"/>
              </a:lnSpc>
            </a:pPr>
            <a:r>
              <a:rPr sz="1200" kern="0" spc="2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4820" algn="l" rtl="0" eaLnBrk="0">
              <a:lnSpc>
                <a:spcPct val="85000"/>
              </a:lnSpc>
              <a:spcBef>
                <a:spcPts val="5"/>
              </a:spcBef>
            </a:pPr>
            <a:r>
              <a:rPr sz="900" kern="0" spc="7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900" kern="0" spc="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key</a:t>
            </a:r>
            <a:r>
              <a:rPr sz="900" kern="0" spc="7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": </a:t>
            </a:r>
            <a:r>
              <a:rPr sz="900" kern="0" spc="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value</a:t>
            </a:r>
            <a:endParaRPr sz="9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782" name="textbox 782"/>
          <p:cNvSpPr/>
          <p:nvPr/>
        </p:nvSpPr>
        <p:spPr>
          <a:xfrm>
            <a:off x="9373235" y="3351530"/>
            <a:ext cx="1600200" cy="647700"/>
          </a:xfrm>
          <a:prstGeom prst="rect">
            <a:avLst/>
          </a:prstGeom>
          <a:solidFill>
            <a:srgbClr val="1E293B">
              <a:alpha val="9568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8770" algn="l" rtl="0" eaLnBrk="0">
              <a:lnSpc>
                <a:spcPct val="84000"/>
              </a:lnSpc>
            </a:pPr>
            <a:r>
              <a:rPr sz="1200" kern="0" spc="2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4820" algn="l" rtl="0" eaLnBrk="0">
              <a:lnSpc>
                <a:spcPct val="85000"/>
              </a:lnSpc>
              <a:spcBef>
                <a:spcPts val="5"/>
              </a:spcBef>
            </a:pPr>
            <a:r>
              <a:rPr sz="900" kern="0" spc="7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900" kern="0" spc="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key</a:t>
            </a:r>
            <a:r>
              <a:rPr sz="900" kern="0" spc="7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": </a:t>
            </a:r>
            <a:r>
              <a:rPr sz="900" kern="0" spc="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value</a:t>
            </a:r>
            <a:endParaRPr sz="9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784" name="textbox 784"/>
          <p:cNvSpPr/>
          <p:nvPr/>
        </p:nvSpPr>
        <p:spPr>
          <a:xfrm>
            <a:off x="5931535" y="1700530"/>
            <a:ext cx="1930400" cy="4832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3600" kern="0" spc="199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600" kern="0" spc="22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数据同步机制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86" name="textbox 786"/>
          <p:cNvSpPr/>
          <p:nvPr/>
        </p:nvSpPr>
        <p:spPr>
          <a:xfrm>
            <a:off x="5931535" y="4297045"/>
            <a:ext cx="1701800" cy="485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3600" kern="0" spc="199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600" kern="0" spc="17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50" baseline="400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初始化规则</a:t>
            </a:r>
            <a:endParaRPr sz="2700" baseline="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88" name="textbox 788"/>
          <p:cNvSpPr/>
          <p:nvPr/>
        </p:nvSpPr>
        <p:spPr>
          <a:xfrm>
            <a:off x="7258160" y="7375010"/>
            <a:ext cx="2642870" cy="1727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LocalStorageProp</a:t>
            </a:r>
            <a:r>
              <a:rPr sz="1000" kern="0" spc="1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装饰器初始化规则流程</a:t>
            </a:r>
            <a:r>
              <a:rPr sz="1000" kern="0" spc="1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图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90" name="picture 7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868285" y="2751455"/>
            <a:ext cx="1409700" cy="95250"/>
          </a:xfrm>
          <a:prstGeom prst="rect">
            <a:avLst/>
          </a:prstGeom>
        </p:spPr>
      </p:pic>
      <p:pic>
        <p:nvPicPr>
          <p:cNvPr id="792" name="picture 7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868285" y="3627755"/>
            <a:ext cx="1409700" cy="95250"/>
          </a:xfrm>
          <a:prstGeom prst="rect">
            <a:avLst/>
          </a:prstGeom>
        </p:spPr>
      </p:pic>
      <p:pic>
        <p:nvPicPr>
          <p:cNvPr id="794" name="picture 79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229235" y="151511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26" name="textbox 26"/>
          <p:cNvSpPr/>
          <p:nvPr/>
        </p:nvSpPr>
        <p:spPr>
          <a:xfrm>
            <a:off x="6997128" y="2268728"/>
            <a:ext cx="3649345" cy="28581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组件内状态管理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495" algn="l" rtl="0" eaLnBrk="0">
              <a:lnSpc>
                <a:spcPct val="93000"/>
              </a:lnSpc>
              <a:spcBef>
                <a:spcPts val="1025"/>
              </a:spcBef>
            </a:pP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6-7.</a:t>
            </a:r>
            <a:r>
              <a:rPr sz="1200" kern="0" spc="3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@State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装饰器：组件内状态与代码示例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495" algn="l" rtl="0" eaLnBrk="0">
              <a:lnSpc>
                <a:spcPts val="1510"/>
              </a:lnSpc>
              <a:spcBef>
                <a:spcPts val="915"/>
              </a:spcBef>
            </a:pP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8-9.</a:t>
            </a:r>
            <a:r>
              <a:rPr sz="1200" kern="0" spc="29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@Prop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装饰器：父子间单向同步与代码示例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845" algn="l" rtl="0" eaLnBrk="0">
              <a:lnSpc>
                <a:spcPts val="1510"/>
              </a:lnSpc>
              <a:spcBef>
                <a:spcPts val="890"/>
              </a:spcBef>
            </a:pP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10-11.</a:t>
            </a:r>
            <a:r>
              <a:rPr sz="1200" kern="0" spc="29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@Link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装饰器：父子组件双向同步与代码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  <a:spcBef>
                <a:spcPts val="460"/>
              </a:spcBef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应用状态管理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845" algn="l" rtl="0" eaLnBrk="0">
              <a:lnSpc>
                <a:spcPct val="92000"/>
              </a:lnSpc>
              <a:spcBef>
                <a:spcPts val="1020"/>
              </a:spcBef>
            </a:pPr>
            <a:r>
              <a:rPr sz="1200" kern="0" spc="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16.</a:t>
            </a:r>
            <a:r>
              <a:rPr sz="1200" kern="0" spc="25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应用状态管理：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AppStorage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29845" algn="l" rtl="0" eaLnBrk="0">
              <a:lnSpc>
                <a:spcPct val="90000"/>
              </a:lnSpc>
              <a:spcBef>
                <a:spcPts val="1105"/>
              </a:spcBef>
            </a:pPr>
            <a:r>
              <a:rPr sz="1200" kern="0" spc="12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17.</a:t>
            </a:r>
            <a:r>
              <a:rPr sz="1200" kern="0" spc="30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StorageLink</a:t>
            </a:r>
            <a:r>
              <a:rPr sz="1200" kern="0" spc="1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1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StorageProp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29845" algn="l" rtl="0" eaLnBrk="0">
              <a:lnSpc>
                <a:spcPct val="89000"/>
              </a:lnSpc>
              <a:spcBef>
                <a:spcPts val="1120"/>
              </a:spcBef>
            </a:pP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18.</a:t>
            </a:r>
            <a:r>
              <a:rPr sz="1200" kern="0" spc="33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Persistent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：持久化存储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" algn="l" rtl="0" eaLnBrk="0">
              <a:lnSpc>
                <a:spcPct val="90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19.</a:t>
            </a:r>
            <a:r>
              <a:rPr sz="1200" kern="0" spc="33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：页面级状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态存储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8" name="textbox 28"/>
          <p:cNvSpPr/>
          <p:nvPr/>
        </p:nvSpPr>
        <p:spPr>
          <a:xfrm>
            <a:off x="1274699" y="2268728"/>
            <a:ext cx="4416425" cy="22618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5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状态管理基础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" algn="l" rtl="0" eaLnBrk="0">
              <a:lnSpc>
                <a:spcPct val="90000"/>
              </a:lnSpc>
              <a:spcBef>
                <a:spcPts val="1030"/>
              </a:spcBef>
            </a:pP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3.</a:t>
            </a:r>
            <a:r>
              <a:rPr sz="1200" kern="0" spc="19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状态管理概述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940" algn="l" rtl="0" eaLnBrk="0">
              <a:lnSpc>
                <a:spcPct val="91000"/>
              </a:lnSpc>
              <a:spcBef>
                <a:spcPts val="1085"/>
              </a:spcBef>
            </a:pP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4.</a:t>
            </a:r>
            <a:r>
              <a:rPr sz="1200" kern="0" spc="25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状态变量与常规变量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385" algn="l" rtl="0" eaLnBrk="0">
              <a:lnSpc>
                <a:spcPct val="89000"/>
              </a:lnSpc>
              <a:spcBef>
                <a:spcPts val="1115"/>
              </a:spcBef>
            </a:pP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5.</a:t>
            </a:r>
            <a:r>
              <a:rPr sz="1200" kern="0" spc="22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状态管理装饰器分类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" algn="l" rtl="0" eaLnBrk="0">
              <a:lnSpc>
                <a:spcPct val="93000"/>
              </a:lnSpc>
              <a:spcBef>
                <a:spcPts val="455"/>
              </a:spcBef>
            </a:pP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跨组件状态管理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6830" algn="l" rtl="0" eaLnBrk="0">
              <a:lnSpc>
                <a:spcPct val="151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12-13.</a:t>
            </a:r>
            <a:r>
              <a:rPr sz="1200" kern="0" spc="29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@Prov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ide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@Consume</a:t>
            </a:r>
            <a:r>
              <a:rPr sz="1200" kern="0" spc="-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：跨组件层级同步与代码示例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14-15.</a:t>
            </a:r>
            <a:r>
              <a:rPr sz="1200" kern="0" spc="30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@Observed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@Objec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tLink</a:t>
            </a:r>
            <a:r>
              <a:rPr sz="1200" kern="0" spc="-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：嵌套数据同步与代码示例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" name="textbox 30"/>
          <p:cNvSpPr/>
          <p:nvPr/>
        </p:nvSpPr>
        <p:spPr>
          <a:xfrm>
            <a:off x="1293825" y="5386260"/>
            <a:ext cx="2538095" cy="11499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algn="l" rtl="0" eaLnBrk="0">
              <a:lnSpc>
                <a:spcPct val="96000"/>
              </a:lnSpc>
            </a:pPr>
            <a:r>
              <a:rPr sz="15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MVVM</a:t>
            </a:r>
            <a:r>
              <a:rPr sz="15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模式与应用案例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1000"/>
              </a:lnSpc>
              <a:spcBef>
                <a:spcPts val="995"/>
              </a:spcBef>
            </a:pP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20.</a:t>
            </a:r>
            <a:r>
              <a:rPr sz="1200" kern="0" spc="40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MVVM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模式在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中的应用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0000"/>
              </a:lnSpc>
              <a:spcBef>
                <a:spcPts val="1125"/>
              </a:spcBef>
            </a:pP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21.</a:t>
            </a:r>
            <a:r>
              <a:rPr sz="1200" kern="0" spc="34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MVVM</a:t>
            </a:r>
            <a:r>
              <a:rPr sz="1200" kern="0" spc="-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ViewMo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del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的设计原则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200" kern="0" spc="-4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22.</a:t>
            </a:r>
            <a:r>
              <a:rPr sz="1200" kern="0" spc="4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MVVM </a:t>
            </a:r>
            <a:r>
              <a:rPr sz="12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：嵌套场景处理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2" name="textbox 32"/>
          <p:cNvSpPr/>
          <p:nvPr/>
        </p:nvSpPr>
        <p:spPr>
          <a:xfrm>
            <a:off x="4274852" y="5731332"/>
            <a:ext cx="1857375" cy="804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23.</a:t>
            </a:r>
            <a:r>
              <a:rPr sz="1200" kern="0" spc="25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案例分析：电话簿应用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89000"/>
              </a:lnSpc>
              <a:spcBef>
                <a:spcPts val="1110"/>
              </a:spcBef>
            </a:pP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24.</a:t>
            </a:r>
            <a:r>
              <a:rPr sz="1200" kern="0" spc="21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性能优化策略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200" kern="0" spc="-2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25.</a:t>
            </a:r>
            <a:r>
              <a:rPr sz="1200" kern="0" spc="260" dirty="0">
                <a:solidFill>
                  <a:srgbClr val="60A5F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课后练习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" name="textbox 34"/>
          <p:cNvSpPr/>
          <p:nvPr/>
        </p:nvSpPr>
        <p:spPr>
          <a:xfrm>
            <a:off x="721448" y="1339963"/>
            <a:ext cx="891539" cy="4108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  <a:tabLst>
                <a:tab pos="878205" algn="l"/>
              </a:tabLst>
            </a:pPr>
            <a:r>
              <a:rPr sz="2700" u="sng" kern="0" spc="-23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60A5FA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目录</a:t>
            </a:r>
            <a:r>
              <a:rPr sz="2700" u="sng" kern="0" spc="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60A5FA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2247900"/>
            <a:ext cx="457200" cy="457200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5800" y="3657600"/>
            <a:ext cx="457200" cy="457200"/>
          </a:xfrm>
          <a:prstGeom prst="rect">
            <a:avLst/>
          </a:prstGeom>
        </p:spPr>
      </p:pic>
      <p:pic>
        <p:nvPicPr>
          <p:cNvPr id="40" name="picture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00800" y="2247900"/>
            <a:ext cx="457200" cy="457200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00800" y="3657600"/>
            <a:ext cx="457200" cy="457200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85800" y="5372100"/>
            <a:ext cx="457200" cy="45719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 rot="21600000">
            <a:off x="8201025" y="3352800"/>
            <a:ext cx="3457575" cy="3314700"/>
            <a:chOff x="0" y="0"/>
            <a:chExt cx="3457575" cy="3314700"/>
          </a:xfrm>
        </p:grpSpPr>
        <p:pic>
          <p:nvPicPr>
            <p:cNvPr id="798" name="picture 79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457575" cy="3314700"/>
            </a:xfrm>
            <a:prstGeom prst="rect">
              <a:avLst/>
            </a:prstGeom>
          </p:spPr>
        </p:pic>
        <p:sp>
          <p:nvSpPr>
            <p:cNvPr id="800" name="textbox 800"/>
            <p:cNvSpPr/>
            <p:nvPr/>
          </p:nvSpPr>
          <p:spPr>
            <a:xfrm>
              <a:off x="-12700" y="-12700"/>
              <a:ext cx="3482975" cy="33401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84935" algn="l" rtl="0" eaLnBrk="0">
                <a:lnSpc>
                  <a:spcPct val="84000"/>
                </a:lnSpc>
              </a:pPr>
              <a:r>
                <a:rPr sz="1500" b="1" kern="0" spc="120" dirty="0">
                  <a:solidFill>
                    <a:srgbClr val="FFFFFF">
                      <a:alpha val="100000"/>
                    </a:srgbClr>
                  </a:solidFill>
                  <a:latin typeface="Microsoft Himalaya" panose="01010100010101010101" charset="0"/>
                  <a:ea typeface="Microsoft Himalaya" panose="01010100010101010101" charset="0"/>
                  <a:cs typeface="Microsoft Himalaya" panose="01010100010101010101" charset="0"/>
                </a:rPr>
                <a:t>View</a:t>
              </a:r>
              <a:endParaRPr sz="1500" dirty="0"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endParaRPr>
            </a:p>
            <a:p>
              <a:pPr marL="1177925" algn="l" rtl="0" eaLnBrk="0">
                <a:lnSpc>
                  <a:spcPts val="1320"/>
                </a:lnSpc>
                <a:spcBef>
                  <a:spcPts val="880"/>
                </a:spcBef>
              </a:pPr>
              <a:r>
                <a:rPr sz="1000" kern="0" spc="4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用户界面与交互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60375" algn="l" rtl="0" eaLnBrk="0">
                <a:lnSpc>
                  <a:spcPct val="84000"/>
                </a:lnSpc>
                <a:spcBef>
                  <a:spcPts val="450"/>
                </a:spcBef>
                <a:tabLst>
                  <a:tab pos="539750" algn="l"/>
                </a:tabLst>
              </a:pPr>
              <a:r>
                <a:rPr sz="1500" kern="0" spc="0" dirty="0">
                  <a:solidFill>
                    <a:srgbClr val="93C5FD">
                      <a:alpha val="100000"/>
                    </a:srgbClr>
                  </a:solidFill>
                  <a:latin typeface="Microsoft Himalaya" panose="01010100010101010101" charset="0"/>
                  <a:ea typeface="Microsoft Himalaya" panose="01010100010101010101" charset="0"/>
                  <a:cs typeface="Microsoft Himalaya" panose="01010100010101010101" charset="0"/>
                </a:rPr>
                <a:t>	</a:t>
              </a:r>
              <a:r>
                <a:rPr sz="1500" b="1" kern="0" spc="120" dirty="0">
                  <a:solidFill>
                    <a:srgbClr val="93C5FD">
                      <a:alpha val="100000"/>
                    </a:srgbClr>
                  </a:solidFill>
                  <a:latin typeface="Microsoft Himalaya" panose="01010100010101010101" charset="0"/>
                  <a:ea typeface="Microsoft Himalaya" panose="01010100010101010101" charset="0"/>
                  <a:cs typeface="Microsoft Himalaya" panose="01010100010101010101" charset="0"/>
                </a:rPr>
                <a:t>View</a:t>
              </a:r>
              <a:endParaRPr sz="1500" dirty="0"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endParaRPr>
            </a:p>
            <a:p>
              <a:pPr marL="264160" algn="l" rtl="0" eaLnBrk="0">
                <a:lnSpc>
                  <a:spcPts val="1320"/>
                </a:lnSpc>
                <a:spcBef>
                  <a:spcPts val="1180"/>
                </a:spcBef>
              </a:pPr>
              <a:r>
                <a:rPr sz="1000" kern="0" spc="3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 </a:t>
              </a:r>
              <a:r>
                <a:rPr sz="1000" kern="0" spc="3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负责</a:t>
              </a:r>
              <a:r>
                <a:rPr sz="1000" kern="0" spc="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000" kern="0" spc="3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的渲染和用户交互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64160" algn="l" rtl="0" eaLnBrk="0">
                <a:lnSpc>
                  <a:spcPct val="96000"/>
                </a:lnSpc>
                <a:spcBef>
                  <a:spcPts val="880"/>
                </a:spcBef>
              </a:pPr>
              <a:r>
                <a:rPr sz="1000" kern="0" spc="6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 </a:t>
              </a:r>
              <a:r>
                <a:rPr sz="1000" kern="0" spc="6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通过数据绑定反映</a:t>
              </a:r>
              <a:r>
                <a:rPr sz="1000" kern="0" spc="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ViewModel</a:t>
              </a:r>
              <a:r>
                <a:rPr sz="1000" kern="0" spc="6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的状态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64160" algn="l" rtl="0" eaLnBrk="0">
                <a:lnSpc>
                  <a:spcPct val="96000"/>
                </a:lnSpc>
                <a:spcBef>
                  <a:spcPts val="955"/>
                </a:spcBef>
              </a:pPr>
              <a:r>
                <a:rPr sz="1000" kern="0" spc="6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 </a:t>
              </a:r>
              <a:r>
                <a:rPr sz="1000" kern="0" spc="6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将用户操作传递给</a:t>
              </a:r>
              <a:r>
                <a:rPr sz="1000" kern="0" spc="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ViewModel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16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64160" algn="l" rtl="0" eaLnBrk="0">
                <a:lnSpc>
                  <a:spcPts val="1320"/>
                </a:lnSpc>
                <a:spcBef>
                  <a:spcPts val="5"/>
                </a:spcBef>
              </a:pPr>
              <a:r>
                <a:rPr sz="1000" kern="0" spc="3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 </a:t>
              </a:r>
              <a:r>
                <a:rPr sz="1000" kern="0" spc="3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专注于界面展现，不包含业务逻辑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802" name="picture 80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600" y="1752600"/>
              <a:ext cx="219075" cy="190500"/>
            </a:xfrm>
            <a:prstGeom prst="rect">
              <a:avLst/>
            </a:prstGeom>
          </p:spPr>
        </p:pic>
      </p:grpSp>
      <p:pic>
        <p:nvPicPr>
          <p:cNvPr id="804" name="picture 8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295400" y="3352800"/>
            <a:ext cx="2438400" cy="1752600"/>
          </a:xfrm>
          <a:prstGeom prst="rect">
            <a:avLst/>
          </a:prstGeom>
        </p:spPr>
      </p:pic>
      <p:sp>
        <p:nvSpPr>
          <p:cNvPr id="806" name="textbox 806"/>
          <p:cNvSpPr/>
          <p:nvPr/>
        </p:nvSpPr>
        <p:spPr>
          <a:xfrm>
            <a:off x="685800" y="4838700"/>
            <a:ext cx="3457575" cy="18288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8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0050" algn="l" rtl="0" eaLnBrk="0">
              <a:lnSpc>
                <a:spcPct val="84000"/>
              </a:lnSpc>
              <a:spcBef>
                <a:spcPts val="5"/>
              </a:spcBef>
              <a:tabLst>
                <a:tab pos="49276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	</a:t>
            </a:r>
            <a:r>
              <a:rPr sz="1500" b="1" kern="0" spc="5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Model</a:t>
            </a:r>
            <a:endParaRPr sz="15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  <a:p>
            <a:pPr marL="248285" algn="l" rtl="0" eaLnBrk="0">
              <a:lnSpc>
                <a:spcPts val="1320"/>
              </a:lnSpc>
              <a:spcBef>
                <a:spcPts val="1180"/>
              </a:spcBef>
            </a:pP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• 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负责数据的存储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和管理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8285" algn="l" rtl="0" eaLnBrk="0">
              <a:lnSpc>
                <a:spcPts val="1320"/>
              </a:lnSpc>
              <a:spcBef>
                <a:spcPts val="780"/>
              </a:spcBef>
            </a:pP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• 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定义业务规则和数据结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8285" algn="l" rtl="0" eaLnBrk="0">
              <a:lnSpc>
                <a:spcPts val="1320"/>
              </a:lnSpc>
              <a:spcBef>
                <a:spcPts val="0"/>
              </a:spcBef>
            </a:pP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• 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ViewModel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层交互，无需了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解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08" name="picture 80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14400" y="5105400"/>
            <a:ext cx="171450" cy="190500"/>
          </a:xfrm>
          <a:prstGeom prst="rect">
            <a:avLst/>
          </a:prstGeom>
        </p:spPr>
      </p:pic>
      <p:sp>
        <p:nvSpPr>
          <p:cNvPr id="810" name="textbox 810"/>
          <p:cNvSpPr/>
          <p:nvPr/>
        </p:nvSpPr>
        <p:spPr>
          <a:xfrm>
            <a:off x="4448174" y="4838700"/>
            <a:ext cx="3448684" cy="18288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8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6725" algn="l" rtl="0" eaLnBrk="0">
              <a:lnSpc>
                <a:spcPct val="84000"/>
              </a:lnSpc>
              <a:spcBef>
                <a:spcPts val="5"/>
              </a:spcBef>
              <a:tabLst>
                <a:tab pos="53975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	</a:t>
            </a:r>
            <a:r>
              <a:rPr sz="1500" b="1" kern="0" spc="10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ViewModel</a:t>
            </a:r>
            <a:endParaRPr sz="15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  <a:p>
            <a:pPr marL="245110" algn="l" rtl="0" eaLnBrk="0">
              <a:lnSpc>
                <a:spcPct val="96000"/>
              </a:lnSpc>
              <a:spcBef>
                <a:spcPts val="1285"/>
              </a:spcBef>
            </a:pP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• 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Model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之间的桥梁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5110" algn="l" rtl="0" eaLnBrk="0">
              <a:lnSpc>
                <a:spcPts val="1320"/>
              </a:lnSpc>
              <a:spcBef>
                <a:spcPts val="840"/>
              </a:spcBef>
            </a:pP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• 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通过装饰器实现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数据绑定和状态同步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5110" algn="l" rtl="0" eaLnBrk="0">
              <a:lnSpc>
                <a:spcPct val="94000"/>
              </a:lnSpc>
              <a:spcBef>
                <a:spcPts val="905"/>
              </a:spcBef>
            </a:pP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• 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处理数据转换和业务逻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辑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5110" algn="l" rtl="0" eaLnBrk="0">
              <a:lnSpc>
                <a:spcPct val="95000"/>
              </a:lnSpc>
              <a:spcBef>
                <a:spcPts val="5"/>
              </a:spcBef>
            </a:pP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• 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与业务逻辑的解耦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12" name="picture 8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676775" y="5105400"/>
            <a:ext cx="238125" cy="190500"/>
          </a:xfrm>
          <a:prstGeom prst="rect">
            <a:avLst/>
          </a:prstGeom>
        </p:spPr>
      </p:pic>
      <p:sp>
        <p:nvSpPr>
          <p:cNvPr id="814" name="textbox 814"/>
          <p:cNvSpPr/>
          <p:nvPr/>
        </p:nvSpPr>
        <p:spPr>
          <a:xfrm>
            <a:off x="676719" y="2251964"/>
            <a:ext cx="10909300" cy="5511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4605" algn="l" rtl="0" eaLnBrk="0">
              <a:lnSpc>
                <a:spcPct val="115000"/>
              </a:lnSpc>
            </a:pP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MVVM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Model-View-ViewModel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）是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框架采用的核心架构模式，旨在通过数据绑定</a:t>
            </a: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功能，促进视图层开发与业务逻辑的分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离，提高代码的可维护性和开发效率。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16" name="picture 8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781800" y="4343400"/>
            <a:ext cx="1143000" cy="19050"/>
          </a:xfrm>
          <a:prstGeom prst="rect">
            <a:avLst/>
          </a:prstGeom>
        </p:spPr>
      </p:pic>
      <p:pic>
        <p:nvPicPr>
          <p:cNvPr id="818" name="picture 8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276600" y="3924300"/>
            <a:ext cx="1905000" cy="476250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4953000" y="3352800"/>
            <a:ext cx="2438400" cy="1752600"/>
            <a:chOff x="0" y="0"/>
            <a:chExt cx="2438400" cy="1752600"/>
          </a:xfrm>
        </p:grpSpPr>
        <p:pic>
          <p:nvPicPr>
            <p:cNvPr id="820" name="picture 8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2438400" cy="1752600"/>
            </a:xfrm>
            <a:prstGeom prst="rect">
              <a:avLst/>
            </a:prstGeom>
          </p:spPr>
        </p:pic>
        <p:sp>
          <p:nvSpPr>
            <p:cNvPr id="822" name="textbox 822"/>
            <p:cNvSpPr/>
            <p:nvPr/>
          </p:nvSpPr>
          <p:spPr>
            <a:xfrm>
              <a:off x="-12700" y="-12700"/>
              <a:ext cx="2463800" cy="179006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49605" algn="l" rtl="0" eaLnBrk="0">
                <a:lnSpc>
                  <a:spcPct val="84000"/>
                </a:lnSpc>
              </a:pPr>
              <a:r>
                <a:rPr sz="1500" b="1" kern="0" spc="100" dirty="0">
                  <a:solidFill>
                    <a:srgbClr val="FFFFFF">
                      <a:alpha val="100000"/>
                    </a:srgbClr>
                  </a:solidFill>
                  <a:latin typeface="Microsoft Himalaya" panose="01010100010101010101" charset="0"/>
                  <a:ea typeface="Microsoft Himalaya" panose="01010100010101010101" charset="0"/>
                  <a:cs typeface="Microsoft Himalaya" panose="01010100010101010101" charset="0"/>
                </a:rPr>
                <a:t>ViewModel</a:t>
              </a:r>
              <a:endParaRPr sz="1500" dirty="0"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endParaRPr>
            </a:p>
            <a:p>
              <a:pPr algn="l" rtl="0" eaLnBrk="0">
                <a:lnSpc>
                  <a:spcPct val="104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29285" algn="l" rtl="0" eaLnBrk="0">
                <a:lnSpc>
                  <a:spcPct val="94000"/>
                </a:lnSpc>
              </a:pPr>
              <a:r>
                <a:rPr sz="1000" kern="0" spc="5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状态管理与数据转换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824" name="textbox 824"/>
          <p:cNvSpPr/>
          <p:nvPr/>
        </p:nvSpPr>
        <p:spPr>
          <a:xfrm>
            <a:off x="704850" y="1317625"/>
            <a:ext cx="5390515" cy="4133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MVVM</a:t>
            </a:r>
            <a:r>
              <a:rPr sz="2700" kern="0" spc="4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模式在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ArkUI</a:t>
            </a:r>
            <a:r>
              <a:rPr sz="2700" kern="0" spc="4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中的应用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826" name="textbox 826"/>
          <p:cNvSpPr/>
          <p:nvPr/>
        </p:nvSpPr>
        <p:spPr>
          <a:xfrm>
            <a:off x="1903291" y="4383849"/>
            <a:ext cx="1224280" cy="488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2895" algn="l" rtl="0" eaLnBrk="0">
              <a:lnSpc>
                <a:spcPct val="84000"/>
              </a:lnSpc>
            </a:pPr>
            <a:r>
              <a:rPr sz="1500" b="1" kern="0" spc="5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Model</a:t>
            </a:r>
            <a:endParaRPr sz="15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数据模型与业务逻辑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28" name="picture 8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85800" y="17907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832" name="rect 832"/>
          <p:cNvSpPr/>
          <p:nvPr/>
        </p:nvSpPr>
        <p:spPr>
          <a:xfrm>
            <a:off x="378460" y="2068195"/>
            <a:ext cx="3352800" cy="4457700"/>
          </a:xfrm>
          <a:prstGeom prst="rect">
            <a:avLst/>
          </a:prstGeom>
          <a:solidFill>
            <a:srgbClr val="1E3A8A">
              <a:alpha val="29411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34" name="rect 834"/>
          <p:cNvSpPr/>
          <p:nvPr/>
        </p:nvSpPr>
        <p:spPr>
          <a:xfrm>
            <a:off x="4207509" y="2525395"/>
            <a:ext cx="7143750" cy="1066800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36" name="rect 836"/>
          <p:cNvSpPr/>
          <p:nvPr/>
        </p:nvSpPr>
        <p:spPr>
          <a:xfrm>
            <a:off x="4207509" y="3744595"/>
            <a:ext cx="7143750" cy="1066800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38" name="rect 838"/>
          <p:cNvSpPr/>
          <p:nvPr/>
        </p:nvSpPr>
        <p:spPr>
          <a:xfrm>
            <a:off x="4207509" y="4963795"/>
            <a:ext cx="7143750" cy="1066800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40" name="rect 840"/>
          <p:cNvSpPr/>
          <p:nvPr/>
        </p:nvSpPr>
        <p:spPr>
          <a:xfrm>
            <a:off x="4207509" y="6182995"/>
            <a:ext cx="7143750" cy="1066800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42" name="textbox 842"/>
          <p:cNvSpPr/>
          <p:nvPr/>
        </p:nvSpPr>
        <p:spPr>
          <a:xfrm>
            <a:off x="4898459" y="5139861"/>
            <a:ext cx="6145529" cy="7442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300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扁平化设计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树结构中合理拆分数据，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ViewModel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更好适配。尽量使每一层的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数据相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扁平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，只需观察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当前层的数据，实现高效更新。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44" name="textbox 844"/>
          <p:cNvSpPr/>
          <p:nvPr/>
        </p:nvSpPr>
        <p:spPr>
          <a:xfrm>
            <a:off x="4896745" y="3920490"/>
            <a:ext cx="6033770" cy="7448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85"/>
              </a:lnSpc>
            </a:pPr>
            <a:r>
              <a:rPr sz="1300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关注点分离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-63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将数据处理、业务逻辑与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状态管理清晰分离，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仅负责显示，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Model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仅负责数据存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储，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ViewModel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处理所有中间逻辑，提高代码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可维护性。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46" name="textbox 846"/>
          <p:cNvSpPr/>
          <p:nvPr/>
        </p:nvSpPr>
        <p:spPr>
          <a:xfrm>
            <a:off x="4898288" y="2704890"/>
            <a:ext cx="6043295" cy="7416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300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数据转换与适配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" indent="-698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ViewModel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负责将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Model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数据转换为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可直接使用的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格式，简化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渲染逻辑。在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中，使用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等装饰器管理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48" name="textbox 848"/>
          <p:cNvSpPr/>
          <p:nvPr/>
        </p:nvSpPr>
        <p:spPr>
          <a:xfrm>
            <a:off x="4900574" y="6359061"/>
            <a:ext cx="5668009" cy="7213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algn="l" rtl="0" eaLnBrk="0">
              <a:lnSpc>
                <a:spcPct val="99000"/>
              </a:lnSpc>
            </a:pPr>
            <a:r>
              <a:rPr sz="13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响应式数据流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590" indent="-8890" algn="l" rtl="0" eaLnBrk="0">
              <a:lnSpc>
                <a:spcPct val="113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设计单向或双向数据流，确保状态变化能够正确触发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更新。对于嵌套场景，可使用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Observed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搭配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ObjectLink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实现多层数据观察。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18" name="group 18"/>
          <p:cNvGrpSpPr/>
          <p:nvPr/>
        </p:nvGrpSpPr>
        <p:grpSpPr>
          <a:xfrm rot="21600000">
            <a:off x="881379" y="4125595"/>
            <a:ext cx="2346959" cy="838200"/>
            <a:chOff x="0" y="0"/>
            <a:chExt cx="2346959" cy="838200"/>
          </a:xfrm>
        </p:grpSpPr>
        <p:sp>
          <p:nvSpPr>
            <p:cNvPr id="850" name="rect 850"/>
            <p:cNvSpPr/>
            <p:nvPr/>
          </p:nvSpPr>
          <p:spPr>
            <a:xfrm>
              <a:off x="0" y="0"/>
              <a:ext cx="2346959" cy="838200"/>
            </a:xfrm>
            <a:prstGeom prst="rect">
              <a:avLst/>
            </a:prstGeom>
            <a:solidFill>
              <a:srgbClr val="60A5F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852" name="textbox 852"/>
            <p:cNvSpPr/>
            <p:nvPr/>
          </p:nvSpPr>
          <p:spPr>
            <a:xfrm>
              <a:off x="326587" y="392422"/>
              <a:ext cx="1694814" cy="40259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77495" indent="-265430" algn="l" rtl="0" eaLnBrk="0">
                <a:lnSpc>
                  <a:spcPct val="127000"/>
                </a:lnSpc>
              </a:pPr>
              <a:r>
                <a:rPr sz="1100" b="1" kern="0" spc="0" dirty="0">
                  <a:solidFill>
                    <a:srgbClr val="FFFFFF">
                      <a:alpha val="100000"/>
                    </a:srgbClr>
                  </a:solidFill>
                  <a:latin typeface="Microsoft Himalaya" panose="01010100010101010101" charset="0"/>
                  <a:ea typeface="Microsoft Himalaya" panose="01010100010101010101" charset="0"/>
                  <a:cs typeface="Microsoft Himalaya" panose="01010100010101010101" charset="0"/>
                </a:rPr>
                <a:t>ViewModel</a:t>
              </a:r>
              <a:r>
                <a:rPr sz="1100" b="1" kern="0" spc="250" dirty="0">
                  <a:solidFill>
                    <a:srgbClr val="FFFFFF">
                      <a:alpha val="100000"/>
                    </a:srgbClr>
                  </a:solidFill>
                  <a:latin typeface="Microsoft Himalaya" panose="01010100010101010101" charset="0"/>
                  <a:ea typeface="Microsoft Himalaya" panose="01010100010101010101" charset="0"/>
                  <a:cs typeface="Microsoft Himalaya" panose="01010100010101010101" charset="0"/>
                </a:rPr>
                <a:t> </a:t>
              </a:r>
              <a:r>
                <a:rPr sz="1100" b="1" kern="0" spc="230" dirty="0">
                  <a:solidFill>
                    <a:srgbClr val="FFFFFF">
                      <a:alpha val="100000"/>
                    </a:srgbClr>
                  </a:solidFill>
                  <a:latin typeface="Microsoft Himalaya" panose="01010100010101010101" charset="0"/>
                  <a:ea typeface="Microsoft Himalaya" panose="01010100010101010101" charset="0"/>
                  <a:cs typeface="Microsoft Himalaya" panose="01010100010101010101" charset="0"/>
                </a:rPr>
                <a:t>(</a:t>
              </a:r>
              <a:r>
                <a:rPr sz="1100" kern="0" spc="2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视图模型</a:t>
              </a:r>
              <a:r>
                <a:rPr sz="1100" b="1" kern="0" spc="230" dirty="0">
                  <a:solidFill>
                    <a:srgbClr val="FFFFFF">
                      <a:alpha val="100000"/>
                    </a:srgbClr>
                  </a:solidFill>
                  <a:latin typeface="Microsoft Himalaya" panose="01010100010101010101" charset="0"/>
                  <a:ea typeface="Microsoft Himalaya" panose="01010100010101010101" charset="0"/>
                  <a:cs typeface="Microsoft Himalaya" panose="01010100010101010101" charset="0"/>
                </a:rPr>
                <a:t>)</a:t>
              </a:r>
              <a:r>
                <a:rPr sz="1100" b="1" kern="0" spc="0" dirty="0">
                  <a:solidFill>
                    <a:srgbClr val="FFFFFF">
                      <a:alpha val="100000"/>
                    </a:srgbClr>
                  </a:solidFill>
                  <a:latin typeface="Microsoft Himalaya" panose="01010100010101010101" charset="0"/>
                  <a:ea typeface="Microsoft Himalaya" panose="01010100010101010101" charset="0"/>
                  <a:cs typeface="Microsoft Himalaya" panose="01010100010101010101" charset="0"/>
                </a:rPr>
                <a:t> </a:t>
              </a:r>
              <a:r>
                <a:rPr sz="900" kern="0" spc="9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状态管理与业务逻辑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854" name="picture 85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068705" y="41909"/>
              <a:ext cx="209550" cy="293370"/>
            </a:xfrm>
            <a:prstGeom prst="rect">
              <a:avLst/>
            </a:prstGeom>
          </p:spPr>
        </p:pic>
      </p:grpSp>
      <p:sp>
        <p:nvSpPr>
          <p:cNvPr id="856" name="textbox 856"/>
          <p:cNvSpPr/>
          <p:nvPr/>
        </p:nvSpPr>
        <p:spPr>
          <a:xfrm>
            <a:off x="397510" y="1148715"/>
            <a:ext cx="5698490" cy="4070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4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algn="l" rtl="0" eaLnBrk="0">
              <a:lnSpc>
                <a:spcPct val="93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MVVM</a:t>
            </a:r>
            <a:r>
              <a:rPr sz="2700" b="1" kern="0" spc="1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1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ViewModel</a:t>
            </a:r>
            <a:r>
              <a:rPr sz="2700" kern="0" spc="1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的设计原则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858" name="rect 858"/>
          <p:cNvSpPr/>
          <p:nvPr/>
        </p:nvSpPr>
        <p:spPr>
          <a:xfrm>
            <a:off x="1140459" y="2792095"/>
            <a:ext cx="1828800" cy="609600"/>
          </a:xfrm>
          <a:prstGeom prst="rect">
            <a:avLst/>
          </a:prstGeom>
          <a:solidFill>
            <a:srgbClr val="3B82F6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60" name="rect 860"/>
          <p:cNvSpPr/>
          <p:nvPr/>
        </p:nvSpPr>
        <p:spPr>
          <a:xfrm>
            <a:off x="1140459" y="5687695"/>
            <a:ext cx="1828800" cy="609600"/>
          </a:xfrm>
          <a:prstGeom prst="rect">
            <a:avLst/>
          </a:prstGeom>
          <a:solidFill>
            <a:srgbClr val="2563EB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62" name="textbox 862"/>
          <p:cNvSpPr/>
          <p:nvPr/>
        </p:nvSpPr>
        <p:spPr>
          <a:xfrm>
            <a:off x="4176902" y="2085899"/>
            <a:ext cx="2338070" cy="280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800" b="1" kern="0" spc="0" dirty="0">
                <a:solidFill>
                  <a:srgbClr val="BFDBFE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ViewModel</a:t>
            </a:r>
            <a:r>
              <a:rPr sz="1800" kern="0" spc="28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设计原则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64" name="textbox 864"/>
          <p:cNvSpPr/>
          <p:nvPr/>
        </p:nvSpPr>
        <p:spPr>
          <a:xfrm>
            <a:off x="1341590" y="2317432"/>
            <a:ext cx="1445260" cy="240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5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MVVM</a:t>
            </a:r>
            <a:r>
              <a:rPr sz="15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架构模式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66" name="textbox 866"/>
          <p:cNvSpPr/>
          <p:nvPr/>
        </p:nvSpPr>
        <p:spPr>
          <a:xfrm>
            <a:off x="1475486" y="6065005"/>
            <a:ext cx="1170939" cy="1689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000" b="1" kern="0" spc="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Model</a:t>
            </a:r>
            <a:r>
              <a:rPr sz="1000" b="1" kern="0" spc="25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 </a:t>
            </a:r>
            <a:r>
              <a:rPr sz="1000" b="1" kern="0" spc="11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(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数据模型</a:t>
            </a:r>
            <a:r>
              <a:rPr sz="1000" b="1" kern="0" spc="11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)</a:t>
            </a:r>
            <a:endParaRPr sz="10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</p:txBody>
      </p:sp>
      <p:pic>
        <p:nvPicPr>
          <p:cNvPr id="868" name="picture 8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378960" y="2677795"/>
            <a:ext cx="381000" cy="381000"/>
          </a:xfrm>
          <a:prstGeom prst="rect">
            <a:avLst/>
          </a:prstGeom>
        </p:spPr>
      </p:pic>
      <p:pic>
        <p:nvPicPr>
          <p:cNvPr id="870" name="picture 8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378960" y="3896995"/>
            <a:ext cx="381000" cy="381000"/>
          </a:xfrm>
          <a:prstGeom prst="rect">
            <a:avLst/>
          </a:prstGeom>
        </p:spPr>
      </p:pic>
      <p:pic>
        <p:nvPicPr>
          <p:cNvPr id="872" name="picture 8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378960" y="5116195"/>
            <a:ext cx="381000" cy="381000"/>
          </a:xfrm>
          <a:prstGeom prst="rect">
            <a:avLst/>
          </a:prstGeom>
        </p:spPr>
      </p:pic>
      <p:pic>
        <p:nvPicPr>
          <p:cNvPr id="874" name="picture 8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378960" y="6335395"/>
            <a:ext cx="381000" cy="381000"/>
          </a:xfrm>
          <a:prstGeom prst="rect">
            <a:avLst/>
          </a:prstGeom>
        </p:spPr>
      </p:pic>
      <p:sp>
        <p:nvSpPr>
          <p:cNvPr id="876" name="textbox 876"/>
          <p:cNvSpPr/>
          <p:nvPr/>
        </p:nvSpPr>
        <p:spPr>
          <a:xfrm>
            <a:off x="1645158" y="3166738"/>
            <a:ext cx="820419" cy="1695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000" b="1" kern="0" spc="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View</a:t>
            </a:r>
            <a:r>
              <a:rPr sz="1000" b="1" kern="0" spc="21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 </a:t>
            </a:r>
            <a:r>
              <a:rPr sz="1000" b="1" kern="0" spc="18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(</a:t>
            </a:r>
            <a:r>
              <a:rPr sz="1000" kern="0" spc="1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视图</a:t>
            </a:r>
            <a:r>
              <a:rPr sz="1000" b="1" kern="0" spc="18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)</a:t>
            </a:r>
            <a:endParaRPr sz="1000" dirty="0">
              <a:latin typeface="Microsoft Himalaya" panose="01010100010101010101" charset="0"/>
              <a:ea typeface="Microsoft Himalaya" panose="01010100010101010101" charset="0"/>
              <a:cs typeface="Microsoft Himalaya" panose="01010100010101010101" charset="0"/>
            </a:endParaRPr>
          </a:p>
        </p:txBody>
      </p:sp>
      <p:pic>
        <p:nvPicPr>
          <p:cNvPr id="878" name="picture 8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78460" y="1610995"/>
            <a:ext cx="1219200" cy="38100"/>
          </a:xfrm>
          <a:prstGeom prst="rect">
            <a:avLst/>
          </a:prstGeom>
        </p:spPr>
      </p:pic>
      <p:pic>
        <p:nvPicPr>
          <p:cNvPr id="880" name="picture 88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950085" y="2873490"/>
            <a:ext cx="219075" cy="206086"/>
          </a:xfrm>
          <a:prstGeom prst="rect">
            <a:avLst/>
          </a:prstGeom>
        </p:spPr>
      </p:pic>
      <p:pic>
        <p:nvPicPr>
          <p:cNvPr id="882" name="picture 88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188460" y="2525395"/>
            <a:ext cx="38100" cy="1066800"/>
          </a:xfrm>
          <a:prstGeom prst="rect">
            <a:avLst/>
          </a:prstGeom>
        </p:spPr>
      </p:pic>
      <p:pic>
        <p:nvPicPr>
          <p:cNvPr id="884" name="picture 88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188460" y="3744595"/>
            <a:ext cx="38100" cy="1066800"/>
          </a:xfrm>
          <a:prstGeom prst="rect">
            <a:avLst/>
          </a:prstGeom>
        </p:spPr>
      </p:pic>
      <p:pic>
        <p:nvPicPr>
          <p:cNvPr id="886" name="picture 88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188460" y="4963795"/>
            <a:ext cx="38100" cy="1066799"/>
          </a:xfrm>
          <a:prstGeom prst="rect">
            <a:avLst/>
          </a:prstGeom>
        </p:spPr>
      </p:pic>
      <p:pic>
        <p:nvPicPr>
          <p:cNvPr id="888" name="picture 8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188460" y="6182995"/>
            <a:ext cx="38100" cy="1066799"/>
          </a:xfrm>
          <a:prstGeom prst="rect">
            <a:avLst/>
          </a:prstGeom>
        </p:spPr>
      </p:pic>
      <p:pic>
        <p:nvPicPr>
          <p:cNvPr id="890" name="picture 89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969135" y="5781212"/>
            <a:ext cx="171450" cy="193963"/>
          </a:xfrm>
          <a:prstGeom prst="rect">
            <a:avLst/>
          </a:prstGeom>
        </p:spPr>
      </p:pic>
      <p:pic>
        <p:nvPicPr>
          <p:cNvPr id="892" name="picture 8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2016760" y="5230495"/>
            <a:ext cx="76200" cy="152400"/>
          </a:xfrm>
          <a:prstGeom prst="rect">
            <a:avLst/>
          </a:prstGeom>
        </p:spPr>
      </p:pic>
      <p:pic>
        <p:nvPicPr>
          <p:cNvPr id="894" name="picture 89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2016760" y="3706495"/>
            <a:ext cx="7620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898" name="rect 898"/>
          <p:cNvSpPr/>
          <p:nvPr/>
        </p:nvSpPr>
        <p:spPr>
          <a:xfrm>
            <a:off x="5049837" y="5053647"/>
            <a:ext cx="6296025" cy="2409825"/>
          </a:xfrm>
          <a:prstGeom prst="rect">
            <a:avLst/>
          </a:prstGeom>
          <a:solidFill>
            <a:srgbClr val="172554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00" name="rect 900"/>
          <p:cNvSpPr/>
          <p:nvPr/>
        </p:nvSpPr>
        <p:spPr>
          <a:xfrm>
            <a:off x="8274050" y="5858510"/>
            <a:ext cx="2914650" cy="13716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02" name="rect 902"/>
          <p:cNvSpPr/>
          <p:nvPr/>
        </p:nvSpPr>
        <p:spPr>
          <a:xfrm>
            <a:off x="5207000" y="5858510"/>
            <a:ext cx="2914650" cy="14478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904" name="table 904"/>
          <p:cNvGraphicFramePr>
            <a:graphicFrameLocks noGrp="1"/>
          </p:cNvGraphicFramePr>
          <p:nvPr/>
        </p:nvGraphicFramePr>
        <p:xfrm>
          <a:off x="377825" y="5048885"/>
          <a:ext cx="10972165" cy="2418715"/>
        </p:xfrm>
        <a:graphic>
          <a:graphicData uri="http://schemas.openxmlformats.org/drawingml/2006/table">
            <a:tbl>
              <a:tblPr/>
              <a:tblGrid>
                <a:gridCol w="4672964"/>
                <a:gridCol w="208280"/>
                <a:gridCol w="3033394"/>
                <a:gridCol w="66039"/>
                <a:gridCol w="2991485"/>
              </a:tblGrid>
              <a:tr h="481965">
                <a:tc>
                  <a:txBody>
                    <a:bodyPr/>
                    <a:p>
                      <a:pPr marL="2540" indent="-2540" algn="l" rtl="0" eaLnBrk="0">
                        <a:lnSpc>
                          <a:spcPct val="109000"/>
                        </a:lnSpc>
                        <a:spcBef>
                          <a:spcPts val="5"/>
                        </a:spcBef>
                      </a:pPr>
                      <a:r>
                        <a:rPr sz="1200" kern="0" spc="1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使用 </a:t>
                      </a:r>
                      <a:r>
                        <a:rPr sz="1200" b="1" kern="0" spc="13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@</a:t>
                      </a:r>
                      <a:r>
                        <a:rPr sz="1200" b="1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Observed</a:t>
                      </a:r>
                      <a:r>
                        <a:rPr sz="1200" b="1" kern="0" spc="12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 </a:t>
                      </a:r>
                      <a:r>
                        <a:rPr sz="1200" kern="0" spc="1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装饰器配合 </a:t>
                      </a:r>
                      <a:r>
                        <a:rPr sz="1200" b="1" kern="0" spc="13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@</a:t>
                      </a:r>
                      <a:r>
                        <a:rPr sz="1200" b="1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ObjectLink</a:t>
                      </a:r>
                      <a:r>
                        <a:rPr sz="1200" b="1" kern="0" spc="13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 </a:t>
                      </a:r>
                      <a:r>
                        <a:rPr sz="1200" kern="0" spc="1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或</a:t>
                      </a:r>
                      <a:r>
                        <a:rPr sz="1200" kern="0" spc="10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b="1" kern="0" spc="13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@</a:t>
                      </a:r>
                      <a:r>
                        <a:rPr sz="1200" b="1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Prop</a:t>
                      </a:r>
                      <a:r>
                        <a:rPr sz="1200" b="1" kern="0" spc="1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 </a:t>
                      </a:r>
                      <a:r>
                        <a:rPr sz="1200" kern="0" spc="1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来观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察嵌套场景的变化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760" marB="0" vert="horz">
                    <a:lnL>
                      <a:noFill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p>
                      <a:pPr algn="l" rtl="0" eaLnBrk="0">
                        <a:lnSpc>
                          <a:spcPct val="12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6210" algn="l" rtl="0" eaLnBrk="0">
                        <a:lnSpc>
                          <a:spcPct val="96000"/>
                        </a:lnSpc>
                      </a:pPr>
                      <a:r>
                        <a:rPr sz="1500" kern="0" spc="-20" dirty="0">
                          <a:solidFill>
                            <a:srgbClr val="54709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&lt;/&gt;</a:t>
                      </a:r>
                      <a:r>
                        <a:rPr sz="1500" kern="0" spc="-20" dirty="0">
                          <a:solidFill>
                            <a:srgbClr val="54709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</a:t>
                      </a:r>
                      <a:r>
                        <a:rPr sz="1500" kern="0" spc="-2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嵌套场景的实现方式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24179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algn="l" rtl="0" eaLnBrk="0">
                        <a:lnSpc>
                          <a:spcPct val="105000"/>
                        </a:lnSpc>
                      </a:pPr>
                      <a:endParaRPr sz="6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8750" algn="l" rtl="0" eaLnBrk="0">
                        <a:lnSpc>
                          <a:spcPct val="89000"/>
                        </a:lnSpc>
                        <a:spcBef>
                          <a:spcPts val="0"/>
                        </a:spcBef>
                      </a:pPr>
                      <a:r>
                        <a:rPr sz="1200" kern="0" spc="0" dirty="0">
                          <a:solidFill>
                            <a:srgbClr val="FBBF24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嵌套类对象                                                   嵌套数组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105">
                <a:tc>
                  <a:txBody>
                    <a:bodyPr/>
                    <a:p>
                      <a:pPr algn="l" rtl="0" eaLnBrk="0">
                        <a:lnSpc>
                          <a:spcPct val="12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81000" algn="l" rtl="0" eaLnBrk="0">
                        <a:lnSpc>
                          <a:spcPct val="98000"/>
                        </a:lnSpc>
                        <a:tabLst>
                          <a:tab pos="497840" algn="l"/>
                        </a:tabLst>
                      </a:pPr>
                      <a:r>
                        <a:rPr sz="13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300" kern="0" spc="4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最佳实践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ts val="1510"/>
                        </a:lnSpc>
                        <a:spcBef>
                          <a:spcPts val="0"/>
                        </a:spcBef>
                      </a:pPr>
                      <a:r>
                        <a:rPr sz="1200">
                          <a:solidFill>
                            <a:schemeClr val="bg1"/>
                          </a:solidFill>
                        </a:rPr>
                        <a:t>优先使用</a:t>
                      </a:r>
                      <a:r>
                        <a:rPr sz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 @ObjectLink </a:t>
                      </a:r>
                      <a:r>
                        <a:rPr sz="1200">
                          <a:solidFill>
                            <a:schemeClr val="bg1"/>
                          </a:solidFill>
                        </a:rPr>
                        <a:t>处理嵌套场景，性能更好</a:t>
                      </a:r>
                      <a:r>
                        <a:rPr lang="zh-CN" altLang="en-US" sz="1200">
                          <a:solidFill>
                            <a:schemeClr val="bg1"/>
                          </a:solidFill>
                        </a:rPr>
                        <a:t>。只有在需要独立副本且不影响原对象时，才使用</a:t>
                      </a:r>
                      <a:r>
                        <a:rPr lang="en-US" altLang="zh-CN" sz="1200">
                          <a:solidFill>
                            <a:schemeClr val="bg1"/>
                          </a:solidFill>
                        </a:rPr>
                        <a:t> @Prop</a:t>
                      </a:r>
                      <a:r>
                        <a:rPr lang="zh-CN" altLang="en-US" sz="1200">
                          <a:solidFill>
                            <a:schemeClr val="bg1"/>
                          </a:solidFill>
                        </a:rPr>
                        <a:t>。</a:t>
                      </a:r>
                      <a:endParaRPr lang="zh-CN" altLang="en-US" sz="120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87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FA">
                        <a:alpha val="11000"/>
                      </a:srgbClr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r" rtl="0" eaLnBrk="0">
                        <a:lnSpc>
                          <a:spcPct val="91000"/>
                        </a:lnSpc>
                      </a:pPr>
                      <a:endParaRPr sz="11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FA">
                        <a:alpha val="11000"/>
                      </a:srgbClr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54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5885" algn="l" rtl="0" eaLnBrk="0">
                        <a:lnSpc>
                          <a:spcPts val="1470"/>
                        </a:lnSpc>
                        <a:spcBef>
                          <a:spcPts val="0"/>
                        </a:spcBef>
                      </a:pPr>
                      <a:r>
                        <a:rPr sz="1000" kern="0" spc="15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@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Observed</a:t>
                      </a:r>
                      <a:r>
                        <a:rPr sz="1000" kern="0" spc="15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class</a:t>
                      </a:r>
                      <a:r>
                        <a:rPr sz="1000" kern="0" spc="1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ClassA</a:t>
                      </a:r>
                      <a:r>
                        <a:rPr sz="1000" kern="0" spc="1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15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{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  <a:p>
                      <a:pPr marL="106680" algn="l" rtl="0" eaLnBrk="0">
                        <a:lnSpc>
                          <a:spcPts val="1470"/>
                        </a:lnSpc>
                        <a:spcBef>
                          <a:spcPts val="30"/>
                        </a:spcBef>
                      </a:pP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public</a:t>
                      </a:r>
                      <a:r>
                        <a:rPr sz="1000" kern="0" spc="10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value</a:t>
                      </a:r>
                      <a:r>
                        <a:rPr sz="1000" kern="0" spc="10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:</a:t>
                      </a:r>
                      <a:r>
                        <a:rPr sz="1000" kern="0" spc="15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string</a:t>
                      </a:r>
                      <a:r>
                        <a:rPr sz="1000" kern="0" spc="10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;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  <a:p>
                      <a:pPr marL="95250" indent="-81915" algn="l" rtl="0" eaLnBrk="0">
                        <a:lnSpc>
                          <a:spcPct val="128000"/>
                        </a:lnSpc>
                        <a:spcBef>
                          <a:spcPts val="30"/>
                        </a:spcBef>
                      </a:pPr>
                      <a:r>
                        <a:rPr lang="en-US" sz="1000" kern="0" spc="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@Component</a:t>
                      </a:r>
                      <a:r>
                        <a:rPr sz="1000" kern="0" spc="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struct</a:t>
                      </a:r>
                      <a:r>
                        <a:rPr sz="1000" kern="0" spc="1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ViewA</a:t>
                      </a:r>
                      <a:r>
                        <a:rPr sz="1000" kern="0" spc="1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{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</a:txBody>
                  <a:tcPr marL="0" marR="0" marT="0" marB="0" vert="horz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FA">
                        <a:alpha val="11000"/>
                      </a:srgbClr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FA"/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24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1115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</a:pPr>
                      <a:r>
                        <a:rPr sz="1000" kern="0" spc="1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@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Observed</a:t>
                      </a:r>
                      <a:r>
                        <a:rPr sz="1000" kern="0" spc="1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class</a:t>
                      </a:r>
                      <a:r>
                        <a:rPr sz="1000" kern="0" spc="1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ObservedArray</a:t>
                      </a:r>
                      <a:r>
                        <a:rPr sz="1000" kern="0" spc="1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&lt;T&gt;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  <a:p>
                      <a:pPr marL="37465" algn="l" rtl="0" eaLnBrk="0">
                        <a:lnSpc>
                          <a:spcPts val="1470"/>
                        </a:lnSpc>
                        <a:spcBef>
                          <a:spcPts val="155"/>
                        </a:spcBef>
                      </a:pP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extends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Array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&lt;T&gt;</a:t>
                      </a:r>
                      <a:r>
                        <a:rPr sz="1000" kern="0" spc="1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7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{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  <a:p>
                      <a:pPr marL="41910" algn="l" rtl="0" eaLnBrk="0">
                        <a:lnSpc>
                          <a:spcPts val="1470"/>
                        </a:lnSpc>
                        <a:spcBef>
                          <a:spcPts val="30"/>
                        </a:spcBef>
                      </a:pP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constructor</a:t>
                      </a:r>
                      <a:r>
                        <a:rPr sz="1000" kern="0" spc="6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(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args</a:t>
                      </a:r>
                      <a:r>
                        <a:rPr sz="1000" kern="0" spc="6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:</a:t>
                      </a:r>
                      <a:r>
                        <a:rPr sz="1000" kern="0" spc="6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6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T[])</a:t>
                      </a:r>
                      <a:r>
                        <a:rPr sz="1000" kern="0" spc="1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6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{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  <a:p>
                      <a:pPr marL="43180" algn="l" rtl="0" eaLnBrk="0">
                        <a:lnSpc>
                          <a:spcPts val="1470"/>
                        </a:lnSpc>
                        <a:spcBef>
                          <a:spcPts val="30"/>
                        </a:spcBef>
                      </a:pPr>
                      <a:r>
                        <a:rPr sz="1000" kern="0" spc="-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super(</a:t>
                      </a:r>
                      <a:r>
                        <a:rPr sz="1000" kern="0" spc="-36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-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.</a:t>
                      </a:r>
                      <a:r>
                        <a:rPr sz="1000" kern="0" spc="-35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-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.</a:t>
                      </a:r>
                      <a:r>
                        <a:rPr sz="1000" kern="0" spc="-36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-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.args</a:t>
                      </a:r>
                      <a:r>
                        <a:rPr sz="1000" kern="0" spc="-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);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FA">
                        <a:alpha val="11000"/>
                      </a:srgbClr>
                    </a:solidFill>
                  </a:tcPr>
                </a:tc>
              </a:tr>
              <a:tr h="672465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p>
                      <a:pPr algn="l" rtl="0" eaLnBrk="0">
                        <a:lnSpc>
                          <a:spcPct val="120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7178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1000" kern="0" spc="1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@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ObjectLink</a:t>
                      </a:r>
                      <a:r>
                        <a:rPr sz="1000" kern="0" spc="1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a</a:t>
                      </a:r>
                      <a:r>
                        <a:rPr sz="1000" kern="0" spc="1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:</a:t>
                      </a:r>
                      <a:r>
                        <a:rPr sz="1000" kern="0" spc="1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ClassA</a:t>
                      </a:r>
                      <a:r>
                        <a:rPr sz="1000" kern="0" spc="1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;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  <a:p>
                      <a:pPr marL="284480" algn="l" rtl="0" eaLnBrk="0">
                        <a:lnSpc>
                          <a:spcPts val="1675"/>
                        </a:lnSpc>
                      </a:pPr>
                      <a:r>
                        <a:rPr sz="1000" kern="0" spc="-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}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587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587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l" rtl="0" eaLnBrk="0">
                        <a:lnSpc>
                          <a:spcPct val="111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09855" algn="l" rtl="0" eaLnBrk="0">
                        <a:lnSpc>
                          <a:spcPts val="1470"/>
                        </a:lnSpc>
                        <a:spcBef>
                          <a:spcPts val="5"/>
                        </a:spcBef>
                      </a:pPr>
                      <a:r>
                        <a:rPr sz="1000" kern="0" spc="-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}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87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87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06" name="picture 9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39750" y="6178030"/>
            <a:ext cx="219075" cy="206086"/>
          </a:xfrm>
          <a:prstGeom prst="rect">
            <a:avLst/>
          </a:prstGeom>
        </p:spPr>
      </p:pic>
      <p:graphicFrame>
        <p:nvGraphicFramePr>
          <p:cNvPr id="908" name="table 908"/>
          <p:cNvGraphicFramePr>
            <a:graphicFrameLocks noGrp="1"/>
          </p:cNvGraphicFramePr>
          <p:nvPr/>
        </p:nvGraphicFramePr>
        <p:xfrm>
          <a:off x="5045075" y="2543810"/>
          <a:ext cx="3076575" cy="2276475"/>
        </p:xfrm>
        <a:graphic>
          <a:graphicData uri="http://schemas.openxmlformats.org/drawingml/2006/table">
            <a:tbl>
              <a:tblPr/>
              <a:tblGrid>
                <a:gridCol w="3076575"/>
              </a:tblGrid>
              <a:tr h="2263775">
                <a:tc>
                  <a:txBody>
                    <a:bodyPr/>
                    <a:p>
                      <a:pPr algn="l" rtl="0" eaLnBrk="0">
                        <a:lnSpc>
                          <a:spcPct val="14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04595" algn="l" rtl="0" eaLnBrk="0">
                        <a:lnSpc>
                          <a:spcPct val="78000"/>
                        </a:lnSpc>
                        <a:spcBef>
                          <a:spcPts val="5"/>
                        </a:spcBef>
                      </a:pPr>
                      <a:r>
                        <a:rPr sz="1500" b="1" kern="0" spc="3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@</a:t>
                      </a:r>
                      <a:r>
                        <a:rPr sz="1500" b="1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Prop</a:t>
                      </a:r>
                      <a:endParaRPr sz="15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algn="l" rtl="0" eaLnBrk="0">
                        <a:lnSpc>
                          <a:spcPct val="12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72745" indent="-78105" algn="l" rtl="0" eaLnBrk="0">
                        <a:lnSpc>
                          <a:spcPct val="120000"/>
                        </a:lnSpc>
                        <a:spcBef>
                          <a:spcPts val="365"/>
                        </a:spcBef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单向数据同步，本地修改不会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同步回       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父组件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14325" algn="l" rtl="0" eaLnBrk="0">
                        <a:lnSpc>
                          <a:spcPts val="1510"/>
                        </a:lnSpc>
                        <a:spcBef>
                          <a:spcPts val="1055"/>
                        </a:spcBef>
                        <a:tabLst>
                          <a:tab pos="393700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通过深拷贝数据源初始化，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性能较低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1925" indent="133350" algn="l" rtl="0" eaLnBrk="0">
                        <a:lnSpc>
                          <a:spcPct val="132000"/>
                        </a:lnSpc>
                        <a:tabLst>
                          <a:tab pos="374650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允许本地赋值，可以重新指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向新对象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</a:t>
                      </a:r>
                      <a:r>
                        <a:rPr sz="1500" kern="0" spc="0" dirty="0">
                          <a:solidFill>
                            <a:srgbClr val="DE5D5D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×</a:t>
                      </a:r>
                      <a:r>
                        <a:rPr sz="1500" kern="0" spc="190" dirty="0">
                          <a:solidFill>
                            <a:srgbClr val="DE5D5D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不同组件间的相同对象修改互不影响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C3DB">
                        <a:alpha val="9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910" name="picture 9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207000" y="4148406"/>
            <a:ext cx="133350" cy="105507"/>
          </a:xfrm>
          <a:prstGeom prst="rect">
            <a:avLst/>
          </a:prstGeom>
        </p:spPr>
      </p:pic>
      <p:pic>
        <p:nvPicPr>
          <p:cNvPr id="912" name="picture 9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207000" y="3782060"/>
            <a:ext cx="152400" cy="152400"/>
          </a:xfrm>
          <a:prstGeom prst="rect">
            <a:avLst/>
          </a:prstGeom>
        </p:spPr>
      </p:pic>
      <p:pic>
        <p:nvPicPr>
          <p:cNvPr id="914" name="picture 9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207000" y="3210560"/>
            <a:ext cx="133350" cy="152400"/>
          </a:xfrm>
          <a:prstGeom prst="rect">
            <a:avLst/>
          </a:prstGeom>
        </p:spPr>
      </p:pic>
      <p:graphicFrame>
        <p:nvGraphicFramePr>
          <p:cNvPr id="916" name="table 916"/>
          <p:cNvGraphicFramePr>
            <a:graphicFrameLocks noGrp="1"/>
          </p:cNvGraphicFramePr>
          <p:nvPr/>
        </p:nvGraphicFramePr>
        <p:xfrm>
          <a:off x="8274050" y="2543810"/>
          <a:ext cx="3076575" cy="2276475"/>
        </p:xfrm>
        <a:graphic>
          <a:graphicData uri="http://schemas.openxmlformats.org/drawingml/2006/table">
            <a:tbl>
              <a:tblPr/>
              <a:tblGrid>
                <a:gridCol w="3076575"/>
              </a:tblGrid>
              <a:tr h="2263775">
                <a:tc>
                  <a:txBody>
                    <a:bodyPr/>
                    <a:p>
                      <a:pPr algn="l" rtl="0" eaLnBrk="0">
                        <a:lnSpc>
                          <a:spcPct val="14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82015" algn="l" rtl="0" eaLnBrk="0">
                        <a:lnSpc>
                          <a:spcPct val="81000"/>
                        </a:lnSpc>
                        <a:spcBef>
                          <a:spcPts val="0"/>
                        </a:spcBef>
                      </a:pPr>
                      <a:r>
                        <a:rPr sz="1500" b="1" kern="0" spc="10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@ObjectLi</a:t>
                      </a:r>
                      <a:r>
                        <a:rPr sz="1500" b="1" kern="0" spc="9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nk</a:t>
                      </a:r>
                      <a:endParaRPr sz="15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algn="l" rtl="0" eaLnBrk="0">
                        <a:lnSpc>
                          <a:spcPct val="12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14325" algn="l" rtl="0" eaLnBrk="0">
                        <a:lnSpc>
                          <a:spcPts val="1510"/>
                        </a:lnSpc>
                        <a:spcBef>
                          <a:spcPts val="370"/>
                        </a:spcBef>
                        <a:tabLst>
                          <a:tab pos="390525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双向数据同步，修改会同步回父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52425" algn="l" rtl="0" eaLnBrk="0">
                        <a:lnSpc>
                          <a:spcPts val="1510"/>
                        </a:lnSpc>
                        <a:spcBef>
                          <a:spcPts val="1190"/>
                        </a:spcBef>
                        <a:tabLst>
                          <a:tab pos="431800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通过引用初始化，性能较高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55600" indent="-79375" algn="l" rtl="0" eaLnBrk="0">
                        <a:lnSpc>
                          <a:spcPct val="109000"/>
                        </a:lnSpc>
                        <a:spcBef>
                          <a:spcPts val="1305"/>
                        </a:spcBef>
                        <a:tabLst>
                          <a:tab pos="353695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不允许本地赋值，不能重新指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向新对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象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95275" algn="l" rtl="0" eaLnBrk="0">
                        <a:lnSpc>
                          <a:spcPts val="1510"/>
                        </a:lnSpc>
                        <a:tabLst>
                          <a:tab pos="380365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多组件共享同一对象，修改互相影响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C3DB">
                        <a:alpha val="1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918" name="picture 9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435975" y="4491306"/>
            <a:ext cx="133350" cy="105507"/>
          </a:xfrm>
          <a:prstGeom prst="rect">
            <a:avLst/>
          </a:prstGeom>
        </p:spPr>
      </p:pic>
      <p:pic>
        <p:nvPicPr>
          <p:cNvPr id="920" name="picture 9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435975" y="3919806"/>
            <a:ext cx="114300" cy="105507"/>
          </a:xfrm>
          <a:prstGeom prst="rect">
            <a:avLst/>
          </a:prstGeom>
        </p:spPr>
      </p:pic>
      <p:pic>
        <p:nvPicPr>
          <p:cNvPr id="922" name="picture 9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435975" y="3553460"/>
            <a:ext cx="190500" cy="152400"/>
          </a:xfrm>
          <a:prstGeom prst="rect">
            <a:avLst/>
          </a:prstGeom>
        </p:spPr>
      </p:pic>
      <p:pic>
        <p:nvPicPr>
          <p:cNvPr id="924" name="picture 9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8435975" y="3245729"/>
            <a:ext cx="152400" cy="82061"/>
          </a:xfrm>
          <a:prstGeom prst="rect">
            <a:avLst/>
          </a:prstGeom>
        </p:spPr>
      </p:pic>
      <p:sp>
        <p:nvSpPr>
          <p:cNvPr id="926" name="rect 926"/>
          <p:cNvSpPr/>
          <p:nvPr/>
        </p:nvSpPr>
        <p:spPr>
          <a:xfrm>
            <a:off x="377825" y="3343910"/>
            <a:ext cx="4438650" cy="10668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28" name="textbox 928"/>
          <p:cNvSpPr/>
          <p:nvPr/>
        </p:nvSpPr>
        <p:spPr>
          <a:xfrm>
            <a:off x="365125" y="2103857"/>
            <a:ext cx="3606800" cy="10026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3000"/>
              </a:lnSpc>
              <a:tabLst>
                <a:tab pos="38735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嵌套数据结构的挑战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2000"/>
              </a:lnSpc>
              <a:spcBef>
                <a:spcPts val="370"/>
              </a:spcBef>
              <a:tabLst>
                <a:tab pos="2381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状态装饰器只能观察到嵌套结构中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第一层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的变化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spcBef>
                <a:spcPts val="5"/>
              </a:spcBef>
              <a:tabLst>
                <a:tab pos="2438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嵌套对象或数组的深层属性更改不会被自动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观察到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30" name="picture 9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77825" y="2924810"/>
            <a:ext cx="152400" cy="152400"/>
          </a:xfrm>
          <a:prstGeom prst="rect">
            <a:avLst/>
          </a:prstGeom>
        </p:spPr>
      </p:pic>
      <p:pic>
        <p:nvPicPr>
          <p:cNvPr id="932" name="picture 9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77825" y="2581910"/>
            <a:ext cx="152400" cy="152400"/>
          </a:xfrm>
          <a:prstGeom prst="rect">
            <a:avLst/>
          </a:prstGeom>
        </p:spPr>
      </p:pic>
      <p:pic>
        <p:nvPicPr>
          <p:cNvPr id="934" name="picture 9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77825" y="2124710"/>
            <a:ext cx="257175" cy="228600"/>
          </a:xfrm>
          <a:prstGeom prst="rect">
            <a:avLst/>
          </a:prstGeom>
        </p:spPr>
      </p:pic>
      <p:sp>
        <p:nvSpPr>
          <p:cNvPr id="936" name="textbox 936"/>
          <p:cNvSpPr/>
          <p:nvPr/>
        </p:nvSpPr>
        <p:spPr>
          <a:xfrm>
            <a:off x="486092" y="3451301"/>
            <a:ext cx="2587625" cy="8394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70"/>
              </a:lnSpc>
            </a:pPr>
            <a:r>
              <a:rPr sz="1000" kern="0" spc="40" dirty="0">
                <a:solidFill>
                  <a:srgbClr val="FBBF24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40" dirty="0">
                <a:solidFill>
                  <a:srgbClr val="FBBF24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FBBF2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嵌套属性的赋值观察不到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ct val="87000"/>
              </a:lnSpc>
              <a:spcBef>
                <a:spcPts val="295"/>
              </a:spcBef>
            </a:pP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this</a:t>
            </a:r>
            <a:r>
              <a:rPr sz="1000" kern="0" spc="-3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.title</a:t>
            </a:r>
            <a:r>
              <a:rPr sz="1000" kern="0" spc="-3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.name</a:t>
            </a:r>
            <a:r>
              <a:rPr sz="1000" kern="0" spc="-3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.value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29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'ArkUI';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2700" algn="l" rtl="0" eaLnBrk="0">
              <a:lnSpc>
                <a:spcPts val="1470"/>
              </a:lnSpc>
              <a:spcBef>
                <a:spcPts val="790"/>
              </a:spcBef>
            </a:pPr>
            <a:r>
              <a:rPr sz="1000" kern="0" spc="40" dirty="0">
                <a:solidFill>
                  <a:srgbClr val="FBBF24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40" dirty="0">
                <a:solidFill>
                  <a:srgbClr val="FBBF24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FBBF2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数组项嵌套属性赋值观察不到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ct val="87000"/>
              </a:lnSpc>
              <a:spcBef>
                <a:spcPts val="295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this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title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[0]</a:t>
            </a:r>
            <a:r>
              <a:rPr sz="1000" kern="0" spc="-3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value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6;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938" name="textbox 938"/>
          <p:cNvSpPr/>
          <p:nvPr/>
        </p:nvSpPr>
        <p:spPr>
          <a:xfrm>
            <a:off x="396875" y="1166495"/>
            <a:ext cx="4652645" cy="409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2700" b="1" kern="0" spc="-9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MVVM </a:t>
            </a:r>
            <a:r>
              <a:rPr sz="2700" kern="0" spc="-9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：嵌套场景处理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940" name="textbox 940"/>
          <p:cNvSpPr/>
          <p:nvPr/>
        </p:nvSpPr>
        <p:spPr>
          <a:xfrm>
            <a:off x="5032375" y="2104770"/>
            <a:ext cx="3954779" cy="2692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89000"/>
              </a:lnSpc>
              <a:tabLst>
                <a:tab pos="36957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	</a:t>
            </a:r>
            <a:r>
              <a:rPr sz="1800" b="1" kern="0" spc="26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</a:t>
            </a:r>
            <a:r>
              <a:rPr sz="18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Prop</a:t>
            </a:r>
            <a:r>
              <a:rPr sz="1800" b="1" kern="0" spc="21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 </a:t>
            </a:r>
            <a:r>
              <a:rPr sz="1800" kern="0" spc="2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800" kern="0" spc="20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b="1" kern="0" spc="26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@</a:t>
            </a:r>
            <a:r>
              <a:rPr sz="18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ObjectLink</a:t>
            </a:r>
            <a:r>
              <a:rPr sz="1800" b="1" kern="0" spc="27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 </a:t>
            </a:r>
            <a:r>
              <a:rPr sz="1800" kern="0" spc="2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的区别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42" name="picture 94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5045075" y="2124710"/>
            <a:ext cx="228600" cy="228600"/>
          </a:xfrm>
          <a:prstGeom prst="rect">
            <a:avLst/>
          </a:prstGeom>
        </p:spPr>
      </p:pic>
      <p:sp>
        <p:nvSpPr>
          <p:cNvPr id="944" name="textbox 944"/>
          <p:cNvSpPr/>
          <p:nvPr/>
        </p:nvSpPr>
        <p:spPr>
          <a:xfrm>
            <a:off x="365125" y="4653470"/>
            <a:ext cx="1044575" cy="247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6000"/>
              </a:lnSpc>
              <a:tabLst>
                <a:tab pos="26670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解决方案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46" name="picture 94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377825" y="4677410"/>
            <a:ext cx="142875" cy="190500"/>
          </a:xfrm>
          <a:prstGeom prst="rect">
            <a:avLst/>
          </a:prstGeom>
        </p:spPr>
      </p:pic>
      <p:pic>
        <p:nvPicPr>
          <p:cNvPr id="948" name="picture 94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377825" y="3343910"/>
            <a:ext cx="38100" cy="1066800"/>
          </a:xfrm>
          <a:prstGeom prst="rect">
            <a:avLst/>
          </a:prstGeom>
        </p:spPr>
      </p:pic>
      <p:pic>
        <p:nvPicPr>
          <p:cNvPr id="950" name="picture 95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377825" y="1629410"/>
            <a:ext cx="914400" cy="38100"/>
          </a:xfrm>
          <a:prstGeom prst="rect">
            <a:avLst/>
          </a:prstGeom>
        </p:spPr>
      </p:pic>
      <p:pic>
        <p:nvPicPr>
          <p:cNvPr id="952" name="picture 95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5207000" y="3048635"/>
            <a:ext cx="2752725" cy="9525"/>
          </a:xfrm>
          <a:prstGeom prst="rect">
            <a:avLst/>
          </a:prstGeom>
        </p:spPr>
      </p:pic>
      <p:pic>
        <p:nvPicPr>
          <p:cNvPr id="954" name="picture 95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8435975" y="3048635"/>
            <a:ext cx="2752725" cy="9525"/>
          </a:xfrm>
          <a:prstGeom prst="rect">
            <a:avLst/>
          </a:prstGeom>
        </p:spPr>
      </p:pic>
      <p:sp>
        <p:nvSpPr>
          <p:cNvPr id="956" name="textbox 956"/>
          <p:cNvSpPr/>
          <p:nvPr/>
        </p:nvSpPr>
        <p:spPr>
          <a:xfrm>
            <a:off x="8390051" y="6727901"/>
            <a:ext cx="91439" cy="2127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470"/>
              </a:lnSpc>
            </a:pPr>
            <a:r>
              <a:rPr sz="1000" kern="0" spc="-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958" name="textbox 958"/>
          <p:cNvSpPr/>
          <p:nvPr/>
        </p:nvSpPr>
        <p:spPr>
          <a:xfrm>
            <a:off x="8281795" y="6553555"/>
            <a:ext cx="135889" cy="577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255"/>
              </a:lnSpc>
            </a:pPr>
            <a:r>
              <a:rPr sz="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962" name="rect 962"/>
          <p:cNvSpPr/>
          <p:nvPr/>
        </p:nvSpPr>
        <p:spPr>
          <a:xfrm>
            <a:off x="340360" y="4049395"/>
            <a:ext cx="5181600" cy="3028950"/>
          </a:xfrm>
          <a:prstGeom prst="rect">
            <a:avLst/>
          </a:prstGeom>
          <a:solidFill>
            <a:srgbClr val="11182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964" name="table 964"/>
          <p:cNvGraphicFramePr>
            <a:graphicFrameLocks noGrp="1"/>
          </p:cNvGraphicFramePr>
          <p:nvPr/>
        </p:nvGraphicFramePr>
        <p:xfrm>
          <a:off x="6693535" y="2395855"/>
          <a:ext cx="3905250" cy="3048000"/>
        </p:xfrm>
        <a:graphic>
          <a:graphicData uri="http://schemas.openxmlformats.org/drawingml/2006/table">
            <a:tbl>
              <a:tblPr/>
              <a:tblGrid>
                <a:gridCol w="3905250"/>
              </a:tblGrid>
              <a:tr h="30353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66" name="picture 9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03060" y="2405380"/>
            <a:ext cx="3886200" cy="3028949"/>
          </a:xfrm>
          <a:prstGeom prst="rect">
            <a:avLst/>
          </a:prstGeom>
        </p:spPr>
      </p:pic>
      <p:sp>
        <p:nvSpPr>
          <p:cNvPr id="968" name="rect 968"/>
          <p:cNvSpPr/>
          <p:nvPr/>
        </p:nvSpPr>
        <p:spPr>
          <a:xfrm>
            <a:off x="492759" y="4415155"/>
            <a:ext cx="4876800" cy="2305050"/>
          </a:xfrm>
          <a:prstGeom prst="rect">
            <a:avLst/>
          </a:prstGeom>
          <a:solidFill>
            <a:srgbClr val="1F293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70" name="textbox 970"/>
          <p:cNvSpPr/>
          <p:nvPr/>
        </p:nvSpPr>
        <p:spPr>
          <a:xfrm>
            <a:off x="5979160" y="5596255"/>
            <a:ext cx="5334000" cy="1981200"/>
          </a:xfrm>
          <a:prstGeom prst="rect">
            <a:avLst/>
          </a:prstGeom>
          <a:solidFill>
            <a:srgbClr val="11182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ts val="1510"/>
              </a:lnSpc>
              <a:spcBef>
                <a:spcPts val="0"/>
              </a:spcBef>
              <a:tabLst>
                <a:tab pos="36322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数据同步策略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ts val="1510"/>
              </a:lnSpc>
              <a:spcBef>
                <a:spcPts val="890"/>
              </a:spcBef>
              <a:tabLst>
                <a:tab pos="3905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ObjectLink</a:t>
            </a:r>
            <a:r>
              <a:rPr sz="1200" kern="0" spc="-5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：用于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PageEntry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AddressBookView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间的双向同步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ts val="1510"/>
              </a:lnSpc>
              <a:spcBef>
                <a:spcPts val="890"/>
              </a:spcBef>
              <a:tabLst>
                <a:tab pos="3905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：用于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AddressBookView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PersonView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间的双向同步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ts val="1510"/>
              </a:lnSpc>
              <a:spcBef>
                <a:spcPts val="890"/>
              </a:spcBef>
              <a:tabLst>
                <a:tab pos="3905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-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：在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PersonEditView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中使用，保留本地修改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直到保存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4175" indent="-80010" algn="l" rtl="0" eaLnBrk="0">
              <a:lnSpc>
                <a:spcPct val="119000"/>
              </a:lnSpc>
              <a:spcBef>
                <a:spcPts val="5"/>
              </a:spcBef>
              <a:tabLst>
                <a:tab pos="3905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Consume</a:t>
            </a:r>
            <a:r>
              <a:rPr sz="1200" kern="0" spc="-5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PersonEditView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Consume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与根节点建立跨组件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层级的双向同步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72" name="picture 9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31560" y="7005955"/>
            <a:ext cx="152400" cy="152400"/>
          </a:xfrm>
          <a:prstGeom prst="rect">
            <a:avLst/>
          </a:prstGeom>
        </p:spPr>
      </p:pic>
      <p:pic>
        <p:nvPicPr>
          <p:cNvPr id="974" name="picture 9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31560" y="6701155"/>
            <a:ext cx="152400" cy="152400"/>
          </a:xfrm>
          <a:prstGeom prst="rect">
            <a:avLst/>
          </a:prstGeom>
        </p:spPr>
      </p:pic>
      <p:pic>
        <p:nvPicPr>
          <p:cNvPr id="976" name="picture 9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31560" y="6396355"/>
            <a:ext cx="152400" cy="152400"/>
          </a:xfrm>
          <a:prstGeom prst="rect">
            <a:avLst/>
          </a:prstGeom>
        </p:spPr>
      </p:pic>
      <p:pic>
        <p:nvPicPr>
          <p:cNvPr id="978" name="picture 9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31560" y="6091555"/>
            <a:ext cx="152400" cy="152400"/>
          </a:xfrm>
          <a:prstGeom prst="rect">
            <a:avLst/>
          </a:prstGeom>
        </p:spPr>
      </p:pic>
      <p:pic>
        <p:nvPicPr>
          <p:cNvPr id="980" name="picture 9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131560" y="5786755"/>
            <a:ext cx="133350" cy="152400"/>
          </a:xfrm>
          <a:prstGeom prst="rect">
            <a:avLst/>
          </a:prstGeom>
        </p:spPr>
      </p:pic>
      <p:sp>
        <p:nvSpPr>
          <p:cNvPr id="982" name="rect 982"/>
          <p:cNvSpPr/>
          <p:nvPr/>
        </p:nvSpPr>
        <p:spPr>
          <a:xfrm>
            <a:off x="607060" y="5405755"/>
            <a:ext cx="4648200" cy="200025"/>
          </a:xfrm>
          <a:prstGeom prst="rect">
            <a:avLst/>
          </a:prstGeom>
          <a:solidFill>
            <a:srgbClr val="3B82F6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84" name="rect 984"/>
          <p:cNvSpPr/>
          <p:nvPr/>
        </p:nvSpPr>
        <p:spPr>
          <a:xfrm>
            <a:off x="359410" y="6801485"/>
            <a:ext cx="5182235" cy="80899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86" name="textbox 986"/>
          <p:cNvSpPr/>
          <p:nvPr/>
        </p:nvSpPr>
        <p:spPr>
          <a:xfrm>
            <a:off x="340360" y="2395855"/>
            <a:ext cx="5181600" cy="1752600"/>
          </a:xfrm>
          <a:prstGeom prst="rect">
            <a:avLst/>
          </a:prstGeom>
          <a:solidFill>
            <a:srgbClr val="11182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3850" algn="l" rtl="0" eaLnBrk="0">
              <a:lnSpc>
                <a:spcPts val="1510"/>
              </a:lnSpc>
              <a:spcBef>
                <a:spcPts val="0"/>
              </a:spcBef>
              <a:tabLst>
                <a:tab pos="40132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组件层次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85750" algn="l" rtl="0" eaLnBrk="0">
              <a:lnSpc>
                <a:spcPct val="92000"/>
              </a:lnSpc>
              <a:spcBef>
                <a:spcPts val="1010"/>
              </a:spcBef>
              <a:tabLst>
                <a:tab pos="37592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PageEntry</a:t>
            </a:r>
            <a:r>
              <a:rPr sz="1200" kern="0" spc="-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：根组件，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初始化所有数据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85750" algn="l" rtl="0" eaLnBrk="0">
              <a:lnSpc>
                <a:spcPct val="89000"/>
              </a:lnSpc>
              <a:spcBef>
                <a:spcPts val="1105"/>
              </a:spcBef>
              <a:tabLst>
                <a:tab pos="3619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AddressBookView</a:t>
            </a:r>
            <a:r>
              <a:rPr sz="1200" kern="0" spc="-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：通讯录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视图组件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85750" algn="l" rtl="0" eaLnBrk="0">
              <a:lnSpc>
                <a:spcPts val="1510"/>
              </a:lnSpc>
              <a:spcBef>
                <a:spcPts val="970"/>
              </a:spcBef>
              <a:tabLst>
                <a:tab pos="37592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PersonView</a:t>
            </a:r>
            <a:r>
              <a:rPr sz="1200" kern="0" spc="-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：联系人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视图组件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ts val="1510"/>
              </a:lnSpc>
              <a:tabLst>
                <a:tab pos="37592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PersonEditVi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ew</a:t>
            </a:r>
            <a:r>
              <a:rPr sz="1200" kern="0" spc="-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：联系人编辑组件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88" name="picture 98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92760" y="3805555"/>
            <a:ext cx="133350" cy="152400"/>
          </a:xfrm>
          <a:prstGeom prst="rect">
            <a:avLst/>
          </a:prstGeom>
        </p:spPr>
      </p:pic>
      <p:pic>
        <p:nvPicPr>
          <p:cNvPr id="990" name="picture 9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92760" y="3500755"/>
            <a:ext cx="133350" cy="152400"/>
          </a:xfrm>
          <a:prstGeom prst="rect">
            <a:avLst/>
          </a:prstGeom>
        </p:spPr>
      </p:pic>
      <p:pic>
        <p:nvPicPr>
          <p:cNvPr id="992" name="picture 9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92760" y="3195955"/>
            <a:ext cx="133350" cy="152400"/>
          </a:xfrm>
          <a:prstGeom prst="rect">
            <a:avLst/>
          </a:prstGeom>
        </p:spPr>
      </p:pic>
      <p:pic>
        <p:nvPicPr>
          <p:cNvPr id="994" name="picture 9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92760" y="2891155"/>
            <a:ext cx="133350" cy="152400"/>
          </a:xfrm>
          <a:prstGeom prst="rect">
            <a:avLst/>
          </a:prstGeom>
        </p:spPr>
      </p:pic>
      <p:pic>
        <p:nvPicPr>
          <p:cNvPr id="996" name="picture 9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92760" y="2586355"/>
            <a:ext cx="171450" cy="152400"/>
          </a:xfrm>
          <a:prstGeom prst="rect">
            <a:avLst/>
          </a:prstGeom>
        </p:spPr>
      </p:pic>
      <p:sp>
        <p:nvSpPr>
          <p:cNvPr id="998" name="rect 998"/>
          <p:cNvSpPr/>
          <p:nvPr/>
        </p:nvSpPr>
        <p:spPr>
          <a:xfrm>
            <a:off x="607060" y="4529455"/>
            <a:ext cx="4648200" cy="200025"/>
          </a:xfrm>
          <a:prstGeom prst="rect">
            <a:avLst/>
          </a:prstGeom>
          <a:solidFill>
            <a:srgbClr val="3B82F6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000" name="textbox 1000"/>
          <p:cNvSpPr/>
          <p:nvPr/>
        </p:nvSpPr>
        <p:spPr>
          <a:xfrm>
            <a:off x="594360" y="4516755"/>
            <a:ext cx="2738120" cy="20897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800" algn="l" rtl="0" eaLnBrk="0">
              <a:lnSpc>
                <a:spcPts val="1300"/>
              </a:lnSpc>
              <a:tabLst>
                <a:tab pos="128905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	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@Observed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Addres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sBook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1450" algn="l" rtl="0" eaLnBrk="0">
              <a:lnSpc>
                <a:spcPts val="1325"/>
              </a:lnSpc>
              <a:spcBef>
                <a:spcPts val="275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240"/>
              </a:lnSpc>
              <a:spcBef>
                <a:spcPts val="25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contacts</a:t>
            </a:r>
            <a:r>
              <a:rPr sz="1000" kern="0" spc="17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7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ObservedArray</a:t>
            </a:r>
            <a:r>
              <a:rPr sz="1000" kern="0" spc="17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17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3495" algn="l" rtl="0" eaLnBrk="0">
              <a:lnSpc>
                <a:spcPts val="1300"/>
              </a:lnSpc>
              <a:spcBef>
                <a:spcPts val="335"/>
              </a:spcBef>
            </a:pP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0800" algn="l" rtl="0" eaLnBrk="0">
              <a:lnSpc>
                <a:spcPts val="1300"/>
              </a:lnSpc>
              <a:spcBef>
                <a:spcPts val="875"/>
              </a:spcBef>
              <a:tabLst>
                <a:tab pos="128905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	</a:t>
            </a:r>
            <a:r>
              <a:rPr sz="1000" kern="0" spc="17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Observed</a:t>
            </a:r>
            <a:r>
              <a:rPr sz="1000" kern="0" spc="17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15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7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3990" algn="l" rtl="0" eaLnBrk="0">
              <a:lnSpc>
                <a:spcPct val="96000"/>
              </a:lnSpc>
              <a:spcBef>
                <a:spcPts val="275"/>
              </a:spcBef>
            </a:pP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id_</a:t>
            </a:r>
            <a:r>
              <a:rPr sz="1000" kern="0" spc="-34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6530" algn="l" rtl="0" eaLnBrk="0">
              <a:lnSpc>
                <a:spcPts val="1240"/>
              </a:lnSpc>
              <a:spcBef>
                <a:spcPts val="42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3355" algn="l" rtl="0" eaLnBrk="0">
              <a:lnSpc>
                <a:spcPts val="1325"/>
              </a:lnSpc>
              <a:spcBef>
                <a:spcPts val="335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address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Address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6530" algn="l" rtl="0" eaLnBrk="0">
              <a:lnSpc>
                <a:spcPts val="1240"/>
              </a:lnSpc>
              <a:spcBef>
                <a:spcPts val="25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phones</a:t>
            </a:r>
            <a:r>
              <a:rPr sz="1000" kern="0" spc="15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5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ObservedArray</a:t>
            </a:r>
            <a:r>
              <a:rPr sz="1000" kern="0" spc="15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5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002" name="picture 10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7060" y="5405755"/>
            <a:ext cx="38100" cy="200025"/>
          </a:xfrm>
          <a:prstGeom prst="rect">
            <a:avLst/>
          </a:prstGeom>
        </p:spPr>
      </p:pic>
      <p:pic>
        <p:nvPicPr>
          <p:cNvPr id="1004" name="picture 100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7060" y="4529455"/>
            <a:ext cx="38100" cy="200025"/>
          </a:xfrm>
          <a:prstGeom prst="rect">
            <a:avLst/>
          </a:prstGeom>
        </p:spPr>
      </p:pic>
      <p:sp>
        <p:nvSpPr>
          <p:cNvPr id="1006" name="textbox 1006"/>
          <p:cNvSpPr/>
          <p:nvPr/>
        </p:nvSpPr>
        <p:spPr>
          <a:xfrm>
            <a:off x="416560" y="6886575"/>
            <a:ext cx="5003165" cy="4616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0160" algn="l" rtl="0" eaLnBrk="0">
              <a:lnSpc>
                <a:spcPct val="119000"/>
              </a:lnSpc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电话簿应用通过合理拆分数据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ViewModel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更好地适配，实现高性能开发。在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树结构中，每一层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的数据相对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扁平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，只需观察当前层的数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据，通过最小化更新实现高性能。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08" name="textbox 1008"/>
          <p:cNvSpPr/>
          <p:nvPr/>
        </p:nvSpPr>
        <p:spPr>
          <a:xfrm>
            <a:off x="327088" y="1992820"/>
            <a:ext cx="7106919" cy="243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应用结构与数据流                                                                  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5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MVVM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模式实现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10" name="textbox 1010"/>
          <p:cNvSpPr/>
          <p:nvPr/>
        </p:nvSpPr>
        <p:spPr>
          <a:xfrm>
            <a:off x="332117" y="1042759"/>
            <a:ext cx="3373120" cy="4210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7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案例分析</a:t>
            </a:r>
            <a:r>
              <a:rPr sz="27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：电话簿应用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12" name="textbox 1012"/>
          <p:cNvSpPr/>
          <p:nvPr/>
        </p:nvSpPr>
        <p:spPr>
          <a:xfrm>
            <a:off x="518160" y="5446471"/>
            <a:ext cx="825500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ts val="1510"/>
              </a:lnSpc>
              <a:tabLst>
                <a:tab pos="206375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应用要点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14" name="picture 10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30860" y="5481955"/>
            <a:ext cx="114300" cy="152400"/>
          </a:xfrm>
          <a:prstGeom prst="rect">
            <a:avLst/>
          </a:prstGeom>
        </p:spPr>
      </p:pic>
      <p:sp>
        <p:nvSpPr>
          <p:cNvPr id="1016" name="textbox 1016"/>
          <p:cNvSpPr/>
          <p:nvPr/>
        </p:nvSpPr>
        <p:spPr>
          <a:xfrm>
            <a:off x="480060" y="4133392"/>
            <a:ext cx="844550" cy="194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89000"/>
              </a:lnSpc>
              <a:tabLst>
                <a:tab pos="22352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数据模型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18" name="picture 10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92760" y="4148455"/>
            <a:ext cx="133350" cy="152400"/>
          </a:xfrm>
          <a:prstGeom prst="rect">
            <a:avLst/>
          </a:prstGeom>
        </p:spPr>
      </p:pic>
      <p:pic>
        <p:nvPicPr>
          <p:cNvPr id="1020" name="picture 10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0360" y="6811645"/>
            <a:ext cx="76200" cy="792480"/>
          </a:xfrm>
          <a:prstGeom prst="rect">
            <a:avLst/>
          </a:prstGeom>
        </p:spPr>
      </p:pic>
      <p:pic>
        <p:nvPicPr>
          <p:cNvPr id="1022" name="picture 10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40360" y="1519555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pic>
        <p:nvPicPr>
          <p:cNvPr id="1026" name="picture 10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60680" y="1986915"/>
            <a:ext cx="10960100" cy="3467100"/>
          </a:xfrm>
          <a:prstGeom prst="rect">
            <a:avLst/>
          </a:prstGeom>
        </p:spPr>
      </p:pic>
      <p:grpSp>
        <p:nvGrpSpPr>
          <p:cNvPr id="20" name="group 20"/>
          <p:cNvGrpSpPr/>
          <p:nvPr/>
        </p:nvGrpSpPr>
        <p:grpSpPr>
          <a:xfrm rot="21600000">
            <a:off x="347980" y="5758815"/>
            <a:ext cx="10972800" cy="1676400"/>
            <a:chOff x="0" y="0"/>
            <a:chExt cx="10972800" cy="1676400"/>
          </a:xfrm>
        </p:grpSpPr>
        <p:sp>
          <p:nvSpPr>
            <p:cNvPr id="1028" name="textbox 1028"/>
            <p:cNvSpPr/>
            <p:nvPr/>
          </p:nvSpPr>
          <p:spPr>
            <a:xfrm>
              <a:off x="0" y="0"/>
              <a:ext cx="10972800" cy="1676400"/>
            </a:xfrm>
            <a:prstGeom prst="rect">
              <a:avLst/>
            </a:prstGeom>
            <a:solidFill>
              <a:srgbClr val="1E3A5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6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22250" algn="l" rtl="0" eaLnBrk="0">
                <a:lnSpc>
                  <a:spcPct val="97000"/>
                </a:lnSpc>
              </a:pPr>
              <a:r>
                <a:rPr sz="1500" kern="0" spc="10" dirty="0">
                  <a:solidFill>
                    <a:srgbClr val="93C5F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性能优化实践建议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753100" algn="l" rtl="0" eaLnBrk="0">
                <a:lnSpc>
                  <a:spcPts val="1510"/>
                </a:lnSpc>
                <a:spcBef>
                  <a:spcPts val="1450"/>
                </a:spcBef>
                <a:tabLst>
                  <a:tab pos="5867400" algn="l"/>
                </a:tabLst>
              </a:pP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3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观察多层嵌套场景，使用</a:t>
              </a:r>
              <a:r>
                <a:rPr sz="1200" kern="0" spc="3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Observed</a:t>
              </a:r>
              <a:r>
                <a:rPr sz="1200" kern="0" spc="3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搭配</a:t>
              </a:r>
              <a:r>
                <a:rPr sz="1200" kern="0" spc="3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ObjectLink</a:t>
              </a:r>
              <a:r>
                <a:rPr sz="1200" kern="0" spc="3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处理复杂数据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753100" algn="l" rtl="0" eaLnBrk="0">
                <a:lnSpc>
                  <a:spcPts val="1510"/>
                </a:lnSpc>
                <a:spcBef>
                  <a:spcPts val="5"/>
                </a:spcBef>
                <a:tabLst>
                  <a:tab pos="5870575" algn="l"/>
                </a:tabLst>
              </a:pP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通过最小化更新实现高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性能开发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030" name="picture 10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5638800" y="1257299"/>
              <a:ext cx="114300" cy="152400"/>
            </a:xfrm>
            <a:prstGeom prst="rect">
              <a:avLst/>
            </a:prstGeom>
          </p:spPr>
        </p:pic>
        <p:pic>
          <p:nvPicPr>
            <p:cNvPr id="1032" name="picture 10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5638800" y="685800"/>
              <a:ext cx="114300" cy="152400"/>
            </a:xfrm>
            <a:prstGeom prst="rect">
              <a:avLst/>
            </a:prstGeom>
          </p:spPr>
        </p:pic>
        <p:sp>
          <p:nvSpPr>
            <p:cNvPr id="1034" name="textbox 1034"/>
            <p:cNvSpPr/>
            <p:nvPr/>
          </p:nvSpPr>
          <p:spPr>
            <a:xfrm>
              <a:off x="215900" y="665556"/>
              <a:ext cx="4802504" cy="7734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94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55270" indent="-128905" algn="l" rtl="0" eaLnBrk="0">
                <a:lnSpc>
                  <a:spcPct val="108000"/>
                </a:lnSpc>
                <a:tabLst>
                  <a:tab pos="242570" algn="l"/>
                </a:tabLst>
              </a:pP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2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MVVM</a:t>
              </a:r>
              <a:r>
                <a:rPr sz="1200" kern="0" spc="2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模式中，让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ViewModel</a:t>
              </a:r>
              <a:r>
                <a:rPr sz="1200" kern="0" spc="2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View</a:t>
              </a:r>
              <a:r>
                <a:rPr sz="1200" kern="0" spc="2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相互适配，避</a:t>
              </a:r>
              <a:r>
                <a:rPr sz="1200" kern="0" spc="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免构建庞大的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Model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0" algn="l" rtl="0" eaLnBrk="0">
                <a:lnSpc>
                  <a:spcPts val="1510"/>
                </a:lnSpc>
                <a:tabLst>
                  <a:tab pos="242570" algn="l"/>
                </a:tabLst>
              </a:pP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对于频繁变化的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部分，考虑单独封装为组件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036" name="picture 10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600" y="1257299"/>
              <a:ext cx="114300" cy="152400"/>
            </a:xfrm>
            <a:prstGeom prst="rect">
              <a:avLst/>
            </a:prstGeom>
          </p:spPr>
        </p:pic>
        <p:pic>
          <p:nvPicPr>
            <p:cNvPr id="1038" name="picture 10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600" y="685800"/>
              <a:ext cx="114300" cy="152400"/>
            </a:xfrm>
            <a:prstGeom prst="rect">
              <a:avLst/>
            </a:prstGeom>
          </p:spPr>
        </p:pic>
      </p:grpSp>
      <p:sp>
        <p:nvSpPr>
          <p:cNvPr id="1040" name="textbox 1040"/>
          <p:cNvSpPr/>
          <p:nvPr/>
        </p:nvSpPr>
        <p:spPr>
          <a:xfrm>
            <a:off x="8117205" y="3460115"/>
            <a:ext cx="2928620" cy="17475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4000"/>
              </a:lnSpc>
              <a:tabLst>
                <a:tab pos="62865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避免不必要的重建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spcBef>
                <a:spcPts val="370"/>
              </a:spcBef>
              <a:tabLst>
                <a:tab pos="2438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ForEach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时提供唯一且稳定的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key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65100" algn="l" rtl="0" eaLnBrk="0">
              <a:lnSpc>
                <a:spcPts val="1510"/>
              </a:lnSpc>
              <a:spcBef>
                <a:spcPts val="1190"/>
              </a:spcBef>
              <a:tabLst>
                <a:tab pos="2476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避免嵌套过深，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建议不超过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5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015" indent="-81915" algn="l" rtl="0" eaLnBrk="0">
              <a:lnSpc>
                <a:spcPct val="112000"/>
              </a:lnSpc>
              <a:spcBef>
                <a:spcPts val="5"/>
              </a:spcBef>
              <a:tabLst>
                <a:tab pos="2438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优先使用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ObjectLink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而非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处理</a:t>
            </a:r>
            <a:r>
              <a:rPr sz="12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嵌套对象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42" name="picture 10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129905" y="4806315"/>
            <a:ext cx="152400" cy="152400"/>
          </a:xfrm>
          <a:prstGeom prst="rect">
            <a:avLst/>
          </a:prstGeom>
        </p:spPr>
      </p:pic>
      <p:pic>
        <p:nvPicPr>
          <p:cNvPr id="1044" name="picture 10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129905" y="4463415"/>
            <a:ext cx="152400" cy="152400"/>
          </a:xfrm>
          <a:prstGeom prst="rect">
            <a:avLst/>
          </a:prstGeom>
        </p:spPr>
      </p:pic>
      <p:pic>
        <p:nvPicPr>
          <p:cNvPr id="1046" name="picture 10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129905" y="4120515"/>
            <a:ext cx="152400" cy="152400"/>
          </a:xfrm>
          <a:prstGeom prst="rect">
            <a:avLst/>
          </a:prstGeom>
        </p:spPr>
      </p:pic>
      <p:pic>
        <p:nvPicPr>
          <p:cNvPr id="1048" name="picture 10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129905" y="3472815"/>
            <a:ext cx="457200" cy="457200"/>
          </a:xfrm>
          <a:prstGeom prst="rect">
            <a:avLst/>
          </a:prstGeom>
        </p:spPr>
      </p:pic>
      <p:sp>
        <p:nvSpPr>
          <p:cNvPr id="1050" name="textbox 1050"/>
          <p:cNvSpPr/>
          <p:nvPr/>
        </p:nvSpPr>
        <p:spPr>
          <a:xfrm>
            <a:off x="601980" y="3460115"/>
            <a:ext cx="2844800" cy="17570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6000"/>
              </a:lnSpc>
              <a:tabLst>
                <a:tab pos="62484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最小化更新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spcBef>
                <a:spcPts val="370"/>
              </a:spcBef>
              <a:tabLst>
                <a:tab pos="2413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框架仅更新依赖变化的状态变量的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190"/>
              </a:spcBef>
              <a:tabLst>
                <a:tab pos="2413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观察第一层属性变化，嵌套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50825" algn="l" rtl="0" eaLnBrk="0">
              <a:lnSpc>
                <a:spcPct val="97000"/>
              </a:lnSpc>
              <a:spcBef>
                <a:spcPts val="520"/>
              </a:spcBef>
            </a:pP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@Observed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spcBef>
                <a:spcPts val="5"/>
              </a:spcBef>
              <a:tabLst>
                <a:tab pos="2438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合理设计状态变量的粒度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和层次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52" name="picture 10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14680" y="5034915"/>
            <a:ext cx="152400" cy="152400"/>
          </a:xfrm>
          <a:prstGeom prst="rect">
            <a:avLst/>
          </a:prstGeom>
        </p:spPr>
      </p:pic>
      <p:pic>
        <p:nvPicPr>
          <p:cNvPr id="1054" name="picture 10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14680" y="4463415"/>
            <a:ext cx="152400" cy="152400"/>
          </a:xfrm>
          <a:prstGeom prst="rect">
            <a:avLst/>
          </a:prstGeom>
        </p:spPr>
      </p:pic>
      <p:pic>
        <p:nvPicPr>
          <p:cNvPr id="1056" name="picture 10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14680" y="4120515"/>
            <a:ext cx="152400" cy="152400"/>
          </a:xfrm>
          <a:prstGeom prst="rect">
            <a:avLst/>
          </a:prstGeom>
        </p:spPr>
      </p:pic>
      <p:pic>
        <p:nvPicPr>
          <p:cNvPr id="1058" name="picture 10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14680" y="3472815"/>
            <a:ext cx="457200" cy="457200"/>
          </a:xfrm>
          <a:prstGeom prst="rect">
            <a:avLst/>
          </a:prstGeom>
        </p:spPr>
      </p:pic>
      <p:sp>
        <p:nvSpPr>
          <p:cNvPr id="1060" name="textbox 1060"/>
          <p:cNvSpPr/>
          <p:nvPr/>
        </p:nvSpPr>
        <p:spPr>
          <a:xfrm>
            <a:off x="4364355" y="3460115"/>
            <a:ext cx="2498725" cy="15259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5000"/>
              </a:lnSpc>
              <a:spcBef>
                <a:spcPts val="5"/>
              </a:spcBef>
              <a:tabLst>
                <a:tab pos="61785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合理拆分数据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89000"/>
              </a:lnSpc>
              <a:spcBef>
                <a:spcPts val="370"/>
              </a:spcBef>
              <a:tabLst>
                <a:tab pos="23939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树中合理拆分数据结构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260"/>
              </a:spcBef>
              <a:tabLst>
                <a:tab pos="23749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ViewModel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更好地适配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tabLst>
                <a:tab pos="23749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保持每层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View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数据相对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扁平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062" name="picture 10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377055" y="4806315"/>
            <a:ext cx="152400" cy="152400"/>
          </a:xfrm>
          <a:prstGeom prst="rect">
            <a:avLst/>
          </a:prstGeom>
        </p:spPr>
      </p:pic>
      <p:pic>
        <p:nvPicPr>
          <p:cNvPr id="1064" name="picture 106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377055" y="4463415"/>
            <a:ext cx="152400" cy="152400"/>
          </a:xfrm>
          <a:prstGeom prst="rect">
            <a:avLst/>
          </a:prstGeom>
        </p:spPr>
      </p:pic>
      <p:pic>
        <p:nvPicPr>
          <p:cNvPr id="1066" name="picture 106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377055" y="4120515"/>
            <a:ext cx="152400" cy="152400"/>
          </a:xfrm>
          <a:prstGeom prst="rect">
            <a:avLst/>
          </a:prstGeom>
        </p:spPr>
      </p:pic>
      <p:pic>
        <p:nvPicPr>
          <p:cNvPr id="1068" name="picture 106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377055" y="3472815"/>
            <a:ext cx="457200" cy="457200"/>
          </a:xfrm>
          <a:prstGeom prst="rect">
            <a:avLst/>
          </a:prstGeom>
        </p:spPr>
      </p:pic>
      <p:sp>
        <p:nvSpPr>
          <p:cNvPr id="1070" name="textbox 1070"/>
          <p:cNvSpPr/>
          <p:nvPr/>
        </p:nvSpPr>
        <p:spPr>
          <a:xfrm>
            <a:off x="324307" y="1063891"/>
            <a:ext cx="2060575" cy="4083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性能优化策略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72" name="picture 107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47980" y="3244215"/>
            <a:ext cx="76200" cy="2209799"/>
          </a:xfrm>
          <a:prstGeom prst="rect">
            <a:avLst/>
          </a:prstGeom>
        </p:spPr>
      </p:pic>
      <p:pic>
        <p:nvPicPr>
          <p:cNvPr id="1074" name="picture 10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110355" y="3244215"/>
            <a:ext cx="76200" cy="2209799"/>
          </a:xfrm>
          <a:prstGeom prst="rect">
            <a:avLst/>
          </a:prstGeom>
        </p:spPr>
      </p:pic>
      <p:pic>
        <p:nvPicPr>
          <p:cNvPr id="1076" name="picture 107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7863205" y="3244215"/>
            <a:ext cx="76200" cy="2209799"/>
          </a:xfrm>
          <a:prstGeom prst="rect">
            <a:avLst/>
          </a:prstGeom>
        </p:spPr>
      </p:pic>
      <p:pic>
        <p:nvPicPr>
          <p:cNvPr id="1078" name="picture 107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7980" y="1529715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graphicFrame>
        <p:nvGraphicFramePr>
          <p:cNvPr id="1082" name="table 108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65150" y="1640205"/>
          <a:ext cx="10972800" cy="5834380"/>
        </p:xfrm>
        <a:graphic>
          <a:graphicData uri="http://schemas.openxmlformats.org/drawingml/2006/table">
            <a:tbl>
              <a:tblPr/>
              <a:tblGrid>
                <a:gridCol w="609600"/>
                <a:gridCol w="10363200"/>
              </a:tblGrid>
              <a:tr h="897255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571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AF3"/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4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1765" algn="l" rtl="0" eaLnBrk="0">
                        <a:lnSpc>
                          <a:spcPct val="93000"/>
                        </a:lnSpc>
                        <a:spcBef>
                          <a:spcPts val="0"/>
                        </a:spcBef>
                      </a:pPr>
                      <a:r>
                        <a:rPr sz="1500" kern="0" spc="-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练习</a:t>
                      </a:r>
                      <a:r>
                        <a:rPr sz="1500" kern="0" spc="25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500" b="1" kern="0" spc="-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1</a:t>
                      </a:r>
                      <a:endParaRPr sz="15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algn="l" rtl="0" eaLnBrk="0">
                        <a:lnSpc>
                          <a:spcPct val="115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3035" algn="l" rtl="0" eaLnBrk="0">
                        <a:lnSpc>
                          <a:spcPts val="1510"/>
                        </a:lnSpc>
                        <a:spcBef>
                          <a:spcPts val="5"/>
                        </a:spcBef>
                      </a:pPr>
                      <a:r>
                        <a:rPr sz="1200" kern="0" spc="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解释</a:t>
                      </a:r>
                      <a:r>
                        <a:rPr sz="1200" kern="0" spc="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State</a:t>
                      </a:r>
                      <a:r>
                        <a:rPr sz="1200" kern="0" spc="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装饰器的作用，并给出一个使用</a:t>
                      </a:r>
                      <a:r>
                        <a:rPr sz="1200" kern="0" spc="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State</a:t>
                      </a:r>
                      <a:r>
                        <a:rPr sz="1200" kern="0" spc="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的示例。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AF3">
                        <a:alpha val="11000"/>
                      </a:srgbClr>
                    </a:solidFill>
                  </a:tcPr>
                </a:tc>
              </a:tr>
              <a:tr h="1524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97255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571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AF3"/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4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1765" algn="l" rtl="0" eaLnBrk="0">
                        <a:lnSpc>
                          <a:spcPct val="93000"/>
                        </a:lnSpc>
                        <a:spcBef>
                          <a:spcPts val="5"/>
                        </a:spcBef>
                      </a:pPr>
                      <a:r>
                        <a:rPr sz="15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练习</a:t>
                      </a:r>
                      <a:r>
                        <a:rPr sz="1500" kern="0" spc="20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500" b="1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2</a:t>
                      </a:r>
                      <a:endParaRPr sz="15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2400" algn="l" rtl="0" eaLnBrk="0">
                        <a:lnSpc>
                          <a:spcPts val="1510"/>
                        </a:lnSpc>
                      </a:pPr>
                      <a:r>
                        <a:rPr sz="1200" kern="0" spc="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什么是</a:t>
                      </a:r>
                      <a:r>
                        <a:rPr sz="1200" kern="0" spc="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Provide</a:t>
                      </a:r>
                      <a:r>
                        <a:rPr sz="1200" kern="0" spc="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和</a:t>
                      </a:r>
                      <a:r>
                        <a:rPr sz="1200" kern="0" spc="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Consume</a:t>
                      </a:r>
                      <a:r>
                        <a:rPr sz="1200" kern="0" spc="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装饰器？它们在状态管理中扮演什么角色？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AF3">
                        <a:alpha val="11000"/>
                      </a:srgbClr>
                    </a:solidFill>
                  </a:tcPr>
                </a:tc>
              </a:tr>
              <a:tr h="1524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9789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571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AF3"/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4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1765" algn="l" rtl="0" eaLnBrk="0">
                        <a:lnSpc>
                          <a:spcPct val="93000"/>
                        </a:lnSpc>
                        <a:spcBef>
                          <a:spcPts val="5"/>
                        </a:spcBef>
                      </a:pPr>
                      <a:r>
                        <a:rPr sz="1500" kern="0" spc="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练习</a:t>
                      </a:r>
                      <a:r>
                        <a:rPr sz="1500" kern="0" spc="17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500" b="1" kern="0" spc="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3</a:t>
                      </a:r>
                      <a:endParaRPr sz="15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algn="l" rtl="0" eaLnBrk="0">
                        <a:lnSpc>
                          <a:spcPct val="112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303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解释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AppStorage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和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PersistentStorage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在应用状态管理中的作用及区别。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AF3">
                        <a:alpha val="11000"/>
                      </a:srgbClr>
                    </a:solidFill>
                  </a:tcPr>
                </a:tc>
              </a:tr>
              <a:tr h="1524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97255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571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AF3"/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4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1765" algn="l" rtl="0" eaLnBrk="0">
                        <a:lnSpc>
                          <a:spcPct val="93000"/>
                        </a:lnSpc>
                      </a:pPr>
                      <a:r>
                        <a:rPr sz="1500" kern="0" spc="2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练习</a:t>
                      </a:r>
                      <a:r>
                        <a:rPr sz="1500" kern="0" spc="14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500" b="1" kern="0" spc="2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4</a:t>
                      </a:r>
                      <a:endParaRPr sz="15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4305" algn="l" rtl="0" eaLnBrk="0">
                        <a:lnSpc>
                          <a:spcPts val="1510"/>
                        </a:lnSpc>
                      </a:pPr>
                      <a:r>
                        <a:rPr sz="1200" kern="0" spc="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如何使用</a:t>
                      </a:r>
                      <a:r>
                        <a:rPr sz="1200" kern="0" spc="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LocalStorageProp</a:t>
                      </a:r>
                      <a:r>
                        <a:rPr sz="1200" kern="0" spc="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和</a:t>
                      </a:r>
                      <a:r>
                        <a:rPr sz="1200" kern="0" spc="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LocalStorageLink</a:t>
                      </a:r>
                      <a:r>
                        <a:rPr sz="1200" kern="0" spc="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装饰器在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UI</a:t>
                      </a:r>
                      <a:r>
                        <a:rPr sz="1200" kern="0" spc="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组件内部获取和同步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LocalStorage</a:t>
                      </a:r>
                      <a:r>
                        <a:rPr sz="1200" kern="0" spc="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实例中存储的状态变量？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AF3">
                        <a:alpha val="11000"/>
                      </a:srgbClr>
                    </a:solidFill>
                  </a:tcPr>
                </a:tc>
              </a:tr>
              <a:tr h="1524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97255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571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AF3"/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3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1765" algn="l" rtl="0" eaLnBrk="0">
                        <a:lnSpc>
                          <a:spcPct val="93000"/>
                        </a:lnSpc>
                      </a:pPr>
                      <a:r>
                        <a:rPr sz="15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练习</a:t>
                      </a:r>
                      <a:r>
                        <a:rPr sz="1500" kern="0" spc="20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500" b="1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Himalaya" panose="01010100010101010101" charset="0"/>
                          <a:ea typeface="Microsoft Himalaya" panose="01010100010101010101" charset="0"/>
                          <a:cs typeface="Microsoft Himalaya" panose="01010100010101010101" charset="0"/>
                        </a:rPr>
                        <a:t>5</a:t>
                      </a:r>
                      <a:endParaRPr sz="1500" dirty="0">
                        <a:latin typeface="Microsoft Himalaya" panose="01010100010101010101" charset="0"/>
                        <a:ea typeface="Microsoft Himalaya" panose="01010100010101010101" charset="0"/>
                        <a:cs typeface="Microsoft Himalaya" panose="01010100010101010101" charset="0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3670" algn="l" rtl="0" eaLnBrk="0">
                        <a:lnSpc>
                          <a:spcPts val="1510"/>
                        </a:lnSpc>
                      </a:pPr>
                      <a:r>
                        <a:rPr sz="1200" kern="0" spc="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在使用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ForEach</a:t>
                      </a:r>
                      <a:r>
                        <a:rPr sz="1200" kern="0" spc="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和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LazyForEach</a:t>
                      </a:r>
                      <a:r>
                        <a:rPr sz="1200" kern="0" spc="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时，如何避免不必要的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UI</a:t>
                      </a:r>
                      <a:r>
                        <a:rPr sz="1200" kern="0" spc="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</a:t>
                      </a:r>
                      <a:r>
                        <a:rPr sz="1200" kern="0" spc="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重建？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AF3">
                        <a:alpha val="11000"/>
                      </a:srgbClr>
                    </a:solidFill>
                  </a:tcPr>
                </a:tc>
              </a:tr>
              <a:tr h="1524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470">
                <a:tc gridSpan="2">
                  <a:txBody>
                    <a:bodyPr/>
                    <a:p>
                      <a:pPr algn="l" rtl="0" eaLnBrk="0">
                        <a:lnSpc>
                          <a:spcPct val="12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61620" algn="l" rtl="0" eaLnBrk="0">
                        <a:lnSpc>
                          <a:spcPts val="1510"/>
                        </a:lnSpc>
                        <a:spcBef>
                          <a:spcPts val="0"/>
                        </a:spcBef>
                      </a:pPr>
                      <a:r>
                        <a:rPr sz="1800" kern="0" spc="-10" baseline="-100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?</a:t>
                      </a:r>
                      <a:r>
                        <a:rPr sz="1100" kern="0" spc="-1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  </a:t>
                      </a:r>
                      <a:r>
                        <a:rPr sz="1100" kern="0" spc="-10" dirty="0">
                          <a:solidFill>
                            <a:srgbClr val="713F12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提示</a:t>
                      </a:r>
                      <a:r>
                        <a:rPr sz="1200" kern="0" spc="16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：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结合课程内容，深入思考状态变量的生命周期和装饰器间的相互作用，尝试在实际项目中应</a:t>
                      </a:r>
                      <a:r>
                        <a:rPr sz="1200" kern="0" spc="-2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用这些概念。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D7E7">
                        <a:alpha val="11000"/>
                      </a:srgbClr>
                    </a:solidFill>
                  </a:tcPr>
                </a:tc>
                <a:tc hMerge="1">
                  <a:tcPr marL="0" marR="0" marT="0" marB="0" vert="horz">
                    <a:lnL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D7E7"/>
                    </a:solidFill>
                  </a:tcPr>
                </a:tc>
              </a:tr>
            </a:tbl>
          </a:graphicData>
        </a:graphic>
      </p:graphicFrame>
      <p:sp>
        <p:nvSpPr>
          <p:cNvPr id="1084" name="textbox 1084"/>
          <p:cNvSpPr/>
          <p:nvPr/>
        </p:nvSpPr>
        <p:spPr>
          <a:xfrm>
            <a:off x="335965" y="1057554"/>
            <a:ext cx="1370964" cy="4114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4000"/>
              </a:lnSpc>
            </a:pPr>
            <a:r>
              <a:rPr sz="27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课后练习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86" name="picture 10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8974" y="2973578"/>
            <a:ext cx="381000" cy="381000"/>
          </a:xfrm>
          <a:prstGeom prst="rect">
            <a:avLst/>
          </a:prstGeom>
        </p:spPr>
      </p:pic>
      <p:pic>
        <p:nvPicPr>
          <p:cNvPr id="1088" name="picture 10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88974" y="4058158"/>
            <a:ext cx="381000" cy="381000"/>
          </a:xfrm>
          <a:prstGeom prst="rect">
            <a:avLst/>
          </a:prstGeom>
        </p:spPr>
      </p:pic>
      <p:pic>
        <p:nvPicPr>
          <p:cNvPr id="1090" name="picture 10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88974" y="5142738"/>
            <a:ext cx="381000" cy="381000"/>
          </a:xfrm>
          <a:prstGeom prst="rect">
            <a:avLst/>
          </a:prstGeom>
        </p:spPr>
      </p:pic>
      <p:pic>
        <p:nvPicPr>
          <p:cNvPr id="1092" name="picture 109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88974" y="6091428"/>
            <a:ext cx="381000" cy="381000"/>
          </a:xfrm>
          <a:prstGeom prst="rect">
            <a:avLst/>
          </a:prstGeom>
        </p:spPr>
      </p:pic>
      <p:pic>
        <p:nvPicPr>
          <p:cNvPr id="1094" name="picture 109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88974" y="1888998"/>
            <a:ext cx="381000" cy="380999"/>
          </a:xfrm>
          <a:prstGeom prst="rect">
            <a:avLst/>
          </a:prstGeom>
        </p:spPr>
      </p:pic>
      <p:pic>
        <p:nvPicPr>
          <p:cNvPr id="1096" name="picture 10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47980" y="1525778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1100" name="textbox 1100"/>
          <p:cNvSpPr/>
          <p:nvPr/>
        </p:nvSpPr>
        <p:spPr>
          <a:xfrm>
            <a:off x="546100" y="2003425"/>
            <a:ext cx="5257800" cy="3526790"/>
          </a:xfrm>
          <a:prstGeom prst="rect">
            <a:avLst/>
          </a:prstGeom>
          <a:solidFill>
            <a:srgbClr val="3B82F6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9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19125" algn="l" rtl="0" eaLnBrk="0">
              <a:lnSpc>
                <a:spcPct val="97000"/>
              </a:lnSpc>
              <a:tabLst>
                <a:tab pos="72898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核心概念总结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265" indent="-78740" algn="l" rtl="0" eaLnBrk="0">
              <a:lnSpc>
                <a:spcPct val="112000"/>
              </a:lnSpc>
              <a:spcBef>
                <a:spcPts val="370"/>
              </a:spcBef>
              <a:tabLst>
                <a:tab pos="46355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状态变量机制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：被装饰器修饰的变量可触发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2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自动更新，实现数据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与视图的响应式绑定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66725" indent="-76835" algn="l" rtl="0" eaLnBrk="0">
              <a:lnSpc>
                <a:spcPct val="114000"/>
              </a:lnSpc>
              <a:spcBef>
                <a:spcPts val="1255"/>
              </a:spcBef>
              <a:tabLst>
                <a:tab pos="475615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多层级状态同步 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：从组件内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)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到父子组件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)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再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到跨层级组件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Provide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Consume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)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467360" indent="-77470" algn="l" rtl="0" eaLnBrk="0">
              <a:lnSpc>
                <a:spcPct val="108000"/>
              </a:lnSpc>
              <a:spcBef>
                <a:spcPts val="1355"/>
              </a:spcBef>
              <a:tabLst>
                <a:tab pos="469265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嵌套数据观察 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：通过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Observed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ObjectLink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现对复杂嵌套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数据的高效监听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66725" indent="-76835" algn="l" rtl="0" eaLnBrk="0">
              <a:lnSpc>
                <a:spcPct val="109000"/>
              </a:lnSpc>
              <a:spcBef>
                <a:spcPts val="1370"/>
              </a:spcBef>
              <a:tabLst>
                <a:tab pos="46990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应用级状态管理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orage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中枢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，连接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组件与持久化数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ts val="1510"/>
              </a:lnSpc>
              <a:tabLst>
                <a:tab pos="48133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MVVM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架构模式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：促进视图层与业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务逻辑分离，提高代码可维护性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02" name="picture 1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84225" y="5099050"/>
            <a:ext cx="152400" cy="152400"/>
          </a:xfrm>
          <a:prstGeom prst="rect">
            <a:avLst/>
          </a:prstGeom>
        </p:spPr>
      </p:pic>
      <p:pic>
        <p:nvPicPr>
          <p:cNvPr id="1104" name="picture 11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84225" y="4527550"/>
            <a:ext cx="152400" cy="152400"/>
          </a:xfrm>
          <a:prstGeom prst="rect">
            <a:avLst/>
          </a:prstGeom>
        </p:spPr>
      </p:pic>
      <p:pic>
        <p:nvPicPr>
          <p:cNvPr id="1106" name="picture 11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84225" y="3956050"/>
            <a:ext cx="152400" cy="152400"/>
          </a:xfrm>
          <a:prstGeom prst="rect">
            <a:avLst/>
          </a:prstGeom>
        </p:spPr>
      </p:pic>
      <p:pic>
        <p:nvPicPr>
          <p:cNvPr id="1108" name="picture 1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84225" y="3384550"/>
            <a:ext cx="152400" cy="152400"/>
          </a:xfrm>
          <a:prstGeom prst="rect">
            <a:avLst/>
          </a:prstGeom>
        </p:spPr>
      </p:pic>
      <p:pic>
        <p:nvPicPr>
          <p:cNvPr id="1110" name="picture 1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84225" y="2813050"/>
            <a:ext cx="152400" cy="152400"/>
          </a:xfrm>
          <a:prstGeom prst="rect">
            <a:avLst/>
          </a:prstGeom>
        </p:spPr>
      </p:pic>
      <p:pic>
        <p:nvPicPr>
          <p:cNvPr id="1112" name="picture 11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84225" y="2241550"/>
            <a:ext cx="381000" cy="381000"/>
          </a:xfrm>
          <a:prstGeom prst="rect">
            <a:avLst/>
          </a:prstGeom>
        </p:spPr>
      </p:pic>
      <p:sp>
        <p:nvSpPr>
          <p:cNvPr id="1114" name="textbox 1114"/>
          <p:cNvSpPr/>
          <p:nvPr/>
        </p:nvSpPr>
        <p:spPr>
          <a:xfrm>
            <a:off x="6261100" y="2003425"/>
            <a:ext cx="5257800" cy="3526790"/>
          </a:xfrm>
          <a:prstGeom prst="rect">
            <a:avLst/>
          </a:prstGeom>
          <a:solidFill>
            <a:srgbClr val="3B82F6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19125" algn="l" rtl="0" eaLnBrk="0">
              <a:lnSpc>
                <a:spcPct val="94000"/>
              </a:lnSpc>
              <a:spcBef>
                <a:spcPts val="5"/>
              </a:spcBef>
              <a:tabLst>
                <a:tab pos="73279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未来发展趋势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ts val="1510"/>
              </a:lnSpc>
              <a:spcBef>
                <a:spcPts val="370"/>
              </a:spcBef>
              <a:tabLst>
                <a:tab pos="462915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性能优化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：更精细的状态粒度控制，减少不必要的</a:t>
            </a:r>
            <a:r>
              <a:rPr sz="1200" kern="0" spc="-1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重渲染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0525" algn="l" rtl="0" eaLnBrk="0">
              <a:lnSpc>
                <a:spcPts val="1510"/>
              </a:lnSpc>
              <a:spcBef>
                <a:spcPts val="1190"/>
              </a:spcBef>
              <a:tabLst>
                <a:tab pos="46990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跨设备状态同步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：增强分布式场景下</a:t>
            </a:r>
            <a:r>
              <a:rPr sz="12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的状态管理能力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0525" algn="l" rtl="0" eaLnBrk="0">
              <a:lnSpc>
                <a:spcPts val="1510"/>
              </a:lnSpc>
              <a:spcBef>
                <a:spcPts val="1190"/>
              </a:spcBef>
              <a:tabLst>
                <a:tab pos="471805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开发体验提升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：更简洁的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和更智能的调试工具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0525" algn="l" rtl="0" eaLnBrk="0">
              <a:lnSpc>
                <a:spcPts val="1510"/>
              </a:lnSpc>
              <a:spcBef>
                <a:spcPts val="1190"/>
              </a:spcBef>
              <a:tabLst>
                <a:tab pos="46355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状态持久化增强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：更强大的数据持久化和恢复机制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ts val="1510"/>
              </a:lnSpc>
              <a:spcBef>
                <a:spcPts val="5"/>
              </a:spcBef>
              <a:tabLst>
                <a:tab pos="466725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生态系统整合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：与更多第三方状态管理库的无缝集成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16" name="picture 11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99225" y="4184650"/>
            <a:ext cx="152400" cy="152400"/>
          </a:xfrm>
          <a:prstGeom prst="rect">
            <a:avLst/>
          </a:prstGeom>
        </p:spPr>
      </p:pic>
      <p:pic>
        <p:nvPicPr>
          <p:cNvPr id="1118" name="picture 11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99225" y="3841750"/>
            <a:ext cx="152400" cy="152400"/>
          </a:xfrm>
          <a:prstGeom prst="rect">
            <a:avLst/>
          </a:prstGeom>
        </p:spPr>
      </p:pic>
      <p:pic>
        <p:nvPicPr>
          <p:cNvPr id="1120" name="picture 11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99225" y="3498850"/>
            <a:ext cx="152400" cy="152400"/>
          </a:xfrm>
          <a:prstGeom prst="rect">
            <a:avLst/>
          </a:prstGeom>
        </p:spPr>
      </p:pic>
      <p:pic>
        <p:nvPicPr>
          <p:cNvPr id="1122" name="picture 11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99225" y="3155950"/>
            <a:ext cx="152400" cy="152400"/>
          </a:xfrm>
          <a:prstGeom prst="rect">
            <a:avLst/>
          </a:prstGeom>
        </p:spPr>
      </p:pic>
      <p:pic>
        <p:nvPicPr>
          <p:cNvPr id="1124" name="picture 11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99225" y="2813050"/>
            <a:ext cx="152400" cy="152400"/>
          </a:xfrm>
          <a:prstGeom prst="rect">
            <a:avLst/>
          </a:prstGeom>
        </p:spPr>
      </p:pic>
      <p:pic>
        <p:nvPicPr>
          <p:cNvPr id="1126" name="picture 11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99225" y="2241550"/>
            <a:ext cx="381000" cy="381000"/>
          </a:xfrm>
          <a:prstGeom prst="rect">
            <a:avLst/>
          </a:prstGeom>
        </p:spPr>
      </p:pic>
      <p:sp>
        <p:nvSpPr>
          <p:cNvPr id="1128" name="rect 1128"/>
          <p:cNvSpPr/>
          <p:nvPr/>
        </p:nvSpPr>
        <p:spPr>
          <a:xfrm>
            <a:off x="546100" y="5831713"/>
            <a:ext cx="10972800" cy="1621536"/>
          </a:xfrm>
          <a:prstGeom prst="rect">
            <a:avLst/>
          </a:prstGeom>
          <a:solidFill>
            <a:srgbClr val="3E84F6">
              <a:alpha val="10588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30" name="textbox 1130"/>
          <p:cNvSpPr/>
          <p:nvPr/>
        </p:nvSpPr>
        <p:spPr>
          <a:xfrm>
            <a:off x="771525" y="6057900"/>
            <a:ext cx="2840354" cy="11372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1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spcBef>
                <a:spcPts val="5"/>
              </a:spcBef>
              <a:tabLst>
                <a:tab pos="51117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最佳实践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ts val="1510"/>
              </a:lnSpc>
              <a:spcBef>
                <a:spcPts val="370"/>
              </a:spcBef>
              <a:tabLst>
                <a:tab pos="22479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选择合适的装饰器级别，避免过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度同步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1000"/>
              </a:lnSpc>
              <a:spcBef>
                <a:spcPts val="0"/>
              </a:spcBef>
              <a:tabLst>
                <a:tab pos="22669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遵循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MVVM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模式，实现视图与逻辑分离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32" name="picture 11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84225" y="7046545"/>
            <a:ext cx="133350" cy="105507"/>
          </a:xfrm>
          <a:prstGeom prst="rect">
            <a:avLst/>
          </a:prstGeom>
        </p:spPr>
      </p:pic>
      <p:pic>
        <p:nvPicPr>
          <p:cNvPr id="1134" name="picture 11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84225" y="6665545"/>
            <a:ext cx="133350" cy="105507"/>
          </a:xfrm>
          <a:prstGeom prst="rect">
            <a:avLst/>
          </a:prstGeom>
        </p:spPr>
      </p:pic>
      <p:pic>
        <p:nvPicPr>
          <p:cNvPr id="1136" name="picture 11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84225" y="6070600"/>
            <a:ext cx="381000" cy="381000"/>
          </a:xfrm>
          <a:prstGeom prst="rect">
            <a:avLst/>
          </a:prstGeom>
        </p:spPr>
      </p:pic>
      <p:sp>
        <p:nvSpPr>
          <p:cNvPr id="1138" name="textbox 1138"/>
          <p:cNvSpPr/>
          <p:nvPr/>
        </p:nvSpPr>
        <p:spPr>
          <a:xfrm>
            <a:off x="8083221" y="6606616"/>
            <a:ext cx="2506979" cy="574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嵌套数据场景优先使用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ObjectLink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3970" algn="l" rtl="0" eaLnBrk="0">
              <a:lnSpc>
                <a:spcPts val="2815"/>
              </a:lnSpc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避免深层嵌套，保持数据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结构扁平化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40" name="textbox 1140"/>
          <p:cNvSpPr/>
          <p:nvPr/>
        </p:nvSpPr>
        <p:spPr>
          <a:xfrm>
            <a:off x="4163562" y="6528892"/>
            <a:ext cx="3742054" cy="2736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940"/>
              </a:lnSpc>
            </a:pPr>
            <a:r>
              <a:rPr sz="1500" kern="0" spc="-130" baseline="310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掌握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500" kern="0" spc="-130" baseline="3100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</a:t>
            </a:r>
            <a:r>
              <a:rPr sz="1000" kern="0" spc="-13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</a:t>
            </a:r>
            <a:r>
              <a:rPr sz="1500" kern="0" spc="-130" baseline="1000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</a:t>
            </a:r>
            <a:r>
              <a:rPr sz="1400" kern="0" spc="-130" baseline="110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拆</a:t>
            </a:r>
            <a:r>
              <a:rPr sz="1500" kern="0" spc="-130" baseline="3100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</a:t>
            </a:r>
            <a:r>
              <a:rPr sz="1000" kern="0" spc="1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     </a:t>
            </a: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</a:t>
            </a:r>
            <a:r>
              <a:rPr sz="1500" kern="0" spc="-130" baseline="60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理</a:t>
            </a:r>
            <a:r>
              <a:rPr sz="1400" kern="0" spc="-140" baseline="70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</a:t>
            </a:r>
            <a:r>
              <a:rPr sz="1500" kern="0" spc="-140" baseline="310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400" kern="0" spc="-140" baseline="110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</a:t>
            </a:r>
            <a:r>
              <a:rPr sz="1500" kern="0" spc="-140" baseline="100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</a:t>
            </a:r>
            <a:r>
              <a:rPr sz="1400" kern="0" spc="-140" baseline="110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</a:t>
            </a:r>
            <a:r>
              <a:rPr sz="1500" kern="0" spc="-140" baseline="100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</a:t>
            </a:r>
            <a:r>
              <a:rPr sz="1400" kern="0" spc="-140" baseline="110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管</a:t>
            </a:r>
            <a:r>
              <a:rPr sz="8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</a:t>
            </a:r>
            <a:r>
              <a:rPr sz="1400" kern="0" spc="-140" baseline="-40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清</a:t>
            </a:r>
            <a:r>
              <a:rPr sz="1500" kern="0" spc="-140" baseline="-40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-1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500" kern="0" spc="370" baseline="310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维护的应用</a:t>
            </a:r>
            <a:endParaRPr sz="1500" baseline="3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42" name="picture 114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951656" y="6557536"/>
            <a:ext cx="198770" cy="226523"/>
          </a:xfrm>
          <a:prstGeom prst="rect">
            <a:avLst/>
          </a:prstGeom>
        </p:spPr>
      </p:pic>
      <p:pic>
        <p:nvPicPr>
          <p:cNvPr id="1144" name="picture 114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604037" y="6546564"/>
            <a:ext cx="167335" cy="234752"/>
          </a:xfrm>
          <a:prstGeom prst="rect">
            <a:avLst/>
          </a:prstGeom>
        </p:spPr>
      </p:pic>
      <p:pic>
        <p:nvPicPr>
          <p:cNvPr id="1146" name="picture 114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424358" y="6548621"/>
            <a:ext cx="178876" cy="240772"/>
          </a:xfrm>
          <a:prstGeom prst="rect">
            <a:avLst/>
          </a:prstGeom>
        </p:spPr>
      </p:pic>
      <p:pic>
        <p:nvPicPr>
          <p:cNvPr id="1148" name="picture 114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264738" y="6541592"/>
            <a:ext cx="186096" cy="237896"/>
          </a:xfrm>
          <a:prstGeom prst="rect">
            <a:avLst/>
          </a:prstGeom>
        </p:spPr>
      </p:pic>
      <p:pic>
        <p:nvPicPr>
          <p:cNvPr id="1150" name="picture 115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5217221" y="6550507"/>
            <a:ext cx="187188" cy="235534"/>
          </a:xfrm>
          <a:prstGeom prst="rect">
            <a:avLst/>
          </a:prstGeom>
        </p:spPr>
      </p:pic>
      <p:pic>
        <p:nvPicPr>
          <p:cNvPr id="1152" name="picture 115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5060309" y="6545535"/>
            <a:ext cx="172650" cy="230142"/>
          </a:xfrm>
          <a:prstGeom prst="rect">
            <a:avLst/>
          </a:prstGeom>
        </p:spPr>
      </p:pic>
      <p:pic>
        <p:nvPicPr>
          <p:cNvPr id="1154" name="picture 115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4886802" y="6547764"/>
            <a:ext cx="178019" cy="238125"/>
          </a:xfrm>
          <a:prstGeom prst="rect">
            <a:avLst/>
          </a:prstGeom>
        </p:spPr>
      </p:pic>
      <p:pic>
        <p:nvPicPr>
          <p:cNvPr id="1156" name="picture 115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4601156" y="6557536"/>
            <a:ext cx="152247" cy="221951"/>
          </a:xfrm>
          <a:prstGeom prst="rect">
            <a:avLst/>
          </a:prstGeom>
        </p:spPr>
      </p:pic>
      <p:pic>
        <p:nvPicPr>
          <p:cNvPr id="1158" name="picture 115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4392264" y="6562852"/>
            <a:ext cx="179306" cy="224865"/>
          </a:xfrm>
          <a:prstGeom prst="rect">
            <a:avLst/>
          </a:prstGeom>
        </p:spPr>
      </p:pic>
      <p:sp>
        <p:nvSpPr>
          <p:cNvPr id="1160" name="textbox 1160"/>
          <p:cNvSpPr/>
          <p:nvPr/>
        </p:nvSpPr>
        <p:spPr>
          <a:xfrm>
            <a:off x="4324350" y="6861219"/>
            <a:ext cx="2517775" cy="3435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41450" algn="l" rtl="0" eaLnBrk="0">
              <a:lnSpc>
                <a:spcPct val="84000"/>
              </a:lnSpc>
            </a:pP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谢谢聆听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ts val="1495"/>
              </a:lnSpc>
              <a:tabLst>
                <a:tab pos="2184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使用合适的键值确保列表渲染性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62" name="picture 116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337050" y="7047869"/>
            <a:ext cx="133350" cy="104548"/>
          </a:xfrm>
          <a:prstGeom prst="rect">
            <a:avLst/>
          </a:prstGeom>
        </p:spPr>
      </p:pic>
      <p:sp>
        <p:nvSpPr>
          <p:cNvPr id="1164" name="textbox 1164"/>
          <p:cNvSpPr/>
          <p:nvPr/>
        </p:nvSpPr>
        <p:spPr>
          <a:xfrm>
            <a:off x="527913" y="1075944"/>
            <a:ext cx="1711325" cy="4140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4000"/>
              </a:lnSpc>
            </a:pPr>
            <a:r>
              <a:rPr sz="27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总结与展望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66" name="picture 116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546100" y="1546225"/>
            <a:ext cx="914400" cy="38100"/>
          </a:xfrm>
          <a:prstGeom prst="rect">
            <a:avLst/>
          </a:prstGeom>
        </p:spPr>
      </p:pic>
      <p:pic>
        <p:nvPicPr>
          <p:cNvPr id="1168" name="picture 116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1600000">
            <a:off x="7880350" y="7046545"/>
            <a:ext cx="133350" cy="10550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48" name="textbox 48"/>
          <p:cNvSpPr/>
          <p:nvPr/>
        </p:nvSpPr>
        <p:spPr>
          <a:xfrm>
            <a:off x="1122299" y="3483546"/>
            <a:ext cx="4618354" cy="25958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5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845" indent="-8890" algn="l" rtl="0" eaLnBrk="0">
              <a:lnSpc>
                <a:spcPct val="121000"/>
              </a:lnSpc>
              <a:spcBef>
                <a:spcPts val="190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被状态装饰器装饰的变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量，其值的改变会触发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的重新渲染。例如： </a:t>
            </a:r>
            <a:r>
              <a:rPr sz="1200" kern="0" spc="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200" kern="0" spc="1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</a:t>
            </a:r>
            <a:r>
              <a:rPr sz="1200" kern="0" spc="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</a:t>
            </a:r>
            <a:r>
              <a:rPr sz="1200" kern="0" spc="1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1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=</a:t>
            </a:r>
            <a:r>
              <a:rPr sz="1200" kern="0" spc="1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3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" algn="l" rtl="0" eaLnBrk="0">
              <a:lnSpc>
                <a:spcPct val="96000"/>
              </a:lnSpc>
              <a:spcBef>
                <a:spcPts val="455"/>
              </a:spcBef>
            </a:pP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常规变量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130" indent="-635" algn="l" rtl="0" eaLnBrk="0">
              <a:lnSpc>
                <a:spcPct val="113000"/>
              </a:lnSpc>
              <a:spcBef>
                <a:spcPts val="25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未被状态装饰器装饰的变量，通常用于辅助计算，其值的改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变不会引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起</a:t>
            </a:r>
            <a:r>
              <a:rPr sz="1200" kern="0" spc="-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的刷新。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algn="l" rtl="0" eaLnBrk="0">
              <a:lnSpc>
                <a:spcPct val="94000"/>
              </a:lnSpc>
              <a:spcBef>
                <a:spcPts val="455"/>
              </a:spcBef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数据源和同步源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860" indent="-5080" algn="l" rtl="0" eaLnBrk="0">
              <a:lnSpc>
                <a:spcPct val="113000"/>
              </a:lnSpc>
              <a:spcBef>
                <a:spcPts val="25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状态变量的原始来源，用于同步多个状态数据，通常由父组件传递给 </a:t>
            </a:r>
            <a:r>
              <a:rPr sz="1200" kern="0" spc="-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0" name="rect 50"/>
          <p:cNvSpPr/>
          <p:nvPr/>
        </p:nvSpPr>
        <p:spPr>
          <a:xfrm>
            <a:off x="6410325" y="5448300"/>
            <a:ext cx="5172075" cy="207645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2" name="textbox 52"/>
          <p:cNvSpPr/>
          <p:nvPr/>
        </p:nvSpPr>
        <p:spPr>
          <a:xfrm>
            <a:off x="6928357" y="3483546"/>
            <a:ext cx="4600575" cy="16662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命名参数机制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algn="l" rtl="0" eaLnBrk="0">
              <a:lnSpc>
                <a:spcPct val="117000"/>
              </a:lnSpc>
              <a:spcBef>
                <a:spcPts val="26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父组件通过指定参数名把状态变量传递给子组件，是父子组件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同步参 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数的主要方式。例如：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CompA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 ({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aProp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this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aProp</a:t>
            </a:r>
            <a:r>
              <a:rPr sz="1200" kern="0" spc="15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})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  <a:spcBef>
                <a:spcPts val="460"/>
              </a:spcBef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从父组件初始化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80" indent="-635" algn="l" rtl="0" eaLnBrk="0">
              <a:lnSpc>
                <a:spcPct val="119000"/>
              </a:lnSpc>
              <a:spcBef>
                <a:spcPts val="240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父组件通过命名参数机制，将参数值传递给子组件。若子组件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已为变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量声明了默认值，则父组件的传值会覆盖默认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4" name="textbox 54"/>
          <p:cNvSpPr/>
          <p:nvPr/>
        </p:nvSpPr>
        <p:spPr>
          <a:xfrm>
            <a:off x="593280" y="2251964"/>
            <a:ext cx="10969625" cy="5499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5000"/>
              </a:lnSpc>
            </a:pPr>
            <a:r>
              <a:rPr sz="15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状态管理是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5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框架中的核心机制，用于处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理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与数据的联动关系，实现响应式界面更新。通过多种装饰器，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提供了灵活的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状态管理功能，使组件能够观察状态变化并在不同层级间传递数据。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6" name="picture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057057" y="6507580"/>
            <a:ext cx="4372942" cy="802105"/>
          </a:xfrm>
          <a:prstGeom prst="rect">
            <a:avLst/>
          </a:prstGeom>
        </p:spPr>
      </p:pic>
      <p:sp>
        <p:nvSpPr>
          <p:cNvPr id="58" name="textbox 58"/>
          <p:cNvSpPr/>
          <p:nvPr/>
        </p:nvSpPr>
        <p:spPr>
          <a:xfrm>
            <a:off x="582498" y="1325905"/>
            <a:ext cx="2063750" cy="4076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状态管理概述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0" name="textbox 60"/>
          <p:cNvSpPr/>
          <p:nvPr/>
        </p:nvSpPr>
        <p:spPr>
          <a:xfrm>
            <a:off x="6542823" y="5624538"/>
            <a:ext cx="1781175" cy="2235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300" kern="0" spc="8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状态变化与</a:t>
            </a:r>
            <a:r>
              <a:rPr sz="1300" b="1" kern="0" spc="0" dirty="0">
                <a:solidFill>
                  <a:srgbClr val="93C5FD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rPr>
              <a:t>UI</a:t>
            </a:r>
            <a:r>
              <a:rPr sz="1300" kern="0" spc="8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更新流程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2" name="picture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10325" y="3467100"/>
            <a:ext cx="381000" cy="381000"/>
          </a:xfrm>
          <a:prstGeom prst="rect">
            <a:avLst/>
          </a:prstGeom>
        </p:spPr>
      </p:pic>
      <p:pic>
        <p:nvPicPr>
          <p:cNvPr id="64" name="picture 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10325" y="4419600"/>
            <a:ext cx="381000" cy="381000"/>
          </a:xfrm>
          <a:prstGeom prst="rect">
            <a:avLst/>
          </a:prstGeom>
        </p:spPr>
      </p:pic>
      <p:pic>
        <p:nvPicPr>
          <p:cNvPr id="66" name="picture 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3467100"/>
            <a:ext cx="381000" cy="381000"/>
          </a:xfrm>
          <a:prstGeom prst="rect">
            <a:avLst/>
          </a:prstGeom>
        </p:spPr>
      </p:pic>
      <p:pic>
        <p:nvPicPr>
          <p:cNvPr id="2" name="picture 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00" y="4419600"/>
            <a:ext cx="381000" cy="381000"/>
          </a:xfrm>
          <a:prstGeom prst="rect">
            <a:avLst/>
          </a:prstGeom>
        </p:spPr>
      </p:pic>
      <p:pic>
        <p:nvPicPr>
          <p:cNvPr id="70" name="picture 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00" y="5372100"/>
            <a:ext cx="381000" cy="381000"/>
          </a:xfrm>
          <a:prstGeom prst="rect">
            <a:avLst/>
          </a:prstGeom>
        </p:spPr>
      </p:pic>
      <p:pic>
        <p:nvPicPr>
          <p:cNvPr id="72" name="picture 7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0" y="3467100"/>
            <a:ext cx="9525" cy="4057650"/>
          </a:xfrm>
          <a:prstGeom prst="rect">
            <a:avLst/>
          </a:prstGeom>
        </p:spPr>
      </p:pic>
      <p:pic>
        <p:nvPicPr>
          <p:cNvPr id="74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17907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2247900"/>
            <a:ext cx="5334000" cy="3457575"/>
          </a:xfrm>
          <a:prstGeom prst="rect">
            <a:avLst/>
          </a:prstGeom>
        </p:spPr>
      </p:pic>
      <p:graphicFrame>
        <p:nvGraphicFramePr>
          <p:cNvPr id="80" name="table 80"/>
          <p:cNvGraphicFramePr>
            <a:graphicFrameLocks noGrp="1"/>
          </p:cNvGraphicFramePr>
          <p:nvPr/>
        </p:nvGraphicFramePr>
        <p:xfrm>
          <a:off x="685800" y="2247900"/>
          <a:ext cx="5334000" cy="3456940"/>
        </p:xfrm>
        <a:graphic>
          <a:graphicData uri="http://schemas.openxmlformats.org/drawingml/2006/table">
            <a:tbl>
              <a:tblPr/>
              <a:tblGrid>
                <a:gridCol w="5334000"/>
              </a:tblGrid>
              <a:tr h="2218054">
                <a:tc>
                  <a:txBody>
                    <a:bodyPr/>
                    <a:p>
                      <a:pPr algn="l" rtl="0" eaLnBrk="0">
                        <a:lnSpc>
                          <a:spcPct val="15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38125" algn="l" rtl="0" eaLnBrk="0">
                        <a:lnSpc>
                          <a:spcPct val="98000"/>
                        </a:lnSpc>
                      </a:pPr>
                      <a:r>
                        <a:rPr sz="3600" kern="0" spc="259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3600" kern="0" spc="13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2700" kern="0" spc="60" baseline="1000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状态变量</a:t>
                      </a:r>
                      <a:endParaRPr sz="2700" baseline="10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90525" algn="l" rtl="0" eaLnBrk="0">
                        <a:lnSpc>
                          <a:spcPts val="1510"/>
                        </a:lnSpc>
                        <a:spcBef>
                          <a:spcPts val="695"/>
                        </a:spcBef>
                        <a:tabLst>
                          <a:tab pos="466725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使用</a:t>
                      </a:r>
                      <a:r>
                        <a:rPr sz="1200" kern="0" spc="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@State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等装饰器修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饰的变量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90525" algn="l" rtl="0" eaLnBrk="0">
                        <a:lnSpc>
                          <a:spcPct val="92000"/>
                        </a:lnSpc>
                        <a:spcBef>
                          <a:spcPts val="1385"/>
                        </a:spcBef>
                        <a:tabLst>
                          <a:tab pos="466725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值变化时会触发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UI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的重新渲染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90525" algn="l" rtl="0" eaLnBrk="0">
                        <a:lnSpc>
                          <a:spcPts val="1510"/>
                        </a:lnSpc>
                        <a:spcBef>
                          <a:spcPts val="1255"/>
                        </a:spcBef>
                        <a:tabLst>
                          <a:tab pos="469265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可作为子组件单向或双向同步的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数据源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90525" algn="l" rtl="0" eaLnBrk="0">
                        <a:lnSpc>
                          <a:spcPts val="1510"/>
                        </a:lnSpc>
                        <a:spcBef>
                          <a:spcPts val="5"/>
                        </a:spcBef>
                        <a:tabLst>
                          <a:tab pos="466725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生命周期与所属自定义组件的生命周期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相同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38885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2" name="picture 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23925" y="4171950"/>
            <a:ext cx="152400" cy="152400"/>
          </a:xfrm>
          <a:prstGeom prst="rect">
            <a:avLst/>
          </a:prstGeom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23925" y="3829050"/>
            <a:ext cx="152400" cy="152400"/>
          </a:xfrm>
          <a:prstGeom prst="rect">
            <a:avLst/>
          </a:prstGeom>
        </p:spPr>
      </p:pic>
      <p:pic>
        <p:nvPicPr>
          <p:cNvPr id="86" name="picture 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23925" y="3486150"/>
            <a:ext cx="152400" cy="15240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23925" y="3133725"/>
            <a:ext cx="152400" cy="152400"/>
          </a:xfrm>
          <a:prstGeom prst="rect">
            <a:avLst/>
          </a:prstGeom>
        </p:spPr>
      </p:pic>
      <p:graphicFrame>
        <p:nvGraphicFramePr>
          <p:cNvPr id="90" name="table 90"/>
          <p:cNvGraphicFramePr>
            <a:graphicFrameLocks noGrp="1"/>
          </p:cNvGraphicFramePr>
          <p:nvPr/>
        </p:nvGraphicFramePr>
        <p:xfrm>
          <a:off x="6324600" y="2247900"/>
          <a:ext cx="5334000" cy="3456940"/>
        </p:xfrm>
        <a:graphic>
          <a:graphicData uri="http://schemas.openxmlformats.org/drawingml/2006/table">
            <a:tbl>
              <a:tblPr/>
              <a:tblGrid>
                <a:gridCol w="5334000"/>
              </a:tblGrid>
              <a:tr h="2208529">
                <a:tc>
                  <a:txBody>
                    <a:bodyPr/>
                    <a:p>
                      <a:pPr algn="l" rtl="0" eaLnBrk="0">
                        <a:lnSpc>
                          <a:spcPct val="11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95325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  <a:tabLst>
                          <a:tab pos="854710" algn="l"/>
                        </a:tabLst>
                      </a:pPr>
                      <a:r>
                        <a:rPr sz="18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800" kern="0" spc="-2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常规变量</a:t>
                      </a:r>
                      <a:endParaRPr sz="18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solidFill>
                          <a:schemeClr val="tx1"/>
                        </a:solidFill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38125" algn="l" rtl="0" eaLnBrk="0">
                        <a:lnSpc>
                          <a:spcPts val="1255"/>
                        </a:lnSpc>
                        <a:spcBef>
                          <a:spcPts val="720"/>
                        </a:spcBef>
                      </a:pPr>
                      <a:r>
                        <a:rPr sz="2400" kern="0" spc="3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 </a:t>
                      </a:r>
                      <a:r>
                        <a:rPr sz="1200" kern="0" spc="3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未被状态装饰器装饰的变量</a:t>
                      </a:r>
                      <a:endParaRPr sz="1200" dirty="0">
                        <a:solidFill>
                          <a:schemeClr val="bg1"/>
                        </a:solidFill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38125" algn="l" rtl="0" eaLnBrk="0">
                        <a:lnSpc>
                          <a:spcPts val="3105"/>
                        </a:lnSpc>
                      </a:pPr>
                      <a:r>
                        <a:rPr sz="2400" kern="0" spc="4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 </a:t>
                      </a:r>
                      <a:r>
                        <a:rPr sz="1200" kern="0" spc="4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值变化不会引起</a:t>
                      </a:r>
                      <a:r>
                        <a:rPr sz="1200" kern="0" spc="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UI</a:t>
                      </a:r>
                      <a:r>
                        <a:rPr sz="1200" kern="0" spc="4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的刷新</a:t>
                      </a:r>
                      <a:endParaRPr sz="1200" dirty="0">
                        <a:solidFill>
                          <a:schemeClr val="bg1"/>
                        </a:solidFill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38125" algn="l" rtl="0" eaLnBrk="0">
                        <a:lnSpc>
                          <a:spcPts val="1640"/>
                        </a:lnSpc>
                        <a:spcBef>
                          <a:spcPts val="1060"/>
                        </a:spcBef>
                      </a:pPr>
                      <a:r>
                        <a:rPr sz="2400" kern="0" spc="4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 </a:t>
                      </a:r>
                      <a:r>
                        <a:rPr sz="1200" kern="0" spc="4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通常用于辅助计算</a:t>
                      </a:r>
                      <a:endParaRPr sz="1200" dirty="0">
                        <a:solidFill>
                          <a:schemeClr val="bg1"/>
                        </a:solidFill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sz="700" dirty="0">
                        <a:solidFill>
                          <a:schemeClr val="bg1"/>
                        </a:solidFill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90525" algn="l" rtl="0" eaLnBrk="0">
                        <a:lnSpc>
                          <a:spcPts val="1510"/>
                        </a:lnSpc>
                        <a:spcBef>
                          <a:spcPts val="5"/>
                        </a:spcBef>
                        <a:tabLst>
                          <a:tab pos="469265" algn="l"/>
                        </a:tabLst>
                      </a:pPr>
                      <a:r>
                        <a:rPr sz="1200" kern="0" spc="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可用于初始化状态变量，但变化不会触</a:t>
                      </a:r>
                      <a:r>
                        <a:rPr sz="1200" kern="0" spc="-10" dirty="0">
                          <a:solidFill>
                            <a:schemeClr val="bg1">
                              <a:alpha val="100000"/>
                            </a:scheme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发更新</a:t>
                      </a:r>
                      <a:endParaRPr sz="1200" kern="0" spc="-10" dirty="0">
                        <a:solidFill>
                          <a:schemeClr val="bg1">
                            <a:alpha val="100000"/>
                          </a:schemeClr>
                        </a:solidFill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B5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B5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B5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7ABB0">
                        <a:alpha val="21000"/>
                      </a:srgbClr>
                    </a:solidFill>
                  </a:tcPr>
                </a:tc>
              </a:tr>
              <a:tr h="124841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4B5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B5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4B5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B3B8">
                        <a:alpha val="2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92" name="picture 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562725" y="4162425"/>
            <a:ext cx="152400" cy="152400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62725" y="2486025"/>
            <a:ext cx="457200" cy="457200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921000" y="6643320"/>
            <a:ext cx="6502400" cy="791307"/>
          </a:xfrm>
          <a:prstGeom prst="rect">
            <a:avLst/>
          </a:prstGeom>
        </p:spPr>
      </p:pic>
      <p:sp>
        <p:nvSpPr>
          <p:cNvPr id="98" name="textbox 98"/>
          <p:cNvSpPr/>
          <p:nvPr/>
        </p:nvSpPr>
        <p:spPr>
          <a:xfrm>
            <a:off x="923925" y="4591050"/>
            <a:ext cx="4857750" cy="876300"/>
          </a:xfrm>
          <a:prstGeom prst="rect">
            <a:avLst/>
          </a:prstGeom>
          <a:solidFill>
            <a:srgbClr val="111827">
              <a:alpha val="6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940" algn="l" rtl="0" eaLnBrk="0">
              <a:lnSpc>
                <a:spcPts val="1325"/>
              </a:lnSpc>
            </a:pPr>
            <a:r>
              <a:rPr sz="1000" kern="0" spc="1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kern="0" spc="12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</a:t>
            </a:r>
            <a:r>
              <a:rPr sz="1000" kern="0" spc="-35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4465" algn="l" rtl="0" eaLnBrk="0">
              <a:lnSpc>
                <a:spcPts val="1220"/>
              </a:lnSpc>
              <a:spcBef>
                <a:spcPts val="0"/>
              </a:spcBef>
            </a:pPr>
            <a:r>
              <a:rPr sz="1000" kern="0" spc="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1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</a:t>
            </a:r>
            <a:r>
              <a:rPr sz="1000" kern="0" spc="1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2;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1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UI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会重新渲染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0" name="textbox 100"/>
          <p:cNvSpPr/>
          <p:nvPr/>
        </p:nvSpPr>
        <p:spPr>
          <a:xfrm>
            <a:off x="6562725" y="4581525"/>
            <a:ext cx="4857750" cy="876300"/>
          </a:xfrm>
          <a:prstGeom prst="rect">
            <a:avLst/>
          </a:prstGeom>
          <a:solidFill>
            <a:srgbClr val="111827">
              <a:alpha val="6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3830" algn="l" rtl="0" eaLnBrk="0">
              <a:lnSpc>
                <a:spcPts val="1240"/>
              </a:lnSpc>
            </a:pP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private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increaseBy</a:t>
            </a:r>
            <a:r>
              <a:rPr sz="1000" kern="0" spc="-34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4465" algn="l" rtl="0" eaLnBrk="0">
              <a:lnSpc>
                <a:spcPts val="1220"/>
              </a:lnSpc>
              <a:spcBef>
                <a:spcPts val="0"/>
              </a:spcBef>
            </a:pPr>
            <a:r>
              <a:rPr sz="1000" kern="0" spc="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increaseBy</a:t>
            </a:r>
            <a:r>
              <a:rPr sz="1000" kern="0" spc="5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2;</a:t>
            </a:r>
            <a:r>
              <a:rPr sz="1000" kern="0" spc="16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1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UI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不会重新渲染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2" name="textbox 102"/>
          <p:cNvSpPr/>
          <p:nvPr/>
        </p:nvSpPr>
        <p:spPr>
          <a:xfrm>
            <a:off x="658698" y="1318018"/>
            <a:ext cx="3058160" cy="4140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27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状态变量与常规变量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4" name="textbox 104"/>
          <p:cNvSpPr/>
          <p:nvPr/>
        </p:nvSpPr>
        <p:spPr>
          <a:xfrm>
            <a:off x="669480" y="6014339"/>
            <a:ext cx="2129789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状态变量如何触发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6" name="picture 10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85800" y="17907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110" name="rect 110"/>
          <p:cNvSpPr/>
          <p:nvPr/>
        </p:nvSpPr>
        <p:spPr>
          <a:xfrm>
            <a:off x="6423660" y="4951603"/>
            <a:ext cx="5162550" cy="27432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2" name="rect 112"/>
          <p:cNvSpPr/>
          <p:nvPr/>
        </p:nvSpPr>
        <p:spPr>
          <a:xfrm>
            <a:off x="632460" y="5084953"/>
            <a:ext cx="5162550" cy="24384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4" name="rect 114"/>
          <p:cNvSpPr/>
          <p:nvPr/>
        </p:nvSpPr>
        <p:spPr>
          <a:xfrm>
            <a:off x="632460" y="2417953"/>
            <a:ext cx="5162550" cy="24384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6" name="rect 116"/>
          <p:cNvSpPr/>
          <p:nvPr/>
        </p:nvSpPr>
        <p:spPr>
          <a:xfrm>
            <a:off x="6423660" y="2417953"/>
            <a:ext cx="5162550" cy="24003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8" name="textbox 118"/>
          <p:cNvSpPr/>
          <p:nvPr/>
        </p:nvSpPr>
        <p:spPr>
          <a:xfrm>
            <a:off x="864514" y="5300853"/>
            <a:ext cx="4625340" cy="947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4140"/>
              </a:lnSpc>
            </a:pPr>
            <a:r>
              <a:rPr sz="6000" kern="0" spc="132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6000" kern="0" spc="-71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10" baseline="3900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应用级装饰器</a:t>
            </a:r>
            <a:endParaRPr sz="2300" baseline="3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6350" algn="l" rtl="0" eaLnBrk="0">
              <a:lnSpc>
                <a:spcPct val="108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用于应用级别的状态管理，能够监测不同页面，甚至不同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UIAbility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0" name="textbox 120"/>
          <p:cNvSpPr/>
          <p:nvPr/>
        </p:nvSpPr>
        <p:spPr>
          <a:xfrm>
            <a:off x="867409" y="2633853"/>
            <a:ext cx="4597400" cy="947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89000"/>
              </a:lnSpc>
              <a:spcBef>
                <a:spcPts val="5"/>
              </a:spcBef>
              <a:tabLst>
                <a:tab pos="508635" algn="l"/>
              </a:tabLst>
            </a:pPr>
            <a:r>
              <a:rPr sz="15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组件级装饰器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indent="1905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用于组件级别的状态管理，能够监测组件内部的变化以及不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同组件层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级之间的变化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2" name="picture 1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80109" y="2646553"/>
            <a:ext cx="381000" cy="381000"/>
          </a:xfrm>
          <a:prstGeom prst="rect">
            <a:avLst/>
          </a:prstGeom>
        </p:spPr>
      </p:pic>
      <p:sp>
        <p:nvSpPr>
          <p:cNvPr id="124" name="textbox 124"/>
          <p:cNvSpPr/>
          <p:nvPr/>
        </p:nvSpPr>
        <p:spPr>
          <a:xfrm>
            <a:off x="6658610" y="5167503"/>
            <a:ext cx="4597400" cy="7283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3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ts val="1885"/>
              </a:lnSpc>
              <a:spcBef>
                <a:spcPts val="5"/>
              </a:spcBef>
              <a:tabLst>
                <a:tab pos="511175" algn="l"/>
              </a:tabLst>
            </a:pPr>
            <a:r>
              <a:rPr sz="15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可变更的双向传递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组件不仅可以观察数据变化，还可以对数据进行修改，实现双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向同步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6" name="picture 1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671310" y="5180203"/>
            <a:ext cx="381000" cy="381000"/>
          </a:xfrm>
          <a:prstGeom prst="rect">
            <a:avLst/>
          </a:prstGeom>
        </p:spPr>
      </p:pic>
      <p:sp>
        <p:nvSpPr>
          <p:cNvPr id="128" name="textbox 128"/>
          <p:cNvSpPr/>
          <p:nvPr/>
        </p:nvSpPr>
        <p:spPr>
          <a:xfrm>
            <a:off x="6658610" y="2633853"/>
            <a:ext cx="3073400" cy="7283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4020"/>
              </a:lnSpc>
            </a:pPr>
            <a:r>
              <a:rPr sz="6000" kern="0" spc="132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6000" kern="0" spc="-70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10" baseline="3500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只读的单向传递</a:t>
            </a:r>
            <a:endParaRPr sz="2300" baseline="3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组件可以观察数据变化，但无法对其进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行修改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0" name="textbox 130"/>
          <p:cNvSpPr/>
          <p:nvPr/>
        </p:nvSpPr>
        <p:spPr>
          <a:xfrm>
            <a:off x="6658610" y="3891153"/>
            <a:ext cx="1930400" cy="711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2000"/>
              </a:lnSpc>
              <a:spcBef>
                <a:spcPts val="5"/>
              </a:spcBef>
              <a:tabLst>
                <a:tab pos="3962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可以观察数据变化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ts val="1510"/>
              </a:lnSpc>
              <a:spcBef>
                <a:spcPts val="5"/>
              </a:spcBef>
              <a:tabLst>
                <a:tab pos="3937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修改不会同步回数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2" name="picture 1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671310" y="4284853"/>
            <a:ext cx="304800" cy="304800"/>
          </a:xfrm>
          <a:prstGeom prst="rect">
            <a:avLst/>
          </a:prstGeom>
        </p:spPr>
      </p:pic>
      <p:pic>
        <p:nvPicPr>
          <p:cNvPr id="134" name="picture 1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671310" y="3903853"/>
            <a:ext cx="304800" cy="304800"/>
          </a:xfrm>
          <a:prstGeom prst="rect">
            <a:avLst/>
          </a:prstGeom>
        </p:spPr>
      </p:pic>
      <p:sp>
        <p:nvSpPr>
          <p:cNvPr id="136" name="textbox 136"/>
          <p:cNvSpPr/>
          <p:nvPr/>
        </p:nvSpPr>
        <p:spPr>
          <a:xfrm>
            <a:off x="6658610" y="6767703"/>
            <a:ext cx="1778000" cy="7258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156000"/>
              </a:lnSpc>
              <a:spcBef>
                <a:spcPts val="5"/>
              </a:spcBef>
              <a:tabLst>
                <a:tab pos="393700" algn="l"/>
                <a:tab pos="3962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可以观察数据变化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修改会同步回数据源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8" name="picture 1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671310" y="7161403"/>
            <a:ext cx="304800" cy="304800"/>
          </a:xfrm>
          <a:prstGeom prst="rect">
            <a:avLst/>
          </a:prstGeom>
        </p:spPr>
      </p:pic>
      <p:pic>
        <p:nvPicPr>
          <p:cNvPr id="140" name="picture 1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671310" y="6780403"/>
            <a:ext cx="304800" cy="304800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880109" y="3713353"/>
            <a:ext cx="4152900" cy="266700"/>
            <a:chOff x="0" y="0"/>
            <a:chExt cx="4152900" cy="266700"/>
          </a:xfrm>
        </p:grpSpPr>
        <p:pic>
          <p:nvPicPr>
            <p:cNvPr id="142" name="picture 14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4152900" cy="266700"/>
            </a:xfrm>
            <a:prstGeom prst="rect">
              <a:avLst/>
            </a:prstGeom>
          </p:spPr>
        </p:pic>
        <p:sp>
          <p:nvSpPr>
            <p:cNvPr id="144" name="textbox 144"/>
            <p:cNvSpPr/>
            <p:nvPr/>
          </p:nvSpPr>
          <p:spPr>
            <a:xfrm>
              <a:off x="-12700" y="-12700"/>
              <a:ext cx="4178300" cy="2984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8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5255" algn="l" rtl="0" eaLnBrk="0">
                <a:lnSpc>
                  <a:spcPct val="90000"/>
                </a:lnSpc>
                <a:spcBef>
                  <a:spcPts val="0"/>
                </a:spcBef>
              </a:pP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State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  @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  @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Link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  @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Provide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 @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Consume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</p:grpSp>
      <p:sp>
        <p:nvSpPr>
          <p:cNvPr id="146" name="textbox 146"/>
          <p:cNvSpPr/>
          <p:nvPr/>
        </p:nvSpPr>
        <p:spPr>
          <a:xfrm>
            <a:off x="586308" y="962558"/>
            <a:ext cx="3060700" cy="407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3000"/>
              </a:lnSpc>
            </a:pPr>
            <a:r>
              <a:rPr sz="27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</a:t>
            </a:r>
            <a:r>
              <a:rPr sz="27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管理装饰器分</a:t>
            </a: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8" name="textbox 148"/>
          <p:cNvSpPr/>
          <p:nvPr/>
        </p:nvSpPr>
        <p:spPr>
          <a:xfrm>
            <a:off x="6391910" y="1896542"/>
            <a:ext cx="2428239" cy="2895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6000"/>
              </a:lnSpc>
              <a:tabLst>
                <a:tab pos="35179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按数据传递形式分类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0" name="picture 1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404610" y="1922653"/>
            <a:ext cx="228600" cy="228600"/>
          </a:xfrm>
          <a:prstGeom prst="rect">
            <a:avLst/>
          </a:prstGeom>
        </p:spPr>
      </p:pic>
      <p:sp>
        <p:nvSpPr>
          <p:cNvPr id="152" name="textbox 152"/>
          <p:cNvSpPr/>
          <p:nvPr/>
        </p:nvSpPr>
        <p:spPr>
          <a:xfrm>
            <a:off x="867410" y="4439145"/>
            <a:ext cx="2863850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320"/>
              </a:lnSpc>
            </a:pP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仅限于在同一组件树内（同一页面）观察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4" name="picture 15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80110" y="4465828"/>
            <a:ext cx="133350" cy="133350"/>
          </a:xfrm>
          <a:prstGeom prst="rect">
            <a:avLst/>
          </a:prstGeom>
        </p:spPr>
      </p:pic>
      <p:sp>
        <p:nvSpPr>
          <p:cNvPr id="156" name="textbox 156"/>
          <p:cNvSpPr/>
          <p:nvPr/>
        </p:nvSpPr>
        <p:spPr>
          <a:xfrm>
            <a:off x="600710" y="1901571"/>
            <a:ext cx="1999614" cy="285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4000"/>
              </a:lnSpc>
              <a:tabLst>
                <a:tab pos="38036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按作用范围分类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8" name="picture 15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13410" y="1922653"/>
            <a:ext cx="257175" cy="228600"/>
          </a:xfrm>
          <a:prstGeom prst="rect">
            <a:avLst/>
          </a:prstGeom>
        </p:spPr>
      </p:pic>
      <p:sp>
        <p:nvSpPr>
          <p:cNvPr id="160" name="textbox 160"/>
          <p:cNvSpPr/>
          <p:nvPr/>
        </p:nvSpPr>
        <p:spPr>
          <a:xfrm>
            <a:off x="6671310" y="6361303"/>
            <a:ext cx="1657350" cy="266700"/>
          </a:xfrm>
          <a:prstGeom prst="rect">
            <a:avLst/>
          </a:prstGeom>
          <a:solidFill>
            <a:srgbClr val="1E40AF">
              <a:alpha val="95294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ct val="91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@Provide/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@Consume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62" name="textbox 162"/>
          <p:cNvSpPr/>
          <p:nvPr/>
        </p:nvSpPr>
        <p:spPr>
          <a:xfrm>
            <a:off x="880109" y="6723253"/>
            <a:ext cx="1524635" cy="266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ct val="89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@LocalStorageProp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64" name="textbox 164"/>
          <p:cNvSpPr/>
          <p:nvPr/>
        </p:nvSpPr>
        <p:spPr>
          <a:xfrm>
            <a:off x="8662035" y="3484753"/>
            <a:ext cx="1524000" cy="266700"/>
          </a:xfrm>
          <a:prstGeom prst="rect">
            <a:avLst/>
          </a:prstGeom>
          <a:solidFill>
            <a:srgbClr val="1E40AF">
              <a:alpha val="98823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ct val="89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@LocalStorageProp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66" name="picture 16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6404610" y="2417953"/>
            <a:ext cx="76200" cy="5276850"/>
          </a:xfrm>
          <a:prstGeom prst="rect">
            <a:avLst/>
          </a:prstGeom>
        </p:spPr>
      </p:pic>
      <p:sp>
        <p:nvSpPr>
          <p:cNvPr id="168" name="textbox 168"/>
          <p:cNvSpPr/>
          <p:nvPr/>
        </p:nvSpPr>
        <p:spPr>
          <a:xfrm>
            <a:off x="3366134" y="6380353"/>
            <a:ext cx="1505585" cy="266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5730" algn="l" rtl="0" eaLnBrk="0">
              <a:lnSpc>
                <a:spcPct val="89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@LocalStorageLink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70" name="textbox 170"/>
          <p:cNvSpPr/>
          <p:nvPr/>
        </p:nvSpPr>
        <p:spPr>
          <a:xfrm>
            <a:off x="9757409" y="6018403"/>
            <a:ext cx="1505585" cy="266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6365" algn="l" rtl="0" eaLnBrk="0">
              <a:lnSpc>
                <a:spcPct val="89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@LocalStorageLink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72" name="textbox 172"/>
          <p:cNvSpPr/>
          <p:nvPr/>
        </p:nvSpPr>
        <p:spPr>
          <a:xfrm>
            <a:off x="2108834" y="6380353"/>
            <a:ext cx="1181735" cy="266700"/>
          </a:xfrm>
          <a:prstGeom prst="rect">
            <a:avLst/>
          </a:prstGeom>
          <a:solidFill>
            <a:srgbClr val="1E40AF">
              <a:alpha val="97647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ct val="87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@StorageProp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74" name="textbox 174"/>
          <p:cNvSpPr/>
          <p:nvPr/>
        </p:nvSpPr>
        <p:spPr>
          <a:xfrm>
            <a:off x="7404735" y="3484753"/>
            <a:ext cx="1181100" cy="266700"/>
          </a:xfrm>
          <a:prstGeom prst="rect">
            <a:avLst/>
          </a:prstGeom>
          <a:solidFill>
            <a:srgbClr val="1E40AF">
              <a:alpha val="9647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3825" algn="l" rtl="0" eaLnBrk="0">
              <a:lnSpc>
                <a:spcPct val="87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@StorageProp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76" name="textbox 176"/>
          <p:cNvSpPr/>
          <p:nvPr/>
        </p:nvSpPr>
        <p:spPr>
          <a:xfrm>
            <a:off x="880109" y="6380353"/>
            <a:ext cx="1153160" cy="266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ct val="89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@StorageLink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78" name="textbox 178"/>
          <p:cNvSpPr/>
          <p:nvPr/>
        </p:nvSpPr>
        <p:spPr>
          <a:xfrm>
            <a:off x="8528685" y="6018403"/>
            <a:ext cx="1152525" cy="266700"/>
          </a:xfrm>
          <a:prstGeom prst="rect">
            <a:avLst/>
          </a:prstGeom>
          <a:solidFill>
            <a:srgbClr val="1E40AF">
              <a:alpha val="98823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920" algn="l" rtl="0" eaLnBrk="0">
              <a:lnSpc>
                <a:spcPct val="89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@StorageLink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80" name="textbox 180"/>
          <p:cNvSpPr/>
          <p:nvPr/>
        </p:nvSpPr>
        <p:spPr>
          <a:xfrm>
            <a:off x="1956434" y="4056253"/>
            <a:ext cx="1076960" cy="266700"/>
          </a:xfrm>
          <a:prstGeom prst="rect">
            <a:avLst/>
          </a:prstGeom>
          <a:solidFill>
            <a:srgbClr val="1E40AF">
              <a:alpha val="96862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6365" algn="l" rtl="0" eaLnBrk="0">
              <a:lnSpc>
                <a:spcPct val="89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@ObjectLink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82" name="textbox 182"/>
          <p:cNvSpPr/>
          <p:nvPr/>
        </p:nvSpPr>
        <p:spPr>
          <a:xfrm>
            <a:off x="7385685" y="6018403"/>
            <a:ext cx="1066800" cy="266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9380" algn="l" rtl="0" eaLnBrk="0">
              <a:lnSpc>
                <a:spcPct val="89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@ObjectLink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84" name="textbox 184"/>
          <p:cNvSpPr/>
          <p:nvPr/>
        </p:nvSpPr>
        <p:spPr>
          <a:xfrm>
            <a:off x="880109" y="4056253"/>
            <a:ext cx="1000760" cy="266700"/>
          </a:xfrm>
          <a:prstGeom prst="rect">
            <a:avLst/>
          </a:prstGeom>
          <a:solidFill>
            <a:srgbClr val="1E40AF">
              <a:alpha val="95294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2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ts val="1215"/>
              </a:lnSpc>
              <a:spcBef>
                <a:spcPts val="5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@Observed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86" name="textbox 186"/>
          <p:cNvSpPr/>
          <p:nvPr/>
        </p:nvSpPr>
        <p:spPr>
          <a:xfrm>
            <a:off x="867410" y="7119480"/>
            <a:ext cx="1663700" cy="172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5000"/>
              </a:lnSpc>
              <a:tabLst>
                <a:tab pos="191135" algn="l"/>
              </a:tabLst>
            </a:pP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实现应用的全局状态管理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8" name="picture 18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80110" y="7132828"/>
            <a:ext cx="133350" cy="133350"/>
          </a:xfrm>
          <a:prstGeom prst="rect">
            <a:avLst/>
          </a:prstGeom>
        </p:spPr>
      </p:pic>
      <p:pic>
        <p:nvPicPr>
          <p:cNvPr id="190" name="picture 19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613410" y="2417953"/>
            <a:ext cx="76200" cy="2438400"/>
          </a:xfrm>
          <a:prstGeom prst="rect">
            <a:avLst/>
          </a:prstGeom>
        </p:spPr>
      </p:pic>
      <p:pic>
        <p:nvPicPr>
          <p:cNvPr id="192" name="picture 19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613410" y="5084953"/>
            <a:ext cx="76200" cy="2438399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21600000">
            <a:off x="6671310" y="3484753"/>
            <a:ext cx="657225" cy="266700"/>
            <a:chOff x="0" y="0"/>
            <a:chExt cx="657225" cy="266700"/>
          </a:xfrm>
        </p:grpSpPr>
        <p:pic>
          <p:nvPicPr>
            <p:cNvPr id="194" name="picture 194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21600000">
              <a:off x="0" y="0"/>
              <a:ext cx="657225" cy="266700"/>
            </a:xfrm>
            <a:prstGeom prst="rect">
              <a:avLst/>
            </a:prstGeom>
          </p:spPr>
        </p:pic>
        <p:sp>
          <p:nvSpPr>
            <p:cNvPr id="196" name="textbox 196"/>
            <p:cNvSpPr/>
            <p:nvPr/>
          </p:nvSpPr>
          <p:spPr>
            <a:xfrm>
              <a:off x="-12700" y="-12700"/>
              <a:ext cx="682625" cy="2984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3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5255" algn="l" rtl="0" eaLnBrk="0">
                <a:lnSpc>
                  <a:spcPct val="87000"/>
                </a:lnSpc>
                <a:spcBef>
                  <a:spcPts val="5"/>
                </a:spcBef>
              </a:pPr>
              <a:r>
                <a:rPr sz="1000" kern="0" spc="22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</p:grpSp>
      <p:sp>
        <p:nvSpPr>
          <p:cNvPr id="198" name="textbox 198"/>
          <p:cNvSpPr/>
          <p:nvPr/>
        </p:nvSpPr>
        <p:spPr>
          <a:xfrm>
            <a:off x="6671310" y="6018403"/>
            <a:ext cx="638175" cy="266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2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ts val="1215"/>
              </a:lnSpc>
              <a:spcBef>
                <a:spcPts val="5"/>
              </a:spcBef>
            </a:pPr>
            <a:r>
              <a:rPr sz="1000" kern="0" spc="2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200" name="picture 20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613410" y="1427353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graphicFrame>
        <p:nvGraphicFramePr>
          <p:cNvPr id="204" name="table 204"/>
          <p:cNvGraphicFramePr>
            <a:graphicFrameLocks noGrp="1"/>
          </p:cNvGraphicFramePr>
          <p:nvPr/>
        </p:nvGraphicFramePr>
        <p:xfrm>
          <a:off x="685800" y="3037332"/>
          <a:ext cx="5373370" cy="2230754"/>
        </p:xfrm>
        <a:graphic>
          <a:graphicData uri="http://schemas.openxmlformats.org/drawingml/2006/table">
            <a:tbl>
              <a:tblPr/>
              <a:tblGrid>
                <a:gridCol w="5373370"/>
              </a:tblGrid>
              <a:tr h="2224404">
                <a:tc>
                  <a:txBody>
                    <a:bodyPr/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95325" algn="l" rtl="0" eaLnBrk="0">
                        <a:lnSpc>
                          <a:spcPct val="96000"/>
                        </a:lnSpc>
                        <a:tabLst>
                          <a:tab pos="848360" algn="l"/>
                        </a:tabLst>
                      </a:pPr>
                      <a:r>
                        <a:rPr sz="15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基本特点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5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23875" algn="l" rtl="0" eaLnBrk="0">
                        <a:lnSpc>
                          <a:spcPts val="1510"/>
                        </a:lnSpc>
                        <a:spcBef>
                          <a:spcPts val="370"/>
                        </a:spcBef>
                        <a:tabLst>
                          <a:tab pos="603250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用于赋予变量状态属性，是最基础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的装饰器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523875" algn="l" rtl="0" eaLnBrk="0">
                        <a:lnSpc>
                          <a:spcPct val="92000"/>
                        </a:lnSpc>
                        <a:spcBef>
                          <a:spcPts val="1010"/>
                        </a:spcBef>
                        <a:tabLst>
                          <a:tab pos="596900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状态变化时，绑定的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UI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组件自动刷新并重新渲染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523875" algn="l" rtl="0" eaLnBrk="0">
                        <a:lnSpc>
                          <a:spcPct val="91000"/>
                        </a:lnSpc>
                        <a:spcBef>
                          <a:spcPts val="1085"/>
                        </a:spcBef>
                        <a:tabLst>
                          <a:tab pos="599440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作为大部分状态变量的数据</a:t>
                      </a:r>
                      <a:r>
                        <a:rPr sz="1200" kern="0" spc="-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源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23875" algn="l" rtl="0" eaLnBrk="0">
                        <a:lnSpc>
                          <a:spcPts val="1510"/>
                        </a:lnSpc>
                        <a:spcBef>
                          <a:spcPts val="5"/>
                        </a:spcBef>
                        <a:tabLst>
                          <a:tab pos="603250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从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API 9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开始，支持在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ArkTS</a:t>
                      </a: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卡片中使用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748E"/>
                    </a:solidFill>
                  </a:tcPr>
                </a:tc>
              </a:tr>
            </a:tbl>
          </a:graphicData>
        </a:graphic>
      </p:graphicFrame>
      <p:pic>
        <p:nvPicPr>
          <p:cNvPr id="206" name="picture 2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76325" y="4861384"/>
            <a:ext cx="133350" cy="105507"/>
          </a:xfrm>
          <a:prstGeom prst="rect">
            <a:avLst/>
          </a:prstGeom>
        </p:spPr>
      </p:pic>
      <p:pic>
        <p:nvPicPr>
          <p:cNvPr id="208" name="picture 2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76325" y="4556584"/>
            <a:ext cx="133350" cy="105507"/>
          </a:xfrm>
          <a:prstGeom prst="rect">
            <a:avLst/>
          </a:prstGeom>
        </p:spPr>
      </p:pic>
      <p:pic>
        <p:nvPicPr>
          <p:cNvPr id="210" name="picture 2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76325" y="4251784"/>
            <a:ext cx="133350" cy="105507"/>
          </a:xfrm>
          <a:prstGeom prst="rect">
            <a:avLst/>
          </a:prstGeom>
        </p:spPr>
      </p:pic>
      <p:pic>
        <p:nvPicPr>
          <p:cNvPr id="212" name="picture 2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76325" y="3946984"/>
            <a:ext cx="133350" cy="105507"/>
          </a:xfrm>
          <a:prstGeom prst="rect">
            <a:avLst/>
          </a:prstGeom>
        </p:spPr>
      </p:pic>
      <p:pic>
        <p:nvPicPr>
          <p:cNvPr id="214" name="picture 2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23925" y="3275838"/>
            <a:ext cx="457200" cy="457200"/>
          </a:xfrm>
          <a:prstGeom prst="rect">
            <a:avLst/>
          </a:prstGeom>
        </p:spPr>
      </p:pic>
      <p:sp>
        <p:nvSpPr>
          <p:cNvPr id="216" name="textbox 216"/>
          <p:cNvSpPr/>
          <p:nvPr/>
        </p:nvSpPr>
        <p:spPr>
          <a:xfrm>
            <a:off x="6303263" y="3046476"/>
            <a:ext cx="5377179" cy="2231389"/>
          </a:xfrm>
          <a:prstGeom prst="rect">
            <a:avLst/>
          </a:prstGeom>
          <a:solidFill>
            <a:srgbClr val="1E3A5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97230" algn="l" rtl="0" eaLnBrk="0">
              <a:lnSpc>
                <a:spcPct val="92000"/>
              </a:lnSpc>
              <a:spcBef>
                <a:spcPts val="5"/>
              </a:spcBef>
              <a:tabLst>
                <a:tab pos="84645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使用规则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5780" algn="l" rtl="0" eaLnBrk="0">
              <a:lnSpc>
                <a:spcPct val="91000"/>
              </a:lnSpc>
              <a:spcBef>
                <a:spcPts val="370"/>
              </a:spcBef>
              <a:tabLst>
                <a:tab pos="6032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私有性：仅限于组件内部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25780" algn="l" rtl="0" eaLnBrk="0">
              <a:lnSpc>
                <a:spcPct val="92000"/>
              </a:lnSpc>
              <a:spcBef>
                <a:spcPts val="1090"/>
              </a:spcBef>
              <a:tabLst>
                <a:tab pos="6064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声明要求：必须指定变量类型，并进行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本地初始化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5780" algn="l" rtl="0" eaLnBrk="0">
              <a:lnSpc>
                <a:spcPct val="157000"/>
              </a:lnSpc>
              <a:spcBef>
                <a:spcPts val="0"/>
              </a:spcBef>
              <a:tabLst>
                <a:tab pos="60515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class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string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1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boolean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enum</a:t>
            </a:r>
            <a:r>
              <a:rPr sz="12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框架定义的联合类型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18" name="picture 2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96075" y="4870909"/>
            <a:ext cx="133350" cy="105507"/>
          </a:xfrm>
          <a:prstGeom prst="rect">
            <a:avLst/>
          </a:prstGeom>
        </p:spPr>
      </p:pic>
      <p:pic>
        <p:nvPicPr>
          <p:cNvPr id="220" name="picture 2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96075" y="4566109"/>
            <a:ext cx="133350" cy="105507"/>
          </a:xfrm>
          <a:prstGeom prst="rect">
            <a:avLst/>
          </a:prstGeom>
        </p:spPr>
      </p:pic>
      <p:pic>
        <p:nvPicPr>
          <p:cNvPr id="222" name="picture 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96075" y="4261309"/>
            <a:ext cx="133350" cy="105507"/>
          </a:xfrm>
          <a:prstGeom prst="rect">
            <a:avLst/>
          </a:prstGeom>
        </p:spPr>
      </p:pic>
      <p:pic>
        <p:nvPicPr>
          <p:cNvPr id="224" name="picture 2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96075" y="3956509"/>
            <a:ext cx="133350" cy="105507"/>
          </a:xfrm>
          <a:prstGeom prst="rect">
            <a:avLst/>
          </a:prstGeom>
        </p:spPr>
      </p:pic>
      <p:pic>
        <p:nvPicPr>
          <p:cNvPr id="226" name="picture 2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543675" y="3285363"/>
            <a:ext cx="457200" cy="45720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 rot="21600000">
            <a:off x="5837555" y="948055"/>
            <a:ext cx="6305550" cy="2091055"/>
            <a:chOff x="0" y="0"/>
            <a:chExt cx="6305550" cy="2228850"/>
          </a:xfrm>
        </p:grpSpPr>
        <p:pic>
          <p:nvPicPr>
            <p:cNvPr id="228" name="picture 2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6305550" cy="2228850"/>
            </a:xfrm>
            <a:prstGeom prst="rect">
              <a:avLst/>
            </a:prstGeom>
          </p:spPr>
        </p:pic>
        <p:sp>
          <p:nvSpPr>
            <p:cNvPr id="230" name="textbox 230"/>
            <p:cNvSpPr/>
            <p:nvPr/>
          </p:nvSpPr>
          <p:spPr>
            <a:xfrm>
              <a:off x="-12700" y="-12700"/>
              <a:ext cx="6330950" cy="226885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7165" algn="l" rtl="0" eaLnBrk="0">
                <a:lnSpc>
                  <a:spcPts val="1240"/>
                </a:lnSpc>
                <a:spcBef>
                  <a:spcPts val="5"/>
                </a:spcBef>
              </a:pP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</a:t>
              </a:r>
              <a:r>
                <a:rPr sz="1000" kern="0" spc="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ruct</a:t>
              </a:r>
              <a:r>
                <a:rPr sz="1000" kern="0" spc="8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Counter</a:t>
              </a:r>
              <a:r>
                <a:rPr sz="1000" kern="0" spc="1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37185" algn="l" rtl="0" eaLnBrk="0">
                <a:lnSpc>
                  <a:spcPts val="1325"/>
                </a:lnSpc>
                <a:spcBef>
                  <a:spcPts val="125"/>
                </a:spcBef>
              </a:pP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State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9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0;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定</a:t>
              </a:r>
              <a:r>
                <a:rPr sz="1000" kern="0" spc="50" dirty="0">
                  <a:solidFill>
                    <a:srgbClr val="93C5F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义状态变量并本地初始化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46075" algn="l" rtl="0" eaLnBrk="0">
                <a:lnSpc>
                  <a:spcPts val="1300"/>
                </a:lnSpc>
                <a:spcBef>
                  <a:spcPts val="310"/>
                </a:spcBef>
              </a:pP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01650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</a:t>
              </a:r>
              <a:r>
                <a:rPr sz="1000" kern="0" spc="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59130" algn="l" rtl="0" eaLnBrk="0">
                <a:lnSpc>
                  <a:spcPts val="1285"/>
                </a:lnSpc>
                <a:spcBef>
                  <a:spcPts val="195"/>
                </a:spcBef>
              </a:pP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(`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计数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${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}`)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64845" algn="l" rtl="0" eaLnBrk="0">
                <a:lnSpc>
                  <a:spcPts val="1325"/>
                </a:lnSpc>
                <a:spcBef>
                  <a:spcPts val="80"/>
                </a:spcBef>
              </a:pP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Button</a:t>
              </a:r>
              <a:r>
                <a:rPr sz="1000" kern="0" spc="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50" dirty="0">
                  <a:solidFill>
                    <a:srgbClr val="93C5F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增加</a:t>
              </a:r>
              <a:r>
                <a:rPr sz="1000" kern="0" spc="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').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onClick</a:t>
              </a:r>
              <a:r>
                <a:rPr sz="1000" kern="0" spc="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(()</a:t>
              </a:r>
              <a:r>
                <a:rPr sz="1000" kern="0" spc="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&gt;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-3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++;</a:t>
              </a:r>
              <a:r>
                <a:rPr sz="1000" kern="0" spc="1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})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修改状态变量触发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UI</a:t>
              </a:r>
              <a:r>
                <a:rPr sz="1000" kern="0" spc="40" dirty="0">
                  <a:solidFill>
                    <a:srgbClr val="93C5F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更新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05460" algn="l" rtl="0" eaLnBrk="0">
                <a:lnSpc>
                  <a:spcPts val="1300"/>
                </a:lnSpc>
                <a:spcBef>
                  <a:spcPts val="310"/>
                </a:spcBef>
              </a:pPr>
              <a:r>
                <a:rPr sz="10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45440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85420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232" name="textbox 232"/>
          <p:cNvSpPr/>
          <p:nvPr/>
        </p:nvSpPr>
        <p:spPr>
          <a:xfrm>
            <a:off x="6294119" y="5466588"/>
            <a:ext cx="5377179" cy="2231389"/>
          </a:xfrm>
          <a:prstGeom prst="rect">
            <a:avLst/>
          </a:prstGeom>
          <a:solidFill>
            <a:srgbClr val="1E3A5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97230" algn="l" rtl="0" eaLnBrk="0">
              <a:lnSpc>
                <a:spcPct val="94000"/>
              </a:lnSpc>
              <a:spcBef>
                <a:spcPts val="5"/>
              </a:spcBef>
              <a:tabLst>
                <a:tab pos="84645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观察变化与行为表现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5780" algn="l" rtl="0" eaLnBrk="0">
              <a:lnSpc>
                <a:spcPct val="92000"/>
              </a:lnSpc>
              <a:spcBef>
                <a:spcPts val="360"/>
              </a:spcBef>
              <a:tabLst>
                <a:tab pos="60579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基本类型：可观察到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boolean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string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类型的值变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25780" algn="l" rtl="0" eaLnBrk="0">
              <a:lnSpc>
                <a:spcPct val="92000"/>
              </a:lnSpc>
              <a:spcBef>
                <a:spcPts val="1075"/>
              </a:spcBef>
              <a:tabLst>
                <a:tab pos="60515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复杂类型：可观察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class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的重新赋值及属性赋值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25780" algn="l" rtl="0" eaLnBrk="0">
              <a:lnSpc>
                <a:spcPts val="1510"/>
              </a:lnSpc>
              <a:spcBef>
                <a:spcPts val="955"/>
              </a:spcBef>
              <a:tabLst>
                <a:tab pos="6032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数组：可观察数组赋值、元素添加、删除和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5780" algn="l" rtl="0" eaLnBrk="0">
              <a:lnSpc>
                <a:spcPct val="93000"/>
              </a:lnSpc>
              <a:spcBef>
                <a:spcPts val="5"/>
              </a:spcBef>
              <a:tabLst>
                <a:tab pos="6159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Date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1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Map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Set</a:t>
            </a:r>
            <a:r>
              <a:rPr sz="1200" kern="0" spc="-8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：可观察整体赋值和特定方法调用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34" name="picture 2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86550" y="7290258"/>
            <a:ext cx="133350" cy="105507"/>
          </a:xfrm>
          <a:prstGeom prst="rect">
            <a:avLst/>
          </a:prstGeom>
        </p:spPr>
      </p:pic>
      <p:pic>
        <p:nvPicPr>
          <p:cNvPr id="236" name="picture 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86550" y="6985458"/>
            <a:ext cx="133350" cy="105507"/>
          </a:xfrm>
          <a:prstGeom prst="rect">
            <a:avLst/>
          </a:prstGeom>
        </p:spPr>
      </p:pic>
      <p:pic>
        <p:nvPicPr>
          <p:cNvPr id="238" name="picture 2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86550" y="6680658"/>
            <a:ext cx="133350" cy="105507"/>
          </a:xfrm>
          <a:prstGeom prst="rect">
            <a:avLst/>
          </a:prstGeom>
        </p:spPr>
      </p:pic>
      <p:pic>
        <p:nvPicPr>
          <p:cNvPr id="240" name="picture 2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86550" y="6375858"/>
            <a:ext cx="133350" cy="105507"/>
          </a:xfrm>
          <a:prstGeom prst="rect">
            <a:avLst/>
          </a:prstGeom>
        </p:spPr>
      </p:pic>
      <p:pic>
        <p:nvPicPr>
          <p:cNvPr id="242" name="picture 2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534150" y="5704713"/>
            <a:ext cx="457200" cy="457200"/>
          </a:xfrm>
          <a:prstGeom prst="rect">
            <a:avLst/>
          </a:prstGeom>
        </p:spPr>
      </p:pic>
      <p:sp>
        <p:nvSpPr>
          <p:cNvPr id="244" name="textbox 244"/>
          <p:cNvSpPr/>
          <p:nvPr/>
        </p:nvSpPr>
        <p:spPr>
          <a:xfrm>
            <a:off x="713231" y="5426964"/>
            <a:ext cx="5374004" cy="2231389"/>
          </a:xfrm>
          <a:prstGeom prst="rect">
            <a:avLst/>
          </a:prstGeom>
          <a:solidFill>
            <a:srgbClr val="1E3A5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95960" algn="l" rtl="0" eaLnBrk="0">
              <a:lnSpc>
                <a:spcPct val="96000"/>
              </a:lnSpc>
              <a:spcBef>
                <a:spcPts val="0"/>
              </a:spcBef>
              <a:tabLst>
                <a:tab pos="84836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变量传递规则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4510" algn="l" rtl="0" eaLnBrk="0">
              <a:lnSpc>
                <a:spcPts val="1510"/>
              </a:lnSpc>
              <a:spcBef>
                <a:spcPts val="365"/>
              </a:spcBef>
              <a:tabLst>
                <a:tab pos="60261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父组件初始化：可选，从父组件初始化或在本地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24510" algn="l" rtl="0" eaLnBrk="0">
              <a:lnSpc>
                <a:spcPts val="1510"/>
              </a:lnSpc>
              <a:spcBef>
                <a:spcPts val="890"/>
              </a:spcBef>
              <a:tabLst>
                <a:tab pos="6032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单向同步：与子组件中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量形成单向数据同步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4510" algn="l" rtl="0" eaLnBrk="0">
              <a:lnSpc>
                <a:spcPts val="1510"/>
              </a:lnSpc>
              <a:tabLst>
                <a:tab pos="60198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双向同步：与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ObjectLink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装饰的变量建立双向数据同步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46" name="picture 2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04900" y="6947358"/>
            <a:ext cx="133350" cy="105507"/>
          </a:xfrm>
          <a:prstGeom prst="rect">
            <a:avLst/>
          </a:prstGeom>
        </p:spPr>
      </p:pic>
      <p:pic>
        <p:nvPicPr>
          <p:cNvPr id="248" name="picture 2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04900" y="6642558"/>
            <a:ext cx="133350" cy="105507"/>
          </a:xfrm>
          <a:prstGeom prst="rect">
            <a:avLst/>
          </a:prstGeom>
        </p:spPr>
      </p:pic>
      <p:pic>
        <p:nvPicPr>
          <p:cNvPr id="250" name="picture 2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04900" y="6337759"/>
            <a:ext cx="133350" cy="105507"/>
          </a:xfrm>
          <a:prstGeom prst="rect">
            <a:avLst/>
          </a:prstGeom>
        </p:spPr>
      </p:pic>
      <p:pic>
        <p:nvPicPr>
          <p:cNvPr id="252" name="picture 25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52500" y="5666613"/>
            <a:ext cx="457200" cy="457200"/>
          </a:xfrm>
          <a:prstGeom prst="rect">
            <a:avLst/>
          </a:prstGeom>
        </p:spPr>
      </p:pic>
      <p:sp>
        <p:nvSpPr>
          <p:cNvPr id="254" name="textbox 254"/>
          <p:cNvSpPr/>
          <p:nvPr/>
        </p:nvSpPr>
        <p:spPr>
          <a:xfrm>
            <a:off x="695731" y="1267993"/>
            <a:ext cx="4358640" cy="420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6000"/>
              </a:lnSpc>
            </a:pPr>
            <a:r>
              <a:rPr sz="2700" b="1" kern="0" spc="-2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@State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装饰器</a:t>
            </a:r>
            <a:r>
              <a:rPr sz="2700" kern="0" spc="-22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：组件内状态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pic>
        <p:nvPicPr>
          <p:cNvPr id="256" name="picture 2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8960000">
            <a:off x="4168315" y="2237153"/>
            <a:ext cx="660048" cy="660048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21600000">
            <a:off x="5075555" y="2229993"/>
            <a:ext cx="764506" cy="762000"/>
            <a:chOff x="0" y="0"/>
            <a:chExt cx="764506" cy="762000"/>
          </a:xfrm>
        </p:grpSpPr>
        <p:pic>
          <p:nvPicPr>
            <p:cNvPr id="258" name="picture 25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762000" cy="762000"/>
            </a:xfrm>
            <a:prstGeom prst="rect">
              <a:avLst/>
            </a:prstGeom>
          </p:spPr>
        </p:pic>
        <p:sp>
          <p:nvSpPr>
            <p:cNvPr id="260" name="textbox 260"/>
            <p:cNvSpPr/>
            <p:nvPr/>
          </p:nvSpPr>
          <p:spPr>
            <a:xfrm>
              <a:off x="-12700" y="-12700"/>
              <a:ext cx="789940" cy="81470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2225" algn="ctr" rtl="0" eaLnBrk="0">
                <a:lnSpc>
                  <a:spcPct val="89000"/>
                </a:lnSpc>
              </a:pPr>
              <a:r>
                <a:rPr sz="1500" b="1" kern="0" spc="100" dirty="0">
                  <a:solidFill>
                    <a:srgbClr val="FFFFFF">
                      <a:alpha val="100000"/>
                    </a:srgbClr>
                  </a:solidFill>
                  <a:latin typeface="Microsoft Himalaya" panose="01010100010101010101" charset="0"/>
                  <a:ea typeface="Microsoft Himalaya" panose="01010100010101010101" charset="0"/>
                  <a:cs typeface="Microsoft Himalaya" panose="01010100010101010101" charset="0"/>
                </a:rPr>
                <a:t>@Stat</a:t>
              </a:r>
              <a:r>
                <a:rPr lang="en-US" sz="1500" b="1" kern="0" spc="100" dirty="0">
                  <a:solidFill>
                    <a:srgbClr val="FFFFFF">
                      <a:alpha val="100000"/>
                    </a:srgbClr>
                  </a:solidFill>
                  <a:latin typeface="Microsoft Himalaya" panose="01010100010101010101" charset="0"/>
                  <a:ea typeface="Microsoft Himalaya" panose="01010100010101010101" charset="0"/>
                  <a:cs typeface="Microsoft Himalaya" panose="01010100010101010101" charset="0"/>
                </a:rPr>
                <a:t>e</a:t>
              </a:r>
              <a:endParaRPr lang="en-US" sz="1500" b="1" kern="0" spc="100" dirty="0">
                <a:solidFill>
                  <a:srgbClr val="FFFFFF">
                    <a:alpha val="100000"/>
                  </a:srgbClr>
                </a:solidFill>
                <a:latin typeface="Microsoft Himalaya" panose="01010100010101010101" charset="0"/>
                <a:ea typeface="Microsoft Himalaya" panose="01010100010101010101" charset="0"/>
                <a:cs typeface="Microsoft Himalaya" panose="01010100010101010101" charset="0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21600000">
            <a:off x="3136265" y="2177288"/>
            <a:ext cx="609600" cy="609600"/>
            <a:chOff x="0" y="0"/>
            <a:chExt cx="609600" cy="609600"/>
          </a:xfrm>
        </p:grpSpPr>
        <p:pic>
          <p:nvPicPr>
            <p:cNvPr id="262" name="picture 26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609600" cy="609600"/>
            </a:xfrm>
            <a:prstGeom prst="rect">
              <a:avLst/>
            </a:prstGeom>
          </p:spPr>
        </p:pic>
        <p:sp>
          <p:nvSpPr>
            <p:cNvPr id="264" name="textbox 264"/>
            <p:cNvSpPr/>
            <p:nvPr/>
          </p:nvSpPr>
          <p:spPr>
            <a:xfrm>
              <a:off x="-12700" y="-12700"/>
              <a:ext cx="635000" cy="64706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6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85420" algn="l" rtl="0" eaLnBrk="0">
                <a:lnSpc>
                  <a:spcPct val="91000"/>
                </a:lnSpc>
              </a:pP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数据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pic>
        <p:nvPicPr>
          <p:cNvPr id="266" name="picture 26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85800" y="1732788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270" name="rect 270"/>
          <p:cNvSpPr/>
          <p:nvPr/>
        </p:nvSpPr>
        <p:spPr>
          <a:xfrm>
            <a:off x="685800" y="2247900"/>
            <a:ext cx="5334000" cy="3248025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72" name="rect 272"/>
          <p:cNvSpPr/>
          <p:nvPr/>
        </p:nvSpPr>
        <p:spPr>
          <a:xfrm>
            <a:off x="876300" y="2857500"/>
            <a:ext cx="4953000" cy="2133600"/>
          </a:xfrm>
          <a:prstGeom prst="rect">
            <a:avLst/>
          </a:prstGeom>
          <a:solidFill>
            <a:srgbClr val="121A2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74" name="rect 274"/>
          <p:cNvSpPr/>
          <p:nvPr/>
        </p:nvSpPr>
        <p:spPr>
          <a:xfrm>
            <a:off x="1028700" y="3771900"/>
            <a:ext cx="4648200" cy="190500"/>
          </a:xfrm>
          <a:prstGeom prst="rect">
            <a:avLst/>
          </a:prstGeom>
          <a:solidFill>
            <a:srgbClr val="88C0D0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76" name="rect 276"/>
          <p:cNvSpPr/>
          <p:nvPr/>
        </p:nvSpPr>
        <p:spPr>
          <a:xfrm>
            <a:off x="1028700" y="4343400"/>
            <a:ext cx="4648200" cy="190500"/>
          </a:xfrm>
          <a:prstGeom prst="rect">
            <a:avLst/>
          </a:prstGeom>
          <a:solidFill>
            <a:srgbClr val="88C0D0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78" name="rect 278"/>
          <p:cNvSpPr/>
          <p:nvPr/>
        </p:nvSpPr>
        <p:spPr>
          <a:xfrm>
            <a:off x="1543049" y="5133975"/>
            <a:ext cx="476250" cy="152400"/>
          </a:xfrm>
          <a:prstGeom prst="rect">
            <a:avLst/>
          </a:prstGeom>
          <a:solidFill>
            <a:srgbClr val="1F293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80" name="textbox 280"/>
          <p:cNvSpPr/>
          <p:nvPr/>
        </p:nvSpPr>
        <p:spPr>
          <a:xfrm>
            <a:off x="863599" y="2425700"/>
            <a:ext cx="2907664" cy="28752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5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3000"/>
              </a:lnSpc>
              <a:spcBef>
                <a:spcPts val="5"/>
              </a:spcBef>
              <a:tabLst>
                <a:tab pos="43180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简单类型示例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0" algn="l" rtl="0" eaLnBrk="0">
              <a:lnSpc>
                <a:spcPts val="1470"/>
              </a:lnSpc>
              <a:spcBef>
                <a:spcPts val="305"/>
              </a:spcBef>
            </a:pPr>
            <a:r>
              <a:rPr sz="1000" i="1" kern="0" spc="160" dirty="0">
                <a:solidFill>
                  <a:srgbClr val="88C0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-280" dirty="0">
                <a:solidFill>
                  <a:srgbClr val="88C0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160" dirty="0">
                <a:solidFill>
                  <a:srgbClr val="88C0D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主入口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86000"/>
              </a:lnSpc>
              <a:spcBef>
                <a:spcPts val="325"/>
              </a:spcBef>
            </a:pPr>
            <a:r>
              <a:rPr sz="1000" b="1" kern="0" spc="70" dirty="0">
                <a:solidFill>
                  <a:srgbClr val="EBCB8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@Entry</a:t>
            </a:r>
            <a:endParaRPr sz="1000" dirty="0">
              <a:latin typeface="Consolas" panose="020B0609020204030204"/>
              <a:ea typeface="Consolas" panose="020B0609020204030204"/>
              <a:cs typeface="Consolas" panose="020B0609020204030204"/>
            </a:endParaRPr>
          </a:p>
          <a:p>
            <a:pPr algn="r" rtl="0" eaLnBrk="0">
              <a:lnSpc>
                <a:spcPts val="1470"/>
              </a:lnSpc>
              <a:spcBef>
                <a:spcPts val="170"/>
              </a:spcBef>
            </a:pPr>
            <a:r>
              <a:rPr sz="1000" b="1" kern="0" spc="60" dirty="0">
                <a:solidFill>
                  <a:srgbClr val="EBCB8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@Componen</a:t>
            </a:r>
            <a:r>
              <a:rPr sz="1000" b="1" kern="0" spc="50" dirty="0">
                <a:solidFill>
                  <a:srgbClr val="EBCB8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t</a:t>
            </a:r>
            <a:r>
              <a:rPr sz="1000" b="1" kern="0" spc="50" dirty="0">
                <a:solidFill>
                  <a:srgbClr val="EBCB8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000" b="1" kern="0" spc="50" dirty="0">
                <a:solidFill>
                  <a:srgbClr val="81A1C1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struct</a:t>
            </a:r>
            <a:r>
              <a:rPr sz="1000" b="1" kern="0" spc="140" dirty="0">
                <a:solidFill>
                  <a:srgbClr val="81A1C1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CounterExample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0" algn="l" rtl="0" eaLnBrk="0">
              <a:lnSpc>
                <a:spcPts val="1470"/>
              </a:lnSpc>
              <a:spcBef>
                <a:spcPts val="305"/>
              </a:spcBef>
            </a:pPr>
            <a:r>
              <a:rPr sz="1000" i="1" kern="0" spc="100" dirty="0">
                <a:solidFill>
                  <a:srgbClr val="88C0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-280" dirty="0">
                <a:solidFill>
                  <a:srgbClr val="88C0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100" dirty="0">
                <a:solidFill>
                  <a:srgbClr val="88C0D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i="1" kern="0" spc="100" dirty="0">
                <a:solidFill>
                  <a:srgbClr val="88C0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i="1" kern="0" spc="0" dirty="0">
                <a:solidFill>
                  <a:srgbClr val="88C0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i="1" kern="0" spc="100" dirty="0">
                <a:solidFill>
                  <a:srgbClr val="88C0D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装饰的数值类</a:t>
            </a:r>
            <a:r>
              <a:rPr sz="1000" i="1" kern="0" spc="90" dirty="0">
                <a:solidFill>
                  <a:srgbClr val="88C0D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型变量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84000"/>
              </a:lnSpc>
              <a:spcBef>
                <a:spcPts val="310"/>
              </a:spcBef>
            </a:pPr>
            <a:r>
              <a:rPr sz="1000" b="1" kern="0" spc="160" dirty="0">
                <a:solidFill>
                  <a:srgbClr val="EBCB8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@</a:t>
            </a:r>
            <a:r>
              <a:rPr sz="1000" b="1" kern="0" spc="0" dirty="0">
                <a:solidFill>
                  <a:srgbClr val="EBCB8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State</a:t>
            </a:r>
            <a:r>
              <a:rPr sz="1000" b="1" kern="0" spc="210" dirty="0">
                <a:solidFill>
                  <a:srgbClr val="EBCB8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count</a:t>
            </a:r>
            <a:r>
              <a:rPr sz="1000" kern="0" spc="1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b="1" kern="0" spc="0" dirty="0">
                <a:solidFill>
                  <a:srgbClr val="81A1C1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number</a:t>
            </a:r>
            <a:r>
              <a:rPr sz="1000" b="1" kern="0" spc="130" dirty="0">
                <a:solidFill>
                  <a:srgbClr val="81A1C1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000" kern="0" spc="1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0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60" dirty="0">
                <a:solidFill>
                  <a:srgbClr val="B48EA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θ</a:t>
            </a:r>
            <a:r>
              <a:rPr sz="1000" kern="0" spc="-400" dirty="0">
                <a:solidFill>
                  <a:srgbClr val="B48EA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9405" algn="l" rtl="0" eaLnBrk="0">
              <a:lnSpc>
                <a:spcPts val="1470"/>
              </a:lnSpc>
              <a:spcBef>
                <a:spcPts val="305"/>
              </a:spcBef>
            </a:pPr>
            <a:r>
              <a:rPr sz="1000" i="1" kern="0" spc="130" dirty="0">
                <a:solidFill>
                  <a:srgbClr val="88C0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-240" dirty="0">
                <a:solidFill>
                  <a:srgbClr val="88C0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130" dirty="0">
                <a:solidFill>
                  <a:srgbClr val="88C0D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5400" algn="l" rtl="0" eaLnBrk="0">
              <a:lnSpc>
                <a:spcPts val="1215"/>
              </a:lnSpc>
              <a:spcBef>
                <a:spcPts val="205"/>
              </a:spcBef>
            </a:pP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当状态变量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282" name="picture 2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76299" y="2438400"/>
            <a:ext cx="304800" cy="304800"/>
          </a:xfrm>
          <a:prstGeom prst="rect">
            <a:avLst/>
          </a:prstGeom>
        </p:spPr>
      </p:pic>
      <p:sp>
        <p:nvSpPr>
          <p:cNvPr id="284" name="textbox 284"/>
          <p:cNvSpPr/>
          <p:nvPr/>
        </p:nvSpPr>
        <p:spPr>
          <a:xfrm>
            <a:off x="695731" y="1328648"/>
            <a:ext cx="4016375" cy="4305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algn="r" rtl="0" eaLnBrk="0">
              <a:lnSpc>
                <a:spcPct val="95000"/>
              </a:lnSpc>
            </a:pPr>
            <a:r>
              <a:rPr sz="27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60A5FA"/>
                  </a:solidFill>
                </a:u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@Sta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te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装饰器</a:t>
            </a:r>
            <a:r>
              <a:rPr sz="2700" kern="0" spc="-22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：代码示例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288" name="textbox 288"/>
          <p:cNvSpPr/>
          <p:nvPr/>
        </p:nvSpPr>
        <p:spPr>
          <a:xfrm>
            <a:off x="1206500" y="2794165"/>
            <a:ext cx="4749800" cy="20739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单向同步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5400" indent="-10795" algn="l" rtl="0" eaLnBrk="0">
              <a:lnSpc>
                <a:spcPct val="119000"/>
              </a:lnSpc>
              <a:spcBef>
                <a:spcPts val="32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父组件的状态变量值修改会同步到子组件，但子组件对变量的修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改不会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同步回父组件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3000"/>
              </a:lnSpc>
              <a:spcBef>
                <a:spcPts val="400"/>
              </a:spcBef>
            </a:pPr>
            <a:r>
              <a:rPr sz="13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深拷贝机制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510"/>
              </a:lnSpc>
              <a:spcBef>
                <a:spcPts val="395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装饰变量时会进行深拷贝，允许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本地修改但不影响数据源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  <a:spcBef>
                <a:spcPts val="395"/>
              </a:spcBef>
            </a:pPr>
            <a:r>
              <a:rPr sz="13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使用限制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ts val="1510"/>
              </a:lnSpc>
              <a:spcBef>
                <a:spcPts val="320"/>
              </a:spcBef>
            </a:pP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不能用于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装饰的自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定义组件中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90" name="textbox 290"/>
          <p:cNvSpPr/>
          <p:nvPr/>
        </p:nvSpPr>
        <p:spPr>
          <a:xfrm>
            <a:off x="6918756" y="2811653"/>
            <a:ext cx="4046854" cy="18281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algn="l" rtl="0" eaLnBrk="0">
              <a:lnSpc>
                <a:spcPct val="95000"/>
              </a:lnSpc>
            </a:pPr>
            <a:r>
              <a:rPr sz="13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支持的变量类型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495" algn="l" rtl="0" eaLnBrk="0">
              <a:lnSpc>
                <a:spcPct val="90000"/>
              </a:lnSpc>
              <a:spcBef>
                <a:spcPts val="550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class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string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boolean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enum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" algn="l" rtl="0" eaLnBrk="0">
              <a:lnSpc>
                <a:spcPct val="92000"/>
              </a:lnSpc>
              <a:spcBef>
                <a:spcPts val="395"/>
              </a:spcBef>
            </a:pPr>
            <a:r>
              <a:rPr sz="13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类型一致性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5400" algn="l" rtl="0" eaLnBrk="0">
              <a:lnSpc>
                <a:spcPct val="93000"/>
              </a:lnSpc>
              <a:spcBef>
                <a:spcPts val="530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装饰的变量和数据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源需确保类型一致，必须指定类型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algn="l" rtl="0" eaLnBrk="0">
              <a:lnSpc>
                <a:spcPct val="95000"/>
              </a:lnSpc>
              <a:spcBef>
                <a:spcPts val="400"/>
              </a:spcBef>
            </a:pPr>
            <a:r>
              <a:rPr sz="13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嵌套传递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建议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深度嵌套不超过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5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层，避免性能问题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92" name="rect 292"/>
          <p:cNvSpPr/>
          <p:nvPr/>
        </p:nvSpPr>
        <p:spPr>
          <a:xfrm>
            <a:off x="2947986" y="5262562"/>
            <a:ext cx="2428875" cy="1362075"/>
          </a:xfrm>
          <a:prstGeom prst="rect">
            <a:avLst/>
          </a:prstGeom>
          <a:solidFill>
            <a:srgbClr val="1E40AF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94" name="rect 294"/>
          <p:cNvSpPr/>
          <p:nvPr/>
        </p:nvSpPr>
        <p:spPr>
          <a:xfrm>
            <a:off x="3105149" y="5724525"/>
            <a:ext cx="2114550" cy="34290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296" name="table 296"/>
          <p:cNvGraphicFramePr>
            <a:graphicFrameLocks noGrp="1"/>
          </p:cNvGraphicFramePr>
          <p:nvPr/>
        </p:nvGraphicFramePr>
        <p:xfrm>
          <a:off x="2943225" y="5257800"/>
          <a:ext cx="2438400" cy="1371600"/>
        </p:xfrm>
        <a:graphic>
          <a:graphicData uri="http://schemas.openxmlformats.org/drawingml/2006/table">
            <a:tbl>
              <a:tblPr/>
              <a:tblGrid>
                <a:gridCol w="2438400"/>
              </a:tblGrid>
              <a:tr h="1358900">
                <a:tc>
                  <a:txBody>
                    <a:bodyPr/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3830" algn="l" rtl="0" eaLnBrk="0">
                        <a:lnSpc>
                          <a:spcPts val="1510"/>
                        </a:lnSpc>
                        <a:spcBef>
                          <a:spcPts val="5"/>
                        </a:spcBef>
                      </a:pPr>
                      <a:r>
                        <a:rPr sz="1200" kern="0" spc="-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父组件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9000"/>
                        </a:lnSpc>
                      </a:pPr>
                      <a:endParaRPr sz="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6380" algn="l" rtl="0" eaLnBrk="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1000" kern="0" spc="14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</a:t>
                      </a:r>
                      <a:r>
                        <a:rPr sz="1000" kern="0" spc="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State</a:t>
                      </a:r>
                      <a:r>
                        <a:rPr sz="1000" kern="0" spc="14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count</a:t>
                      </a:r>
                      <a:r>
                        <a:rPr sz="1000" kern="0" spc="1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:</a:t>
                      </a:r>
                      <a:r>
                        <a:rPr sz="1000" kern="0" spc="15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number</a:t>
                      </a:r>
                      <a:r>
                        <a:rPr sz="1000" kern="0" spc="1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000" kern="0" spc="1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= 1;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8" name="rect 298"/>
          <p:cNvSpPr/>
          <p:nvPr/>
        </p:nvSpPr>
        <p:spPr>
          <a:xfrm>
            <a:off x="6967537" y="5262562"/>
            <a:ext cx="2428875" cy="1362075"/>
          </a:xfrm>
          <a:prstGeom prst="rect">
            <a:avLst/>
          </a:prstGeom>
          <a:solidFill>
            <a:srgbClr val="1E40AF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00" name="rect 300"/>
          <p:cNvSpPr/>
          <p:nvPr/>
        </p:nvSpPr>
        <p:spPr>
          <a:xfrm>
            <a:off x="7124700" y="5724525"/>
            <a:ext cx="2114550" cy="34290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302" name="table 302"/>
          <p:cNvGraphicFramePr>
            <a:graphicFrameLocks noGrp="1"/>
          </p:cNvGraphicFramePr>
          <p:nvPr/>
        </p:nvGraphicFramePr>
        <p:xfrm>
          <a:off x="6962775" y="5257800"/>
          <a:ext cx="2438400" cy="1371600"/>
        </p:xfrm>
        <a:graphic>
          <a:graphicData uri="http://schemas.openxmlformats.org/drawingml/2006/table">
            <a:tbl>
              <a:tblPr/>
              <a:tblGrid>
                <a:gridCol w="2438400"/>
              </a:tblGrid>
              <a:tr h="1358900">
                <a:tc>
                  <a:txBody>
                    <a:bodyPr/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4465" algn="l" rtl="0" eaLnBrk="0">
                        <a:lnSpc>
                          <a:spcPct val="88000"/>
                        </a:lnSpc>
                        <a:spcBef>
                          <a:spcPts val="5"/>
                        </a:spcBef>
                      </a:pPr>
                      <a:r>
                        <a:rPr sz="1200" kern="0" spc="-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子组件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5000"/>
                        </a:lnSpc>
                      </a:pPr>
                      <a:endParaRPr sz="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6380" algn="l" rtl="0" eaLnBrk="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1000" kern="0" spc="4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@Prop </a:t>
                      </a:r>
                      <a:r>
                        <a:rPr sz="1000" kern="0" spc="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count:</a:t>
                      </a:r>
                      <a:r>
                        <a:rPr sz="1000" kern="0" spc="11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000" kern="0" spc="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numb</a:t>
                      </a:r>
                      <a:r>
                        <a:rPr sz="1000" kern="0" spc="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er;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4" name="textbox 304"/>
          <p:cNvSpPr/>
          <p:nvPr/>
        </p:nvSpPr>
        <p:spPr>
          <a:xfrm>
            <a:off x="3073699" y="7012292"/>
            <a:ext cx="5238750" cy="3898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5280" indent="-1593215" algn="l" rtl="0" eaLnBrk="0">
              <a:lnSpc>
                <a:spcPct val="120000"/>
              </a:lnSpc>
            </a:pP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当父组件中的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变量发生变化时，子组件中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000" kern="0" spc="5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变量会自动更新；</a:t>
            </a:r>
            <a:r>
              <a:rPr sz="1000" kern="0" spc="1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但子组件对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变量的修改不会影响父组件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6" name="textbox 306"/>
          <p:cNvSpPr/>
          <p:nvPr/>
        </p:nvSpPr>
        <p:spPr>
          <a:xfrm>
            <a:off x="695731" y="1325562"/>
            <a:ext cx="4892040" cy="3937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6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2700" b="1" kern="0" spc="-6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@Prop</a:t>
            </a:r>
            <a:r>
              <a:rPr sz="2700" kern="0" spc="-6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装饰器</a:t>
            </a:r>
            <a:r>
              <a:rPr sz="2700" kern="0" spc="-22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-6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：父子间单向同步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308" name="textbox 308"/>
          <p:cNvSpPr/>
          <p:nvPr/>
        </p:nvSpPr>
        <p:spPr>
          <a:xfrm>
            <a:off x="6384213" y="2269032"/>
            <a:ext cx="944244" cy="2774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使用规则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0" name="picture 3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2781300"/>
            <a:ext cx="381000" cy="381000"/>
          </a:xfrm>
          <a:prstGeom prst="rect">
            <a:avLst/>
          </a:prstGeom>
        </p:spPr>
      </p:pic>
      <p:pic>
        <p:nvPicPr>
          <p:cNvPr id="312" name="picture 3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5800" y="3695700"/>
            <a:ext cx="381000" cy="381000"/>
          </a:xfrm>
          <a:prstGeom prst="rect">
            <a:avLst/>
          </a:prstGeom>
        </p:spPr>
      </p:pic>
      <p:pic>
        <p:nvPicPr>
          <p:cNvPr id="314" name="picture 3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85800" y="4381500"/>
            <a:ext cx="381000" cy="381000"/>
          </a:xfrm>
          <a:prstGeom prst="rect">
            <a:avLst/>
          </a:prstGeom>
        </p:spPr>
      </p:pic>
      <p:pic>
        <p:nvPicPr>
          <p:cNvPr id="316" name="picture 3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00800" y="2781300"/>
            <a:ext cx="381000" cy="381000"/>
          </a:xfrm>
          <a:prstGeom prst="rect">
            <a:avLst/>
          </a:prstGeom>
        </p:spPr>
      </p:pic>
      <p:pic>
        <p:nvPicPr>
          <p:cNvPr id="318" name="picture 3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00800" y="3467100"/>
            <a:ext cx="381000" cy="381000"/>
          </a:xfrm>
          <a:prstGeom prst="rect">
            <a:avLst/>
          </a:prstGeom>
        </p:spPr>
      </p:pic>
      <p:pic>
        <p:nvPicPr>
          <p:cNvPr id="320" name="picture 3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400800" y="4152900"/>
            <a:ext cx="381000" cy="381000"/>
          </a:xfrm>
          <a:prstGeom prst="rect">
            <a:avLst/>
          </a:prstGeom>
        </p:spPr>
      </p:pic>
      <p:sp>
        <p:nvSpPr>
          <p:cNvPr id="322" name="textbox 322"/>
          <p:cNvSpPr/>
          <p:nvPr/>
        </p:nvSpPr>
        <p:spPr>
          <a:xfrm>
            <a:off x="671499" y="2264460"/>
            <a:ext cx="484505" cy="2908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特点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24" name="picture 3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838699" y="6467475"/>
            <a:ext cx="304800" cy="304800"/>
          </a:xfrm>
          <a:prstGeom prst="rect">
            <a:avLst/>
          </a:prstGeom>
        </p:spPr>
      </p:pic>
      <p:pic>
        <p:nvPicPr>
          <p:cNvPr id="326" name="picture 3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858250" y="6467475"/>
            <a:ext cx="304800" cy="304800"/>
          </a:xfrm>
          <a:prstGeom prst="rect">
            <a:avLst/>
          </a:prstGeom>
        </p:spPr>
      </p:pic>
      <p:sp>
        <p:nvSpPr>
          <p:cNvPr id="328" name="textbox 328"/>
          <p:cNvSpPr/>
          <p:nvPr/>
        </p:nvSpPr>
        <p:spPr>
          <a:xfrm>
            <a:off x="5828525" y="5673210"/>
            <a:ext cx="690244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单向数据流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30" name="picture 3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29325" y="5953125"/>
            <a:ext cx="285750" cy="190500"/>
          </a:xfrm>
          <a:prstGeom prst="rect">
            <a:avLst/>
          </a:prstGeom>
        </p:spPr>
      </p:pic>
      <p:pic>
        <p:nvPicPr>
          <p:cNvPr id="332" name="picture 33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85800" y="17907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336" name="textbox 336"/>
          <p:cNvSpPr/>
          <p:nvPr/>
        </p:nvSpPr>
        <p:spPr>
          <a:xfrm>
            <a:off x="537845" y="2089658"/>
            <a:ext cx="4248150" cy="3924300"/>
          </a:xfrm>
          <a:prstGeom prst="rect">
            <a:avLst/>
          </a:prstGeom>
          <a:solidFill>
            <a:srgbClr val="11182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9385" algn="l" rtl="0" eaLnBrk="0">
              <a:lnSpc>
                <a:spcPts val="1325"/>
              </a:lnSpc>
              <a:spcBef>
                <a:spcPts val="5"/>
              </a:spcBef>
            </a:pP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父组件定义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49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3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</a:t>
            </a:r>
            <a:r>
              <a:rPr sz="1000" kern="0" spc="2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000" kern="0" spc="2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11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Parent</a:t>
            </a:r>
            <a:r>
              <a:rPr sz="1000" kern="0" spc="15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4960" algn="l" rtl="0" eaLnBrk="0">
              <a:lnSpc>
                <a:spcPts val="1325"/>
              </a:lnSpc>
              <a:spcBef>
                <a:spcPts val="260"/>
              </a:spcBef>
            </a:pPr>
            <a:r>
              <a:rPr sz="1000" kern="0" spc="6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kern="0" spc="6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385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7942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24230" indent="-186690" algn="l" rtl="0" eaLnBrk="0">
              <a:lnSpc>
                <a:spcPct val="122000"/>
              </a:lnSpc>
              <a:spcBef>
                <a:spcPts val="70"/>
              </a:spcBef>
            </a:pP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7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7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父组件中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7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7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7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7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}`)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</a:t>
            </a:r>
            <a:r>
              <a:rPr sz="1000" kern="0" spc="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(16)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42620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6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父组件更新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2423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64565" algn="l" rtl="0" eaLnBrk="0">
              <a:lnSpc>
                <a:spcPts val="1325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29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.count</a:t>
            </a:r>
            <a:r>
              <a:rPr sz="1000" kern="0" spc="9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+=</a:t>
            </a:r>
            <a:r>
              <a:rPr sz="1000" kern="0" spc="1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327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40080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使用命名参数机制传递数据给子组件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3944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Child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({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propCount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8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1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323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2321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31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38" name="textbox 338"/>
          <p:cNvSpPr/>
          <p:nvPr/>
        </p:nvSpPr>
        <p:spPr>
          <a:xfrm>
            <a:off x="7262495" y="2089658"/>
            <a:ext cx="4248150" cy="3733800"/>
          </a:xfrm>
          <a:prstGeom prst="rect">
            <a:avLst/>
          </a:prstGeom>
          <a:solidFill>
            <a:srgbClr val="11182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ts val="1325"/>
              </a:lnSpc>
              <a:spcBef>
                <a:spcPts val="5"/>
              </a:spcBef>
            </a:pP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子组件定义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113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3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000" kern="0" spc="3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8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Child</a:t>
            </a:r>
            <a:r>
              <a:rPr sz="1000" kern="0" spc="15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5595" algn="l" rtl="0" eaLnBrk="0">
              <a:lnSpc>
                <a:spcPts val="1325"/>
              </a:lnSpc>
              <a:spcBef>
                <a:spcPts val="125"/>
              </a:spcBef>
            </a:pP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Prop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装饰器创建与父组件的单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向同步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1150" algn="l" rtl="0" eaLnBrk="0">
              <a:lnSpc>
                <a:spcPts val="1500"/>
              </a:lnSpc>
            </a:pPr>
            <a:r>
              <a:rPr sz="1000" kern="0" spc="14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Prop</a:t>
            </a:r>
            <a:r>
              <a:rPr sz="1000" kern="0" spc="14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propCount</a:t>
            </a:r>
            <a:r>
              <a:rPr sz="1000" kern="0" spc="14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4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004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7561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20420" indent="-186690" algn="l" rtl="0" eaLnBrk="0">
              <a:lnSpc>
                <a:spcPct val="117000"/>
              </a:lnSpc>
              <a:spcBef>
                <a:spcPts val="190"/>
              </a:spcBef>
            </a:pP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9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9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子组件中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propCount</a:t>
            </a:r>
            <a:r>
              <a:rPr sz="1000" kern="0" spc="9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9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9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propCount</a:t>
            </a:r>
            <a:r>
              <a:rPr sz="1000" kern="0" spc="8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}`)</a:t>
            </a:r>
            <a:r>
              <a:rPr sz="10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</a:t>
            </a:r>
            <a:r>
              <a:rPr sz="1000" kern="0" spc="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(16)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38810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8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8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子组件修改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propCount</a:t>
            </a:r>
            <a:r>
              <a:rPr sz="1000" kern="0" spc="8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20420" algn="l" rtl="0" eaLnBrk="0">
              <a:lnSpc>
                <a:spcPts val="1500"/>
              </a:lnSpc>
            </a:pP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55675" algn="l" rtl="0" eaLnBrk="0">
              <a:lnSpc>
                <a:spcPts val="1325"/>
              </a:lnSpc>
              <a:spcBef>
                <a:spcPts val="175"/>
              </a:spcBef>
            </a:pP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本地修改，不会同步回父组件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6075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propCount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+=</a:t>
            </a:r>
            <a:r>
              <a:rPr sz="1000" kern="0" spc="1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9946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7942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940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938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40" name="textbox 340"/>
          <p:cNvSpPr/>
          <p:nvPr/>
        </p:nvSpPr>
        <p:spPr>
          <a:xfrm>
            <a:off x="7262495" y="6052058"/>
            <a:ext cx="4248150" cy="14859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90000"/>
              </a:lnSpc>
              <a:tabLst>
                <a:tab pos="386715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3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8125" algn="l" rtl="0" eaLnBrk="0">
              <a:lnSpc>
                <a:spcPts val="1320"/>
              </a:lnSpc>
              <a:spcBef>
                <a:spcPts val="935"/>
              </a:spcBef>
            </a:pPr>
            <a:r>
              <a:rPr sz="600" kern="0" spc="5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600" kern="0" spc="5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允许在本地修改，但不会同步回父组件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8125" algn="l" rtl="0" eaLnBrk="0">
              <a:lnSpc>
                <a:spcPts val="1800"/>
              </a:lnSpc>
            </a:pPr>
            <a:r>
              <a:rPr sz="600" kern="0" spc="5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600" kern="0" spc="5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父组件数据源更新时会覆盖本地修改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6225" algn="l" rtl="0" eaLnBrk="0">
              <a:lnSpc>
                <a:spcPct val="92000"/>
              </a:lnSpc>
              <a:spcBef>
                <a:spcPts val="605"/>
              </a:spcBef>
              <a:tabLst>
                <a:tab pos="379095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1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</a:t>
            </a:r>
            <a:r>
              <a:rPr sz="1000" kern="0" spc="1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class</a:t>
            </a:r>
            <a:r>
              <a:rPr sz="1000" kern="0" spc="1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string</a:t>
            </a:r>
            <a:r>
              <a:rPr sz="1000" kern="0" spc="1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-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000" kern="0" spc="1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等类型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6225" algn="l" rtl="0" eaLnBrk="0">
              <a:lnSpc>
                <a:spcPts val="1895"/>
              </a:lnSpc>
              <a:tabLst>
                <a:tab pos="379095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深拷贝父组件数据（而非引用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42" name="picture 3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500620" y="7280783"/>
            <a:ext cx="38100" cy="38100"/>
          </a:xfrm>
          <a:prstGeom prst="rect">
            <a:avLst/>
          </a:prstGeom>
        </p:spPr>
      </p:pic>
      <p:pic>
        <p:nvPicPr>
          <p:cNvPr id="344" name="picture 3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500620" y="7052183"/>
            <a:ext cx="38100" cy="38100"/>
          </a:xfrm>
          <a:prstGeom prst="rect">
            <a:avLst/>
          </a:prstGeom>
        </p:spPr>
      </p:pic>
      <p:pic>
        <p:nvPicPr>
          <p:cNvPr id="346" name="picture 3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414895" y="6242558"/>
            <a:ext cx="152400" cy="152400"/>
          </a:xfrm>
          <a:prstGeom prst="rect">
            <a:avLst/>
          </a:prstGeom>
        </p:spPr>
      </p:pic>
      <p:sp>
        <p:nvSpPr>
          <p:cNvPr id="348" name="textbox 348"/>
          <p:cNvSpPr/>
          <p:nvPr/>
        </p:nvSpPr>
        <p:spPr>
          <a:xfrm>
            <a:off x="537845" y="6242558"/>
            <a:ext cx="4248150" cy="12573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ts val="1510"/>
              </a:lnSpc>
              <a:spcBef>
                <a:spcPts val="0"/>
              </a:spcBef>
              <a:tabLst>
                <a:tab pos="34417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父组件特点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6225" algn="l" rtl="0" eaLnBrk="0">
              <a:lnSpc>
                <a:spcPct val="90000"/>
              </a:lnSpc>
              <a:spcBef>
                <a:spcPts val="995"/>
              </a:spcBef>
              <a:tabLst>
                <a:tab pos="381000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装饰的变量作为数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据源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6225" algn="l" rtl="0" eaLnBrk="0">
              <a:lnSpc>
                <a:spcPts val="1930"/>
              </a:lnSpc>
              <a:tabLst>
                <a:tab pos="384175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通过命名参数机制传递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给子组件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6225" algn="l" rtl="0" eaLnBrk="0">
              <a:lnSpc>
                <a:spcPts val="1320"/>
              </a:lnSpc>
              <a:tabLst>
                <a:tab pos="382270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父组件的更新会同步到子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50" name="picture 3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75969" y="7242683"/>
            <a:ext cx="38100" cy="38100"/>
          </a:xfrm>
          <a:prstGeom prst="rect">
            <a:avLst/>
          </a:prstGeom>
        </p:spPr>
      </p:pic>
      <p:pic>
        <p:nvPicPr>
          <p:cNvPr id="352" name="picture 3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75969" y="7014083"/>
            <a:ext cx="38100" cy="38100"/>
          </a:xfrm>
          <a:prstGeom prst="rect">
            <a:avLst/>
          </a:prstGeom>
        </p:spPr>
      </p:pic>
      <p:pic>
        <p:nvPicPr>
          <p:cNvPr id="354" name="picture 3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75969" y="6785483"/>
            <a:ext cx="38100" cy="38100"/>
          </a:xfrm>
          <a:prstGeom prst="rect">
            <a:avLst/>
          </a:prstGeom>
        </p:spPr>
      </p:pic>
      <p:pic>
        <p:nvPicPr>
          <p:cNvPr id="356" name="picture 3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90245" y="6433058"/>
            <a:ext cx="114300" cy="152400"/>
          </a:xfrm>
          <a:prstGeom prst="rect">
            <a:avLst/>
          </a:prstGeom>
        </p:spPr>
      </p:pic>
      <p:sp>
        <p:nvSpPr>
          <p:cNvPr id="358" name="textbox 358"/>
          <p:cNvSpPr/>
          <p:nvPr/>
        </p:nvSpPr>
        <p:spPr>
          <a:xfrm>
            <a:off x="547776" y="1071346"/>
            <a:ext cx="3887470" cy="3905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algn="r" rtl="0" eaLnBrk="0">
              <a:lnSpc>
                <a:spcPct val="89000"/>
              </a:lnSpc>
            </a:pPr>
            <a:r>
              <a:rPr sz="2700" b="1" kern="0" spc="-6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@Prop</a:t>
            </a:r>
            <a:r>
              <a:rPr sz="2700" kern="0" spc="-6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装饰器</a:t>
            </a:r>
            <a:r>
              <a:rPr sz="2700" kern="0" spc="-17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 </a:t>
            </a:r>
            <a:r>
              <a:rPr sz="2700" kern="0" spc="-60" dirty="0">
                <a:solidFill>
                  <a:srgbClr val="FFFFF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：代码示例</a:t>
            </a:r>
            <a:endParaRPr sz="27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360" name="textbox 360"/>
          <p:cNvSpPr/>
          <p:nvPr/>
        </p:nvSpPr>
        <p:spPr>
          <a:xfrm>
            <a:off x="5414645" y="4870958"/>
            <a:ext cx="1219200" cy="87630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32435" algn="l" rtl="0" eaLnBrk="0">
              <a:lnSpc>
                <a:spcPct val="83000"/>
              </a:lnSpc>
            </a:pPr>
            <a:r>
              <a:rPr sz="900" kern="0" spc="7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900" kern="0" spc="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endParaRPr sz="9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65100" algn="l" rtl="0" eaLnBrk="0">
              <a:lnSpc>
                <a:spcPct val="78000"/>
              </a:lnSpc>
              <a:spcBef>
                <a:spcPts val="76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propCount: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3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4040" algn="l" rtl="0" eaLnBrk="0">
              <a:lnSpc>
                <a:spcPct val="76000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62" name="textbox 362"/>
          <p:cNvSpPr/>
          <p:nvPr/>
        </p:nvSpPr>
        <p:spPr>
          <a:xfrm>
            <a:off x="5414645" y="3346958"/>
            <a:ext cx="1219200" cy="6477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8305" algn="l" rtl="0" eaLnBrk="0">
              <a:lnSpc>
                <a:spcPct val="96000"/>
              </a:lnSpc>
              <a:spcBef>
                <a:spcPts val="5"/>
              </a:spcBef>
            </a:pPr>
            <a:r>
              <a:rPr sz="900" kern="0" spc="40" dirty="0">
                <a:solidFill>
                  <a:srgbClr val="D1D5D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@State</a:t>
            </a:r>
            <a:endParaRPr sz="9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2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2730" algn="l" rtl="0" eaLnBrk="0">
              <a:lnSpc>
                <a:spcPts val="1625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count: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64" name="textbox 364"/>
          <p:cNvSpPr/>
          <p:nvPr/>
        </p:nvSpPr>
        <p:spPr>
          <a:xfrm>
            <a:off x="525145" y="1543558"/>
            <a:ext cx="1094105" cy="4737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215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7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0" baseline="1100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</a:t>
            </a:r>
            <a:endParaRPr sz="2300" baseline="1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66" name="textbox 366"/>
          <p:cNvSpPr/>
          <p:nvPr/>
        </p:nvSpPr>
        <p:spPr>
          <a:xfrm>
            <a:off x="7249795" y="1543558"/>
            <a:ext cx="1090294" cy="4737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215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7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8" name="picture 3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567045" y="4223258"/>
            <a:ext cx="914400" cy="95250"/>
          </a:xfrm>
          <a:prstGeom prst="rect">
            <a:avLst/>
          </a:prstGeom>
        </p:spPr>
      </p:pic>
      <p:pic>
        <p:nvPicPr>
          <p:cNvPr id="370" name="picture 3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567045" y="4699508"/>
            <a:ext cx="914400" cy="95250"/>
          </a:xfrm>
          <a:prstGeom prst="rect">
            <a:avLst/>
          </a:prstGeom>
        </p:spPr>
      </p:pic>
      <p:sp>
        <p:nvSpPr>
          <p:cNvPr id="372" name="textbox 372"/>
          <p:cNvSpPr/>
          <p:nvPr/>
        </p:nvSpPr>
        <p:spPr>
          <a:xfrm>
            <a:off x="5784854" y="4424451"/>
            <a:ext cx="480694" cy="1695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130"/>
              </a:lnSpc>
            </a:pPr>
            <a:r>
              <a:rPr sz="900" kern="0" spc="-1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单向同步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74" name="picture 3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37845" y="1533398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864*457"/>
  <p:tag name="TABLE_ENDDRAG_RECT" val="44*129*864*458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13197</Words>
  <Application>WPS 文字</Application>
  <PresentationFormat/>
  <Paragraphs>1101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9" baseType="lpstr">
      <vt:lpstr>Arial</vt:lpstr>
      <vt:lpstr>宋体</vt:lpstr>
      <vt:lpstr>Wingdings</vt:lpstr>
      <vt:lpstr>Arial</vt:lpstr>
      <vt:lpstr>Microsoft YaHei</vt:lpstr>
      <vt:lpstr>Courier New</vt:lpstr>
      <vt:lpstr>Lucida Console</vt:lpstr>
      <vt:lpstr>微软雅黑</vt:lpstr>
      <vt:lpstr>Arial Unicode MS</vt:lpstr>
      <vt:lpstr>Calibri</vt:lpstr>
      <vt:lpstr>Courier New</vt:lpstr>
      <vt:lpstr>Lucida Console</vt:lpstr>
      <vt:lpstr>宋体-简</vt:lpstr>
      <vt:lpstr>思源宋体 CN</vt:lpstr>
      <vt:lpstr>Lucida Sans Unicode</vt:lpstr>
      <vt:lpstr>Microsoft Himalaya</vt:lpstr>
      <vt:lpstr>Lucida Sans Unicode</vt:lpstr>
      <vt:lpstr>Consolas</vt:lpstr>
      <vt:lpstr>Consolas</vt:lpstr>
      <vt:lpstr>Malayalam MN Regular</vt:lpstr>
      <vt:lpstr>Cochin Regular</vt:lpstr>
      <vt:lpstr>MT Extra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39</cp:revision>
  <dcterms:created xsi:type="dcterms:W3CDTF">2025-08-19T03:18:45Z</dcterms:created>
  <dcterms:modified xsi:type="dcterms:W3CDTF">2025-08-19T03:18:45Z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08B9F320D88F5436C1B6A268FC25755F_42</vt:lpwstr>
  </property>
  <property fmtid="{D5CDD505-2E9C-101B-9397-08002B2CF9AE}" pid="3" name="KSOProductBuildVer">
    <vt:lpwstr>2052-12.1.21861.21861</vt:lpwstr>
  </property>
</Properties>
</file>