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85217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6.jpeg"/><Relationship Id="rId8" Type="http://schemas.openxmlformats.org/officeDocument/2006/relationships/image" Target="../media/image75.png"/><Relationship Id="rId7" Type="http://schemas.openxmlformats.org/officeDocument/2006/relationships/image" Target="../media/image74.png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77.png"/><Relationship Id="rId12" Type="http://schemas.openxmlformats.org/officeDocument/2006/relationships/image" Target="../media/image36.png"/><Relationship Id="rId11" Type="http://schemas.openxmlformats.org/officeDocument/2006/relationships/image" Target="../media/image19.png"/><Relationship Id="rId10" Type="http://schemas.openxmlformats.org/officeDocument/2006/relationships/image" Target="../media/image34.png"/><Relationship Id="rId1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1.jpeg"/><Relationship Id="rId4" Type="http://schemas.openxmlformats.org/officeDocument/2006/relationships/image" Target="../media/image80.png"/><Relationship Id="rId3" Type="http://schemas.openxmlformats.org/officeDocument/2006/relationships/image" Target="../media/image36.png"/><Relationship Id="rId2" Type="http://schemas.openxmlformats.org/officeDocument/2006/relationships/image" Target="../media/image79.png"/><Relationship Id="rId1" Type="http://schemas.openxmlformats.org/officeDocument/2006/relationships/image" Target="../media/image7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4.png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5.jpeg"/><Relationship Id="rId8" Type="http://schemas.openxmlformats.org/officeDocument/2006/relationships/image" Target="../media/image94.png"/><Relationship Id="rId7" Type="http://schemas.openxmlformats.org/officeDocument/2006/relationships/image" Target="../media/image93.png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3" Type="http://schemas.openxmlformats.org/officeDocument/2006/relationships/image" Target="../media/image28.png"/><Relationship Id="rId2" Type="http://schemas.openxmlformats.org/officeDocument/2006/relationships/image" Target="../media/image89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0.png"/><Relationship Id="rId1" Type="http://schemas.openxmlformats.org/officeDocument/2006/relationships/image" Target="../media/image8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image" Target="../media/image96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104.jpeg"/><Relationship Id="rId4" Type="http://schemas.openxmlformats.org/officeDocument/2006/relationships/image" Target="../media/image103.png"/><Relationship Id="rId3" Type="http://schemas.openxmlformats.org/officeDocument/2006/relationships/image" Target="../media/image102.jpeg"/><Relationship Id="rId2" Type="http://schemas.openxmlformats.org/officeDocument/2006/relationships/image" Target="../media/image20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6.png"/><Relationship Id="rId2" Type="http://schemas.openxmlformats.org/officeDocument/2006/relationships/image" Target="../media/image105.jpe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4.png"/><Relationship Id="rId8" Type="http://schemas.openxmlformats.org/officeDocument/2006/relationships/image" Target="../media/image113.png"/><Relationship Id="rId7" Type="http://schemas.openxmlformats.org/officeDocument/2006/relationships/image" Target="../media/image112.png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Relationship Id="rId3" Type="http://schemas.openxmlformats.org/officeDocument/2006/relationships/hyperlink" Target="https://example.com/logo.png" TargetMode="External"/><Relationship Id="rId2" Type="http://schemas.openxmlformats.org/officeDocument/2006/relationships/image" Target="../media/image108.jpe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15.png"/><Relationship Id="rId1" Type="http://schemas.openxmlformats.org/officeDocument/2006/relationships/image" Target="../media/image10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2.png"/><Relationship Id="rId7" Type="http://schemas.openxmlformats.org/officeDocument/2006/relationships/image" Target="../media/image121.jpeg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Relationship Id="rId3" Type="http://schemas.openxmlformats.org/officeDocument/2006/relationships/image" Target="../media/image34.png"/><Relationship Id="rId2" Type="http://schemas.openxmlformats.org/officeDocument/2006/relationships/image" Target="../media/image117.jpeg"/><Relationship Id="rId1" Type="http://schemas.openxmlformats.org/officeDocument/2006/relationships/image" Target="../media/image116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1.png"/><Relationship Id="rId8" Type="http://schemas.openxmlformats.org/officeDocument/2006/relationships/image" Target="../media/image130.png"/><Relationship Id="rId7" Type="http://schemas.openxmlformats.org/officeDocument/2006/relationships/image" Target="../media/image129.png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0.png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9.jpe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png"/><Relationship Id="rId8" Type="http://schemas.openxmlformats.org/officeDocument/2006/relationships/image" Target="../media/image56.png"/><Relationship Id="rId7" Type="http://schemas.openxmlformats.org/officeDocument/2006/relationships/image" Target="../media/image55.png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34.png"/><Relationship Id="rId2" Type="http://schemas.openxmlformats.org/officeDocument/2006/relationships/image" Target="../media/image51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8.png"/><Relationship Id="rId1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721463" y="3048414"/>
            <a:ext cx="12586" cy="12539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3761149" y="1907838"/>
            <a:ext cx="1696720" cy="5911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ts val="1295"/>
              </a:lnSpc>
            </a:pP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声明式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300"/>
              </a:lnSpc>
              <a:spcBef>
                <a:spcPts val="28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(24)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fontColor(Co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lor.Blue)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990716" y="4781347"/>
            <a:ext cx="1637244" cy="1451236"/>
          </a:xfrm>
          <a:prstGeom prst="rect">
            <a:avLst/>
          </a:prstGeom>
        </p:spPr>
      </p:pic>
      <p:sp>
        <p:nvSpPr>
          <p:cNvPr id="10" name="textbox 10"/>
          <p:cNvSpPr/>
          <p:nvPr/>
        </p:nvSpPr>
        <p:spPr>
          <a:xfrm>
            <a:off x="8394414" y="3367201"/>
            <a:ext cx="1698625" cy="991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0200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(20)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591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Click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87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" name="rect 12"/>
          <p:cNvSpPr/>
          <p:nvPr/>
        </p:nvSpPr>
        <p:spPr>
          <a:xfrm>
            <a:off x="4076699" y="2641853"/>
            <a:ext cx="4038600" cy="3248025"/>
          </a:xfrm>
          <a:prstGeom prst="rect">
            <a:avLst/>
          </a:prstGeom>
          <a:solidFill>
            <a:srgbClr val="FFFFFF">
              <a:alpha val="8980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05952" y="1331064"/>
            <a:ext cx="2544566" cy="2107096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7385303"/>
            <a:ext cx="12192000" cy="3048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087254" y="1672428"/>
            <a:ext cx="2018488" cy="1272101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371738" y="5466676"/>
            <a:ext cx="2019022" cy="1208354"/>
          </a:xfrm>
          <a:prstGeom prst="rect">
            <a:avLst/>
          </a:prstGeom>
        </p:spPr>
      </p:pic>
      <p:sp>
        <p:nvSpPr>
          <p:cNvPr id="22" name="textbox 22"/>
          <p:cNvSpPr/>
          <p:nvPr/>
        </p:nvSpPr>
        <p:spPr>
          <a:xfrm>
            <a:off x="4670038" y="3078200"/>
            <a:ext cx="2865120" cy="536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36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声明式</a:t>
            </a:r>
            <a:r>
              <a:rPr sz="36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36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4" name="textbox 24"/>
          <p:cNvSpPr/>
          <p:nvPr/>
        </p:nvSpPr>
        <p:spPr>
          <a:xfrm>
            <a:off x="5600430" y="3782821"/>
            <a:ext cx="993139" cy="3479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200" kern="0" spc="1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</a:t>
            </a:r>
            <a:r>
              <a:rPr sz="2200" b="1" kern="0" spc="14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10</a:t>
            </a:r>
            <a:r>
              <a:rPr sz="2200" kern="0" spc="1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章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867400" y="4432553"/>
            <a:ext cx="571500" cy="457200"/>
          </a:xfrm>
          <a:prstGeom prst="rect">
            <a:avLst/>
          </a:prstGeom>
        </p:spPr>
      </p:pic>
      <p:sp>
        <p:nvSpPr>
          <p:cNvPr id="28" name="textbox 28"/>
          <p:cNvSpPr/>
          <p:nvPr/>
        </p:nvSpPr>
        <p:spPr>
          <a:xfrm>
            <a:off x="3517118" y="1907971"/>
            <a:ext cx="501015" cy="565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0025" algn="l" rtl="0" eaLnBrk="0">
              <a:lnSpc>
                <a:spcPts val="380"/>
              </a:lnSpc>
              <a:spcBef>
                <a:spcPts val="990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0025" algn="l" rtl="0" eaLnBrk="0">
              <a:lnSpc>
                <a:spcPts val="380"/>
              </a:lnSpc>
              <a:spcBef>
                <a:spcPts val="5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038725" y="4432553"/>
            <a:ext cx="457200" cy="457200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810375" y="4432553"/>
            <a:ext cx="342900" cy="457200"/>
          </a:xfrm>
          <a:prstGeom prst="rect">
            <a:avLst/>
          </a:prstGeom>
        </p:spPr>
      </p:pic>
      <p:sp>
        <p:nvSpPr>
          <p:cNvPr id="34" name="textbox 34"/>
          <p:cNvSpPr/>
          <p:nvPr/>
        </p:nvSpPr>
        <p:spPr>
          <a:xfrm>
            <a:off x="5706871" y="5224068"/>
            <a:ext cx="782955" cy="190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威哥爱编程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734175" y="3946778"/>
            <a:ext cx="609600" cy="19050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848225" y="3946778"/>
            <a:ext cx="609600" cy="19050"/>
          </a:xfrm>
          <a:prstGeom prst="rect">
            <a:avLst/>
          </a:prstGeom>
        </p:spPr>
      </p:pic>
      <p:sp>
        <p:nvSpPr>
          <p:cNvPr id="11" name="textbox 10"/>
          <p:cNvSpPr/>
          <p:nvPr/>
        </p:nvSpPr>
        <p:spPr>
          <a:xfrm>
            <a:off x="3753637" y="6465951"/>
            <a:ext cx="4688840" cy="2070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威哥爱编程 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|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《鸿蒙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HarmonyOS</a:t>
            </a:r>
            <a:r>
              <a:rPr sz="1200" kern="0" spc="12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NEXT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开发之路》卷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 ArkTS 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语言篇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rect 398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52" name="group 52"/>
          <p:cNvGrpSpPr/>
          <p:nvPr/>
        </p:nvGrpSpPr>
        <p:grpSpPr>
          <a:xfrm rot="21600000">
            <a:off x="6248400" y="4223003"/>
            <a:ext cx="2657475" cy="1371600"/>
            <a:chOff x="0" y="0"/>
            <a:chExt cx="2657475" cy="1371600"/>
          </a:xfrm>
        </p:grpSpPr>
        <p:sp>
          <p:nvSpPr>
            <p:cNvPr id="400" name="rect 400"/>
            <p:cNvSpPr/>
            <p:nvPr/>
          </p:nvSpPr>
          <p:spPr>
            <a:xfrm>
              <a:off x="0" y="0"/>
              <a:ext cx="2657475" cy="1371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402" name="picture 4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2657475" cy="457200"/>
            </a:xfrm>
            <a:prstGeom prst="rect">
              <a:avLst/>
            </a:prstGeom>
          </p:spPr>
        </p:pic>
        <p:sp>
          <p:nvSpPr>
            <p:cNvPr id="404" name="textbox 404"/>
            <p:cNvSpPr/>
            <p:nvPr/>
          </p:nvSpPr>
          <p:spPr>
            <a:xfrm>
              <a:off x="101600" y="146024"/>
              <a:ext cx="1576069" cy="10947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13690" algn="l" rtl="0" eaLnBrk="0">
                <a:lnSpc>
                  <a:spcPct val="81000"/>
                </a:lnSpc>
              </a:pPr>
              <a:r>
                <a:rPr sz="1200" b="1" kern="0" spc="9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Alignment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7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0325" algn="l" rtl="0" eaLnBrk="0">
                <a:lnSpc>
                  <a:spcPct val="84000"/>
                </a:lnSpc>
                <a:spcBef>
                  <a:spcPts val="365"/>
                </a:spcBef>
                <a:tabLst>
                  <a:tab pos="22225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Alignment.Start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60325" algn="l" rtl="0" eaLnBrk="0">
                <a:lnSpc>
                  <a:spcPct val="113000"/>
                </a:lnSpc>
                <a:spcBef>
                  <a:spcPts val="345"/>
                </a:spcBef>
                <a:tabLst>
                  <a:tab pos="22225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Alignment.Ce</a:t>
              </a: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nter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Alignment</a:t>
              </a: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.End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406" name="picture 40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1114425"/>
              <a:ext cx="47625" cy="47625"/>
            </a:xfrm>
            <a:prstGeom prst="rect">
              <a:avLst/>
            </a:prstGeom>
          </p:spPr>
        </p:pic>
        <p:pic>
          <p:nvPicPr>
            <p:cNvPr id="408" name="picture 4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885825"/>
              <a:ext cx="47625" cy="47625"/>
            </a:xfrm>
            <a:prstGeom prst="rect">
              <a:avLst/>
            </a:prstGeom>
          </p:spPr>
        </p:pic>
        <p:pic>
          <p:nvPicPr>
            <p:cNvPr id="410" name="picture 4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657225"/>
              <a:ext cx="47625" cy="47625"/>
            </a:xfrm>
            <a:prstGeom prst="rect">
              <a:avLst/>
            </a:prstGeom>
          </p:spPr>
        </p:pic>
      </p:grpSp>
      <p:grpSp>
        <p:nvGrpSpPr>
          <p:cNvPr id="54" name="group 54"/>
          <p:cNvGrpSpPr/>
          <p:nvPr/>
        </p:nvGrpSpPr>
        <p:grpSpPr>
          <a:xfrm rot="21600000">
            <a:off x="9058275" y="4223003"/>
            <a:ext cx="2657475" cy="1371600"/>
            <a:chOff x="0" y="0"/>
            <a:chExt cx="2657475" cy="1371600"/>
          </a:xfrm>
        </p:grpSpPr>
        <p:sp>
          <p:nvSpPr>
            <p:cNvPr id="412" name="rect 412"/>
            <p:cNvSpPr/>
            <p:nvPr/>
          </p:nvSpPr>
          <p:spPr>
            <a:xfrm>
              <a:off x="0" y="0"/>
              <a:ext cx="2657475" cy="1371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414" name="picture 4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2657475" cy="457200"/>
            </a:xfrm>
            <a:prstGeom prst="rect">
              <a:avLst/>
            </a:prstGeom>
          </p:spPr>
        </p:pic>
        <p:sp>
          <p:nvSpPr>
            <p:cNvPr id="416" name="textbox 416"/>
            <p:cNvSpPr/>
            <p:nvPr/>
          </p:nvSpPr>
          <p:spPr>
            <a:xfrm>
              <a:off x="101600" y="146024"/>
              <a:ext cx="1753235" cy="109664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7025" algn="l" rtl="0" eaLnBrk="0">
                <a:lnSpc>
                  <a:spcPct val="81000"/>
                </a:lnSpc>
              </a:pPr>
              <a:r>
                <a:rPr sz="1200" b="1" kern="0" spc="10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BorderStyle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7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0325" algn="l" rtl="0" eaLnBrk="0">
                <a:lnSpc>
                  <a:spcPct val="85000"/>
                </a:lnSpc>
                <a:spcBef>
                  <a:spcPts val="365"/>
                </a:spcBef>
                <a:tabLst>
                  <a:tab pos="23622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BorderStyle.Solid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60325" algn="l" rtl="0" eaLnBrk="0">
                <a:lnSpc>
                  <a:spcPct val="113000"/>
                </a:lnSpc>
                <a:spcBef>
                  <a:spcPts val="345"/>
                </a:spcBef>
                <a:tabLst>
                  <a:tab pos="23622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3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BorderStyle.Das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hed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3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BorderStyl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e.Dotted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418" name="picture 4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1114425"/>
              <a:ext cx="47625" cy="47625"/>
            </a:xfrm>
            <a:prstGeom prst="rect">
              <a:avLst/>
            </a:prstGeom>
          </p:spPr>
        </p:pic>
        <p:pic>
          <p:nvPicPr>
            <p:cNvPr id="420" name="picture 4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885825"/>
              <a:ext cx="47625" cy="47625"/>
            </a:xfrm>
            <a:prstGeom prst="rect">
              <a:avLst/>
            </a:prstGeom>
          </p:spPr>
        </p:pic>
        <p:pic>
          <p:nvPicPr>
            <p:cNvPr id="422" name="picture 4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657225"/>
              <a:ext cx="47625" cy="47625"/>
            </a:xfrm>
            <a:prstGeom prst="rect">
              <a:avLst/>
            </a:prstGeom>
          </p:spPr>
        </p:pic>
      </p:grpSp>
      <p:grpSp>
        <p:nvGrpSpPr>
          <p:cNvPr id="56" name="group 56"/>
          <p:cNvGrpSpPr/>
          <p:nvPr/>
        </p:nvGrpSpPr>
        <p:grpSpPr>
          <a:xfrm rot="21600000">
            <a:off x="9058275" y="2470403"/>
            <a:ext cx="2657475" cy="1600200"/>
            <a:chOff x="0" y="0"/>
            <a:chExt cx="2657475" cy="1600200"/>
          </a:xfrm>
        </p:grpSpPr>
        <p:sp>
          <p:nvSpPr>
            <p:cNvPr id="424" name="rect 424"/>
            <p:cNvSpPr/>
            <p:nvPr/>
          </p:nvSpPr>
          <p:spPr>
            <a:xfrm>
              <a:off x="0" y="0"/>
              <a:ext cx="2657475" cy="1600200"/>
            </a:xfrm>
            <a:prstGeom prst="rect">
              <a:avLst/>
            </a:prstGeom>
            <a:solidFill>
              <a:srgbClr val="FFFFFF">
                <a:alpha val="99607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426" name="picture 4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2657475" cy="457200"/>
            </a:xfrm>
            <a:prstGeom prst="rect">
              <a:avLst/>
            </a:prstGeom>
          </p:spPr>
        </p:pic>
        <p:sp>
          <p:nvSpPr>
            <p:cNvPr id="428" name="textbox 428"/>
            <p:cNvSpPr/>
            <p:nvPr/>
          </p:nvSpPr>
          <p:spPr>
            <a:xfrm>
              <a:off x="101600" y="146024"/>
              <a:ext cx="1863725" cy="132333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27025" algn="l" rtl="0" eaLnBrk="0">
                <a:lnSpc>
                  <a:spcPct val="81000"/>
                </a:lnSpc>
              </a:pPr>
              <a:r>
                <a:rPr sz="1200" b="1" kern="0" spc="8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FontWeight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5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0325" algn="l" rtl="0" eaLnBrk="0">
                <a:lnSpc>
                  <a:spcPct val="113000"/>
                </a:lnSpc>
                <a:spcBef>
                  <a:spcPts val="370"/>
                </a:spcBef>
                <a:tabLst>
                  <a:tab pos="23622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FontWeight.Normal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    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FontWeight.Bold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60325" algn="l" rtl="0" eaLnBrk="0">
                <a:lnSpc>
                  <a:spcPct val="113000"/>
                </a:lnSpc>
                <a:spcBef>
                  <a:spcPts val="345"/>
                </a:spcBef>
                <a:tabLst>
                  <a:tab pos="23622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FontWeight.SemiBold 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FontWeight.Li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ght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430" name="picture 4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1343025"/>
              <a:ext cx="47625" cy="47625"/>
            </a:xfrm>
            <a:prstGeom prst="rect">
              <a:avLst/>
            </a:prstGeom>
          </p:spPr>
        </p:pic>
        <p:pic>
          <p:nvPicPr>
            <p:cNvPr id="432" name="picture 4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1114425"/>
              <a:ext cx="47625" cy="47625"/>
            </a:xfrm>
            <a:prstGeom prst="rect">
              <a:avLst/>
            </a:prstGeom>
          </p:spPr>
        </p:pic>
        <p:pic>
          <p:nvPicPr>
            <p:cNvPr id="434" name="picture 4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885825"/>
              <a:ext cx="47625" cy="47625"/>
            </a:xfrm>
            <a:prstGeom prst="rect">
              <a:avLst/>
            </a:prstGeom>
          </p:spPr>
        </p:pic>
        <p:pic>
          <p:nvPicPr>
            <p:cNvPr id="436" name="picture 4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657225"/>
              <a:ext cx="47625" cy="47625"/>
            </a:xfrm>
            <a:prstGeom prst="rect">
              <a:avLst/>
            </a:prstGeom>
          </p:spPr>
        </p:pic>
      </p:grpSp>
      <p:graphicFrame>
        <p:nvGraphicFramePr>
          <p:cNvPr id="438" name="table 438"/>
          <p:cNvGraphicFramePr>
            <a:graphicFrameLocks noGrp="1"/>
          </p:cNvGraphicFramePr>
          <p:nvPr/>
        </p:nvGraphicFramePr>
        <p:xfrm>
          <a:off x="476250" y="5899403"/>
          <a:ext cx="11239500" cy="10096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11239500"/>
              </a:tblGrid>
              <a:tr h="9969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9052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  <a:tabLst>
                          <a:tab pos="462915" algn="l"/>
                        </a:tabLst>
                      </a:pP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5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使用枚举的优势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52425" algn="l" rtl="0" eaLnBrk="0">
                        <a:lnSpc>
                          <a:spcPts val="1510"/>
                        </a:lnSpc>
                        <a:spcBef>
                          <a:spcPts val="5"/>
                        </a:spcBef>
                        <a:tabLst>
                          <a:tab pos="428625" algn="l"/>
                        </a:tabLst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提供智能提示，减少拼写错误                                     在编译时进行类型检查                                                提高代码可读性和维护性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3F4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F4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F4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F4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440" name="picture 4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987124" y="6518529"/>
            <a:ext cx="171450" cy="152400"/>
          </a:xfrm>
          <a:prstGeom prst="rect">
            <a:avLst/>
          </a:prstGeom>
        </p:spPr>
      </p:pic>
      <p:pic>
        <p:nvPicPr>
          <p:cNvPr id="442" name="picture 4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344034" y="6518529"/>
            <a:ext cx="152400" cy="152400"/>
          </a:xfrm>
          <a:prstGeom prst="rect">
            <a:avLst/>
          </a:prstGeom>
        </p:spPr>
      </p:pic>
      <p:pic>
        <p:nvPicPr>
          <p:cNvPr id="444" name="picture 4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76275" y="6518529"/>
            <a:ext cx="152399" cy="152400"/>
          </a:xfrm>
          <a:prstGeom prst="rect">
            <a:avLst/>
          </a:prstGeom>
        </p:spPr>
      </p:pic>
      <p:pic>
        <p:nvPicPr>
          <p:cNvPr id="446" name="picture 4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76275" y="6137528"/>
            <a:ext cx="190499" cy="190500"/>
          </a:xfrm>
          <a:prstGeom prst="rect">
            <a:avLst/>
          </a:prstGeom>
        </p:spPr>
      </p:pic>
      <p:sp>
        <p:nvSpPr>
          <p:cNvPr id="448" name="textbox 448"/>
          <p:cNvSpPr/>
          <p:nvPr/>
        </p:nvSpPr>
        <p:spPr>
          <a:xfrm>
            <a:off x="464921" y="1987969"/>
            <a:ext cx="868616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为系统组件预定义了多种枚举类型，用于简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化属性配置过程。枚举类型作为参数传递时，必须满足类型要求。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58" name="group 58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450" name="picture 45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452" name="textbox 452"/>
            <p:cNvSpPr/>
            <p:nvPr/>
          </p:nvSpPr>
          <p:spPr>
            <a:xfrm>
              <a:off x="-12700" y="-12700"/>
              <a:ext cx="12217400" cy="9093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89000"/>
                </a:lnSpc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454" name="textbox 454"/>
          <p:cNvSpPr/>
          <p:nvPr/>
        </p:nvSpPr>
        <p:spPr>
          <a:xfrm>
            <a:off x="612768" y="2616618"/>
            <a:ext cx="4820284" cy="13176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ts val="1705"/>
              </a:lnSpc>
            </a:pP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使用枚举配置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件属性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2100"/>
              </a:lnSpc>
            </a:pP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3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3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53365" algn="l" rtl="0" eaLnBrk="0">
              <a:lnSpc>
                <a:spcPct val="124000"/>
              </a:lnSpc>
              <a:spcBef>
                <a:spcPts val="480"/>
              </a:spcBef>
            </a:pP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设置文本颜色为红色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</a:t>
            </a:r>
            <a:r>
              <a:rPr sz="13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3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(20)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620"/>
              </a:lnSpc>
              <a:spcBef>
                <a:spcPts val="5"/>
              </a:spcBef>
            </a:pP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300" kern="0" spc="-4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Bold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设置文本为粗体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56" name="picture 45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930914" y="4077003"/>
            <a:ext cx="12685" cy="12650"/>
          </a:xfrm>
          <a:prstGeom prst="rect">
            <a:avLst/>
          </a:prstGeom>
        </p:spPr>
      </p:pic>
      <p:grpSp>
        <p:nvGrpSpPr>
          <p:cNvPr id="60" name="group 60"/>
          <p:cNvGrpSpPr/>
          <p:nvPr/>
        </p:nvGrpSpPr>
        <p:grpSpPr>
          <a:xfrm rot="21600000">
            <a:off x="476250" y="4318253"/>
            <a:ext cx="5467350" cy="762000"/>
            <a:chOff x="0" y="0"/>
            <a:chExt cx="5467350" cy="762000"/>
          </a:xfrm>
        </p:grpSpPr>
        <p:sp>
          <p:nvSpPr>
            <p:cNvPr id="458" name="rect 458"/>
            <p:cNvSpPr/>
            <p:nvPr/>
          </p:nvSpPr>
          <p:spPr>
            <a:xfrm>
              <a:off x="19050" y="0"/>
              <a:ext cx="5448300" cy="7620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60" name="textbox 460"/>
            <p:cNvSpPr/>
            <p:nvPr/>
          </p:nvSpPr>
          <p:spPr>
            <a:xfrm>
              <a:off x="177800" y="155016"/>
              <a:ext cx="5118734" cy="4603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605" indent="149860" algn="l" rtl="0" eaLnBrk="0">
                <a:lnSpc>
                  <a:spcPct val="119000"/>
                </a:lnSpc>
                <a:tabLst>
                  <a:tab pos="28892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枚举类型可以作为参数传递，但必须满足类型要求。例如，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fontColor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法期望接收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Color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枚举类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型的参数。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462" name="picture 46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190500" y="180975"/>
              <a:ext cx="152400" cy="152400"/>
            </a:xfrm>
            <a:prstGeom prst="rect">
              <a:avLst/>
            </a:prstGeom>
          </p:spPr>
        </p:pic>
        <p:pic>
          <p:nvPicPr>
            <p:cNvPr id="464" name="picture 46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76200" cy="762000"/>
            </a:xfrm>
            <a:prstGeom prst="rect">
              <a:avLst/>
            </a:prstGeom>
          </p:spPr>
        </p:pic>
      </p:grpSp>
      <p:grpSp>
        <p:nvGrpSpPr>
          <p:cNvPr id="62" name="group 62"/>
          <p:cNvGrpSpPr/>
          <p:nvPr/>
        </p:nvGrpSpPr>
        <p:grpSpPr>
          <a:xfrm rot="21600000">
            <a:off x="6248400" y="2470403"/>
            <a:ext cx="2657475" cy="1600200"/>
            <a:chOff x="0" y="0"/>
            <a:chExt cx="2657475" cy="1600200"/>
          </a:xfrm>
        </p:grpSpPr>
        <p:sp>
          <p:nvSpPr>
            <p:cNvPr id="466" name="rect 466"/>
            <p:cNvSpPr/>
            <p:nvPr/>
          </p:nvSpPr>
          <p:spPr>
            <a:xfrm>
              <a:off x="0" y="0"/>
              <a:ext cx="2657475" cy="16002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468" name="picture 46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2657475" cy="457200"/>
            </a:xfrm>
            <a:prstGeom prst="rect">
              <a:avLst/>
            </a:prstGeom>
          </p:spPr>
        </p:pic>
        <p:sp>
          <p:nvSpPr>
            <p:cNvPr id="470" name="textbox 470"/>
            <p:cNvSpPr/>
            <p:nvPr/>
          </p:nvSpPr>
          <p:spPr>
            <a:xfrm>
              <a:off x="101600" y="146024"/>
              <a:ext cx="1136014" cy="13220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39725" algn="l" rtl="0" eaLnBrk="0">
                <a:lnSpc>
                  <a:spcPct val="84000"/>
                </a:lnSpc>
              </a:pPr>
              <a:r>
                <a:rPr sz="1200" b="1" kern="0" spc="6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Color</a:t>
              </a:r>
              <a:endParaRPr sz="12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6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0325" algn="l" rtl="0" eaLnBrk="0">
                <a:lnSpc>
                  <a:spcPct val="84000"/>
                </a:lnSpc>
                <a:spcBef>
                  <a:spcPts val="370"/>
                </a:spcBef>
                <a:tabLst>
                  <a:tab pos="22987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-2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Color.Red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60325" algn="l" rtl="0" eaLnBrk="0">
                <a:lnSpc>
                  <a:spcPct val="84000"/>
                </a:lnSpc>
                <a:spcBef>
                  <a:spcPts val="590"/>
                </a:spcBef>
                <a:tabLst>
                  <a:tab pos="22987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Color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Blue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marL="60325" algn="l" rtl="0" eaLnBrk="0">
                <a:lnSpc>
                  <a:spcPct val="123000"/>
                </a:lnSpc>
                <a:spcBef>
                  <a:spcPts val="60"/>
                </a:spcBef>
                <a:tabLst>
                  <a:tab pos="22987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Color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Green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-3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Color.Yellow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</p:txBody>
        </p:sp>
        <p:pic>
          <p:nvPicPr>
            <p:cNvPr id="472" name="picture 4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1343025"/>
              <a:ext cx="47625" cy="47625"/>
            </a:xfrm>
            <a:prstGeom prst="rect">
              <a:avLst/>
            </a:prstGeom>
          </p:spPr>
        </p:pic>
        <p:pic>
          <p:nvPicPr>
            <p:cNvPr id="474" name="picture 47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1114425"/>
              <a:ext cx="47625" cy="47625"/>
            </a:xfrm>
            <a:prstGeom prst="rect">
              <a:avLst/>
            </a:prstGeom>
          </p:spPr>
        </p:pic>
        <p:pic>
          <p:nvPicPr>
            <p:cNvPr id="476" name="picture 4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885825"/>
              <a:ext cx="47625" cy="47625"/>
            </a:xfrm>
            <a:prstGeom prst="rect">
              <a:avLst/>
            </a:prstGeom>
          </p:spPr>
        </p:pic>
        <p:pic>
          <p:nvPicPr>
            <p:cNvPr id="478" name="picture 47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14300" y="657225"/>
              <a:ext cx="47625" cy="4762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rect 482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4" name="textbox 484"/>
          <p:cNvSpPr/>
          <p:nvPr/>
        </p:nvSpPr>
        <p:spPr>
          <a:xfrm>
            <a:off x="6232652" y="1997455"/>
            <a:ext cx="1362075" cy="34004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ct val="93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事件配置示例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链式调用的优势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486" name="table 486"/>
          <p:cNvGraphicFramePr>
            <a:graphicFrameLocks noGrp="1"/>
          </p:cNvGraphicFramePr>
          <p:nvPr/>
        </p:nvGraphicFramePr>
        <p:xfrm>
          <a:off x="9058275" y="5556503"/>
          <a:ext cx="2657475" cy="7048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2657475"/>
              </a:tblGrid>
              <a:tr h="6921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3200" algn="l" rtl="0" eaLnBrk="0">
                        <a:lnSpc>
                          <a:spcPct val="89000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逻辑清晰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5730" algn="l" rtl="0" eaLnBrk="0">
                        <a:lnSpc>
                          <a:spcPts val="1320"/>
                        </a:lnSpc>
                        <a:spcBef>
                          <a:spcPts val="5"/>
                        </a:spcBef>
                      </a:pP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事件处理流程一目了然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64" name="group 64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488" name="picture 48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490" name="textbox 490"/>
            <p:cNvSpPr/>
            <p:nvPr/>
          </p:nvSpPr>
          <p:spPr>
            <a:xfrm>
              <a:off x="-12700" y="-12700"/>
              <a:ext cx="12217400" cy="9131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492" name="textbox 492"/>
          <p:cNvSpPr/>
          <p:nvPr/>
        </p:nvSpPr>
        <p:spPr>
          <a:xfrm>
            <a:off x="463550" y="2004771"/>
            <a:ext cx="5381625" cy="508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24000"/>
              </a:lnSpc>
            </a:pP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事件方法通过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"."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链式调用方式配置系统组件支持的事件，这种编程模式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使代码更加简洁易读。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494" name="table 494"/>
          <p:cNvGraphicFramePr>
            <a:graphicFrameLocks noGrp="1"/>
          </p:cNvGraphicFramePr>
          <p:nvPr/>
        </p:nvGraphicFramePr>
        <p:xfrm>
          <a:off x="6248400" y="5556503"/>
          <a:ext cx="2657475" cy="7048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2657475"/>
              </a:tblGrid>
              <a:tr h="6921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3835" algn="l" rtl="0" eaLnBrk="0">
                        <a:lnSpc>
                          <a:spcPct val="89000"/>
                        </a:lnSpc>
                      </a:pPr>
                      <a:r>
                        <a:rPr sz="1200" kern="0" spc="-1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简洁代码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7000" algn="l" rtl="0" eaLnBrk="0">
                        <a:lnSpc>
                          <a:spcPts val="1320"/>
                        </a:lnSpc>
                        <a:spcBef>
                          <a:spcPts val="5"/>
                        </a:spcBef>
                      </a:pPr>
                      <a:r>
                        <a:rPr sz="1000" kern="0" spc="5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减少中间变量，降低代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码复杂度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96" name="rect 496"/>
          <p:cNvSpPr/>
          <p:nvPr/>
        </p:nvSpPr>
        <p:spPr>
          <a:xfrm>
            <a:off x="476250" y="4413503"/>
            <a:ext cx="5467350" cy="7239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98" name="textbox 498"/>
          <p:cNvSpPr/>
          <p:nvPr/>
        </p:nvSpPr>
        <p:spPr>
          <a:xfrm>
            <a:off x="1146949" y="4551298"/>
            <a:ext cx="3075939" cy="4546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提高可读性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91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清晰的代码结构便于团队协作开发和后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期维护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00" name="rect 500"/>
          <p:cNvSpPr/>
          <p:nvPr/>
        </p:nvSpPr>
        <p:spPr>
          <a:xfrm>
            <a:off x="476250" y="2737103"/>
            <a:ext cx="5467350" cy="7239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02" name="rect 502"/>
          <p:cNvSpPr/>
          <p:nvPr/>
        </p:nvSpPr>
        <p:spPr>
          <a:xfrm>
            <a:off x="476250" y="3575303"/>
            <a:ext cx="5467350" cy="7239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04" name="picture 5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" y="3746753"/>
            <a:ext cx="381000" cy="381000"/>
          </a:xfrm>
          <a:prstGeom prst="rect">
            <a:avLst/>
          </a:prstGeom>
        </p:spPr>
      </p:pic>
      <p:sp>
        <p:nvSpPr>
          <p:cNvPr id="506" name="textbox 506"/>
          <p:cNvSpPr/>
          <p:nvPr/>
        </p:nvSpPr>
        <p:spPr>
          <a:xfrm>
            <a:off x="1146606" y="3717385"/>
            <a:ext cx="3533775" cy="4591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ct val="96000"/>
              </a:lnSpc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单独占行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建议每个事件方法单独占一行，以增强代码的可读性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08" name="picture 5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" y="2908553"/>
            <a:ext cx="381000" cy="381000"/>
          </a:xfrm>
          <a:prstGeom prst="rect">
            <a:avLst/>
          </a:prstGeom>
        </p:spPr>
      </p:pic>
      <p:sp>
        <p:nvSpPr>
          <p:cNvPr id="510" name="textbox 510"/>
          <p:cNvSpPr/>
          <p:nvPr/>
        </p:nvSpPr>
        <p:spPr>
          <a:xfrm>
            <a:off x="1146606" y="2879699"/>
            <a:ext cx="3874770" cy="4495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链式调用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事件方法通过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"."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符号链式调用，与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属性配置方式保持一致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66" name="group 66"/>
          <p:cNvGrpSpPr/>
          <p:nvPr/>
        </p:nvGrpSpPr>
        <p:grpSpPr>
          <a:xfrm rot="21600000">
            <a:off x="476250" y="5366003"/>
            <a:ext cx="5467350" cy="762000"/>
            <a:chOff x="0" y="0"/>
            <a:chExt cx="5467350" cy="762000"/>
          </a:xfrm>
        </p:grpSpPr>
        <p:sp>
          <p:nvSpPr>
            <p:cNvPr id="512" name="rect 512"/>
            <p:cNvSpPr/>
            <p:nvPr/>
          </p:nvSpPr>
          <p:spPr>
            <a:xfrm>
              <a:off x="19050" y="0"/>
              <a:ext cx="5448300" cy="7620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14" name="textbox 514"/>
            <p:cNvSpPr/>
            <p:nvPr/>
          </p:nvSpPr>
          <p:spPr>
            <a:xfrm>
              <a:off x="177952" y="155016"/>
              <a:ext cx="5130800" cy="43560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80010" algn="l" rtl="0" eaLnBrk="0">
                <a:lnSpc>
                  <a:spcPct val="112000"/>
                </a:lnSpc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通过链式调用方式，可以为组件配置多种事件处理方法，形成简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洁的事件处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理流程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516" name="picture 5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76200" cy="762000"/>
            </a:xfrm>
            <a:prstGeom prst="rect">
              <a:avLst/>
            </a:prstGeom>
          </p:spPr>
        </p:pic>
      </p:grpSp>
      <p:pic>
        <p:nvPicPr>
          <p:cNvPr id="518" name="picture 5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650" y="4584953"/>
            <a:ext cx="381000" cy="381000"/>
          </a:xfrm>
          <a:prstGeom prst="rect">
            <a:avLst/>
          </a:prstGeom>
        </p:spPr>
      </p:pic>
      <p:pic>
        <p:nvPicPr>
          <p:cNvPr id="522" name="picture 5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4165853"/>
            <a:ext cx="285750" cy="152400"/>
          </a:xfrm>
          <a:prstGeom prst="rect">
            <a:avLst/>
          </a:prstGeom>
        </p:spPr>
      </p:pic>
      <p:pic>
        <p:nvPicPr>
          <p:cNvPr id="524" name="picture 5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3861053"/>
            <a:ext cx="285750" cy="152400"/>
          </a:xfrm>
          <a:prstGeom prst="rect">
            <a:avLst/>
          </a:prstGeom>
        </p:spPr>
      </p:pic>
      <p:pic>
        <p:nvPicPr>
          <p:cNvPr id="526" name="picture 5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3556253"/>
            <a:ext cx="285750" cy="152400"/>
          </a:xfrm>
          <a:prstGeom prst="rect">
            <a:avLst/>
          </a:prstGeom>
        </p:spPr>
      </p:pic>
      <p:sp>
        <p:nvSpPr>
          <p:cNvPr id="528" name="textbox 528"/>
          <p:cNvSpPr/>
          <p:nvPr/>
        </p:nvSpPr>
        <p:spPr>
          <a:xfrm>
            <a:off x="6507014" y="3511702"/>
            <a:ext cx="3232785" cy="8159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80"/>
              </a:lnSpc>
            </a:pPr>
            <a:r>
              <a:rPr sz="7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4</a:t>
            </a:r>
            <a:r>
              <a:rPr sz="7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事件处理逻辑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algn="l" rtl="0" eaLnBrk="0">
              <a:lnSpc>
                <a:spcPct val="99000"/>
              </a:lnSpc>
              <a:spcBef>
                <a:spcPts val="920"/>
              </a:spcBef>
            </a:pPr>
            <a:r>
              <a:rPr sz="7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5</a:t>
            </a:r>
            <a:r>
              <a:rPr sz="7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200" kern="0" spc="-4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.log('Button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clicked!');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9000"/>
              </a:lnSpc>
              <a:spcBef>
                <a:spcPts val="5"/>
              </a:spcBef>
            </a:pPr>
            <a:r>
              <a:rPr sz="7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6</a:t>
            </a:r>
            <a:r>
              <a:rPr sz="7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.myText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2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'Clicke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d!';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30" name="rect 530"/>
          <p:cNvSpPr/>
          <p:nvPr/>
        </p:nvSpPr>
        <p:spPr>
          <a:xfrm>
            <a:off x="6400800" y="3156203"/>
            <a:ext cx="5162550" cy="304800"/>
          </a:xfrm>
          <a:prstGeom prst="rect">
            <a:avLst/>
          </a:prstGeom>
          <a:solidFill>
            <a:srgbClr val="F97316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32" name="rect 532"/>
          <p:cNvSpPr/>
          <p:nvPr/>
        </p:nvSpPr>
        <p:spPr>
          <a:xfrm>
            <a:off x="6400800" y="4375403"/>
            <a:ext cx="5162550" cy="304800"/>
          </a:xfrm>
          <a:prstGeom prst="rect">
            <a:avLst/>
          </a:prstGeom>
          <a:solidFill>
            <a:srgbClr val="F97316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34" name="picture 5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2946653"/>
            <a:ext cx="285750" cy="152400"/>
          </a:xfrm>
          <a:prstGeom prst="rect">
            <a:avLst/>
          </a:prstGeom>
        </p:spPr>
      </p:pic>
      <p:pic>
        <p:nvPicPr>
          <p:cNvPr id="536" name="picture 5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29375" y="2641853"/>
            <a:ext cx="285750" cy="152400"/>
          </a:xfrm>
          <a:prstGeom prst="rect">
            <a:avLst/>
          </a:prstGeom>
        </p:spPr>
      </p:pic>
      <p:sp>
        <p:nvSpPr>
          <p:cNvPr id="538" name="textbox 538"/>
          <p:cNvSpPr/>
          <p:nvPr/>
        </p:nvSpPr>
        <p:spPr>
          <a:xfrm>
            <a:off x="6388100" y="2533903"/>
            <a:ext cx="2710179" cy="584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275" algn="l" rtl="0" eaLnBrk="0">
              <a:lnSpc>
                <a:spcPts val="1510"/>
              </a:lnSpc>
              <a:tabLst>
                <a:tab pos="161925" algn="l"/>
              </a:tabLst>
            </a:pPr>
            <a:r>
              <a:rPr sz="7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	</a:t>
            </a:r>
            <a:r>
              <a:rPr sz="7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7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创建按钮组件并配置单击事件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0" algn="l" rtl="0" eaLnBrk="0">
              <a:lnSpc>
                <a:spcPts val="1495"/>
              </a:lnSpc>
              <a:spcBef>
                <a:spcPts val="0"/>
              </a:spcBef>
            </a:pPr>
            <a:r>
              <a:rPr sz="7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7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Button('Click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540" name="picture 5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00800" y="2546603"/>
            <a:ext cx="28575" cy="304800"/>
          </a:xfrm>
          <a:prstGeom prst="rect">
            <a:avLst/>
          </a:prstGeom>
        </p:spPr>
      </p:pic>
      <p:pic>
        <p:nvPicPr>
          <p:cNvPr id="542" name="picture 5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29375" y="3251453"/>
            <a:ext cx="285750" cy="152400"/>
          </a:xfrm>
          <a:prstGeom prst="rect">
            <a:avLst/>
          </a:prstGeom>
        </p:spPr>
      </p:pic>
      <p:sp>
        <p:nvSpPr>
          <p:cNvPr id="544" name="textbox 544"/>
          <p:cNvSpPr/>
          <p:nvPr/>
        </p:nvSpPr>
        <p:spPr>
          <a:xfrm>
            <a:off x="6536827" y="3207206"/>
            <a:ext cx="1768475" cy="2152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495"/>
              </a:lnSpc>
            </a:pPr>
            <a:r>
              <a:rPr sz="7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</a:t>
            </a:r>
            <a:r>
              <a:rPr sz="7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2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2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546" name="picture 5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29375" y="4470653"/>
            <a:ext cx="285750" cy="152400"/>
          </a:xfrm>
          <a:prstGeom prst="rect">
            <a:avLst/>
          </a:prstGeom>
        </p:spPr>
      </p:pic>
      <p:sp>
        <p:nvSpPr>
          <p:cNvPr id="548" name="textbox 548"/>
          <p:cNvSpPr/>
          <p:nvPr/>
        </p:nvSpPr>
        <p:spPr>
          <a:xfrm>
            <a:off x="6538161" y="4426407"/>
            <a:ext cx="487044" cy="2152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95"/>
              </a:lnSpc>
            </a:pPr>
            <a:r>
              <a:rPr sz="7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7</a:t>
            </a:r>
            <a:r>
              <a:rPr sz="7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550" name="picture 5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00800" y="3156203"/>
            <a:ext cx="28575" cy="304800"/>
          </a:xfrm>
          <a:prstGeom prst="rect">
            <a:avLst/>
          </a:prstGeom>
        </p:spPr>
      </p:pic>
      <p:pic>
        <p:nvPicPr>
          <p:cNvPr id="552" name="picture 5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00800" y="4375403"/>
            <a:ext cx="28575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rect 554"/>
          <p:cNvSpPr/>
          <p:nvPr/>
        </p:nvSpPr>
        <p:spPr>
          <a:xfrm>
            <a:off x="0" y="527303"/>
            <a:ext cx="12192000" cy="7467600"/>
          </a:xfrm>
          <a:prstGeom prst="rect">
            <a:avLst/>
          </a:prstGeom>
          <a:solidFill>
            <a:srgbClr val="EDF4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56" name="rect 556"/>
          <p:cNvSpPr/>
          <p:nvPr/>
        </p:nvSpPr>
        <p:spPr>
          <a:xfrm>
            <a:off x="495300" y="6299453"/>
            <a:ext cx="11220450" cy="14097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58" name="rect 558"/>
          <p:cNvSpPr/>
          <p:nvPr/>
        </p:nvSpPr>
        <p:spPr>
          <a:xfrm>
            <a:off x="6172200" y="5080253"/>
            <a:ext cx="5543550" cy="9144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60" name="textbox 560"/>
          <p:cNvSpPr/>
          <p:nvPr/>
        </p:nvSpPr>
        <p:spPr>
          <a:xfrm>
            <a:off x="6733400" y="5247004"/>
            <a:ext cx="4795520" cy="409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200" kern="0" spc="1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</a:t>
            </a: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bind</a:t>
            </a:r>
            <a:r>
              <a:rPr sz="1200" b="1" kern="0" spc="16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(</a:t>
            </a: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this</a:t>
            </a:r>
            <a:r>
              <a:rPr sz="1200" b="1" kern="0" spc="16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)</a:t>
            </a:r>
            <a:r>
              <a:rPr sz="1200" kern="0" spc="16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与使用成员函数配合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bind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this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相比，箭头函数能更自然地绑定上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下文，简化代码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62" name="picture 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324600" y="5232653"/>
            <a:ext cx="304800" cy="381000"/>
          </a:xfrm>
          <a:prstGeom prst="rect">
            <a:avLst/>
          </a:prstGeom>
        </p:spPr>
      </p:pic>
      <p:pic>
        <p:nvPicPr>
          <p:cNvPr id="564" name="picture 5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6750" y="6317233"/>
            <a:ext cx="142875" cy="971550"/>
          </a:xfrm>
          <a:prstGeom prst="rect">
            <a:avLst/>
          </a:prstGeom>
        </p:spPr>
      </p:pic>
      <p:pic>
        <p:nvPicPr>
          <p:cNvPr id="566" name="picture 5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6250" y="6126733"/>
            <a:ext cx="76200" cy="1409699"/>
          </a:xfrm>
          <a:prstGeom prst="rect">
            <a:avLst/>
          </a:prstGeom>
        </p:spPr>
      </p:pic>
      <p:sp>
        <p:nvSpPr>
          <p:cNvPr id="568" name="textbox 568"/>
          <p:cNvSpPr/>
          <p:nvPr/>
        </p:nvSpPr>
        <p:spPr>
          <a:xfrm>
            <a:off x="876172" y="6295770"/>
            <a:ext cx="3994784" cy="1079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最佳实践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860" indent="-3175" algn="l" rtl="0" eaLnBrk="0">
              <a:lnSpc>
                <a:spcPct val="132000"/>
              </a:lnSpc>
              <a:spcBef>
                <a:spcPts val="790"/>
              </a:spcBef>
            </a:pP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始终使用箭头函数（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200" kern="0" spc="1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=&gt;</a:t>
            </a:r>
            <a:r>
              <a:rPr sz="1200" kern="0" spc="15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{...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}</a:t>
            </a:r>
            <a:r>
              <a:rPr sz="1200" kern="0" spc="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）配置组件事件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避免使用匿名函数，确保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this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将事件处理逻辑封装在组件的成员函数中，提高代码可读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70" name="rect 570"/>
          <p:cNvSpPr/>
          <p:nvPr/>
        </p:nvSpPr>
        <p:spPr>
          <a:xfrm>
            <a:off x="476250" y="5080253"/>
            <a:ext cx="5543550" cy="9144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72" name="picture 5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8650" y="5232653"/>
            <a:ext cx="342900" cy="381000"/>
          </a:xfrm>
          <a:prstGeom prst="rect">
            <a:avLst/>
          </a:prstGeom>
        </p:spPr>
      </p:pic>
      <p:sp>
        <p:nvSpPr>
          <p:cNvPr id="574" name="textbox 574"/>
          <p:cNvSpPr/>
          <p:nvPr/>
        </p:nvSpPr>
        <p:spPr>
          <a:xfrm>
            <a:off x="1075436" y="5245175"/>
            <a:ext cx="4667250" cy="5943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正确绑定上下文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0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-635" algn="l" rtl="0" eaLnBrk="0">
              <a:lnSpc>
                <a:spcPct val="115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箭头函数内部的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this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是词法作用域，由声明时的上下文确定，避免了匿名函数中</a:t>
            </a: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this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指向不明确的问题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76" name="textbox 576"/>
          <p:cNvSpPr/>
          <p:nvPr/>
        </p:nvSpPr>
        <p:spPr>
          <a:xfrm>
            <a:off x="465607" y="1683169"/>
            <a:ext cx="9357994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中，推荐使用箭头函数语法为组件配置事件处理程序，以确保事件处理函数与组件正确绑定，符合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语法规范。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78" name="textbox 578"/>
          <p:cNvSpPr/>
          <p:nvPr/>
        </p:nvSpPr>
        <p:spPr>
          <a:xfrm>
            <a:off x="463550" y="4681982"/>
            <a:ext cx="2006600" cy="2387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3000"/>
              </a:lnSpc>
              <a:tabLst>
                <a:tab pos="27559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使用箭头函数的优势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80" name="picture 5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76250" y="4699253"/>
            <a:ext cx="190500" cy="190499"/>
          </a:xfrm>
          <a:prstGeom prst="rect">
            <a:avLst/>
          </a:prstGeom>
        </p:spPr>
      </p:pic>
      <p:grpSp>
        <p:nvGrpSpPr>
          <p:cNvPr id="68" name="group 68"/>
          <p:cNvGrpSpPr/>
          <p:nvPr/>
        </p:nvGrpSpPr>
        <p:grpSpPr>
          <a:xfrm rot="21600000">
            <a:off x="0" y="527303"/>
            <a:ext cx="12192000" cy="857250"/>
            <a:chOff x="0" y="0"/>
            <a:chExt cx="12192000" cy="857250"/>
          </a:xfrm>
        </p:grpSpPr>
        <p:pic>
          <p:nvPicPr>
            <p:cNvPr id="582" name="picture 58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584" name="textbox 584"/>
            <p:cNvSpPr/>
            <p:nvPr/>
          </p:nvSpPr>
          <p:spPr>
            <a:xfrm>
              <a:off x="-12700" y="-12700"/>
              <a:ext cx="12217400" cy="9080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3870" algn="l" rtl="0" eaLnBrk="0">
                <a:lnSpc>
                  <a:spcPct val="93000"/>
                </a:lnSpc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586" name="textbox 586"/>
          <p:cNvSpPr/>
          <p:nvPr/>
        </p:nvSpPr>
        <p:spPr>
          <a:xfrm>
            <a:off x="6235700" y="2191003"/>
            <a:ext cx="1101725" cy="236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50" dirty="0">
                <a:solidFill>
                  <a:srgbClr val="02168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240" dirty="0">
                <a:solidFill>
                  <a:srgbClr val="02168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88" name="textbox 588"/>
          <p:cNvSpPr/>
          <p:nvPr/>
        </p:nvSpPr>
        <p:spPr>
          <a:xfrm>
            <a:off x="463550" y="2191003"/>
            <a:ext cx="1101725" cy="236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50" dirty="0">
                <a:solidFill>
                  <a:srgbClr val="02168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240" dirty="0">
                <a:solidFill>
                  <a:srgbClr val="02168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90" name="picture 5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30914" y="4038907"/>
            <a:ext cx="12685" cy="12646"/>
          </a:xfrm>
          <a:prstGeom prst="rect">
            <a:avLst/>
          </a:prstGeom>
        </p:spPr>
      </p:pic>
      <p:sp>
        <p:nvSpPr>
          <p:cNvPr id="592" name="textbox 592"/>
          <p:cNvSpPr/>
          <p:nvPr/>
        </p:nvSpPr>
        <p:spPr>
          <a:xfrm>
            <a:off x="473417" y="4167745"/>
            <a:ext cx="2927350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点击按钮时，修改组件的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myText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属性值为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'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594" name="textbox 594"/>
          <p:cNvSpPr/>
          <p:nvPr/>
        </p:nvSpPr>
        <p:spPr>
          <a:xfrm>
            <a:off x="626484" y="2908731"/>
            <a:ext cx="2095500" cy="7912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Click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94310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240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.myText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'ArkUI';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272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96" name="textbox 596"/>
          <p:cNvSpPr/>
          <p:nvPr/>
        </p:nvSpPr>
        <p:spPr>
          <a:xfrm>
            <a:off x="6245568" y="4167745"/>
            <a:ext cx="2614295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点击按钮时，使组件的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counter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属性值增加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598" name="textbox 598"/>
          <p:cNvSpPr/>
          <p:nvPr/>
        </p:nvSpPr>
        <p:spPr>
          <a:xfrm>
            <a:off x="6398634" y="2908731"/>
            <a:ext cx="1775460" cy="7912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94310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325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+=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720" algn="l" rtl="0" eaLnBrk="0">
              <a:lnSpc>
                <a:spcPts val="1300"/>
              </a:lnSpc>
              <a:spcBef>
                <a:spcPts val="250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600" name="picture 6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1703064" y="4038907"/>
            <a:ext cx="12685" cy="1264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rect 604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06" name="picture 6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76250" y="1975103"/>
            <a:ext cx="11239500" cy="4838700"/>
          </a:xfrm>
          <a:prstGeom prst="rect">
            <a:avLst/>
          </a:prstGeom>
        </p:spPr>
      </p:pic>
      <p:sp>
        <p:nvSpPr>
          <p:cNvPr id="608" name="textbox 608"/>
          <p:cNvSpPr/>
          <p:nvPr/>
        </p:nvSpPr>
        <p:spPr>
          <a:xfrm>
            <a:off x="476250" y="1975103"/>
            <a:ext cx="5467350" cy="495934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5430" algn="l" rtl="0" eaLnBrk="0">
              <a:lnSpc>
                <a:spcPct val="93000"/>
              </a:lnSpc>
              <a:spcBef>
                <a:spcPts val="0"/>
              </a:spcBef>
            </a:pP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成员函数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10" name="rect 610"/>
          <p:cNvSpPr/>
          <p:nvPr/>
        </p:nvSpPr>
        <p:spPr>
          <a:xfrm>
            <a:off x="3562349" y="2660903"/>
            <a:ext cx="809625" cy="219075"/>
          </a:xfrm>
          <a:prstGeom prst="rect">
            <a:avLst/>
          </a:prstGeom>
          <a:solidFill>
            <a:srgbClr val="F9731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12" name="textbox 612"/>
          <p:cNvSpPr/>
          <p:nvPr/>
        </p:nvSpPr>
        <p:spPr>
          <a:xfrm>
            <a:off x="6248400" y="1975103"/>
            <a:ext cx="5467350" cy="495934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0" algn="l" rtl="0" eaLnBrk="0">
              <a:lnSpc>
                <a:spcPct val="93000"/>
              </a:lnSpc>
              <a:spcBef>
                <a:spcPts val="0"/>
              </a:spcBef>
              <a:tabLst>
                <a:tab pos="43815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14" name="picture 6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0800" y="2140203"/>
            <a:ext cx="171450" cy="165100"/>
          </a:xfrm>
          <a:prstGeom prst="rect">
            <a:avLst/>
          </a:prstGeom>
        </p:spPr>
      </p:pic>
      <p:sp>
        <p:nvSpPr>
          <p:cNvPr id="616" name="rect 616"/>
          <p:cNvSpPr/>
          <p:nvPr/>
        </p:nvSpPr>
        <p:spPr>
          <a:xfrm>
            <a:off x="9791700" y="2660903"/>
            <a:ext cx="1143000" cy="219075"/>
          </a:xfrm>
          <a:prstGeom prst="rect">
            <a:avLst/>
          </a:prstGeom>
          <a:solidFill>
            <a:srgbClr val="F9731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18" name="textbox 618"/>
          <p:cNvSpPr/>
          <p:nvPr/>
        </p:nvSpPr>
        <p:spPr>
          <a:xfrm>
            <a:off x="654050" y="6435419"/>
            <a:ext cx="9393555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ts val="1510"/>
              </a:lnSpc>
              <a:tabLst>
                <a:tab pos="252095" algn="l"/>
              </a:tabLst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推荐 ：在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中，推荐使用箭头函数来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配置组件的事件方法，因为箭头函数能更自然地绑定上下文，避免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this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指向错误的问题。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20" name="picture 6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6750" y="6461378"/>
            <a:ext cx="114300" cy="152400"/>
          </a:xfrm>
          <a:prstGeom prst="rect">
            <a:avLst/>
          </a:prstGeom>
        </p:spPr>
      </p:pic>
      <p:graphicFrame>
        <p:nvGraphicFramePr>
          <p:cNvPr id="622" name="table 622"/>
          <p:cNvGraphicFramePr>
            <a:graphicFrameLocks noGrp="1"/>
          </p:cNvGraphicFramePr>
          <p:nvPr/>
        </p:nvGraphicFramePr>
        <p:xfrm>
          <a:off x="476250" y="7182104"/>
          <a:ext cx="11239500" cy="4381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11239500"/>
              </a:tblGrid>
              <a:tr h="4254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7175" algn="l" rtl="0" eaLnBrk="0">
                        <a:lnSpc>
                          <a:spcPts val="1320"/>
                        </a:lnSpc>
                        <a:tabLst>
                          <a:tab pos="372745" algn="l"/>
                        </a:tabLst>
                      </a:pP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补充说明 ：箭头函数内部的</a:t>
                      </a: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this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是词法作用域，由声明时的上下文确定。匿名函数可能产生</a:t>
                      </a: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this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指向不明确的问题，因此在</a:t>
                      </a: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ArkTS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中不允许使用匿名函数。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" name="picture 6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0075" y="7334503"/>
            <a:ext cx="133350" cy="133350"/>
          </a:xfrm>
          <a:prstGeom prst="rect">
            <a:avLst/>
          </a:prstGeom>
        </p:spPr>
      </p:pic>
      <p:sp>
        <p:nvSpPr>
          <p:cNvPr id="626" name="rect 626"/>
          <p:cNvSpPr/>
          <p:nvPr/>
        </p:nvSpPr>
        <p:spPr>
          <a:xfrm>
            <a:off x="685799" y="6720459"/>
            <a:ext cx="5067300" cy="419100"/>
          </a:xfrm>
          <a:prstGeom prst="rect">
            <a:avLst/>
          </a:prstGeom>
          <a:solidFill>
            <a:srgbClr val="FEFCE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28" name="textbox 628"/>
          <p:cNvSpPr/>
          <p:nvPr/>
        </p:nvSpPr>
        <p:spPr>
          <a:xfrm>
            <a:off x="806450" y="6828662"/>
            <a:ext cx="2411095" cy="172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6000"/>
              </a:lnSpc>
              <a:tabLst>
                <a:tab pos="273050" algn="l"/>
              </a:tabLst>
            </a:pPr>
            <a:r>
              <a:rPr sz="1000" kern="0" spc="0" dirty="0">
                <a:solidFill>
                  <a:srgbClr val="854D0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854D0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需要显式绑定上下文，语法相对繁琐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30" name="picture 6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19150" y="6863333"/>
            <a:ext cx="133350" cy="133350"/>
          </a:xfrm>
          <a:prstGeom prst="rect">
            <a:avLst/>
          </a:prstGeom>
        </p:spPr>
      </p:pic>
      <p:sp>
        <p:nvSpPr>
          <p:cNvPr id="632" name="rect 632"/>
          <p:cNvSpPr/>
          <p:nvPr/>
        </p:nvSpPr>
        <p:spPr>
          <a:xfrm>
            <a:off x="6457950" y="6709664"/>
            <a:ext cx="5067300" cy="419100"/>
          </a:xfrm>
          <a:prstGeom prst="rect">
            <a:avLst/>
          </a:prstGeom>
          <a:solidFill>
            <a:srgbClr val="F0FDF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34" name="picture 6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66750" y="6709664"/>
            <a:ext cx="76200" cy="419099"/>
          </a:xfrm>
          <a:prstGeom prst="rect">
            <a:avLst/>
          </a:prstGeom>
        </p:spPr>
      </p:pic>
      <p:pic>
        <p:nvPicPr>
          <p:cNvPr id="636" name="picture 6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38900" y="6709664"/>
            <a:ext cx="76200" cy="419099"/>
          </a:xfrm>
          <a:prstGeom prst="rect">
            <a:avLst/>
          </a:prstGeom>
        </p:spPr>
      </p:pic>
      <p:sp>
        <p:nvSpPr>
          <p:cNvPr id="638" name="textbox 638"/>
          <p:cNvSpPr/>
          <p:nvPr/>
        </p:nvSpPr>
        <p:spPr>
          <a:xfrm>
            <a:off x="6578600" y="6839457"/>
            <a:ext cx="2144395" cy="172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6000"/>
              </a:lnSpc>
              <a:tabLst>
                <a:tab pos="264795" algn="l"/>
              </a:tabLst>
            </a:pPr>
            <a:r>
              <a:rPr sz="1000" kern="0" spc="0" dirty="0">
                <a:solidFill>
                  <a:srgbClr val="16653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16653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语法简洁，无需显式绑定上</a:t>
            </a:r>
            <a:r>
              <a:rPr sz="1000" kern="0" spc="40" dirty="0">
                <a:solidFill>
                  <a:srgbClr val="16653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下文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0" name="picture 6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591300" y="6852538"/>
            <a:ext cx="133350" cy="133350"/>
          </a:xfrm>
          <a:prstGeom prst="rect">
            <a:avLst/>
          </a:prstGeom>
        </p:spPr>
      </p:pic>
      <p:grpSp>
        <p:nvGrpSpPr>
          <p:cNvPr id="70" name="group 70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642" name="picture 64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644" name="textbox 644"/>
            <p:cNvSpPr/>
            <p:nvPr/>
          </p:nvSpPr>
          <p:spPr>
            <a:xfrm>
              <a:off x="-12700" y="-12700"/>
              <a:ext cx="12217400" cy="9080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7045" algn="l" rtl="0" eaLnBrk="0">
                <a:lnSpc>
                  <a:spcPct val="93000"/>
                </a:lnSpc>
                <a:spcBef>
                  <a:spcPts val="5"/>
                </a:spcBef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646" name="picture 64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76250" y="6280403"/>
            <a:ext cx="76200" cy="533400"/>
          </a:xfrm>
          <a:prstGeom prst="rect">
            <a:avLst/>
          </a:prstGeom>
        </p:spPr>
      </p:pic>
      <p:sp>
        <p:nvSpPr>
          <p:cNvPr id="648" name="textbox 648"/>
          <p:cNvSpPr/>
          <p:nvPr/>
        </p:nvSpPr>
        <p:spPr>
          <a:xfrm>
            <a:off x="654050" y="2663519"/>
            <a:ext cx="5098415" cy="2095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-5080" algn="l" rtl="0" eaLnBrk="0">
              <a:lnSpc>
                <a:spcPct val="119000"/>
              </a:lnSpc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使用组件的成员函数配置事件时，需要使用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bind(this)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显式绑定上下文，避</a:t>
            </a:r>
            <a:r>
              <a:rPr sz="12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免函数中的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this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指向错误。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0" algn="l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myClickHandler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000" kern="0" spc="1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97205" algn="l" rtl="0" eaLnBrk="0">
              <a:lnSpc>
                <a:spcPts val="1325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+=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589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5260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168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myClickHandler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bind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650" name="textbox 650"/>
          <p:cNvSpPr/>
          <p:nvPr/>
        </p:nvSpPr>
        <p:spPr>
          <a:xfrm>
            <a:off x="6426200" y="2663519"/>
            <a:ext cx="4977129" cy="2293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-2540" algn="l" rtl="0" eaLnBrk="0">
              <a:lnSpc>
                <a:spcPct val="119000"/>
              </a:lnSpc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使用声明的箭头函数可以直接调用，因为箭头函数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天然绑定上下文</a:t>
            </a:r>
            <a:r>
              <a:rPr sz="1200" kern="0" spc="2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直接用于事件方法，不需要使用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bind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this)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3990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fn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933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-3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info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}`);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97205" algn="l" rtl="0" eaLnBrk="0">
              <a:lnSpc>
                <a:spcPts val="1325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++;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589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5260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1689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fn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rect 654"/>
          <p:cNvSpPr/>
          <p:nvPr/>
        </p:nvSpPr>
        <p:spPr>
          <a:xfrm>
            <a:off x="0" y="565403"/>
            <a:ext cx="12192000" cy="7391400"/>
          </a:xfrm>
          <a:prstGeom prst="rect">
            <a:avLst/>
          </a:prstGeom>
          <a:solidFill>
            <a:srgbClr val="EDF4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56" name="textbox 656"/>
          <p:cNvSpPr/>
          <p:nvPr/>
        </p:nvSpPr>
        <p:spPr>
          <a:xfrm>
            <a:off x="466636" y="1730794"/>
            <a:ext cx="11125834" cy="507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3335" algn="l" rtl="0" eaLnBrk="0">
              <a:lnSpc>
                <a:spcPct val="124000"/>
              </a:lnSpc>
            </a:pP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当组件支持子组件配置时，可以在组件后面通过闭包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"{...}"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的形式添加子组件的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描述。例如，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Column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kern="0" spc="-2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Row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kern="0" spc="-2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Stack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kern="0" spc="-2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Grid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List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等容器组件，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可用于组织和布局子组件。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72" name="group 72"/>
          <p:cNvGrpSpPr/>
          <p:nvPr/>
        </p:nvGrpSpPr>
        <p:grpSpPr>
          <a:xfrm rot="21600000">
            <a:off x="0" y="565403"/>
            <a:ext cx="12192000" cy="857250"/>
            <a:chOff x="0" y="0"/>
            <a:chExt cx="12192000" cy="857250"/>
          </a:xfrm>
        </p:grpSpPr>
        <p:pic>
          <p:nvPicPr>
            <p:cNvPr id="658" name="picture 65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660" name="textbox 660"/>
            <p:cNvSpPr/>
            <p:nvPr/>
          </p:nvSpPr>
          <p:spPr>
            <a:xfrm>
              <a:off x="-12700" y="-12700"/>
              <a:ext cx="12217400" cy="91313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"/>
                </a:lnSpc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662" name="textbox 662"/>
          <p:cNvSpPr/>
          <p:nvPr/>
        </p:nvSpPr>
        <p:spPr>
          <a:xfrm>
            <a:off x="7016750" y="2686303"/>
            <a:ext cx="4768850" cy="27470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40" dirty="0">
                <a:solidFill>
                  <a:srgbClr val="020A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200" dirty="0">
                <a:solidFill>
                  <a:srgbClr val="020A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5260" algn="l" rtl="0" eaLnBrk="0">
              <a:lnSpc>
                <a:spcPts val="122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列容器组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件，子组件垂直排列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92760" algn="l" rtl="0" eaLnBrk="0">
              <a:lnSpc>
                <a:spcPts val="1210"/>
              </a:lnSpc>
              <a:spcBef>
                <a:spcPts val="36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添加子组件：文本组件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40105" algn="l" rtl="0" eaLnBrk="0">
              <a:lnSpc>
                <a:spcPts val="1225"/>
              </a:lnSpc>
              <a:spcBef>
                <a:spcPts val="350"/>
              </a:spcBef>
            </a:pP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(100);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调用属性方法设置显示的文本的字号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98475" algn="l" rtl="0" eaLnBrk="0">
              <a:lnSpc>
                <a:spcPts val="315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Divider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分割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线组件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92760" algn="l" rtl="0" eaLnBrk="0">
              <a:lnSpc>
                <a:spcPts val="121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myText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动态文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40105" algn="l" rtl="0" eaLnBrk="0">
              <a:lnSpc>
                <a:spcPts val="1225"/>
              </a:lnSpc>
              <a:spcBef>
                <a:spcPts val="350"/>
              </a:spcBef>
            </a:pP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调用属性方法设置显示的文本的字号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9070" indent="661035" algn="l" rtl="0" eaLnBrk="0">
              <a:lnSpc>
                <a:spcPct val="121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-3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调用属性方法设置显示的文本的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aphicFrame>
        <p:nvGraphicFramePr>
          <p:cNvPr id="664" name="table 664"/>
          <p:cNvGraphicFramePr>
            <a:graphicFrameLocks noGrp="1"/>
          </p:cNvGraphicFramePr>
          <p:nvPr/>
        </p:nvGraphicFramePr>
        <p:xfrm>
          <a:off x="476250" y="2918078"/>
          <a:ext cx="5619115" cy="1571625"/>
        </p:xfrm>
        <a:graphic>
          <a:graphicData uri="http://schemas.openxmlformats.org/drawingml/2006/table">
            <a:tbl>
              <a:tblPr>
                <a:solidFill>
                  <a:srgbClr val="F0F9FF"/>
                </a:solidFill>
              </a:tblPr>
              <a:tblGrid>
                <a:gridCol w="1124585"/>
                <a:gridCol w="1684654"/>
                <a:gridCol w="2809875"/>
              </a:tblGrid>
              <a:tr h="7092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9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038860" algn="l" rtl="0" eaLnBrk="0">
                        <a:lnSpc>
                          <a:spcPct val="95000"/>
                        </a:lnSpc>
                      </a:pPr>
                      <a:r>
                        <a:rPr sz="1200" b="1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Column</a:t>
                      </a:r>
                      <a:r>
                        <a:rPr sz="1200" b="1" kern="0" spc="1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200" kern="0" spc="1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容器组件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2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2047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子组件垂直排列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9FF"/>
                    </a:solidFill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9FF"/>
                    </a:solidFill>
                  </a:tcPr>
                </a:tc>
              </a:tr>
              <a:tr h="862330"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9FF"/>
                    </a:solidFill>
                  </a:tcPr>
                </a:tc>
                <a:tc hMerge="1">
                  <a:tcPr marL="0" marR="0" marT="0" marB="0" vert="horz">
                    <a:lnL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9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1E3A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9FF"/>
                    </a:solidFill>
                  </a:tcPr>
                </a:tc>
              </a:tr>
            </a:tbl>
          </a:graphicData>
        </a:graphic>
      </p:graphicFrame>
      <p:sp>
        <p:nvSpPr>
          <p:cNvPr id="666" name="textbox 666"/>
          <p:cNvSpPr/>
          <p:nvPr/>
        </p:nvSpPr>
        <p:spPr>
          <a:xfrm>
            <a:off x="463550" y="2515044"/>
            <a:ext cx="1482725" cy="2457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5000"/>
              </a:lnSpc>
              <a:tabLst>
                <a:tab pos="327025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容器组件示例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68" name="picture 6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6250" y="2537078"/>
            <a:ext cx="238125" cy="190500"/>
          </a:xfrm>
          <a:prstGeom prst="rect">
            <a:avLst/>
          </a:prstGeom>
        </p:spPr>
      </p:pic>
      <p:sp>
        <p:nvSpPr>
          <p:cNvPr id="670" name="rect 670"/>
          <p:cNvSpPr/>
          <p:nvPr/>
        </p:nvSpPr>
        <p:spPr>
          <a:xfrm>
            <a:off x="495300" y="5994653"/>
            <a:ext cx="11220450" cy="16764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72" name="rect 672"/>
          <p:cNvSpPr/>
          <p:nvPr/>
        </p:nvSpPr>
        <p:spPr>
          <a:xfrm>
            <a:off x="485775" y="4937378"/>
            <a:ext cx="5600700" cy="74295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74" name="path 674"/>
          <p:cNvSpPr/>
          <p:nvPr/>
        </p:nvSpPr>
        <p:spPr>
          <a:xfrm>
            <a:off x="487486" y="2918078"/>
            <a:ext cx="74488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1E3A8A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676" name="table 676"/>
          <p:cNvGraphicFramePr>
            <a:graphicFrameLocks noGrp="1"/>
          </p:cNvGraphicFramePr>
          <p:nvPr/>
        </p:nvGraphicFramePr>
        <p:xfrm>
          <a:off x="609600" y="3708653"/>
          <a:ext cx="2228850" cy="64770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2228850"/>
              </a:tblGrid>
              <a:tr h="6254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051560" algn="l" rtl="0" eaLnBrk="0">
                        <a:lnSpc>
                          <a:spcPct val="67000"/>
                        </a:lnSpc>
                      </a:pPr>
                      <a:r>
                        <a:rPr sz="1500" kern="0" spc="0" dirty="0">
                          <a:solidFill>
                            <a:srgbClr val="0F317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</a:t>
                      </a:r>
                      <a:endParaRPr sz="1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9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46455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Text</a:t>
                      </a:r>
                      <a:r>
                        <a:rPr sz="10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78" name="path 678"/>
          <p:cNvSpPr/>
          <p:nvPr/>
        </p:nvSpPr>
        <p:spPr>
          <a:xfrm>
            <a:off x="620836" y="3708653"/>
            <a:ext cx="74488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680" name="table 680"/>
          <p:cNvGraphicFramePr>
            <a:graphicFrameLocks noGrp="1"/>
          </p:cNvGraphicFramePr>
          <p:nvPr/>
        </p:nvGraphicFramePr>
        <p:xfrm>
          <a:off x="3733800" y="3708653"/>
          <a:ext cx="2228850" cy="64770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2228850"/>
              </a:tblGrid>
              <a:tr h="6254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5438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Divider</a:t>
                      </a:r>
                      <a:r>
                        <a:rPr sz="10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82" name="picture 6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19450" y="4623919"/>
            <a:ext cx="142875" cy="181840"/>
          </a:xfrm>
          <a:prstGeom prst="rect">
            <a:avLst/>
          </a:prstGeom>
        </p:spPr>
      </p:pic>
      <p:graphicFrame>
        <p:nvGraphicFramePr>
          <p:cNvPr id="684" name="table 684"/>
          <p:cNvGraphicFramePr>
            <a:graphicFrameLocks noGrp="1"/>
          </p:cNvGraphicFramePr>
          <p:nvPr/>
        </p:nvGraphicFramePr>
        <p:xfrm>
          <a:off x="476250" y="4927853"/>
          <a:ext cx="5619750" cy="762000"/>
        </p:xfrm>
        <a:graphic>
          <a:graphicData uri="http://schemas.openxmlformats.org/drawingml/2006/table">
            <a:tbl>
              <a:tblPr/>
              <a:tblGrid>
                <a:gridCol w="5619750"/>
              </a:tblGrid>
              <a:tr h="7397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79040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</a:pPr>
                      <a:r>
                        <a:rPr sz="1200" b="1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Text</a:t>
                      </a:r>
                      <a:r>
                        <a:rPr sz="1200" kern="0" spc="1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4381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动态文本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86" name="path 686"/>
          <p:cNvSpPr/>
          <p:nvPr/>
        </p:nvSpPr>
        <p:spPr>
          <a:xfrm>
            <a:off x="3745036" y="3708653"/>
            <a:ext cx="74488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88" name="picture 6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81550" y="3892803"/>
            <a:ext cx="133350" cy="63500"/>
          </a:xfrm>
          <a:prstGeom prst="rect">
            <a:avLst/>
          </a:prstGeom>
        </p:spPr>
      </p:pic>
      <p:sp>
        <p:nvSpPr>
          <p:cNvPr id="690" name="path 690"/>
          <p:cNvSpPr/>
          <p:nvPr/>
        </p:nvSpPr>
        <p:spPr>
          <a:xfrm>
            <a:off x="487486" y="4927853"/>
            <a:ext cx="74488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92" name="picture 6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66750" y="6055613"/>
            <a:ext cx="133350" cy="1238250"/>
          </a:xfrm>
          <a:prstGeom prst="rect">
            <a:avLst/>
          </a:prstGeom>
        </p:spPr>
      </p:pic>
      <p:sp>
        <p:nvSpPr>
          <p:cNvPr id="694" name="textbox 694"/>
          <p:cNvSpPr/>
          <p:nvPr/>
        </p:nvSpPr>
        <p:spPr>
          <a:xfrm>
            <a:off x="860685" y="6043066"/>
            <a:ext cx="3811904" cy="1337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70"/>
              </a:lnSpc>
            </a:pP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关键要点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100" algn="l" rtl="0" eaLnBrk="0">
              <a:lnSpc>
                <a:spcPts val="1510"/>
              </a:lnSpc>
              <a:spcBef>
                <a:spcPts val="95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容器组件可以包含多个子组件，形成组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件树结构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100" indent="-1270" algn="l" rtl="0" eaLnBrk="0">
              <a:lnSpc>
                <a:spcPct val="132000"/>
              </a:lnSpc>
              <a:spcBef>
                <a:spcPts val="51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子组件可以是任何有效的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组件，包括其他容器组件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通过闭包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"{...}"</a:t>
            </a:r>
            <a:r>
              <a:rPr sz="12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形式配置子组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件，使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3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结构更加清晰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容器组件负责布局和组织其子组件的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显示方式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96" name="picture 6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76250" y="5865113"/>
            <a:ext cx="76200" cy="16763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rect 700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74" name="group 74"/>
          <p:cNvGrpSpPr/>
          <p:nvPr/>
        </p:nvGrpSpPr>
        <p:grpSpPr>
          <a:xfrm rot="21600000">
            <a:off x="476250" y="6423278"/>
            <a:ext cx="5467350" cy="533400"/>
            <a:chOff x="0" y="0"/>
            <a:chExt cx="5467350" cy="533400"/>
          </a:xfrm>
        </p:grpSpPr>
        <p:sp>
          <p:nvSpPr>
            <p:cNvPr id="702" name="rect 702"/>
            <p:cNvSpPr/>
            <p:nvPr/>
          </p:nvSpPr>
          <p:spPr>
            <a:xfrm>
              <a:off x="19050" y="0"/>
              <a:ext cx="5448300" cy="533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04" name="textbox 704"/>
            <p:cNvSpPr/>
            <p:nvPr/>
          </p:nvSpPr>
          <p:spPr>
            <a:xfrm>
              <a:off x="177800" y="155016"/>
              <a:ext cx="5080634" cy="2171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ts val="1510"/>
                </a:lnSpc>
                <a:tabLst>
                  <a:tab pos="29146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ArkUI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中，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Column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组件是常用的容器组件，用于垂直排列其子组件。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706" name="picture 70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90500" y="180975"/>
              <a:ext cx="152400" cy="152400"/>
            </a:xfrm>
            <a:prstGeom prst="rect">
              <a:avLst/>
            </a:prstGeom>
          </p:spPr>
        </p:pic>
        <p:pic>
          <p:nvPicPr>
            <p:cNvPr id="708" name="picture 7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533399"/>
            </a:xfrm>
            <a:prstGeom prst="rect">
              <a:avLst/>
            </a:prstGeom>
          </p:spPr>
        </p:pic>
      </p:grpSp>
      <p:sp>
        <p:nvSpPr>
          <p:cNvPr id="710" name="rect 710"/>
          <p:cNvSpPr/>
          <p:nvPr/>
        </p:nvSpPr>
        <p:spPr>
          <a:xfrm>
            <a:off x="6248400" y="1975103"/>
            <a:ext cx="5467350" cy="4981575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12" name="textbox 712"/>
          <p:cNvSpPr/>
          <p:nvPr/>
        </p:nvSpPr>
        <p:spPr>
          <a:xfrm>
            <a:off x="8004522" y="2361882"/>
            <a:ext cx="1966595" cy="236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Column</a:t>
            </a:r>
            <a:r>
              <a:rPr sz="1500" kern="0" spc="1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组件效果展示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14" name="rect 714"/>
          <p:cNvSpPr/>
          <p:nvPr/>
        </p:nvSpPr>
        <p:spPr>
          <a:xfrm>
            <a:off x="6953250" y="3813428"/>
            <a:ext cx="4057650" cy="438150"/>
          </a:xfrm>
          <a:prstGeom prst="rect">
            <a:avLst/>
          </a:prstGeom>
          <a:solidFill>
            <a:srgbClr val="EFF6FF">
              <a:alpha val="9647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716" name="table 716"/>
          <p:cNvGraphicFramePr>
            <a:graphicFrameLocks noGrp="1"/>
          </p:cNvGraphicFramePr>
          <p:nvPr/>
        </p:nvGraphicFramePr>
        <p:xfrm>
          <a:off x="6943725" y="3803903"/>
          <a:ext cx="4076700" cy="457200"/>
        </p:xfrm>
        <a:graphic>
          <a:graphicData uri="http://schemas.openxmlformats.org/drawingml/2006/table">
            <a:tbl>
              <a:tblPr/>
              <a:tblGrid>
                <a:gridCol w="914400"/>
                <a:gridCol w="3162300"/>
              </a:tblGrid>
              <a:tr h="4572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28675" algn="l" rtl="0" eaLnBrk="0">
                        <a:lnSpc>
                          <a:spcPct val="86000"/>
                        </a:lnSpc>
                      </a:pPr>
                      <a:r>
                        <a:rPr sz="1500" kern="0" spc="-10" dirty="0">
                          <a:solidFill>
                            <a:srgbClr val="0C2E7E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</a:t>
                      </a:r>
                      <a:r>
                        <a:rPr sz="1500" kern="0" spc="310" dirty="0">
                          <a:solidFill>
                            <a:srgbClr val="0C2E7E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Hello</a:t>
                      </a:r>
                      <a:endParaRPr sz="1200" dirty="0"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8" name="picture 7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943725" y="4356353"/>
            <a:ext cx="4076700" cy="19050"/>
          </a:xfrm>
          <a:prstGeom prst="rect">
            <a:avLst/>
          </a:prstGeom>
        </p:spPr>
      </p:pic>
      <p:sp>
        <p:nvSpPr>
          <p:cNvPr id="720" name="textbox 720"/>
          <p:cNvSpPr/>
          <p:nvPr/>
        </p:nvSpPr>
        <p:spPr>
          <a:xfrm>
            <a:off x="7826375" y="5191378"/>
            <a:ext cx="1054100" cy="420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0" algn="l" rtl="0" eaLnBrk="0">
              <a:lnSpc>
                <a:spcPct val="95000"/>
              </a:lnSpc>
              <a:tabLst>
                <a:tab pos="509905" algn="l"/>
              </a:tabLst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垂直排列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22" name="picture 7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839075" y="5204078"/>
            <a:ext cx="381000" cy="381000"/>
          </a:xfrm>
          <a:prstGeom prst="rect">
            <a:avLst/>
          </a:prstGeom>
        </p:spPr>
      </p:pic>
      <p:sp>
        <p:nvSpPr>
          <p:cNvPr id="724" name="path 724"/>
          <p:cNvSpPr/>
          <p:nvPr/>
        </p:nvSpPr>
        <p:spPr>
          <a:xfrm>
            <a:off x="6954961" y="3803903"/>
            <a:ext cx="74488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93C5FD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26" name="textbox 726"/>
          <p:cNvSpPr/>
          <p:nvPr/>
        </p:nvSpPr>
        <p:spPr>
          <a:xfrm>
            <a:off x="9083675" y="5191378"/>
            <a:ext cx="1054100" cy="5143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8000"/>
              </a:lnSpc>
            </a:pPr>
            <a:r>
              <a:rPr sz="4100" kern="0" spc="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-2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组件嵌套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728" name="table 728"/>
          <p:cNvGraphicFramePr>
            <a:graphicFrameLocks noGrp="1"/>
          </p:cNvGraphicFramePr>
          <p:nvPr/>
        </p:nvGraphicFramePr>
        <p:xfrm>
          <a:off x="6943725" y="4470653"/>
          <a:ext cx="4076700" cy="457200"/>
        </p:xfrm>
        <a:graphic>
          <a:graphicData uri="http://schemas.openxmlformats.org/drawingml/2006/table">
            <a:tbl>
              <a:tblPr>
                <a:solidFill>
                  <a:srgbClr val="EFF6FF"/>
                </a:solidFill>
              </a:tblPr>
              <a:tblGrid>
                <a:gridCol w="857250"/>
                <a:gridCol w="3219450"/>
              </a:tblGrid>
              <a:tr h="4572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71525" algn="l" rtl="0" eaLnBrk="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1500" kern="0" spc="0" dirty="0">
                          <a:solidFill>
                            <a:srgbClr val="9D1E1E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</a:t>
                      </a:r>
                      <a:r>
                        <a:rPr sz="1500" kern="0" spc="220" dirty="0">
                          <a:solidFill>
                            <a:srgbClr val="9D1E1E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EF4444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动态文本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93C5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730" name="path 730"/>
          <p:cNvSpPr/>
          <p:nvPr/>
        </p:nvSpPr>
        <p:spPr>
          <a:xfrm>
            <a:off x="6954961" y="4470653"/>
            <a:ext cx="74488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93C5FD"/>
            </a:solidFill>
            <a:prstDash val="solid"/>
            <a:miter lim="4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76" name="group 76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732" name="picture 73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734" name="textbox 734"/>
            <p:cNvSpPr/>
            <p:nvPr/>
          </p:nvSpPr>
          <p:spPr>
            <a:xfrm>
              <a:off x="-12700" y="-12700"/>
              <a:ext cx="12217400" cy="9124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"/>
                </a:lnSpc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736" name="picture 7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930914" y="6258223"/>
            <a:ext cx="12685" cy="12655"/>
          </a:xfrm>
          <a:prstGeom prst="rect">
            <a:avLst/>
          </a:prstGeom>
        </p:spPr>
      </p:pic>
      <p:sp>
        <p:nvSpPr>
          <p:cNvPr id="738" name="textbox 738"/>
          <p:cNvSpPr/>
          <p:nvPr/>
        </p:nvSpPr>
        <p:spPr>
          <a:xfrm>
            <a:off x="662431" y="2888310"/>
            <a:ext cx="2760345" cy="31921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</a:pPr>
            <a:r>
              <a:rPr sz="1200" kern="0" spc="-1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列容器组件，子组件垂直排列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495"/>
              </a:lnSpc>
              <a:spcBef>
                <a:spcPts val="320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Column()</a:t>
            </a:r>
            <a:r>
              <a:rPr sz="1200" kern="0" spc="1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78460" algn="l" rtl="0" eaLnBrk="0">
              <a:lnSpc>
                <a:spcPts val="1505"/>
              </a:lnSpc>
              <a:spcBef>
                <a:spcPts val="285"/>
              </a:spcBef>
            </a:pPr>
            <a:r>
              <a:rPr sz="1200" kern="0" spc="-1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添加子组件：文本组件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75285" algn="l" rtl="0" eaLnBrk="0">
              <a:lnSpc>
                <a:spcPts val="1495"/>
              </a:lnSpc>
              <a:spcBef>
                <a:spcPts val="315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Text('Hello')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72160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.fontSize(100);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78460" algn="l" rtl="0" eaLnBrk="0">
              <a:lnSpc>
                <a:spcPts val="1500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分割线组件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1635" algn="l" rtl="0" eaLnBrk="0">
              <a:lnSpc>
                <a:spcPts val="1495"/>
              </a:lnSpc>
              <a:spcBef>
                <a:spcPts val="320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Divider();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78460" algn="l" rtl="0" eaLnBrk="0">
              <a:lnSpc>
                <a:spcPts val="1505"/>
              </a:lnSpc>
              <a:spcBef>
                <a:spcPts val="365"/>
              </a:spcBef>
            </a:pPr>
            <a:r>
              <a:rPr sz="1200" kern="0" spc="-2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动态文本组件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75285" algn="l" rtl="0" eaLnBrk="0">
              <a:lnSpc>
                <a:spcPct val="99000"/>
              </a:lnSpc>
              <a:spcBef>
                <a:spcPts val="310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Text(this.myText)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7216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.fontSize(100)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.fontColor(Color</a:t>
            </a:r>
            <a:r>
              <a:rPr sz="1200" kern="0" spc="-4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10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40" name="textbox 740"/>
          <p:cNvSpPr/>
          <p:nvPr/>
        </p:nvSpPr>
        <p:spPr>
          <a:xfrm>
            <a:off x="473151" y="1997494"/>
            <a:ext cx="5473065" cy="508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24000"/>
              </a:lnSpc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Column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容器组件可以垂直排列其子组件，以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下示例展示了如何在列容器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中添加文本组件和分割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线组件：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rect 744"/>
          <p:cNvSpPr/>
          <p:nvPr/>
        </p:nvSpPr>
        <p:spPr>
          <a:xfrm>
            <a:off x="0" y="781811"/>
            <a:ext cx="12192000" cy="6953250"/>
          </a:xfrm>
          <a:prstGeom prst="rect">
            <a:avLst/>
          </a:prstGeom>
          <a:solidFill>
            <a:srgbClr val="EDF4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46" name="picture 7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798300" y="5611665"/>
            <a:ext cx="12700" cy="12656"/>
          </a:xfrm>
          <a:prstGeom prst="rect">
            <a:avLst/>
          </a:prstGeom>
        </p:spPr>
      </p:pic>
      <p:grpSp>
        <p:nvGrpSpPr>
          <p:cNvPr id="78" name="group 78"/>
          <p:cNvGrpSpPr/>
          <p:nvPr/>
        </p:nvGrpSpPr>
        <p:grpSpPr>
          <a:xfrm rot="21600000">
            <a:off x="0" y="781811"/>
            <a:ext cx="12192000" cy="857250"/>
            <a:chOff x="0" y="0"/>
            <a:chExt cx="12192000" cy="857250"/>
          </a:xfrm>
        </p:grpSpPr>
        <p:pic>
          <p:nvPicPr>
            <p:cNvPr id="748" name="picture 7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750" name="textbox 750"/>
            <p:cNvSpPr/>
            <p:nvPr/>
          </p:nvSpPr>
          <p:spPr>
            <a:xfrm>
              <a:off x="-12700" y="-12700"/>
              <a:ext cx="12217400" cy="9099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752" name="textbox 752"/>
          <p:cNvSpPr/>
          <p:nvPr/>
        </p:nvSpPr>
        <p:spPr>
          <a:xfrm>
            <a:off x="372414" y="1842427"/>
            <a:ext cx="7710805" cy="742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容器组件可以实现复杂的多级嵌套结构，允许开发者通过灵活组合不同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组件来构建复杂的用户界面。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947410" algn="l" rtl="0" eaLnBrk="0">
              <a:lnSpc>
                <a:spcPct val="90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80" name="group 80"/>
          <p:cNvGrpSpPr/>
          <p:nvPr/>
        </p:nvGrpSpPr>
        <p:grpSpPr>
          <a:xfrm rot="21600000">
            <a:off x="6324600" y="5776721"/>
            <a:ext cx="5486400" cy="990600"/>
            <a:chOff x="0" y="0"/>
            <a:chExt cx="5486400" cy="990600"/>
          </a:xfrm>
        </p:grpSpPr>
        <p:sp>
          <p:nvSpPr>
            <p:cNvPr id="754" name="rect 754"/>
            <p:cNvSpPr/>
            <p:nvPr/>
          </p:nvSpPr>
          <p:spPr>
            <a:xfrm>
              <a:off x="19050" y="0"/>
              <a:ext cx="5467350" cy="990600"/>
            </a:xfrm>
            <a:prstGeom prst="rect">
              <a:avLst/>
            </a:prstGeom>
            <a:solidFill>
              <a:srgbClr val="FFF7E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56" name="textbox 756"/>
            <p:cNvSpPr/>
            <p:nvPr/>
          </p:nvSpPr>
          <p:spPr>
            <a:xfrm>
              <a:off x="180695" y="155016"/>
              <a:ext cx="5024120" cy="66484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6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70485" algn="l" rtl="0" eaLnBrk="0">
                <a:lnSpc>
                  <a:spcPct val="117000"/>
                </a:lnSpc>
              </a:pP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关键点</a:t>
              </a:r>
              <a:r>
                <a:rPr sz="1200" kern="0" spc="18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：容器组件可以包含其他容器组</a:t>
              </a:r>
              <a:r>
                <a:rPr sz="1200" kern="0" spc="-1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件，形成多级嵌套结构，从而实现</a:t>
              </a: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复杂的</a:t>
              </a: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布局。子组件可以继续添加属性和事件处理程序，构建交互式界    </a:t>
              </a:r>
              <a:r>
                <a:rPr sz="1200" kern="0" spc="-7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面。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758" name="picture 7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76200" cy="990599"/>
            </a:xfrm>
            <a:prstGeom prst="rect">
              <a:avLst/>
            </a:prstGeom>
          </p:spPr>
        </p:pic>
      </p:grpSp>
      <p:sp>
        <p:nvSpPr>
          <p:cNvPr id="760" name="textbox 760"/>
          <p:cNvSpPr/>
          <p:nvPr/>
        </p:nvSpPr>
        <p:spPr>
          <a:xfrm>
            <a:off x="6471634" y="3102089"/>
            <a:ext cx="4659629" cy="23952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2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列容器组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件，子组件垂直排列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5915" algn="l" rtl="0" eaLnBrk="0">
              <a:lnSpc>
                <a:spcPts val="1575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行容器组件，子组件水平排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列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58495" algn="l" rtl="0" eaLnBrk="0">
              <a:lnSpc>
                <a:spcPts val="1240"/>
              </a:lnSpc>
              <a:spcBef>
                <a:spcPts val="38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Image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test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jpg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图片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97585" algn="l" rtl="0" eaLnBrk="0">
              <a:lnSpc>
                <a:spcPts val="1220"/>
              </a:lnSpc>
              <a:spcBef>
                <a:spcPts val="300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设置图片宽度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97585" algn="l" rtl="0" eaLnBrk="0">
              <a:lnSpc>
                <a:spcPts val="1220"/>
              </a:lnSpc>
              <a:spcBef>
                <a:spcPts val="355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(100);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设置图片高度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55955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click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+1')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97585" algn="l" rtl="0" eaLnBrk="0">
              <a:lnSpc>
                <a:spcPts val="1285"/>
              </a:lnSpc>
              <a:spcBef>
                <a:spcPts val="275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(()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添加单击事件处理函数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75995" indent="317500" algn="l" rtl="0" eaLnBrk="0">
              <a:lnSpc>
                <a:spcPct val="126000"/>
              </a:lnSpc>
              <a:spcBef>
                <a:spcPts val="14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info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('+1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clicked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!');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输出点击信息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591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87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64" name="rect 764"/>
          <p:cNvSpPr/>
          <p:nvPr/>
        </p:nvSpPr>
        <p:spPr>
          <a:xfrm>
            <a:off x="381000" y="2743961"/>
            <a:ext cx="5486400" cy="3657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766" name="table 766"/>
          <p:cNvGraphicFramePr>
            <a:graphicFrameLocks noGrp="1"/>
          </p:cNvGraphicFramePr>
          <p:nvPr/>
        </p:nvGraphicFramePr>
        <p:xfrm>
          <a:off x="857249" y="2934461"/>
          <a:ext cx="2667000" cy="762000"/>
        </p:xfrm>
        <a:graphic>
          <a:graphicData uri="http://schemas.openxmlformats.org/drawingml/2006/table">
            <a:tbl>
              <a:tblPr>
                <a:solidFill>
                  <a:srgbClr val="1D4ED8"/>
                </a:solidFill>
              </a:tblPr>
              <a:tblGrid>
                <a:gridCol w="2667000"/>
              </a:tblGrid>
              <a:tr h="7143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7757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1200" b="1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Column</a:t>
                      </a:r>
                      <a:r>
                        <a:rPr sz="1200" b="1" kern="0" spc="1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200" kern="0" spc="2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容器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44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4ED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68" name="table 768"/>
          <p:cNvGraphicFramePr>
            <a:graphicFrameLocks noGrp="1"/>
          </p:cNvGraphicFramePr>
          <p:nvPr/>
        </p:nvGraphicFramePr>
        <p:xfrm>
          <a:off x="1142999" y="3886961"/>
          <a:ext cx="1905000" cy="666750"/>
        </p:xfrm>
        <a:graphic>
          <a:graphicData uri="http://schemas.openxmlformats.org/drawingml/2006/table">
            <a:tbl>
              <a:tblPr>
                <a:solidFill>
                  <a:srgbClr val="2563EB"/>
                </a:solidFill>
              </a:tblPr>
              <a:tblGrid>
                <a:gridCol w="1905000"/>
              </a:tblGrid>
              <a:tr h="6191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43890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1200" b="1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Row</a:t>
                      </a:r>
                      <a:r>
                        <a:rPr sz="1200" b="1" kern="0" spc="1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200" kern="0" spc="1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容器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44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63EB"/>
                    </a:solidFill>
                  </a:tcPr>
                </a:tc>
              </a:tr>
            </a:tbl>
          </a:graphicData>
        </a:graphic>
      </p:graphicFrame>
      <p:sp>
        <p:nvSpPr>
          <p:cNvPr id="770" name="textbox 770"/>
          <p:cNvSpPr/>
          <p:nvPr/>
        </p:nvSpPr>
        <p:spPr>
          <a:xfrm>
            <a:off x="2571750" y="5410961"/>
            <a:ext cx="1143000" cy="952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5565" algn="l" rtl="0" eaLnBrk="0">
              <a:lnSpc>
                <a:spcPct val="91000"/>
              </a:lnSpc>
              <a:spcBef>
                <a:spcPts val="5"/>
              </a:spcBef>
            </a:pPr>
            <a:r>
              <a:rPr sz="9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</a:t>
            </a:r>
            <a:r>
              <a:rPr sz="900" b="1" kern="0" spc="4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:</a:t>
            </a:r>
            <a:endParaRPr sz="900" dirty="0">
              <a:latin typeface="Microsoft JhengHei"/>
              <a:ea typeface="Microsoft JhengHei"/>
              <a:cs typeface="Microsoft JhengHei"/>
            </a:endParaRPr>
          </a:p>
          <a:p>
            <a:pPr marL="78740" algn="l" rtl="0" eaLnBrk="0">
              <a:lnSpc>
                <a:spcPct val="83000"/>
              </a:lnSpc>
              <a:spcBef>
                <a:spcPts val="595"/>
              </a:spcBef>
            </a:pP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r>
              <a:rPr sz="9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('</a:t>
            </a: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click</a:t>
            </a:r>
            <a:r>
              <a:rPr sz="900" kern="0" spc="9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900" kern="0" spc="3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+1')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81915" algn="l" rtl="0" eaLnBrk="0">
              <a:lnSpc>
                <a:spcPct val="105000"/>
              </a:lnSpc>
              <a:spcBef>
                <a:spcPts val="215"/>
              </a:spcBef>
            </a:pP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onClick</a:t>
            </a:r>
            <a:r>
              <a:rPr sz="900" kern="0" spc="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(()</a:t>
            </a:r>
            <a:r>
              <a:rPr sz="900" kern="0" spc="10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900" kern="0" spc="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=&gt;</a:t>
            </a:r>
            <a:r>
              <a:rPr sz="900" kern="0" spc="1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900" kern="0" spc="4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{</a:t>
            </a: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 </a:t>
            </a: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console</a:t>
            </a:r>
            <a:r>
              <a:rPr sz="900" kern="0" spc="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info</a:t>
            </a:r>
            <a:r>
              <a:rPr sz="900" kern="0" spc="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('+1</a:t>
            </a: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    </a:t>
            </a: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clicked</a:t>
            </a:r>
            <a:r>
              <a:rPr sz="900" kern="0" spc="6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!');</a:t>
            </a:r>
            <a:r>
              <a:rPr sz="900" kern="0" spc="15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900" kern="0" spc="6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})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772" name="textbox 772"/>
          <p:cNvSpPr/>
          <p:nvPr/>
        </p:nvSpPr>
        <p:spPr>
          <a:xfrm>
            <a:off x="952499" y="5410961"/>
            <a:ext cx="1143635" cy="6477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5565" algn="l" rtl="0" eaLnBrk="0">
              <a:lnSpc>
                <a:spcPct val="91000"/>
              </a:lnSpc>
              <a:spcBef>
                <a:spcPts val="5"/>
              </a:spcBef>
            </a:pPr>
            <a:r>
              <a:rPr sz="9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</a:t>
            </a:r>
            <a:r>
              <a:rPr sz="900" b="1" kern="0" spc="4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:</a:t>
            </a:r>
            <a:endParaRPr sz="900" dirty="0">
              <a:latin typeface="Microsoft JhengHei"/>
              <a:ea typeface="Microsoft JhengHei"/>
              <a:cs typeface="Microsoft JhengHei"/>
            </a:endParaRPr>
          </a:p>
          <a:p>
            <a:pPr marL="80645" algn="l" rtl="0" eaLnBrk="0">
              <a:lnSpc>
                <a:spcPct val="75000"/>
              </a:lnSpc>
              <a:spcBef>
                <a:spcPts val="595"/>
              </a:spcBef>
            </a:pP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width</a:t>
            </a:r>
            <a:r>
              <a:rPr sz="900" kern="0" spc="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(100)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86360" algn="l" rtl="0" eaLnBrk="0">
              <a:lnSpc>
                <a:spcPts val="1270"/>
              </a:lnSpc>
            </a:pPr>
            <a:r>
              <a:rPr sz="9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height</a:t>
            </a:r>
            <a:r>
              <a:rPr sz="900" kern="0" spc="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(100)</a:t>
            </a:r>
            <a:endParaRPr sz="9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graphicFrame>
        <p:nvGraphicFramePr>
          <p:cNvPr id="774" name="table 774"/>
          <p:cNvGraphicFramePr>
            <a:graphicFrameLocks noGrp="1"/>
          </p:cNvGraphicFramePr>
          <p:nvPr/>
        </p:nvGraphicFramePr>
        <p:xfrm>
          <a:off x="1142999" y="4744211"/>
          <a:ext cx="762000" cy="571500"/>
        </p:xfrm>
        <a:graphic>
          <a:graphicData uri="http://schemas.openxmlformats.org/drawingml/2006/table">
            <a:tbl>
              <a:tblPr/>
              <a:tblGrid>
                <a:gridCol w="762000"/>
              </a:tblGrid>
              <a:tr h="5238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47955" algn="l" rtl="0" eaLnBrk="0">
                        <a:lnSpc>
                          <a:spcPct val="78000"/>
                        </a:lnSpc>
                        <a:spcBef>
                          <a:spcPts val="5"/>
                        </a:spcBef>
                      </a:pPr>
                      <a:r>
                        <a:rPr sz="12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Image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44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9F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76" name="table 776"/>
          <p:cNvGraphicFramePr>
            <a:graphicFrameLocks noGrp="1"/>
          </p:cNvGraphicFramePr>
          <p:nvPr/>
        </p:nvGraphicFramePr>
        <p:xfrm>
          <a:off x="2667000" y="4744211"/>
          <a:ext cx="762000" cy="571500"/>
        </p:xfrm>
        <a:graphic>
          <a:graphicData uri="http://schemas.openxmlformats.org/drawingml/2006/table">
            <a:tbl>
              <a:tblPr>
                <a:solidFill>
                  <a:srgbClr val="3B82F6"/>
                </a:solidFill>
              </a:tblPr>
              <a:tblGrid>
                <a:gridCol w="762000"/>
              </a:tblGrid>
              <a:tr h="5238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1920" algn="l" rtl="0" eaLnBrk="0">
                        <a:lnSpc>
                          <a:spcPct val="82000"/>
                        </a:lnSpc>
                        <a:spcBef>
                          <a:spcPts val="5"/>
                        </a:spcBef>
                      </a:pPr>
                      <a:r>
                        <a:rPr sz="12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Button</a:t>
                      </a:r>
                      <a:endParaRPr sz="1200" dirty="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vert="horz">
                    <a:lnL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44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2F6"/>
                    </a:solidFill>
                  </a:tcPr>
                </a:tc>
              </a:tr>
            </a:tbl>
          </a:graphicData>
        </a:graphic>
      </p:graphicFrame>
      <p:sp>
        <p:nvSpPr>
          <p:cNvPr id="778" name="textbox 778"/>
          <p:cNvSpPr/>
          <p:nvPr/>
        </p:nvSpPr>
        <p:spPr>
          <a:xfrm>
            <a:off x="367728" y="2346642"/>
            <a:ext cx="1169035" cy="238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组件嵌套结构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rect 780"/>
          <p:cNvSpPr/>
          <p:nvPr/>
        </p:nvSpPr>
        <p:spPr>
          <a:xfrm>
            <a:off x="12700" y="398780"/>
            <a:ext cx="12192000" cy="7752080"/>
          </a:xfrm>
          <a:prstGeom prst="rect">
            <a:avLst/>
          </a:prstGeom>
          <a:solidFill>
            <a:srgbClr val="EDF4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82" name="textbox 782"/>
          <p:cNvSpPr/>
          <p:nvPr/>
        </p:nvSpPr>
        <p:spPr>
          <a:xfrm>
            <a:off x="6248400" y="1466024"/>
            <a:ext cx="1428114" cy="240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3000"/>
              </a:lnSpc>
              <a:tabLst>
                <a:tab pos="24892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结构可视化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84" name="picture 7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261100" y="1484630"/>
            <a:ext cx="142875" cy="190500"/>
          </a:xfrm>
          <a:prstGeom prst="rect">
            <a:avLst/>
          </a:prstGeom>
        </p:spPr>
      </p:pic>
      <p:sp>
        <p:nvSpPr>
          <p:cNvPr id="786" name="textbox 786"/>
          <p:cNvSpPr/>
          <p:nvPr/>
        </p:nvSpPr>
        <p:spPr>
          <a:xfrm>
            <a:off x="381000" y="1462214"/>
            <a:ext cx="2089785" cy="2463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-10" dirty="0">
                <a:solidFill>
                  <a:srgbClr val="010B6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220" dirty="0">
                <a:solidFill>
                  <a:srgbClr val="010B6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完整</a:t>
            </a:r>
            <a:r>
              <a:rPr sz="1500" b="1" kern="0" spc="-1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界面代码</a:t>
            </a:r>
            <a:r>
              <a:rPr sz="15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82" name="group 82"/>
          <p:cNvGrpSpPr/>
          <p:nvPr/>
        </p:nvGrpSpPr>
        <p:grpSpPr>
          <a:xfrm rot="21600000">
            <a:off x="12700" y="398780"/>
            <a:ext cx="12192000" cy="857250"/>
            <a:chOff x="0" y="0"/>
            <a:chExt cx="12192000" cy="857250"/>
          </a:xfrm>
        </p:grpSpPr>
        <p:pic>
          <p:nvPicPr>
            <p:cNvPr id="788" name="picture 78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790" name="textbox 790"/>
            <p:cNvSpPr/>
            <p:nvPr/>
          </p:nvSpPr>
          <p:spPr>
            <a:xfrm>
              <a:off x="-12700" y="-12700"/>
              <a:ext cx="12217400" cy="9093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87000"/>
                </a:lnSpc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792" name="textbox 792"/>
          <p:cNvSpPr/>
          <p:nvPr/>
        </p:nvSpPr>
        <p:spPr>
          <a:xfrm>
            <a:off x="469614" y="1861362"/>
            <a:ext cx="3298825" cy="59918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2740" algn="l" rtl="0" eaLnBrk="0">
              <a:lnSpc>
                <a:spcPts val="1325"/>
              </a:lnSpc>
              <a:spcBef>
                <a:spcPts val="135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无参数组件创建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0200" algn="l" rtl="0" eaLnBrk="0">
              <a:lnSpc>
                <a:spcPct val="99000"/>
              </a:lnSpc>
              <a:spcBef>
                <a:spcPts val="38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ArkUI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声明式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77545" algn="l" rtl="0" eaLnBrk="0">
              <a:lnSpc>
                <a:spcPts val="1575"/>
              </a:lnSpc>
            </a:pP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(24)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77545" algn="l" rtl="0" eaLnBrk="0">
              <a:lnSpc>
                <a:spcPts val="1300"/>
              </a:lnSpc>
              <a:spcBef>
                <a:spcPts val="385"/>
              </a:spcBef>
            </a:pP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Blue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77545" algn="l" rtl="0" eaLnBrk="0">
              <a:lnSpc>
                <a:spcPct val="99000"/>
              </a:lnSpc>
              <a:spcBef>
                <a:spcPts val="275"/>
              </a:spcBef>
            </a:pP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Bold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5915" algn="l" rtl="0" eaLnBrk="0">
              <a:lnSpc>
                <a:spcPts val="315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Divider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2740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有参数组件创建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240"/>
              </a:lnSpc>
              <a:spcBef>
                <a:spcPts val="38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Image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hlinkClick r:id="rId3">
                  <a:extLst>
                    <a:ext uri="{DAF060AB-1E55-43B9-8AAB-6FB025537F2F}">
                      <wpsdc:hlinkClr xmlns:wpsdc="http://www.wps.cn/officeDocument/2017/drawingmlCustomData" val="1E3A8A"/>
                      <wpsdc:folHlinkClr xmlns:wpsdc="http://www.wps.cn/officeDocument/2017/drawingmlCustomData" val="1E3A8A"/>
                      <wpsdc:hlinkUnderline xmlns:wpsdc="http://www.wps.cn/officeDocument/2017/drawingmlCustomData" val="0"/>
                    </a:ext>
                  </a:extLst>
                </a:hlinkClick>
              </a:rPr>
              <a:t>https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hlinkClick r:id="rId3">
                  <a:extLst>
                    <a:ext uri="{DAF060AB-1E55-43B9-8AAB-6FB025537F2F}">
                      <wpsdc:hlinkClr xmlns:wpsdc="http://www.wps.cn/officeDocument/2017/drawingmlCustomData" val="1E3A8A"/>
                      <wpsdc:folHlinkClr xmlns:wpsdc="http://www.wps.cn/officeDocument/2017/drawingmlCustomData" val="1E3A8A"/>
                      <wpsdc:hlinkUnderline xmlns:wpsdc="http://www.wps.cn/officeDocument/2017/drawingmlCustomData" val="0"/>
                    </a:ext>
                  </a:extLst>
                </a:hlinkClick>
              </a:rPr>
              <a:t>://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hlinkClick r:id="rId3">
                  <a:extLst>
                    <a:ext uri="{DAF060AB-1E55-43B9-8AAB-6FB025537F2F}">
                      <wpsdc:hlinkClr xmlns:wpsdc="http://www.wps.cn/officeDocument/2017/drawingmlCustomData" val="1E3A8A"/>
                      <wpsdc:folHlinkClr xmlns:wpsdc="http://www.wps.cn/officeDocument/2017/drawingmlCustomData" val="1E3A8A"/>
                      <wpsdc:hlinkUnderline xmlns:wpsdc="http://www.wps.cn/officeDocument/2017/drawingmlCustomData" val="0"/>
                    </a:ext>
                  </a:extLst>
                </a:hlinkClick>
              </a:rPr>
              <a:t>example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hlinkClick r:id="rId3">
                  <a:extLst>
                    <a:ext uri="{DAF060AB-1E55-43B9-8AAB-6FB025537F2F}">
                      <wpsdc:hlinkClr xmlns:wpsdc="http://www.wps.cn/officeDocument/2017/drawingmlCustomData" val="1E3A8A"/>
                      <wpsdc:folHlinkClr xmlns:wpsdc="http://www.wps.cn/officeDocument/2017/drawingmlCustomData" val="1E3A8A"/>
                      <wpsdc:hlinkUnderline xmlns:wpsdc="http://www.wps.cn/officeDocument/2017/drawingmlCustomData" val="0"/>
                    </a:ext>
                  </a:extLst>
                </a:hlinkClick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hlinkClick r:id="rId3">
                  <a:extLst>
                    <a:ext uri="{DAF060AB-1E55-43B9-8AAB-6FB025537F2F}">
                      <wpsdc:hlinkClr xmlns:wpsdc="http://www.wps.cn/officeDocument/2017/drawingmlCustomData" val="1E3A8A"/>
                      <wpsdc:folHlinkClr xmlns:wpsdc="http://www.wps.cn/officeDocument/2017/drawingmlCustomData" val="1E3A8A"/>
                      <wpsdc:hlinkUnderline xmlns:wpsdc="http://www.wps.cn/officeDocument/2017/drawingmlCustomData" val="0"/>
                    </a:ext>
                  </a:extLst>
                </a:hlinkClick>
              </a:rPr>
              <a:t>com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hlinkClick r:id="rId3">
                  <a:extLst>
                    <a:ext uri="{DAF060AB-1E55-43B9-8AAB-6FB025537F2F}">
                      <wpsdc:hlinkClr xmlns:wpsdc="http://www.wps.cn/officeDocument/2017/drawingmlCustomData" val="1E3A8A"/>
                      <wpsdc:folHlinkClr xmlns:wpsdc="http://www.wps.cn/officeDocument/2017/drawingmlCustomData" val="1E3A8A"/>
                      <wpsdc:hlinkUnderline xmlns:wpsdc="http://www.wps.cn/officeDocument/2017/drawingmlCustomData" val="0"/>
                    </a:ext>
                  </a:extLst>
                </a:hlinkClick>
              </a:rPr>
              <a:t>/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hlinkClick r:id="rId3">
                  <a:extLst>
                    <a:ext uri="{DAF060AB-1E55-43B9-8AAB-6FB025537F2F}">
                      <wpsdc:hlinkClr xmlns:wpsdc="http://www.wps.cn/officeDocument/2017/drawingmlCustomData" val="1E3A8A"/>
                      <wpsdc:folHlinkClr xmlns:wpsdc="http://www.wps.cn/officeDocument/2017/drawingmlCustomData" val="1E3A8A"/>
                      <wpsdc:hlinkUnderline xmlns:wpsdc="http://www.wps.cn/officeDocument/2017/drawingmlCustomData" val="0"/>
                    </a:ext>
                  </a:extLst>
                </a:hlinkClick>
              </a:rPr>
              <a:t>logo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hlinkClick r:id="rId3">
                  <a:extLst>
                    <a:ext uri="{DAF060AB-1E55-43B9-8AAB-6FB025537F2F}">
                      <wpsdc:hlinkClr xmlns:wpsdc="http://www.wps.cn/officeDocument/2017/drawingmlCustomData" val="1E3A8A"/>
                      <wpsdc:folHlinkClr xmlns:wpsdc="http://www.wps.cn/officeDocument/2017/drawingmlCustomData" val="1E3A8A"/>
                      <wpsdc:hlinkUnderline xmlns:wpsdc="http://www.wps.cn/officeDocument/2017/drawingmlCustomData" val="0"/>
                    </a:ext>
                  </a:extLst>
                </a:hlinkClick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hlinkClick r:id="rId3">
                  <a:extLst>
                    <a:ext uri="{DAF060AB-1E55-43B9-8AAB-6FB025537F2F}">
                      <wpsdc:hlinkClr xmlns:wpsdc="http://www.wps.cn/officeDocument/2017/drawingmlCustomData" val="1E3A8A"/>
                      <wpsdc:folHlinkClr xmlns:wpsdc="http://www.wps.cn/officeDocument/2017/drawingmlCustomData" val="1E3A8A"/>
                      <wpsdc:hlinkUnderline xmlns:wpsdc="http://www.wps.cn/officeDocument/2017/drawingmlCustomData" val="0"/>
                    </a:ext>
                  </a:extLst>
                </a:hlinkClick>
              </a:rPr>
              <a:t>png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9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77545" algn="l" rtl="0" eaLnBrk="0">
              <a:lnSpc>
                <a:spcPts val="1300"/>
              </a:lnSpc>
              <a:spcBef>
                <a:spcPts val="335"/>
              </a:spcBef>
            </a:pP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77545" algn="l" rtl="0" eaLnBrk="0">
              <a:lnSpc>
                <a:spcPts val="1240"/>
              </a:lnSpc>
              <a:spcBef>
                <a:spcPts val="275"/>
              </a:spcBef>
            </a:pP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2740" algn="l" rtl="0" eaLnBrk="0">
              <a:lnSpc>
                <a:spcPct val="99000"/>
              </a:lnSpc>
              <a:spcBef>
                <a:spcPts val="305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子组件管理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5915" algn="l" rtl="0" eaLnBrk="0">
              <a:lnSpc>
                <a:spcPts val="1575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2780" algn="l" rtl="0" eaLnBrk="0">
              <a:lnSpc>
                <a:spcPts val="1300"/>
              </a:lnSpc>
              <a:spcBef>
                <a:spcPts val="385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组件事件配置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55955" algn="l" rtl="0" eaLnBrk="0">
              <a:lnSpc>
                <a:spcPts val="1325"/>
              </a:lnSpc>
              <a:spcBef>
                <a:spcPts val="13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点击增加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97585" algn="l" rtl="0" eaLnBrk="0">
              <a:lnSpc>
                <a:spcPts val="1300"/>
              </a:lnSpc>
              <a:spcBef>
                <a:spcPts val="38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97305" algn="l" rtl="0" eaLnBrk="0">
              <a:lnSpc>
                <a:spcPts val="1325"/>
              </a:lnSpc>
              <a:spcBef>
                <a:spcPts val="275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+=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75995" algn="l" rtl="0" eaLnBrk="0">
              <a:lnSpc>
                <a:spcPts val="1300"/>
              </a:lnSpc>
              <a:spcBef>
                <a:spcPts val="250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50240" algn="l" rtl="0" eaLnBrk="0">
              <a:lnSpc>
                <a:spcPts val="1300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9758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(16);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591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2740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状态驱动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0200" algn="l" rtl="0" eaLnBrk="0">
              <a:lnSpc>
                <a:spcPts val="1300"/>
              </a:lnSpc>
              <a:spcBef>
                <a:spcPts val="285"/>
              </a:spcBef>
            </a:pPr>
            <a:r>
              <a:rPr sz="1000" kern="0" spc="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Text(this.status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7754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statusColor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87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794" name="picture 7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930900" y="8502672"/>
            <a:ext cx="12700" cy="12677"/>
          </a:xfrm>
          <a:prstGeom prst="rect">
            <a:avLst/>
          </a:prstGeom>
        </p:spPr>
      </p:pic>
      <p:sp>
        <p:nvSpPr>
          <p:cNvPr id="796" name="rect 796"/>
          <p:cNvSpPr/>
          <p:nvPr/>
        </p:nvSpPr>
        <p:spPr>
          <a:xfrm>
            <a:off x="6261100" y="1827530"/>
            <a:ext cx="5562600" cy="534924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98" name="picture 7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769100" y="2018030"/>
            <a:ext cx="3175000" cy="2579336"/>
          </a:xfrm>
          <a:prstGeom prst="rect">
            <a:avLst/>
          </a:prstGeom>
        </p:spPr>
      </p:pic>
      <p:sp>
        <p:nvSpPr>
          <p:cNvPr id="800" name="textbox 800"/>
          <p:cNvSpPr/>
          <p:nvPr/>
        </p:nvSpPr>
        <p:spPr>
          <a:xfrm>
            <a:off x="7658726" y="5204447"/>
            <a:ext cx="1226185" cy="10991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ts val="1320"/>
              </a:lnSpc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无参数与有参数构造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3420"/>
              </a:lnSpc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链式调用设置样式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箭头函数绑定事件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2" name="picture 8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03975" y="5154930"/>
            <a:ext cx="381000" cy="381000"/>
          </a:xfrm>
          <a:prstGeom prst="rect">
            <a:avLst/>
          </a:prstGeom>
        </p:spPr>
      </p:pic>
      <p:grpSp>
        <p:nvGrpSpPr>
          <p:cNvPr id="84" name="group 84"/>
          <p:cNvGrpSpPr/>
          <p:nvPr/>
        </p:nvGrpSpPr>
        <p:grpSpPr>
          <a:xfrm rot="21600000">
            <a:off x="6403975" y="5612130"/>
            <a:ext cx="381000" cy="381000"/>
            <a:chOff x="0" y="0"/>
            <a:chExt cx="381000" cy="381000"/>
          </a:xfrm>
        </p:grpSpPr>
        <p:pic>
          <p:nvPicPr>
            <p:cNvPr id="804" name="picture 80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381000" cy="381000"/>
            </a:xfrm>
            <a:prstGeom prst="rect">
              <a:avLst/>
            </a:prstGeom>
          </p:spPr>
        </p:pic>
        <p:sp>
          <p:nvSpPr>
            <p:cNvPr id="806" name="textbox 806"/>
            <p:cNvSpPr/>
            <p:nvPr/>
          </p:nvSpPr>
          <p:spPr>
            <a:xfrm>
              <a:off x="-12700" y="-12700"/>
              <a:ext cx="406400" cy="4064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ct val="83000"/>
                </a:lnSpc>
                <a:spcBef>
                  <a:spcPts val="5"/>
                </a:spcBef>
                <a:tabLst>
                  <a:tab pos="279400" algn="l"/>
                </a:tabLst>
              </a:pP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	</a:t>
              </a:r>
              <a:endParaRPr sz="1200" dirty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pic>
          <p:nvPicPr>
            <p:cNvPr id="808" name="picture 80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14300" y="114300"/>
              <a:ext cx="152400" cy="152400"/>
            </a:xfrm>
            <a:prstGeom prst="rect">
              <a:avLst/>
            </a:prstGeom>
          </p:spPr>
        </p:pic>
      </p:grpSp>
      <p:grpSp>
        <p:nvGrpSpPr>
          <p:cNvPr id="86" name="group 86"/>
          <p:cNvGrpSpPr/>
          <p:nvPr/>
        </p:nvGrpSpPr>
        <p:grpSpPr>
          <a:xfrm rot="21600000">
            <a:off x="6403975" y="6069330"/>
            <a:ext cx="381000" cy="381000"/>
            <a:chOff x="0" y="0"/>
            <a:chExt cx="381000" cy="381000"/>
          </a:xfrm>
        </p:grpSpPr>
        <p:pic>
          <p:nvPicPr>
            <p:cNvPr id="810" name="picture 8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381000" cy="381000"/>
            </a:xfrm>
            <a:prstGeom prst="rect">
              <a:avLst/>
            </a:prstGeom>
          </p:spPr>
        </p:pic>
        <p:sp>
          <p:nvSpPr>
            <p:cNvPr id="812" name="textbox 812"/>
            <p:cNvSpPr/>
            <p:nvPr/>
          </p:nvSpPr>
          <p:spPr>
            <a:xfrm>
              <a:off x="-12700" y="-12700"/>
              <a:ext cx="406400" cy="4413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4780" algn="l" rtl="0" eaLnBrk="0">
                <a:lnSpc>
                  <a:spcPts val="1485"/>
                </a:lnSpc>
              </a:pPr>
              <a:r>
                <a:rPr sz="1200" kern="0" spc="350" dirty="0">
                  <a:solidFill>
                    <a:srgbClr val="EA580C">
                      <a:alpha val="100000"/>
                    </a:srgbClr>
                  </a:solidFill>
                  <a:latin typeface="Segoe UI Symbol"/>
                  <a:ea typeface="Segoe UI Symbol"/>
                  <a:cs typeface="Segoe UI Symbol"/>
                </a:rPr>
                <a:t>⚡</a:t>
              </a:r>
              <a:endParaRPr sz="1200" dirty="0">
                <a:latin typeface="Segoe UI Symbol"/>
                <a:ea typeface="Segoe UI Symbol"/>
                <a:cs typeface="Segoe UI Symbol"/>
              </a:endParaRPr>
            </a:p>
          </p:txBody>
        </p:sp>
      </p:grpSp>
      <p:sp>
        <p:nvSpPr>
          <p:cNvPr id="814" name="textbox 814"/>
          <p:cNvSpPr/>
          <p:nvPr/>
        </p:nvSpPr>
        <p:spPr>
          <a:xfrm>
            <a:off x="6899275" y="5640705"/>
            <a:ext cx="647700" cy="247650"/>
          </a:xfrm>
          <a:prstGeom prst="rect">
            <a:avLst/>
          </a:prstGeom>
          <a:solidFill>
            <a:srgbClr val="DCFCE7">
              <a:alpha val="98823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8425" algn="l" rtl="0" eaLnBrk="0">
              <a:lnSpc>
                <a:spcPct val="88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15803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属性配置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16" name="textbox 816"/>
          <p:cNvSpPr/>
          <p:nvPr/>
        </p:nvSpPr>
        <p:spPr>
          <a:xfrm>
            <a:off x="6899275" y="6097905"/>
            <a:ext cx="647700" cy="247650"/>
          </a:xfrm>
          <a:prstGeom prst="rect">
            <a:avLst/>
          </a:prstGeom>
          <a:solidFill>
            <a:srgbClr val="FFEDD5">
              <a:alpha val="98823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7155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C241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事件处理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18" name="textbox 818"/>
          <p:cNvSpPr/>
          <p:nvPr/>
        </p:nvSpPr>
        <p:spPr>
          <a:xfrm>
            <a:off x="6899275" y="5183505"/>
            <a:ext cx="647700" cy="247650"/>
          </a:xfrm>
          <a:prstGeom prst="rect">
            <a:avLst/>
          </a:prstGeom>
          <a:solidFill>
            <a:srgbClr val="DBEAFE">
              <a:alpha val="98823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5885" algn="l" rtl="0" eaLnBrk="0">
              <a:lnSpc>
                <a:spcPct val="89000"/>
              </a:lnSpc>
              <a:spcBef>
                <a:spcPts val="0"/>
              </a:spcBef>
            </a:pPr>
            <a:r>
              <a:rPr sz="9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组件创建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22" name="textbox 822"/>
          <p:cNvSpPr/>
          <p:nvPr/>
        </p:nvSpPr>
        <p:spPr>
          <a:xfrm>
            <a:off x="4657413" y="7413612"/>
            <a:ext cx="7165975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   </a:t>
            </a: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通过本例可以看出，声明式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描述使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更加直观、简洁，状态变化自动驱动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更新，组件化思想提高代码复用性。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4" name="picture 8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513580" y="7297420"/>
            <a:ext cx="76200" cy="4190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rect 826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88" name="group 88"/>
          <p:cNvGrpSpPr/>
          <p:nvPr/>
        </p:nvGrpSpPr>
        <p:grpSpPr>
          <a:xfrm rot="21600000">
            <a:off x="476250" y="2546603"/>
            <a:ext cx="5505450" cy="1409700"/>
            <a:chOff x="0" y="0"/>
            <a:chExt cx="5505450" cy="1409700"/>
          </a:xfrm>
        </p:grpSpPr>
        <p:sp>
          <p:nvSpPr>
            <p:cNvPr id="828" name="rect 828"/>
            <p:cNvSpPr/>
            <p:nvPr/>
          </p:nvSpPr>
          <p:spPr>
            <a:xfrm>
              <a:off x="0" y="0"/>
              <a:ext cx="5505450" cy="14097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30" name="textbox 830"/>
            <p:cNvSpPr/>
            <p:nvPr/>
          </p:nvSpPr>
          <p:spPr>
            <a:xfrm>
              <a:off x="805878" y="206184"/>
              <a:ext cx="4455795" cy="10191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</a:pPr>
              <a:r>
                <a:rPr sz="15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组件创建方法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5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70" algn="l" rtl="0" eaLnBrk="0">
                <a:lnSpc>
                  <a:spcPct val="121000"/>
                </a:lnSpc>
                <a:spcBef>
                  <a:spcPts val="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创建组件的方法分为无参数和有参数两种，根据组件接口定义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选择 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合适的构造方式。创建时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不需要使用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new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运算符，直接使用组件名 </a:t>
              </a:r>
              <a:r>
                <a:rPr sz="1200" kern="0" spc="-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称和参数。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32" name="picture 8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90500" y="190500"/>
              <a:ext cx="476250" cy="476250"/>
            </a:xfrm>
            <a:prstGeom prst="rect">
              <a:avLst/>
            </a:prstGeom>
          </p:spPr>
        </p:pic>
      </p:grpSp>
      <p:sp>
        <p:nvSpPr>
          <p:cNvPr id="834" name="textbox 834"/>
          <p:cNvSpPr/>
          <p:nvPr/>
        </p:nvSpPr>
        <p:spPr>
          <a:xfrm>
            <a:off x="465435" y="1987969"/>
            <a:ext cx="929957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本章介绍了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</a:t>
            </a:r>
            <a:r>
              <a:rPr sz="1300" kern="0" spc="1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框架中的组件创建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和配置方法，重点讨论如何高效地描述和管理应用程序的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，以下是本章的核心内容：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90" name="group 90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836" name="picture 8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838" name="textbox 838"/>
            <p:cNvSpPr/>
            <p:nvPr/>
          </p:nvSpPr>
          <p:spPr>
            <a:xfrm>
              <a:off x="-12700" y="-12700"/>
              <a:ext cx="12217400" cy="9112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8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5775" algn="l" rtl="0" eaLnBrk="0">
                <a:lnSpc>
                  <a:spcPct val="95000"/>
                </a:lnSpc>
                <a:spcBef>
                  <a:spcPts val="0"/>
                </a:spcBef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840" name="picture 8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03057" y="6420103"/>
            <a:ext cx="12693" cy="12700"/>
          </a:xfrm>
          <a:prstGeom prst="rect">
            <a:avLst/>
          </a:prstGeom>
        </p:spPr>
      </p:pic>
      <p:grpSp>
        <p:nvGrpSpPr>
          <p:cNvPr id="92" name="group 92"/>
          <p:cNvGrpSpPr/>
          <p:nvPr/>
        </p:nvGrpSpPr>
        <p:grpSpPr>
          <a:xfrm rot="21600000">
            <a:off x="476250" y="4184903"/>
            <a:ext cx="5505450" cy="1409700"/>
            <a:chOff x="0" y="0"/>
            <a:chExt cx="5505450" cy="1409700"/>
          </a:xfrm>
        </p:grpSpPr>
        <p:sp>
          <p:nvSpPr>
            <p:cNvPr id="842" name="rect 842"/>
            <p:cNvSpPr/>
            <p:nvPr/>
          </p:nvSpPr>
          <p:spPr>
            <a:xfrm>
              <a:off x="0" y="0"/>
              <a:ext cx="5505450" cy="14097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44" name="textbox 844"/>
            <p:cNvSpPr/>
            <p:nvPr/>
          </p:nvSpPr>
          <p:spPr>
            <a:xfrm>
              <a:off x="806145" y="206184"/>
              <a:ext cx="4445634" cy="102108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240" algn="l" rtl="0" eaLnBrk="0">
                <a:lnSpc>
                  <a:spcPct val="95000"/>
                </a:lnSpc>
              </a:pPr>
              <a:r>
                <a:rPr sz="15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事件处理方法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7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3810" algn="l" rtl="0" eaLnBrk="0">
                <a:lnSpc>
                  <a:spcPct val="121000"/>
                </a:lnSpc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通过链式调用配置组件事件，推荐使用箭头函数确保事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件处理函数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正确绑定到组件。箭头函数能更自然地绑定上下文，避免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this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指向  </a:t>
              </a:r>
              <a:r>
                <a:rPr sz="1200" kern="0" spc="-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错误。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46" name="picture 8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0500" y="190500"/>
              <a:ext cx="476250" cy="476250"/>
            </a:xfrm>
            <a:prstGeom prst="rect">
              <a:avLst/>
            </a:prstGeom>
          </p:spPr>
        </p:pic>
      </p:grpSp>
      <p:grpSp>
        <p:nvGrpSpPr>
          <p:cNvPr id="94" name="group 94"/>
          <p:cNvGrpSpPr/>
          <p:nvPr/>
        </p:nvGrpSpPr>
        <p:grpSpPr>
          <a:xfrm rot="21600000">
            <a:off x="6210300" y="2546603"/>
            <a:ext cx="5505450" cy="1409700"/>
            <a:chOff x="0" y="0"/>
            <a:chExt cx="5505450" cy="1409700"/>
          </a:xfrm>
        </p:grpSpPr>
        <p:sp>
          <p:nvSpPr>
            <p:cNvPr id="848" name="rect 848"/>
            <p:cNvSpPr/>
            <p:nvPr/>
          </p:nvSpPr>
          <p:spPr>
            <a:xfrm>
              <a:off x="0" y="0"/>
              <a:ext cx="5505450" cy="14097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50" name="textbox 850"/>
            <p:cNvSpPr/>
            <p:nvPr/>
          </p:nvSpPr>
          <p:spPr>
            <a:xfrm>
              <a:off x="805497" y="206184"/>
              <a:ext cx="4446270" cy="10191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2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</a:pPr>
              <a:r>
                <a:rPr sz="15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属性配置方式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5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" indent="-3175" algn="l" rtl="0" eaLnBrk="0">
                <a:lnSpc>
                  <a:spcPct val="121000"/>
                </a:lnSpc>
                <a:spcBef>
                  <a:spcPts val="5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使用链式调用来设置组件的样式和属性，建议每个属性方法单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独占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一行，提高代码可读性。属性方法可接受常量、变量或表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达式作为 </a:t>
              </a:r>
              <a:r>
                <a:rPr sz="1200" kern="0" spc="-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52" name="picture 85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90500" y="190500"/>
              <a:ext cx="476250" cy="476250"/>
            </a:xfrm>
            <a:prstGeom prst="rect">
              <a:avLst/>
            </a:prstGeom>
          </p:spPr>
        </p:pic>
      </p:grpSp>
      <p:sp>
        <p:nvSpPr>
          <p:cNvPr id="854" name="rect 854"/>
          <p:cNvSpPr/>
          <p:nvPr/>
        </p:nvSpPr>
        <p:spPr>
          <a:xfrm>
            <a:off x="6210300" y="4184903"/>
            <a:ext cx="5505450" cy="1409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56" name="picture 8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00800" y="4375403"/>
            <a:ext cx="476250" cy="476250"/>
          </a:xfrm>
          <a:prstGeom prst="rect">
            <a:avLst/>
          </a:prstGeom>
        </p:spPr>
      </p:pic>
      <p:sp>
        <p:nvSpPr>
          <p:cNvPr id="858" name="textbox 858"/>
          <p:cNvSpPr/>
          <p:nvPr/>
        </p:nvSpPr>
        <p:spPr>
          <a:xfrm>
            <a:off x="7016750" y="4397755"/>
            <a:ext cx="4426584" cy="784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3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子组件管理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indent="-952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使用容器组件（如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Column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Row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）配置和管理子组件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，实现复杂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布局。容器组件支持多级嵌套，灵活构建用户界面结构。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60" name="picture 8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76250" y="5899403"/>
            <a:ext cx="38100" cy="533400"/>
          </a:xfrm>
          <a:prstGeom prst="rect">
            <a:avLst/>
          </a:prstGeom>
        </p:spPr>
      </p:pic>
      <p:sp>
        <p:nvSpPr>
          <p:cNvPr id="862" name="textbox 862"/>
          <p:cNvSpPr/>
          <p:nvPr/>
        </p:nvSpPr>
        <p:spPr>
          <a:xfrm>
            <a:off x="692150" y="6054419"/>
            <a:ext cx="8016875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ts val="1510"/>
              </a:lnSpc>
              <a:tabLst>
                <a:tab pos="25527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通过这些方法，开发者可以灵活运用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</a:t>
            </a:r>
            <a:r>
              <a:rPr sz="1200" kern="0" spc="10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框架来构建高效、可维护的应用程序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，显著提升开</a:t>
            </a:r>
            <a:r>
              <a:rPr sz="1200" kern="0" spc="-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发效率和用户体验。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64" name="picture 8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04850" y="6080378"/>
            <a:ext cx="1143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rect 868"/>
          <p:cNvSpPr/>
          <p:nvPr/>
        </p:nvSpPr>
        <p:spPr>
          <a:xfrm>
            <a:off x="0" y="457835"/>
            <a:ext cx="12192000" cy="7605395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70" name="textbox 870"/>
          <p:cNvSpPr/>
          <p:nvPr/>
        </p:nvSpPr>
        <p:spPr>
          <a:xfrm>
            <a:off x="382701" y="1518577"/>
            <a:ext cx="867346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以下是基于本章内容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的练习题，旨在帮助巩固对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组件创建和配置的理解。建议在完成练习前先复习相关概念。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96" name="group 96"/>
          <p:cNvGrpSpPr/>
          <p:nvPr/>
        </p:nvGrpSpPr>
        <p:grpSpPr>
          <a:xfrm rot="21600000">
            <a:off x="0" y="457961"/>
            <a:ext cx="12192000" cy="857250"/>
            <a:chOff x="0" y="0"/>
            <a:chExt cx="12192000" cy="857250"/>
          </a:xfrm>
        </p:grpSpPr>
        <p:pic>
          <p:nvPicPr>
            <p:cNvPr id="872" name="picture 87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874" name="textbox 874"/>
            <p:cNvSpPr/>
            <p:nvPr/>
          </p:nvSpPr>
          <p:spPr>
            <a:xfrm>
              <a:off x="-12700" y="-12700"/>
              <a:ext cx="12217400" cy="9118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8000"/>
                </a:lnSpc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98" name="group 98"/>
          <p:cNvGrpSpPr/>
          <p:nvPr/>
        </p:nvGrpSpPr>
        <p:grpSpPr>
          <a:xfrm rot="21600000">
            <a:off x="381000" y="7342631"/>
            <a:ext cx="11430000" cy="533400"/>
            <a:chOff x="0" y="0"/>
            <a:chExt cx="11430000" cy="533400"/>
          </a:xfrm>
        </p:grpSpPr>
        <p:sp>
          <p:nvSpPr>
            <p:cNvPr id="876" name="rect 876"/>
            <p:cNvSpPr/>
            <p:nvPr/>
          </p:nvSpPr>
          <p:spPr>
            <a:xfrm>
              <a:off x="19050" y="0"/>
              <a:ext cx="11410950" cy="533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78" name="textbox 878"/>
            <p:cNvSpPr/>
            <p:nvPr/>
          </p:nvSpPr>
          <p:spPr>
            <a:xfrm>
              <a:off x="254762" y="155016"/>
              <a:ext cx="6962775" cy="2171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510"/>
                </a:lnSpc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提示：完成这些练习有助于巩固对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ArkU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组件创建和配置的理解。建议在实际项目中实践这些示例代码。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80" name="picture 8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533399"/>
            </a:xfrm>
            <a:prstGeom prst="rect">
              <a:avLst/>
            </a:prstGeom>
          </p:spPr>
        </p:pic>
      </p:grpSp>
      <p:pic>
        <p:nvPicPr>
          <p:cNvPr id="884" name="picture 8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38124" y="5692266"/>
            <a:ext cx="11572875" cy="1562100"/>
          </a:xfrm>
          <a:prstGeom prst="rect">
            <a:avLst/>
          </a:prstGeom>
        </p:spPr>
      </p:pic>
      <p:pic>
        <p:nvPicPr>
          <p:cNvPr id="886" name="picture 8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38124" y="3615816"/>
            <a:ext cx="5743575" cy="1990725"/>
          </a:xfrm>
          <a:prstGeom prst="rect">
            <a:avLst/>
          </a:prstGeom>
        </p:spPr>
      </p:pic>
      <p:pic>
        <p:nvPicPr>
          <p:cNvPr id="888" name="picture 8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67425" y="3615816"/>
            <a:ext cx="5743575" cy="1990725"/>
          </a:xfrm>
          <a:prstGeom prst="rect">
            <a:avLst/>
          </a:prstGeom>
        </p:spPr>
      </p:pic>
      <p:grpSp>
        <p:nvGrpSpPr>
          <p:cNvPr id="100" name="group 100"/>
          <p:cNvGrpSpPr/>
          <p:nvPr/>
        </p:nvGrpSpPr>
        <p:grpSpPr>
          <a:xfrm rot="21600000">
            <a:off x="6067425" y="1858136"/>
            <a:ext cx="5743575" cy="1790700"/>
            <a:chOff x="0" y="0"/>
            <a:chExt cx="5743575" cy="1790700"/>
          </a:xfrm>
        </p:grpSpPr>
        <p:pic>
          <p:nvPicPr>
            <p:cNvPr id="890" name="picture 89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5743575" cy="1790700"/>
            </a:xfrm>
            <a:prstGeom prst="rect">
              <a:avLst/>
            </a:prstGeom>
          </p:spPr>
        </p:pic>
        <p:sp>
          <p:nvSpPr>
            <p:cNvPr id="892" name="textbox 892"/>
            <p:cNvSpPr/>
            <p:nvPr/>
          </p:nvSpPr>
          <p:spPr>
            <a:xfrm>
              <a:off x="-12700" y="-12700"/>
              <a:ext cx="5768975" cy="183070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6845" algn="l" rtl="0" eaLnBrk="0">
                <a:lnSpc>
                  <a:spcPct val="85000"/>
                </a:lnSpc>
              </a:pPr>
              <a:r>
                <a:rPr sz="1300" b="1" kern="0" spc="4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2</a:t>
              </a:r>
              <a:endParaRPr sz="1300" dirty="0">
                <a:latin typeface="Microsoft JhengHei"/>
                <a:ea typeface="Microsoft JhengHei"/>
                <a:cs typeface="Microsoft JhengHei"/>
              </a:endParaRPr>
            </a:p>
            <a:p>
              <a:pPr marL="499110" algn="l" rtl="0" eaLnBrk="0">
                <a:lnSpc>
                  <a:spcPct val="99000"/>
                </a:lnSpc>
                <a:spcBef>
                  <a:spcPts val="570"/>
                </a:spcBef>
              </a:pPr>
              <a:r>
                <a:rPr sz="13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箭头函数的应用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2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01015" indent="1905" algn="l" rtl="0" eaLnBrk="0">
                <a:lnSpc>
                  <a:spcPct val="113000"/>
                </a:lnSpc>
                <a:spcBef>
                  <a:spcPts val="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为什么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推荐使用箭头函数来配置组件的事件方法？请解释箭头函数与      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普通函数在处理组件上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下文时的区别。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894" name="textbox 894"/>
          <p:cNvSpPr/>
          <p:nvPr/>
        </p:nvSpPr>
        <p:spPr>
          <a:xfrm>
            <a:off x="6538614" y="3977487"/>
            <a:ext cx="4921884" cy="11772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样式配置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955" algn="l" rtl="0" eaLnBrk="0">
              <a:lnSpc>
                <a:spcPts val="1510"/>
              </a:lnSpc>
              <a:spcBef>
                <a:spcPts val="1005"/>
              </a:spcBef>
            </a:pP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配置一个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组件，使其字体大小为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16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磅，颜色为蓝色，并且加粗显示。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" algn="l" rtl="0" eaLnBrk="0">
              <a:lnSpc>
                <a:spcPts val="121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文本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000" kern="0" spc="-2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(16)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Blue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5880" algn="l" rtl="0" eaLnBrk="0">
              <a:lnSpc>
                <a:spcPts val="1575"/>
              </a:lnSpc>
            </a:pPr>
            <a:r>
              <a:rPr sz="1000" kern="0" spc="1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000" kern="0" spc="1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000" kern="0" spc="1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Bold</a:t>
            </a:r>
            <a:r>
              <a:rPr sz="1000" kern="0" spc="1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96" name="textbox 896"/>
          <p:cNvSpPr/>
          <p:nvPr/>
        </p:nvSpPr>
        <p:spPr>
          <a:xfrm>
            <a:off x="369446" y="5809869"/>
            <a:ext cx="6556375" cy="7785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3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5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  <a:p>
            <a:pPr marL="356235" algn="l" rtl="0" eaLnBrk="0">
              <a:lnSpc>
                <a:spcPct val="95000"/>
              </a:lnSpc>
              <a:spcBef>
                <a:spcPts val="615"/>
              </a:spcBef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事件处理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创建一个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Button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组件，并为其配置单击事件。单击按钮时，控制台输出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"Button clic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ked!"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98" name="textbox 898"/>
          <p:cNvSpPr/>
          <p:nvPr/>
        </p:nvSpPr>
        <p:spPr>
          <a:xfrm>
            <a:off x="367732" y="3731190"/>
            <a:ext cx="5070475" cy="1000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300" b="1" kern="0" spc="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3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  <a:p>
            <a:pPr marL="371475" algn="l" rtl="0" eaLnBrk="0">
              <a:lnSpc>
                <a:spcPct val="98000"/>
              </a:lnSpc>
              <a:spcBef>
                <a:spcPts val="575"/>
              </a:spcBef>
            </a:pPr>
            <a:r>
              <a:rPr sz="13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UI</a:t>
            </a:r>
            <a:r>
              <a:rPr sz="1300" kern="0" spc="6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布局创建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70205" indent="-13335" algn="l" rtl="0" eaLnBrk="0">
              <a:lnSpc>
                <a:spcPct val="112000"/>
              </a:lnSpc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创建一个包含无参数组件和有参数组件的简单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布局，要求包含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Button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Column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0" name="textbox 900"/>
          <p:cNvSpPr/>
          <p:nvPr/>
        </p:nvSpPr>
        <p:spPr>
          <a:xfrm>
            <a:off x="710685" y="2220836"/>
            <a:ext cx="5061584" cy="753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组件属性配置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635" algn="l" rtl="0" eaLnBrk="0">
              <a:lnSpc>
                <a:spcPct val="113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如何在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</a:t>
            </a:r>
            <a:r>
              <a:rPr sz="1200" kern="0" spc="17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中为组件配置属性？请举例说明如何设置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组件的字体大小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和颜色。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2" name="textbox 902"/>
          <p:cNvSpPr/>
          <p:nvPr/>
        </p:nvSpPr>
        <p:spPr>
          <a:xfrm>
            <a:off x="711200" y="6698741"/>
            <a:ext cx="5529579" cy="3917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9850" algn="l" rtl="0" eaLnBrk="0">
              <a:lnSpc>
                <a:spcPts val="1300"/>
              </a:lnSpc>
              <a:spcBef>
                <a:spcPts val="5"/>
              </a:spcBef>
              <a:tabLst>
                <a:tab pos="165735" algn="l"/>
              </a:tabLst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	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单击我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(()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info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10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clicked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!');</a:t>
            </a:r>
            <a:r>
              <a:rPr sz="1000" kern="0" spc="1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904" name="picture 9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23900" y="6711441"/>
            <a:ext cx="57150" cy="352424"/>
          </a:xfrm>
          <a:prstGeom prst="rect">
            <a:avLst/>
          </a:prstGeom>
        </p:spPr>
      </p:pic>
      <p:sp>
        <p:nvSpPr>
          <p:cNvPr id="906" name="textbox 906"/>
          <p:cNvSpPr/>
          <p:nvPr/>
        </p:nvSpPr>
        <p:spPr>
          <a:xfrm>
            <a:off x="855141" y="4932159"/>
            <a:ext cx="3919220" cy="4083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5715" algn="l" rtl="0" eaLnBrk="0">
              <a:lnSpc>
                <a:spcPct val="126000"/>
              </a:lnSpc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标题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(18);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点击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我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000" kern="0" spc="-3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(()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});</a:t>
            </a:r>
            <a:r>
              <a:rPr sz="1000" kern="0" spc="1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908" name="textbox 908"/>
          <p:cNvSpPr/>
          <p:nvPr/>
        </p:nvSpPr>
        <p:spPr>
          <a:xfrm>
            <a:off x="711200" y="3093211"/>
            <a:ext cx="3876040" cy="392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9850" algn="l" rtl="0" eaLnBrk="0">
              <a:lnSpc>
                <a:spcPts val="1300"/>
              </a:lnSpc>
              <a:spcBef>
                <a:spcPts val="5"/>
              </a:spcBef>
              <a:tabLst>
                <a:tab pos="160020" algn="l"/>
              </a:tabLst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	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000" kern="0" spc="-2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(16)</a:t>
            </a:r>
            <a:r>
              <a:rPr sz="1000" kern="0" spc="-3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Blue</a:t>
            </a:r>
            <a:r>
              <a:rPr sz="1000" kern="0" spc="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910" name="picture 9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23900" y="3105911"/>
            <a:ext cx="57150" cy="352425"/>
          </a:xfrm>
          <a:prstGeom prst="rect">
            <a:avLst/>
          </a:prstGeom>
        </p:spPr>
      </p:pic>
      <p:grpSp>
        <p:nvGrpSpPr>
          <p:cNvPr id="102" name="group 102"/>
          <p:cNvGrpSpPr/>
          <p:nvPr/>
        </p:nvGrpSpPr>
        <p:grpSpPr>
          <a:xfrm rot="21600000">
            <a:off x="238124" y="1858136"/>
            <a:ext cx="381000" cy="381000"/>
            <a:chOff x="0" y="0"/>
            <a:chExt cx="381000" cy="381000"/>
          </a:xfrm>
        </p:grpSpPr>
        <p:pic>
          <p:nvPicPr>
            <p:cNvPr id="912" name="picture 9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381000" cy="381000"/>
            </a:xfrm>
            <a:prstGeom prst="rect">
              <a:avLst/>
            </a:prstGeom>
          </p:spPr>
        </p:pic>
        <p:sp>
          <p:nvSpPr>
            <p:cNvPr id="914" name="textbox 914"/>
            <p:cNvSpPr/>
            <p:nvPr/>
          </p:nvSpPr>
          <p:spPr>
            <a:xfrm>
              <a:off x="-12700" y="-12700"/>
              <a:ext cx="406400" cy="44640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2560" algn="l" rtl="0" eaLnBrk="0">
                <a:lnSpc>
                  <a:spcPct val="84000"/>
                </a:lnSpc>
                <a:spcBef>
                  <a:spcPts val="5"/>
                </a:spcBef>
              </a:pPr>
              <a:r>
                <a:rPr sz="1300" b="1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1</a:t>
              </a:r>
              <a:endParaRPr sz="1300" dirty="0">
                <a:latin typeface="Microsoft JhengHei"/>
                <a:ea typeface="Microsoft JhengHei"/>
                <a:cs typeface="Microsoft JhengHei"/>
              </a:endParaRPr>
            </a:p>
          </p:txBody>
        </p:sp>
      </p:grpSp>
      <p:pic>
        <p:nvPicPr>
          <p:cNvPr id="916" name="picture 9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419850" y="4692141"/>
            <a:ext cx="57150" cy="552450"/>
          </a:xfrm>
          <a:prstGeom prst="rect">
            <a:avLst/>
          </a:prstGeom>
        </p:spPr>
      </p:pic>
      <p:pic>
        <p:nvPicPr>
          <p:cNvPr id="918" name="picture 9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23900" y="4863591"/>
            <a:ext cx="57150" cy="552449"/>
          </a:xfrm>
          <a:prstGeom prst="rect">
            <a:avLst/>
          </a:prstGeom>
        </p:spPr>
      </p:pic>
      <p:sp>
        <p:nvSpPr>
          <p:cNvPr id="920" name="textbox 920"/>
          <p:cNvSpPr/>
          <p:nvPr/>
        </p:nvSpPr>
        <p:spPr>
          <a:xfrm>
            <a:off x="6193261" y="3733419"/>
            <a:ext cx="137160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300" b="1" kern="0" spc="9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4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 40"/>
          <p:cNvSpPr/>
          <p:nvPr/>
        </p:nvSpPr>
        <p:spPr>
          <a:xfrm>
            <a:off x="0" y="673607"/>
            <a:ext cx="12192000" cy="7172325"/>
          </a:xfrm>
          <a:prstGeom prst="rect">
            <a:avLst/>
          </a:prstGeom>
          <a:solidFill>
            <a:srgbClr val="EDF4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" name="group 2"/>
          <p:cNvGrpSpPr/>
          <p:nvPr/>
        </p:nvGrpSpPr>
        <p:grpSpPr>
          <a:xfrm rot="21600000">
            <a:off x="0" y="673607"/>
            <a:ext cx="12192000" cy="857250"/>
            <a:chOff x="0" y="0"/>
            <a:chExt cx="12192000" cy="857250"/>
          </a:xfrm>
        </p:grpSpPr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44" name="textbox 44"/>
            <p:cNvSpPr/>
            <p:nvPr/>
          </p:nvSpPr>
          <p:spPr>
            <a:xfrm>
              <a:off x="-12700" y="-12700"/>
              <a:ext cx="12217400" cy="91058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8950" algn="l" rtl="0" eaLnBrk="0">
                <a:lnSpc>
                  <a:spcPct val="96000"/>
                </a:lnSpc>
                <a:spcBef>
                  <a:spcPts val="0"/>
                </a:spcBef>
              </a:pPr>
              <a:r>
                <a:rPr lang="en-US" altLang="zh-CN" sz="21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endParaRPr lang="zh-CN" altLang="en-US" sz="21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46" name="textbox 46"/>
          <p:cNvSpPr/>
          <p:nvPr/>
        </p:nvSpPr>
        <p:spPr>
          <a:xfrm>
            <a:off x="466636" y="1838998"/>
            <a:ext cx="11054715" cy="534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2540" algn="l" rtl="0" eaLnBrk="0">
              <a:lnSpc>
                <a:spcPct val="1280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声明式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描述是一种编程范式，允许开发者通过简单的声明来定义用户界面的结构和外观，而非采用命令方式逐步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描述如何构建界面。   在这种模式</a:t>
            </a:r>
            <a:r>
              <a:rPr sz="13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下，开发者专注于描述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想要的结果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而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无需详细说明实现的具体步骤。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8" name="rect 48"/>
          <p:cNvSpPr/>
          <p:nvPr/>
        </p:nvSpPr>
        <p:spPr>
          <a:xfrm>
            <a:off x="476250" y="2759583"/>
            <a:ext cx="5467350" cy="1790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0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924175" y="2988183"/>
            <a:ext cx="571500" cy="5715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21600000">
            <a:off x="476250" y="7026783"/>
            <a:ext cx="11239500" cy="533400"/>
            <a:chOff x="0" y="0"/>
            <a:chExt cx="11239500" cy="533400"/>
          </a:xfrm>
        </p:grpSpPr>
        <p:sp>
          <p:nvSpPr>
            <p:cNvPr id="52" name="rect 52"/>
            <p:cNvSpPr/>
            <p:nvPr/>
          </p:nvSpPr>
          <p:spPr>
            <a:xfrm>
              <a:off x="19050" y="0"/>
              <a:ext cx="11220450" cy="533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4" name="textbox 54"/>
            <p:cNvSpPr/>
            <p:nvPr/>
          </p:nvSpPr>
          <p:spPr>
            <a:xfrm>
              <a:off x="177800" y="155016"/>
              <a:ext cx="7968615" cy="2171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ts val="1510"/>
                </a:lnSpc>
                <a:tabLst>
                  <a:tab pos="25336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ArkUI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中，组件是构建用户界面的基本构建块，类似于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UI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元素，负责渲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染屏幕上的视觉元素并响应用户交互事件。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90500" y="180974"/>
              <a:ext cx="114300" cy="152400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76200" cy="533399"/>
            </a:xfrm>
            <a:prstGeom prst="rect">
              <a:avLst/>
            </a:prstGeom>
          </p:spPr>
        </p:pic>
      </p:grpSp>
      <p:sp>
        <p:nvSpPr>
          <p:cNvPr id="60" name="textbox 60"/>
          <p:cNvSpPr/>
          <p:nvPr/>
        </p:nvSpPr>
        <p:spPr>
          <a:xfrm>
            <a:off x="1296339" y="3732911"/>
            <a:ext cx="3831590" cy="5803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8775" algn="l" rtl="0" eaLnBrk="0">
              <a:lnSpc>
                <a:spcPct val="93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简洁性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通过高层次的抽象，使代码更加简洁易读，减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少冗余信息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2" name="rect 62"/>
          <p:cNvSpPr/>
          <p:nvPr/>
        </p:nvSpPr>
        <p:spPr>
          <a:xfrm>
            <a:off x="6248400" y="2759583"/>
            <a:ext cx="5467350" cy="1790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" name="rect 64"/>
          <p:cNvSpPr/>
          <p:nvPr/>
        </p:nvSpPr>
        <p:spPr>
          <a:xfrm>
            <a:off x="476250" y="4855083"/>
            <a:ext cx="5467350" cy="1790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6" name="textbox 66"/>
          <p:cNvSpPr/>
          <p:nvPr/>
        </p:nvSpPr>
        <p:spPr>
          <a:xfrm>
            <a:off x="1377516" y="5828410"/>
            <a:ext cx="3678554" cy="5803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43355" algn="l" rtl="0" eaLnBrk="0">
              <a:lnSpc>
                <a:spcPct val="93000"/>
              </a:lnSpc>
            </a:pP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状态驱动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根据状态的变化自动更新，减少手动更新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复杂性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8" name="picture 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924175" y="5083683"/>
            <a:ext cx="571500" cy="571500"/>
          </a:xfrm>
          <a:prstGeom prst="rect">
            <a:avLst/>
          </a:prstGeom>
        </p:spPr>
      </p:pic>
      <p:sp>
        <p:nvSpPr>
          <p:cNvPr id="70" name="textbox 70"/>
          <p:cNvSpPr/>
          <p:nvPr/>
        </p:nvSpPr>
        <p:spPr>
          <a:xfrm>
            <a:off x="6923405" y="3728910"/>
            <a:ext cx="4128770" cy="584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8021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可维护性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由于代码结构清晰，修改和维护变得更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加简单，降低维护成本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2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696325" y="2988183"/>
            <a:ext cx="571500" cy="571500"/>
          </a:xfrm>
          <a:prstGeom prst="rect">
            <a:avLst/>
          </a:prstGeom>
        </p:spPr>
      </p:pic>
      <p:sp>
        <p:nvSpPr>
          <p:cNvPr id="74" name="rect 74"/>
          <p:cNvSpPr/>
          <p:nvPr/>
        </p:nvSpPr>
        <p:spPr>
          <a:xfrm>
            <a:off x="6248400" y="4855083"/>
            <a:ext cx="5467350" cy="17907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6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696325" y="5083683"/>
            <a:ext cx="571500" cy="571500"/>
          </a:xfrm>
          <a:prstGeom prst="rect">
            <a:avLst/>
          </a:prstGeom>
        </p:spPr>
      </p:pic>
      <p:sp>
        <p:nvSpPr>
          <p:cNvPr id="78" name="textbox 78"/>
          <p:cNvSpPr/>
          <p:nvPr/>
        </p:nvSpPr>
        <p:spPr>
          <a:xfrm>
            <a:off x="6990205" y="5832411"/>
            <a:ext cx="3987800" cy="5759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04975" algn="l" rtl="0" eaLnBrk="0">
              <a:lnSpc>
                <a:spcPct val="92000"/>
              </a:lnSpc>
            </a:pPr>
            <a:r>
              <a:rPr sz="1500" kern="0" spc="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通常与组件化思想结合使用，支持不同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组件的重用和组合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 82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4" name="textbox 84"/>
          <p:cNvSpPr/>
          <p:nvPr/>
        </p:nvSpPr>
        <p:spPr>
          <a:xfrm>
            <a:off x="465607" y="1997494"/>
            <a:ext cx="954722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中，组件是构建用户界面的基本构建块，类似于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元素。它们负责渲染屏幕上的视觉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元素，同时响应用户的交互事件。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6" name="group 6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88" name="textbox 88"/>
            <p:cNvSpPr/>
            <p:nvPr/>
          </p:nvSpPr>
          <p:spPr>
            <a:xfrm>
              <a:off x="-12700" y="-12700"/>
              <a:ext cx="12217400" cy="9080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7680" algn="l" rtl="0" eaLnBrk="0">
                <a:lnSpc>
                  <a:spcPct val="92000"/>
                </a:lnSpc>
                <a:spcBef>
                  <a:spcPts val="0"/>
                </a:spcBef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90" name="textbox 90"/>
          <p:cNvSpPr/>
          <p:nvPr/>
        </p:nvSpPr>
        <p:spPr>
          <a:xfrm>
            <a:off x="6286500" y="2556128"/>
            <a:ext cx="1704975" cy="1428750"/>
          </a:xfrm>
          <a:prstGeom prst="rect">
            <a:avLst/>
          </a:prstGeom>
          <a:solidFill>
            <a:srgbClr val="EFF6FF">
              <a:alpha val="99215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33425" algn="l" rtl="0" eaLnBrk="0">
              <a:lnSpc>
                <a:spcPts val="2100"/>
              </a:lnSpc>
            </a:pPr>
            <a:r>
              <a:rPr sz="2900" kern="0" spc="0" dirty="0">
                <a:solidFill>
                  <a:srgbClr val="18519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</a:t>
            </a:r>
            <a:endParaRPr sz="2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99135" algn="l" rtl="0" eaLnBrk="0">
              <a:lnSpc>
                <a:spcPct val="82000"/>
              </a:lnSpc>
              <a:spcBef>
                <a:spcPts val="1285"/>
              </a:spcBef>
            </a:pPr>
            <a:r>
              <a:rPr sz="1200" kern="0" spc="-5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8650" algn="l" rtl="0" eaLnBrk="0">
              <a:lnSpc>
                <a:spcPct val="91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文本组件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8" name="group 8"/>
          <p:cNvGrpSpPr/>
          <p:nvPr/>
        </p:nvGrpSpPr>
        <p:grpSpPr>
          <a:xfrm rot="21600000">
            <a:off x="476250" y="5870828"/>
            <a:ext cx="11239500" cy="533400"/>
            <a:chOff x="0" y="0"/>
            <a:chExt cx="11239500" cy="533400"/>
          </a:xfrm>
        </p:grpSpPr>
        <p:sp>
          <p:nvSpPr>
            <p:cNvPr id="92" name="rect 92"/>
            <p:cNvSpPr/>
            <p:nvPr/>
          </p:nvSpPr>
          <p:spPr>
            <a:xfrm>
              <a:off x="19050" y="0"/>
              <a:ext cx="11220450" cy="533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4" name="textbox 94"/>
            <p:cNvSpPr/>
            <p:nvPr/>
          </p:nvSpPr>
          <p:spPr>
            <a:xfrm>
              <a:off x="177800" y="155016"/>
              <a:ext cx="7087869" cy="2171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ts val="1510"/>
                </a:lnSpc>
                <a:tabLst>
                  <a:tab pos="29019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ArkUI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提供了预定义的组件库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，开发者可以通过组合这些组件来创建复杂的用户界面，提高开发效率。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96" name="picture 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90500" y="180975"/>
              <a:ext cx="152400" cy="152400"/>
            </a:xfrm>
            <a:prstGeom prst="rect">
              <a:avLst/>
            </a:prstGeom>
          </p:spPr>
        </p:pic>
        <p:pic>
          <p:nvPicPr>
            <p:cNvPr id="98" name="picture 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76200" cy="533400"/>
            </a:xfrm>
            <a:prstGeom prst="rect">
              <a:avLst/>
            </a:prstGeom>
          </p:spPr>
        </p:pic>
      </p:grpSp>
      <p:sp>
        <p:nvSpPr>
          <p:cNvPr id="100" name="textbox 100"/>
          <p:cNvSpPr/>
          <p:nvPr/>
        </p:nvSpPr>
        <p:spPr>
          <a:xfrm>
            <a:off x="476250" y="2556128"/>
            <a:ext cx="5429250" cy="30099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7965" algn="l" rtl="0" eaLnBrk="0">
              <a:lnSpc>
                <a:spcPct val="99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组件的主要职责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7965" algn="l" rtl="0" eaLnBrk="0">
              <a:lnSpc>
                <a:spcPct val="78000"/>
              </a:lnSpc>
              <a:spcBef>
                <a:spcPts val="1280"/>
              </a:spcBef>
            </a:pPr>
            <a:r>
              <a:rPr sz="41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30" baseline="12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渲染屏幕上的视</a:t>
            </a:r>
            <a:r>
              <a:rPr sz="1800" kern="0" spc="20" baseline="12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觉元素</a:t>
            </a:r>
            <a:endParaRPr sz="1800" baseline="12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7965" algn="l" rtl="0" eaLnBrk="0">
              <a:lnSpc>
                <a:spcPct val="78000"/>
              </a:lnSpc>
              <a:spcBef>
                <a:spcPts val="365"/>
              </a:spcBef>
            </a:pPr>
            <a:r>
              <a:rPr sz="41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30" baseline="9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响应用户的交互</a:t>
            </a:r>
            <a:r>
              <a:rPr sz="1800" kern="0" spc="20" baseline="9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</a:t>
            </a:r>
            <a:endParaRPr sz="18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7965" algn="l" rtl="0" eaLnBrk="0">
              <a:lnSpc>
                <a:spcPts val="3000"/>
              </a:lnSpc>
              <a:spcBef>
                <a:spcPts val="380"/>
              </a:spcBef>
            </a:pPr>
            <a:r>
              <a:rPr sz="2400" kern="0" spc="1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2400" kern="0" spc="6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120" baseline="30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支持不同</a:t>
            </a:r>
            <a:r>
              <a:rPr sz="1800" kern="0" spc="0" baseline="3000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800" kern="0" spc="120" baseline="30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组件的重用和组合</a:t>
            </a:r>
            <a:endParaRPr sz="1800" baseline="30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7965" algn="l" rtl="0" eaLnBrk="0">
              <a:lnSpc>
                <a:spcPts val="5025"/>
              </a:lnSpc>
            </a:pPr>
            <a:r>
              <a:rPr sz="41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30" baseline="4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根据状态变化自动更新</a:t>
            </a:r>
            <a:r>
              <a:rPr sz="1800" kern="0" spc="0" baseline="400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endParaRPr sz="1800" baseline="4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02" name="rect 102"/>
          <p:cNvSpPr/>
          <p:nvPr/>
        </p:nvSpPr>
        <p:spPr>
          <a:xfrm>
            <a:off x="6286500" y="4137278"/>
            <a:ext cx="1704975" cy="142875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4" name="picture 1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019925" y="4542771"/>
            <a:ext cx="247650" cy="110218"/>
          </a:xfrm>
          <a:prstGeom prst="rect">
            <a:avLst/>
          </a:prstGeom>
        </p:spPr>
      </p:pic>
      <p:sp>
        <p:nvSpPr>
          <p:cNvPr id="106" name="rect 106"/>
          <p:cNvSpPr/>
          <p:nvPr/>
        </p:nvSpPr>
        <p:spPr>
          <a:xfrm>
            <a:off x="8143875" y="2556128"/>
            <a:ext cx="1714500" cy="1428750"/>
          </a:xfrm>
          <a:prstGeom prst="rect">
            <a:avLst/>
          </a:prstGeom>
          <a:solidFill>
            <a:srgbClr val="EFF6FF">
              <a:alpha val="99215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8" name="textbox 108"/>
          <p:cNvSpPr/>
          <p:nvPr/>
        </p:nvSpPr>
        <p:spPr>
          <a:xfrm>
            <a:off x="6843396" y="4883378"/>
            <a:ext cx="595630" cy="390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735" algn="l" rtl="0" eaLnBrk="0">
              <a:lnSpc>
                <a:spcPct val="84000"/>
              </a:lnSpc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Divider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  <a:spcBef>
                <a:spcPts val="0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分割线组件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0" name="rect 110"/>
          <p:cNvSpPr/>
          <p:nvPr/>
        </p:nvSpPr>
        <p:spPr>
          <a:xfrm>
            <a:off x="8143875" y="4137278"/>
            <a:ext cx="1714500" cy="142875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2" name="textbox 112"/>
          <p:cNvSpPr/>
          <p:nvPr/>
        </p:nvSpPr>
        <p:spPr>
          <a:xfrm>
            <a:off x="8747971" y="3306952"/>
            <a:ext cx="520700" cy="3860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2000"/>
              </a:lnSpc>
            </a:pP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Button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90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按钮组件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4" name="picture 1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858250" y="4469293"/>
            <a:ext cx="285750" cy="269421"/>
          </a:xfrm>
          <a:prstGeom prst="rect">
            <a:avLst/>
          </a:prstGeom>
        </p:spPr>
      </p:pic>
      <p:sp>
        <p:nvSpPr>
          <p:cNvPr id="116" name="rect 116"/>
          <p:cNvSpPr/>
          <p:nvPr/>
        </p:nvSpPr>
        <p:spPr>
          <a:xfrm>
            <a:off x="8877300" y="2889503"/>
            <a:ext cx="247650" cy="266700"/>
          </a:xfrm>
          <a:prstGeom prst="rect">
            <a:avLst/>
          </a:prstGeom>
          <a:solidFill>
            <a:srgbClr val="3A81F5">
              <a:alpha val="99607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8" name="textbox 118"/>
          <p:cNvSpPr/>
          <p:nvPr/>
        </p:nvSpPr>
        <p:spPr>
          <a:xfrm>
            <a:off x="8646176" y="4883378"/>
            <a:ext cx="710565" cy="390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1120" algn="l" rtl="0" eaLnBrk="0">
              <a:lnSpc>
                <a:spcPct val="84000"/>
              </a:lnSpc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Column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列式布局组件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0" name="rect 120"/>
          <p:cNvSpPr/>
          <p:nvPr/>
        </p:nvSpPr>
        <p:spPr>
          <a:xfrm>
            <a:off x="10010775" y="4137278"/>
            <a:ext cx="1704975" cy="1428750"/>
          </a:xfrm>
          <a:prstGeom prst="rect">
            <a:avLst/>
          </a:prstGeom>
          <a:solidFill>
            <a:srgbClr val="EFF6FF">
              <a:alpha val="95294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2" name="textbox 122"/>
          <p:cNvSpPr/>
          <p:nvPr/>
        </p:nvSpPr>
        <p:spPr>
          <a:xfrm>
            <a:off x="10506562" y="4888102"/>
            <a:ext cx="710565" cy="3854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0820" algn="l" rtl="0" eaLnBrk="0">
              <a:lnSpc>
                <a:spcPct val="82000"/>
              </a:lnSpc>
            </a:pP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Row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3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行式布局组件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4" name="rect 124"/>
          <p:cNvSpPr/>
          <p:nvPr/>
        </p:nvSpPr>
        <p:spPr>
          <a:xfrm>
            <a:off x="10010775" y="2556128"/>
            <a:ext cx="1704975" cy="142875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6" name="textbox 126"/>
          <p:cNvSpPr/>
          <p:nvPr/>
        </p:nvSpPr>
        <p:spPr>
          <a:xfrm>
            <a:off x="10625140" y="3306952"/>
            <a:ext cx="487680" cy="3848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2000"/>
              </a:lnSpc>
            </a:pP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Image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1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图片组件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" name="picture 1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715625" y="4518278"/>
            <a:ext cx="285750" cy="159203"/>
          </a:xfrm>
          <a:prstGeom prst="rect">
            <a:avLst/>
          </a:prstGeom>
        </p:spPr>
      </p:pic>
      <p:pic>
        <p:nvPicPr>
          <p:cNvPr id="130" name="picture 1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715625" y="2889503"/>
            <a:ext cx="285750" cy="266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rect 134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6" name="textbox 136"/>
          <p:cNvSpPr/>
          <p:nvPr/>
        </p:nvSpPr>
        <p:spPr>
          <a:xfrm>
            <a:off x="465607" y="1997494"/>
            <a:ext cx="822515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中，组件的创建分为无参数和有参数两种方式。需要注意的是，创建组件时</a:t>
            </a:r>
            <a:r>
              <a:rPr sz="1300" kern="0" spc="5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</a:t>
            </a: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需要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300" b="1" kern="0" spc="0" dirty="0">
                <a:solidFill>
                  <a:srgbClr val="1D4ED8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new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运算符。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476250" y="2556128"/>
            <a:ext cx="5429250" cy="3181350"/>
            <a:chOff x="0" y="0"/>
            <a:chExt cx="5429250" cy="3181350"/>
          </a:xfrm>
        </p:grpSpPr>
        <p:sp>
          <p:nvSpPr>
            <p:cNvPr id="138" name="rect 138"/>
            <p:cNvSpPr/>
            <p:nvPr/>
          </p:nvSpPr>
          <p:spPr>
            <a:xfrm>
              <a:off x="0" y="0"/>
              <a:ext cx="5429250" cy="318135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0" name="textbox 140"/>
            <p:cNvSpPr/>
            <p:nvPr/>
          </p:nvSpPr>
          <p:spPr>
            <a:xfrm>
              <a:off x="215900" y="215900"/>
              <a:ext cx="4905375" cy="227139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7000"/>
                </a:lnSpc>
              </a:pPr>
              <a:r>
                <a:rPr sz="3600" kern="0" spc="16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600" kern="0" spc="16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700" kern="0" spc="160" baseline="6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无参数创建组件</a:t>
              </a:r>
              <a:endParaRPr sz="2700" baseline="6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14605" algn="l" rtl="0" eaLnBrk="0">
                <a:lnSpc>
                  <a:spcPct val="112000"/>
                </a:lnSpc>
                <a:spcBef>
                  <a:spcPts val="370"/>
                </a:spcBef>
              </a:pP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当组件的接口定义中没有必选的构造参数时，其后面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"( )"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可以不配置任 </a:t>
              </a:r>
              <a:r>
                <a:rPr sz="1200" kern="0" spc="-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何内容。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ts val="1510"/>
                </a:lnSpc>
                <a:spcBef>
                  <a:spcPts val="0"/>
                </a:spcBef>
                <a:tabLst>
                  <a:tab pos="290195" algn="l"/>
                </a:tabLst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此示例创建了一个列式布局容器，元素默认从上到下依次排列。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42" name="picture 1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2295525"/>
              <a:ext cx="152400" cy="152400"/>
            </a:xfrm>
            <a:prstGeom prst="rect">
              <a:avLst/>
            </a:prstGeom>
          </p:spPr>
        </p:pic>
        <p:pic>
          <p:nvPicPr>
            <p:cNvPr id="144" name="picture 14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800100"/>
              <a:ext cx="4972050" cy="19050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 rot="21600000">
            <a:off x="6286500" y="2556128"/>
            <a:ext cx="5429250" cy="3181350"/>
            <a:chOff x="0" y="0"/>
            <a:chExt cx="5429250" cy="3181350"/>
          </a:xfrm>
        </p:grpSpPr>
        <p:sp>
          <p:nvSpPr>
            <p:cNvPr id="146" name="rect 146"/>
            <p:cNvSpPr/>
            <p:nvPr/>
          </p:nvSpPr>
          <p:spPr>
            <a:xfrm>
              <a:off x="0" y="0"/>
              <a:ext cx="5429250" cy="318135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8" name="textbox 148"/>
            <p:cNvSpPr/>
            <p:nvPr/>
          </p:nvSpPr>
          <p:spPr>
            <a:xfrm>
              <a:off x="215900" y="215900"/>
              <a:ext cx="4894579" cy="271970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7000"/>
                </a:lnSpc>
              </a:pPr>
              <a:r>
                <a:rPr sz="3600" kern="0" spc="16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600" kern="0" spc="16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700" kern="0" spc="160" baseline="6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有参数创建组件</a:t>
              </a:r>
              <a:endParaRPr sz="2700" baseline="6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765" indent="1905" algn="l" rtl="0" eaLnBrk="0">
                <a:lnSpc>
                  <a:spcPct val="119000"/>
                </a:lnSpc>
                <a:spcBef>
                  <a:spcPts val="365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当组件的接口定义中包含必选或可选的构造参数时，需要在组件后面的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"(</a:t>
              </a:r>
              <a:r>
                <a:rPr sz="1200" kern="0" spc="4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)"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中传递参数。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1000"/>
                </a:lnSpc>
                <a:spcBef>
                  <a:spcPts val="360"/>
                </a:spcBef>
                <a:tabLst>
                  <a:tab pos="290195" algn="l"/>
                </a:tabLst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此示例分别创建了一个带有图片地址的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Image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件和一个带有文本内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0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875" algn="l" rtl="0" eaLnBrk="0">
                <a:lnSpc>
                  <a:spcPct val="92000"/>
                </a:lnSpc>
                <a:spcBef>
                  <a:spcPts val="0"/>
                </a:spcBef>
              </a:pPr>
              <a:r>
                <a:rPr sz="1200" kern="0" spc="-9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容的</a:t>
              </a:r>
              <a:r>
                <a:rPr sz="1200" kern="0" spc="-9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Text</a:t>
              </a:r>
              <a:r>
                <a:rPr sz="1200" kern="0" spc="-9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50" name="picture 15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2524124"/>
              <a:ext cx="152400" cy="152400"/>
            </a:xfrm>
            <a:prstGeom prst="rect">
              <a:avLst/>
            </a:prstGeom>
          </p:spPr>
        </p:pic>
        <p:pic>
          <p:nvPicPr>
            <p:cNvPr id="152" name="picture 1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800100"/>
              <a:ext cx="4972050" cy="19050"/>
            </a:xfrm>
            <a:prstGeom prst="rect">
              <a:avLst/>
            </a:prstGeom>
          </p:spPr>
        </p:pic>
      </p:grpSp>
      <p:grpSp>
        <p:nvGrpSpPr>
          <p:cNvPr id="14" name="group 14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154" name="picture 1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156" name="textbox 156"/>
            <p:cNvSpPr/>
            <p:nvPr/>
          </p:nvSpPr>
          <p:spPr>
            <a:xfrm>
              <a:off x="-12700" y="-12700"/>
              <a:ext cx="12217400" cy="91058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8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5140" algn="l" rtl="0" eaLnBrk="0">
                <a:lnSpc>
                  <a:spcPct val="95000"/>
                </a:lnSpc>
                <a:spcBef>
                  <a:spcPts val="0"/>
                </a:spcBef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 rot="21600000">
            <a:off x="476250" y="6042278"/>
            <a:ext cx="11239500" cy="533400"/>
            <a:chOff x="0" y="0"/>
            <a:chExt cx="11239500" cy="533400"/>
          </a:xfrm>
        </p:grpSpPr>
        <p:sp>
          <p:nvSpPr>
            <p:cNvPr id="158" name="rect 158"/>
            <p:cNvSpPr/>
            <p:nvPr/>
          </p:nvSpPr>
          <p:spPr>
            <a:xfrm>
              <a:off x="19050" y="0"/>
              <a:ext cx="11220450" cy="533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0" name="textbox 160"/>
            <p:cNvSpPr/>
            <p:nvPr/>
          </p:nvSpPr>
          <p:spPr>
            <a:xfrm>
              <a:off x="177800" y="155016"/>
              <a:ext cx="7552690" cy="2171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ts val="1510"/>
                </a:lnSpc>
                <a:tabLst>
                  <a:tab pos="252095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组件创建方式的选择取决于组件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接口的定义。后续章节将详细介绍无参数组件和有参数组件的具体应用场景。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62" name="picture 1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0500" y="180975"/>
              <a:ext cx="114300" cy="152400"/>
            </a:xfrm>
            <a:prstGeom prst="rect">
              <a:avLst/>
            </a:prstGeom>
          </p:spPr>
        </p:pic>
        <p:pic>
          <p:nvPicPr>
            <p:cNvPr id="164" name="picture 1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76200" cy="533400"/>
            </a:xfrm>
            <a:prstGeom prst="rect">
              <a:avLst/>
            </a:prstGeom>
          </p:spPr>
        </p:pic>
      </p:grpSp>
      <p:sp>
        <p:nvSpPr>
          <p:cNvPr id="168" name="textbox 168"/>
          <p:cNvSpPr/>
          <p:nvPr/>
        </p:nvSpPr>
        <p:spPr>
          <a:xfrm>
            <a:off x="6515100" y="4137278"/>
            <a:ext cx="4972050" cy="762000"/>
          </a:xfrm>
          <a:prstGeom prst="rect">
            <a:avLst/>
          </a:prstGeom>
          <a:solidFill>
            <a:srgbClr val="F3F4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7005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Image('https://xyz/test.jpg')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7480" algn="l" rtl="0" eaLnBrk="0">
              <a:lnSpc>
                <a:spcPts val="1495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Text('test')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70" name="textbox 170"/>
          <p:cNvSpPr/>
          <p:nvPr/>
        </p:nvSpPr>
        <p:spPr>
          <a:xfrm>
            <a:off x="852932" y="4302581"/>
            <a:ext cx="748665" cy="2152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95"/>
              </a:lnSpc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Column()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72" name="picture 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81049" y="4213478"/>
            <a:ext cx="114300" cy="114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ct 174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6" name="textbox 176"/>
          <p:cNvSpPr/>
          <p:nvPr/>
        </p:nvSpPr>
        <p:spPr>
          <a:xfrm>
            <a:off x="469379" y="1997494"/>
            <a:ext cx="11116309" cy="508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0160" algn="l" rtl="0" eaLnBrk="0">
              <a:lnSpc>
                <a:spcPct val="124000"/>
              </a:lnSpc>
            </a:pP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当组件的接口定义中没有必选的构造参数时，其后面的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"(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)"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可以不配置任何内容。这种无参数创建组件的方式在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中非常常见，特别是在使用容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器组件时。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8" name="group 18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178" name="picture 17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180" name="textbox 180"/>
            <p:cNvSpPr/>
            <p:nvPr/>
          </p:nvSpPr>
          <p:spPr>
            <a:xfrm>
              <a:off x="-12700" y="-12700"/>
              <a:ext cx="12217400" cy="9080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5140" algn="l" rtl="0" eaLnBrk="0">
                <a:lnSpc>
                  <a:spcPct val="95000"/>
                </a:lnSpc>
                <a:spcBef>
                  <a:spcPts val="5"/>
                </a:spcBef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182" name="textbox 182"/>
          <p:cNvSpPr/>
          <p:nvPr/>
        </p:nvSpPr>
        <p:spPr>
          <a:xfrm>
            <a:off x="6235700" y="2781934"/>
            <a:ext cx="1468755" cy="245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6000"/>
              </a:lnSpc>
              <a:tabLst>
                <a:tab pos="307340" algn="l"/>
              </a:tabLst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组件渲染效果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4" name="picture 1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48400" y="2803778"/>
            <a:ext cx="219075" cy="190500"/>
          </a:xfrm>
          <a:prstGeom prst="rect">
            <a:avLst/>
          </a:prstGeom>
        </p:spPr>
      </p:pic>
      <p:sp>
        <p:nvSpPr>
          <p:cNvPr id="186" name="textbox 186"/>
          <p:cNvSpPr/>
          <p:nvPr/>
        </p:nvSpPr>
        <p:spPr>
          <a:xfrm>
            <a:off x="463550" y="2791078"/>
            <a:ext cx="1101725" cy="236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50" dirty="0">
                <a:solidFill>
                  <a:srgbClr val="01085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240" dirty="0">
                <a:solidFill>
                  <a:srgbClr val="01085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188" name="table 188"/>
          <p:cNvGraphicFramePr>
            <a:graphicFrameLocks noGrp="1"/>
          </p:cNvGraphicFramePr>
          <p:nvPr/>
        </p:nvGraphicFramePr>
        <p:xfrm>
          <a:off x="6248400" y="3184778"/>
          <a:ext cx="5467350" cy="323850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5467350"/>
              </a:tblGrid>
              <a:tr h="8572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A3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644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A3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480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09575" algn="l" rtl="0" eaLnBrk="0">
                        <a:lnSpc>
                          <a:spcPct val="96000"/>
                        </a:lnSpc>
                        <a:tabLst>
                          <a:tab pos="485140" algn="l"/>
                        </a:tabLst>
                      </a:pPr>
                      <a:r>
                        <a:rPr sz="13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300" kern="0" spc="4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组件结构说明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71475" algn="l" rtl="0" eaLnBrk="0">
                        <a:lnSpc>
                          <a:spcPts val="1510"/>
                        </a:lnSpc>
                        <a:spcBef>
                          <a:spcPts val="1295"/>
                        </a:spcBef>
                        <a:tabLst>
                          <a:tab pos="454025" algn="l"/>
                        </a:tabLst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	</a:t>
                      </a:r>
                      <a:r>
                        <a:rPr sz="1200" b="1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Column</a:t>
                      </a:r>
                      <a:r>
                        <a:rPr sz="1200" b="1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：列式布局容器，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子组件从上到下依次排列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71475" algn="l" rtl="0" eaLnBrk="0">
                        <a:lnSpc>
                          <a:spcPct val="91000"/>
                        </a:lnSpc>
                        <a:spcBef>
                          <a:spcPts val="1010"/>
                        </a:spcBef>
                        <a:tabLst>
                          <a:tab pos="447675" algn="l"/>
                        </a:tabLst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	</a:t>
                      </a:r>
                      <a:r>
                        <a:rPr sz="1200" b="1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Text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：文本组件，用于显示文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本内容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71475" algn="l" rtl="0" eaLnBrk="0">
                        <a:lnSpc>
                          <a:spcPct val="92000"/>
                        </a:lnSpc>
                        <a:tabLst>
                          <a:tab pos="461010" algn="l"/>
                        </a:tabLst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	</a:t>
                      </a:r>
                      <a:r>
                        <a:rPr sz="1200" b="1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Divider</a:t>
                      </a:r>
                      <a:r>
                        <a:rPr sz="1200" b="1" kern="0" spc="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</a:t>
                      </a:r>
                      <a:r>
                        <a:rPr sz="1200" kern="0" spc="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：分割线组件，用于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分割内容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90" name="picture 1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86525" y="5994653"/>
            <a:ext cx="133350" cy="152400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86525" y="5689853"/>
            <a:ext cx="133350" cy="152400"/>
          </a:xfrm>
          <a:prstGeom prst="rect">
            <a:avLst/>
          </a:prstGeom>
        </p:spPr>
      </p:pic>
      <p:pic>
        <p:nvPicPr>
          <p:cNvPr id="194" name="picture 1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86525" y="5385053"/>
            <a:ext cx="133350" cy="152400"/>
          </a:xfrm>
          <a:prstGeom prst="rect">
            <a:avLst/>
          </a:prstGeom>
        </p:spPr>
      </p:pic>
      <p:pic>
        <p:nvPicPr>
          <p:cNvPr id="196" name="picture 1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86525" y="5004053"/>
            <a:ext cx="171450" cy="171450"/>
          </a:xfrm>
          <a:prstGeom prst="rect">
            <a:avLst/>
          </a:prstGeom>
        </p:spPr>
      </p:pic>
      <p:pic>
        <p:nvPicPr>
          <p:cNvPr id="198" name="picture 1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930914" y="5181913"/>
            <a:ext cx="12685" cy="12639"/>
          </a:xfrm>
          <a:prstGeom prst="rect">
            <a:avLst/>
          </a:prstGeom>
        </p:spPr>
      </p:pic>
      <p:sp>
        <p:nvSpPr>
          <p:cNvPr id="200" name="textbox 200"/>
          <p:cNvSpPr/>
          <p:nvPr/>
        </p:nvSpPr>
        <p:spPr>
          <a:xfrm>
            <a:off x="624331" y="3350081"/>
            <a:ext cx="2028825" cy="16725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95"/>
              </a:lnSpc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Column()</a:t>
            </a:r>
            <a:r>
              <a:rPr sz="1200" kern="0" spc="18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7528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Text('item</a:t>
            </a:r>
            <a:r>
              <a:rPr sz="12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495"/>
              </a:lnSpc>
              <a:spcBef>
                <a:spcPts val="455"/>
              </a:spcBef>
            </a:pP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.fontSize(12);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163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Divider();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75285" algn="l" rtl="0" eaLnBrk="0">
              <a:lnSpc>
                <a:spcPts val="1495"/>
              </a:lnSpc>
              <a:spcBef>
                <a:spcPts val="455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Text('item</a:t>
            </a:r>
            <a:r>
              <a:rPr sz="1200" kern="0" spc="15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.fontSize(12);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ts val="1495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20" name="group 20"/>
          <p:cNvGrpSpPr/>
          <p:nvPr/>
        </p:nvGrpSpPr>
        <p:grpSpPr>
          <a:xfrm rot="21600000">
            <a:off x="476250" y="5423153"/>
            <a:ext cx="5467350" cy="762000"/>
            <a:chOff x="0" y="0"/>
            <a:chExt cx="5467350" cy="762000"/>
          </a:xfrm>
        </p:grpSpPr>
        <p:sp>
          <p:nvSpPr>
            <p:cNvPr id="202" name="rect 202"/>
            <p:cNvSpPr/>
            <p:nvPr/>
          </p:nvSpPr>
          <p:spPr>
            <a:xfrm>
              <a:off x="19050" y="0"/>
              <a:ext cx="5448300" cy="7620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4" name="textbox 204"/>
            <p:cNvSpPr/>
            <p:nvPr/>
          </p:nvSpPr>
          <p:spPr>
            <a:xfrm>
              <a:off x="177800" y="155016"/>
              <a:ext cx="5037454" cy="4603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875" indent="148590" algn="l" rtl="0" eaLnBrk="0">
                <a:lnSpc>
                  <a:spcPct val="119000"/>
                </a:lnSpc>
                <a:tabLst>
                  <a:tab pos="292100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注意：创建组件时不需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要使用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new</a:t>
              </a: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运算符，直接使用组件名称和可选的 </a:t>
              </a:r>
              <a:r>
                <a:rPr sz="1200" kern="0" spc="-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参数列表。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06" name="picture 20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90500" y="180974"/>
              <a:ext cx="152400" cy="152400"/>
            </a:xfrm>
            <a:prstGeom prst="rect">
              <a:avLst/>
            </a:prstGeom>
          </p:spPr>
        </p:pic>
        <p:pic>
          <p:nvPicPr>
            <p:cNvPr id="208" name="picture 20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76200" cy="762000"/>
            </a:xfrm>
            <a:prstGeom prst="rect">
              <a:avLst/>
            </a:prstGeom>
          </p:spPr>
        </p:pic>
      </p:grpSp>
      <p:sp>
        <p:nvSpPr>
          <p:cNvPr id="210" name="textbox 210"/>
          <p:cNvSpPr/>
          <p:nvPr/>
        </p:nvSpPr>
        <p:spPr>
          <a:xfrm>
            <a:off x="6981825" y="3470528"/>
            <a:ext cx="4000500" cy="4191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69110" algn="l" rtl="0" eaLnBrk="0">
              <a:lnSpc>
                <a:spcPct val="84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item</a:t>
            </a:r>
            <a:r>
              <a:rPr sz="1200" kern="0" spc="16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212" name="textbox 212"/>
          <p:cNvSpPr/>
          <p:nvPr/>
        </p:nvSpPr>
        <p:spPr>
          <a:xfrm>
            <a:off x="6981825" y="4194428"/>
            <a:ext cx="4000500" cy="4191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69110" algn="l" rtl="0" eaLnBrk="0">
              <a:lnSpc>
                <a:spcPct val="84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item</a:t>
            </a:r>
            <a:r>
              <a:rPr sz="1200" kern="0" spc="12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rect 216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2" name="group 22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218" name="picture 2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220" name="textbox 220"/>
            <p:cNvSpPr/>
            <p:nvPr/>
          </p:nvSpPr>
          <p:spPr>
            <a:xfrm>
              <a:off x="-12700" y="-12700"/>
              <a:ext cx="12217400" cy="9080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6410" algn="l" rtl="0" eaLnBrk="0">
                <a:lnSpc>
                  <a:spcPct val="95000"/>
                </a:lnSpc>
                <a:spcBef>
                  <a:spcPts val="5"/>
                </a:spcBef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222" name="textbox 222"/>
          <p:cNvSpPr/>
          <p:nvPr/>
        </p:nvSpPr>
        <p:spPr>
          <a:xfrm>
            <a:off x="480009" y="1987969"/>
            <a:ext cx="1048067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当组件的接口定义中包含必选或可选的构造参数时，需要在组件后面的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"(</a:t>
            </a:r>
            <a:r>
              <a:rPr sz="1300" kern="0" spc="17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)"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中传递需要配置的参数。以下是两种典型组件的参数传递示例：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24" name="group 24"/>
          <p:cNvGrpSpPr/>
          <p:nvPr/>
        </p:nvGrpSpPr>
        <p:grpSpPr>
          <a:xfrm rot="21600000">
            <a:off x="6248400" y="2470403"/>
            <a:ext cx="5467350" cy="3486150"/>
            <a:chOff x="0" y="0"/>
            <a:chExt cx="5467350" cy="3486150"/>
          </a:xfrm>
        </p:grpSpPr>
        <p:sp>
          <p:nvSpPr>
            <p:cNvPr id="224" name="rect 224"/>
            <p:cNvSpPr/>
            <p:nvPr/>
          </p:nvSpPr>
          <p:spPr>
            <a:xfrm>
              <a:off x="0" y="0"/>
              <a:ext cx="5467350" cy="348615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6" name="rect 226"/>
            <p:cNvSpPr/>
            <p:nvPr/>
          </p:nvSpPr>
          <p:spPr>
            <a:xfrm>
              <a:off x="152400" y="2914650"/>
              <a:ext cx="5162550" cy="4191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8" name="textbox 228"/>
            <p:cNvSpPr/>
            <p:nvPr/>
          </p:nvSpPr>
          <p:spPr>
            <a:xfrm>
              <a:off x="139700" y="101600"/>
              <a:ext cx="4040504" cy="31229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36550" algn="l" rtl="0" eaLnBrk="0">
                <a:lnSpc>
                  <a:spcPct val="98000"/>
                </a:lnSpc>
                <a:spcBef>
                  <a:spcPts val="0"/>
                </a:spcBef>
                <a:tabLst>
                  <a:tab pos="450850" algn="l"/>
                </a:tabLst>
              </a:pPr>
              <a:r>
                <a:rPr sz="1300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	</a:t>
              </a:r>
              <a:r>
                <a:rPr sz="1300" b="1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Text</a:t>
              </a:r>
              <a:r>
                <a:rPr sz="1300" b="1" kern="0" spc="16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300" kern="0" spc="22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 </a:t>
              </a:r>
              <a:r>
                <a:rPr sz="1300" b="1" kern="0" spc="22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-</a:t>
              </a:r>
              <a:r>
                <a:rPr sz="1300" b="1" kern="0" spc="16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300" kern="0" spc="22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可选参数</a:t>
              </a:r>
              <a:r>
                <a:rPr sz="1300" kern="0" spc="100" dirty="0">
                  <a:solidFill>
                    <a:srgbClr val="1E3A8A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300" b="1" kern="0" spc="0" dirty="0">
                  <a:solidFill>
                    <a:srgbClr val="1E3A8A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content</a:t>
              </a:r>
              <a:endParaRPr sz="13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5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60350" algn="l" rtl="0" eaLnBrk="0">
                <a:lnSpc>
                  <a:spcPts val="1320"/>
                </a:lnSpc>
                <a:tabLst>
                  <a:tab pos="377825" algn="l"/>
                </a:tabLst>
              </a:pP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Text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组件的</a:t>
              </a:r>
              <a:r>
                <a:rPr sz="1000" b="1" kern="0" spc="0" dirty="0">
                  <a:solidFill>
                    <a:srgbClr val="F97316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content</a:t>
              </a:r>
              <a:r>
                <a:rPr sz="1000" kern="0" spc="9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参数是可选的，</a:t>
              </a:r>
              <a:r>
                <a:rPr sz="1000" kern="0" spc="8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用于指定显示的文本内容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30" name="picture 2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66700" y="3057524"/>
              <a:ext cx="133350" cy="133350"/>
            </a:xfrm>
            <a:prstGeom prst="rect">
              <a:avLst/>
            </a:prstGeom>
          </p:spPr>
        </p:pic>
        <p:pic>
          <p:nvPicPr>
            <p:cNvPr id="232" name="picture 2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152400" y="114300"/>
              <a:ext cx="323850" cy="419100"/>
            </a:xfrm>
            <a:prstGeom prst="rect">
              <a:avLst/>
            </a:prstGeom>
          </p:spPr>
        </p:pic>
        <p:pic>
          <p:nvPicPr>
            <p:cNvPr id="234" name="picture 2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647700"/>
              <a:ext cx="5467350" cy="19050"/>
            </a:xfrm>
            <a:prstGeom prst="rect">
              <a:avLst/>
            </a:prstGeom>
          </p:spPr>
        </p:pic>
      </p:grpSp>
      <p:sp>
        <p:nvSpPr>
          <p:cNvPr id="236" name="rect 236"/>
          <p:cNvSpPr/>
          <p:nvPr/>
        </p:nvSpPr>
        <p:spPr>
          <a:xfrm>
            <a:off x="476250" y="2470403"/>
            <a:ext cx="5467350" cy="3486150"/>
          </a:xfrm>
          <a:prstGeom prst="rect">
            <a:avLst/>
          </a:prstGeom>
          <a:solidFill>
            <a:srgbClr val="FFFFFF">
              <a:alpha val="9882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6" name="group 26"/>
          <p:cNvGrpSpPr/>
          <p:nvPr/>
        </p:nvGrpSpPr>
        <p:grpSpPr>
          <a:xfrm rot="21600000">
            <a:off x="476250" y="6261353"/>
            <a:ext cx="11239500" cy="838200"/>
            <a:chOff x="0" y="0"/>
            <a:chExt cx="11239500" cy="838200"/>
          </a:xfrm>
        </p:grpSpPr>
        <p:sp>
          <p:nvSpPr>
            <p:cNvPr id="238" name="rect 238"/>
            <p:cNvSpPr/>
            <p:nvPr/>
          </p:nvSpPr>
          <p:spPr>
            <a:xfrm>
              <a:off x="19050" y="0"/>
              <a:ext cx="11220450" cy="838200"/>
            </a:xfrm>
            <a:prstGeom prst="rect">
              <a:avLst/>
            </a:prstGeom>
            <a:solidFill>
              <a:srgbClr val="FFF7E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0" name="textbox 240"/>
            <p:cNvSpPr/>
            <p:nvPr/>
          </p:nvSpPr>
          <p:spPr>
            <a:xfrm>
              <a:off x="464311" y="165074"/>
              <a:ext cx="8122919" cy="51244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6000"/>
                </a:lnSpc>
              </a:pP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注意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2000"/>
                </a:lnSpc>
              </a:pPr>
              <a:endParaRPr sz="7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510"/>
                </a:lnSpc>
                <a:spcBef>
                  <a:spcPts val="0"/>
                </a:spcBef>
              </a:pPr>
              <a:r>
                <a:rPr sz="1200" kern="0" spc="0" dirty="0">
                  <a:solidFill>
                    <a:srgbClr val="EA58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创建组件时不需要使</a:t>
              </a:r>
              <a:r>
                <a:rPr sz="1200" kern="0" spc="-10" dirty="0">
                  <a:solidFill>
                    <a:srgbClr val="EA58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用</a:t>
              </a:r>
              <a:r>
                <a:rPr sz="1200" b="1" kern="0" spc="-10" dirty="0">
                  <a:solidFill>
                    <a:srgbClr val="EA580C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new</a:t>
              </a:r>
              <a:r>
                <a:rPr sz="1200" kern="0" spc="-10" dirty="0">
                  <a:solidFill>
                    <a:srgbClr val="EA58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运算符。参数传递可以是直接的字面量、变量引用或表达式，只要满足参数的类型要求即可。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42" name="picture 2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76200" cy="838199"/>
            </a:xfrm>
            <a:prstGeom prst="rect">
              <a:avLst/>
            </a:prstGeom>
          </p:spPr>
        </p:pic>
        <p:pic>
          <p:nvPicPr>
            <p:cNvPr id="244" name="picture 24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90500" y="227075"/>
              <a:ext cx="171450" cy="231648"/>
            </a:xfrm>
            <a:prstGeom prst="rect">
              <a:avLst/>
            </a:prstGeom>
          </p:spPr>
        </p:pic>
      </p:grpSp>
      <p:sp>
        <p:nvSpPr>
          <p:cNvPr id="246" name="textbox 246"/>
          <p:cNvSpPr/>
          <p:nvPr/>
        </p:nvSpPr>
        <p:spPr>
          <a:xfrm>
            <a:off x="615950" y="2572003"/>
            <a:ext cx="2707004" cy="4445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3300"/>
              </a:lnSpc>
            </a:pPr>
            <a:r>
              <a:rPr sz="26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2600" kern="0" spc="3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b="1" kern="0" spc="0" baseline="3300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Image</a:t>
            </a:r>
            <a:r>
              <a:rPr sz="1300" b="1" kern="0" spc="15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000" kern="0" spc="260" baseline="33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300" kern="0" spc="2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000" b="1" kern="0" spc="260" baseline="3300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-</a:t>
            </a:r>
            <a:r>
              <a:rPr sz="1300" b="1" kern="0" spc="14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2000" kern="0" spc="260" baseline="3300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必选参数</a:t>
            </a:r>
            <a:r>
              <a:rPr sz="1300" kern="0" spc="26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000" b="1" kern="0" spc="0" baseline="33000" dirty="0">
                <a:solidFill>
                  <a:srgbClr val="1E3A8A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src</a:t>
            </a:r>
            <a:endParaRPr sz="2000" baseline="33000" dirty="0">
              <a:latin typeface="Microsoft JhengHei"/>
              <a:ea typeface="Microsoft JhengHei"/>
              <a:cs typeface="Microsoft JhengHei"/>
            </a:endParaRPr>
          </a:p>
        </p:txBody>
      </p:sp>
      <p:pic>
        <p:nvPicPr>
          <p:cNvPr id="248" name="picture 2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6250" y="3118103"/>
            <a:ext cx="5467350" cy="19050"/>
          </a:xfrm>
          <a:prstGeom prst="rect">
            <a:avLst/>
          </a:prstGeom>
        </p:spPr>
      </p:pic>
      <p:sp>
        <p:nvSpPr>
          <p:cNvPr id="250" name="textbox 250"/>
          <p:cNvSpPr/>
          <p:nvPr/>
        </p:nvSpPr>
        <p:spPr>
          <a:xfrm>
            <a:off x="628650" y="4242053"/>
            <a:ext cx="5162550" cy="4191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ts val="1320"/>
              </a:lnSpc>
              <a:spcBef>
                <a:spcPts val="5"/>
              </a:spcBef>
              <a:tabLst>
                <a:tab pos="379095" algn="l"/>
              </a:tabLst>
            </a:pP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000" kern="0" spc="0" dirty="0">
                <a:solidFill>
                  <a:srgbClr val="1D4ED8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Image</a:t>
            </a:r>
            <a:r>
              <a:rPr sz="1000" kern="0" spc="8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</a:t>
            </a:r>
            <a:r>
              <a:rPr sz="1000" b="1" kern="0" spc="0" dirty="0">
                <a:solidFill>
                  <a:srgbClr val="F97316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src</a:t>
            </a:r>
            <a:r>
              <a:rPr sz="1000" kern="0" spc="8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参数是必选的，用于指定图片的地址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52" name="picture 2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42950" y="4384928"/>
            <a:ext cx="133350" cy="133350"/>
          </a:xfrm>
          <a:prstGeom prst="rect">
            <a:avLst/>
          </a:prstGeom>
        </p:spPr>
      </p:pic>
      <p:sp>
        <p:nvSpPr>
          <p:cNvPr id="256" name="textbox 256"/>
          <p:cNvSpPr/>
          <p:nvPr/>
        </p:nvSpPr>
        <p:spPr>
          <a:xfrm>
            <a:off x="6400800" y="3289553"/>
            <a:ext cx="5162550" cy="19431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515"/>
              </a:lnSpc>
            </a:pP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传递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6845" algn="l" rtl="0" eaLnBrk="0">
              <a:lnSpc>
                <a:spcPts val="1460"/>
              </a:lnSpc>
              <a:spcBef>
                <a:spcPts val="740"/>
              </a:spcBef>
            </a:pP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</a:t>
            </a:r>
            <a:r>
              <a:rPr sz="1200" b="1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'test'</a:t>
            </a:r>
            <a:r>
              <a:rPr sz="1200" b="1" kern="0" spc="-1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0655" algn="l" rtl="0" eaLnBrk="0">
              <a:lnSpc>
                <a:spcPts val="1515"/>
              </a:lnSpc>
              <a:spcBef>
                <a:spcPts val="785"/>
              </a:spcBef>
            </a:pP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$r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形式引用应用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资源，适用于多语言场景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6845" algn="l" rtl="0" eaLnBrk="0">
              <a:lnSpc>
                <a:spcPct val="89000"/>
              </a:lnSpc>
              <a:spcBef>
                <a:spcPts val="745"/>
              </a:spcBef>
            </a:pP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</a:t>
            </a:r>
            <a:r>
              <a:rPr sz="1200" b="1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$r('app.</a:t>
            </a:r>
            <a:r>
              <a:rPr sz="1200" b="1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string.title_value')</a:t>
            </a:r>
            <a:r>
              <a:rPr sz="1200" b="1" kern="0" spc="-1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0655" algn="l" rtl="0" eaLnBrk="0">
              <a:lnSpc>
                <a:spcPts val="1515"/>
              </a:lnSpc>
              <a:spcBef>
                <a:spcPts val="960"/>
              </a:spcBef>
            </a:pP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无参数形式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6845" algn="l" rtl="0" eaLnBrk="0">
              <a:lnSpc>
                <a:spcPts val="1460"/>
              </a:lnSpc>
            </a:pPr>
            <a:r>
              <a:rPr sz="1200" b="1" kern="0" spc="-2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58" name="textbox 258"/>
          <p:cNvSpPr/>
          <p:nvPr/>
        </p:nvSpPr>
        <p:spPr>
          <a:xfrm>
            <a:off x="776884" y="3435044"/>
            <a:ext cx="4863465" cy="489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</a:pP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通过有参数的方式创建图片组件，参数是该组</a:t>
            </a:r>
            <a:r>
              <a:rPr sz="12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件需要显示的图片地址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7000"/>
              </a:lnSpc>
              <a:spcBef>
                <a:spcPts val="5"/>
              </a:spcBef>
            </a:pP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Image(</a:t>
            </a:r>
            <a:r>
              <a:rPr sz="1200" b="1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'https:/</a:t>
            </a:r>
            <a:r>
              <a:rPr sz="1200" b="1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/xyz/test.jpg'</a:t>
            </a:r>
            <a:r>
              <a:rPr sz="1200" b="1" kern="0" spc="-10" dirty="0">
                <a:solidFill>
                  <a:srgbClr val="1D4ED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rect 260"/>
          <p:cNvSpPr/>
          <p:nvPr/>
        </p:nvSpPr>
        <p:spPr>
          <a:xfrm>
            <a:off x="0" y="457200"/>
            <a:ext cx="12192000" cy="7600950"/>
          </a:xfrm>
          <a:prstGeom prst="rect">
            <a:avLst/>
          </a:prstGeom>
          <a:solidFill>
            <a:srgbClr val="EDF4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8124825" y="2362200"/>
            <a:ext cx="3590925" cy="2257425"/>
            <a:chOff x="0" y="0"/>
            <a:chExt cx="3590925" cy="2257425"/>
          </a:xfrm>
        </p:grpSpPr>
        <p:pic>
          <p:nvPicPr>
            <p:cNvPr id="262" name="picture 26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3590925" cy="2257425"/>
            </a:xfrm>
            <a:prstGeom prst="rect">
              <a:avLst/>
            </a:prstGeom>
          </p:spPr>
        </p:pic>
        <p:sp>
          <p:nvSpPr>
            <p:cNvPr id="264" name="textbox 264"/>
            <p:cNvSpPr/>
            <p:nvPr/>
          </p:nvSpPr>
          <p:spPr>
            <a:xfrm>
              <a:off x="-12700" y="-12700"/>
              <a:ext cx="3616325" cy="22974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3200" algn="l" rtl="0" eaLnBrk="0">
                <a:lnSpc>
                  <a:spcPts val="3750"/>
                </a:lnSpc>
                <a:spcBef>
                  <a:spcPts val="5"/>
                </a:spcBef>
              </a:pPr>
              <a:r>
                <a:rPr sz="3000" kern="0" spc="1570" dirty="0">
                  <a:solidFill>
                    <a:srgbClr val="2A4E9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D</a:t>
              </a:r>
              <a:r>
                <a:rPr sz="3000" kern="0" spc="30" dirty="0">
                  <a:solidFill>
                    <a:srgbClr val="2A4E9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kern="0" spc="0" baseline="23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模板字符串</a:t>
              </a:r>
              <a:endParaRPr sz="2300" baseline="23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99390" algn="l" rtl="0" eaLnBrk="0">
                <a:lnSpc>
                  <a:spcPts val="1510"/>
                </a:lnSpc>
                <a:spcBef>
                  <a:spcPts val="1320"/>
                </a:spcBef>
              </a:pPr>
              <a:r>
                <a:rPr sz="12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使用反单引号和</a:t>
              </a:r>
              <a:r>
                <a:rPr sz="1200" kern="0" spc="5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${}</a:t>
              </a:r>
              <a:r>
                <a:rPr sz="12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语法糖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5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56870" algn="l" rtl="0" eaLnBrk="0">
                <a:lnSpc>
                  <a:spcPts val="130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(`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${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-34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count</a:t>
              </a:r>
              <a:r>
                <a:rPr sz="1000" kern="0" spc="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}`);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 rot="21600000">
            <a:off x="4295774" y="2362200"/>
            <a:ext cx="3600450" cy="2257425"/>
            <a:chOff x="0" y="0"/>
            <a:chExt cx="3600450" cy="2257425"/>
          </a:xfrm>
        </p:grpSpPr>
        <p:pic>
          <p:nvPicPr>
            <p:cNvPr id="266" name="picture 26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600450" cy="2257425"/>
            </a:xfrm>
            <a:prstGeom prst="rect">
              <a:avLst/>
            </a:prstGeom>
          </p:spPr>
        </p:pic>
        <p:sp>
          <p:nvSpPr>
            <p:cNvPr id="268" name="textbox 268"/>
            <p:cNvSpPr/>
            <p:nvPr/>
          </p:nvSpPr>
          <p:spPr>
            <a:xfrm>
              <a:off x="-12700" y="-12700"/>
              <a:ext cx="3626484" cy="22898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3200" algn="l" rtl="0" eaLnBrk="0">
                <a:lnSpc>
                  <a:spcPts val="3750"/>
                </a:lnSpc>
                <a:spcBef>
                  <a:spcPts val="5"/>
                </a:spcBef>
              </a:pPr>
              <a:r>
                <a:rPr sz="3000" kern="0" spc="110" dirty="0">
                  <a:solidFill>
                    <a:srgbClr val="294E9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。</a:t>
              </a:r>
              <a:r>
                <a:rPr sz="3000" kern="0" spc="110" dirty="0">
                  <a:solidFill>
                    <a:srgbClr val="294E9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2300" kern="0" spc="110" baseline="46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字符串拼接</a:t>
              </a:r>
              <a:endParaRPr sz="2300" baseline="46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5740" algn="l" rtl="0" eaLnBrk="0">
                <a:lnSpc>
                  <a:spcPct val="93000"/>
                </a:lnSpc>
                <a:spcBef>
                  <a:spcPts val="1435"/>
                </a:spcBef>
              </a:pP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"+"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运算符合并字符串和变量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71475" algn="l" rtl="0" eaLnBrk="0">
                <a:lnSpc>
                  <a:spcPts val="124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Image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https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://'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+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imageUrl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 rot="21600000">
            <a:off x="476250" y="6947535"/>
            <a:ext cx="11239500" cy="533400"/>
            <a:chOff x="0" y="0"/>
            <a:chExt cx="11239500" cy="533400"/>
          </a:xfrm>
        </p:grpSpPr>
        <p:sp>
          <p:nvSpPr>
            <p:cNvPr id="270" name="rect 270"/>
            <p:cNvSpPr/>
            <p:nvPr/>
          </p:nvSpPr>
          <p:spPr>
            <a:xfrm>
              <a:off x="19050" y="0"/>
              <a:ext cx="11220450" cy="533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72" name="textbox 272"/>
            <p:cNvSpPr/>
            <p:nvPr/>
          </p:nvSpPr>
          <p:spPr>
            <a:xfrm>
              <a:off x="177800" y="155016"/>
              <a:ext cx="7119619" cy="2171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510"/>
                </a:lnSpc>
              </a:pP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目</a:t>
              </a:r>
              <a:r>
                <a:rPr sz="1200" kern="0" spc="1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注意</a:t>
              </a:r>
              <a:r>
                <a:rPr sz="1200" kern="0" spc="14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：表达式的返回值类型必须满足参数的类型要求，例如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Image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件的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src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参数需要是字符串类型。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74" name="picture 27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76200" cy="533399"/>
            </a:xfrm>
            <a:prstGeom prst="rect">
              <a:avLst/>
            </a:prstGeom>
          </p:spPr>
        </p:pic>
      </p:grpSp>
      <p:grpSp>
        <p:nvGrpSpPr>
          <p:cNvPr id="34" name="group 34"/>
          <p:cNvGrpSpPr/>
          <p:nvPr/>
        </p:nvGrpSpPr>
        <p:grpSpPr>
          <a:xfrm rot="21600000">
            <a:off x="476250" y="5052060"/>
            <a:ext cx="5505450" cy="1666875"/>
            <a:chOff x="0" y="0"/>
            <a:chExt cx="5505450" cy="1666875"/>
          </a:xfrm>
        </p:grpSpPr>
        <p:pic>
          <p:nvPicPr>
            <p:cNvPr id="276" name="picture 27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5505450" cy="1666875"/>
            </a:xfrm>
            <a:prstGeom prst="rect">
              <a:avLst/>
            </a:prstGeom>
          </p:spPr>
        </p:pic>
        <p:sp>
          <p:nvSpPr>
            <p:cNvPr id="278" name="textbox 278"/>
            <p:cNvSpPr/>
            <p:nvPr/>
          </p:nvSpPr>
          <p:spPr>
            <a:xfrm>
              <a:off x="-12700" y="-12700"/>
              <a:ext cx="5530850" cy="17068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025" algn="l" rtl="0" eaLnBrk="0">
                <a:lnSpc>
                  <a:spcPct val="97000"/>
                </a:lnSpc>
              </a:pPr>
              <a:r>
                <a:rPr sz="1300" kern="0" spc="5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使用表达式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60045" algn="l" rtl="0" eaLnBrk="0">
                <a:lnSpc>
                  <a:spcPts val="130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Text(this</a:t>
              </a:r>
              <a:r>
                <a:rPr sz="1000" kern="0" spc="-3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.count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%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2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===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0</a:t>
              </a: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?</a:t>
              </a:r>
              <a:r>
                <a:rPr sz="1000" kern="0" spc="2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'Eve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n'</a:t>
              </a:r>
              <a:r>
                <a:rPr sz="1000" kern="0" spc="2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2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'Odd');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280" name="textbox 280"/>
          <p:cNvSpPr/>
          <p:nvPr/>
        </p:nvSpPr>
        <p:spPr>
          <a:xfrm>
            <a:off x="463550" y="4655312"/>
            <a:ext cx="1073150" cy="239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4000"/>
              </a:lnSpc>
              <a:tabLst>
                <a:tab pos="293370" algn="l"/>
              </a:tabLst>
            </a:pPr>
            <a:r>
              <a:rPr sz="15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更多示例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2" name="picture 2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76250" y="4671060"/>
            <a:ext cx="142875" cy="190500"/>
          </a:xfrm>
          <a:prstGeom prst="rect">
            <a:avLst/>
          </a:prstGeom>
        </p:spPr>
      </p:pic>
      <p:grpSp>
        <p:nvGrpSpPr>
          <p:cNvPr id="36" name="group 36"/>
          <p:cNvGrpSpPr/>
          <p:nvPr/>
        </p:nvGrpSpPr>
        <p:grpSpPr>
          <a:xfrm rot="21600000">
            <a:off x="6210300" y="5052060"/>
            <a:ext cx="5505450" cy="1666875"/>
            <a:chOff x="0" y="0"/>
            <a:chExt cx="5505450" cy="1666875"/>
          </a:xfrm>
        </p:grpSpPr>
        <p:pic>
          <p:nvPicPr>
            <p:cNvPr id="284" name="picture 28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5505450" cy="1666875"/>
            </a:xfrm>
            <a:prstGeom prst="rect">
              <a:avLst/>
            </a:prstGeom>
          </p:spPr>
        </p:pic>
        <p:sp>
          <p:nvSpPr>
            <p:cNvPr id="286" name="textbox 286"/>
            <p:cNvSpPr/>
            <p:nvPr/>
          </p:nvSpPr>
          <p:spPr>
            <a:xfrm>
              <a:off x="-12700" y="-12700"/>
              <a:ext cx="5530850" cy="169926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025" algn="l" rtl="0" eaLnBrk="0">
                <a:lnSpc>
                  <a:spcPct val="98000"/>
                </a:lnSpc>
                <a:spcBef>
                  <a:spcPts val="5"/>
                </a:spcBef>
              </a:pPr>
              <a:r>
                <a:rPr sz="1300" kern="0" spc="50" dirty="0">
                  <a:solidFill>
                    <a:srgbClr val="2563EB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方法调用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7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68300" algn="l" rtl="0" eaLnBrk="0">
                <a:lnSpc>
                  <a:spcPts val="1240"/>
                </a:lnSpc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Image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-30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getImageUrl</a:t>
              </a:r>
              <a:r>
                <a:rPr sz="1000" kern="0" spc="6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288" name="textbox 288"/>
          <p:cNvSpPr/>
          <p:nvPr/>
        </p:nvSpPr>
        <p:spPr>
          <a:xfrm>
            <a:off x="465607" y="1613065"/>
            <a:ext cx="1117600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中，组件的参数不仅可以是常量，还可以是变量或表达式，这为动态构建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提供了灵活性。  唯一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要求是表达式的返回值类型必须满足参数的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38" name="group 38"/>
          <p:cNvGrpSpPr/>
          <p:nvPr/>
        </p:nvGrpSpPr>
        <p:grpSpPr>
          <a:xfrm rot="21600000">
            <a:off x="0" y="457200"/>
            <a:ext cx="12192000" cy="857250"/>
            <a:chOff x="0" y="0"/>
            <a:chExt cx="12192000" cy="857250"/>
          </a:xfrm>
        </p:grpSpPr>
        <p:pic>
          <p:nvPicPr>
            <p:cNvPr id="290" name="picture 29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292" name="textbox 292"/>
            <p:cNvSpPr/>
            <p:nvPr/>
          </p:nvSpPr>
          <p:spPr>
            <a:xfrm>
              <a:off x="-12700" y="-12700"/>
              <a:ext cx="12217400" cy="9080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8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8950" algn="l" rtl="0" eaLnBrk="0">
                <a:lnSpc>
                  <a:spcPct val="96000"/>
                </a:lnSpc>
                <a:spcBef>
                  <a:spcPts val="5"/>
                </a:spcBef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294" name="textbox 294"/>
          <p:cNvSpPr/>
          <p:nvPr/>
        </p:nvSpPr>
        <p:spPr>
          <a:xfrm>
            <a:off x="470922" y="1901367"/>
            <a:ext cx="845185" cy="2082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300" kern="0" spc="-1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类型要求。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40" name="group 40"/>
          <p:cNvGrpSpPr/>
          <p:nvPr/>
        </p:nvGrpSpPr>
        <p:grpSpPr>
          <a:xfrm rot="21600000">
            <a:off x="476250" y="2362200"/>
            <a:ext cx="3590925" cy="2257425"/>
            <a:chOff x="0" y="0"/>
            <a:chExt cx="3590925" cy="2257425"/>
          </a:xfrm>
        </p:grpSpPr>
        <p:pic>
          <p:nvPicPr>
            <p:cNvPr id="296" name="picture 29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3590925" cy="2257425"/>
            </a:xfrm>
            <a:prstGeom prst="rect">
              <a:avLst/>
            </a:prstGeom>
          </p:spPr>
        </p:pic>
        <p:sp>
          <p:nvSpPr>
            <p:cNvPr id="298" name="textbox 298"/>
            <p:cNvSpPr/>
            <p:nvPr/>
          </p:nvSpPr>
          <p:spPr>
            <a:xfrm>
              <a:off x="-12700" y="-12700"/>
              <a:ext cx="3616325" cy="22898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3200" algn="l" rtl="0" eaLnBrk="0">
                <a:lnSpc>
                  <a:spcPts val="3750"/>
                </a:lnSpc>
                <a:spcBef>
                  <a:spcPts val="5"/>
                </a:spcBef>
              </a:pPr>
              <a:r>
                <a:rPr sz="3000" kern="0" spc="1570" dirty="0">
                  <a:solidFill>
                    <a:srgbClr val="60A5FA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3000" kern="0" spc="60" dirty="0">
                  <a:solidFill>
                    <a:srgbClr val="60A5FA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kern="0" spc="0" baseline="34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使用变量</a:t>
              </a:r>
              <a:endParaRPr sz="2300" baseline="34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5740" algn="l" rtl="0" eaLnBrk="0">
                <a:lnSpc>
                  <a:spcPts val="1510"/>
                </a:lnSpc>
                <a:spcBef>
                  <a:spcPts val="1320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变量直接作为组件参数传递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5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68300" algn="l" rtl="0" eaLnBrk="0">
                <a:lnSpc>
                  <a:spcPts val="124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Image</a:t>
              </a:r>
              <a:r>
                <a:rPr sz="1000" kern="0" spc="1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1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imagePath</a:t>
              </a:r>
              <a:r>
                <a:rPr sz="1000" kern="0" spc="13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rect 302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4" name="textbox 304"/>
          <p:cNvSpPr/>
          <p:nvPr/>
        </p:nvSpPr>
        <p:spPr>
          <a:xfrm>
            <a:off x="466598" y="4039615"/>
            <a:ext cx="1172844" cy="2463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最佳实践建议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6" name="textbox 306"/>
          <p:cNvSpPr/>
          <p:nvPr/>
        </p:nvSpPr>
        <p:spPr>
          <a:xfrm>
            <a:off x="476250" y="4442078"/>
            <a:ext cx="5467350" cy="22098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ct val="94000"/>
              </a:lnSpc>
              <a:spcBef>
                <a:spcPts val="5"/>
              </a:spcBef>
            </a:pPr>
            <a:r>
              <a:rPr sz="2400" kern="0" spc="7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2400" kern="0" spc="2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70" baseline="3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每个属性方法单独占一行，提高代码可读性</a:t>
            </a:r>
            <a:endParaRPr sz="1800" baseline="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0500" algn="l" rtl="0" eaLnBrk="0">
              <a:lnSpc>
                <a:spcPct val="97000"/>
              </a:lnSpc>
              <a:spcBef>
                <a:spcPts val="15"/>
              </a:spcBef>
            </a:pPr>
            <a:r>
              <a:rPr sz="3700" kern="0" spc="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700" kern="0" spc="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10" baseline="3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属性方法链式调用，减少重复代码</a:t>
            </a:r>
            <a:endParaRPr sz="1800" baseline="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0500" algn="l" rtl="0" eaLnBrk="0">
              <a:lnSpc>
                <a:spcPts val="2700"/>
              </a:lnSpc>
              <a:spcBef>
                <a:spcPts val="175"/>
              </a:spcBef>
            </a:pPr>
            <a:r>
              <a:rPr sz="3700" kern="0" spc="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700" kern="0" spc="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20" baseline="-1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使用有意义的参数</a:t>
            </a:r>
            <a:r>
              <a:rPr sz="1800" kern="0" spc="10" baseline="-1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值，避免魔法数字</a:t>
            </a:r>
            <a:endParaRPr sz="1800" baseline="-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0500" algn="l" rtl="0" eaLnBrk="0">
              <a:lnSpc>
                <a:spcPct val="97000"/>
              </a:lnSpc>
              <a:spcBef>
                <a:spcPts val="15"/>
              </a:spcBef>
            </a:pPr>
            <a:r>
              <a:rPr sz="3700" kern="0" spc="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700" kern="0" spc="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20" baseline="3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必要时使用变量或</a:t>
            </a:r>
            <a:r>
              <a:rPr sz="1800" kern="0" spc="10" baseline="3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表达式增强灵活性</a:t>
            </a:r>
            <a:endParaRPr sz="1800" baseline="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8" name="textbox 308"/>
          <p:cNvSpPr/>
          <p:nvPr/>
        </p:nvSpPr>
        <p:spPr>
          <a:xfrm>
            <a:off x="464750" y="1997494"/>
            <a:ext cx="10986769" cy="506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635" algn="l" rtl="0" eaLnBrk="0">
              <a:lnSpc>
                <a:spcPct val="124000"/>
              </a:lnSpc>
            </a:pP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中，属性方法通过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"."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链式调用的方式配置系统组件的样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式和其他属性。这种链式调用方式使代码更加简洁易读，同时提供了丰富的配置选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42" name="group 42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310" name="picture 3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312" name="textbox 312"/>
            <p:cNvSpPr/>
            <p:nvPr/>
          </p:nvSpPr>
          <p:spPr>
            <a:xfrm>
              <a:off x="-12700" y="-12700"/>
              <a:ext cx="12217400" cy="91058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99745" algn="l" rtl="0" eaLnBrk="0">
                <a:lnSpc>
                  <a:spcPct val="91000"/>
                </a:lnSpc>
                <a:spcBef>
                  <a:spcPts val="5"/>
                </a:spcBef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314" name="textbox 314"/>
          <p:cNvSpPr/>
          <p:nvPr/>
        </p:nvSpPr>
        <p:spPr>
          <a:xfrm>
            <a:off x="6231509" y="4047807"/>
            <a:ext cx="1172844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5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代码风格示例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6" name="picture 3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467225" y="3127628"/>
            <a:ext cx="200025" cy="228600"/>
          </a:xfrm>
          <a:prstGeom prst="rect">
            <a:avLst/>
          </a:prstGeom>
        </p:spPr>
      </p:pic>
      <p:sp>
        <p:nvSpPr>
          <p:cNvPr id="318" name="textbox 318"/>
          <p:cNvSpPr/>
          <p:nvPr/>
        </p:nvSpPr>
        <p:spPr>
          <a:xfrm>
            <a:off x="6384213" y="4597857"/>
            <a:ext cx="3586479" cy="8997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95"/>
              </a:lnSpc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Text('Hello')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26695" algn="l" rtl="0" eaLnBrk="0">
              <a:lnSpc>
                <a:spcPts val="1520"/>
              </a:lnSpc>
              <a:spcBef>
                <a:spcPts val="265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.fontSize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(16)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设置字体大小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515"/>
              </a:lnSpc>
              <a:spcBef>
                <a:spcPts val="280"/>
              </a:spcBef>
            </a:pPr>
            <a:r>
              <a:rPr sz="1200" kern="0" spc="-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.fontColor(Color.Blue)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设置字体颜色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6695" algn="l" rtl="0" eaLnBrk="0">
              <a:lnSpc>
                <a:spcPts val="1480"/>
              </a:lnSpc>
              <a:spcBef>
                <a:spcPts val="325"/>
              </a:spcBef>
            </a:pP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.bold();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r>
              <a:rPr sz="1200" kern="0" spc="-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</a:t>
            </a:r>
            <a:r>
              <a:rPr sz="12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1E3A8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设置粗体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20" name="picture 3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03064" y="5629595"/>
            <a:ext cx="12685" cy="12633"/>
          </a:xfrm>
          <a:prstGeom prst="rect">
            <a:avLst/>
          </a:prstGeom>
        </p:spPr>
      </p:pic>
      <p:grpSp>
        <p:nvGrpSpPr>
          <p:cNvPr id="44" name="group 44"/>
          <p:cNvGrpSpPr/>
          <p:nvPr/>
        </p:nvGrpSpPr>
        <p:grpSpPr>
          <a:xfrm rot="21600000">
            <a:off x="6248400" y="5794628"/>
            <a:ext cx="5467350" cy="762000"/>
            <a:chOff x="0" y="0"/>
            <a:chExt cx="5467350" cy="762000"/>
          </a:xfrm>
        </p:grpSpPr>
        <p:sp>
          <p:nvSpPr>
            <p:cNvPr id="322" name="rect 322"/>
            <p:cNvSpPr/>
            <p:nvPr/>
          </p:nvSpPr>
          <p:spPr>
            <a:xfrm>
              <a:off x="19050" y="0"/>
              <a:ext cx="5448300" cy="762000"/>
            </a:xfrm>
            <a:prstGeom prst="rect">
              <a:avLst/>
            </a:prstGeom>
            <a:solidFill>
              <a:srgbClr val="FFF7E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24" name="textbox 324"/>
            <p:cNvSpPr/>
            <p:nvPr/>
          </p:nvSpPr>
          <p:spPr>
            <a:xfrm>
              <a:off x="177800" y="155016"/>
              <a:ext cx="4989195" cy="4400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6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9685" indent="106680" algn="l" rtl="0" eaLnBrk="0">
                <a:lnSpc>
                  <a:spcPct val="114000"/>
                </a:lnSpc>
                <a:tabLst>
                  <a:tab pos="250825" algn="l"/>
                </a:tabLst>
              </a:pP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链式调用方式使代码更加简洁，同时提高了可读性，便于后期维护和</a:t>
              </a:r>
              <a:r>
                <a:rPr sz="1200" kern="0" spc="-1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修</a:t>
              </a: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8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改。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26" name="picture 3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0500" y="180975"/>
              <a:ext cx="114300" cy="152400"/>
            </a:xfrm>
            <a:prstGeom prst="rect">
              <a:avLst/>
            </a:prstGeom>
          </p:spPr>
        </p:pic>
        <p:pic>
          <p:nvPicPr>
            <p:cNvPr id="328" name="picture 3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76200" cy="762000"/>
            </a:xfrm>
            <a:prstGeom prst="rect">
              <a:avLst/>
            </a:prstGeom>
          </p:spPr>
        </p:pic>
      </p:grpSp>
      <p:pic>
        <p:nvPicPr>
          <p:cNvPr id="330" name="picture 3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00750" y="3127628"/>
            <a:ext cx="200025" cy="228600"/>
          </a:xfrm>
          <a:prstGeom prst="rect">
            <a:avLst/>
          </a:prstGeom>
        </p:spPr>
      </p:pic>
      <p:pic>
        <p:nvPicPr>
          <p:cNvPr id="332" name="picture 3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534275" y="3163723"/>
            <a:ext cx="200025" cy="180473"/>
          </a:xfrm>
          <a:prstGeom prst="rect">
            <a:avLst/>
          </a:prstGeom>
        </p:spPr>
      </p:pic>
      <p:sp>
        <p:nvSpPr>
          <p:cNvPr id="336" name="rect 336"/>
          <p:cNvSpPr/>
          <p:nvPr/>
        </p:nvSpPr>
        <p:spPr>
          <a:xfrm>
            <a:off x="4762499" y="2765678"/>
            <a:ext cx="1143000" cy="9525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8" name="rect 338"/>
          <p:cNvSpPr/>
          <p:nvPr/>
        </p:nvSpPr>
        <p:spPr>
          <a:xfrm>
            <a:off x="6296025" y="2765678"/>
            <a:ext cx="1143000" cy="9525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0" name="rect 340"/>
          <p:cNvSpPr/>
          <p:nvPr/>
        </p:nvSpPr>
        <p:spPr>
          <a:xfrm>
            <a:off x="7829550" y="2765678"/>
            <a:ext cx="1143000" cy="9525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2" name="textbox 342"/>
          <p:cNvSpPr/>
          <p:nvPr/>
        </p:nvSpPr>
        <p:spPr>
          <a:xfrm>
            <a:off x="5049170" y="3347205"/>
            <a:ext cx="560705" cy="177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4" name="textbox 344"/>
          <p:cNvSpPr/>
          <p:nvPr/>
        </p:nvSpPr>
        <p:spPr>
          <a:xfrm>
            <a:off x="6582695" y="3347205"/>
            <a:ext cx="560705" cy="177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6" name="textbox 346"/>
          <p:cNvSpPr/>
          <p:nvPr/>
        </p:nvSpPr>
        <p:spPr>
          <a:xfrm>
            <a:off x="8116220" y="3347205"/>
            <a:ext cx="560705" cy="177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48" name="picture 3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686175" y="2992754"/>
            <a:ext cx="228600" cy="243840"/>
          </a:xfrm>
          <a:prstGeom prst="rect">
            <a:avLst/>
          </a:prstGeom>
        </p:spPr>
      </p:pic>
      <p:pic>
        <p:nvPicPr>
          <p:cNvPr id="350" name="picture 3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219700" y="2992754"/>
            <a:ext cx="228600" cy="243840"/>
          </a:xfrm>
          <a:prstGeom prst="rect">
            <a:avLst/>
          </a:prstGeom>
        </p:spPr>
      </p:pic>
      <p:pic>
        <p:nvPicPr>
          <p:cNvPr id="352" name="picture 3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286750" y="2992754"/>
            <a:ext cx="228600" cy="243840"/>
          </a:xfrm>
          <a:prstGeom prst="rect">
            <a:avLst/>
          </a:prstGeom>
        </p:spPr>
      </p:pic>
      <p:pic>
        <p:nvPicPr>
          <p:cNvPr id="354" name="picture 3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765256" y="2992754"/>
            <a:ext cx="216568" cy="243840"/>
          </a:xfrm>
          <a:prstGeom prst="rect">
            <a:avLst/>
          </a:prstGeom>
        </p:spPr>
      </p:pic>
      <p:sp>
        <p:nvSpPr>
          <p:cNvPr id="356" name="textbox 356"/>
          <p:cNvSpPr/>
          <p:nvPr/>
        </p:nvSpPr>
        <p:spPr>
          <a:xfrm>
            <a:off x="3649262" y="3353606"/>
            <a:ext cx="294004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rect 358"/>
          <p:cNvSpPr/>
          <p:nvPr/>
        </p:nvSpPr>
        <p:spPr>
          <a:xfrm>
            <a:off x="0" y="832103"/>
            <a:ext cx="12192000" cy="6858000"/>
          </a:xfrm>
          <a:prstGeom prst="rect">
            <a:avLst/>
          </a:prstGeom>
          <a:solidFill>
            <a:srgbClr val="EDF3F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46" name="group 46"/>
          <p:cNvGrpSpPr/>
          <p:nvPr/>
        </p:nvGrpSpPr>
        <p:grpSpPr>
          <a:xfrm rot="21600000">
            <a:off x="381000" y="6766179"/>
            <a:ext cx="11430000" cy="533400"/>
            <a:chOff x="0" y="0"/>
            <a:chExt cx="11430000" cy="533400"/>
          </a:xfrm>
        </p:grpSpPr>
        <p:sp>
          <p:nvSpPr>
            <p:cNvPr id="360" name="rect 360"/>
            <p:cNvSpPr/>
            <p:nvPr/>
          </p:nvSpPr>
          <p:spPr>
            <a:xfrm>
              <a:off x="19050" y="0"/>
              <a:ext cx="11410950" cy="533400"/>
            </a:xfrm>
            <a:prstGeom prst="rect">
              <a:avLst/>
            </a:prstGeom>
            <a:solidFill>
              <a:srgbClr val="FFF7ED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2" name="textbox 362"/>
            <p:cNvSpPr/>
            <p:nvPr/>
          </p:nvSpPr>
          <p:spPr>
            <a:xfrm>
              <a:off x="177800" y="155016"/>
              <a:ext cx="8515350" cy="2171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ts val="1510"/>
                </a:lnSpc>
                <a:tabLst>
                  <a:tab pos="252095" algn="l"/>
                </a:tabLst>
              </a:pPr>
              <a:r>
                <a:rPr sz="1200" kern="0" spc="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注意</a:t>
              </a:r>
              <a:r>
                <a:rPr sz="1200" kern="0" spc="14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1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：建议每个属性方法单独占一</a:t>
              </a:r>
              <a:r>
                <a:rPr sz="1200" kern="0" spc="-20" dirty="0">
                  <a:solidFill>
                    <a:srgbClr val="C2410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行，以增强代码的可读性。属性方法不仅可以直接传递常量，还可以使用变量或表达式。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64" name="picture 36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90500" y="180974"/>
              <a:ext cx="114300" cy="152400"/>
            </a:xfrm>
            <a:prstGeom prst="rect">
              <a:avLst/>
            </a:prstGeom>
          </p:spPr>
        </p:pic>
        <p:pic>
          <p:nvPicPr>
            <p:cNvPr id="366" name="picture 36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533399"/>
            </a:xfrm>
            <a:prstGeom prst="rect">
              <a:avLst/>
            </a:prstGeom>
          </p:spPr>
        </p:pic>
      </p:grpSp>
      <p:sp>
        <p:nvSpPr>
          <p:cNvPr id="368" name="textbox 368"/>
          <p:cNvSpPr/>
          <p:nvPr/>
        </p:nvSpPr>
        <p:spPr>
          <a:xfrm>
            <a:off x="382701" y="1892719"/>
            <a:ext cx="721233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以下展示了如何通过链式调用方式配置组件的属性，每个属性方法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单独占一行，提高代码可读性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48" name="group 48"/>
          <p:cNvGrpSpPr/>
          <p:nvPr/>
        </p:nvGrpSpPr>
        <p:grpSpPr>
          <a:xfrm rot="21600000">
            <a:off x="0" y="832103"/>
            <a:ext cx="12192000" cy="857250"/>
            <a:chOff x="0" y="0"/>
            <a:chExt cx="12192000" cy="857250"/>
          </a:xfrm>
        </p:grpSpPr>
        <p:pic>
          <p:nvPicPr>
            <p:cNvPr id="370" name="picture 37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2192000" cy="857250"/>
            </a:xfrm>
            <a:prstGeom prst="rect">
              <a:avLst/>
            </a:prstGeom>
          </p:spPr>
        </p:pic>
        <p:sp>
          <p:nvSpPr>
            <p:cNvPr id="372" name="textbox 372"/>
            <p:cNvSpPr/>
            <p:nvPr/>
          </p:nvSpPr>
          <p:spPr>
            <a:xfrm>
              <a:off x="-12700" y="-12700"/>
              <a:ext cx="12217400" cy="9099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8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87045" algn="l" rtl="0" eaLnBrk="0">
                <a:lnSpc>
                  <a:spcPct val="95000"/>
                </a:lnSpc>
              </a:pPr>
              <a:endParaRPr sz="21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pic>
        <p:nvPicPr>
          <p:cNvPr id="374" name="picture 3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267199" y="2375153"/>
            <a:ext cx="3657600" cy="4086225"/>
          </a:xfrm>
          <a:prstGeom prst="rect">
            <a:avLst/>
          </a:prstGeom>
        </p:spPr>
      </p:pic>
      <p:pic>
        <p:nvPicPr>
          <p:cNvPr id="376" name="picture 3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81000" y="2375153"/>
            <a:ext cx="3657600" cy="4086225"/>
          </a:xfrm>
          <a:prstGeom prst="rect">
            <a:avLst/>
          </a:prstGeom>
        </p:spPr>
      </p:pic>
      <p:sp>
        <p:nvSpPr>
          <p:cNvPr id="378" name="textbox 378"/>
          <p:cNvSpPr/>
          <p:nvPr/>
        </p:nvSpPr>
        <p:spPr>
          <a:xfrm>
            <a:off x="559600" y="4495006"/>
            <a:ext cx="2194560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设置文本组件显示的文本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的字号为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12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380" name="picture 38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71500" y="3060953"/>
            <a:ext cx="76200" cy="1304925"/>
          </a:xfrm>
          <a:prstGeom prst="rect">
            <a:avLst/>
          </a:prstGeom>
        </p:spPr>
      </p:pic>
      <p:sp>
        <p:nvSpPr>
          <p:cNvPr id="382" name="textbox 382"/>
          <p:cNvSpPr/>
          <p:nvPr/>
        </p:nvSpPr>
        <p:spPr>
          <a:xfrm>
            <a:off x="558800" y="2552953"/>
            <a:ext cx="2302510" cy="14611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3455"/>
              </a:lnSpc>
            </a:pPr>
            <a:r>
              <a:rPr sz="2600" kern="0" spc="2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2600" kern="0" spc="2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220" baseline="31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</a:t>
            </a:r>
            <a:r>
              <a:rPr sz="2000" b="1" kern="0" spc="0" baseline="3100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Text</a:t>
            </a:r>
            <a:r>
              <a:rPr sz="2000" kern="0" spc="220" baseline="31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组件字体大小</a:t>
            </a:r>
            <a:endParaRPr sz="2000" baseline="3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7645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test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497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2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(12)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84" name="textbox 384"/>
          <p:cNvSpPr/>
          <p:nvPr/>
        </p:nvSpPr>
        <p:spPr>
          <a:xfrm>
            <a:off x="4444999" y="2552953"/>
            <a:ext cx="1894204" cy="22536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3445"/>
              </a:lnSpc>
            </a:pPr>
            <a:r>
              <a:rPr sz="2600" kern="0" spc="1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2600" kern="0" spc="2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kern="0" spc="160" baseline="31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配置组件多个属性</a:t>
            </a:r>
            <a:endParaRPr sz="2000" baseline="3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5900" algn="l" rtl="0" eaLnBrk="0">
              <a:lnSpc>
                <a:spcPts val="1240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Image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test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png</a:t>
            </a:r>
            <a:r>
              <a:rPr sz="1000" kern="0" spc="7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94970" algn="l" rtl="0" eaLnBrk="0">
              <a:lnSpc>
                <a:spcPct val="251000"/>
              </a:lnSpc>
              <a:spcBef>
                <a:spcPts val="340"/>
              </a:spcBef>
            </a:pP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alt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error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jpg</a:t>
            </a:r>
            <a:r>
              <a:rPr sz="1000" kern="0" spc="4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4970" algn="l" rtl="0" eaLnBrk="0">
              <a:lnSpc>
                <a:spcPts val="1240"/>
              </a:lnSpc>
              <a:spcBef>
                <a:spcPts val="0"/>
              </a:spcBef>
            </a:pP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</a:t>
            </a:r>
            <a:r>
              <a:rPr sz="1000" kern="0" spc="10" dirty="0">
                <a:solidFill>
                  <a:srgbClr val="1E3A8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86" name="textbox 386"/>
          <p:cNvSpPr/>
          <p:nvPr/>
        </p:nvSpPr>
        <p:spPr>
          <a:xfrm>
            <a:off x="4445799" y="5282171"/>
            <a:ext cx="2988310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设置图片的替代文本、宽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度和高度，单位默认为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vp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388" name="picture 38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457700" y="3060953"/>
            <a:ext cx="76200" cy="2105025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21600000">
            <a:off x="8153400" y="2375153"/>
            <a:ext cx="3741418" cy="4086225"/>
            <a:chOff x="0" y="0"/>
            <a:chExt cx="3741418" cy="4086225"/>
          </a:xfrm>
        </p:grpSpPr>
        <p:pic>
          <p:nvPicPr>
            <p:cNvPr id="390" name="picture 39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3657600" cy="4086225"/>
            </a:xfrm>
            <a:prstGeom prst="rect">
              <a:avLst/>
            </a:prstGeom>
          </p:spPr>
        </p:pic>
        <p:sp>
          <p:nvSpPr>
            <p:cNvPr id="392" name="textbox 392"/>
            <p:cNvSpPr/>
            <p:nvPr/>
          </p:nvSpPr>
          <p:spPr>
            <a:xfrm>
              <a:off x="177800" y="177800"/>
              <a:ext cx="3576320" cy="372300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3445"/>
                </a:lnSpc>
              </a:pPr>
              <a:r>
                <a:rPr sz="2600" kern="0" spc="16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2600" kern="0" spc="16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000" kern="0" spc="160" baseline="31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变量表达式配置</a:t>
              </a:r>
              <a:r>
                <a:rPr sz="2000" kern="0" spc="150" baseline="3100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属性</a:t>
              </a:r>
              <a:endParaRPr sz="2000" baseline="3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7645" algn="l" rtl="0" eaLnBrk="0">
                <a:lnSpc>
                  <a:spcPts val="1300"/>
                </a:lnSpc>
                <a:spcBef>
                  <a:spcPts val="31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hello</a:t>
              </a: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4970" algn="l" rtl="0" eaLnBrk="0">
                <a:lnSpc>
                  <a:spcPts val="1300"/>
                </a:lnSpc>
                <a:spcBef>
                  <a:spcPts val="300"/>
                </a:spcBef>
              </a:pP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fontSize</a:t>
              </a: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size</a:t>
              </a: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5900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Image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test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png</a:t>
              </a:r>
              <a:r>
                <a:rPr sz="1000" kern="0" spc="7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94970" algn="l" rtl="0" eaLnBrk="0">
                <a:lnSpc>
                  <a:spcPct val="248000"/>
                </a:lnSpc>
                <a:spcBef>
                  <a:spcPts val="350"/>
                </a:spcBef>
              </a:pP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.width(this</a:t>
              </a:r>
              <a:r>
                <a:rPr sz="1000" kern="0" spc="-35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.count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%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2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===</a:t>
              </a:r>
              <a:r>
                <a:rPr sz="1000" kern="0" spc="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0</a:t>
              </a:r>
              <a:r>
                <a:rPr sz="1000" kern="0" spc="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?</a:t>
              </a:r>
              <a:r>
                <a:rPr sz="1000" kern="0" spc="1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100</a:t>
              </a:r>
              <a:r>
                <a:rPr sz="1000" kern="0" spc="28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200)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height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-29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offset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+</a:t>
              </a:r>
              <a:r>
                <a:rPr sz="1000" kern="0" spc="1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" dirty="0">
                  <a:solidFill>
                    <a:srgbClr val="1E3A8A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100)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0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5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320"/>
                </a:lnSpc>
                <a:spcBef>
                  <a:spcPts val="0"/>
                </a:spcBef>
              </a:pP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使用变量和表达式设置组件属性，提高代码灵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活性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94" name="picture 39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190500" y="685800"/>
              <a:ext cx="76200" cy="29051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7621</Words>
  <Application>WPS 演示</Application>
  <PresentationFormat/>
  <Paragraphs>732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Wingdings</vt:lpstr>
      <vt:lpstr>Arial</vt:lpstr>
      <vt:lpstr>Microsoft YaHei</vt:lpstr>
      <vt:lpstr>Courier New</vt:lpstr>
      <vt:lpstr>Microsoft JhengHei</vt:lpstr>
      <vt:lpstr>汉仪中简黑简</vt:lpstr>
      <vt:lpstr>Lucida Sans Unicode</vt:lpstr>
      <vt:lpstr>Arial Unicode MS</vt:lpstr>
      <vt:lpstr>Segoe UI Symbol</vt:lpstr>
      <vt:lpstr>微软雅黑</vt:lpstr>
      <vt:lpstr>Calibri</vt:lpstr>
      <vt:lpstr>Thonburi</vt:lpstr>
      <vt:lpstr>Courier New</vt:lpstr>
      <vt:lpstr>Lucida Sans Unicode</vt:lpstr>
      <vt:lpstr>Microsoft JhengHei</vt:lpstr>
      <vt:lpstr>Segoe UI Symbol</vt:lpstr>
      <vt:lpstr>苹方-简</vt:lpstr>
      <vt:lpstr>Apple Color Emoji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9</cp:revision>
  <dcterms:created xsi:type="dcterms:W3CDTF">2025-08-18T10:35:01Z</dcterms:created>
  <dcterms:modified xsi:type="dcterms:W3CDTF">2025-08-18T10:35:01Z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0248BCD0BACECFA2E7FFA26832CC5A28_42</vt:lpwstr>
  </property>
  <property fmtid="{D5CDD505-2E9C-101B-9397-08002B2CF9AE}" pid="3" name="KSOProductBuildVer">
    <vt:lpwstr>2052-12.1.21861.21861</vt:lpwstr>
  </property>
</Properties>
</file>