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</p:sldIdLst>
  <p:sldSz cx="12192000" cy="87261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7.jpe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1.png"/><Relationship Id="rId8" Type="http://schemas.openxmlformats.org/officeDocument/2006/relationships/image" Target="../media/image80.jpeg"/><Relationship Id="rId7" Type="http://schemas.openxmlformats.org/officeDocument/2006/relationships/image" Target="../media/image79.png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png"/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67.jpeg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9.png"/><Relationship Id="rId8" Type="http://schemas.openxmlformats.org/officeDocument/2006/relationships/image" Target="../media/image88.png"/><Relationship Id="rId7" Type="http://schemas.openxmlformats.org/officeDocument/2006/relationships/image" Target="../media/image87.png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67.jpeg"/><Relationship Id="rId12" Type="http://schemas.openxmlformats.org/officeDocument/2006/relationships/image" Target="../media/image92.png"/><Relationship Id="rId11" Type="http://schemas.openxmlformats.org/officeDocument/2006/relationships/image" Target="../media/image91.png"/><Relationship Id="rId10" Type="http://schemas.openxmlformats.org/officeDocument/2006/relationships/image" Target="../media/image90.png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5.png"/><Relationship Id="rId8" Type="http://schemas.openxmlformats.org/officeDocument/2006/relationships/image" Target="../media/image104.png"/><Relationship Id="rId7" Type="http://schemas.openxmlformats.org/officeDocument/2006/relationships/image" Target="../media/image103.png"/><Relationship Id="rId6" Type="http://schemas.openxmlformats.org/officeDocument/2006/relationships/image" Target="../media/image54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32.png"/><Relationship Id="rId16" Type="http://schemas.openxmlformats.org/officeDocument/2006/relationships/image" Target="../media/image112.png"/><Relationship Id="rId15" Type="http://schemas.openxmlformats.org/officeDocument/2006/relationships/image" Target="../media/image111.png"/><Relationship Id="rId14" Type="http://schemas.openxmlformats.org/officeDocument/2006/relationships/image" Target="../media/image110.png"/><Relationship Id="rId13" Type="http://schemas.openxmlformats.org/officeDocument/2006/relationships/image" Target="../media/image109.png"/><Relationship Id="rId12" Type="http://schemas.openxmlformats.org/officeDocument/2006/relationships/image" Target="../media/image108.png"/><Relationship Id="rId11" Type="http://schemas.openxmlformats.org/officeDocument/2006/relationships/image" Target="../media/image107.png"/><Relationship Id="rId10" Type="http://schemas.openxmlformats.org/officeDocument/2006/relationships/image" Target="../media/image106.png"/><Relationship Id="rId1" Type="http://schemas.openxmlformats.org/officeDocument/2006/relationships/image" Target="../media/image9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7.jpeg"/><Relationship Id="rId2" Type="http://schemas.openxmlformats.org/officeDocument/2006/relationships/image" Target="../media/image113.png"/><Relationship Id="rId1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7.jpeg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Relationship Id="rId3" Type="http://schemas.openxmlformats.org/officeDocument/2006/relationships/image" Target="../media/image114.png"/><Relationship Id="rId2" Type="http://schemas.openxmlformats.org/officeDocument/2006/relationships/image" Target="../media/image82.png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6.png"/><Relationship Id="rId8" Type="http://schemas.openxmlformats.org/officeDocument/2006/relationships/image" Target="../media/image125.png"/><Relationship Id="rId7" Type="http://schemas.openxmlformats.org/officeDocument/2006/relationships/image" Target="../media/image124.png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67.jpeg"/><Relationship Id="rId14" Type="http://schemas.openxmlformats.org/officeDocument/2006/relationships/image" Target="../media/image131.png"/><Relationship Id="rId13" Type="http://schemas.openxmlformats.org/officeDocument/2006/relationships/image" Target="../media/image130.png"/><Relationship Id="rId12" Type="http://schemas.openxmlformats.org/officeDocument/2006/relationships/image" Target="../media/image129.png"/><Relationship Id="rId11" Type="http://schemas.openxmlformats.org/officeDocument/2006/relationships/image" Target="../media/image128.png"/><Relationship Id="rId10" Type="http://schemas.openxmlformats.org/officeDocument/2006/relationships/image" Target="../media/image127.png"/><Relationship Id="rId1" Type="http://schemas.openxmlformats.org/officeDocument/2006/relationships/image" Target="../media/image118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image" Target="../media/image1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jpeg"/><Relationship Id="rId1" Type="http://schemas.openxmlformats.org/officeDocument/2006/relationships/image" Target="../media/image13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6.png"/><Relationship Id="rId8" Type="http://schemas.openxmlformats.org/officeDocument/2006/relationships/image" Target="../media/image145.png"/><Relationship Id="rId7" Type="http://schemas.openxmlformats.org/officeDocument/2006/relationships/image" Target="../media/image144.png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7.png"/><Relationship Id="rId10" Type="http://schemas.openxmlformats.org/officeDocument/2006/relationships/image" Target="../media/image32.png"/><Relationship Id="rId1" Type="http://schemas.openxmlformats.org/officeDocument/2006/relationships/image" Target="../media/image138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6.png"/><Relationship Id="rId8" Type="http://schemas.openxmlformats.org/officeDocument/2006/relationships/image" Target="../media/image155.png"/><Relationship Id="rId7" Type="http://schemas.openxmlformats.org/officeDocument/2006/relationships/image" Target="../media/image154.png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51.png"/><Relationship Id="rId3" Type="http://schemas.openxmlformats.org/officeDocument/2006/relationships/image" Target="../media/image150.png"/><Relationship Id="rId2" Type="http://schemas.openxmlformats.org/officeDocument/2006/relationships/image" Target="../media/image149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15.png"/><Relationship Id="rId17" Type="http://schemas.openxmlformats.org/officeDocument/2006/relationships/image" Target="../media/image164.png"/><Relationship Id="rId16" Type="http://schemas.openxmlformats.org/officeDocument/2006/relationships/image" Target="../media/image163.png"/><Relationship Id="rId15" Type="http://schemas.openxmlformats.org/officeDocument/2006/relationships/image" Target="../media/image162.png"/><Relationship Id="rId14" Type="http://schemas.openxmlformats.org/officeDocument/2006/relationships/image" Target="../media/image161.png"/><Relationship Id="rId13" Type="http://schemas.openxmlformats.org/officeDocument/2006/relationships/image" Target="../media/image160.png"/><Relationship Id="rId12" Type="http://schemas.openxmlformats.org/officeDocument/2006/relationships/image" Target="../media/image159.png"/><Relationship Id="rId11" Type="http://schemas.openxmlformats.org/officeDocument/2006/relationships/image" Target="../media/image158.png"/><Relationship Id="rId10" Type="http://schemas.openxmlformats.org/officeDocument/2006/relationships/image" Target="../media/image157.png"/><Relationship Id="rId1" Type="http://schemas.openxmlformats.org/officeDocument/2006/relationships/image" Target="../media/image148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2.png"/><Relationship Id="rId8" Type="http://schemas.openxmlformats.org/officeDocument/2006/relationships/tags" Target="../tags/tag2.xml"/><Relationship Id="rId7" Type="http://schemas.openxmlformats.org/officeDocument/2006/relationships/image" Target="../media/image171.png"/><Relationship Id="rId6" Type="http://schemas.openxmlformats.org/officeDocument/2006/relationships/image" Target="../media/image170.png"/><Relationship Id="rId5" Type="http://schemas.openxmlformats.org/officeDocument/2006/relationships/image" Target="../media/image169.png"/><Relationship Id="rId4" Type="http://schemas.openxmlformats.org/officeDocument/2006/relationships/image" Target="../media/image168.png"/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74.png"/><Relationship Id="rId11" Type="http://schemas.openxmlformats.org/officeDocument/2006/relationships/image" Target="../media/image67.jpeg"/><Relationship Id="rId10" Type="http://schemas.openxmlformats.org/officeDocument/2006/relationships/image" Target="../media/image173.png"/><Relationship Id="rId1" Type="http://schemas.openxmlformats.org/officeDocument/2006/relationships/image" Target="../media/image165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3.png"/><Relationship Id="rId8" Type="http://schemas.openxmlformats.org/officeDocument/2006/relationships/image" Target="../media/image182.png"/><Relationship Id="rId7" Type="http://schemas.openxmlformats.org/officeDocument/2006/relationships/image" Target="../media/image181.png"/><Relationship Id="rId6" Type="http://schemas.openxmlformats.org/officeDocument/2006/relationships/image" Target="../media/image180.png"/><Relationship Id="rId5" Type="http://schemas.openxmlformats.org/officeDocument/2006/relationships/image" Target="../media/image179.png"/><Relationship Id="rId4" Type="http://schemas.openxmlformats.org/officeDocument/2006/relationships/image" Target="../media/image178.png"/><Relationship Id="rId3" Type="http://schemas.openxmlformats.org/officeDocument/2006/relationships/image" Target="../media/image177.png"/><Relationship Id="rId2" Type="http://schemas.openxmlformats.org/officeDocument/2006/relationships/image" Target="../media/image176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192.png"/><Relationship Id="rId17" Type="http://schemas.openxmlformats.org/officeDocument/2006/relationships/image" Target="../media/image191.png"/><Relationship Id="rId16" Type="http://schemas.openxmlformats.org/officeDocument/2006/relationships/image" Target="../media/image190.png"/><Relationship Id="rId15" Type="http://schemas.openxmlformats.org/officeDocument/2006/relationships/image" Target="../media/image189.png"/><Relationship Id="rId14" Type="http://schemas.openxmlformats.org/officeDocument/2006/relationships/image" Target="../media/image188.png"/><Relationship Id="rId13" Type="http://schemas.openxmlformats.org/officeDocument/2006/relationships/image" Target="../media/image187.png"/><Relationship Id="rId12" Type="http://schemas.openxmlformats.org/officeDocument/2006/relationships/image" Target="../media/image186.png"/><Relationship Id="rId11" Type="http://schemas.openxmlformats.org/officeDocument/2006/relationships/image" Target="../media/image185.png"/><Relationship Id="rId10" Type="http://schemas.openxmlformats.org/officeDocument/2006/relationships/image" Target="../media/image184.png"/><Relationship Id="rId1" Type="http://schemas.openxmlformats.org/officeDocument/2006/relationships/image" Target="../media/image175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0.png"/><Relationship Id="rId8" Type="http://schemas.openxmlformats.org/officeDocument/2006/relationships/image" Target="../media/image199.png"/><Relationship Id="rId7" Type="http://schemas.openxmlformats.org/officeDocument/2006/relationships/image" Target="../media/image198.png"/><Relationship Id="rId6" Type="http://schemas.openxmlformats.org/officeDocument/2006/relationships/image" Target="../media/image197.png"/><Relationship Id="rId5" Type="http://schemas.openxmlformats.org/officeDocument/2006/relationships/image" Target="../media/image196.png"/><Relationship Id="rId4" Type="http://schemas.openxmlformats.org/officeDocument/2006/relationships/image" Target="../media/image195.png"/><Relationship Id="rId3" Type="http://schemas.openxmlformats.org/officeDocument/2006/relationships/image" Target="../media/image194.png"/><Relationship Id="rId2" Type="http://schemas.openxmlformats.org/officeDocument/2006/relationships/image" Target="../media/image193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5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7.png"/><Relationship Id="rId8" Type="http://schemas.openxmlformats.org/officeDocument/2006/relationships/image" Target="../media/image206.png"/><Relationship Id="rId7" Type="http://schemas.openxmlformats.org/officeDocument/2006/relationships/image" Target="../media/image205.png"/><Relationship Id="rId6" Type="http://schemas.openxmlformats.org/officeDocument/2006/relationships/image" Target="../media/image204.png"/><Relationship Id="rId5" Type="http://schemas.openxmlformats.org/officeDocument/2006/relationships/image" Target="../media/image203.png"/><Relationship Id="rId4" Type="http://schemas.openxmlformats.org/officeDocument/2006/relationships/image" Target="../media/image26.png"/><Relationship Id="rId3" Type="http://schemas.openxmlformats.org/officeDocument/2006/relationships/image" Target="../media/image179.png"/><Relationship Id="rId2" Type="http://schemas.openxmlformats.org/officeDocument/2006/relationships/image" Target="../media/image202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5.png"/><Relationship Id="rId11" Type="http://schemas.openxmlformats.org/officeDocument/2006/relationships/image" Target="../media/image209.png"/><Relationship Id="rId10" Type="http://schemas.openxmlformats.org/officeDocument/2006/relationships/image" Target="../media/image208.png"/><Relationship Id="rId1" Type="http://schemas.openxmlformats.org/officeDocument/2006/relationships/image" Target="../media/image201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8.jpeg"/><Relationship Id="rId8" Type="http://schemas.openxmlformats.org/officeDocument/2006/relationships/image" Target="../media/image217.png"/><Relationship Id="rId7" Type="http://schemas.openxmlformats.org/officeDocument/2006/relationships/image" Target="../media/image216.png"/><Relationship Id="rId6" Type="http://schemas.openxmlformats.org/officeDocument/2006/relationships/image" Target="../media/image215.png"/><Relationship Id="rId5" Type="http://schemas.openxmlformats.org/officeDocument/2006/relationships/image" Target="../media/image214.png"/><Relationship Id="rId4" Type="http://schemas.openxmlformats.org/officeDocument/2006/relationships/image" Target="../media/image213.png"/><Relationship Id="rId3" Type="http://schemas.openxmlformats.org/officeDocument/2006/relationships/image" Target="../media/image212.png"/><Relationship Id="rId2" Type="http://schemas.openxmlformats.org/officeDocument/2006/relationships/image" Target="../media/image211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67.jpeg"/><Relationship Id="rId1" Type="http://schemas.openxmlformats.org/officeDocument/2006/relationships/image" Target="../media/image210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6.png"/><Relationship Id="rId8" Type="http://schemas.openxmlformats.org/officeDocument/2006/relationships/image" Target="../media/image225.png"/><Relationship Id="rId7" Type="http://schemas.openxmlformats.org/officeDocument/2006/relationships/image" Target="../media/image224.png"/><Relationship Id="rId6" Type="http://schemas.openxmlformats.org/officeDocument/2006/relationships/image" Target="../media/image223.png"/><Relationship Id="rId5" Type="http://schemas.openxmlformats.org/officeDocument/2006/relationships/image" Target="../media/image222.png"/><Relationship Id="rId4" Type="http://schemas.openxmlformats.org/officeDocument/2006/relationships/image" Target="../media/image221.png"/><Relationship Id="rId3" Type="http://schemas.openxmlformats.org/officeDocument/2006/relationships/image" Target="../media/image220.png"/><Relationship Id="rId2" Type="http://schemas.openxmlformats.org/officeDocument/2006/relationships/image" Target="../media/image66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67.jpeg"/><Relationship Id="rId10" Type="http://schemas.openxmlformats.org/officeDocument/2006/relationships/image" Target="../media/image227.png"/><Relationship Id="rId1" Type="http://schemas.openxmlformats.org/officeDocument/2006/relationships/image" Target="../media/image219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6.png"/><Relationship Id="rId8" Type="http://schemas.openxmlformats.org/officeDocument/2006/relationships/image" Target="../media/image235.png"/><Relationship Id="rId7" Type="http://schemas.openxmlformats.org/officeDocument/2006/relationships/image" Target="../media/image234.png"/><Relationship Id="rId6" Type="http://schemas.openxmlformats.org/officeDocument/2006/relationships/image" Target="../media/image233.png"/><Relationship Id="rId5" Type="http://schemas.openxmlformats.org/officeDocument/2006/relationships/image" Target="../media/image232.png"/><Relationship Id="rId4" Type="http://schemas.openxmlformats.org/officeDocument/2006/relationships/image" Target="../media/image231.png"/><Relationship Id="rId3" Type="http://schemas.openxmlformats.org/officeDocument/2006/relationships/image" Target="../media/image230.png"/><Relationship Id="rId2" Type="http://schemas.openxmlformats.org/officeDocument/2006/relationships/image" Target="../media/image229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67.jpeg"/><Relationship Id="rId10" Type="http://schemas.openxmlformats.org/officeDocument/2006/relationships/image" Target="../media/image237.png"/><Relationship Id="rId1" Type="http://schemas.openxmlformats.org/officeDocument/2006/relationships/image" Target="../media/image228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4.png"/><Relationship Id="rId8" Type="http://schemas.openxmlformats.org/officeDocument/2006/relationships/image" Target="../media/image243.png"/><Relationship Id="rId7" Type="http://schemas.openxmlformats.org/officeDocument/2006/relationships/image" Target="../media/image242.png"/><Relationship Id="rId6" Type="http://schemas.openxmlformats.org/officeDocument/2006/relationships/image" Target="../media/image135.png"/><Relationship Id="rId5" Type="http://schemas.openxmlformats.org/officeDocument/2006/relationships/image" Target="../media/image241.png"/><Relationship Id="rId4" Type="http://schemas.openxmlformats.org/officeDocument/2006/relationships/image" Target="../media/image53.png"/><Relationship Id="rId3" Type="http://schemas.openxmlformats.org/officeDocument/2006/relationships/image" Target="../media/image240.png"/><Relationship Id="rId2" Type="http://schemas.openxmlformats.org/officeDocument/2006/relationships/image" Target="../media/image239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47.png"/><Relationship Id="rId12" Type="http://schemas.openxmlformats.org/officeDocument/2006/relationships/image" Target="../media/image15.png"/><Relationship Id="rId11" Type="http://schemas.openxmlformats.org/officeDocument/2006/relationships/image" Target="../media/image246.png"/><Relationship Id="rId10" Type="http://schemas.openxmlformats.org/officeDocument/2006/relationships/image" Target="../media/image245.png"/><Relationship Id="rId1" Type="http://schemas.openxmlformats.org/officeDocument/2006/relationships/image" Target="../media/image238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5.png"/><Relationship Id="rId10" Type="http://schemas.openxmlformats.org/officeDocument/2006/relationships/image" Target="../media/image25.png"/><Relationship Id="rId1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254.png"/><Relationship Id="rId7" Type="http://schemas.openxmlformats.org/officeDocument/2006/relationships/image" Target="../media/image253.png"/><Relationship Id="rId6" Type="http://schemas.openxmlformats.org/officeDocument/2006/relationships/image" Target="../media/image147.png"/><Relationship Id="rId5" Type="http://schemas.openxmlformats.org/officeDocument/2006/relationships/image" Target="../media/image252.png"/><Relationship Id="rId4" Type="http://schemas.openxmlformats.org/officeDocument/2006/relationships/image" Target="../media/image251.png"/><Relationship Id="rId3" Type="http://schemas.openxmlformats.org/officeDocument/2006/relationships/image" Target="../media/image250.png"/><Relationship Id="rId2" Type="http://schemas.openxmlformats.org/officeDocument/2006/relationships/image" Target="../media/image24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48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3.png"/><Relationship Id="rId8" Type="http://schemas.openxmlformats.org/officeDocument/2006/relationships/image" Target="../media/image262.png"/><Relationship Id="rId7" Type="http://schemas.openxmlformats.org/officeDocument/2006/relationships/image" Target="../media/image261.png"/><Relationship Id="rId6" Type="http://schemas.openxmlformats.org/officeDocument/2006/relationships/image" Target="../media/image260.png"/><Relationship Id="rId5" Type="http://schemas.openxmlformats.org/officeDocument/2006/relationships/image" Target="../media/image259.png"/><Relationship Id="rId4" Type="http://schemas.openxmlformats.org/officeDocument/2006/relationships/image" Target="../media/image258.png"/><Relationship Id="rId3" Type="http://schemas.openxmlformats.org/officeDocument/2006/relationships/image" Target="../media/image257.png"/><Relationship Id="rId2" Type="http://schemas.openxmlformats.org/officeDocument/2006/relationships/image" Target="../media/image256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64.png"/><Relationship Id="rId10" Type="http://schemas.openxmlformats.org/officeDocument/2006/relationships/image" Target="../media/image15.png"/><Relationship Id="rId1" Type="http://schemas.openxmlformats.org/officeDocument/2006/relationships/image" Target="../media/image255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68.png"/><Relationship Id="rId4" Type="http://schemas.openxmlformats.org/officeDocument/2006/relationships/image" Target="../media/image267.png"/><Relationship Id="rId3" Type="http://schemas.openxmlformats.org/officeDocument/2006/relationships/image" Target="../media/image266.png"/><Relationship Id="rId2" Type="http://schemas.openxmlformats.org/officeDocument/2006/relationships/image" Target="../media/image53.png"/><Relationship Id="rId1" Type="http://schemas.openxmlformats.org/officeDocument/2006/relationships/image" Target="../media/image265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7.jpeg"/><Relationship Id="rId5" Type="http://schemas.openxmlformats.org/officeDocument/2006/relationships/image" Target="../media/image270.png"/><Relationship Id="rId4" Type="http://schemas.openxmlformats.org/officeDocument/2006/relationships/image" Target="../media/image269.png"/><Relationship Id="rId3" Type="http://schemas.openxmlformats.org/officeDocument/2006/relationships/image" Target="../media/image99.png"/><Relationship Id="rId2" Type="http://schemas.openxmlformats.org/officeDocument/2006/relationships/image" Target="../media/image26.png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8.png"/><Relationship Id="rId8" Type="http://schemas.openxmlformats.org/officeDocument/2006/relationships/image" Target="../media/image277.png"/><Relationship Id="rId7" Type="http://schemas.openxmlformats.org/officeDocument/2006/relationships/image" Target="../media/image276.png"/><Relationship Id="rId6" Type="http://schemas.openxmlformats.org/officeDocument/2006/relationships/image" Target="../media/image275.png"/><Relationship Id="rId5" Type="http://schemas.openxmlformats.org/officeDocument/2006/relationships/image" Target="../media/image58.png"/><Relationship Id="rId4" Type="http://schemas.openxmlformats.org/officeDocument/2006/relationships/image" Target="../media/image274.png"/><Relationship Id="rId3" Type="http://schemas.openxmlformats.org/officeDocument/2006/relationships/image" Target="../media/image273.png"/><Relationship Id="rId2" Type="http://schemas.openxmlformats.org/officeDocument/2006/relationships/image" Target="../media/image27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5.png"/><Relationship Id="rId10" Type="http://schemas.openxmlformats.org/officeDocument/2006/relationships/image" Target="../media/image279.png"/><Relationship Id="rId1" Type="http://schemas.openxmlformats.org/officeDocument/2006/relationships/image" Target="../media/image271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7.png"/><Relationship Id="rId8" Type="http://schemas.openxmlformats.org/officeDocument/2006/relationships/image" Target="../media/image286.png"/><Relationship Id="rId7" Type="http://schemas.openxmlformats.org/officeDocument/2006/relationships/image" Target="../media/image285.png"/><Relationship Id="rId6" Type="http://schemas.openxmlformats.org/officeDocument/2006/relationships/image" Target="../media/image284.png"/><Relationship Id="rId5" Type="http://schemas.openxmlformats.org/officeDocument/2006/relationships/image" Target="../media/image283.png"/><Relationship Id="rId4" Type="http://schemas.openxmlformats.org/officeDocument/2006/relationships/image" Target="../media/image282.png"/><Relationship Id="rId3" Type="http://schemas.openxmlformats.org/officeDocument/2006/relationships/image" Target="../media/image281.png"/><Relationship Id="rId2" Type="http://schemas.openxmlformats.org/officeDocument/2006/relationships/image" Target="../media/image280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2.png"/><Relationship Id="rId1" Type="http://schemas.openxmlformats.org/officeDocument/2006/relationships/tags" Target="../tags/tag3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7.jpeg"/><Relationship Id="rId4" Type="http://schemas.openxmlformats.org/officeDocument/2006/relationships/image" Target="../media/image291.png"/><Relationship Id="rId3" Type="http://schemas.openxmlformats.org/officeDocument/2006/relationships/image" Target="../media/image290.png"/><Relationship Id="rId2" Type="http://schemas.openxmlformats.org/officeDocument/2006/relationships/image" Target="../media/image289.png"/><Relationship Id="rId1" Type="http://schemas.openxmlformats.org/officeDocument/2006/relationships/image" Target="../media/image28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2.png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5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6.png"/><Relationship Id="rId7" Type="http://schemas.openxmlformats.org/officeDocument/2006/relationships/image" Target="../media/image55.jpeg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64.jpeg"/><Relationship Id="rId7" Type="http://schemas.openxmlformats.org/officeDocument/2006/relationships/image" Target="../media/image63.png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/>
          <p:nvPr/>
        </p:nvSpPr>
        <p:spPr>
          <a:xfrm>
            <a:off x="2421890" y="3159760"/>
            <a:ext cx="7099935" cy="7886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 anchor="ctr" anchorCtr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ctr" rtl="0" eaLnBrk="0">
              <a:lnSpc>
                <a:spcPct val="94000"/>
              </a:lnSpc>
            </a:pPr>
            <a:r>
              <a:rPr sz="4400" b="1">
                <a:solidFill>
                  <a:srgbClr val="1D4ED8"/>
                </a:solidFill>
                <a:latin typeface="Arial Bold" panose="020B0604020202090204" charset="0"/>
                <a:cs typeface="Arial Bold" panose="020B0604020202090204" charset="0"/>
              </a:rPr>
              <a:t>Ark</a:t>
            </a:r>
            <a:r>
              <a:rPr lang="en-US" sz="4400" b="1">
                <a:solidFill>
                  <a:srgbClr val="1D4ED8"/>
                </a:solidFill>
                <a:latin typeface="Arial Bold" panose="020B0604020202090204" charset="0"/>
                <a:cs typeface="Arial Bold" panose="020B0604020202090204" charset="0"/>
              </a:rPr>
              <a:t>UI</a:t>
            </a:r>
            <a:r>
              <a:rPr sz="4400" b="1">
                <a:solidFill>
                  <a:srgbClr val="1D4ED8"/>
                </a:solidFill>
                <a:latin typeface="Arial Bold" panose="020B0604020202090204" charset="0"/>
                <a:cs typeface="Arial Bold" panose="020B0604020202090204" charset="0"/>
              </a:rPr>
              <a:t>框架的渲染控制机制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" name="rect 4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699734" y="7779536"/>
            <a:ext cx="12674" cy="12674"/>
          </a:xfrm>
          <a:prstGeom prst="rect">
            <a:avLst/>
          </a:prstGeom>
        </p:spPr>
      </p:pic>
      <p:sp>
        <p:nvSpPr>
          <p:cNvPr id="8" name="rect 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" name="textbox 12"/>
          <p:cNvSpPr/>
          <p:nvPr/>
        </p:nvSpPr>
        <p:spPr>
          <a:xfrm>
            <a:off x="4846101" y="5450954"/>
            <a:ext cx="2396489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定义行为规范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实现多态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多继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承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724650" y="4763261"/>
            <a:ext cx="609600" cy="60960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953000" y="4763261"/>
            <a:ext cx="609600" cy="60960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886450" y="4763261"/>
            <a:ext cx="609600" cy="609600"/>
          </a:xfrm>
          <a:prstGeom prst="rect">
            <a:avLst/>
          </a:prstGeom>
        </p:spPr>
      </p:pic>
      <p:sp>
        <p:nvSpPr>
          <p:cNvPr id="20" name="textbox 20"/>
          <p:cNvSpPr/>
          <p:nvPr/>
        </p:nvSpPr>
        <p:spPr>
          <a:xfrm>
            <a:off x="5197475" y="2645536"/>
            <a:ext cx="1802129" cy="2463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0825" algn="l" rtl="0" eaLnBrk="0">
              <a:lnSpc>
                <a:spcPct val="95000"/>
              </a:lnSpc>
              <a:tabLst>
                <a:tab pos="323850" algn="l"/>
              </a:tabLst>
            </a:pPr>
            <a:r>
              <a:rPr sz="1500" kern="0" spc="0" dirty="0">
                <a:solidFill>
                  <a:srgbClr val="2563EB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0" dirty="0">
                <a:solidFill>
                  <a:srgbClr val="2563EB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1500" b="1" kern="0" spc="230" dirty="0">
                <a:solidFill>
                  <a:srgbClr val="2563EB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500" kern="0" spc="16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高级编程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210175" y="2667761"/>
            <a:ext cx="238125" cy="1905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2179325" y="4990150"/>
            <a:ext cx="12674" cy="12674"/>
          </a:xfrm>
          <a:prstGeom prst="rect">
            <a:avLst/>
          </a:prstGeom>
        </p:spPr>
      </p:pic>
      <p:sp>
        <p:nvSpPr>
          <p:cNvPr id="5" name="textbox 18"/>
          <p:cNvSpPr/>
          <p:nvPr/>
        </p:nvSpPr>
        <p:spPr>
          <a:xfrm>
            <a:off x="4097020" y="2539365"/>
            <a:ext cx="958215" cy="446405"/>
          </a:xfrm>
          <a:prstGeom prst="rect">
            <a:avLst/>
          </a:prstGeom>
          <a:solidFill>
            <a:srgbClr val="1D4ED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 anchor="ctr" anchorCtr="0"/>
          <a:p>
            <a:pPr algn="ctr" rtl="0" eaLnBrk="0">
              <a:lnSpc>
                <a:spcPct val="115000"/>
              </a:lnSpc>
            </a:pPr>
            <a:r>
              <a:rPr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</a:t>
            </a:r>
            <a:r>
              <a:rPr lang="zh-CN"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十四</a:t>
            </a:r>
            <a:r>
              <a:rPr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章</a:t>
            </a:r>
            <a:endParaRPr sz="126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2445" y="6022340"/>
            <a:ext cx="6096000" cy="273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9685" algn="ctr" rtl="0" eaLnBrk="0">
              <a:lnSpc>
                <a:spcPct val="99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威哥爱编程</a:t>
            </a:r>
            <a:r>
              <a:rPr sz="1200" kern="0" spc="8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 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|   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《鸿蒙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HarmonyOS</a:t>
            </a:r>
            <a:r>
              <a:rPr sz="1200" kern="0" spc="13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NEXT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开发之路》卷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1 A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rkTS 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语言篇</a:t>
            </a:r>
            <a:endParaRPr lang="zh-CN" altLang="en-US" sz="1200" kern="0" spc="-20" dirty="0">
              <a:solidFill>
                <a:srgbClr val="9CA3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96335" y="4034155"/>
            <a:ext cx="4551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ern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面向对象编程中的接口定义、</a:t>
            </a:r>
            <a:r>
              <a:rPr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实现与继承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280" name="table 280"/>
          <p:cNvGraphicFramePr>
            <a:graphicFrameLocks noGrp="1"/>
          </p:cNvGraphicFramePr>
          <p:nvPr/>
        </p:nvGraphicFramePr>
        <p:xfrm>
          <a:off x="444500" y="2553461"/>
          <a:ext cx="11277600" cy="1657350"/>
        </p:xfrm>
        <a:graphic>
          <a:graphicData uri="http://schemas.openxmlformats.org/drawingml/2006/table">
            <a:tbl>
              <a:tblPr/>
              <a:tblGrid>
                <a:gridCol w="11277600"/>
              </a:tblGrid>
              <a:tr h="1644650">
                <a:tc>
                  <a:txBody>
                    <a:bodyPr/>
                    <a:p>
                      <a:pPr algn="l" rtl="0" eaLnBrk="0">
                        <a:lnSpc>
                          <a:spcPct val="11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77165" algn="l" rtl="0" eaLnBrk="0">
                        <a:lnSpc>
                          <a:spcPts val="1890"/>
                        </a:lnSpc>
                      </a:pPr>
                      <a:r>
                        <a:rPr sz="1300" b="1" kern="0" spc="100" dirty="0">
                          <a:solidFill>
                            <a:srgbClr val="0369A1">
                              <a:alpha val="100000"/>
                            </a:srgbClr>
                          </a:solidFill>
                          <a:latin typeface="Consolas" panose="020B0609020204030204"/>
                          <a:ea typeface="Consolas" panose="020B0609020204030204"/>
                          <a:cs typeface="Consolas" panose="020B0609020204030204"/>
                        </a:rPr>
                        <a:t>ForEach</a:t>
                      </a:r>
                      <a:r>
                        <a:rPr sz="1300" kern="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(</a:t>
                      </a:r>
                      <a:endParaRPr sz="13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  <a:p>
                      <a:pPr marL="379095" algn="l" rtl="0" eaLnBrk="0">
                        <a:lnSpc>
                          <a:spcPct val="85000"/>
                        </a:lnSpc>
                        <a:spcBef>
                          <a:spcPts val="595"/>
                        </a:spcBef>
                      </a:pPr>
                      <a:r>
                        <a:rPr sz="1300" kern="0" spc="0" dirty="0">
                          <a:solidFill>
                            <a:srgbClr val="9333EA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arr</a:t>
                      </a:r>
                      <a:r>
                        <a:rPr sz="1300" kern="0" spc="-470" dirty="0">
                          <a:solidFill>
                            <a:srgbClr val="9333EA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:</a:t>
                      </a:r>
                      <a:r>
                        <a:rPr sz="13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b="1" kern="0" spc="0" dirty="0">
                          <a:solidFill>
                            <a:srgbClr val="0369A1">
                              <a:alpha val="100000"/>
                            </a:srgbClr>
                          </a:solidFill>
                          <a:latin typeface="Consolas" panose="020B0609020204030204"/>
                          <a:ea typeface="Consolas" panose="020B0609020204030204"/>
                          <a:cs typeface="Consolas" panose="020B0609020204030204"/>
                        </a:rPr>
                        <a:t>Array</a:t>
                      </a:r>
                      <a:r>
                        <a:rPr sz="13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,</a:t>
                      </a:r>
                      <a:endParaRPr sz="13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  <a:p>
                      <a:pPr marL="382905" algn="l" rtl="0" eaLnBrk="0">
                        <a:lnSpc>
                          <a:spcPts val="1890"/>
                        </a:lnSpc>
                        <a:spcBef>
                          <a:spcPts val="390"/>
                        </a:spcBef>
                      </a:pPr>
                      <a:r>
                        <a:rPr sz="1300" kern="0" spc="0" dirty="0">
                          <a:solidFill>
                            <a:srgbClr val="9333EA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itemGenerator</a:t>
                      </a:r>
                      <a:r>
                        <a:rPr sz="1300" kern="0" spc="-390" dirty="0">
                          <a:solidFill>
                            <a:srgbClr val="9333EA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:</a:t>
                      </a:r>
                      <a:r>
                        <a:rPr sz="1300" kern="0" spc="3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(</a:t>
                      </a:r>
                      <a:r>
                        <a:rPr sz="13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item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: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b="1" kern="0" spc="0" dirty="0">
                          <a:solidFill>
                            <a:srgbClr val="0369A1">
                              <a:alpha val="100000"/>
                            </a:srgbClr>
                          </a:solidFill>
                          <a:latin typeface="Consolas" panose="020B0609020204030204"/>
                          <a:ea typeface="Consolas" panose="020B0609020204030204"/>
                          <a:cs typeface="Consolas" panose="020B0609020204030204"/>
                        </a:rPr>
                        <a:t>Object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,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index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: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b="1" kern="0" spc="0" dirty="0">
                          <a:solidFill>
                            <a:srgbClr val="0369A1">
                              <a:alpha val="100000"/>
                            </a:srgbClr>
                          </a:solidFill>
                          <a:latin typeface="Consolas" panose="020B0609020204030204"/>
                          <a:ea typeface="Consolas" panose="020B0609020204030204"/>
                          <a:cs typeface="Consolas" panose="020B0609020204030204"/>
                        </a:rPr>
                        <a:t>number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)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=&gt;</a:t>
                      </a:r>
                      <a:r>
                        <a:rPr sz="13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b="1" kern="0" spc="0" dirty="0">
                          <a:solidFill>
                            <a:srgbClr val="0369A1">
                              <a:alpha val="100000"/>
                            </a:srgbClr>
                          </a:solidFill>
                          <a:latin typeface="Consolas" panose="020B0609020204030204"/>
                          <a:ea typeface="Consolas" panose="020B0609020204030204"/>
                          <a:cs typeface="Consolas" panose="020B0609020204030204"/>
                        </a:rPr>
                        <a:t>void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,</a:t>
                      </a:r>
                      <a:endParaRPr sz="13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  <a:p>
                      <a:pPr marL="387985" algn="l" rtl="0" eaLnBrk="0">
                        <a:lnSpc>
                          <a:spcPts val="1935"/>
                        </a:lnSpc>
                        <a:spcBef>
                          <a:spcPts val="190"/>
                        </a:spcBef>
                      </a:pPr>
                      <a:r>
                        <a:rPr sz="1300" kern="0" spc="0" dirty="0">
                          <a:solidFill>
                            <a:srgbClr val="9333EA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keyGenerator</a:t>
                      </a:r>
                      <a:r>
                        <a:rPr sz="13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?:</a:t>
                      </a:r>
                      <a:r>
                        <a:rPr sz="1300" kern="0" spc="3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(</a:t>
                      </a:r>
                      <a:r>
                        <a:rPr sz="13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item</a:t>
                      </a:r>
                      <a:r>
                        <a:rPr sz="13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:</a:t>
                      </a:r>
                      <a:r>
                        <a:rPr sz="13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b="1" kern="0" spc="0" dirty="0">
                          <a:solidFill>
                            <a:srgbClr val="0369A1">
                              <a:alpha val="100000"/>
                            </a:srgbClr>
                          </a:solidFill>
                          <a:latin typeface="Consolas" panose="020B0609020204030204"/>
                          <a:ea typeface="Consolas" panose="020B0609020204030204"/>
                          <a:cs typeface="Consolas" panose="020B0609020204030204"/>
                        </a:rPr>
                        <a:t>Object</a:t>
                      </a:r>
                      <a:r>
                        <a:rPr sz="13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,</a:t>
                      </a:r>
                      <a:r>
                        <a:rPr sz="13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index</a:t>
                      </a:r>
                      <a:r>
                        <a:rPr sz="13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:</a:t>
                      </a:r>
                      <a:r>
                        <a:rPr sz="13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b="1" kern="0" spc="0" dirty="0">
                          <a:solidFill>
                            <a:srgbClr val="0369A1">
                              <a:alpha val="100000"/>
                            </a:srgbClr>
                          </a:solidFill>
                          <a:latin typeface="Consolas" panose="020B0609020204030204"/>
                          <a:ea typeface="Consolas" panose="020B0609020204030204"/>
                          <a:cs typeface="Consolas" panose="020B0609020204030204"/>
                        </a:rPr>
                        <a:t>number</a:t>
                      </a:r>
                      <a:r>
                        <a:rPr sz="13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)</a:t>
                      </a:r>
                      <a:r>
                        <a:rPr sz="13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=&gt;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 </a:t>
                      </a:r>
                      <a:r>
                        <a:rPr sz="1300" b="1" kern="0" spc="0" dirty="0">
                          <a:solidFill>
                            <a:srgbClr val="0369A1">
                              <a:alpha val="100000"/>
                            </a:srgbClr>
                          </a:solidFill>
                          <a:latin typeface="Consolas" panose="020B0609020204030204"/>
                          <a:ea typeface="Consolas" panose="020B0609020204030204"/>
                          <a:cs typeface="Consolas" panose="020B0609020204030204"/>
                        </a:rPr>
                        <a:t>string</a:t>
                      </a:r>
                      <a:endParaRPr sz="1300" dirty="0">
                        <a:latin typeface="Consolas" panose="020B0609020204030204"/>
                        <a:ea typeface="Consolas" panose="020B0609020204030204"/>
                        <a:cs typeface="Consolas" panose="020B0609020204030204"/>
                      </a:endParaRPr>
                    </a:p>
                    <a:p>
                      <a:pPr marL="190500" algn="l" rtl="0" eaLnBrk="0">
                        <a:lnSpc>
                          <a:spcPts val="1890"/>
                        </a:lnSpc>
                        <a:spcBef>
                          <a:spcPts val="180"/>
                        </a:spcBef>
                      </a:pPr>
                      <a:r>
                        <a:rPr sz="13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Lucida Console" panose="020B0609040504020204"/>
                          <a:ea typeface="Lucida Console" panose="020B0609040504020204"/>
                          <a:cs typeface="Lucida Console" panose="020B0609040504020204"/>
                        </a:rPr>
                        <a:t>)</a:t>
                      </a:r>
                      <a:endParaRPr sz="1300" dirty="0">
                        <a:latin typeface="Lucida Console" panose="020B0609040504020204"/>
                        <a:ea typeface="Lucida Console" panose="020B0609040504020204"/>
                        <a:cs typeface="Lucida Console" panose="020B060904050402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2" name="rect 282"/>
          <p:cNvSpPr/>
          <p:nvPr/>
        </p:nvSpPr>
        <p:spPr>
          <a:xfrm>
            <a:off x="3702049" y="5601461"/>
            <a:ext cx="1447800" cy="209550"/>
          </a:xfrm>
          <a:prstGeom prst="rect">
            <a:avLst/>
          </a:prstGeom>
          <a:solidFill>
            <a:srgbClr val="F3F4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84" name="textbox 284"/>
          <p:cNvSpPr/>
          <p:nvPr/>
        </p:nvSpPr>
        <p:spPr>
          <a:xfrm>
            <a:off x="700176" y="5109387"/>
            <a:ext cx="4429125" cy="693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数据源，为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Array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类型的数组：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10820" algn="l" rtl="0" eaLnBrk="0">
              <a:lnSpc>
                <a:spcPct val="91000"/>
              </a:lnSpc>
              <a:spcBef>
                <a:spcPts val="790"/>
              </a:spcBef>
              <a:tabLst>
                <a:tab pos="374650" algn="l"/>
              </a:tabLst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可以设置为空数组，此时不会创建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515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·</a:t>
            </a:r>
            <a:r>
              <a:rPr sz="1200" kern="0" spc="9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可以设置返回值为数组类型的函数，如 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</a:t>
            </a:r>
            <a:r>
              <a:rPr sz="1200" kern="0" spc="-4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.slice(1,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286" name="picture 2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63599" y="5449061"/>
            <a:ext cx="47625" cy="47625"/>
          </a:xfrm>
          <a:prstGeom prst="rect">
            <a:avLst/>
          </a:prstGeom>
        </p:spPr>
      </p:pic>
      <p:pic>
        <p:nvPicPr>
          <p:cNvPr id="288" name="picture 2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" y="1334261"/>
            <a:ext cx="4419600" cy="368300"/>
          </a:xfrm>
          <a:prstGeom prst="rect">
            <a:avLst/>
          </a:prstGeom>
        </p:spPr>
      </p:pic>
      <p:sp>
        <p:nvSpPr>
          <p:cNvPr id="290" name="textbox 290"/>
          <p:cNvSpPr/>
          <p:nvPr/>
        </p:nvSpPr>
        <p:spPr>
          <a:xfrm>
            <a:off x="444296" y="2098878"/>
            <a:ext cx="8300719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ForEach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接口用于基于数组类型的数据源进行渲染，需与容器组件配合使用，返回的组件必须允许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嵌套在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ForEach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父容器中。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92" name="rect 292"/>
          <p:cNvSpPr/>
          <p:nvPr/>
        </p:nvSpPr>
        <p:spPr>
          <a:xfrm>
            <a:off x="711199" y="4629911"/>
            <a:ext cx="381000" cy="3810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94" name="textbox 294"/>
          <p:cNvSpPr/>
          <p:nvPr/>
        </p:nvSpPr>
        <p:spPr>
          <a:xfrm>
            <a:off x="698499" y="4699761"/>
            <a:ext cx="1420494" cy="2730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68000"/>
              </a:lnSpc>
              <a:tabLst>
                <a:tab pos="117475" algn="l"/>
              </a:tabLst>
            </a:pPr>
            <a:r>
              <a:rPr sz="2400" kern="0" spc="0" dirty="0">
                <a:solidFill>
                  <a:srgbClr val="164DC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2400" kern="0" spc="-10" dirty="0">
                <a:solidFill>
                  <a:srgbClr val="164DC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</a:t>
            </a:r>
            <a:r>
              <a:rPr sz="2400" kern="0" spc="20" dirty="0">
                <a:solidFill>
                  <a:srgbClr val="164DC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5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arr: Arra</a:t>
            </a:r>
            <a:r>
              <a:rPr sz="1500" b="1" kern="0" spc="-2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y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296" name="picture 2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44500" y="4439411"/>
            <a:ext cx="76200" cy="2838450"/>
          </a:xfrm>
          <a:prstGeom prst="rect">
            <a:avLst/>
          </a:prstGeom>
        </p:spPr>
      </p:pic>
      <p:sp>
        <p:nvSpPr>
          <p:cNvPr id="298" name="textbox 298"/>
          <p:cNvSpPr/>
          <p:nvPr/>
        </p:nvSpPr>
        <p:spPr>
          <a:xfrm>
            <a:off x="2216149" y="4687061"/>
            <a:ext cx="686434" cy="266700"/>
          </a:xfrm>
          <a:prstGeom prst="rect">
            <a:avLst/>
          </a:prstGeom>
          <a:solidFill>
            <a:srgbClr val="DBEAFE">
              <a:alpha val="99607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1915" algn="l" rtl="0" eaLnBrk="0">
              <a:lnSpc>
                <a:spcPts val="132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必填参数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00" name="picture 3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44500" y="182956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302" name="table 30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184900" y="1844675"/>
          <a:ext cx="5524500" cy="4815205"/>
        </p:xfrm>
        <a:graphic>
          <a:graphicData uri="http://schemas.openxmlformats.org/drawingml/2006/table">
            <a:tbl>
              <a:tblPr/>
              <a:tblGrid>
                <a:gridCol w="5524500"/>
              </a:tblGrid>
              <a:tr h="4815205">
                <a:tc>
                  <a:txBody>
                    <a:bodyPr/>
                    <a:p>
                      <a:pPr algn="l" rtl="0" eaLnBrk="0">
                        <a:lnSpc>
                          <a:spcPct val="12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804670" algn="l" rtl="0" eaLnBrk="0">
                        <a:lnSpc>
                          <a:spcPct val="93000"/>
                        </a:lnSpc>
                        <a:spcBef>
                          <a:spcPts val="5"/>
                        </a:spcBef>
                      </a:pPr>
                      <a:r>
                        <a:rPr sz="1500" kern="0" spc="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键值生成规则判断逻辑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5000"/>
                        </a:lnSpc>
                      </a:pPr>
                      <a:endParaRPr sz="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884680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1000" kern="0" spc="4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图</a:t>
                      </a:r>
                      <a:r>
                        <a:rPr sz="1000" kern="0" spc="4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14-1 </a:t>
                      </a:r>
                      <a:r>
                        <a:rPr sz="1000" kern="0" spc="4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键值生</a:t>
                      </a:r>
                      <a:r>
                        <a:rPr sz="1000" kern="0" spc="3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成规则判断逻辑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4" name="rect 304"/>
          <p:cNvSpPr/>
          <p:nvPr/>
        </p:nvSpPr>
        <p:spPr>
          <a:xfrm>
            <a:off x="431800" y="3202305"/>
            <a:ext cx="5524500" cy="1677670"/>
          </a:xfrm>
          <a:prstGeom prst="rect">
            <a:avLst/>
          </a:prstGeom>
          <a:solidFill>
            <a:srgbClr val="F0F7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06" name="rect 306"/>
          <p:cNvSpPr/>
          <p:nvPr/>
        </p:nvSpPr>
        <p:spPr>
          <a:xfrm>
            <a:off x="431800" y="4939030"/>
            <a:ext cx="5524500" cy="1677670"/>
          </a:xfrm>
          <a:prstGeom prst="rect">
            <a:avLst/>
          </a:prstGeom>
          <a:solidFill>
            <a:srgbClr val="F0F7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308" name="picture 3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37450" y="2387726"/>
            <a:ext cx="2819400" cy="3657600"/>
          </a:xfrm>
          <a:prstGeom prst="rect">
            <a:avLst/>
          </a:prstGeom>
        </p:spPr>
      </p:pic>
      <p:sp>
        <p:nvSpPr>
          <p:cNvPr id="310" name="textbox 310"/>
          <p:cNvSpPr/>
          <p:nvPr/>
        </p:nvSpPr>
        <p:spPr>
          <a:xfrm>
            <a:off x="609600" y="3253613"/>
            <a:ext cx="5140325" cy="15125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4000"/>
              </a:lnSpc>
              <a:tabLst>
                <a:tab pos="315595" algn="l"/>
              </a:tabLst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默认键值生成规则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26390" indent="-6985" algn="l" rtl="0" eaLnBrk="0">
              <a:lnSpc>
                <a:spcPct val="113000"/>
              </a:lnSpc>
              <a:spcBef>
                <a:spcPts val="53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如果开发者未定义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keyGenerator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框架会使用默认的键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值生成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8260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Object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7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35635" algn="l" rtl="0" eaLnBrk="0">
              <a:lnSpc>
                <a:spcPct val="103000"/>
              </a:lnSpc>
              <a:spcBef>
                <a:spcPts val="265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000" kern="0" spc="3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u="sng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</a:t>
            </a:r>
            <a:r>
              <a:rPr sz="1000" kern="0" spc="-3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JSON</a:t>
            </a:r>
            <a:r>
              <a:rPr sz="1000" kern="0" spc="-3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.stringify(item);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7117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312" name="picture 3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2300" y="3295141"/>
            <a:ext cx="190500" cy="203200"/>
          </a:xfrm>
          <a:prstGeom prst="rect">
            <a:avLst/>
          </a:prstGeom>
        </p:spPr>
      </p:pic>
      <p:sp>
        <p:nvSpPr>
          <p:cNvPr id="314" name="textbox 314"/>
          <p:cNvSpPr/>
          <p:nvPr/>
        </p:nvSpPr>
        <p:spPr>
          <a:xfrm>
            <a:off x="609600" y="4981638"/>
            <a:ext cx="5078095" cy="15036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</a:pPr>
            <a:r>
              <a:rPr sz="2100" kern="0" spc="-20" dirty="0">
                <a:solidFill>
                  <a:srgbClr val="062BA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</a:t>
            </a:r>
            <a:r>
              <a:rPr sz="2100" kern="0" spc="540" dirty="0">
                <a:solidFill>
                  <a:srgbClr val="062BA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-2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自定义键值生成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84810" indent="-7620" algn="l" rtl="0" eaLnBrk="0">
              <a:lnSpc>
                <a:spcPct val="119000"/>
              </a:lnSpc>
              <a:spcBef>
                <a:spcPts val="12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ForEach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提供了一个名为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keyGenerator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的可选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参数，开发者可以通过它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自定义键值的生成规则：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006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ForEach(dataArray,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mGenerator,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90245" algn="l" rtl="0" eaLnBrk="0">
              <a:lnSpc>
                <a:spcPts val="1325"/>
              </a:lnSpc>
              <a:spcBef>
                <a:spcPts val="125"/>
              </a:spcBef>
            </a:pP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18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自定义键值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生成函数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29590" algn="l" rtl="0" eaLnBrk="0">
              <a:lnSpc>
                <a:spcPts val="1500"/>
              </a:lnSpc>
            </a:pP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431800" y="1844801"/>
            <a:ext cx="5524500" cy="1295400"/>
            <a:chOff x="0" y="0"/>
            <a:chExt cx="5524500" cy="1295400"/>
          </a:xfrm>
        </p:grpSpPr>
        <p:sp>
          <p:nvSpPr>
            <p:cNvPr id="316" name="rect 316"/>
            <p:cNvSpPr/>
            <p:nvPr/>
          </p:nvSpPr>
          <p:spPr>
            <a:xfrm>
              <a:off x="0" y="0"/>
              <a:ext cx="5524500" cy="1295400"/>
            </a:xfrm>
            <a:prstGeom prst="rect">
              <a:avLst/>
            </a:prstGeom>
            <a:solidFill>
              <a:srgbClr val="F0F7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318" name="textbox 318"/>
            <p:cNvSpPr/>
            <p:nvPr/>
          </p:nvSpPr>
          <p:spPr>
            <a:xfrm>
              <a:off x="177800" y="172466"/>
              <a:ext cx="5130800" cy="97726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3200" algn="l" rtl="0" eaLnBrk="0">
                <a:lnSpc>
                  <a:spcPct val="93000"/>
                </a:lnSpc>
                <a:tabLst>
                  <a:tab pos="314325" algn="l"/>
                </a:tabLst>
              </a:pPr>
              <a:r>
                <a:rPr sz="1500" kern="0" spc="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键值的重要性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9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17500" indent="1270" algn="l" rtl="0" eaLnBrk="0">
                <a:lnSpc>
                  <a:spcPct val="118000"/>
                </a:lnSpc>
                <a:spcBef>
                  <a:spcPts val="0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ForEach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循环渲染过程中，系统为每个数组元素生成唯一且持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久的键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值，用于标识对应的组件。当键值发生变化时，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ArkUI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框架会认为该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数组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元素已被替换或修改</a:t>
              </a:r>
              <a:r>
                <a:rPr sz="1200" kern="0" spc="-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20" name="picture 3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90500" y="215900"/>
              <a:ext cx="190500" cy="203200"/>
            </a:xfrm>
            <a:prstGeom prst="rect">
              <a:avLst/>
            </a:prstGeom>
          </p:spPr>
        </p:pic>
        <p:pic>
          <p:nvPicPr>
            <p:cNvPr id="322" name="picture 3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38100" cy="1295400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 rot="21600000">
            <a:off x="431800" y="6660515"/>
            <a:ext cx="5524500" cy="922020"/>
            <a:chOff x="0" y="0"/>
            <a:chExt cx="5524500" cy="1066800"/>
          </a:xfrm>
        </p:grpSpPr>
        <p:sp>
          <p:nvSpPr>
            <p:cNvPr id="324" name="rect 324"/>
            <p:cNvSpPr/>
            <p:nvPr/>
          </p:nvSpPr>
          <p:spPr>
            <a:xfrm>
              <a:off x="0" y="0"/>
              <a:ext cx="5524500" cy="1066800"/>
            </a:xfrm>
            <a:prstGeom prst="rect">
              <a:avLst/>
            </a:prstGeom>
            <a:solidFill>
              <a:srgbClr val="F0F7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326" name="textbox 326"/>
            <p:cNvSpPr/>
            <p:nvPr/>
          </p:nvSpPr>
          <p:spPr>
            <a:xfrm>
              <a:off x="479552" y="172466"/>
              <a:ext cx="4829175" cy="7251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7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3000"/>
                </a:lnSpc>
              </a:pPr>
              <a:r>
                <a:rPr sz="1500" kern="0" spc="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键值重复处理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2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875" algn="l" rtl="0" eaLnBrk="0">
                <a:lnSpc>
                  <a:spcPct val="113000"/>
                </a:lnSpc>
                <a:spcBef>
                  <a:spcPts val="0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ArkUI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框架会对键值重复的情况发出警告。在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UI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更新过程中，如果键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值出 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现重复，框架可能无法正常工作。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28" name="picture 32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8100" cy="1066800"/>
            </a:xfrm>
            <a:prstGeom prst="rect">
              <a:avLst/>
            </a:prstGeom>
          </p:spPr>
        </p:pic>
      </p:grpSp>
      <p:sp>
        <p:nvSpPr>
          <p:cNvPr id="330" name="textbox 330"/>
          <p:cNvSpPr/>
          <p:nvPr/>
        </p:nvSpPr>
        <p:spPr>
          <a:xfrm>
            <a:off x="7537450" y="6943090"/>
            <a:ext cx="2997835" cy="203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30"/>
              </a:lnSpc>
            </a:pPr>
            <a:r>
              <a:rPr lang="zh-CN"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注意：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键值生成函数不应改变任何组件的状态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                                                                                                                                                                           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32" name="picture 3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44500" y="1178051"/>
            <a:ext cx="5092700" cy="368300"/>
          </a:xfrm>
          <a:prstGeom prst="rect">
            <a:avLst/>
          </a:prstGeom>
        </p:spPr>
      </p:pic>
      <p:pic>
        <p:nvPicPr>
          <p:cNvPr id="334" name="picture 3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31800" y="3079241"/>
            <a:ext cx="38100" cy="1943100"/>
          </a:xfrm>
          <a:prstGeom prst="rect">
            <a:avLst/>
          </a:prstGeom>
        </p:spPr>
      </p:pic>
      <p:pic>
        <p:nvPicPr>
          <p:cNvPr id="336" name="picture 3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31800" y="4812791"/>
            <a:ext cx="38100" cy="1943100"/>
          </a:xfrm>
          <a:prstGeom prst="rect">
            <a:avLst/>
          </a:prstGeom>
        </p:spPr>
      </p:pic>
      <p:pic>
        <p:nvPicPr>
          <p:cNvPr id="338" name="picture 3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927100" y="4069841"/>
            <a:ext cx="57150" cy="800100"/>
          </a:xfrm>
          <a:prstGeom prst="rect">
            <a:avLst/>
          </a:prstGeom>
        </p:spPr>
      </p:pic>
      <p:pic>
        <p:nvPicPr>
          <p:cNvPr id="340" name="picture 34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974725" y="5803391"/>
            <a:ext cx="57150" cy="800100"/>
          </a:xfrm>
          <a:prstGeom prst="rect">
            <a:avLst/>
          </a:prstGeom>
        </p:spPr>
      </p:pic>
      <p:sp>
        <p:nvSpPr>
          <p:cNvPr id="342" name="textbox 342"/>
          <p:cNvSpPr/>
          <p:nvPr/>
        </p:nvSpPr>
        <p:spPr>
          <a:xfrm>
            <a:off x="608837" y="6871779"/>
            <a:ext cx="217804" cy="2559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15"/>
              </a:lnSpc>
            </a:pPr>
            <a:r>
              <a:rPr sz="1500" kern="0" spc="210" dirty="0">
                <a:solidFill>
                  <a:srgbClr val="F59E0B">
                    <a:alpha val="100000"/>
                  </a:srgbClr>
                </a:solidFill>
                <a:latin typeface="Segoe UI Symbol"/>
                <a:ea typeface="Segoe UI Symbol"/>
                <a:cs typeface="Segoe UI Symbol"/>
              </a:rPr>
              <a:t>⚠</a:t>
            </a:r>
            <a:endParaRPr sz="1500" dirty="0">
              <a:latin typeface="Segoe UI Symbol"/>
              <a:ea typeface="Segoe UI Symbol"/>
              <a:cs typeface="Segoe UI Symbol"/>
            </a:endParaRPr>
          </a:p>
        </p:txBody>
      </p:sp>
      <p:pic>
        <p:nvPicPr>
          <p:cNvPr id="344" name="picture 34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31800" y="167335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8" name="group 8"/>
          <p:cNvGrpSpPr/>
          <p:nvPr/>
        </p:nvGrpSpPr>
        <p:grpSpPr>
          <a:xfrm rot="21600000">
            <a:off x="516255" y="6839711"/>
            <a:ext cx="10972800" cy="533400"/>
            <a:chOff x="0" y="0"/>
            <a:chExt cx="10972800" cy="533400"/>
          </a:xfrm>
        </p:grpSpPr>
        <p:sp>
          <p:nvSpPr>
            <p:cNvPr id="346" name="rect 346"/>
            <p:cNvSpPr/>
            <p:nvPr/>
          </p:nvSpPr>
          <p:spPr>
            <a:xfrm>
              <a:off x="19049" y="0"/>
              <a:ext cx="10953750" cy="5334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348" name="textbox 348"/>
            <p:cNvSpPr/>
            <p:nvPr/>
          </p:nvSpPr>
          <p:spPr>
            <a:xfrm>
              <a:off x="177800" y="154292"/>
              <a:ext cx="9380855" cy="1936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ts val="1320"/>
                </a:lnSpc>
                <a:tabLst>
                  <a:tab pos="292100" algn="l"/>
                </a:tabLst>
              </a:pP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当键值相同时， </a:t>
              </a:r>
              <a:r>
                <a:rPr sz="1000" kern="0" spc="0" dirty="0">
                  <a:solidFill>
                    <a:srgbClr val="374151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ForEach</a:t>
              </a: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3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会复用组件以提高性能；当键值变化时，会</a:t>
              </a:r>
              <a:r>
                <a:rPr sz="1000" kern="0" spc="2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删除原组件并创建新组件。   因此，合理设计键值生成规则对于优化渲染性能至关重要。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50" name="picture 35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190500" y="180975"/>
              <a:ext cx="152400" cy="152400"/>
            </a:xfrm>
            <a:prstGeom prst="rect">
              <a:avLst/>
            </a:prstGeom>
          </p:spPr>
        </p:pic>
        <p:pic>
          <p:nvPicPr>
            <p:cNvPr id="352" name="picture 3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8100" cy="533400"/>
            </a:xfrm>
            <a:prstGeom prst="rect">
              <a:avLst/>
            </a:prstGeom>
          </p:spPr>
        </p:pic>
      </p:grpSp>
      <p:sp>
        <p:nvSpPr>
          <p:cNvPr id="354" name="textbox 354"/>
          <p:cNvSpPr/>
          <p:nvPr/>
        </p:nvSpPr>
        <p:spPr>
          <a:xfrm>
            <a:off x="6599250" y="2994228"/>
            <a:ext cx="2769235" cy="20370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检查新生成的键值是否在上次渲染中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存在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  <a:spcBef>
                <a:spcPts val="365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键值存在：复用对应组件并更新数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键值不存在：创建新组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56" name="textbox 356"/>
          <p:cNvSpPr/>
          <p:nvPr/>
        </p:nvSpPr>
        <p:spPr>
          <a:xfrm>
            <a:off x="921893" y="3011602"/>
            <a:ext cx="2769870" cy="20205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0000"/>
              </a:lnSpc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根据键值生成规则为数组项生成唯一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algn="l" rtl="0" eaLnBrk="0">
              <a:lnSpc>
                <a:spcPct val="92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为每个数组项创建对应组件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将组件挂载到渲染树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58" name="picture 3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28955" y="1353311"/>
            <a:ext cx="5092700" cy="368300"/>
          </a:xfrm>
          <a:prstGeom prst="rect">
            <a:avLst/>
          </a:prstGeom>
        </p:spPr>
      </p:pic>
      <p:pic>
        <p:nvPicPr>
          <p:cNvPr id="360" name="picture 3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879330" y="5277611"/>
            <a:ext cx="990600" cy="1028700"/>
          </a:xfrm>
          <a:prstGeom prst="rect">
            <a:avLst/>
          </a:prstGeom>
        </p:spPr>
      </p:pic>
      <p:pic>
        <p:nvPicPr>
          <p:cNvPr id="362" name="picture 3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73480" y="5277611"/>
            <a:ext cx="762000" cy="1028700"/>
          </a:xfrm>
          <a:prstGeom prst="rect">
            <a:avLst/>
          </a:prstGeom>
        </p:spPr>
      </p:pic>
      <p:pic>
        <p:nvPicPr>
          <p:cNvPr id="364" name="picture 3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392930" y="5277611"/>
            <a:ext cx="762000" cy="1028700"/>
          </a:xfrm>
          <a:prstGeom prst="rect">
            <a:avLst/>
          </a:prstGeom>
        </p:spPr>
      </p:pic>
      <p:pic>
        <p:nvPicPr>
          <p:cNvPr id="366" name="picture 3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783205" y="5277611"/>
            <a:ext cx="762000" cy="1028700"/>
          </a:xfrm>
          <a:prstGeom prst="rect">
            <a:avLst/>
          </a:prstGeom>
        </p:spPr>
      </p:pic>
      <p:pic>
        <p:nvPicPr>
          <p:cNvPr id="368" name="picture 3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812280" y="5277611"/>
            <a:ext cx="762000" cy="1028700"/>
          </a:xfrm>
          <a:prstGeom prst="rect">
            <a:avLst/>
          </a:prstGeom>
        </p:spPr>
      </p:pic>
      <p:pic>
        <p:nvPicPr>
          <p:cNvPr id="370" name="picture 3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345805" y="5277611"/>
            <a:ext cx="762000" cy="1028700"/>
          </a:xfrm>
          <a:prstGeom prst="rect">
            <a:avLst/>
          </a:prstGeom>
        </p:spPr>
      </p:pic>
      <p:sp>
        <p:nvSpPr>
          <p:cNvPr id="372" name="textbox 372"/>
          <p:cNvSpPr/>
          <p:nvPr/>
        </p:nvSpPr>
        <p:spPr>
          <a:xfrm>
            <a:off x="6409055" y="2407411"/>
            <a:ext cx="1625600" cy="5232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3600" kern="0" spc="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30" baseline="600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非首次渲染</a:t>
            </a:r>
            <a:endParaRPr sz="2700" baseline="6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74" name="textbox 374"/>
          <p:cNvSpPr/>
          <p:nvPr/>
        </p:nvSpPr>
        <p:spPr>
          <a:xfrm>
            <a:off x="732154" y="2407411"/>
            <a:ext cx="1397635" cy="5232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3600" kern="0" spc="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20" baseline="800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首次渲染</a:t>
            </a:r>
            <a:endParaRPr sz="2700" baseline="8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76" name="picture 37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744854" y="3105911"/>
            <a:ext cx="95250" cy="1924050"/>
          </a:xfrm>
          <a:prstGeom prst="rect">
            <a:avLst/>
          </a:prstGeom>
        </p:spPr>
      </p:pic>
      <p:pic>
        <p:nvPicPr>
          <p:cNvPr id="378" name="picture 37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421755" y="3105911"/>
            <a:ext cx="95250" cy="1924050"/>
          </a:xfrm>
          <a:prstGeom prst="rect">
            <a:avLst/>
          </a:prstGeom>
        </p:spPr>
      </p:pic>
      <p:sp>
        <p:nvSpPr>
          <p:cNvPr id="380" name="textbox 380"/>
          <p:cNvSpPr/>
          <p:nvPr/>
        </p:nvSpPr>
        <p:spPr>
          <a:xfrm>
            <a:off x="9993630" y="5401436"/>
            <a:ext cx="714375" cy="219075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7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0645" algn="l" rtl="0" eaLnBrk="0">
              <a:lnSpc>
                <a:spcPts val="1280"/>
              </a:lnSpc>
              <a:spcBef>
                <a:spcPts val="0"/>
              </a:spcBef>
            </a:pPr>
            <a:r>
              <a:rPr sz="900" b="1" kern="0" spc="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new three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82" name="textbox 382"/>
          <p:cNvSpPr/>
          <p:nvPr/>
        </p:nvSpPr>
        <p:spPr>
          <a:xfrm>
            <a:off x="2887189" y="6017273"/>
            <a:ext cx="556894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新建组件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4" name="textbox 384"/>
          <p:cNvSpPr/>
          <p:nvPr/>
        </p:nvSpPr>
        <p:spPr>
          <a:xfrm>
            <a:off x="4500040" y="6017273"/>
            <a:ext cx="556894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新建组件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6" name="textbox 386"/>
          <p:cNvSpPr/>
          <p:nvPr/>
        </p:nvSpPr>
        <p:spPr>
          <a:xfrm>
            <a:off x="1274339" y="6017273"/>
            <a:ext cx="556894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新建组件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8" name="textbox 388"/>
          <p:cNvSpPr/>
          <p:nvPr/>
        </p:nvSpPr>
        <p:spPr>
          <a:xfrm>
            <a:off x="10098359" y="6017273"/>
            <a:ext cx="556894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新建组件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90" name="textbox 390"/>
          <p:cNvSpPr/>
          <p:nvPr/>
        </p:nvSpPr>
        <p:spPr>
          <a:xfrm>
            <a:off x="6912349" y="6022740"/>
            <a:ext cx="556259" cy="165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复用组件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92" name="textbox 392"/>
          <p:cNvSpPr/>
          <p:nvPr/>
        </p:nvSpPr>
        <p:spPr>
          <a:xfrm>
            <a:off x="8446617" y="6022740"/>
            <a:ext cx="556259" cy="165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复用组件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94" name="textbox 394"/>
          <p:cNvSpPr/>
          <p:nvPr/>
        </p:nvSpPr>
        <p:spPr>
          <a:xfrm>
            <a:off x="4592731" y="5415193"/>
            <a:ext cx="322579" cy="1885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80"/>
              </a:lnSpc>
            </a:pPr>
            <a:r>
              <a:rPr sz="900" b="1" kern="0" spc="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three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396" name="picture 39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7098030" y="5720957"/>
            <a:ext cx="190500" cy="206086"/>
          </a:xfrm>
          <a:prstGeom prst="rect">
            <a:avLst/>
          </a:prstGeom>
        </p:spPr>
      </p:pic>
      <p:pic>
        <p:nvPicPr>
          <p:cNvPr id="398" name="picture 39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459230" y="5720957"/>
            <a:ext cx="190500" cy="206086"/>
          </a:xfrm>
          <a:prstGeom prst="rect">
            <a:avLst/>
          </a:prstGeom>
        </p:spPr>
      </p:pic>
      <p:pic>
        <p:nvPicPr>
          <p:cNvPr id="400" name="picture 40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0279380" y="5720957"/>
            <a:ext cx="190500" cy="206086"/>
          </a:xfrm>
          <a:prstGeom prst="rect">
            <a:avLst/>
          </a:prstGeom>
        </p:spPr>
      </p:pic>
      <p:pic>
        <p:nvPicPr>
          <p:cNvPr id="402" name="picture 40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068955" y="5720957"/>
            <a:ext cx="190500" cy="206086"/>
          </a:xfrm>
          <a:prstGeom prst="rect">
            <a:avLst/>
          </a:prstGeom>
        </p:spPr>
      </p:pic>
      <p:pic>
        <p:nvPicPr>
          <p:cNvPr id="404" name="picture 40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631555" y="5720957"/>
            <a:ext cx="190500" cy="206086"/>
          </a:xfrm>
          <a:prstGeom prst="rect">
            <a:avLst/>
          </a:prstGeom>
        </p:spPr>
      </p:pic>
      <p:pic>
        <p:nvPicPr>
          <p:cNvPr id="406" name="picture 40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4678680" y="5720957"/>
            <a:ext cx="190500" cy="206086"/>
          </a:xfrm>
          <a:prstGeom prst="rect">
            <a:avLst/>
          </a:prstGeom>
        </p:spPr>
      </p:pic>
      <p:pic>
        <p:nvPicPr>
          <p:cNvPr id="408" name="picture 40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516255" y="1848611"/>
            <a:ext cx="914400" cy="38100"/>
          </a:xfrm>
          <a:prstGeom prst="rect">
            <a:avLst/>
          </a:prstGeom>
        </p:spPr>
      </p:pic>
      <p:sp>
        <p:nvSpPr>
          <p:cNvPr id="410" name="textbox 410"/>
          <p:cNvSpPr/>
          <p:nvPr/>
        </p:nvSpPr>
        <p:spPr>
          <a:xfrm>
            <a:off x="8582961" y="5460426"/>
            <a:ext cx="234315" cy="1333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9000"/>
              </a:lnSpc>
            </a:pPr>
            <a:r>
              <a:rPr sz="900" b="1" kern="0" spc="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two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12" name="textbox 412"/>
          <p:cNvSpPr/>
          <p:nvPr/>
        </p:nvSpPr>
        <p:spPr>
          <a:xfrm>
            <a:off x="3023933" y="5460426"/>
            <a:ext cx="234315" cy="1333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9000"/>
              </a:lnSpc>
            </a:pPr>
            <a:r>
              <a:rPr sz="900" b="1" kern="0" spc="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two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14" name="textbox 414"/>
          <p:cNvSpPr/>
          <p:nvPr/>
        </p:nvSpPr>
        <p:spPr>
          <a:xfrm>
            <a:off x="1410952" y="5474446"/>
            <a:ext cx="237490" cy="1193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68000"/>
              </a:lnSpc>
            </a:pPr>
            <a:r>
              <a:rPr sz="900" b="1" kern="0" spc="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one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16" name="textbox 416"/>
          <p:cNvSpPr/>
          <p:nvPr/>
        </p:nvSpPr>
        <p:spPr>
          <a:xfrm>
            <a:off x="7048560" y="5474446"/>
            <a:ext cx="237490" cy="1193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68000"/>
              </a:lnSpc>
            </a:pPr>
            <a:r>
              <a:rPr sz="900" b="1" kern="0" spc="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one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20" name="picture 4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89000" y="3494405"/>
            <a:ext cx="76200" cy="3107055"/>
          </a:xfrm>
          <a:prstGeom prst="rect">
            <a:avLst/>
          </a:prstGeom>
        </p:spPr>
      </p:pic>
      <p:pic>
        <p:nvPicPr>
          <p:cNvPr id="422" name="picture 4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27100" y="3494405"/>
            <a:ext cx="4838700" cy="3178175"/>
          </a:xfrm>
          <a:prstGeom prst="rect">
            <a:avLst/>
          </a:prstGeom>
        </p:spPr>
      </p:pic>
      <p:sp>
        <p:nvSpPr>
          <p:cNvPr id="424" name="textbox 424"/>
          <p:cNvSpPr/>
          <p:nvPr/>
        </p:nvSpPr>
        <p:spPr>
          <a:xfrm>
            <a:off x="1066800" y="3640455"/>
            <a:ext cx="4712335" cy="30314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5"/>
              </a:lnSpc>
            </a:pPr>
            <a:r>
              <a:rPr sz="1200" i="1" kern="0" spc="7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-10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7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主入口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algn="l" rtl="0" eaLnBrk="0">
              <a:lnSpc>
                <a:spcPct val="97000"/>
              </a:lnSpc>
              <a:spcBef>
                <a:spcPts val="440"/>
              </a:spcBef>
            </a:pPr>
            <a:r>
              <a:rPr sz="1200" b="1" kern="0" spc="-2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240" algn="l" rtl="0" eaLnBrk="0">
              <a:lnSpc>
                <a:spcPct val="97000"/>
              </a:lnSpc>
              <a:spcBef>
                <a:spcPts val="405"/>
              </a:spcBef>
            </a:pPr>
            <a:r>
              <a:rPr sz="1200" b="1" kern="0" spc="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200" b="1" kern="0" spc="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b="1" kern="0" spc="-1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200" b="1" kern="0" spc="-1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ArticalList</a:t>
            </a:r>
            <a:r>
              <a:rPr sz="1200" kern="0" spc="13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95580" algn="l" rtl="0" eaLnBrk="0">
              <a:lnSpc>
                <a:spcPts val="1505"/>
              </a:lnSpc>
              <a:spcBef>
                <a:spcPts val="370"/>
              </a:spcBef>
            </a:pPr>
            <a:r>
              <a:rPr sz="1200" i="1" kern="0" spc="3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-1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3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状态变量，数组类型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ct val="97000"/>
              </a:lnSpc>
              <a:spcBef>
                <a:spcPts val="325"/>
              </a:spcBef>
            </a:pPr>
            <a:r>
              <a:rPr sz="1200" b="1" kern="0" spc="-1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@State </a:t>
            </a:r>
            <a:r>
              <a:rPr sz="1200" kern="0" spc="-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simpleList: </a:t>
            </a:r>
            <a:r>
              <a:rPr sz="1200" b="1" kern="0" spc="-1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Array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&lt;number&gt; =</a:t>
            </a:r>
            <a:r>
              <a:rPr sz="1200" kern="0" spc="2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[1,</a:t>
            </a:r>
            <a:r>
              <a:rPr sz="1200" kern="0" spc="8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2,</a:t>
            </a:r>
            <a:r>
              <a:rPr sz="1200" kern="0" spc="7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3, 4,</a:t>
            </a:r>
            <a:r>
              <a:rPr sz="1200" kern="0" spc="7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5</a:t>
            </a:r>
            <a:r>
              <a:rPr lang="en-US"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];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8280" algn="l" rtl="0" eaLnBrk="0">
              <a:lnSpc>
                <a:spcPts val="1495"/>
              </a:lnSpc>
              <a:spcBef>
                <a:spcPts val="330"/>
              </a:spcBef>
            </a:pPr>
            <a:r>
              <a:rPr sz="1200" kern="0" spc="-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1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6080" algn="l" rtl="0" eaLnBrk="0">
              <a:lnSpc>
                <a:spcPts val="1495"/>
              </a:lnSpc>
              <a:spcBef>
                <a:spcPts val="315"/>
              </a:spcBef>
            </a:pPr>
            <a:r>
              <a:rPr sz="1200" kern="0" spc="-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18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1340" algn="l" rtl="0" eaLnBrk="0">
              <a:lnSpc>
                <a:spcPts val="1455"/>
              </a:lnSpc>
              <a:spcBef>
                <a:spcPts val="270"/>
              </a:spcBef>
            </a:pPr>
            <a:r>
              <a:rPr sz="1200" i="1" kern="0" spc="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ForEach</a:t>
            </a:r>
            <a:r>
              <a:rPr sz="1200" i="1" kern="0" spc="1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1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遍历</a:t>
            </a:r>
            <a:r>
              <a:rPr sz="1200" i="1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simpleList</a:t>
            </a:r>
            <a:r>
              <a:rPr sz="1200" i="1" kern="0" spc="1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数组元素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7531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ForEach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(this</a:t>
            </a:r>
            <a:r>
              <a:rPr sz="1200" kern="0" spc="-4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.simpleList,</a:t>
            </a:r>
            <a:r>
              <a:rPr sz="1200" kern="0" spc="20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(item: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number)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200" kern="0" spc="1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44220" algn="l" rtl="0" eaLnBrk="0">
              <a:lnSpc>
                <a:spcPts val="1515"/>
              </a:lnSpc>
              <a:spcBef>
                <a:spcPts val="345"/>
              </a:spcBef>
            </a:pPr>
            <a:r>
              <a:rPr sz="1200" i="1" kern="0" spc="3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-8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3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构建文章骨架组件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743585" algn="l" rtl="0" eaLnBrk="0">
              <a:lnSpc>
                <a:spcPct val="99000"/>
              </a:lnSpc>
              <a:spcBef>
                <a:spcPts val="310"/>
              </a:spcBef>
            </a:pPr>
            <a:r>
              <a:rPr sz="1200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ArticleSkeletonView</a:t>
            </a:r>
            <a:r>
              <a:rPr sz="1200" kern="0" spc="-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-4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.mar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gin({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top: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20</a:t>
            </a:r>
            <a:r>
              <a:rPr sz="1200" kern="0" spc="9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7340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},</a:t>
            </a:r>
            <a:r>
              <a:rPr sz="1200" kern="0" spc="19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(item:</a:t>
            </a:r>
            <a:r>
              <a:rPr sz="1200" kern="0" spc="-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er)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200" kern="0" spc="8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item.toString())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9052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}}}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26" name="textbox 426"/>
          <p:cNvSpPr/>
          <p:nvPr/>
        </p:nvSpPr>
        <p:spPr>
          <a:xfrm>
            <a:off x="419100" y="2037715"/>
            <a:ext cx="5359400" cy="14801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3600" kern="0" spc="6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-1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60" baseline="800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使用场景</a:t>
            </a:r>
            <a:endParaRPr sz="2700" baseline="8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79425" indent="4445" algn="l" rtl="0" eaLnBrk="0">
              <a:lnSpc>
                <a:spcPct val="113000"/>
              </a:lnSpc>
              <a:spcBef>
                <a:spcPts val="395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当数据源保持不变时，可直接使用基本数据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类型。适用于页面加载状态下 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的骨架屏列表渲染等场景。</a:t>
            </a:r>
            <a:endParaRPr sz="1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  <a:spcBef>
                <a:spcPts val="0"/>
              </a:spcBef>
            </a:pPr>
            <a:r>
              <a:rPr sz="3600" kern="0" spc="1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-1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130" baseline="800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代码示例</a:t>
            </a:r>
            <a:endParaRPr sz="2700" baseline="8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28" name="picture 4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901180" y="2210688"/>
            <a:ext cx="762000" cy="4724400"/>
          </a:xfrm>
          <a:prstGeom prst="rect">
            <a:avLst/>
          </a:prstGeom>
        </p:spPr>
      </p:pic>
      <p:sp>
        <p:nvSpPr>
          <p:cNvPr id="430" name="textbox 430"/>
          <p:cNvSpPr/>
          <p:nvPr/>
        </p:nvSpPr>
        <p:spPr>
          <a:xfrm>
            <a:off x="889000" y="7260590"/>
            <a:ext cx="10085070" cy="2933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0" algn="l" rtl="0" eaLnBrk="0">
              <a:lnSpc>
                <a:spcPts val="1510"/>
              </a:lnSpc>
              <a:buFont typeface="Arial" panose="020B0604020202090204" pitchFamily="34" charset="0"/>
              <a:buNone/>
            </a:pPr>
            <a:r>
              <a:rPr lang="en-US"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1</a:t>
            </a:r>
            <a:r>
              <a:rPr lang="zh-CN" altLang="en-US"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使用数组项作为键值生成规则，确保键值唯一</a:t>
            </a:r>
            <a:r>
              <a:rPr lang="en-US"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2</a:t>
            </a:r>
            <a:r>
              <a:rPr lang="zh-CN" altLang="en-US"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基本数据类型直接作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为数据源</a:t>
            </a:r>
            <a:r>
              <a:rPr lang="en-US"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3</a:t>
            </a:r>
            <a:r>
              <a:rPr lang="zh-CN" altLang="en-US"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适用于静态列表渲染，如加载状态的骨架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32" name="picture 4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44500" y="1212468"/>
            <a:ext cx="6819900" cy="368710"/>
          </a:xfrm>
          <a:prstGeom prst="rect">
            <a:avLst/>
          </a:prstGeom>
        </p:spPr>
      </p:pic>
      <p:sp>
        <p:nvSpPr>
          <p:cNvPr id="436" name="textbox 436"/>
          <p:cNvSpPr/>
          <p:nvPr/>
        </p:nvSpPr>
        <p:spPr>
          <a:xfrm>
            <a:off x="6362700" y="1615058"/>
            <a:ext cx="1660525" cy="5232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3600" kern="0" spc="6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600" kern="0" spc="6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60" baseline="600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骨架屏效果</a:t>
            </a:r>
            <a:endParaRPr sz="2700" baseline="6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38" name="rect 438"/>
          <p:cNvSpPr/>
          <p:nvPr/>
        </p:nvSpPr>
        <p:spPr>
          <a:xfrm>
            <a:off x="7815580" y="2210688"/>
            <a:ext cx="2971800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40" name="rect 440"/>
          <p:cNvSpPr/>
          <p:nvPr/>
        </p:nvSpPr>
        <p:spPr>
          <a:xfrm>
            <a:off x="7815580" y="3201288"/>
            <a:ext cx="2971800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42" name="rect 442"/>
          <p:cNvSpPr/>
          <p:nvPr/>
        </p:nvSpPr>
        <p:spPr>
          <a:xfrm>
            <a:off x="7815580" y="4191888"/>
            <a:ext cx="2971800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44" name="rect 444"/>
          <p:cNvSpPr/>
          <p:nvPr/>
        </p:nvSpPr>
        <p:spPr>
          <a:xfrm>
            <a:off x="7815580" y="5182488"/>
            <a:ext cx="2971800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46" name="rect 446"/>
          <p:cNvSpPr/>
          <p:nvPr/>
        </p:nvSpPr>
        <p:spPr>
          <a:xfrm>
            <a:off x="7815580" y="6173088"/>
            <a:ext cx="2971800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48" name="rect 448"/>
          <p:cNvSpPr/>
          <p:nvPr/>
        </p:nvSpPr>
        <p:spPr>
          <a:xfrm>
            <a:off x="7815580" y="2667888"/>
            <a:ext cx="2638425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50" name="rect 450"/>
          <p:cNvSpPr/>
          <p:nvPr/>
        </p:nvSpPr>
        <p:spPr>
          <a:xfrm>
            <a:off x="7815580" y="3658488"/>
            <a:ext cx="2638425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52" name="rect 452"/>
          <p:cNvSpPr/>
          <p:nvPr/>
        </p:nvSpPr>
        <p:spPr>
          <a:xfrm>
            <a:off x="7815580" y="4649088"/>
            <a:ext cx="2638425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54" name="rect 454"/>
          <p:cNvSpPr/>
          <p:nvPr/>
        </p:nvSpPr>
        <p:spPr>
          <a:xfrm>
            <a:off x="7815580" y="5639688"/>
            <a:ext cx="2638425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56" name="rect 456"/>
          <p:cNvSpPr/>
          <p:nvPr/>
        </p:nvSpPr>
        <p:spPr>
          <a:xfrm>
            <a:off x="7815580" y="6630288"/>
            <a:ext cx="2638425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58" name="rect 458"/>
          <p:cNvSpPr/>
          <p:nvPr/>
        </p:nvSpPr>
        <p:spPr>
          <a:xfrm>
            <a:off x="7815580" y="2439288"/>
            <a:ext cx="1981200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60" name="rect 460"/>
          <p:cNvSpPr/>
          <p:nvPr/>
        </p:nvSpPr>
        <p:spPr>
          <a:xfrm>
            <a:off x="7815580" y="3429888"/>
            <a:ext cx="1981200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62" name="rect 462"/>
          <p:cNvSpPr/>
          <p:nvPr/>
        </p:nvSpPr>
        <p:spPr>
          <a:xfrm>
            <a:off x="7815580" y="4420488"/>
            <a:ext cx="1981200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64" name="rect 464"/>
          <p:cNvSpPr/>
          <p:nvPr/>
        </p:nvSpPr>
        <p:spPr>
          <a:xfrm>
            <a:off x="7815580" y="5411088"/>
            <a:ext cx="1981200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66" name="rect 466"/>
          <p:cNvSpPr/>
          <p:nvPr/>
        </p:nvSpPr>
        <p:spPr>
          <a:xfrm>
            <a:off x="7815580" y="6401688"/>
            <a:ext cx="1981200" cy="152400"/>
          </a:xfrm>
          <a:prstGeom prst="rect">
            <a:avLst/>
          </a:prstGeom>
          <a:solidFill>
            <a:srgbClr val="F5F5F5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68" name="textbox 468"/>
          <p:cNvSpPr/>
          <p:nvPr/>
        </p:nvSpPr>
        <p:spPr>
          <a:xfrm>
            <a:off x="837488" y="6794322"/>
            <a:ext cx="715644" cy="2933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关键点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444500" y="6724268"/>
            <a:ext cx="295275" cy="419100"/>
            <a:chOff x="0" y="0"/>
            <a:chExt cx="295275" cy="419100"/>
          </a:xfrm>
        </p:grpSpPr>
        <p:pic>
          <p:nvPicPr>
            <p:cNvPr id="470" name="picture 47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295275" cy="419100"/>
            </a:xfrm>
            <a:prstGeom prst="rect">
              <a:avLst/>
            </a:prstGeom>
          </p:spPr>
        </p:pic>
        <p:sp>
          <p:nvSpPr>
            <p:cNvPr id="472" name="textbox 472"/>
            <p:cNvSpPr/>
            <p:nvPr/>
          </p:nvSpPr>
          <p:spPr>
            <a:xfrm>
              <a:off x="-12700" y="-12700"/>
              <a:ext cx="320675" cy="4902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0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94615" algn="l" rtl="0" eaLnBrk="0">
                <a:lnSpc>
                  <a:spcPts val="1860"/>
                </a:lnSpc>
                <a:spcBef>
                  <a:spcPts val="5"/>
                </a:spcBef>
              </a:pPr>
              <a:r>
                <a:rPr sz="1500" kern="0" spc="23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?</a:t>
              </a:r>
              <a:endParaRPr sz="1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pic>
        <p:nvPicPr>
          <p:cNvPr id="474" name="picture 4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31800" y="1707768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76" name="textbox 476"/>
          <p:cNvSpPr/>
          <p:nvPr/>
        </p:nvSpPr>
        <p:spPr>
          <a:xfrm>
            <a:off x="774700" y="1924050"/>
            <a:ext cx="5052060" cy="24752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5000"/>
              </a:lnSpc>
              <a:tabLst>
                <a:tab pos="315595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数组项变化场景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3200" indent="-76835" algn="l" rtl="0" eaLnBrk="0">
              <a:lnSpc>
                <a:spcPct val="113000"/>
              </a:lnSpc>
              <a:spcBef>
                <a:spcPts val="1470"/>
              </a:spcBef>
              <a:tabLst>
                <a:tab pos="21717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当数据源数组项发生变化时（插入、删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除或位置交换），数据源应为对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象数组类型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0" algn="l" rtl="0" eaLnBrk="0">
              <a:lnSpc>
                <a:spcPts val="1510"/>
              </a:lnSpc>
              <a:spcBef>
                <a:spcPts val="1550"/>
              </a:spcBef>
              <a:tabLst>
                <a:tab pos="2063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应使用对象的唯一</a:t>
            </a:r>
            <a:r>
              <a:rPr sz="1200" b="1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作为键值生成规则，确保键值的唯一性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和稳定性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100000"/>
              </a:lnSpc>
              <a:spcBef>
                <a:spcPts val="1490"/>
              </a:spcBef>
              <a:tabLst>
                <a:tab pos="131445" algn="l"/>
              </a:tabLst>
            </a:pPr>
            <a:r>
              <a:rPr sz="800" kern="0" spc="0" dirty="0">
                <a:solidFill>
                  <a:srgbClr val="3B82F6">
                    <a:alpha val="100000"/>
                  </a:srgbClr>
                </a:solidFill>
                <a:latin typeface="Times New Roman" panose="02020703060505090304"/>
                <a:ea typeface="Times New Roman" panose="02020703060505090304"/>
                <a:cs typeface="Times New Roman" panose="02020703060505090304"/>
              </a:rPr>
              <a:t>	</a:t>
            </a:r>
            <a:r>
              <a:rPr sz="1300" b="1" kern="0" spc="20" baseline="24000" dirty="0">
                <a:solidFill>
                  <a:srgbClr val="3B82F6">
                    <a:alpha val="100000"/>
                  </a:srgbClr>
                </a:solidFill>
                <a:latin typeface="Times New Roman" panose="02020703060505090304"/>
                <a:ea typeface="Times New Roman" panose="02020703060505090304"/>
                <a:cs typeface="Times New Roman" panose="02020703060505090304"/>
              </a:rPr>
              <a:t>.</a:t>
            </a:r>
            <a:r>
              <a:rPr sz="1300" kern="0" spc="20" baseline="2400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5</a:t>
            </a:r>
            <a:r>
              <a:rPr sz="800" kern="0" spc="2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0" baseline="2400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MR</a:t>
            </a:r>
            <a:r>
              <a:rPr sz="1300" b="1" kern="0" spc="20" baseline="24000" dirty="0">
                <a:solidFill>
                  <a:srgbClr val="3B82F6">
                    <a:alpha val="100000"/>
                  </a:srgbClr>
                </a:solidFill>
                <a:latin typeface="Times New Roman" panose="02020703060505090304"/>
                <a:ea typeface="Times New Roman" panose="02020703060505090304"/>
                <a:cs typeface="Times New Roman" panose="02020703060505090304"/>
              </a:rPr>
              <a:t>-</a:t>
            </a:r>
            <a:r>
              <a:rPr sz="1300" kern="0" spc="20" baseline="2400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1300" b="1" kern="0" spc="20" baseline="24000" dirty="0">
                <a:solidFill>
                  <a:srgbClr val="3B82F6">
                    <a:alpha val="100000"/>
                  </a:srgbClr>
                </a:solidFill>
                <a:latin typeface="Times New Roman" panose="02020703060505090304"/>
                <a:ea typeface="Times New Roman" panose="02020703060505090304"/>
                <a:cs typeface="Times New Roman" panose="02020703060505090304"/>
              </a:rPr>
              <a:t>"</a:t>
            </a:r>
            <a:r>
              <a:rPr sz="1300" kern="0" spc="20" baseline="2400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当数组变化时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框架会根据键值对比，决定重用或创建组件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ct val="92000"/>
              </a:lnSpc>
              <a:spcBef>
                <a:spcPts val="360"/>
              </a:spcBef>
              <a:tabLst>
                <a:tab pos="20764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endParaRPr sz="1200" kern="0" spc="0" dirty="0">
              <a:solidFill>
                <a:srgbClr val="374151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0" algn="l" rtl="0" eaLnBrk="0">
              <a:lnSpc>
                <a:spcPct val="92000"/>
              </a:lnSpc>
              <a:spcBef>
                <a:spcPts val="360"/>
              </a:spcBef>
              <a:tabLst>
                <a:tab pos="20764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常见场景：页面上滑手势加载下一页数据，在数组尾部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添加新数据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  <a:spcBef>
                <a:spcPts val="5"/>
              </a:spcBef>
            </a:pPr>
            <a:r>
              <a:rPr sz="1300" kern="0" spc="10" dirty="0">
                <a:solidFill>
                  <a:srgbClr val="011C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300" kern="0" spc="300" dirty="0">
                <a:solidFill>
                  <a:srgbClr val="011C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示例代码片段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78" name="picture 4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87400" y="3799078"/>
            <a:ext cx="114300" cy="152400"/>
          </a:xfrm>
          <a:prstGeom prst="rect">
            <a:avLst/>
          </a:prstGeom>
        </p:spPr>
      </p:pic>
      <p:pic>
        <p:nvPicPr>
          <p:cNvPr id="480" name="picture 4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87400" y="3037078"/>
            <a:ext cx="114300" cy="152400"/>
          </a:xfrm>
          <a:prstGeom prst="rect">
            <a:avLst/>
          </a:prstGeom>
        </p:spPr>
      </p:pic>
      <p:pic>
        <p:nvPicPr>
          <p:cNvPr id="482" name="picture 4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87400" y="2427478"/>
            <a:ext cx="114300" cy="152400"/>
          </a:xfrm>
          <a:prstGeom prst="rect">
            <a:avLst/>
          </a:prstGeom>
        </p:spPr>
      </p:pic>
      <p:pic>
        <p:nvPicPr>
          <p:cNvPr id="484" name="picture 4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87400" y="1941703"/>
            <a:ext cx="228600" cy="228600"/>
          </a:xfrm>
          <a:prstGeom prst="rect">
            <a:avLst/>
          </a:prstGeom>
        </p:spPr>
      </p:pic>
      <p:pic>
        <p:nvPicPr>
          <p:cNvPr id="486" name="picture 4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87400" y="4370705"/>
            <a:ext cx="140335" cy="3183890"/>
          </a:xfrm>
          <a:prstGeom prst="rect">
            <a:avLst/>
          </a:prstGeom>
        </p:spPr>
      </p:pic>
      <p:pic>
        <p:nvPicPr>
          <p:cNvPr id="488" name="picture 4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25500" y="4370705"/>
            <a:ext cx="4991100" cy="3183890"/>
          </a:xfrm>
          <a:prstGeom prst="rect">
            <a:avLst/>
          </a:prstGeom>
        </p:spPr>
      </p:pic>
      <p:sp>
        <p:nvSpPr>
          <p:cNvPr id="490" name="textbox 490"/>
          <p:cNvSpPr/>
          <p:nvPr/>
        </p:nvSpPr>
        <p:spPr>
          <a:xfrm>
            <a:off x="968375" y="4529455"/>
            <a:ext cx="4692015" cy="24009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@Observed class Article {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id: string;    // </a:t>
            </a:r>
            <a:r>
              <a:rPr lang="zh-CN" altLang="en-US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唯一标识，用作键值</a:t>
            </a:r>
            <a:endParaRPr lang="zh-CN" altLang="en-US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title: string;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brief: string;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 struct ArticleListView {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@State articleList: Array&lt;Article&gt; = [...];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loadMoreArticles() {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this.articleList.push(new Article('007', '</a:t>
            </a:r>
            <a:r>
              <a:rPr lang="zh-CN" altLang="en-US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加载的新文章</a:t>
            </a: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', '</a:t>
            </a:r>
            <a:r>
              <a:rPr lang="zh-CN" altLang="en-US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文章内容简介</a:t>
            </a: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'));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build() {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List() {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ForEach(this.articleList, (item: Article) =&gt; {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ListItem() {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ArticleCard({ article: item })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}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}, (item: Article) =&gt; item.id)  // </a:t>
            </a:r>
            <a:r>
              <a:rPr lang="zh-CN" altLang="en-US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使用</a:t>
            </a: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id</a:t>
            </a:r>
            <a:r>
              <a:rPr lang="zh-CN" altLang="en-US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作为键值</a:t>
            </a:r>
            <a:endParaRPr lang="zh-CN" altLang="en-US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}.onReachEnd(() =&gt; {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this.isListReachEnd = true;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83000"/>
              </a:lnSpc>
            </a:pPr>
            <a:r>
              <a:rPr lang="en-US" altLang="zh-CN" sz="1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})}}</a:t>
            </a:r>
            <a:endParaRPr lang="en-US" altLang="zh-CN"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492" name="picture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71500" y="1257808"/>
            <a:ext cx="6819900" cy="368709"/>
          </a:xfrm>
          <a:prstGeom prst="rect">
            <a:avLst/>
          </a:prstGeom>
        </p:spPr>
      </p:pic>
      <p:sp>
        <p:nvSpPr>
          <p:cNvPr id="494" name="textbox 494"/>
          <p:cNvSpPr/>
          <p:nvPr/>
        </p:nvSpPr>
        <p:spPr>
          <a:xfrm>
            <a:off x="6565900" y="1923744"/>
            <a:ext cx="2644775" cy="7670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5000"/>
              </a:lnSpc>
              <a:tabLst>
                <a:tab pos="344170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数组项变化的渲染机制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5000"/>
              </a:lnSpc>
              <a:spcBef>
                <a:spcPts val="0"/>
              </a:spcBef>
            </a:pP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初始数组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96" name="picture 4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78600" y="1941703"/>
            <a:ext cx="257175" cy="228600"/>
          </a:xfrm>
          <a:prstGeom prst="rect">
            <a:avLst/>
          </a:prstGeom>
        </p:spPr>
      </p:pic>
      <p:sp>
        <p:nvSpPr>
          <p:cNvPr id="500" name="textbox 500"/>
          <p:cNvSpPr/>
          <p:nvPr/>
        </p:nvSpPr>
        <p:spPr>
          <a:xfrm>
            <a:off x="6565900" y="6515938"/>
            <a:ext cx="4615179" cy="3867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102870" algn="l" rtl="0" eaLnBrk="0">
              <a:lnSpc>
                <a:spcPct val="118000"/>
              </a:lnSpc>
              <a:tabLst>
                <a:tab pos="227965" algn="l"/>
              </a:tabLst>
            </a:pP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关键点 ：通过对象的唯一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键值，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ForEach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能够智能地处理数组项的变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化，提高渲染效率。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02" name="picture 5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578600" y="6532753"/>
            <a:ext cx="104775" cy="133350"/>
          </a:xfrm>
          <a:prstGeom prst="rect">
            <a:avLst/>
          </a:prstGeom>
        </p:spPr>
      </p:pic>
      <p:sp>
        <p:nvSpPr>
          <p:cNvPr id="504" name="textbox 504"/>
          <p:cNvSpPr/>
          <p:nvPr/>
        </p:nvSpPr>
        <p:spPr>
          <a:xfrm>
            <a:off x="7150499" y="6167513"/>
            <a:ext cx="3840479" cy="1708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新键值</a:t>
            </a:r>
            <a:r>
              <a:rPr sz="1000" kern="0" spc="2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→ </a:t>
            </a: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创建新组件               </a:t>
            </a:r>
            <a:r>
              <a:rPr sz="10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键值不存在</a:t>
            </a:r>
            <a:r>
              <a:rPr sz="1000" kern="0" spc="2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→ </a:t>
            </a:r>
            <a:r>
              <a:rPr sz="10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销毁组件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12" name="group 12"/>
          <p:cNvGrpSpPr/>
          <p:nvPr/>
        </p:nvGrpSpPr>
        <p:grpSpPr>
          <a:xfrm rot="21600000">
            <a:off x="6578600" y="3065653"/>
            <a:ext cx="762000" cy="476250"/>
            <a:chOff x="0" y="0"/>
            <a:chExt cx="762000" cy="476250"/>
          </a:xfrm>
        </p:grpSpPr>
        <p:pic>
          <p:nvPicPr>
            <p:cNvPr id="506" name="picture 50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762000" cy="476250"/>
            </a:xfrm>
            <a:prstGeom prst="rect">
              <a:avLst/>
            </a:prstGeom>
          </p:spPr>
        </p:pic>
        <p:sp>
          <p:nvSpPr>
            <p:cNvPr id="508" name="textbox 508"/>
            <p:cNvSpPr/>
            <p:nvPr/>
          </p:nvSpPr>
          <p:spPr>
            <a:xfrm>
              <a:off x="-12700" y="-12700"/>
              <a:ext cx="78740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660" algn="l" rtl="0" eaLnBrk="0">
                <a:lnSpc>
                  <a:spcPct val="94000"/>
                </a:lnSpc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文章</a:t>
              </a:r>
              <a:r>
                <a:rPr sz="1200" b="1" kern="0" spc="-1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1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 rot="21600000">
            <a:off x="7835900" y="4389628"/>
            <a:ext cx="762000" cy="476250"/>
            <a:chOff x="0" y="0"/>
            <a:chExt cx="762000" cy="476250"/>
          </a:xfrm>
        </p:grpSpPr>
        <p:pic>
          <p:nvPicPr>
            <p:cNvPr id="510" name="picture 5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762000" cy="476250"/>
            </a:xfrm>
            <a:prstGeom prst="rect">
              <a:avLst/>
            </a:prstGeom>
          </p:spPr>
        </p:pic>
        <p:sp>
          <p:nvSpPr>
            <p:cNvPr id="512" name="textbox 512"/>
            <p:cNvSpPr/>
            <p:nvPr/>
          </p:nvSpPr>
          <p:spPr>
            <a:xfrm>
              <a:off x="-12700" y="-12700"/>
              <a:ext cx="78740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660" algn="l" rtl="0" eaLnBrk="0">
                <a:lnSpc>
                  <a:spcPct val="94000"/>
                </a:lnSpc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文章</a:t>
              </a:r>
              <a:r>
                <a:rPr sz="1200" b="1" kern="0" spc="-1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2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 rot="21600000">
            <a:off x="7416800" y="3065653"/>
            <a:ext cx="762000" cy="476250"/>
            <a:chOff x="0" y="0"/>
            <a:chExt cx="762000" cy="476250"/>
          </a:xfrm>
        </p:grpSpPr>
        <p:pic>
          <p:nvPicPr>
            <p:cNvPr id="514" name="picture 51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762000" cy="476250"/>
            </a:xfrm>
            <a:prstGeom prst="rect">
              <a:avLst/>
            </a:prstGeom>
          </p:spPr>
        </p:pic>
        <p:sp>
          <p:nvSpPr>
            <p:cNvPr id="516" name="textbox 516"/>
            <p:cNvSpPr/>
            <p:nvPr/>
          </p:nvSpPr>
          <p:spPr>
            <a:xfrm>
              <a:off x="-12700" y="-12700"/>
              <a:ext cx="78740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660" algn="l" rtl="0" eaLnBrk="0">
                <a:lnSpc>
                  <a:spcPct val="94000"/>
                </a:lnSpc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文章</a:t>
              </a:r>
              <a:r>
                <a:rPr sz="1200" b="1" kern="0" spc="-1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2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 rot="21600000">
            <a:off x="6997700" y="4389628"/>
            <a:ext cx="762000" cy="476250"/>
            <a:chOff x="0" y="0"/>
            <a:chExt cx="762000" cy="476250"/>
          </a:xfrm>
        </p:grpSpPr>
        <p:pic>
          <p:nvPicPr>
            <p:cNvPr id="518" name="picture 51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762000" cy="476250"/>
            </a:xfrm>
            <a:prstGeom prst="rect">
              <a:avLst/>
            </a:prstGeom>
          </p:spPr>
        </p:pic>
        <p:sp>
          <p:nvSpPr>
            <p:cNvPr id="520" name="textbox 520"/>
            <p:cNvSpPr/>
            <p:nvPr/>
          </p:nvSpPr>
          <p:spPr>
            <a:xfrm>
              <a:off x="-12700" y="-12700"/>
              <a:ext cx="78740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660" algn="l" rtl="0" eaLnBrk="0">
                <a:lnSpc>
                  <a:spcPct val="94000"/>
                </a:lnSpc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文章</a:t>
              </a:r>
              <a:r>
                <a:rPr sz="1200" b="1" kern="0" spc="-1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1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 rot="21600000">
            <a:off x="8255000" y="3065653"/>
            <a:ext cx="762000" cy="476250"/>
            <a:chOff x="0" y="0"/>
            <a:chExt cx="762000" cy="476250"/>
          </a:xfrm>
        </p:grpSpPr>
        <p:pic>
          <p:nvPicPr>
            <p:cNvPr id="522" name="picture 52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762000" cy="476250"/>
            </a:xfrm>
            <a:prstGeom prst="rect">
              <a:avLst/>
            </a:prstGeom>
          </p:spPr>
        </p:pic>
        <p:sp>
          <p:nvSpPr>
            <p:cNvPr id="524" name="textbox 524"/>
            <p:cNvSpPr/>
            <p:nvPr/>
          </p:nvSpPr>
          <p:spPr>
            <a:xfrm>
              <a:off x="-12700" y="-12700"/>
              <a:ext cx="78740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660" algn="l" rtl="0" eaLnBrk="0">
                <a:lnSpc>
                  <a:spcPct val="94000"/>
                </a:lnSpc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文章</a:t>
              </a:r>
              <a:r>
                <a:rPr sz="1200" b="1" kern="0" spc="-1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3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 rot="21600000">
            <a:off x="6578600" y="5599303"/>
            <a:ext cx="762000" cy="476250"/>
            <a:chOff x="0" y="0"/>
            <a:chExt cx="762000" cy="476250"/>
          </a:xfrm>
        </p:grpSpPr>
        <p:pic>
          <p:nvPicPr>
            <p:cNvPr id="526" name="picture 52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762000" cy="476250"/>
            </a:xfrm>
            <a:prstGeom prst="rect">
              <a:avLst/>
            </a:prstGeom>
          </p:spPr>
        </p:pic>
        <p:sp>
          <p:nvSpPr>
            <p:cNvPr id="528" name="textbox 528"/>
            <p:cNvSpPr/>
            <p:nvPr/>
          </p:nvSpPr>
          <p:spPr>
            <a:xfrm>
              <a:off x="-12700" y="-12700"/>
              <a:ext cx="78740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660" algn="l" rtl="0" eaLnBrk="0">
                <a:lnSpc>
                  <a:spcPct val="94000"/>
                </a:lnSpc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文章</a:t>
              </a:r>
              <a:r>
                <a:rPr sz="1200" b="1" kern="0" spc="-1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1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 rot="21600000">
            <a:off x="9093200" y="3065653"/>
            <a:ext cx="762000" cy="476250"/>
            <a:chOff x="0" y="0"/>
            <a:chExt cx="762000" cy="476250"/>
          </a:xfrm>
        </p:grpSpPr>
        <p:pic>
          <p:nvPicPr>
            <p:cNvPr id="530" name="picture 530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0" y="0"/>
              <a:ext cx="762000" cy="476250"/>
            </a:xfrm>
            <a:prstGeom prst="rect">
              <a:avLst/>
            </a:prstGeom>
          </p:spPr>
        </p:pic>
        <p:sp>
          <p:nvSpPr>
            <p:cNvPr id="532" name="textbox 532"/>
            <p:cNvSpPr/>
            <p:nvPr/>
          </p:nvSpPr>
          <p:spPr>
            <a:xfrm>
              <a:off x="-12700" y="-12700"/>
              <a:ext cx="78740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660" algn="l" rtl="0" eaLnBrk="0">
                <a:lnSpc>
                  <a:spcPct val="94000"/>
                </a:lnSpc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文章</a:t>
              </a:r>
              <a:r>
                <a:rPr sz="1200" b="1" kern="0" spc="-1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4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 rot="21600000">
            <a:off x="7416800" y="5599303"/>
            <a:ext cx="762000" cy="476250"/>
            <a:chOff x="0" y="0"/>
            <a:chExt cx="762000" cy="476250"/>
          </a:xfrm>
        </p:grpSpPr>
        <p:pic>
          <p:nvPicPr>
            <p:cNvPr id="534" name="picture 53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762000" cy="476250"/>
            </a:xfrm>
            <a:prstGeom prst="rect">
              <a:avLst/>
            </a:prstGeom>
          </p:spPr>
        </p:pic>
        <p:sp>
          <p:nvSpPr>
            <p:cNvPr id="536" name="textbox 536"/>
            <p:cNvSpPr/>
            <p:nvPr/>
          </p:nvSpPr>
          <p:spPr>
            <a:xfrm>
              <a:off x="-12700" y="-12700"/>
              <a:ext cx="78740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660" algn="l" rtl="0" eaLnBrk="0">
                <a:lnSpc>
                  <a:spcPct val="94000"/>
                </a:lnSpc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文章</a:t>
              </a:r>
              <a:r>
                <a:rPr sz="1200" b="1" kern="0" spc="-1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2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 rot="21600000">
            <a:off x="8255000" y="5599303"/>
            <a:ext cx="762000" cy="476250"/>
            <a:chOff x="0" y="0"/>
            <a:chExt cx="762000" cy="476250"/>
          </a:xfrm>
        </p:grpSpPr>
        <p:pic>
          <p:nvPicPr>
            <p:cNvPr id="538" name="picture 53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762000" cy="476250"/>
            </a:xfrm>
            <a:prstGeom prst="rect">
              <a:avLst/>
            </a:prstGeom>
          </p:spPr>
        </p:pic>
        <p:sp>
          <p:nvSpPr>
            <p:cNvPr id="540" name="textbox 540"/>
            <p:cNvSpPr/>
            <p:nvPr/>
          </p:nvSpPr>
          <p:spPr>
            <a:xfrm>
              <a:off x="-12700" y="-12700"/>
              <a:ext cx="78740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94000"/>
                </a:lnSpc>
                <a:spcBef>
                  <a:spcPts val="5"/>
                </a:spcBef>
              </a:pPr>
              <a:r>
                <a:rPr sz="1200" kern="0" spc="-10" dirty="0">
                  <a:solidFill>
                    <a:srgbClr val="166534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新文章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 rot="21600000">
            <a:off x="9474200" y="4389628"/>
            <a:ext cx="762000" cy="476250"/>
            <a:chOff x="0" y="0"/>
            <a:chExt cx="762000" cy="476250"/>
          </a:xfrm>
        </p:grpSpPr>
        <p:pic>
          <p:nvPicPr>
            <p:cNvPr id="542" name="picture 54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762000" cy="476250"/>
            </a:xfrm>
            <a:prstGeom prst="rect">
              <a:avLst/>
            </a:prstGeom>
          </p:spPr>
        </p:pic>
        <p:sp>
          <p:nvSpPr>
            <p:cNvPr id="544" name="textbox 544"/>
            <p:cNvSpPr/>
            <p:nvPr/>
          </p:nvSpPr>
          <p:spPr>
            <a:xfrm>
              <a:off x="-12700" y="-12700"/>
              <a:ext cx="78740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660" algn="l" rtl="0" eaLnBrk="0">
                <a:lnSpc>
                  <a:spcPct val="94000"/>
                </a:lnSpc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文章</a:t>
              </a:r>
              <a:r>
                <a:rPr sz="1200" b="1" kern="0" spc="-1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3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 rot="21600000">
            <a:off x="10312400" y="4389628"/>
            <a:ext cx="762000" cy="476250"/>
            <a:chOff x="0" y="0"/>
            <a:chExt cx="762000" cy="476250"/>
          </a:xfrm>
        </p:grpSpPr>
        <p:pic>
          <p:nvPicPr>
            <p:cNvPr id="546" name="picture 546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762000" cy="476250"/>
            </a:xfrm>
            <a:prstGeom prst="rect">
              <a:avLst/>
            </a:prstGeom>
          </p:spPr>
        </p:pic>
        <p:sp>
          <p:nvSpPr>
            <p:cNvPr id="548" name="rect 548"/>
            <p:cNvSpPr/>
            <p:nvPr/>
          </p:nvSpPr>
          <p:spPr>
            <a:xfrm>
              <a:off x="9525" y="9525"/>
              <a:ext cx="742950" cy="457200"/>
            </a:xfrm>
            <a:prstGeom prst="rect">
              <a:avLst/>
            </a:prstGeom>
            <a:solidFill>
              <a:srgbClr val="FECACA">
                <a:alpha val="6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550" name="textbox 550"/>
            <p:cNvSpPr/>
            <p:nvPr/>
          </p:nvSpPr>
          <p:spPr>
            <a:xfrm>
              <a:off x="175771" y="136499"/>
              <a:ext cx="412750" cy="19812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4000"/>
                </a:lnSpc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文章</a:t>
              </a:r>
              <a:r>
                <a:rPr sz="1200" b="1" kern="0" spc="-1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4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 rot="21600000">
            <a:off x="9893300" y="5599303"/>
            <a:ext cx="762000" cy="476250"/>
            <a:chOff x="0" y="0"/>
            <a:chExt cx="762000" cy="476250"/>
          </a:xfrm>
        </p:grpSpPr>
        <p:pic>
          <p:nvPicPr>
            <p:cNvPr id="552" name="picture 55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762000" cy="476250"/>
            </a:xfrm>
            <a:prstGeom prst="rect">
              <a:avLst/>
            </a:prstGeom>
          </p:spPr>
        </p:pic>
        <p:sp>
          <p:nvSpPr>
            <p:cNvPr id="554" name="textbox 554"/>
            <p:cNvSpPr/>
            <p:nvPr/>
          </p:nvSpPr>
          <p:spPr>
            <a:xfrm>
              <a:off x="-12700" y="-12700"/>
              <a:ext cx="787400" cy="51815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0660" algn="l" rtl="0" eaLnBrk="0">
                <a:lnSpc>
                  <a:spcPct val="94000"/>
                </a:lnSpc>
              </a:pPr>
              <a:r>
                <a:rPr sz="1200" kern="0" spc="-1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文章</a:t>
              </a:r>
              <a:r>
                <a:rPr sz="1200" b="1" kern="0" spc="-1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3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556" name="textbox 556"/>
          <p:cNvSpPr/>
          <p:nvPr/>
        </p:nvSpPr>
        <p:spPr>
          <a:xfrm>
            <a:off x="6565900" y="3783367"/>
            <a:ext cx="92075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700"/>
              </a:lnSpc>
            </a:pP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插入操作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58" name="picture 55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6578600" y="3808603"/>
            <a:ext cx="171450" cy="171450"/>
          </a:xfrm>
          <a:prstGeom prst="rect">
            <a:avLst/>
          </a:prstGeom>
        </p:spPr>
      </p:pic>
      <p:sp>
        <p:nvSpPr>
          <p:cNvPr id="560" name="textbox 560"/>
          <p:cNvSpPr/>
          <p:nvPr/>
        </p:nvSpPr>
        <p:spPr>
          <a:xfrm>
            <a:off x="9232900" y="3795903"/>
            <a:ext cx="92075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1000"/>
              </a:lnSpc>
            </a:pPr>
            <a:r>
              <a:rPr sz="2000" kern="0" spc="100" dirty="0">
                <a:solidFill>
                  <a:srgbClr val="C51B1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1300" kern="0" spc="1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删除操作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62" name="textbox 562"/>
          <p:cNvSpPr/>
          <p:nvPr/>
        </p:nvSpPr>
        <p:spPr>
          <a:xfrm>
            <a:off x="10108757" y="5046726"/>
            <a:ext cx="338454" cy="5314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8430" algn="l" rtl="0" eaLnBrk="0">
              <a:lnSpc>
                <a:spcPts val="1135"/>
              </a:lnSpc>
            </a:pPr>
            <a:r>
              <a:rPr sz="1800" kern="0" spc="-1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↓</a:t>
            </a:r>
            <a:endParaRPr sz="1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20"/>
              </a:lnSpc>
              <a:spcBef>
                <a:spcPts val="0"/>
              </a:spcBef>
            </a:pP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id:</a:t>
            </a:r>
            <a:r>
              <a:rPr sz="8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003</a:t>
            </a: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564" name="picture 56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6578600" y="6342253"/>
            <a:ext cx="4724400" cy="9525"/>
          </a:xfrm>
          <a:prstGeom prst="rect">
            <a:avLst/>
          </a:prstGeom>
        </p:spPr>
      </p:pic>
      <p:sp>
        <p:nvSpPr>
          <p:cNvPr id="566" name="textbox 566"/>
          <p:cNvSpPr/>
          <p:nvPr/>
        </p:nvSpPr>
        <p:spPr>
          <a:xfrm>
            <a:off x="9689657" y="4213174"/>
            <a:ext cx="338454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20"/>
              </a:lnSpc>
            </a:pP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id:</a:t>
            </a:r>
            <a:r>
              <a:rPr sz="8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003</a:t>
            </a: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68" name="textbox 568"/>
          <p:cNvSpPr/>
          <p:nvPr/>
        </p:nvSpPr>
        <p:spPr>
          <a:xfrm>
            <a:off x="10527857" y="4213174"/>
            <a:ext cx="338454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20"/>
              </a:lnSpc>
            </a:pP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id:</a:t>
            </a:r>
            <a:r>
              <a:rPr sz="8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004</a:t>
            </a: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70" name="textbox 570"/>
          <p:cNvSpPr/>
          <p:nvPr/>
        </p:nvSpPr>
        <p:spPr>
          <a:xfrm>
            <a:off x="8051357" y="4213174"/>
            <a:ext cx="338454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20"/>
              </a:lnSpc>
            </a:pP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id:</a:t>
            </a:r>
            <a:r>
              <a:rPr sz="8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002</a:t>
            </a: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72" name="textbox 572"/>
          <p:cNvSpPr/>
          <p:nvPr/>
        </p:nvSpPr>
        <p:spPr>
          <a:xfrm>
            <a:off x="6794057" y="5422849"/>
            <a:ext cx="338454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20"/>
              </a:lnSpc>
            </a:pP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id:</a:t>
            </a:r>
            <a:r>
              <a:rPr sz="8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001</a:t>
            </a: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74" name="textbox 574"/>
          <p:cNvSpPr/>
          <p:nvPr/>
        </p:nvSpPr>
        <p:spPr>
          <a:xfrm>
            <a:off x="7632257" y="5422849"/>
            <a:ext cx="338454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20"/>
              </a:lnSpc>
            </a:pP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id:</a:t>
            </a:r>
            <a:r>
              <a:rPr sz="8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002</a:t>
            </a: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76" name="textbox 576"/>
          <p:cNvSpPr/>
          <p:nvPr/>
        </p:nvSpPr>
        <p:spPr>
          <a:xfrm>
            <a:off x="6794057" y="2889199"/>
            <a:ext cx="338454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20"/>
              </a:lnSpc>
            </a:pP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id:</a:t>
            </a:r>
            <a:r>
              <a:rPr sz="8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001</a:t>
            </a: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78" name="textbox 578"/>
          <p:cNvSpPr/>
          <p:nvPr/>
        </p:nvSpPr>
        <p:spPr>
          <a:xfrm>
            <a:off x="8470457" y="5422849"/>
            <a:ext cx="338454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20"/>
              </a:lnSpc>
            </a:pP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id:</a:t>
            </a:r>
            <a:r>
              <a:rPr sz="8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007</a:t>
            </a: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80" name="textbox 580"/>
          <p:cNvSpPr/>
          <p:nvPr/>
        </p:nvSpPr>
        <p:spPr>
          <a:xfrm>
            <a:off x="7632257" y="2889199"/>
            <a:ext cx="338454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20"/>
              </a:lnSpc>
            </a:pP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id:</a:t>
            </a:r>
            <a:r>
              <a:rPr sz="8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002</a:t>
            </a: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82" name="textbox 582"/>
          <p:cNvSpPr/>
          <p:nvPr/>
        </p:nvSpPr>
        <p:spPr>
          <a:xfrm>
            <a:off x="8470457" y="2889199"/>
            <a:ext cx="338454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20"/>
              </a:lnSpc>
            </a:pP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id:</a:t>
            </a:r>
            <a:r>
              <a:rPr sz="8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003</a:t>
            </a: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84" name="textbox 584"/>
          <p:cNvSpPr/>
          <p:nvPr/>
        </p:nvSpPr>
        <p:spPr>
          <a:xfrm>
            <a:off x="9308657" y="2889199"/>
            <a:ext cx="338454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20"/>
              </a:lnSpc>
            </a:pP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id:</a:t>
            </a:r>
            <a:r>
              <a:rPr sz="8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004</a:t>
            </a: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86" name="textbox 586"/>
          <p:cNvSpPr/>
          <p:nvPr/>
        </p:nvSpPr>
        <p:spPr>
          <a:xfrm>
            <a:off x="7213157" y="4213174"/>
            <a:ext cx="338454" cy="154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20"/>
              </a:lnSpc>
            </a:pP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id:</a:t>
            </a:r>
            <a:r>
              <a:rPr sz="8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8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001</a:t>
            </a: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588" name="picture 58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558800" y="1753108"/>
            <a:ext cx="914400" cy="38100"/>
          </a:xfrm>
          <a:prstGeom prst="rect">
            <a:avLst/>
          </a:prstGeom>
        </p:spPr>
      </p:pic>
      <p:sp>
        <p:nvSpPr>
          <p:cNvPr id="590" name="textbox 590"/>
          <p:cNvSpPr/>
          <p:nvPr/>
        </p:nvSpPr>
        <p:spPr>
          <a:xfrm>
            <a:off x="7758353" y="5046726"/>
            <a:ext cx="109854" cy="1682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67000"/>
              </a:lnSpc>
            </a:pPr>
            <a:r>
              <a:rPr sz="1400" kern="0" spc="-5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↓</a:t>
            </a:r>
            <a:endParaRPr sz="14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2" name="rect 592"/>
          <p:cNvSpPr/>
          <p:nvPr/>
        </p:nvSpPr>
        <p:spPr>
          <a:xfrm>
            <a:off x="2462530" y="3295141"/>
            <a:ext cx="628650" cy="171450"/>
          </a:xfrm>
          <a:prstGeom prst="rect">
            <a:avLst/>
          </a:prstGeom>
          <a:solidFill>
            <a:srgbClr val="F3F4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94" name="textbox 594"/>
          <p:cNvSpPr/>
          <p:nvPr/>
        </p:nvSpPr>
        <p:spPr>
          <a:xfrm>
            <a:off x="468630" y="2245817"/>
            <a:ext cx="2593339" cy="12230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tabLst>
                <a:tab pos="371475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7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问题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265" indent="-60960" algn="l" rtl="0" eaLnBrk="0">
              <a:lnSpc>
                <a:spcPct val="162000"/>
              </a:lnSpc>
              <a:spcBef>
                <a:spcPts val="555"/>
              </a:spcBef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当数据源数组项为对象数据类型时：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800" kern="0" spc="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800" kern="0" spc="5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仅修改某个数组项的属性值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0000"/>
              </a:lnSpc>
              <a:spcBef>
                <a:spcPts val="5"/>
              </a:spcBef>
            </a:pP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框架无法自动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监听到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@State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596" name="picture 5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81330" y="2266441"/>
            <a:ext cx="228600" cy="228600"/>
          </a:xfrm>
          <a:prstGeom prst="rect">
            <a:avLst/>
          </a:prstGeom>
        </p:spPr>
      </p:pic>
      <p:pic>
        <p:nvPicPr>
          <p:cNvPr id="598" name="picture 5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94030" y="1428241"/>
            <a:ext cx="6819900" cy="368300"/>
          </a:xfrm>
          <a:prstGeom prst="rect">
            <a:avLst/>
          </a:prstGeom>
        </p:spPr>
      </p:pic>
      <p:pic>
        <p:nvPicPr>
          <p:cNvPr id="600" name="picture 6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1330" y="196164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36" name="group 36"/>
          <p:cNvGrpSpPr/>
          <p:nvPr/>
        </p:nvGrpSpPr>
        <p:grpSpPr>
          <a:xfrm rot="21600000">
            <a:off x="586105" y="6192011"/>
            <a:ext cx="10972800" cy="533400"/>
            <a:chOff x="0" y="0"/>
            <a:chExt cx="10972800" cy="533400"/>
          </a:xfrm>
        </p:grpSpPr>
        <p:sp>
          <p:nvSpPr>
            <p:cNvPr id="602" name="rect 602"/>
            <p:cNvSpPr/>
            <p:nvPr/>
          </p:nvSpPr>
          <p:spPr>
            <a:xfrm>
              <a:off x="19049" y="0"/>
              <a:ext cx="10953750" cy="5334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604" name="textbox 604"/>
            <p:cNvSpPr/>
            <p:nvPr/>
          </p:nvSpPr>
          <p:spPr>
            <a:xfrm>
              <a:off x="177800" y="168275"/>
              <a:ext cx="10209530" cy="19557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95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92000"/>
                </a:lnSpc>
                <a:tabLst>
                  <a:tab pos="331470" algn="l"/>
                </a:tabLst>
              </a:pPr>
              <a:r>
                <a:rPr sz="1200" kern="0" spc="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当数据源可能发生变化时，合理的键值生成规则对于保证组件渲染效率和状态稳定性至关重要。在键值生成过程</a:t>
              </a:r>
              <a:r>
                <a:rPr sz="1200" kern="0" spc="-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中，应确保键值的唯一性和持久性。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606" name="picture 60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190500" y="180975"/>
              <a:ext cx="152400" cy="152400"/>
            </a:xfrm>
            <a:prstGeom prst="rect">
              <a:avLst/>
            </a:prstGeom>
          </p:spPr>
        </p:pic>
        <p:pic>
          <p:nvPicPr>
            <p:cNvPr id="608" name="picture 6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8100" cy="533400"/>
            </a:xfrm>
            <a:prstGeom prst="rect">
              <a:avLst/>
            </a:prstGeom>
          </p:spPr>
        </p:pic>
      </p:grpSp>
      <p:sp>
        <p:nvSpPr>
          <p:cNvPr id="610" name="textbox 610"/>
          <p:cNvSpPr/>
          <p:nvPr/>
        </p:nvSpPr>
        <p:spPr>
          <a:xfrm>
            <a:off x="8269605" y="3017011"/>
            <a:ext cx="3073400" cy="14293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4500"/>
              </a:lnSpc>
            </a:pPr>
            <a:r>
              <a:rPr sz="3000" kern="0" spc="23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37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0" baseline="4900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基本数据类型处理</a:t>
            </a:r>
            <a:endParaRPr sz="2300" baseline="49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indent="3175" algn="l" rtl="0" eaLnBrk="0">
              <a:lnSpc>
                <a:spcPct val="121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基本数据类型通常没有唯一标识属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性。如果数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据源可能变化，建议将基本数据类型转换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为包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含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属性的对象数组。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12" name="textbox 612"/>
          <p:cNvSpPr/>
          <p:nvPr/>
        </p:nvSpPr>
        <p:spPr>
          <a:xfrm>
            <a:off x="802005" y="3017011"/>
            <a:ext cx="3073400" cy="14058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4500"/>
              </a:lnSpc>
            </a:pPr>
            <a:r>
              <a:rPr sz="3000" kern="0" spc="23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47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-10" baseline="4700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避免使用索引作为键值</a:t>
            </a:r>
            <a:endParaRPr sz="2300" baseline="4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indent="1270" algn="l" rtl="0" eaLnBrk="0">
              <a:lnSpc>
                <a:spcPct val="117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尽量避免在最终的键值生成规则中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包含数据项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索引（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index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以防止出现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非预期的渲染结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果和降低渲染性能。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14" name="textbox 614"/>
          <p:cNvSpPr/>
          <p:nvPr/>
        </p:nvSpPr>
        <p:spPr>
          <a:xfrm>
            <a:off x="4535805" y="3017011"/>
            <a:ext cx="3073400" cy="14058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4500"/>
              </a:lnSpc>
            </a:pPr>
            <a:r>
              <a:rPr sz="3000" kern="0" spc="23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3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0" baseline="5100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使用对象唯一标识</a:t>
            </a:r>
            <a:endParaRPr sz="2300" baseline="5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117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对于对象数据类型，建议使用对象中的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唯一标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识（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）作为键值，以满足键值的唯一性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和稳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38" name="group 38"/>
          <p:cNvGrpSpPr/>
          <p:nvPr/>
        </p:nvGrpSpPr>
        <p:grpSpPr>
          <a:xfrm rot="21600000">
            <a:off x="8282305" y="4591811"/>
            <a:ext cx="3048000" cy="1066800"/>
            <a:chOff x="0" y="0"/>
            <a:chExt cx="3048000" cy="1066800"/>
          </a:xfrm>
        </p:grpSpPr>
        <p:sp>
          <p:nvSpPr>
            <p:cNvPr id="616" name="rect 616"/>
            <p:cNvSpPr/>
            <p:nvPr/>
          </p:nvSpPr>
          <p:spPr>
            <a:xfrm>
              <a:off x="14287" y="0"/>
              <a:ext cx="3033712" cy="1066800"/>
            </a:xfrm>
            <a:prstGeom prst="rect">
              <a:avLst/>
            </a:prstGeom>
            <a:solidFill>
              <a:srgbClr val="F1F5F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618" name="textbox 618"/>
            <p:cNvSpPr/>
            <p:nvPr/>
          </p:nvSpPr>
          <p:spPr>
            <a:xfrm>
              <a:off x="135356" y="89103"/>
              <a:ext cx="2672079" cy="90106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875" algn="l" rtl="0" eaLnBrk="0">
                <a:lnSpc>
                  <a:spcPts val="1485"/>
                </a:lnSpc>
              </a:pPr>
              <a:r>
                <a:rPr sz="1200" kern="0" spc="-20" dirty="0">
                  <a:solidFill>
                    <a:srgbClr val="22C55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20" dirty="0">
                  <a:solidFill>
                    <a:srgbClr val="22C55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22C55E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转换示例</a:t>
              </a:r>
              <a:r>
                <a:rPr sz="1200" kern="0" spc="80" dirty="0">
                  <a:solidFill>
                    <a:srgbClr val="22C55E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</a:t>
              </a:r>
              <a:r>
                <a:rPr sz="1200" kern="0" spc="-20" dirty="0">
                  <a:solidFill>
                    <a:srgbClr val="22C55E">
                      <a:alpha val="100000"/>
                    </a:srgbClr>
                  </a:solidFill>
                  <a:latin typeface="MS Gothic" panose="020B0609070205080204" charset="-128"/>
                  <a:ea typeface="MS Gothic" panose="020B0609070205080204" charset="-128"/>
                  <a:cs typeface="MS Gothic" panose="020B0609070205080204" charset="-128"/>
                </a:rPr>
                <a:t>✓</a:t>
              </a:r>
              <a:endParaRPr sz="1200" dirty="0">
                <a:latin typeface="MS Gothic" panose="020B0609070205080204" charset="-128"/>
                <a:ea typeface="MS Gothic" panose="020B0609070205080204" charset="-128"/>
                <a:cs typeface="MS Gothic" panose="020B0609070205080204" charset="-128"/>
              </a:endParaRPr>
            </a:p>
            <a:p>
              <a:pPr marL="37465" algn="l" rtl="0" eaLnBrk="0">
                <a:lnSpc>
                  <a:spcPts val="1470"/>
                </a:lnSpc>
                <a:spcBef>
                  <a:spcPts val="315"/>
                </a:spcBef>
              </a:pPr>
              <a:r>
                <a:rPr sz="1200" kern="0" spc="-4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['one',</a:t>
              </a:r>
              <a:r>
                <a:rPr sz="1200" kern="0" spc="28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'two']</a:t>
              </a:r>
              <a:r>
                <a:rPr sz="1200" kern="0" spc="-4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5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→</a:t>
              </a:r>
              <a:r>
                <a:rPr sz="1200" kern="0" spc="24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5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[{id:</a:t>
              </a:r>
              <a:r>
                <a:rPr sz="1200" kern="0" spc="28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5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'id1',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2700" algn="l" rtl="0" eaLnBrk="0">
                <a:lnSpc>
                  <a:spcPts val="1470"/>
                </a:lnSpc>
                <a:spcBef>
                  <a:spcPts val="330"/>
                </a:spcBef>
              </a:pPr>
              <a:r>
                <a:rPr sz="1200" kern="0" spc="-4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value:</a:t>
              </a:r>
              <a:r>
                <a:rPr sz="1200" kern="0" spc="36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'one'},</a:t>
              </a:r>
              <a:r>
                <a:rPr sz="1200" kern="0" spc="13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{id:</a:t>
              </a:r>
              <a:r>
                <a:rPr sz="1200" kern="0" spc="29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'id2',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2700" algn="l" rtl="0" eaLnBrk="0">
                <a:lnSpc>
                  <a:spcPts val="1495"/>
                </a:lnSpc>
                <a:spcBef>
                  <a:spcPts val="330"/>
                </a:spcBef>
              </a:pPr>
              <a:r>
                <a:rPr sz="1200" kern="0" spc="-3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value:</a:t>
              </a:r>
              <a:r>
                <a:rPr sz="1200" kern="0" spc="30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00000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'two'}]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620" name="picture 6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57150" cy="1066800"/>
            </a:xfrm>
            <a:prstGeom prst="rect">
              <a:avLst/>
            </a:prstGeom>
          </p:spPr>
        </p:pic>
      </p:grpSp>
      <p:sp>
        <p:nvSpPr>
          <p:cNvPr id="622" name="rect 622"/>
          <p:cNvSpPr/>
          <p:nvPr/>
        </p:nvSpPr>
        <p:spPr>
          <a:xfrm>
            <a:off x="828992" y="4591811"/>
            <a:ext cx="3033712" cy="838200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28" name="rect 628"/>
          <p:cNvSpPr/>
          <p:nvPr/>
        </p:nvSpPr>
        <p:spPr>
          <a:xfrm>
            <a:off x="4562792" y="4591811"/>
            <a:ext cx="3033712" cy="609600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630" name="picture 6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98805" y="1391411"/>
            <a:ext cx="4419600" cy="368300"/>
          </a:xfrm>
          <a:prstGeom prst="rect">
            <a:avLst/>
          </a:prstGeom>
        </p:spPr>
      </p:pic>
      <p:sp>
        <p:nvSpPr>
          <p:cNvPr id="632" name="textbox 632"/>
          <p:cNvSpPr/>
          <p:nvPr/>
        </p:nvSpPr>
        <p:spPr>
          <a:xfrm>
            <a:off x="575233" y="2270328"/>
            <a:ext cx="5180329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在使用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ForEach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进行循环渲染时，应遵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循以下原则以确保渲染效率与稳定性：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34" name="textbox 634"/>
          <p:cNvSpPr/>
          <p:nvPr/>
        </p:nvSpPr>
        <p:spPr>
          <a:xfrm>
            <a:off x="953414" y="4664761"/>
            <a:ext cx="1480185" cy="679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85"/>
              </a:lnSpc>
            </a:pPr>
            <a:r>
              <a:rPr sz="1200" kern="0" spc="110" dirty="0">
                <a:solidFill>
                  <a:srgbClr val="EF444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40" dirty="0">
                <a:solidFill>
                  <a:srgbClr val="EF444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110" dirty="0">
                <a:solidFill>
                  <a:srgbClr val="EF444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不推荐</a:t>
            </a:r>
            <a:r>
              <a:rPr sz="1200" kern="0" spc="0" dirty="0">
                <a:solidFill>
                  <a:srgbClr val="EF444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110" dirty="0">
                <a:solidFill>
                  <a:srgbClr val="EF444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×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210" algn="l" rtl="0" eaLnBrk="0">
              <a:lnSpc>
                <a:spcPts val="1470"/>
              </a:lnSpc>
              <a:spcBef>
                <a:spcPts val="440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(item,</a:t>
            </a:r>
            <a:r>
              <a:rPr sz="1200" kern="0" spc="7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4605" algn="l" rtl="0" eaLnBrk="0">
              <a:lnSpc>
                <a:spcPct val="99000"/>
              </a:lnSpc>
              <a:spcBef>
                <a:spcPts val="325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index.toString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636" name="textbox 636"/>
          <p:cNvSpPr/>
          <p:nvPr/>
        </p:nvSpPr>
        <p:spPr>
          <a:xfrm>
            <a:off x="4687214" y="4680001"/>
            <a:ext cx="1571625" cy="4451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90"/>
              </a:lnSpc>
            </a:pPr>
            <a:r>
              <a:rPr sz="1200" kern="0" spc="-20" dirty="0">
                <a:solidFill>
                  <a:srgbClr val="22C55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20" dirty="0">
                <a:solidFill>
                  <a:srgbClr val="22C55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22C55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推荐</a:t>
            </a:r>
            <a:r>
              <a:rPr sz="1200" kern="0" spc="60" dirty="0">
                <a:solidFill>
                  <a:srgbClr val="22C55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20" dirty="0">
                <a:solidFill>
                  <a:srgbClr val="22C55E">
                    <a:alpha val="100000"/>
                  </a:srgbClr>
                </a:solidFill>
                <a:latin typeface="MS Gothic" panose="020B0609070205080204" charset="-128"/>
                <a:ea typeface="MS Gothic" panose="020B0609070205080204" charset="-128"/>
                <a:cs typeface="MS Gothic" panose="020B0609070205080204" charset="-128"/>
              </a:rPr>
              <a:t>✓</a:t>
            </a:r>
            <a:endParaRPr sz="1200" dirty="0">
              <a:latin typeface="MS Gothic" panose="020B0609070205080204" charset="-128"/>
              <a:ea typeface="MS Gothic" panose="020B0609070205080204" charset="-128"/>
              <a:cs typeface="MS Gothic" panose="020B0609070205080204" charset="-128"/>
            </a:endParaRPr>
          </a:p>
          <a:p>
            <a:pPr marL="29210" algn="l" rtl="0" eaLnBrk="0">
              <a:lnSpc>
                <a:spcPts val="1495"/>
              </a:lnSpc>
              <a:spcBef>
                <a:spcPts val="315"/>
              </a:spcBef>
            </a:pPr>
            <a:r>
              <a:rPr sz="1200" kern="0" spc="-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(item)</a:t>
            </a:r>
            <a:r>
              <a:rPr sz="12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200" kern="0" spc="8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200" kern="0" spc="-4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.id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638" name="picture 6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14705" y="4591811"/>
            <a:ext cx="57150" cy="838200"/>
          </a:xfrm>
          <a:prstGeom prst="rect">
            <a:avLst/>
          </a:prstGeom>
        </p:spPr>
      </p:pic>
      <p:pic>
        <p:nvPicPr>
          <p:cNvPr id="640" name="picture 6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548505" y="4591811"/>
            <a:ext cx="57150" cy="609600"/>
          </a:xfrm>
          <a:prstGeom prst="rect">
            <a:avLst/>
          </a:prstGeom>
        </p:spPr>
      </p:pic>
      <p:pic>
        <p:nvPicPr>
          <p:cNvPr id="642" name="picture 6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86105" y="19248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44" name="textbox 644"/>
          <p:cNvSpPr/>
          <p:nvPr/>
        </p:nvSpPr>
        <p:spPr>
          <a:xfrm>
            <a:off x="927100" y="2280031"/>
            <a:ext cx="4721225" cy="46767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7000"/>
              </a:lnSpc>
              <a:tabLst>
                <a:tab pos="267970" algn="l"/>
              </a:tabLst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概念定义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3685" indent="8255" algn="l" rtl="0" eaLnBrk="0">
              <a:lnSpc>
                <a:spcPct val="113000"/>
              </a:lnSpc>
              <a:spcBef>
                <a:spcPts val="53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用于从提供的数据源中按需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迭代数据，并在每次迭代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过程中动态创建相应的组件。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0825" algn="l" rtl="0" eaLnBrk="0">
              <a:lnSpc>
                <a:spcPct val="90000"/>
              </a:lnSpc>
              <a:spcBef>
                <a:spcPts val="460"/>
              </a:spcBef>
              <a:tabLst>
                <a:tab pos="367665" algn="l"/>
              </a:tabLst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工作原理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65760" indent="635" algn="l" rtl="0" eaLnBrk="0">
              <a:lnSpc>
                <a:spcPct val="119000"/>
              </a:lnSpc>
              <a:spcBef>
                <a:spcPts val="58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在滚动容器中使用时，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框架会根据滚动容器的可视区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域按需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创建组件，而非一次性加载所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有数据。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4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4000"/>
              </a:lnSpc>
              <a:spcBef>
                <a:spcPts val="460"/>
              </a:spcBef>
              <a:tabLst>
                <a:tab pos="333375" algn="l"/>
              </a:tabLst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回收机制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0200" indent="1270" algn="l" rtl="0" eaLnBrk="0">
              <a:lnSpc>
                <a:spcPct val="116000"/>
              </a:lnSpc>
              <a:spcBef>
                <a:spcPts val="46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当组件滑出可视区域后，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架会销毁组件并回收这些组件，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以降低内存占用。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7000"/>
              </a:lnSpc>
              <a:spcBef>
                <a:spcPts val="455"/>
              </a:spcBef>
              <a:tabLst>
                <a:tab pos="320040" algn="l"/>
              </a:tabLst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主要优势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6865" algn="l" rtl="0" eaLnBrk="0">
              <a:lnSpc>
                <a:spcPts val="1510"/>
              </a:lnSpc>
              <a:spcBef>
                <a:spcPts val="54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9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优化内存使用，避免一次性加载大量组件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6865" algn="l" rtl="0" eaLnBrk="0">
              <a:lnSpc>
                <a:spcPts val="2100"/>
              </a:lnSpc>
            </a:pPr>
            <a:r>
              <a:rPr sz="800" kern="0" spc="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800" kern="0" spc="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提升应用性能，特别是在大数据量场景下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65125" algn="l" rtl="0" eaLnBrk="0">
              <a:lnSpc>
                <a:spcPts val="1910"/>
              </a:lnSpc>
              <a:tabLst>
                <a:tab pos="526415" algn="l"/>
              </a:tabLst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增强用户体验，保持界面流畅响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46" name="picture 6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244599" y="6855586"/>
            <a:ext cx="47625" cy="47625"/>
          </a:xfrm>
          <a:prstGeom prst="rect">
            <a:avLst/>
          </a:prstGeom>
        </p:spPr>
      </p:pic>
      <p:pic>
        <p:nvPicPr>
          <p:cNvPr id="648" name="picture 6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39800" y="5972936"/>
            <a:ext cx="190500" cy="215900"/>
          </a:xfrm>
          <a:prstGeom prst="rect">
            <a:avLst/>
          </a:prstGeom>
        </p:spPr>
      </p:pic>
      <p:pic>
        <p:nvPicPr>
          <p:cNvPr id="650" name="picture 6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39800" y="4766436"/>
            <a:ext cx="190500" cy="203200"/>
          </a:xfrm>
          <a:prstGeom prst="rect">
            <a:avLst/>
          </a:prstGeom>
        </p:spPr>
      </p:pic>
      <p:pic>
        <p:nvPicPr>
          <p:cNvPr id="652" name="picture 6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39800" y="3559936"/>
            <a:ext cx="238125" cy="190500"/>
          </a:xfrm>
          <a:prstGeom prst="rect">
            <a:avLst/>
          </a:prstGeom>
        </p:spPr>
      </p:pic>
      <p:pic>
        <p:nvPicPr>
          <p:cNvPr id="654" name="picture 6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39800" y="2328036"/>
            <a:ext cx="142875" cy="203200"/>
          </a:xfrm>
          <a:prstGeom prst="rect">
            <a:avLst/>
          </a:prstGeom>
        </p:spPr>
      </p:pic>
      <p:sp>
        <p:nvSpPr>
          <p:cNvPr id="656" name="path 656"/>
          <p:cNvSpPr/>
          <p:nvPr/>
        </p:nvSpPr>
        <p:spPr>
          <a:xfrm>
            <a:off x="7854950" y="2112136"/>
            <a:ext cx="2095500" cy="3810000"/>
          </a:xfrm>
          <a:custGeom>
            <a:avLst/>
            <a:gdLst/>
            <a:ahLst/>
            <a:cxnLst/>
            <a:rect l="0" t="0" r="0" b="0"/>
            <a:pathLst>
              <a:path w="3300" h="6000">
                <a:moveTo>
                  <a:pt x="75" y="5640"/>
                </a:moveTo>
                <a:lnTo>
                  <a:pt x="75" y="360"/>
                </a:lnTo>
                <a:cubicBezTo>
                  <a:pt x="75" y="341"/>
                  <a:pt x="76" y="322"/>
                  <a:pt x="80" y="304"/>
                </a:cubicBezTo>
                <a:cubicBezTo>
                  <a:pt x="84" y="286"/>
                  <a:pt x="89" y="268"/>
                  <a:pt x="96" y="250"/>
                </a:cubicBezTo>
                <a:cubicBezTo>
                  <a:pt x="103" y="233"/>
                  <a:pt x="112" y="217"/>
                  <a:pt x="123" y="201"/>
                </a:cubicBezTo>
                <a:cubicBezTo>
                  <a:pt x="133" y="186"/>
                  <a:pt x="145" y="171"/>
                  <a:pt x="158" y="158"/>
                </a:cubicBezTo>
                <a:cubicBezTo>
                  <a:pt x="171" y="145"/>
                  <a:pt x="186" y="133"/>
                  <a:pt x="201" y="123"/>
                </a:cubicBezTo>
                <a:cubicBezTo>
                  <a:pt x="217" y="112"/>
                  <a:pt x="233" y="103"/>
                  <a:pt x="250" y="96"/>
                </a:cubicBezTo>
                <a:cubicBezTo>
                  <a:pt x="268" y="89"/>
                  <a:pt x="286" y="84"/>
                  <a:pt x="304" y="80"/>
                </a:cubicBezTo>
                <a:cubicBezTo>
                  <a:pt x="322" y="76"/>
                  <a:pt x="341" y="75"/>
                  <a:pt x="360" y="75"/>
                </a:cubicBezTo>
                <a:lnTo>
                  <a:pt x="2940" y="75"/>
                </a:lnTo>
                <a:cubicBezTo>
                  <a:pt x="2958" y="75"/>
                  <a:pt x="2977" y="76"/>
                  <a:pt x="2995" y="80"/>
                </a:cubicBezTo>
                <a:cubicBezTo>
                  <a:pt x="3013" y="84"/>
                  <a:pt x="3031" y="89"/>
                  <a:pt x="3049" y="96"/>
                </a:cubicBezTo>
                <a:cubicBezTo>
                  <a:pt x="3066" y="103"/>
                  <a:pt x="3082" y="112"/>
                  <a:pt x="3098" y="123"/>
                </a:cubicBezTo>
                <a:cubicBezTo>
                  <a:pt x="3113" y="133"/>
                  <a:pt x="3128" y="145"/>
                  <a:pt x="3141" y="158"/>
                </a:cubicBezTo>
                <a:cubicBezTo>
                  <a:pt x="3154" y="171"/>
                  <a:pt x="3166" y="186"/>
                  <a:pt x="3176" y="201"/>
                </a:cubicBezTo>
                <a:cubicBezTo>
                  <a:pt x="3187" y="217"/>
                  <a:pt x="3196" y="233"/>
                  <a:pt x="3203" y="250"/>
                </a:cubicBezTo>
                <a:cubicBezTo>
                  <a:pt x="3210" y="268"/>
                  <a:pt x="3215" y="286"/>
                  <a:pt x="3219" y="304"/>
                </a:cubicBezTo>
                <a:cubicBezTo>
                  <a:pt x="3223" y="322"/>
                  <a:pt x="3225" y="341"/>
                  <a:pt x="3225" y="360"/>
                </a:cubicBezTo>
                <a:lnTo>
                  <a:pt x="3225" y="5640"/>
                </a:lnTo>
                <a:cubicBezTo>
                  <a:pt x="3225" y="5658"/>
                  <a:pt x="3223" y="5677"/>
                  <a:pt x="3219" y="5695"/>
                </a:cubicBezTo>
                <a:cubicBezTo>
                  <a:pt x="3215" y="5713"/>
                  <a:pt x="3210" y="5731"/>
                  <a:pt x="3203" y="5749"/>
                </a:cubicBezTo>
                <a:cubicBezTo>
                  <a:pt x="3196" y="5766"/>
                  <a:pt x="3187" y="5782"/>
                  <a:pt x="3176" y="5798"/>
                </a:cubicBezTo>
                <a:cubicBezTo>
                  <a:pt x="3166" y="5813"/>
                  <a:pt x="3154" y="5828"/>
                  <a:pt x="3141" y="5841"/>
                </a:cubicBezTo>
                <a:cubicBezTo>
                  <a:pt x="3128" y="5854"/>
                  <a:pt x="3113" y="5866"/>
                  <a:pt x="3098" y="5876"/>
                </a:cubicBezTo>
                <a:cubicBezTo>
                  <a:pt x="3082" y="5887"/>
                  <a:pt x="3066" y="5896"/>
                  <a:pt x="3049" y="5903"/>
                </a:cubicBezTo>
                <a:cubicBezTo>
                  <a:pt x="3031" y="5910"/>
                  <a:pt x="3013" y="5915"/>
                  <a:pt x="2995" y="5919"/>
                </a:cubicBezTo>
                <a:cubicBezTo>
                  <a:pt x="2977" y="5923"/>
                  <a:pt x="2958" y="5925"/>
                  <a:pt x="2940" y="5925"/>
                </a:cubicBezTo>
                <a:lnTo>
                  <a:pt x="360" y="5925"/>
                </a:lnTo>
                <a:cubicBezTo>
                  <a:pt x="341" y="5925"/>
                  <a:pt x="322" y="5923"/>
                  <a:pt x="304" y="5919"/>
                </a:cubicBezTo>
                <a:cubicBezTo>
                  <a:pt x="286" y="5915"/>
                  <a:pt x="268" y="5910"/>
                  <a:pt x="250" y="5903"/>
                </a:cubicBezTo>
                <a:cubicBezTo>
                  <a:pt x="233" y="5896"/>
                  <a:pt x="217" y="5887"/>
                  <a:pt x="201" y="5876"/>
                </a:cubicBezTo>
                <a:cubicBezTo>
                  <a:pt x="186" y="5866"/>
                  <a:pt x="171" y="5854"/>
                  <a:pt x="158" y="5841"/>
                </a:cubicBezTo>
                <a:cubicBezTo>
                  <a:pt x="145" y="5828"/>
                  <a:pt x="133" y="5813"/>
                  <a:pt x="123" y="5798"/>
                </a:cubicBezTo>
                <a:cubicBezTo>
                  <a:pt x="112" y="5782"/>
                  <a:pt x="103" y="5766"/>
                  <a:pt x="96" y="5749"/>
                </a:cubicBezTo>
                <a:cubicBezTo>
                  <a:pt x="89" y="5731"/>
                  <a:pt x="84" y="5713"/>
                  <a:pt x="80" y="5695"/>
                </a:cubicBezTo>
                <a:cubicBezTo>
                  <a:pt x="76" y="5677"/>
                  <a:pt x="75" y="5658"/>
                  <a:pt x="75" y="5640"/>
                </a:cubicBezTo>
              </a:path>
            </a:pathLst>
          </a:custGeom>
          <a:noFill/>
          <a:ln w="95250" cap="flat">
            <a:solidFill>
              <a:srgbClr val="334155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658" name="picture 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388350" y="6160261"/>
            <a:ext cx="1371600" cy="914400"/>
          </a:xfrm>
          <a:prstGeom prst="rect">
            <a:avLst/>
          </a:prstGeom>
        </p:spPr>
      </p:pic>
      <p:sp>
        <p:nvSpPr>
          <p:cNvPr id="660" name="rect 660"/>
          <p:cNvSpPr/>
          <p:nvPr/>
        </p:nvSpPr>
        <p:spPr>
          <a:xfrm>
            <a:off x="8035925" y="3855211"/>
            <a:ext cx="1733550" cy="230505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62" name="path 662"/>
          <p:cNvSpPr/>
          <p:nvPr/>
        </p:nvSpPr>
        <p:spPr>
          <a:xfrm>
            <a:off x="8026400" y="3845686"/>
            <a:ext cx="1752600" cy="85725"/>
          </a:xfrm>
          <a:custGeom>
            <a:avLst/>
            <a:gdLst/>
            <a:ahLst/>
            <a:cxnLst/>
            <a:rect l="0" t="0" r="0" b="0"/>
            <a:pathLst>
              <a:path w="2760" h="135">
                <a:moveTo>
                  <a:pt x="15" y="120"/>
                </a:moveTo>
                <a:cubicBezTo>
                  <a:pt x="15" y="113"/>
                  <a:pt x="15" y="106"/>
                  <a:pt x="17" y="99"/>
                </a:cubicBezTo>
                <a:cubicBezTo>
                  <a:pt x="18" y="92"/>
                  <a:pt x="20" y="86"/>
                  <a:pt x="22" y="79"/>
                </a:cubicBezTo>
                <a:cubicBezTo>
                  <a:pt x="25" y="73"/>
                  <a:pt x="28" y="67"/>
                  <a:pt x="32" y="61"/>
                </a:cubicBezTo>
                <a:cubicBezTo>
                  <a:pt x="36" y="55"/>
                  <a:pt x="40" y="50"/>
                  <a:pt x="45" y="45"/>
                </a:cubicBezTo>
                <a:cubicBezTo>
                  <a:pt x="50" y="40"/>
                  <a:pt x="55" y="36"/>
                  <a:pt x="61" y="32"/>
                </a:cubicBezTo>
                <a:cubicBezTo>
                  <a:pt x="67" y="28"/>
                  <a:pt x="73" y="25"/>
                  <a:pt x="79" y="22"/>
                </a:cubicBezTo>
                <a:cubicBezTo>
                  <a:pt x="86" y="20"/>
                  <a:pt x="92" y="18"/>
                  <a:pt x="99" y="17"/>
                </a:cubicBezTo>
                <a:cubicBezTo>
                  <a:pt x="106" y="15"/>
                  <a:pt x="113" y="15"/>
                  <a:pt x="120" y="15"/>
                </a:cubicBezTo>
                <a:lnTo>
                  <a:pt x="2640" y="15"/>
                </a:lnTo>
                <a:cubicBezTo>
                  <a:pt x="2646" y="15"/>
                  <a:pt x="2653" y="15"/>
                  <a:pt x="2660" y="17"/>
                </a:cubicBezTo>
                <a:cubicBezTo>
                  <a:pt x="2667" y="18"/>
                  <a:pt x="2673" y="20"/>
                  <a:pt x="2680" y="22"/>
                </a:cubicBezTo>
                <a:cubicBezTo>
                  <a:pt x="2686" y="25"/>
                  <a:pt x="2692" y="28"/>
                  <a:pt x="2698" y="32"/>
                </a:cubicBezTo>
                <a:cubicBezTo>
                  <a:pt x="2704" y="36"/>
                  <a:pt x="2709" y="40"/>
                  <a:pt x="2714" y="45"/>
                </a:cubicBezTo>
                <a:cubicBezTo>
                  <a:pt x="2719" y="50"/>
                  <a:pt x="2723" y="55"/>
                  <a:pt x="2727" y="61"/>
                </a:cubicBezTo>
                <a:cubicBezTo>
                  <a:pt x="2731" y="67"/>
                  <a:pt x="2734" y="73"/>
                  <a:pt x="2737" y="79"/>
                </a:cubicBezTo>
                <a:cubicBezTo>
                  <a:pt x="2739" y="86"/>
                  <a:pt x="2741" y="92"/>
                  <a:pt x="2742" y="99"/>
                </a:cubicBezTo>
                <a:cubicBezTo>
                  <a:pt x="2744" y="106"/>
                  <a:pt x="2745" y="113"/>
                  <a:pt x="2745" y="120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graphicFrame>
        <p:nvGraphicFramePr>
          <p:cNvPr id="664" name="table 664"/>
          <p:cNvGraphicFramePr>
            <a:graphicFrameLocks noGrp="1"/>
          </p:cNvGraphicFramePr>
          <p:nvPr/>
        </p:nvGraphicFramePr>
        <p:xfrm>
          <a:off x="8159750" y="3979036"/>
          <a:ext cx="1485900" cy="457200"/>
        </p:xfrm>
        <a:graphic>
          <a:graphicData uri="http://schemas.openxmlformats.org/drawingml/2006/table">
            <a:tbl>
              <a:tblPr/>
              <a:tblGrid>
                <a:gridCol w="1485900"/>
              </a:tblGrid>
              <a:tr h="434975">
                <a:tc>
                  <a:txBody>
                    <a:bodyPr/>
                    <a:p>
                      <a:pPr algn="l" rtl="0" eaLnBrk="0">
                        <a:lnSpc>
                          <a:spcPct val="11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85750" algn="l" rtl="0" eaLnBrk="0">
                        <a:lnSpc>
                          <a:spcPct val="84000"/>
                        </a:lnSpc>
                        <a:tabLst>
                          <a:tab pos="372745" algn="l"/>
                        </a:tabLst>
                      </a:pP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	</a:t>
                      </a: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Hello</a:t>
                      </a:r>
                      <a:r>
                        <a:rPr sz="10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0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0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66" name="picture 6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293100" y="4131436"/>
            <a:ext cx="152400" cy="152400"/>
          </a:xfrm>
          <a:prstGeom prst="rect">
            <a:avLst/>
          </a:prstGeom>
        </p:spPr>
      </p:pic>
      <p:sp>
        <p:nvSpPr>
          <p:cNvPr id="668" name="path 668"/>
          <p:cNvSpPr/>
          <p:nvPr/>
        </p:nvSpPr>
        <p:spPr>
          <a:xfrm>
            <a:off x="8159750" y="4512436"/>
            <a:ext cx="1485900" cy="85725"/>
          </a:xfrm>
          <a:custGeom>
            <a:avLst/>
            <a:gdLst/>
            <a:ahLst/>
            <a:cxnLst/>
            <a:rect l="0" t="0" r="0" b="0"/>
            <a:pathLst>
              <a:path w="2340" h="135">
                <a:moveTo>
                  <a:pt x="15" y="120"/>
                </a:moveTo>
                <a:cubicBezTo>
                  <a:pt x="15" y="113"/>
                  <a:pt x="15" y="106"/>
                  <a:pt x="17" y="99"/>
                </a:cubicBezTo>
                <a:cubicBezTo>
                  <a:pt x="18" y="92"/>
                  <a:pt x="20" y="86"/>
                  <a:pt x="22" y="79"/>
                </a:cubicBezTo>
                <a:cubicBezTo>
                  <a:pt x="25" y="73"/>
                  <a:pt x="28" y="67"/>
                  <a:pt x="32" y="61"/>
                </a:cubicBezTo>
                <a:cubicBezTo>
                  <a:pt x="36" y="55"/>
                  <a:pt x="40" y="50"/>
                  <a:pt x="45" y="45"/>
                </a:cubicBezTo>
                <a:cubicBezTo>
                  <a:pt x="50" y="40"/>
                  <a:pt x="55" y="36"/>
                  <a:pt x="61" y="32"/>
                </a:cubicBezTo>
                <a:cubicBezTo>
                  <a:pt x="67" y="28"/>
                  <a:pt x="73" y="25"/>
                  <a:pt x="79" y="22"/>
                </a:cubicBezTo>
                <a:cubicBezTo>
                  <a:pt x="86" y="20"/>
                  <a:pt x="92" y="18"/>
                  <a:pt x="99" y="17"/>
                </a:cubicBezTo>
                <a:cubicBezTo>
                  <a:pt x="106" y="15"/>
                  <a:pt x="113" y="15"/>
                  <a:pt x="120" y="15"/>
                </a:cubicBezTo>
                <a:lnTo>
                  <a:pt x="2220" y="15"/>
                </a:lnTo>
                <a:cubicBezTo>
                  <a:pt x="2226" y="15"/>
                  <a:pt x="2233" y="15"/>
                  <a:pt x="2240" y="17"/>
                </a:cubicBezTo>
                <a:cubicBezTo>
                  <a:pt x="2247" y="18"/>
                  <a:pt x="2253" y="20"/>
                  <a:pt x="2260" y="22"/>
                </a:cubicBezTo>
                <a:cubicBezTo>
                  <a:pt x="2266" y="25"/>
                  <a:pt x="2272" y="28"/>
                  <a:pt x="2278" y="32"/>
                </a:cubicBezTo>
                <a:cubicBezTo>
                  <a:pt x="2284" y="36"/>
                  <a:pt x="2289" y="40"/>
                  <a:pt x="2294" y="45"/>
                </a:cubicBezTo>
                <a:cubicBezTo>
                  <a:pt x="2299" y="50"/>
                  <a:pt x="2303" y="55"/>
                  <a:pt x="2307" y="61"/>
                </a:cubicBezTo>
                <a:cubicBezTo>
                  <a:pt x="2311" y="67"/>
                  <a:pt x="2314" y="73"/>
                  <a:pt x="2317" y="79"/>
                </a:cubicBezTo>
                <a:cubicBezTo>
                  <a:pt x="2319" y="86"/>
                  <a:pt x="2321" y="92"/>
                  <a:pt x="2322" y="99"/>
                </a:cubicBezTo>
                <a:cubicBezTo>
                  <a:pt x="2324" y="106"/>
                  <a:pt x="2325" y="113"/>
                  <a:pt x="2325" y="120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70" name="path 670"/>
          <p:cNvSpPr/>
          <p:nvPr/>
        </p:nvSpPr>
        <p:spPr>
          <a:xfrm>
            <a:off x="8159750" y="4883911"/>
            <a:ext cx="1485900" cy="85725"/>
          </a:xfrm>
          <a:custGeom>
            <a:avLst/>
            <a:gdLst/>
            <a:ahLst/>
            <a:cxnLst/>
            <a:rect l="0" t="0" r="0" b="0"/>
            <a:pathLst>
              <a:path w="2340" h="135">
                <a:moveTo>
                  <a:pt x="2325" y="15"/>
                </a:moveTo>
                <a:cubicBezTo>
                  <a:pt x="2325" y="21"/>
                  <a:pt x="2324" y="28"/>
                  <a:pt x="2322" y="35"/>
                </a:cubicBezTo>
                <a:cubicBezTo>
                  <a:pt x="2321" y="42"/>
                  <a:pt x="2319" y="48"/>
                  <a:pt x="2317" y="55"/>
                </a:cubicBezTo>
                <a:cubicBezTo>
                  <a:pt x="2314" y="61"/>
                  <a:pt x="2311" y="67"/>
                  <a:pt x="2307" y="73"/>
                </a:cubicBezTo>
                <a:cubicBezTo>
                  <a:pt x="2303" y="79"/>
                  <a:pt x="2299" y="84"/>
                  <a:pt x="2294" y="89"/>
                </a:cubicBezTo>
                <a:cubicBezTo>
                  <a:pt x="2289" y="94"/>
                  <a:pt x="2284" y="98"/>
                  <a:pt x="2278" y="102"/>
                </a:cubicBezTo>
                <a:cubicBezTo>
                  <a:pt x="2272" y="106"/>
                  <a:pt x="2266" y="109"/>
                  <a:pt x="2260" y="112"/>
                </a:cubicBezTo>
                <a:cubicBezTo>
                  <a:pt x="2253" y="114"/>
                  <a:pt x="2247" y="116"/>
                  <a:pt x="2240" y="117"/>
                </a:cubicBezTo>
                <a:cubicBezTo>
                  <a:pt x="2233" y="119"/>
                  <a:pt x="2226" y="120"/>
                  <a:pt x="2220" y="120"/>
                </a:cubicBezTo>
                <a:lnTo>
                  <a:pt x="120" y="120"/>
                </a:lnTo>
                <a:cubicBezTo>
                  <a:pt x="113" y="120"/>
                  <a:pt x="106" y="119"/>
                  <a:pt x="99" y="117"/>
                </a:cubicBezTo>
                <a:cubicBezTo>
                  <a:pt x="92" y="116"/>
                  <a:pt x="86" y="114"/>
                  <a:pt x="79" y="112"/>
                </a:cubicBezTo>
                <a:cubicBezTo>
                  <a:pt x="73" y="109"/>
                  <a:pt x="67" y="106"/>
                  <a:pt x="61" y="102"/>
                </a:cubicBezTo>
                <a:cubicBezTo>
                  <a:pt x="55" y="98"/>
                  <a:pt x="50" y="94"/>
                  <a:pt x="45" y="89"/>
                </a:cubicBezTo>
                <a:cubicBezTo>
                  <a:pt x="40" y="84"/>
                  <a:pt x="36" y="79"/>
                  <a:pt x="32" y="73"/>
                </a:cubicBezTo>
                <a:cubicBezTo>
                  <a:pt x="28" y="67"/>
                  <a:pt x="25" y="61"/>
                  <a:pt x="22" y="55"/>
                </a:cubicBezTo>
                <a:cubicBezTo>
                  <a:pt x="20" y="48"/>
                  <a:pt x="18" y="42"/>
                  <a:pt x="17" y="35"/>
                </a:cubicBezTo>
                <a:cubicBezTo>
                  <a:pt x="15" y="28"/>
                  <a:pt x="15" y="21"/>
                  <a:pt x="15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72" name="textbox 672"/>
          <p:cNvSpPr/>
          <p:nvPr/>
        </p:nvSpPr>
        <p:spPr>
          <a:xfrm>
            <a:off x="8280400" y="4652136"/>
            <a:ext cx="558165" cy="2070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7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84000"/>
              </a:lnSpc>
              <a:tabLst>
                <a:tab pos="252095" algn="l"/>
              </a:tabLst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674" name="picture 6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293100" y="4664836"/>
            <a:ext cx="152400" cy="152400"/>
          </a:xfrm>
          <a:prstGeom prst="rect">
            <a:avLst/>
          </a:prstGeom>
        </p:spPr>
      </p:pic>
      <p:sp>
        <p:nvSpPr>
          <p:cNvPr id="676" name="textbox 676"/>
          <p:cNvSpPr/>
          <p:nvPr/>
        </p:nvSpPr>
        <p:spPr>
          <a:xfrm>
            <a:off x="8280400" y="5185536"/>
            <a:ext cx="558165" cy="2070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7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84000"/>
              </a:lnSpc>
              <a:tabLst>
                <a:tab pos="252095" algn="l"/>
              </a:tabLst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678" name="picture 67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293100" y="5198236"/>
            <a:ext cx="152400" cy="152400"/>
          </a:xfrm>
          <a:prstGeom prst="rect">
            <a:avLst/>
          </a:prstGeom>
        </p:spPr>
      </p:pic>
      <p:sp>
        <p:nvSpPr>
          <p:cNvPr id="680" name="path 680"/>
          <p:cNvSpPr/>
          <p:nvPr/>
        </p:nvSpPr>
        <p:spPr>
          <a:xfrm>
            <a:off x="8159750" y="5417311"/>
            <a:ext cx="1485900" cy="85725"/>
          </a:xfrm>
          <a:custGeom>
            <a:avLst/>
            <a:gdLst/>
            <a:ahLst/>
            <a:cxnLst/>
            <a:rect l="0" t="0" r="0" b="0"/>
            <a:pathLst>
              <a:path w="2340" h="135">
                <a:moveTo>
                  <a:pt x="2325" y="15"/>
                </a:moveTo>
                <a:cubicBezTo>
                  <a:pt x="2325" y="21"/>
                  <a:pt x="2324" y="28"/>
                  <a:pt x="2322" y="35"/>
                </a:cubicBezTo>
                <a:cubicBezTo>
                  <a:pt x="2321" y="42"/>
                  <a:pt x="2319" y="48"/>
                  <a:pt x="2317" y="55"/>
                </a:cubicBezTo>
                <a:cubicBezTo>
                  <a:pt x="2314" y="61"/>
                  <a:pt x="2311" y="67"/>
                  <a:pt x="2307" y="73"/>
                </a:cubicBezTo>
                <a:cubicBezTo>
                  <a:pt x="2303" y="79"/>
                  <a:pt x="2299" y="84"/>
                  <a:pt x="2294" y="89"/>
                </a:cubicBezTo>
                <a:cubicBezTo>
                  <a:pt x="2289" y="94"/>
                  <a:pt x="2284" y="98"/>
                  <a:pt x="2278" y="102"/>
                </a:cubicBezTo>
                <a:cubicBezTo>
                  <a:pt x="2272" y="106"/>
                  <a:pt x="2266" y="109"/>
                  <a:pt x="2260" y="112"/>
                </a:cubicBezTo>
                <a:cubicBezTo>
                  <a:pt x="2253" y="114"/>
                  <a:pt x="2247" y="116"/>
                  <a:pt x="2240" y="117"/>
                </a:cubicBezTo>
                <a:cubicBezTo>
                  <a:pt x="2233" y="119"/>
                  <a:pt x="2226" y="119"/>
                  <a:pt x="2220" y="120"/>
                </a:cubicBezTo>
                <a:lnTo>
                  <a:pt x="120" y="120"/>
                </a:lnTo>
                <a:cubicBezTo>
                  <a:pt x="113" y="119"/>
                  <a:pt x="106" y="119"/>
                  <a:pt x="99" y="117"/>
                </a:cubicBezTo>
                <a:cubicBezTo>
                  <a:pt x="92" y="116"/>
                  <a:pt x="86" y="114"/>
                  <a:pt x="79" y="112"/>
                </a:cubicBezTo>
                <a:cubicBezTo>
                  <a:pt x="73" y="109"/>
                  <a:pt x="67" y="106"/>
                  <a:pt x="61" y="102"/>
                </a:cubicBezTo>
                <a:cubicBezTo>
                  <a:pt x="55" y="98"/>
                  <a:pt x="50" y="94"/>
                  <a:pt x="45" y="89"/>
                </a:cubicBezTo>
                <a:cubicBezTo>
                  <a:pt x="40" y="84"/>
                  <a:pt x="36" y="79"/>
                  <a:pt x="32" y="73"/>
                </a:cubicBezTo>
                <a:cubicBezTo>
                  <a:pt x="28" y="67"/>
                  <a:pt x="25" y="61"/>
                  <a:pt x="22" y="55"/>
                </a:cubicBezTo>
                <a:cubicBezTo>
                  <a:pt x="20" y="48"/>
                  <a:pt x="18" y="42"/>
                  <a:pt x="17" y="35"/>
                </a:cubicBezTo>
                <a:cubicBezTo>
                  <a:pt x="15" y="28"/>
                  <a:pt x="15" y="21"/>
                  <a:pt x="15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82" name="path 682"/>
          <p:cNvSpPr/>
          <p:nvPr/>
        </p:nvSpPr>
        <p:spPr>
          <a:xfrm>
            <a:off x="8159750" y="5045836"/>
            <a:ext cx="1485900" cy="85725"/>
          </a:xfrm>
          <a:custGeom>
            <a:avLst/>
            <a:gdLst/>
            <a:ahLst/>
            <a:cxnLst/>
            <a:rect l="0" t="0" r="0" b="0"/>
            <a:pathLst>
              <a:path w="2340" h="135">
                <a:moveTo>
                  <a:pt x="15" y="120"/>
                </a:moveTo>
                <a:cubicBezTo>
                  <a:pt x="15" y="113"/>
                  <a:pt x="15" y="106"/>
                  <a:pt x="17" y="99"/>
                </a:cubicBezTo>
                <a:cubicBezTo>
                  <a:pt x="18" y="92"/>
                  <a:pt x="20" y="86"/>
                  <a:pt x="22" y="79"/>
                </a:cubicBezTo>
                <a:cubicBezTo>
                  <a:pt x="25" y="73"/>
                  <a:pt x="28" y="67"/>
                  <a:pt x="32" y="61"/>
                </a:cubicBezTo>
                <a:cubicBezTo>
                  <a:pt x="36" y="55"/>
                  <a:pt x="40" y="50"/>
                  <a:pt x="45" y="45"/>
                </a:cubicBezTo>
                <a:cubicBezTo>
                  <a:pt x="50" y="40"/>
                  <a:pt x="55" y="36"/>
                  <a:pt x="61" y="32"/>
                </a:cubicBezTo>
                <a:cubicBezTo>
                  <a:pt x="67" y="28"/>
                  <a:pt x="73" y="25"/>
                  <a:pt x="79" y="22"/>
                </a:cubicBezTo>
                <a:cubicBezTo>
                  <a:pt x="86" y="20"/>
                  <a:pt x="92" y="18"/>
                  <a:pt x="99" y="17"/>
                </a:cubicBezTo>
                <a:cubicBezTo>
                  <a:pt x="106" y="15"/>
                  <a:pt x="113" y="15"/>
                  <a:pt x="120" y="15"/>
                </a:cubicBezTo>
                <a:lnTo>
                  <a:pt x="2220" y="15"/>
                </a:lnTo>
                <a:cubicBezTo>
                  <a:pt x="2226" y="15"/>
                  <a:pt x="2233" y="15"/>
                  <a:pt x="2240" y="17"/>
                </a:cubicBezTo>
                <a:cubicBezTo>
                  <a:pt x="2247" y="18"/>
                  <a:pt x="2253" y="20"/>
                  <a:pt x="2260" y="22"/>
                </a:cubicBezTo>
                <a:cubicBezTo>
                  <a:pt x="2266" y="25"/>
                  <a:pt x="2272" y="28"/>
                  <a:pt x="2278" y="32"/>
                </a:cubicBezTo>
                <a:cubicBezTo>
                  <a:pt x="2284" y="36"/>
                  <a:pt x="2289" y="40"/>
                  <a:pt x="2294" y="45"/>
                </a:cubicBezTo>
                <a:cubicBezTo>
                  <a:pt x="2299" y="50"/>
                  <a:pt x="2303" y="55"/>
                  <a:pt x="2307" y="61"/>
                </a:cubicBezTo>
                <a:cubicBezTo>
                  <a:pt x="2311" y="67"/>
                  <a:pt x="2314" y="73"/>
                  <a:pt x="2317" y="79"/>
                </a:cubicBezTo>
                <a:cubicBezTo>
                  <a:pt x="2319" y="86"/>
                  <a:pt x="2321" y="92"/>
                  <a:pt x="2322" y="99"/>
                </a:cubicBezTo>
                <a:cubicBezTo>
                  <a:pt x="2324" y="106"/>
                  <a:pt x="2325" y="113"/>
                  <a:pt x="2325" y="120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84" name="path 684"/>
          <p:cNvSpPr/>
          <p:nvPr/>
        </p:nvSpPr>
        <p:spPr>
          <a:xfrm>
            <a:off x="9626600" y="4588636"/>
            <a:ext cx="19050" cy="304800"/>
          </a:xfrm>
          <a:custGeom>
            <a:avLst/>
            <a:gdLst/>
            <a:ahLst/>
            <a:cxnLst/>
            <a:rect l="0" t="0" r="0" b="0"/>
            <a:pathLst>
              <a:path w="30" h="480">
                <a:moveTo>
                  <a:pt x="15" y="0"/>
                </a:moveTo>
                <a:lnTo>
                  <a:pt x="15" y="480"/>
                </a:ln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86" name="path 686"/>
          <p:cNvSpPr/>
          <p:nvPr/>
        </p:nvSpPr>
        <p:spPr>
          <a:xfrm>
            <a:off x="9626600" y="5122036"/>
            <a:ext cx="19050" cy="304800"/>
          </a:xfrm>
          <a:custGeom>
            <a:avLst/>
            <a:gdLst/>
            <a:ahLst/>
            <a:cxnLst/>
            <a:rect l="0" t="0" r="0" b="0"/>
            <a:pathLst>
              <a:path w="30" h="480">
                <a:moveTo>
                  <a:pt x="15" y="0"/>
                </a:moveTo>
                <a:lnTo>
                  <a:pt x="15" y="480"/>
                </a:ln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688" name="picture 68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216900" y="2702686"/>
            <a:ext cx="1371600" cy="323850"/>
          </a:xfrm>
          <a:prstGeom prst="rect">
            <a:avLst/>
          </a:prstGeom>
        </p:spPr>
      </p:pic>
      <p:sp>
        <p:nvSpPr>
          <p:cNvPr id="690" name="path 690"/>
          <p:cNvSpPr/>
          <p:nvPr/>
        </p:nvSpPr>
        <p:spPr>
          <a:xfrm>
            <a:off x="8170984" y="3979036"/>
            <a:ext cx="74490" cy="48681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92" name="path 692"/>
          <p:cNvSpPr/>
          <p:nvPr/>
        </p:nvSpPr>
        <p:spPr>
          <a:xfrm>
            <a:off x="8026400" y="3921886"/>
            <a:ext cx="19050" cy="2171700"/>
          </a:xfrm>
          <a:custGeom>
            <a:avLst/>
            <a:gdLst/>
            <a:ahLst/>
            <a:cxnLst/>
            <a:rect l="0" t="0" r="0" b="0"/>
            <a:pathLst>
              <a:path w="30" h="3420">
                <a:moveTo>
                  <a:pt x="15" y="3420"/>
                </a:moveTo>
                <a:lnTo>
                  <a:pt x="15" y="0"/>
                </a:ln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694" name="picture 69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7969250" y="3331336"/>
            <a:ext cx="1619250" cy="651561"/>
          </a:xfrm>
          <a:prstGeom prst="rect">
            <a:avLst/>
          </a:prstGeom>
        </p:spPr>
      </p:pic>
      <p:pic>
        <p:nvPicPr>
          <p:cNvPr id="696" name="picture 69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8616950" y="2588386"/>
            <a:ext cx="1143000" cy="2857500"/>
          </a:xfrm>
          <a:prstGeom prst="rect">
            <a:avLst/>
          </a:prstGeom>
        </p:spPr>
      </p:pic>
      <p:pic>
        <p:nvPicPr>
          <p:cNvPr id="698" name="picture 69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85800" y="1312036"/>
            <a:ext cx="5524500" cy="381000"/>
          </a:xfrm>
          <a:prstGeom prst="rect">
            <a:avLst/>
          </a:prstGeom>
        </p:spPr>
      </p:pic>
      <p:graphicFrame>
        <p:nvGraphicFramePr>
          <p:cNvPr id="700" name="table 700"/>
          <p:cNvGraphicFramePr>
            <a:graphicFrameLocks noGrp="1"/>
          </p:cNvGraphicFramePr>
          <p:nvPr/>
        </p:nvGraphicFramePr>
        <p:xfrm>
          <a:off x="8159750" y="5544222"/>
          <a:ext cx="1485900" cy="492125"/>
        </p:xfrm>
        <a:graphic>
          <a:graphicData uri="http://schemas.openxmlformats.org/drawingml/2006/table">
            <a:tbl>
              <a:tblPr/>
              <a:tblGrid>
                <a:gridCol w="1485900"/>
              </a:tblGrid>
              <a:tr h="469900">
                <a:tc>
                  <a:txBody>
                    <a:bodyPr/>
                    <a:p>
                      <a:pPr marL="77279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000" kern="0" spc="20" dirty="0">
                          <a:solidFill>
                            <a:srgbClr val="334155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内存占用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8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85750" algn="l" rtl="0" eaLnBrk="0">
                        <a:lnSpc>
                          <a:spcPct val="84000"/>
                        </a:lnSpc>
                        <a:spcBef>
                          <a:spcPts val="5"/>
                        </a:spcBef>
                        <a:tabLst>
                          <a:tab pos="372745" algn="l"/>
                        </a:tabLst>
                      </a:pP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	</a:t>
                      </a: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Hello</a:t>
                      </a:r>
                      <a:r>
                        <a:rPr sz="10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0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3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777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02" name="picture 7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293100" y="5731636"/>
            <a:ext cx="152400" cy="152400"/>
          </a:xfrm>
          <a:prstGeom prst="rect">
            <a:avLst/>
          </a:prstGeom>
        </p:spPr>
      </p:pic>
      <p:sp>
        <p:nvSpPr>
          <p:cNvPr id="704" name="textbox 704"/>
          <p:cNvSpPr/>
          <p:nvPr/>
        </p:nvSpPr>
        <p:spPr>
          <a:xfrm>
            <a:off x="8219673" y="7141235"/>
            <a:ext cx="1375410" cy="151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实际应用效果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06" name="picture 70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388350" y="6633336"/>
            <a:ext cx="1371600" cy="323850"/>
          </a:xfrm>
          <a:prstGeom prst="rect">
            <a:avLst/>
          </a:prstGeom>
        </p:spPr>
      </p:pic>
      <p:sp>
        <p:nvSpPr>
          <p:cNvPr id="708" name="rect 708"/>
          <p:cNvSpPr/>
          <p:nvPr/>
        </p:nvSpPr>
        <p:spPr>
          <a:xfrm>
            <a:off x="8026400" y="2283586"/>
            <a:ext cx="1752600" cy="228600"/>
          </a:xfrm>
          <a:prstGeom prst="rect">
            <a:avLst/>
          </a:prstGeom>
          <a:solidFill>
            <a:srgbClr val="E5E7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710" name="picture 7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673100" y="2112136"/>
            <a:ext cx="76200" cy="5029200"/>
          </a:xfrm>
          <a:prstGeom prst="rect">
            <a:avLst/>
          </a:prstGeom>
        </p:spPr>
      </p:pic>
      <p:sp>
        <p:nvSpPr>
          <p:cNvPr id="714" name="path 714"/>
          <p:cNvSpPr/>
          <p:nvPr/>
        </p:nvSpPr>
        <p:spPr>
          <a:xfrm>
            <a:off x="8026400" y="6084061"/>
            <a:ext cx="1752600" cy="85725"/>
          </a:xfrm>
          <a:custGeom>
            <a:avLst/>
            <a:gdLst/>
            <a:ahLst/>
            <a:cxnLst/>
            <a:rect l="0" t="0" r="0" b="0"/>
            <a:pathLst>
              <a:path w="2760" h="135">
                <a:moveTo>
                  <a:pt x="2745" y="15"/>
                </a:moveTo>
                <a:cubicBezTo>
                  <a:pt x="2745" y="21"/>
                  <a:pt x="2744" y="28"/>
                  <a:pt x="2742" y="35"/>
                </a:cubicBezTo>
                <a:cubicBezTo>
                  <a:pt x="2741" y="42"/>
                  <a:pt x="2739" y="48"/>
                  <a:pt x="2737" y="55"/>
                </a:cubicBezTo>
                <a:cubicBezTo>
                  <a:pt x="2734" y="61"/>
                  <a:pt x="2731" y="67"/>
                  <a:pt x="2727" y="73"/>
                </a:cubicBezTo>
                <a:cubicBezTo>
                  <a:pt x="2723" y="79"/>
                  <a:pt x="2719" y="84"/>
                  <a:pt x="2714" y="89"/>
                </a:cubicBezTo>
                <a:cubicBezTo>
                  <a:pt x="2709" y="94"/>
                  <a:pt x="2704" y="98"/>
                  <a:pt x="2698" y="102"/>
                </a:cubicBezTo>
                <a:cubicBezTo>
                  <a:pt x="2692" y="106"/>
                  <a:pt x="2686" y="109"/>
                  <a:pt x="2680" y="112"/>
                </a:cubicBezTo>
                <a:cubicBezTo>
                  <a:pt x="2673" y="114"/>
                  <a:pt x="2667" y="116"/>
                  <a:pt x="2660" y="117"/>
                </a:cubicBezTo>
                <a:cubicBezTo>
                  <a:pt x="2653" y="119"/>
                  <a:pt x="2646" y="120"/>
                  <a:pt x="2640" y="120"/>
                </a:cubicBezTo>
                <a:lnTo>
                  <a:pt x="120" y="120"/>
                </a:lnTo>
                <a:cubicBezTo>
                  <a:pt x="113" y="120"/>
                  <a:pt x="106" y="119"/>
                  <a:pt x="99" y="117"/>
                </a:cubicBezTo>
                <a:cubicBezTo>
                  <a:pt x="92" y="116"/>
                  <a:pt x="86" y="114"/>
                  <a:pt x="79" y="112"/>
                </a:cubicBezTo>
                <a:cubicBezTo>
                  <a:pt x="73" y="109"/>
                  <a:pt x="67" y="106"/>
                  <a:pt x="61" y="102"/>
                </a:cubicBezTo>
                <a:cubicBezTo>
                  <a:pt x="55" y="98"/>
                  <a:pt x="50" y="94"/>
                  <a:pt x="45" y="89"/>
                </a:cubicBezTo>
                <a:cubicBezTo>
                  <a:pt x="40" y="84"/>
                  <a:pt x="36" y="79"/>
                  <a:pt x="32" y="73"/>
                </a:cubicBezTo>
                <a:cubicBezTo>
                  <a:pt x="28" y="67"/>
                  <a:pt x="25" y="61"/>
                  <a:pt x="22" y="55"/>
                </a:cubicBezTo>
                <a:cubicBezTo>
                  <a:pt x="20" y="48"/>
                  <a:pt x="18" y="42"/>
                  <a:pt x="17" y="35"/>
                </a:cubicBezTo>
                <a:cubicBezTo>
                  <a:pt x="15" y="28"/>
                  <a:pt x="15" y="21"/>
                  <a:pt x="15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716" name="textbox 716"/>
          <p:cNvSpPr/>
          <p:nvPr/>
        </p:nvSpPr>
        <p:spPr>
          <a:xfrm>
            <a:off x="8724651" y="2693225"/>
            <a:ext cx="927735" cy="1447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7000"/>
              </a:lnSpc>
            </a:pPr>
            <a:r>
              <a:rPr sz="9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9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18" name="textbox 718"/>
          <p:cNvSpPr/>
          <p:nvPr/>
        </p:nvSpPr>
        <p:spPr>
          <a:xfrm>
            <a:off x="7849317" y="4121956"/>
            <a:ext cx="551815" cy="1676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降低内存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20" name="picture 72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9312275" y="2321686"/>
            <a:ext cx="314325" cy="152400"/>
          </a:xfrm>
          <a:prstGeom prst="rect">
            <a:avLst/>
          </a:prstGeom>
        </p:spPr>
      </p:pic>
      <p:sp>
        <p:nvSpPr>
          <p:cNvPr id="722" name="path 722"/>
          <p:cNvSpPr/>
          <p:nvPr/>
        </p:nvSpPr>
        <p:spPr>
          <a:xfrm>
            <a:off x="9759950" y="3921886"/>
            <a:ext cx="19050" cy="2171700"/>
          </a:xfrm>
          <a:custGeom>
            <a:avLst/>
            <a:gdLst/>
            <a:ahLst/>
            <a:cxnLst/>
            <a:rect l="0" t="0" r="0" b="0"/>
            <a:pathLst>
              <a:path w="30" h="3420">
                <a:moveTo>
                  <a:pt x="15" y="0"/>
                </a:moveTo>
                <a:lnTo>
                  <a:pt x="15" y="3420"/>
                </a:ln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724" name="picture 72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673100" y="1769236"/>
            <a:ext cx="914400" cy="38100"/>
          </a:xfrm>
          <a:prstGeom prst="rect">
            <a:avLst/>
          </a:prstGeom>
        </p:spPr>
      </p:pic>
      <p:sp>
        <p:nvSpPr>
          <p:cNvPr id="726" name="textbox 726"/>
          <p:cNvSpPr/>
          <p:nvPr/>
        </p:nvSpPr>
        <p:spPr>
          <a:xfrm>
            <a:off x="7849584" y="4312323"/>
            <a:ext cx="285115" cy="1657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0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占用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28" name="textbox 728"/>
          <p:cNvSpPr/>
          <p:nvPr/>
        </p:nvSpPr>
        <p:spPr>
          <a:xfrm>
            <a:off x="8171471" y="2342362"/>
            <a:ext cx="242570" cy="1339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9000"/>
              </a:lnSpc>
            </a:pPr>
            <a:r>
              <a:rPr sz="9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9:41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30" name="path 730"/>
          <p:cNvSpPr/>
          <p:nvPr/>
        </p:nvSpPr>
        <p:spPr>
          <a:xfrm>
            <a:off x="8159750" y="4588636"/>
            <a:ext cx="19050" cy="304800"/>
          </a:xfrm>
          <a:custGeom>
            <a:avLst/>
            <a:gdLst/>
            <a:ahLst/>
            <a:cxnLst/>
            <a:rect l="0" t="0" r="0" b="0"/>
            <a:pathLst>
              <a:path w="30" h="480">
                <a:moveTo>
                  <a:pt x="15" y="480"/>
                </a:moveTo>
                <a:lnTo>
                  <a:pt x="15" y="0"/>
                </a:ln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732" name="path 732"/>
          <p:cNvSpPr/>
          <p:nvPr/>
        </p:nvSpPr>
        <p:spPr>
          <a:xfrm>
            <a:off x="8159750" y="5122036"/>
            <a:ext cx="19050" cy="304800"/>
          </a:xfrm>
          <a:custGeom>
            <a:avLst/>
            <a:gdLst/>
            <a:ahLst/>
            <a:cxnLst/>
            <a:rect l="0" t="0" r="0" b="0"/>
            <a:pathLst>
              <a:path w="30" h="480">
                <a:moveTo>
                  <a:pt x="15" y="480"/>
                </a:moveTo>
                <a:lnTo>
                  <a:pt x="15" y="0"/>
                </a:ln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40" name="group 40"/>
          <p:cNvGrpSpPr/>
          <p:nvPr/>
        </p:nvGrpSpPr>
        <p:grpSpPr>
          <a:xfrm rot="21600000">
            <a:off x="520700" y="2602611"/>
            <a:ext cx="11277600" cy="1104900"/>
            <a:chOff x="0" y="0"/>
            <a:chExt cx="11277600" cy="1104900"/>
          </a:xfrm>
        </p:grpSpPr>
        <p:sp>
          <p:nvSpPr>
            <p:cNvPr id="734" name="rect 734"/>
            <p:cNvSpPr/>
            <p:nvPr/>
          </p:nvSpPr>
          <p:spPr>
            <a:xfrm>
              <a:off x="19050" y="0"/>
              <a:ext cx="11258550" cy="1104900"/>
            </a:xfrm>
            <a:prstGeom prst="rect">
              <a:avLst/>
            </a:prstGeom>
            <a:solidFill>
              <a:srgbClr val="F1F5F9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736" name="textbox 736"/>
            <p:cNvSpPr/>
            <p:nvPr/>
          </p:nvSpPr>
          <p:spPr>
            <a:xfrm>
              <a:off x="197688" y="178028"/>
              <a:ext cx="7412355" cy="7620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1595"/>
                </a:lnSpc>
              </a:pP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LazyForEach</a:t>
              </a:r>
              <a:r>
                <a:rPr sz="1300" kern="0" spc="22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dataSource</a:t>
              </a:r>
              <a:r>
                <a:rPr sz="1300" kern="0" spc="22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300" kern="0" spc="22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IDataSource</a:t>
              </a:r>
              <a:r>
                <a:rPr sz="1300" kern="0" spc="22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endParaRPr sz="13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136015" algn="l" rtl="0" eaLnBrk="0">
                <a:lnSpc>
                  <a:spcPts val="1595"/>
                </a:lnSpc>
                <a:spcBef>
                  <a:spcPts val="505"/>
                </a:spcBef>
              </a:pP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itemGenerator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300" kern="0" spc="33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item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Object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index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r>
                <a:rPr sz="1300" kern="0" spc="11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=&gt;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void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endParaRPr sz="13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05000"/>
                </a:lnSpc>
              </a:pPr>
              <a:endParaRPr sz="4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ts val="1595"/>
                </a:lnSpc>
                <a:spcBef>
                  <a:spcPts val="0"/>
                </a:spcBef>
              </a:pP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keyGenerator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?:</a:t>
              </a:r>
              <a:r>
                <a:rPr sz="1300" kern="0" spc="25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item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Object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index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number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r>
                <a:rPr sz="1300" kern="0" spc="10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8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300" kern="0" spc="7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&gt;</a:t>
              </a:r>
              <a:r>
                <a:rPr sz="1300" kern="0" spc="14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300" kern="0" spc="7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):</a:t>
              </a:r>
              <a:r>
                <a:rPr sz="1300" kern="0" spc="7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void</a:t>
              </a:r>
              <a:endParaRPr sz="13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738" name="picture 73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76200" cy="1104900"/>
            </a:xfrm>
            <a:prstGeom prst="rect">
              <a:avLst/>
            </a:prstGeom>
          </p:spPr>
        </p:pic>
      </p:grpSp>
      <p:sp>
        <p:nvSpPr>
          <p:cNvPr id="740" name="textbox 740"/>
          <p:cNvSpPr/>
          <p:nvPr/>
        </p:nvSpPr>
        <p:spPr>
          <a:xfrm>
            <a:off x="8280095" y="4533011"/>
            <a:ext cx="3378834" cy="14439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6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5000"/>
              </a:lnSpc>
            </a:pPr>
            <a:r>
              <a:rPr sz="41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4100" kern="0" spc="-1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b="1" kern="0" spc="-10" baseline="500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keyGenerator</a:t>
            </a:r>
            <a:endParaRPr sz="2300" baseline="5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3810" algn="l" rtl="0" eaLnBrk="0">
              <a:lnSpc>
                <a:spcPct val="117000"/>
              </a:lnSpc>
              <a:spcBef>
                <a:spcPts val="110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(item: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Object,</a:t>
            </a:r>
            <a:r>
              <a:rPr sz="12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index:</a:t>
            </a:r>
            <a:r>
              <a:rPr sz="1200" kern="0" spc="8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number) =&gt;</a:t>
            </a:r>
            <a:r>
              <a:rPr sz="1200" kern="0" spc="3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string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    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必填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否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7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indent="-12065" algn="l" rtl="0" eaLnBrk="0">
              <a:lnSpc>
                <a:spcPct val="115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键值生成函数，为数据源中每个数据项生成唯一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且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固定的键值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42" name="textbox 742"/>
          <p:cNvSpPr/>
          <p:nvPr/>
        </p:nvSpPr>
        <p:spPr>
          <a:xfrm>
            <a:off x="4470400" y="4533011"/>
            <a:ext cx="3378200" cy="14439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7000"/>
              </a:lnSpc>
            </a:pPr>
            <a:r>
              <a:rPr sz="41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4100" kern="0" spc="-1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b="1" kern="0" spc="-10" baseline="700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itemGenerator</a:t>
            </a:r>
            <a:endParaRPr sz="2300" baseline="7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3810" algn="l" rtl="0" eaLnBrk="0">
              <a:lnSpc>
                <a:spcPct val="116000"/>
              </a:lnSpc>
              <a:spcBef>
                <a:spcPts val="25"/>
              </a:spcBef>
            </a:pP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(item: Ob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ject,</a:t>
            </a:r>
            <a:r>
              <a:rPr sz="12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index:</a:t>
            </a:r>
            <a:r>
              <a:rPr sz="1200" kern="0" spc="7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number) =&gt;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void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       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必填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1270" algn="l" rtl="0" eaLnBrk="0">
              <a:lnSpc>
                <a:spcPct val="113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子组件生成函数，每次迭代只能且必须生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成一个子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44" name="textbox 744"/>
          <p:cNvSpPr/>
          <p:nvPr/>
        </p:nvSpPr>
        <p:spPr>
          <a:xfrm>
            <a:off x="660400" y="4533011"/>
            <a:ext cx="3295015" cy="14446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9000"/>
              </a:lnSpc>
            </a:pPr>
            <a:r>
              <a:rPr sz="41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4100" kern="0" spc="-1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b="1" kern="0" spc="-10" baseline="700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dataSource</a:t>
            </a:r>
            <a:endParaRPr sz="2300" baseline="7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algn="l" rtl="0" eaLnBrk="0">
              <a:lnSpc>
                <a:spcPct val="80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</a:t>
            </a:r>
            <a:r>
              <a:rPr sz="1200" kern="0" spc="10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IDataSo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urce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ts val="1995"/>
              </a:lnSpc>
            </a:pP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必填</a:t>
            </a:r>
            <a:r>
              <a:rPr sz="1200" kern="0" spc="-1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indent="11430" algn="l" rtl="0" eaLnBrk="0">
              <a:lnSpc>
                <a:spcPct val="113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数据源，需要实现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IDa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taSource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相关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46" name="picture 7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3400" y="1421511"/>
            <a:ext cx="5524500" cy="381000"/>
          </a:xfrm>
          <a:prstGeom prst="rect">
            <a:avLst/>
          </a:prstGeom>
        </p:spPr>
      </p:pic>
      <p:sp>
        <p:nvSpPr>
          <p:cNvPr id="748" name="textbox 748"/>
          <p:cNvSpPr/>
          <p:nvPr/>
        </p:nvSpPr>
        <p:spPr>
          <a:xfrm>
            <a:off x="660400" y="6628511"/>
            <a:ext cx="2896870" cy="5765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2000"/>
              </a:lnSpc>
              <a:tabLst>
                <a:tab pos="275590" algn="l"/>
              </a:tabLst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使用须知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165" algn="l" rtl="0" eaLnBrk="0">
              <a:lnSpc>
                <a:spcPts val="1515"/>
              </a:lnSpc>
              <a:spcBef>
                <a:spcPts val="5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itemGenerator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函数体必须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使用花括号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750" name="picture 7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3100" y="6641211"/>
            <a:ext cx="190500" cy="190500"/>
          </a:xfrm>
          <a:prstGeom prst="rect">
            <a:avLst/>
          </a:prstGeom>
        </p:spPr>
      </p:pic>
      <p:sp>
        <p:nvSpPr>
          <p:cNvPr id="752" name="textbox 752"/>
          <p:cNvSpPr/>
          <p:nvPr/>
        </p:nvSpPr>
        <p:spPr>
          <a:xfrm>
            <a:off x="508000" y="2194357"/>
            <a:ext cx="1307464" cy="2927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kern="0" spc="-30" dirty="0">
                <a:solidFill>
                  <a:srgbClr val="0D49C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-30" dirty="0">
                <a:solidFill>
                  <a:srgbClr val="0D49C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3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54" name="textbox 754"/>
          <p:cNvSpPr/>
          <p:nvPr/>
        </p:nvSpPr>
        <p:spPr>
          <a:xfrm>
            <a:off x="508000" y="3950157"/>
            <a:ext cx="1244600" cy="2876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5000"/>
              </a:lnSpc>
              <a:tabLst>
                <a:tab pos="317500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参数说明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56" name="picture 7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20700" y="3974211"/>
            <a:ext cx="228600" cy="228600"/>
          </a:xfrm>
          <a:prstGeom prst="rect">
            <a:avLst/>
          </a:prstGeom>
        </p:spPr>
      </p:pic>
      <p:pic>
        <p:nvPicPr>
          <p:cNvPr id="758" name="picture 7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20700" y="4355211"/>
            <a:ext cx="3657600" cy="76200"/>
          </a:xfrm>
          <a:prstGeom prst="rect">
            <a:avLst/>
          </a:prstGeom>
        </p:spPr>
      </p:pic>
      <p:pic>
        <p:nvPicPr>
          <p:cNvPr id="760" name="picture 7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330700" y="4355211"/>
            <a:ext cx="3657600" cy="76200"/>
          </a:xfrm>
          <a:prstGeom prst="rect">
            <a:avLst/>
          </a:prstGeom>
        </p:spPr>
      </p:pic>
      <p:pic>
        <p:nvPicPr>
          <p:cNvPr id="762" name="picture 7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140700" y="4355211"/>
            <a:ext cx="3657600" cy="76200"/>
          </a:xfrm>
          <a:prstGeom prst="rect">
            <a:avLst/>
          </a:prstGeom>
        </p:spPr>
      </p:pic>
      <p:pic>
        <p:nvPicPr>
          <p:cNvPr id="764" name="picture 7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20700" y="191681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66" name="textbox 766"/>
          <p:cNvSpPr/>
          <p:nvPr/>
        </p:nvSpPr>
        <p:spPr>
          <a:xfrm>
            <a:off x="653859" y="2486329"/>
            <a:ext cx="5377179" cy="11436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00"/>
              </a:lnSpc>
            </a:pP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interface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IDataSource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526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totalCount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2085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getData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Object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907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registerDataChangeListener(listener: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DataChangeLi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stener):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unregisterDataChangeListener(listener: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DataChangeListe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ner):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397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768" name="picture 7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17525" y="1447926"/>
            <a:ext cx="6794500" cy="381000"/>
          </a:xfrm>
          <a:prstGeom prst="rect">
            <a:avLst/>
          </a:prstGeom>
        </p:spPr>
      </p:pic>
      <p:sp>
        <p:nvSpPr>
          <p:cNvPr id="770" name="textbox 770"/>
          <p:cNvSpPr/>
          <p:nvPr/>
        </p:nvSpPr>
        <p:spPr>
          <a:xfrm>
            <a:off x="657224" y="2209926"/>
            <a:ext cx="686434" cy="219075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5250" algn="l" rtl="0" eaLnBrk="0">
              <a:lnSpc>
                <a:spcPts val="1205"/>
              </a:lnSpc>
              <a:spcBef>
                <a:spcPts val="0"/>
              </a:spcBef>
            </a:pPr>
            <a:r>
              <a:rPr sz="9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接口定义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72" name="picture 7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04825" y="1981326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8" name="textbox 18"/>
          <p:cNvSpPr/>
          <p:nvPr/>
        </p:nvSpPr>
        <p:spPr>
          <a:xfrm>
            <a:off x="1488592" y="2401392"/>
            <a:ext cx="3305809" cy="4933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590" algn="l" rtl="0" eaLnBrk="0">
              <a:lnSpc>
                <a:spcPct val="95000"/>
              </a:lnSpc>
            </a:pPr>
            <a:r>
              <a:rPr sz="1800" b="1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8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渲染控制概述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algn="l" rtl="0" eaLnBrk="0">
              <a:lnSpc>
                <a:spcPct val="92000"/>
              </a:lnSpc>
              <a:spcBef>
                <a:spcPts val="70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框架中渲染控制机制的基本原理与应用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场景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" algn="l" rtl="0" eaLnBrk="0">
              <a:lnSpc>
                <a:spcPts val="2405"/>
              </a:lnSpc>
              <a:spcBef>
                <a:spcPts val="550"/>
              </a:spcBef>
            </a:pPr>
            <a:r>
              <a:rPr sz="18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if/else</a:t>
            </a:r>
            <a:r>
              <a:rPr sz="18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</a:t>
            </a:r>
            <a:r>
              <a:rPr sz="1800" kern="0" spc="-2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320" algn="l" rtl="0" eaLnBrk="0">
              <a:lnSpc>
                <a:spcPct val="90000"/>
              </a:lnSpc>
              <a:spcBef>
                <a:spcPts val="62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基于条件判断动态显示或隐藏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组件的机制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9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115" algn="l" rtl="0" eaLnBrk="0">
              <a:lnSpc>
                <a:spcPct val="95000"/>
              </a:lnSpc>
              <a:spcBef>
                <a:spcPts val="545"/>
              </a:spcBef>
            </a:pPr>
            <a:r>
              <a:rPr sz="18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ForEach</a:t>
            </a:r>
            <a:r>
              <a:rPr sz="18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</a:t>
            </a:r>
            <a:r>
              <a:rPr sz="1800" kern="0" spc="-2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320" algn="l" rtl="0" eaLnBrk="0">
              <a:lnSpc>
                <a:spcPct val="92000"/>
              </a:lnSpc>
              <a:spcBef>
                <a:spcPts val="69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基于数组类型数据快速生成组件的循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环渲染机制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9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115" algn="l" rtl="0" eaLnBrk="0">
              <a:lnSpc>
                <a:spcPct val="92000"/>
              </a:lnSpc>
              <a:spcBef>
                <a:spcPts val="550"/>
              </a:spcBef>
            </a:pPr>
            <a:r>
              <a:rPr sz="18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8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数据懒加载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algn="l" rtl="0" eaLnBrk="0">
              <a:lnSpc>
                <a:spcPct val="91000"/>
              </a:lnSpc>
              <a:spcBef>
                <a:spcPts val="72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按需迭代数据并动态创建组件的数据懒加载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机制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115" algn="l" rtl="0" eaLnBrk="0">
              <a:lnSpc>
                <a:spcPct val="96000"/>
              </a:lnSpc>
              <a:spcBef>
                <a:spcPts val="550"/>
              </a:spcBef>
            </a:pPr>
            <a:r>
              <a:rPr sz="1800" b="1" kern="0" spc="-2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</a:t>
            </a:r>
            <a:r>
              <a:rPr sz="1800" kern="0" spc="-2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循环渲染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" algn="l" rtl="0" eaLnBrk="0">
              <a:lnSpc>
                <a:spcPts val="1510"/>
              </a:lnSpc>
              <a:spcBef>
                <a:spcPts val="57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优化部分更新场景渲染性能的循环渲染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机制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  <a:spcBef>
                <a:spcPts val="540"/>
              </a:spcBef>
            </a:pP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总结与实践建议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渲染控制机制的应用总结与开发实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践建议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60400" y="1285875"/>
            <a:ext cx="876300" cy="444843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00" y="2438400"/>
            <a:ext cx="476250" cy="47625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00" y="3314700"/>
            <a:ext cx="476250" cy="476250"/>
          </a:xfrm>
          <a:prstGeom prst="rect">
            <a:avLst/>
          </a:prstGeom>
        </p:spPr>
      </p:pic>
      <p:pic>
        <p:nvPicPr>
          <p:cNvPr id="3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00" y="4191000"/>
            <a:ext cx="476250" cy="476250"/>
          </a:xfrm>
          <a:prstGeom prst="rect">
            <a:avLst/>
          </a:prstGeom>
        </p:spPr>
      </p:pic>
      <p:pic>
        <p:nvPicPr>
          <p:cNvPr id="5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00" y="5067300"/>
            <a:ext cx="476250" cy="476250"/>
          </a:xfrm>
          <a:prstGeom prst="rect">
            <a:avLst/>
          </a:prstGeom>
        </p:spPr>
      </p:pic>
      <p:pic>
        <p:nvPicPr>
          <p:cNvPr id="6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5943600"/>
            <a:ext cx="476250" cy="476250"/>
          </a:xfrm>
          <a:prstGeom prst="rect">
            <a:avLst/>
          </a:prstGeom>
        </p:spPr>
      </p:pic>
      <p:pic>
        <p:nvPicPr>
          <p:cNvPr id="7" name="picture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00" y="6819900"/>
            <a:ext cx="476250" cy="476250"/>
          </a:xfrm>
          <a:prstGeom prst="rect">
            <a:avLst/>
          </a:prstGeom>
        </p:spPr>
      </p:pic>
      <p:pic>
        <p:nvPicPr>
          <p:cNvPr id="8" name="picture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314450" y="2390775"/>
            <a:ext cx="38100" cy="4953000"/>
          </a:xfrm>
          <a:prstGeom prst="rect">
            <a:avLst/>
          </a:prstGeom>
        </p:spPr>
      </p:pic>
      <p:pic>
        <p:nvPicPr>
          <p:cNvPr id="9" name="picture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1895475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74" name="textbox 774"/>
          <p:cNvSpPr/>
          <p:nvPr/>
        </p:nvSpPr>
        <p:spPr>
          <a:xfrm>
            <a:off x="1131671" y="2674848"/>
            <a:ext cx="2986404" cy="45789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ct val="81000"/>
              </a:lnSpc>
            </a:pPr>
            <a:r>
              <a:rPr sz="12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onDataReloaded()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6000"/>
              </a:lnSpc>
              <a:spcBef>
                <a:spcPts val="455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重新加载数据完成后调用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ts val="1605"/>
              </a:lnSpc>
              <a:spcBef>
                <a:spcPts val="370"/>
              </a:spcBef>
            </a:pPr>
            <a:r>
              <a:rPr sz="1200" b="1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onDataAdded(inde</a:t>
            </a:r>
            <a:r>
              <a:rPr sz="12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x: number)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  <a:spcBef>
                <a:spcPts val="380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添加数据完成后调用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ts val="1605"/>
              </a:lnSpc>
              <a:spcBef>
                <a:spcPts val="370"/>
              </a:spcBef>
            </a:pPr>
            <a:r>
              <a:rPr sz="1200" b="1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onDataMoved(from: nu</a:t>
            </a:r>
            <a:r>
              <a:rPr sz="12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mber, to: number)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  <a:spcBef>
                <a:spcPts val="275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数据移动起始位置与目标位置交换完成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后调用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ts val="1605"/>
              </a:lnSpc>
              <a:spcBef>
                <a:spcPts val="365"/>
              </a:spcBef>
            </a:pPr>
            <a:r>
              <a:rPr sz="1200" b="1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onDataDeleted(index</a:t>
            </a:r>
            <a:r>
              <a:rPr sz="12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number)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6000"/>
              </a:lnSpc>
              <a:spcBef>
                <a:spcPts val="380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删除数据完成后调用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ts val="1605"/>
              </a:lnSpc>
              <a:spcBef>
                <a:spcPts val="370"/>
              </a:spcBef>
            </a:pPr>
            <a:r>
              <a:rPr sz="1200" b="1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onDataChanged(ind</a:t>
            </a:r>
            <a:r>
              <a:rPr sz="12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ex: number)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ts val="1320"/>
              </a:lnSpc>
              <a:spcBef>
                <a:spcPts val="275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改变数据完成后调用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  <a:spcBef>
                <a:spcPts val="360"/>
              </a:spcBef>
            </a:pPr>
            <a:r>
              <a:rPr sz="12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其他方法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algn="l" rtl="0" eaLnBrk="0">
              <a:lnSpc>
                <a:spcPts val="1275"/>
              </a:lnSpc>
              <a:spcBef>
                <a:spcPts val="370"/>
              </a:spcBef>
            </a:pP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onDataAdd(index: number)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ts val="1275"/>
              </a:lnSpc>
              <a:spcBef>
                <a:spcPts val="225"/>
              </a:spcBef>
            </a:pPr>
            <a:r>
              <a:rPr sz="1000" kern="0" spc="2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onDataMove(from: number, to:</a:t>
            </a:r>
            <a:r>
              <a:rPr sz="1000" kern="0" spc="8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number)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776" name="picture 7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896225" y="3856989"/>
            <a:ext cx="2266950" cy="2743200"/>
          </a:xfrm>
          <a:prstGeom prst="rect">
            <a:avLst/>
          </a:prstGeom>
        </p:spPr>
      </p:pic>
      <p:sp>
        <p:nvSpPr>
          <p:cNvPr id="778" name="textbox 778"/>
          <p:cNvSpPr/>
          <p:nvPr/>
        </p:nvSpPr>
        <p:spPr>
          <a:xfrm>
            <a:off x="6461861" y="2690088"/>
            <a:ext cx="4726940" cy="8585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接口使用说明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035" algn="l" rtl="0" eaLnBrk="0">
              <a:lnSpc>
                <a:spcPct val="115000"/>
              </a:lnSpc>
            </a:pP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DataChangeListener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接口用于监听数据源中的数据变化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，当数据源发生变化时，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会通过该接口接收通知并进行相应的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更新。开发者需要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在实现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IDataSource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接口时，调用相应的监听器方法来通知数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据变化。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780" name="table 780"/>
          <p:cNvGraphicFramePr>
            <a:graphicFrameLocks noGrp="1"/>
          </p:cNvGraphicFramePr>
          <p:nvPr/>
        </p:nvGraphicFramePr>
        <p:xfrm>
          <a:off x="6324600" y="6752589"/>
          <a:ext cx="5410200" cy="628650"/>
        </p:xfrm>
        <a:graphic>
          <a:graphicData uri="http://schemas.openxmlformats.org/drawingml/2006/table">
            <a:tbl>
              <a:tblPr>
                <a:solidFill>
                  <a:srgbClr val="EFF6FF"/>
                </a:solidFill>
              </a:tblPr>
              <a:tblGrid>
                <a:gridCol w="325119"/>
                <a:gridCol w="5085079"/>
              </a:tblGrid>
              <a:tr h="6286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9055" indent="-1270" algn="l" rtl="0" eaLnBrk="0">
                        <a:lnSpc>
                          <a:spcPct val="122000"/>
                        </a:lnSpc>
                        <a:spcBef>
                          <a:spcPts val="5"/>
                        </a:spcBef>
                      </a:pPr>
                      <a:r>
                        <a:rPr sz="1000" kern="0" spc="5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最佳实践</a:t>
                      </a:r>
                      <a:r>
                        <a:rPr sz="1000" b="1" kern="0" spc="5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: </a:t>
                      </a:r>
                      <a:r>
                        <a:rPr sz="1000" kern="0" spc="5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在数据源变化时，选择合适的监听器方法进行通</a:t>
                      </a:r>
                      <a:r>
                        <a:rPr sz="1000" kern="0" spc="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知，可以提高渲染性能并</a:t>
                      </a:r>
                      <a:r>
                        <a:rPr sz="10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</a:t>
                      </a:r>
                      <a:r>
                        <a:rPr sz="1000" kern="0" spc="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减少不必要的</a:t>
                      </a:r>
                      <a:r>
                        <a:rPr sz="10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UI</a:t>
                      </a:r>
                      <a:r>
                        <a:rPr sz="1000" kern="0" spc="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更新。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pic>
        <p:nvPicPr>
          <p:cNvPr id="782" name="picture 7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9900" y="1380489"/>
            <a:ext cx="8128000" cy="381000"/>
          </a:xfrm>
          <a:prstGeom prst="rect">
            <a:avLst/>
          </a:prstGeom>
        </p:spPr>
      </p:pic>
      <p:sp>
        <p:nvSpPr>
          <p:cNvPr id="786" name="textbox 786"/>
          <p:cNvSpPr/>
          <p:nvPr/>
        </p:nvSpPr>
        <p:spPr>
          <a:xfrm>
            <a:off x="448157" y="2008251"/>
            <a:ext cx="2460625" cy="1930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用于处理数据变化通知的监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听器接口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88" name="picture 7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00" y="2523489"/>
            <a:ext cx="57150" cy="4838700"/>
          </a:xfrm>
          <a:prstGeom prst="rect">
            <a:avLst/>
          </a:prstGeom>
        </p:spPr>
      </p:pic>
      <p:pic>
        <p:nvPicPr>
          <p:cNvPr id="790" name="picture 7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600" y="4237989"/>
            <a:ext cx="381000" cy="381000"/>
          </a:xfrm>
          <a:prstGeom prst="rect">
            <a:avLst/>
          </a:prstGeom>
        </p:spPr>
      </p:pic>
      <p:pic>
        <p:nvPicPr>
          <p:cNvPr id="792" name="picture 7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00" y="2637789"/>
            <a:ext cx="381000" cy="381000"/>
          </a:xfrm>
          <a:prstGeom prst="rect">
            <a:avLst/>
          </a:prstGeom>
        </p:spPr>
      </p:pic>
      <p:pic>
        <p:nvPicPr>
          <p:cNvPr id="794" name="picture 79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09600" y="3437889"/>
            <a:ext cx="381000" cy="381000"/>
          </a:xfrm>
          <a:prstGeom prst="rect">
            <a:avLst/>
          </a:prstGeom>
        </p:spPr>
      </p:pic>
      <p:pic>
        <p:nvPicPr>
          <p:cNvPr id="796" name="picture 7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09600" y="5038089"/>
            <a:ext cx="381000" cy="381000"/>
          </a:xfrm>
          <a:prstGeom prst="rect">
            <a:avLst/>
          </a:prstGeom>
        </p:spPr>
      </p:pic>
      <p:pic>
        <p:nvPicPr>
          <p:cNvPr id="798" name="picture 79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00" y="5838189"/>
            <a:ext cx="381000" cy="381000"/>
          </a:xfrm>
          <a:prstGeom prst="rect">
            <a:avLst/>
          </a:prstGeom>
        </p:spPr>
      </p:pic>
      <p:pic>
        <p:nvPicPr>
          <p:cNvPr id="800" name="picture 80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6638289"/>
            <a:ext cx="381000" cy="381000"/>
          </a:xfrm>
          <a:prstGeom prst="rect">
            <a:avLst/>
          </a:prstGeom>
        </p:spPr>
      </p:pic>
      <p:pic>
        <p:nvPicPr>
          <p:cNvPr id="802" name="picture 80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57200" y="1875789"/>
            <a:ext cx="914400" cy="38100"/>
          </a:xfrm>
          <a:prstGeom prst="rect">
            <a:avLst/>
          </a:prstGeom>
        </p:spPr>
      </p:pic>
      <p:pic>
        <p:nvPicPr>
          <p:cNvPr id="804" name="picture 80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448425" y="6957810"/>
            <a:ext cx="142875" cy="20608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06" name="path 806"/>
          <p:cNvSpPr/>
          <p:nvPr/>
        </p:nvSpPr>
        <p:spPr>
          <a:xfrm>
            <a:off x="7763510" y="1323721"/>
            <a:ext cx="2476500" cy="4762500"/>
          </a:xfrm>
          <a:custGeom>
            <a:avLst/>
            <a:gdLst/>
            <a:ahLst/>
            <a:cxnLst/>
            <a:rect l="0" t="0" r="0" b="0"/>
            <a:pathLst>
              <a:path w="3900" h="7500">
                <a:moveTo>
                  <a:pt x="90" y="6960"/>
                </a:moveTo>
                <a:lnTo>
                  <a:pt x="90" y="540"/>
                </a:lnTo>
                <a:cubicBezTo>
                  <a:pt x="90" y="525"/>
                  <a:pt x="90" y="510"/>
                  <a:pt x="92" y="495"/>
                </a:cubicBezTo>
                <a:cubicBezTo>
                  <a:pt x="93" y="481"/>
                  <a:pt x="95" y="466"/>
                  <a:pt x="98" y="452"/>
                </a:cubicBezTo>
                <a:cubicBezTo>
                  <a:pt x="101" y="437"/>
                  <a:pt x="105" y="423"/>
                  <a:pt x="109" y="409"/>
                </a:cubicBezTo>
                <a:cubicBezTo>
                  <a:pt x="113" y="395"/>
                  <a:pt x="118" y="381"/>
                  <a:pt x="124" y="367"/>
                </a:cubicBezTo>
                <a:cubicBezTo>
                  <a:pt x="129" y="354"/>
                  <a:pt x="136" y="340"/>
                  <a:pt x="143" y="327"/>
                </a:cubicBezTo>
                <a:cubicBezTo>
                  <a:pt x="150" y="314"/>
                  <a:pt x="157" y="302"/>
                  <a:pt x="165" y="289"/>
                </a:cubicBezTo>
                <a:cubicBezTo>
                  <a:pt x="174" y="277"/>
                  <a:pt x="182" y="265"/>
                  <a:pt x="192" y="254"/>
                </a:cubicBezTo>
                <a:cubicBezTo>
                  <a:pt x="201" y="243"/>
                  <a:pt x="211" y="232"/>
                  <a:pt x="221" y="221"/>
                </a:cubicBezTo>
                <a:cubicBezTo>
                  <a:pt x="232" y="211"/>
                  <a:pt x="243" y="201"/>
                  <a:pt x="254" y="192"/>
                </a:cubicBezTo>
                <a:cubicBezTo>
                  <a:pt x="265" y="182"/>
                  <a:pt x="277" y="174"/>
                  <a:pt x="289" y="165"/>
                </a:cubicBezTo>
                <a:cubicBezTo>
                  <a:pt x="302" y="157"/>
                  <a:pt x="314" y="150"/>
                  <a:pt x="327" y="143"/>
                </a:cubicBezTo>
                <a:cubicBezTo>
                  <a:pt x="340" y="136"/>
                  <a:pt x="354" y="129"/>
                  <a:pt x="367" y="124"/>
                </a:cubicBezTo>
                <a:cubicBezTo>
                  <a:pt x="381" y="118"/>
                  <a:pt x="395" y="113"/>
                  <a:pt x="409" y="109"/>
                </a:cubicBezTo>
                <a:cubicBezTo>
                  <a:pt x="423" y="105"/>
                  <a:pt x="437" y="101"/>
                  <a:pt x="452" y="98"/>
                </a:cubicBezTo>
                <a:cubicBezTo>
                  <a:pt x="466" y="95"/>
                  <a:pt x="481" y="93"/>
                  <a:pt x="495" y="92"/>
                </a:cubicBezTo>
                <a:cubicBezTo>
                  <a:pt x="510" y="90"/>
                  <a:pt x="525" y="90"/>
                  <a:pt x="540" y="90"/>
                </a:cubicBezTo>
                <a:lnTo>
                  <a:pt x="3360" y="90"/>
                </a:lnTo>
                <a:cubicBezTo>
                  <a:pt x="3374" y="90"/>
                  <a:pt x="3389" y="90"/>
                  <a:pt x="3404" y="92"/>
                </a:cubicBezTo>
                <a:cubicBezTo>
                  <a:pt x="3418" y="93"/>
                  <a:pt x="3433" y="95"/>
                  <a:pt x="3447" y="98"/>
                </a:cubicBezTo>
                <a:cubicBezTo>
                  <a:pt x="3462" y="101"/>
                  <a:pt x="3476" y="105"/>
                  <a:pt x="3490" y="109"/>
                </a:cubicBezTo>
                <a:cubicBezTo>
                  <a:pt x="3504" y="113"/>
                  <a:pt x="3518" y="118"/>
                  <a:pt x="3532" y="124"/>
                </a:cubicBezTo>
                <a:cubicBezTo>
                  <a:pt x="3545" y="129"/>
                  <a:pt x="3559" y="136"/>
                  <a:pt x="3572" y="143"/>
                </a:cubicBezTo>
                <a:cubicBezTo>
                  <a:pt x="3585" y="150"/>
                  <a:pt x="3597" y="157"/>
                  <a:pt x="3610" y="165"/>
                </a:cubicBezTo>
                <a:cubicBezTo>
                  <a:pt x="3622" y="174"/>
                  <a:pt x="3634" y="182"/>
                  <a:pt x="3645" y="192"/>
                </a:cubicBezTo>
                <a:cubicBezTo>
                  <a:pt x="3656" y="201"/>
                  <a:pt x="3667" y="211"/>
                  <a:pt x="3678" y="221"/>
                </a:cubicBezTo>
                <a:cubicBezTo>
                  <a:pt x="3688" y="232"/>
                  <a:pt x="3698" y="243"/>
                  <a:pt x="3707" y="254"/>
                </a:cubicBezTo>
                <a:cubicBezTo>
                  <a:pt x="3717" y="265"/>
                  <a:pt x="3725" y="277"/>
                  <a:pt x="3734" y="289"/>
                </a:cubicBezTo>
                <a:cubicBezTo>
                  <a:pt x="3742" y="302"/>
                  <a:pt x="3749" y="314"/>
                  <a:pt x="3756" y="327"/>
                </a:cubicBezTo>
                <a:cubicBezTo>
                  <a:pt x="3763" y="340"/>
                  <a:pt x="3770" y="354"/>
                  <a:pt x="3775" y="367"/>
                </a:cubicBezTo>
                <a:cubicBezTo>
                  <a:pt x="3781" y="381"/>
                  <a:pt x="3786" y="395"/>
                  <a:pt x="3790" y="409"/>
                </a:cubicBezTo>
                <a:cubicBezTo>
                  <a:pt x="3794" y="423"/>
                  <a:pt x="3798" y="437"/>
                  <a:pt x="3801" y="452"/>
                </a:cubicBezTo>
                <a:cubicBezTo>
                  <a:pt x="3804" y="466"/>
                  <a:pt x="3806" y="481"/>
                  <a:pt x="3807" y="495"/>
                </a:cubicBezTo>
                <a:cubicBezTo>
                  <a:pt x="3809" y="510"/>
                  <a:pt x="3810" y="525"/>
                  <a:pt x="3810" y="540"/>
                </a:cubicBezTo>
                <a:lnTo>
                  <a:pt x="3810" y="6960"/>
                </a:lnTo>
                <a:cubicBezTo>
                  <a:pt x="3810" y="6974"/>
                  <a:pt x="3809" y="6989"/>
                  <a:pt x="3807" y="7004"/>
                </a:cubicBezTo>
                <a:cubicBezTo>
                  <a:pt x="3806" y="7018"/>
                  <a:pt x="3804" y="7033"/>
                  <a:pt x="3801" y="7047"/>
                </a:cubicBezTo>
                <a:cubicBezTo>
                  <a:pt x="3798" y="7062"/>
                  <a:pt x="3794" y="7076"/>
                  <a:pt x="3790" y="7090"/>
                </a:cubicBezTo>
                <a:cubicBezTo>
                  <a:pt x="3786" y="7104"/>
                  <a:pt x="3781" y="7118"/>
                  <a:pt x="3775" y="7132"/>
                </a:cubicBezTo>
                <a:cubicBezTo>
                  <a:pt x="3770" y="7145"/>
                  <a:pt x="3763" y="7159"/>
                  <a:pt x="3756" y="7172"/>
                </a:cubicBezTo>
                <a:cubicBezTo>
                  <a:pt x="3749" y="7185"/>
                  <a:pt x="3742" y="7197"/>
                  <a:pt x="3734" y="7210"/>
                </a:cubicBezTo>
                <a:cubicBezTo>
                  <a:pt x="3725" y="7222"/>
                  <a:pt x="3717" y="7234"/>
                  <a:pt x="3707" y="7245"/>
                </a:cubicBezTo>
                <a:cubicBezTo>
                  <a:pt x="3698" y="7256"/>
                  <a:pt x="3688" y="7267"/>
                  <a:pt x="3678" y="7278"/>
                </a:cubicBezTo>
                <a:cubicBezTo>
                  <a:pt x="3667" y="7288"/>
                  <a:pt x="3656" y="7298"/>
                  <a:pt x="3645" y="7307"/>
                </a:cubicBezTo>
                <a:cubicBezTo>
                  <a:pt x="3634" y="7317"/>
                  <a:pt x="3622" y="7325"/>
                  <a:pt x="3610" y="7334"/>
                </a:cubicBezTo>
                <a:cubicBezTo>
                  <a:pt x="3597" y="7342"/>
                  <a:pt x="3585" y="7349"/>
                  <a:pt x="3572" y="7356"/>
                </a:cubicBezTo>
                <a:cubicBezTo>
                  <a:pt x="3559" y="7363"/>
                  <a:pt x="3545" y="7370"/>
                  <a:pt x="3532" y="7375"/>
                </a:cubicBezTo>
                <a:cubicBezTo>
                  <a:pt x="3518" y="7381"/>
                  <a:pt x="3504" y="7386"/>
                  <a:pt x="3490" y="7390"/>
                </a:cubicBezTo>
                <a:cubicBezTo>
                  <a:pt x="3476" y="7394"/>
                  <a:pt x="3462" y="7398"/>
                  <a:pt x="3447" y="7401"/>
                </a:cubicBezTo>
                <a:cubicBezTo>
                  <a:pt x="3433" y="7404"/>
                  <a:pt x="3418" y="7406"/>
                  <a:pt x="3404" y="7407"/>
                </a:cubicBezTo>
                <a:cubicBezTo>
                  <a:pt x="3389" y="7409"/>
                  <a:pt x="3374" y="7410"/>
                  <a:pt x="3360" y="7410"/>
                </a:cubicBezTo>
                <a:lnTo>
                  <a:pt x="540" y="7410"/>
                </a:lnTo>
                <a:cubicBezTo>
                  <a:pt x="525" y="7410"/>
                  <a:pt x="510" y="7409"/>
                  <a:pt x="495" y="7407"/>
                </a:cubicBezTo>
                <a:cubicBezTo>
                  <a:pt x="481" y="7406"/>
                  <a:pt x="466" y="7404"/>
                  <a:pt x="452" y="7401"/>
                </a:cubicBezTo>
                <a:cubicBezTo>
                  <a:pt x="437" y="7398"/>
                  <a:pt x="423" y="7394"/>
                  <a:pt x="409" y="7390"/>
                </a:cubicBezTo>
                <a:cubicBezTo>
                  <a:pt x="395" y="7386"/>
                  <a:pt x="381" y="7381"/>
                  <a:pt x="367" y="7375"/>
                </a:cubicBezTo>
                <a:cubicBezTo>
                  <a:pt x="354" y="7370"/>
                  <a:pt x="340" y="7363"/>
                  <a:pt x="327" y="7356"/>
                </a:cubicBezTo>
                <a:cubicBezTo>
                  <a:pt x="314" y="7349"/>
                  <a:pt x="302" y="7342"/>
                  <a:pt x="289" y="7334"/>
                </a:cubicBezTo>
                <a:cubicBezTo>
                  <a:pt x="277" y="7325"/>
                  <a:pt x="265" y="7317"/>
                  <a:pt x="254" y="7307"/>
                </a:cubicBezTo>
                <a:cubicBezTo>
                  <a:pt x="243" y="7298"/>
                  <a:pt x="232" y="7288"/>
                  <a:pt x="221" y="7278"/>
                </a:cubicBezTo>
                <a:cubicBezTo>
                  <a:pt x="211" y="7267"/>
                  <a:pt x="201" y="7256"/>
                  <a:pt x="192" y="7245"/>
                </a:cubicBezTo>
                <a:cubicBezTo>
                  <a:pt x="182" y="7234"/>
                  <a:pt x="174" y="7222"/>
                  <a:pt x="165" y="7210"/>
                </a:cubicBezTo>
                <a:cubicBezTo>
                  <a:pt x="157" y="7197"/>
                  <a:pt x="150" y="7185"/>
                  <a:pt x="143" y="7172"/>
                </a:cubicBezTo>
                <a:cubicBezTo>
                  <a:pt x="136" y="7159"/>
                  <a:pt x="129" y="7145"/>
                  <a:pt x="124" y="7132"/>
                </a:cubicBezTo>
                <a:cubicBezTo>
                  <a:pt x="118" y="7118"/>
                  <a:pt x="113" y="7104"/>
                  <a:pt x="109" y="7090"/>
                </a:cubicBezTo>
                <a:cubicBezTo>
                  <a:pt x="105" y="7076"/>
                  <a:pt x="101" y="7062"/>
                  <a:pt x="98" y="7047"/>
                </a:cubicBezTo>
                <a:cubicBezTo>
                  <a:pt x="95" y="7033"/>
                  <a:pt x="93" y="7018"/>
                  <a:pt x="92" y="7004"/>
                </a:cubicBezTo>
                <a:cubicBezTo>
                  <a:pt x="90" y="6989"/>
                  <a:pt x="90" y="6974"/>
                  <a:pt x="90" y="6960"/>
                </a:cubicBezTo>
              </a:path>
            </a:pathLst>
          </a:custGeom>
          <a:noFill/>
          <a:ln w="114300" cap="flat">
            <a:solidFill>
              <a:srgbClr val="334155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08" name="textbox 808"/>
          <p:cNvSpPr/>
          <p:nvPr/>
        </p:nvSpPr>
        <p:spPr>
          <a:xfrm>
            <a:off x="1176121" y="2612212"/>
            <a:ext cx="4771390" cy="22898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370" indent="-7620" algn="l" rtl="0" eaLnBrk="0">
              <a:lnSpc>
                <a:spcPct val="119000"/>
              </a:lnSpc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按需迭代数据 ：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从提供的数据源中按需迭代数据，并在每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次迭代过程中动态创建组件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925" indent="1270" algn="l" rtl="0" eaLnBrk="0">
              <a:lnSpc>
                <a:spcPct val="113000"/>
              </a:lnSpc>
              <a:spcBef>
                <a:spcPts val="1365"/>
              </a:spcBef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可视区域渲染 ：在滚动容器中使用时，框架会根据滚动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容器的可视区域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按需创建组件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ct val="116000"/>
              </a:lnSpc>
              <a:spcBef>
                <a:spcPts val="1440"/>
              </a:spcBef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组件回收机制 ：组件滑出可视区域后，框架会销毁组件并回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收资源，降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低内存占用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-190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键值生成 ：首次渲染时，根据键值生成规则为每个数据项生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成唯一键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值，用于标识组件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10" name="picture 8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992110" y="2962021"/>
            <a:ext cx="2019300" cy="571500"/>
          </a:xfrm>
          <a:prstGeom prst="rect">
            <a:avLst/>
          </a:prstGeom>
        </p:spPr>
      </p:pic>
      <p:pic>
        <p:nvPicPr>
          <p:cNvPr id="812" name="picture 8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839708" y="3076321"/>
            <a:ext cx="47626" cy="47625"/>
          </a:xfrm>
          <a:prstGeom prst="rect">
            <a:avLst/>
          </a:prstGeom>
        </p:spPr>
      </p:pic>
      <p:pic>
        <p:nvPicPr>
          <p:cNvPr id="814" name="picture 8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992110" y="3628771"/>
            <a:ext cx="2019300" cy="571500"/>
          </a:xfrm>
          <a:prstGeom prst="rect">
            <a:avLst/>
          </a:prstGeom>
        </p:spPr>
      </p:pic>
      <p:graphicFrame>
        <p:nvGraphicFramePr>
          <p:cNvPr id="816" name="table 816"/>
          <p:cNvGraphicFramePr>
            <a:graphicFrameLocks noGrp="1"/>
          </p:cNvGraphicFramePr>
          <p:nvPr/>
        </p:nvGraphicFramePr>
        <p:xfrm>
          <a:off x="7992110" y="2295271"/>
          <a:ext cx="2019300" cy="571500"/>
        </p:xfrm>
        <a:graphic>
          <a:graphicData uri="http://schemas.openxmlformats.org/drawingml/2006/table">
            <a:tbl>
              <a:tblPr/>
              <a:tblGrid>
                <a:gridCol w="2019300"/>
              </a:tblGrid>
              <a:tr h="5524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CBD5E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BD5E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BD5E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BD5E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18" name="picture 8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154035" y="2314321"/>
            <a:ext cx="1695450" cy="533400"/>
          </a:xfrm>
          <a:prstGeom prst="rect">
            <a:avLst/>
          </a:prstGeom>
        </p:spPr>
      </p:pic>
      <p:pic>
        <p:nvPicPr>
          <p:cNvPr id="820" name="picture 8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992110" y="4295521"/>
            <a:ext cx="2019300" cy="571500"/>
          </a:xfrm>
          <a:prstGeom prst="rect">
            <a:avLst/>
          </a:prstGeom>
        </p:spPr>
      </p:pic>
      <p:pic>
        <p:nvPicPr>
          <p:cNvPr id="822" name="picture 8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839708" y="3743071"/>
            <a:ext cx="47626" cy="47625"/>
          </a:xfrm>
          <a:prstGeom prst="rect">
            <a:avLst/>
          </a:prstGeom>
        </p:spPr>
      </p:pic>
      <p:pic>
        <p:nvPicPr>
          <p:cNvPr id="824" name="picture 8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839708" y="4409821"/>
            <a:ext cx="47626" cy="47625"/>
          </a:xfrm>
          <a:prstGeom prst="rect">
            <a:avLst/>
          </a:prstGeom>
        </p:spPr>
      </p:pic>
      <p:pic>
        <p:nvPicPr>
          <p:cNvPr id="826" name="picture 8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877810" y="2342896"/>
            <a:ext cx="2247900" cy="3171825"/>
          </a:xfrm>
          <a:prstGeom prst="rect">
            <a:avLst/>
          </a:prstGeom>
        </p:spPr>
      </p:pic>
      <p:grpSp>
        <p:nvGrpSpPr>
          <p:cNvPr id="42" name="group 42"/>
          <p:cNvGrpSpPr/>
          <p:nvPr/>
        </p:nvGrpSpPr>
        <p:grpSpPr>
          <a:xfrm rot="21600000">
            <a:off x="772160" y="6505321"/>
            <a:ext cx="5181600" cy="800100"/>
            <a:chOff x="0" y="0"/>
            <a:chExt cx="5181600" cy="800100"/>
          </a:xfrm>
        </p:grpSpPr>
        <p:sp>
          <p:nvSpPr>
            <p:cNvPr id="828" name="rect 828"/>
            <p:cNvSpPr/>
            <p:nvPr/>
          </p:nvSpPr>
          <p:spPr>
            <a:xfrm>
              <a:off x="19050" y="0"/>
              <a:ext cx="5162550" cy="8001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830" name="textbox 830"/>
            <p:cNvSpPr/>
            <p:nvPr/>
          </p:nvSpPr>
          <p:spPr>
            <a:xfrm>
              <a:off x="174542" y="180352"/>
              <a:ext cx="4448809" cy="45910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7000"/>
                </a:lnSpc>
              </a:pPr>
              <a:r>
                <a:rPr sz="1300" kern="0" spc="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优势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5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8415" algn="l" rtl="0" eaLnBrk="0">
                <a:lnSpc>
                  <a:spcPts val="1510"/>
                </a:lnSpc>
                <a:spcBef>
                  <a:spcPts val="5"/>
                </a:spcBef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适用于大数据量场景，提高内存利用率和渲染性能，改善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用户体验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832" name="picture 83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114300" cy="800100"/>
            </a:xfrm>
            <a:prstGeom prst="rect">
              <a:avLst/>
            </a:prstGeom>
          </p:spPr>
        </p:pic>
      </p:grpSp>
      <p:graphicFrame>
        <p:nvGraphicFramePr>
          <p:cNvPr id="834" name="table 834"/>
          <p:cNvGraphicFramePr>
            <a:graphicFrameLocks noGrp="1"/>
          </p:cNvGraphicFramePr>
          <p:nvPr/>
        </p:nvGraphicFramePr>
        <p:xfrm>
          <a:off x="7992110" y="5629021"/>
          <a:ext cx="2019300" cy="571500"/>
        </p:xfrm>
        <a:graphic>
          <a:graphicData uri="http://schemas.openxmlformats.org/drawingml/2006/table">
            <a:tbl>
              <a:tblPr/>
              <a:tblGrid>
                <a:gridCol w="2019300"/>
              </a:tblGrid>
              <a:tr h="5524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CBD5E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BD5E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BD5E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BD5E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38" name="picture 8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154035" y="5648071"/>
            <a:ext cx="1695450" cy="533400"/>
          </a:xfrm>
          <a:prstGeom prst="rect">
            <a:avLst/>
          </a:prstGeom>
        </p:spPr>
      </p:pic>
      <p:pic>
        <p:nvPicPr>
          <p:cNvPr id="840" name="picture 84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8144510" y="6319266"/>
            <a:ext cx="1828800" cy="1228724"/>
          </a:xfrm>
          <a:prstGeom prst="rect">
            <a:avLst/>
          </a:prstGeom>
        </p:spPr>
      </p:pic>
      <p:pic>
        <p:nvPicPr>
          <p:cNvPr id="842" name="picture 84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784860" y="1276096"/>
            <a:ext cx="5511800" cy="381000"/>
          </a:xfrm>
          <a:prstGeom prst="rect">
            <a:avLst/>
          </a:prstGeom>
        </p:spPr>
      </p:pic>
      <p:graphicFrame>
        <p:nvGraphicFramePr>
          <p:cNvPr id="844" name="table 844"/>
          <p:cNvGraphicFramePr>
            <a:graphicFrameLocks noGrp="1"/>
          </p:cNvGraphicFramePr>
          <p:nvPr/>
        </p:nvGraphicFramePr>
        <p:xfrm>
          <a:off x="7992110" y="1628521"/>
          <a:ext cx="2057400" cy="571500"/>
        </p:xfrm>
        <a:graphic>
          <a:graphicData uri="http://schemas.openxmlformats.org/drawingml/2006/table">
            <a:tbl>
              <a:tblPr/>
              <a:tblGrid>
                <a:gridCol w="2057400"/>
              </a:tblGrid>
              <a:tr h="5524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46" name="table 846"/>
          <p:cNvGraphicFramePr>
            <a:graphicFrameLocks noGrp="1"/>
          </p:cNvGraphicFramePr>
          <p:nvPr/>
        </p:nvGraphicFramePr>
        <p:xfrm>
          <a:off x="7992110" y="4962271"/>
          <a:ext cx="2019300" cy="571500"/>
        </p:xfrm>
        <a:graphic>
          <a:graphicData uri="http://schemas.openxmlformats.org/drawingml/2006/table">
            <a:tbl>
              <a:tblPr/>
              <a:tblGrid>
                <a:gridCol w="2019300"/>
              </a:tblGrid>
              <a:tr h="5524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CBD5E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BD5E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BD5E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BD5E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48" name="picture 84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144510" y="1647571"/>
            <a:ext cx="1905000" cy="533400"/>
          </a:xfrm>
          <a:prstGeom prst="rect">
            <a:avLst/>
          </a:prstGeom>
        </p:spPr>
      </p:pic>
      <p:graphicFrame>
        <p:nvGraphicFramePr>
          <p:cNvPr id="850" name="table 850"/>
          <p:cNvGraphicFramePr>
            <a:graphicFrameLocks noGrp="1"/>
          </p:cNvGraphicFramePr>
          <p:nvPr/>
        </p:nvGraphicFramePr>
        <p:xfrm>
          <a:off x="6239510" y="2085721"/>
          <a:ext cx="1371600" cy="628650"/>
        </p:xfrm>
        <a:graphic>
          <a:graphicData uri="http://schemas.openxmlformats.org/drawingml/2006/table">
            <a:tbl>
              <a:tblPr/>
              <a:tblGrid>
                <a:gridCol w="1371600"/>
              </a:tblGrid>
              <a:tr h="615950">
                <a:tc>
                  <a:txBody>
                    <a:bodyPr/>
                    <a:p>
                      <a:pPr algn="l" rtl="0" eaLnBrk="0">
                        <a:lnSpc>
                          <a:spcPct val="103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3825" indent="113665" algn="l" rtl="0" eaLnBrk="0">
                        <a:lnSpc>
                          <a:spcPct val="114000"/>
                        </a:lnSpc>
                        <a:spcBef>
                          <a:spcPts val="5"/>
                        </a:spcBef>
                        <a:tabLst>
                          <a:tab pos="314325" algn="l"/>
                        </a:tabLst>
                      </a:pP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不可见区域组件</a:t>
                      </a:r>
                      <a:r>
                        <a:rPr sz="10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</a:t>
                      </a:r>
                      <a:r>
                        <a:rPr sz="10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被回收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52" name="picture 85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363335" y="2238121"/>
            <a:ext cx="114300" cy="133350"/>
          </a:xfrm>
          <a:prstGeom prst="rect">
            <a:avLst/>
          </a:prstGeom>
        </p:spPr>
      </p:pic>
      <p:graphicFrame>
        <p:nvGraphicFramePr>
          <p:cNvPr id="854" name="table 854"/>
          <p:cNvGraphicFramePr>
            <a:graphicFrameLocks noGrp="1"/>
          </p:cNvGraphicFramePr>
          <p:nvPr/>
        </p:nvGraphicFramePr>
        <p:xfrm>
          <a:off x="6239510" y="4371721"/>
          <a:ext cx="1371600" cy="628650"/>
        </p:xfrm>
        <a:graphic>
          <a:graphicData uri="http://schemas.openxmlformats.org/drawingml/2006/table">
            <a:tbl>
              <a:tblPr/>
              <a:tblGrid>
                <a:gridCol w="1371600"/>
              </a:tblGrid>
              <a:tr h="615950">
                <a:tc>
                  <a:txBody>
                    <a:bodyPr/>
                    <a:p>
                      <a:pPr algn="l" rtl="0" eaLnBrk="0">
                        <a:lnSpc>
                          <a:spcPct val="102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3825" indent="113665" algn="l" rtl="0" eaLnBrk="0">
                        <a:lnSpc>
                          <a:spcPct val="114000"/>
                        </a:lnSpc>
                        <a:tabLst>
                          <a:tab pos="315595" algn="l"/>
                        </a:tabLst>
                      </a:pP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可视区域内组件</a:t>
                      </a: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</a:t>
                      </a:r>
                      <a:r>
                        <a:rPr sz="10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被创建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56" name="picture 85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363335" y="4524121"/>
            <a:ext cx="114300" cy="133350"/>
          </a:xfrm>
          <a:prstGeom prst="rect">
            <a:avLst/>
          </a:prstGeom>
        </p:spPr>
      </p:pic>
      <p:sp>
        <p:nvSpPr>
          <p:cNvPr id="858" name="textbox 858"/>
          <p:cNvSpPr/>
          <p:nvPr/>
        </p:nvSpPr>
        <p:spPr>
          <a:xfrm>
            <a:off x="763346" y="2163013"/>
            <a:ext cx="1852295" cy="2895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首次渲染工作原理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60" name="picture 86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772160" y="3257296"/>
            <a:ext cx="323850" cy="381000"/>
          </a:xfrm>
          <a:prstGeom prst="rect">
            <a:avLst/>
          </a:prstGeom>
        </p:spPr>
      </p:pic>
      <p:pic>
        <p:nvPicPr>
          <p:cNvPr id="862" name="picture 86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772160" y="2647696"/>
            <a:ext cx="323850" cy="381000"/>
          </a:xfrm>
          <a:prstGeom prst="rect">
            <a:avLst/>
          </a:prstGeom>
        </p:spPr>
      </p:pic>
      <p:pic>
        <p:nvPicPr>
          <p:cNvPr id="864" name="picture 86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772160" y="4476496"/>
            <a:ext cx="304800" cy="381000"/>
          </a:xfrm>
          <a:prstGeom prst="rect">
            <a:avLst/>
          </a:prstGeom>
        </p:spPr>
      </p:pic>
      <p:pic>
        <p:nvPicPr>
          <p:cNvPr id="866" name="picture 86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772160" y="3866896"/>
            <a:ext cx="304800" cy="381000"/>
          </a:xfrm>
          <a:prstGeom prst="rect">
            <a:avLst/>
          </a:prstGeom>
        </p:spPr>
      </p:pic>
      <p:sp>
        <p:nvSpPr>
          <p:cNvPr id="868" name="textbox 868"/>
          <p:cNvSpPr/>
          <p:nvPr/>
        </p:nvSpPr>
        <p:spPr>
          <a:xfrm>
            <a:off x="7943309" y="3612890"/>
            <a:ext cx="557530" cy="1733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可视区域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70" name="textbox 870"/>
          <p:cNvSpPr/>
          <p:nvPr/>
        </p:nvSpPr>
        <p:spPr>
          <a:xfrm>
            <a:off x="8903297" y="2088909"/>
            <a:ext cx="588009" cy="1498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9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内存占用率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72" name="textbox 872"/>
          <p:cNvSpPr/>
          <p:nvPr/>
        </p:nvSpPr>
        <p:spPr>
          <a:xfrm>
            <a:off x="8461013" y="4351630"/>
            <a:ext cx="487044" cy="1739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 4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74" name="textbox 874"/>
          <p:cNvSpPr/>
          <p:nvPr/>
        </p:nvSpPr>
        <p:spPr>
          <a:xfrm>
            <a:off x="8461013" y="3684880"/>
            <a:ext cx="487044" cy="1739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</a:t>
            </a:r>
            <a:r>
              <a:rPr sz="1200" kern="0" spc="5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76" name="textbox 876"/>
          <p:cNvSpPr/>
          <p:nvPr/>
        </p:nvSpPr>
        <p:spPr>
          <a:xfrm>
            <a:off x="8461013" y="3018130"/>
            <a:ext cx="487044" cy="1739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Hello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878" name="picture 87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7877810" y="2342896"/>
            <a:ext cx="2247900" cy="19050"/>
          </a:xfrm>
          <a:prstGeom prst="rect">
            <a:avLst/>
          </a:prstGeom>
        </p:spPr>
      </p:pic>
      <p:pic>
        <p:nvPicPr>
          <p:cNvPr id="880" name="picture 88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7877810" y="5038471"/>
            <a:ext cx="2247900" cy="19050"/>
          </a:xfrm>
          <a:prstGeom prst="rect">
            <a:avLst/>
          </a:prstGeom>
        </p:spPr>
      </p:pic>
      <p:pic>
        <p:nvPicPr>
          <p:cNvPr id="882" name="picture 88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772160" y="1809496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5210" y="4688205"/>
            <a:ext cx="5114925" cy="1485900"/>
          </a:xfrm>
          <a:prstGeom prst="rect">
            <a:avLst/>
          </a:prstGeom>
        </p:spPr>
      </p:pic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84" name="picture 8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4980" y="2299461"/>
            <a:ext cx="5486400" cy="647700"/>
          </a:xfrm>
          <a:prstGeom prst="rect">
            <a:avLst/>
          </a:prstGeom>
        </p:spPr>
      </p:pic>
      <p:pic>
        <p:nvPicPr>
          <p:cNvPr id="886" name="picture 8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4980" y="4699635"/>
            <a:ext cx="5486400" cy="647700"/>
          </a:xfrm>
          <a:prstGeom prst="rect">
            <a:avLst/>
          </a:prstGeom>
        </p:spPr>
      </p:pic>
      <p:pic>
        <p:nvPicPr>
          <p:cNvPr id="888" name="picture 8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74980" y="3888231"/>
            <a:ext cx="5486400" cy="647700"/>
          </a:xfrm>
          <a:prstGeom prst="rect">
            <a:avLst/>
          </a:prstGeom>
        </p:spPr>
      </p:pic>
      <p:pic>
        <p:nvPicPr>
          <p:cNvPr id="890" name="picture 8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74980" y="3110991"/>
            <a:ext cx="5486400" cy="647700"/>
          </a:xfrm>
          <a:prstGeom prst="rect">
            <a:avLst/>
          </a:prstGeom>
        </p:spPr>
      </p:pic>
      <p:graphicFrame>
        <p:nvGraphicFramePr>
          <p:cNvPr id="892" name="table 892"/>
          <p:cNvGraphicFramePr>
            <a:graphicFrameLocks noGrp="1"/>
          </p:cNvGraphicFramePr>
          <p:nvPr/>
        </p:nvGraphicFramePr>
        <p:xfrm>
          <a:off x="436880" y="2299461"/>
          <a:ext cx="5524500" cy="4881880"/>
        </p:xfrm>
        <a:graphic>
          <a:graphicData uri="http://schemas.openxmlformats.org/drawingml/2006/table">
            <a:tbl>
              <a:tblPr/>
              <a:tblGrid>
                <a:gridCol w="497840"/>
                <a:gridCol w="5026659"/>
              </a:tblGrid>
              <a:tr h="652144">
                <a:tc>
                  <a:txBody>
                    <a:bodyPr/>
                    <a:p>
                      <a:pPr algn="l" rtl="0" eaLnBrk="0">
                        <a:lnSpc>
                          <a:spcPct val="17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11785" algn="l" rtl="0" eaLnBrk="0">
                        <a:lnSpc>
                          <a:spcPct val="78000"/>
                        </a:lnSpc>
                        <a:spcBef>
                          <a:spcPts val="0"/>
                        </a:spcBef>
                      </a:pP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1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4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12395" algn="l" rtl="0" eaLnBrk="0">
                        <a:lnSpc>
                          <a:spcPct val="93000"/>
                        </a:lnSpc>
                      </a:pP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调用数据源的 </a:t>
                      </a: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pushData </a:t>
                      </a:r>
                      <a:r>
                        <a:rPr sz="12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方法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26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065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向数据源末尾添加新数据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 gridSpan="2"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2144">
                <a:tc>
                  <a:txBody>
                    <a:bodyPr/>
                    <a:p>
                      <a:pPr algn="l" rtl="0" eaLnBrk="0">
                        <a:lnSpc>
                          <a:spcPct val="16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07975" algn="l" rtl="0" eaLnBrk="0">
                        <a:lnSpc>
                          <a:spcPct val="79000"/>
                        </a:lnSpc>
                        <a:spcBef>
                          <a:spcPts val="5"/>
                        </a:spcBef>
                      </a:pP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2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12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1239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调用 </a:t>
                      </a: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notifyDataAdd </a:t>
                      </a:r>
                      <a:r>
                        <a:rPr sz="12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方法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30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1493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通知数据源有新数据添加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495">
                <a:tc gridSpan="2"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2144">
                <a:tc>
                  <a:txBody>
                    <a:bodyPr/>
                    <a:p>
                      <a:pPr algn="l" rtl="0" eaLnBrk="0">
                        <a:lnSpc>
                          <a:spcPct val="16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06070" algn="l" rtl="0" eaLnBrk="0">
                        <a:lnSpc>
                          <a:spcPct val="79000"/>
                        </a:lnSpc>
                        <a:spcBef>
                          <a:spcPts val="5"/>
                        </a:spcBef>
                      </a:pP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3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1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12395" algn="l" rtl="0" eaLnBrk="0">
                        <a:lnSpc>
                          <a:spcPts val="1455"/>
                        </a:lnSpc>
                        <a:spcBef>
                          <a:spcPts val="5"/>
                        </a:spcBef>
                      </a:pP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调用 </a:t>
                      </a: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listener.onDa</a:t>
                      </a:r>
                      <a:r>
                        <a:rPr sz="12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taAdd </a:t>
                      </a:r>
                      <a:r>
                        <a:rPr sz="12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方法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1493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000" kern="0" spc="7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通知</a:t>
                      </a:r>
                      <a:r>
                        <a:rPr sz="10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LazyForEach</a:t>
                      </a:r>
                      <a:r>
                        <a:rPr sz="1000" kern="0" spc="7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在指定位置添加数据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 gridSpan="2"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2144">
                <a:tc>
                  <a:txBody>
                    <a:bodyPr/>
                    <a:p>
                      <a:pPr algn="l" rtl="0" eaLnBrk="0">
                        <a:lnSpc>
                          <a:spcPct val="16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03530" algn="l" rtl="0" eaLnBrk="0">
                        <a:lnSpc>
                          <a:spcPct val="78000"/>
                        </a:lnSpc>
                        <a:spcBef>
                          <a:spcPts val="5"/>
                        </a:spcBef>
                      </a:pPr>
                      <a:r>
                        <a:rPr sz="12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4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1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3825" algn="l" rtl="0" eaLnBrk="0">
                        <a:lnSpc>
                          <a:spcPts val="1510"/>
                        </a:lnSpc>
                      </a:pPr>
                      <a:r>
                        <a:rPr sz="12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LazyForEac</a:t>
                      </a:r>
                      <a:r>
                        <a:rPr sz="12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h</a:t>
                      </a:r>
                      <a:r>
                        <a:rPr sz="12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在该索引处新建子组件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1176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000" kern="0" spc="5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根据数据创建并渲染新的</a:t>
                      </a:r>
                      <a:r>
                        <a:rPr sz="10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UI</a:t>
                      </a:r>
                      <a:r>
                        <a:rPr sz="1000" kern="0" spc="5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 gridSpan="2"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0">
                <a:tc gridSpan="2">
                  <a:txBody>
                    <a:bodyPr/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95275" algn="l" rtl="0" eaLnBrk="0">
                        <a:lnSpc>
                          <a:spcPts val="1700"/>
                        </a:lnSpc>
                        <a:spcBef>
                          <a:spcPts val="0"/>
                        </a:spcBef>
                        <a:tabLst>
                          <a:tab pos="377825" algn="l"/>
                        </a:tabLst>
                      </a:pPr>
                      <a:r>
                        <a:rPr sz="1300" kern="0" spc="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300" kern="0" spc="2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关键点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61290" algn="l" rtl="0" eaLnBrk="0">
                        <a:lnSpc>
                          <a:spcPts val="1510"/>
                        </a:lnSpc>
                        <a:spcBef>
                          <a:spcPts val="920"/>
                        </a:spcBef>
                      </a:pPr>
                      <a:r>
                        <a:rPr sz="8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8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    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LazyForEach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只创建可视区域内的组件，提高性能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09550" algn="l" rtl="0" eaLnBrk="0">
                        <a:lnSpc>
                          <a:spcPts val="1915"/>
                        </a:lnSpc>
                        <a:tabLst>
                          <a:tab pos="372745" algn="l"/>
                        </a:tabLst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添加数据时，只有新数据在可视区域内才会创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建组件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61290" algn="l" rtl="0" eaLnBrk="0">
                        <a:lnSpc>
                          <a:spcPts val="2180"/>
                        </a:lnSpc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1200" kern="0" spc="1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 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通过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DataChangeListener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接口通知框架数据变化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1290" algn="l" rtl="0" eaLnBrk="0">
                        <a:lnSpc>
                          <a:spcPts val="1510"/>
                        </a:lnSpc>
                        <a:spcBef>
                          <a:spcPts val="0"/>
                        </a:spcBef>
                      </a:pPr>
                      <a:r>
                        <a:rPr sz="8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8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   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非首次渲染时，可复用已有组件，减少资源消耗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  <a:tc hMerge="1">
                  <a:tcPr marL="0" marR="0" marT="0" marB="0" vert="horz">
                    <a:lnL w="9525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pic>
        <p:nvPicPr>
          <p:cNvPr id="894" name="picture 89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98804" y="7204836"/>
            <a:ext cx="47625" cy="47625"/>
          </a:xfrm>
          <a:prstGeom prst="rect">
            <a:avLst/>
          </a:prstGeom>
        </p:spPr>
      </p:pic>
      <p:pic>
        <p:nvPicPr>
          <p:cNvPr id="896" name="picture 8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8805" y="6547611"/>
            <a:ext cx="133350" cy="171450"/>
          </a:xfrm>
          <a:prstGeom prst="rect">
            <a:avLst/>
          </a:prstGeom>
        </p:spPr>
      </p:pic>
      <p:graphicFrame>
        <p:nvGraphicFramePr>
          <p:cNvPr id="900" name="table 900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324485" y="7040245"/>
          <a:ext cx="11542395" cy="566420"/>
        </p:xfrm>
        <a:graphic>
          <a:graphicData uri="http://schemas.openxmlformats.org/drawingml/2006/table">
            <a:tbl>
              <a:tblPr>
                <a:solidFill>
                  <a:srgbClr val="FEFCE8"/>
                </a:solidFill>
              </a:tblPr>
              <a:tblGrid>
                <a:gridCol w="11542395"/>
              </a:tblGrid>
              <a:tr h="566420">
                <a:tc>
                  <a:txBody>
                    <a:bodyPr/>
                    <a:p>
                      <a:pPr algn="l" rtl="0" eaLnBrk="0">
                        <a:lnSpc>
                          <a:spcPct val="134000"/>
                        </a:lnSpc>
                      </a:pPr>
                      <a:r>
                        <a:rPr sz="1300" kern="0" spc="40" dirty="0">
                          <a:solidFill>
                            <a:srgbClr val="A1620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注意事项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1000"/>
                        </a:lnSpc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当单击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LazyForEach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的子组件时，系统会依次执行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数据添加、通知和组件创建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的流程。在示例中，通过点击列表项可以在列表末尾添加新的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"Hello"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项，实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现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动态数据加载。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EF0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0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0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0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C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02" name="table 902"/>
          <p:cNvGraphicFramePr>
            <a:graphicFrameLocks noGrp="1"/>
          </p:cNvGraphicFramePr>
          <p:nvPr/>
        </p:nvGraphicFramePr>
        <p:xfrm>
          <a:off x="9618980" y="4581016"/>
          <a:ext cx="1695450" cy="2190750"/>
        </p:xfrm>
        <a:graphic>
          <a:graphicData uri="http://schemas.openxmlformats.org/drawingml/2006/table">
            <a:tbl>
              <a:tblPr/>
              <a:tblGrid>
                <a:gridCol w="1695450"/>
              </a:tblGrid>
              <a:tr h="21780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2835" y="2321560"/>
            <a:ext cx="5067300" cy="2371725"/>
          </a:xfrm>
          <a:prstGeom prst="rect">
            <a:avLst/>
          </a:prstGeom>
        </p:spPr>
      </p:pic>
      <p:pic>
        <p:nvPicPr>
          <p:cNvPr id="904" name="picture 90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9638030" y="4618481"/>
            <a:ext cx="1676400" cy="2171700"/>
          </a:xfrm>
          <a:prstGeom prst="rect">
            <a:avLst/>
          </a:prstGeom>
        </p:spPr>
      </p:pic>
      <p:sp>
        <p:nvSpPr>
          <p:cNvPr id="906" name="textbox 906"/>
          <p:cNvSpPr/>
          <p:nvPr/>
        </p:nvSpPr>
        <p:spPr>
          <a:xfrm>
            <a:off x="443325" y="1191958"/>
            <a:ext cx="6327775" cy="3498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2200" b="1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2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数据懒加载 </a:t>
            </a:r>
            <a:r>
              <a:rPr sz="2200" b="1" kern="0" spc="1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- </a:t>
            </a:r>
            <a:r>
              <a:rPr sz="2200" kern="0" spc="1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非首次渲染 ：添加数据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10" name="textbox 910"/>
          <p:cNvSpPr/>
          <p:nvPr/>
        </p:nvSpPr>
        <p:spPr>
          <a:xfrm>
            <a:off x="422656" y="1896618"/>
            <a:ext cx="1553210" cy="244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数据添加更新流程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12" name="textbox 912"/>
          <p:cNvSpPr/>
          <p:nvPr/>
        </p:nvSpPr>
        <p:spPr>
          <a:xfrm>
            <a:off x="6173089" y="1897189"/>
            <a:ext cx="1368425" cy="244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代码示例与效果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14" name="textbox 914"/>
          <p:cNvSpPr/>
          <p:nvPr/>
        </p:nvSpPr>
        <p:spPr>
          <a:xfrm>
            <a:off x="9628505" y="4608956"/>
            <a:ext cx="1066800" cy="2286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3660" algn="l" rtl="0" eaLnBrk="0">
              <a:lnSpc>
                <a:spcPct val="90000"/>
              </a:lnSpc>
              <a:spcBef>
                <a:spcPts val="0"/>
              </a:spcBef>
            </a:pP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添加数据后的效果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16" name="picture 9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436880" y="1613661"/>
            <a:ext cx="914400" cy="38100"/>
          </a:xfrm>
          <a:prstGeom prst="rect">
            <a:avLst/>
          </a:prstGeom>
        </p:spPr>
      </p:pic>
      <p:pic>
        <p:nvPicPr>
          <p:cNvPr id="918" name="picture 9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141980" y="2935731"/>
            <a:ext cx="114300" cy="152400"/>
          </a:xfrm>
          <a:prstGeom prst="rect">
            <a:avLst/>
          </a:prstGeom>
        </p:spPr>
      </p:pic>
      <p:pic>
        <p:nvPicPr>
          <p:cNvPr id="920" name="picture 9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141980" y="3724401"/>
            <a:ext cx="114300" cy="152400"/>
          </a:xfrm>
          <a:prstGeom prst="rect">
            <a:avLst/>
          </a:prstGeom>
        </p:spPr>
      </p:pic>
      <p:pic>
        <p:nvPicPr>
          <p:cNvPr id="922" name="picture 9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141980" y="4524375"/>
            <a:ext cx="11430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24" name="picture 9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586855" y="4657090"/>
            <a:ext cx="914400" cy="723900"/>
          </a:xfrm>
          <a:prstGeom prst="rect">
            <a:avLst/>
          </a:prstGeom>
        </p:spPr>
      </p:pic>
      <p:pic>
        <p:nvPicPr>
          <p:cNvPr id="926" name="picture 9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339705" y="4657090"/>
            <a:ext cx="914400" cy="723900"/>
          </a:xfrm>
          <a:prstGeom prst="rect">
            <a:avLst/>
          </a:prstGeom>
        </p:spPr>
      </p:pic>
      <p:pic>
        <p:nvPicPr>
          <p:cNvPr id="928" name="picture 9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091930" y="4657090"/>
            <a:ext cx="914400" cy="723900"/>
          </a:xfrm>
          <a:prstGeom prst="rect">
            <a:avLst/>
          </a:prstGeom>
        </p:spPr>
      </p:pic>
      <p:pic>
        <p:nvPicPr>
          <p:cNvPr id="930" name="picture 9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834630" y="4657090"/>
            <a:ext cx="914400" cy="723900"/>
          </a:xfrm>
          <a:prstGeom prst="rect">
            <a:avLst/>
          </a:prstGeom>
        </p:spPr>
      </p:pic>
      <p:graphicFrame>
        <p:nvGraphicFramePr>
          <p:cNvPr id="932" name="table 932"/>
          <p:cNvGraphicFramePr>
            <a:graphicFrameLocks noGrp="1"/>
          </p:cNvGraphicFramePr>
          <p:nvPr/>
        </p:nvGraphicFramePr>
        <p:xfrm>
          <a:off x="6253480" y="4076064"/>
          <a:ext cx="5333365" cy="2114550"/>
        </p:xfrm>
        <a:graphic>
          <a:graphicData uri="http://schemas.openxmlformats.org/drawingml/2006/table">
            <a:tbl>
              <a:tblPr/>
              <a:tblGrid>
                <a:gridCol w="1414144"/>
                <a:gridCol w="253364"/>
                <a:gridCol w="419100"/>
                <a:gridCol w="579755"/>
                <a:gridCol w="599440"/>
                <a:gridCol w="419734"/>
                <a:gridCol w="233679"/>
                <a:gridCol w="1414144"/>
              </a:tblGrid>
              <a:tr h="478790">
                <a:tc gridSpan="8">
                  <a:txBody>
                    <a:bodyPr/>
                    <a:p>
                      <a:pPr algn="l" rtl="0" eaLnBrk="0">
                        <a:lnSpc>
                          <a:spcPct val="13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3195" algn="l" rtl="0" eaLnBrk="0">
                        <a:lnSpc>
                          <a:spcPct val="94000"/>
                        </a:lnSpc>
                      </a:pPr>
                      <a:r>
                        <a:rPr sz="1300" kern="0" spc="4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组件删除示意</a:t>
                      </a:r>
                      <a:endParaRPr sz="13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40435">
                <a:tc>
                  <a:txBody>
                    <a:bodyPr/>
                    <a:p>
                      <a:pPr algn="l" rtl="0" eaLnBrk="0">
                        <a:lnSpc>
                          <a:spcPct val="11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91185" algn="l" rtl="0" eaLnBrk="0">
                        <a:lnSpc>
                          <a:spcPct val="84000"/>
                        </a:lnSpc>
                        <a:spcBef>
                          <a:spcPts val="0"/>
                        </a:spcBef>
                      </a:pP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Hello</a:t>
                      </a:r>
                      <a:r>
                        <a:rPr sz="10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0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0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p>
                      <a:pPr algn="l" rtl="0" eaLnBrk="0">
                        <a:lnSpc>
                          <a:spcPct val="11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29895" algn="l" rtl="0" eaLnBrk="0">
                        <a:lnSpc>
                          <a:spcPct val="84000"/>
                        </a:lnSpc>
                        <a:spcBef>
                          <a:spcPts val="0"/>
                        </a:spcBef>
                      </a:pP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Hello</a:t>
                      </a:r>
                      <a:r>
                        <a:rPr sz="10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0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1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p>
                      <a:pPr algn="l" rtl="0" eaLnBrk="0">
                        <a:lnSpc>
                          <a:spcPct val="11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29895" algn="l" rtl="0" eaLnBrk="0">
                        <a:lnSpc>
                          <a:spcPct val="84000"/>
                        </a:lnSpc>
                        <a:spcBef>
                          <a:spcPts val="0"/>
                        </a:spcBef>
                      </a:pP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Hello</a:t>
                      </a:r>
                      <a:r>
                        <a:rPr sz="10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0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2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1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29895" algn="l" rtl="0" eaLnBrk="0">
                        <a:lnSpc>
                          <a:spcPct val="84000"/>
                        </a:lnSpc>
                        <a:spcBef>
                          <a:spcPts val="0"/>
                        </a:spcBef>
                      </a:pPr>
                      <a:r>
                        <a:rPr sz="1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Hello</a:t>
                      </a:r>
                      <a:r>
                        <a:rPr sz="10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0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3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95325">
                <a:tc gridSpan="2">
                  <a:txBody>
                    <a:bodyPr/>
                    <a:p>
                      <a:pPr algn="l" rtl="0" eaLnBrk="0">
                        <a:lnSpc>
                          <a:spcPct val="12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927100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单击组件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l" rtl="0" eaLnBrk="0">
                        <a:lnSpc>
                          <a:spcPct val="12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8420" algn="l" rtl="0" eaLnBrk="0">
                        <a:lnSpc>
                          <a:spcPct val="91000"/>
                        </a:lnSpc>
                      </a:pPr>
                      <a:r>
                        <a:rPr sz="1000" kern="0" spc="16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调用</a:t>
                      </a:r>
                      <a:r>
                        <a:rPr sz="10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deleteData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l" rtl="0" eaLnBrk="0">
                        <a:lnSpc>
                          <a:spcPct val="12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2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7150" algn="l" rtl="0" eaLnBrk="0">
                        <a:lnSpc>
                          <a:spcPct val="93000"/>
                        </a:lnSpc>
                      </a:pP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触发监听器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34" name="textbox 934"/>
          <p:cNvSpPr/>
          <p:nvPr/>
        </p:nvSpPr>
        <p:spPr>
          <a:xfrm>
            <a:off x="869441" y="2619832"/>
            <a:ext cx="2903854" cy="38392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300" kern="0" spc="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调用数据源方法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455"/>
              </a:lnSpc>
              <a:spcBef>
                <a:spcPts val="770"/>
              </a:spcBef>
            </a:pP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调用数据源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data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deleteData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92000"/>
              </a:lnSpc>
              <a:spcBef>
                <a:spcPts val="400"/>
              </a:spcBef>
            </a:pPr>
            <a:r>
              <a:rPr sz="1300" kern="0" spc="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删除数据源中的数据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ct val="92000"/>
              </a:lnSpc>
              <a:spcBef>
                <a:spcPts val="82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删除数据源中对应索引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处的数据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93000"/>
              </a:lnSpc>
              <a:spcBef>
                <a:spcPts val="400"/>
              </a:spcBef>
            </a:pPr>
            <a:r>
              <a:rPr sz="1300" kern="0" spc="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通知数据删除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2000"/>
              </a:lnSpc>
              <a:spcBef>
                <a:spcPts val="820"/>
              </a:spcBef>
            </a:pP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notifyDataDelete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algn="l" rtl="0" eaLnBrk="0">
              <a:lnSpc>
                <a:spcPct val="95000"/>
              </a:lnSpc>
              <a:spcBef>
                <a:spcPts val="395"/>
              </a:spcBef>
            </a:pPr>
            <a:r>
              <a:rPr sz="1300" kern="0" spc="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监听器接收通知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455"/>
              </a:lnSpc>
              <a:spcBef>
                <a:spcPts val="75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listener.onDataD</a:t>
            </a:r>
            <a:r>
              <a:rPr sz="1200" kern="0" spc="-1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elete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400" algn="l" rtl="0" eaLnBrk="0">
              <a:lnSpc>
                <a:spcPct val="95000"/>
              </a:lnSpc>
              <a:spcBef>
                <a:spcPts val="400"/>
              </a:spcBef>
            </a:pP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300" kern="0" spc="12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响应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在指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定索引处删除对应子组件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36" name="textbox 936"/>
          <p:cNvSpPr/>
          <p:nvPr/>
        </p:nvSpPr>
        <p:spPr>
          <a:xfrm>
            <a:off x="6253480" y="2513964"/>
            <a:ext cx="5334000" cy="12573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9385" algn="l" rtl="0" eaLnBrk="0">
              <a:lnSpc>
                <a:spcPts val="1245"/>
              </a:lnSpc>
              <a:spcBef>
                <a:spcPts val="5"/>
              </a:spcBef>
            </a:pPr>
            <a:r>
              <a:rPr sz="1000" kern="0" spc="7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7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单击</a:t>
            </a:r>
            <a:r>
              <a:rPr sz="1000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LazyForEach</a:t>
            </a:r>
            <a:r>
              <a:rPr sz="1000" kern="0" spc="7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415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9405" algn="l" rtl="0" eaLnBrk="0">
              <a:lnSpc>
                <a:spcPts val="1300"/>
              </a:lnSpc>
              <a:spcBef>
                <a:spcPts val="195"/>
              </a:spcBef>
            </a:pPr>
            <a:r>
              <a:rPr sz="1000" kern="0" spc="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单击删除子组件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3195" indent="161290" algn="l" rtl="0" eaLnBrk="0">
              <a:lnSpc>
                <a:spcPct val="1170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38BDF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deleteData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dataArray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indexOf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1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));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</a:t>
            </a:r>
            <a:r>
              <a:rPr sz="10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pSp>
        <p:nvGrpSpPr>
          <p:cNvPr id="44" name="group 44"/>
          <p:cNvGrpSpPr/>
          <p:nvPr/>
        </p:nvGrpSpPr>
        <p:grpSpPr>
          <a:xfrm rot="21600000">
            <a:off x="6253480" y="6419214"/>
            <a:ext cx="5334000" cy="1143000"/>
            <a:chOff x="0" y="0"/>
            <a:chExt cx="5334000" cy="1143000"/>
          </a:xfrm>
        </p:grpSpPr>
        <p:sp>
          <p:nvSpPr>
            <p:cNvPr id="938" name="rect 938"/>
            <p:cNvSpPr/>
            <p:nvPr/>
          </p:nvSpPr>
          <p:spPr>
            <a:xfrm>
              <a:off x="19050" y="0"/>
              <a:ext cx="5314950" cy="11430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940" name="textbox 940"/>
            <p:cNvSpPr/>
            <p:nvPr/>
          </p:nvSpPr>
          <p:spPr>
            <a:xfrm>
              <a:off x="177800" y="166293"/>
              <a:ext cx="4944109" cy="84201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7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0" algn="l" rtl="0" eaLnBrk="0">
                <a:lnSpc>
                  <a:spcPct val="98000"/>
                </a:lnSpc>
                <a:tabLst>
                  <a:tab pos="238125" algn="l"/>
                </a:tabLst>
              </a:pPr>
              <a:r>
                <a:rPr sz="1200" kern="0" spc="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关键点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6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1935" indent="12065" algn="l" rtl="0" eaLnBrk="0">
                <a:lnSpc>
                  <a:spcPct val="120000"/>
                </a:lnSpc>
                <a:spcBef>
                  <a:spcPts val="5"/>
                </a:spcBef>
              </a:pP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当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LazyForEach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子组件被单击时，会触发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deleteData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方法删除数据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源中的对应数</a:t>
              </a:r>
              <a:r>
                <a:rPr sz="10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据，</a:t>
              </a:r>
              <a:r>
                <a:rPr sz="1000" kern="0" spc="1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并通过监听器通知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LazyForEach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删除指定索引处的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子组件，从而实现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UI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的同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步更新。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942" name="picture 94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190500" y="190499"/>
              <a:ext cx="114300" cy="152400"/>
            </a:xfrm>
            <a:prstGeom prst="rect">
              <a:avLst/>
            </a:prstGeom>
          </p:spPr>
        </p:pic>
        <p:pic>
          <p:nvPicPr>
            <p:cNvPr id="944" name="picture 94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76200" cy="1142999"/>
            </a:xfrm>
            <a:prstGeom prst="rect">
              <a:avLst/>
            </a:prstGeom>
          </p:spPr>
        </p:pic>
      </p:grpSp>
      <p:sp>
        <p:nvSpPr>
          <p:cNvPr id="946" name="textbox 946"/>
          <p:cNvSpPr/>
          <p:nvPr/>
        </p:nvSpPr>
        <p:spPr>
          <a:xfrm>
            <a:off x="320154" y="1164640"/>
            <a:ext cx="7588250" cy="4146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b="1" kern="0" spc="-3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2700" kern="0" spc="-3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数据懒加载 </a:t>
            </a:r>
            <a:r>
              <a:rPr sz="2700" b="1" kern="0" spc="-3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- </a:t>
            </a:r>
            <a:r>
              <a:rPr sz="2700" kern="0" spc="-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非首次渲染 </a:t>
            </a:r>
            <a:r>
              <a:rPr sz="2700" kern="0" spc="-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：删除数据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50" name="textbox 950"/>
          <p:cNvSpPr/>
          <p:nvPr/>
        </p:nvSpPr>
        <p:spPr>
          <a:xfrm>
            <a:off x="294665" y="2029282"/>
            <a:ext cx="1859279" cy="287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8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删除数据处理流程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52" name="textbox 952"/>
          <p:cNvSpPr/>
          <p:nvPr/>
        </p:nvSpPr>
        <p:spPr>
          <a:xfrm>
            <a:off x="6238265" y="2029739"/>
            <a:ext cx="1856739" cy="2863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8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删除数据实现示例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54" name="picture 9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09880" y="2513964"/>
            <a:ext cx="38100" cy="4038600"/>
          </a:xfrm>
          <a:prstGeom prst="rect">
            <a:avLst/>
          </a:prstGeom>
        </p:spPr>
      </p:pic>
      <p:grpSp>
        <p:nvGrpSpPr>
          <p:cNvPr id="2" name="group 46"/>
          <p:cNvGrpSpPr/>
          <p:nvPr/>
        </p:nvGrpSpPr>
        <p:grpSpPr>
          <a:xfrm rot="21600000">
            <a:off x="500380" y="4399914"/>
            <a:ext cx="266700" cy="266700"/>
            <a:chOff x="0" y="0"/>
            <a:chExt cx="266700" cy="266700"/>
          </a:xfrm>
        </p:grpSpPr>
        <p:pic>
          <p:nvPicPr>
            <p:cNvPr id="956" name="picture 95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266700" cy="266700"/>
            </a:xfrm>
            <a:prstGeom prst="rect">
              <a:avLst/>
            </a:prstGeom>
          </p:spPr>
        </p:pic>
        <p:sp>
          <p:nvSpPr>
            <p:cNvPr id="958" name="textbox 958"/>
            <p:cNvSpPr/>
            <p:nvPr/>
          </p:nvSpPr>
          <p:spPr>
            <a:xfrm>
              <a:off x="-12700" y="-12700"/>
              <a:ext cx="292100" cy="3270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2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6680" algn="l" rtl="0" eaLnBrk="0">
                <a:lnSpc>
                  <a:spcPct val="79000"/>
                </a:lnSpc>
                <a:spcBef>
                  <a:spcPts val="0"/>
                </a:spcBef>
              </a:pPr>
              <a:r>
                <a:rPr sz="1200" b="1" kern="0" spc="-1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3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3" name="group 48"/>
          <p:cNvGrpSpPr/>
          <p:nvPr/>
        </p:nvGrpSpPr>
        <p:grpSpPr>
          <a:xfrm rot="21600000">
            <a:off x="500380" y="2723514"/>
            <a:ext cx="266700" cy="266700"/>
            <a:chOff x="0" y="0"/>
            <a:chExt cx="266700" cy="266700"/>
          </a:xfrm>
        </p:grpSpPr>
        <p:pic>
          <p:nvPicPr>
            <p:cNvPr id="960" name="picture 96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266700" cy="266700"/>
            </a:xfrm>
            <a:prstGeom prst="rect">
              <a:avLst/>
            </a:prstGeom>
          </p:spPr>
        </p:pic>
        <p:sp>
          <p:nvSpPr>
            <p:cNvPr id="962" name="textbox 962"/>
            <p:cNvSpPr/>
            <p:nvPr/>
          </p:nvSpPr>
          <p:spPr>
            <a:xfrm>
              <a:off x="-12700" y="-12700"/>
              <a:ext cx="292100" cy="3289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4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3030" algn="l" rtl="0" eaLnBrk="0">
                <a:lnSpc>
                  <a:spcPct val="78000"/>
                </a:lnSpc>
                <a:spcBef>
                  <a:spcPts val="5"/>
                </a:spcBef>
              </a:pPr>
              <a:r>
                <a:rPr sz="1200" b="1" kern="0" spc="-1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1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50" name="group 50"/>
          <p:cNvGrpSpPr/>
          <p:nvPr/>
        </p:nvGrpSpPr>
        <p:grpSpPr>
          <a:xfrm rot="21600000">
            <a:off x="500380" y="3561714"/>
            <a:ext cx="266700" cy="266700"/>
            <a:chOff x="0" y="0"/>
            <a:chExt cx="266700" cy="266700"/>
          </a:xfrm>
        </p:grpSpPr>
        <p:pic>
          <p:nvPicPr>
            <p:cNvPr id="964" name="picture 96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266700" cy="266700"/>
            </a:xfrm>
            <a:prstGeom prst="rect">
              <a:avLst/>
            </a:prstGeom>
          </p:spPr>
        </p:pic>
        <p:sp>
          <p:nvSpPr>
            <p:cNvPr id="966" name="textbox 966"/>
            <p:cNvSpPr/>
            <p:nvPr/>
          </p:nvSpPr>
          <p:spPr>
            <a:xfrm>
              <a:off x="-12700" y="-12700"/>
              <a:ext cx="292100" cy="3289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2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8585" algn="l" rtl="0" eaLnBrk="0">
                <a:lnSpc>
                  <a:spcPct val="79000"/>
                </a:lnSpc>
                <a:spcBef>
                  <a:spcPts val="5"/>
                </a:spcBef>
              </a:pPr>
              <a:r>
                <a:rPr sz="1200" b="1" kern="0" spc="-1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2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52" name="group 52"/>
          <p:cNvGrpSpPr/>
          <p:nvPr/>
        </p:nvGrpSpPr>
        <p:grpSpPr>
          <a:xfrm rot="21600000">
            <a:off x="500380" y="5238114"/>
            <a:ext cx="266700" cy="266700"/>
            <a:chOff x="0" y="0"/>
            <a:chExt cx="266700" cy="266700"/>
          </a:xfrm>
        </p:grpSpPr>
        <p:pic>
          <p:nvPicPr>
            <p:cNvPr id="968" name="picture 96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266700" cy="266700"/>
            </a:xfrm>
            <a:prstGeom prst="rect">
              <a:avLst/>
            </a:prstGeom>
          </p:spPr>
        </p:pic>
        <p:sp>
          <p:nvSpPr>
            <p:cNvPr id="970" name="textbox 970"/>
            <p:cNvSpPr/>
            <p:nvPr/>
          </p:nvSpPr>
          <p:spPr>
            <a:xfrm>
              <a:off x="-12700" y="-12700"/>
              <a:ext cx="292100" cy="3289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4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5410" algn="l" rtl="0" eaLnBrk="0">
                <a:lnSpc>
                  <a:spcPct val="78000"/>
                </a:lnSpc>
                <a:spcBef>
                  <a:spcPts val="5"/>
                </a:spcBef>
              </a:pPr>
              <a:r>
                <a:rPr sz="1200" b="1" kern="0" spc="-1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4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54" name="group 54"/>
          <p:cNvGrpSpPr/>
          <p:nvPr/>
        </p:nvGrpSpPr>
        <p:grpSpPr>
          <a:xfrm rot="21600000">
            <a:off x="500380" y="6076314"/>
            <a:ext cx="266700" cy="266700"/>
            <a:chOff x="0" y="0"/>
            <a:chExt cx="266700" cy="266700"/>
          </a:xfrm>
        </p:grpSpPr>
        <p:pic>
          <p:nvPicPr>
            <p:cNvPr id="972" name="picture 97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0" y="0"/>
              <a:ext cx="266700" cy="266700"/>
            </a:xfrm>
            <a:prstGeom prst="rect">
              <a:avLst/>
            </a:prstGeom>
          </p:spPr>
        </p:pic>
        <p:sp>
          <p:nvSpPr>
            <p:cNvPr id="974" name="textbox 974"/>
            <p:cNvSpPr/>
            <p:nvPr/>
          </p:nvSpPr>
          <p:spPr>
            <a:xfrm>
              <a:off x="-12700" y="-12700"/>
              <a:ext cx="292100" cy="3270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4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7950" algn="l" rtl="0" eaLnBrk="0">
                <a:lnSpc>
                  <a:spcPct val="78000"/>
                </a:lnSpc>
                <a:spcBef>
                  <a:spcPts val="0"/>
                </a:spcBef>
              </a:pPr>
              <a:r>
                <a:rPr sz="1200" b="1" kern="0" spc="-1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5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pic>
        <p:nvPicPr>
          <p:cNvPr id="976" name="picture 97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309880" y="1675764"/>
            <a:ext cx="1219200" cy="38100"/>
          </a:xfrm>
          <a:prstGeom prst="rect">
            <a:avLst/>
          </a:prstGeom>
        </p:spPr>
      </p:pic>
      <p:pic>
        <p:nvPicPr>
          <p:cNvPr id="978" name="picture 97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8787130" y="5609589"/>
            <a:ext cx="133350" cy="152400"/>
          </a:xfrm>
          <a:prstGeom prst="rect">
            <a:avLst/>
          </a:prstGeom>
        </p:spPr>
      </p:pic>
      <p:pic>
        <p:nvPicPr>
          <p:cNvPr id="980" name="picture 98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10263505" y="5609589"/>
            <a:ext cx="133350" cy="152400"/>
          </a:xfrm>
          <a:prstGeom prst="rect">
            <a:avLst/>
          </a:prstGeom>
        </p:spPr>
      </p:pic>
      <p:pic>
        <p:nvPicPr>
          <p:cNvPr id="982" name="picture 98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7396480" y="5609589"/>
            <a:ext cx="95250" cy="152400"/>
          </a:xfrm>
          <a:prstGeom prst="rect">
            <a:avLst/>
          </a:prstGeom>
        </p:spPr>
      </p:pic>
      <p:pic>
        <p:nvPicPr>
          <p:cNvPr id="984" name="picture 98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8129905" y="5778108"/>
            <a:ext cx="152400" cy="82061"/>
          </a:xfrm>
          <a:prstGeom prst="rect">
            <a:avLst/>
          </a:prstGeom>
        </p:spPr>
      </p:pic>
      <p:pic>
        <p:nvPicPr>
          <p:cNvPr id="986" name="picture 98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9730105" y="5778108"/>
            <a:ext cx="152400" cy="8206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88" name="textbox 988"/>
          <p:cNvSpPr/>
          <p:nvPr/>
        </p:nvSpPr>
        <p:spPr>
          <a:xfrm>
            <a:off x="6489547" y="3978503"/>
            <a:ext cx="4742179" cy="33807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2000"/>
              </a:lnSpc>
            </a:pP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索引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0</a:t>
            </a:r>
            <a:r>
              <a:rPr sz="1200" kern="0" spc="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              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索引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</a:t>
            </a:r>
            <a:r>
              <a:rPr sz="1200" kern="0" spc="16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r>
              <a:rPr sz="1200" kern="0" spc="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              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索引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2</a:t>
            </a:r>
            <a:r>
              <a:rPr sz="1200" kern="0" spc="2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           </a:t>
            </a:r>
            <a:r>
              <a:rPr sz="1200" kern="0" spc="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索引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</a:t>
            </a:r>
            <a:r>
              <a:rPr sz="1200" kern="0" spc="4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2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  <a:spcBef>
                <a:spcPts val="305"/>
              </a:spcBef>
            </a:pP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单击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LazyForEach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的子组件时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7465" algn="l" rtl="0" eaLnBrk="0">
              <a:lnSpc>
                <a:spcPts val="1575"/>
              </a:lnSpc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2085" algn="l" rtl="0" eaLnBrk="0">
              <a:lnSpc>
                <a:spcPts val="1300"/>
              </a:lnSpc>
              <a:spcBef>
                <a:spcPts val="370"/>
              </a:spcBef>
            </a:pP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将当前元素索引添加到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moved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165" algn="l" rtl="0" eaLnBrk="0">
              <a:lnSpc>
                <a:spcPts val="1240"/>
              </a:lnSpc>
              <a:spcBef>
                <a:spcPts val="29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moved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push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dataArray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indexOf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2085" algn="l" rtl="0" eaLnBrk="0">
              <a:lnSpc>
                <a:spcPts val="1325"/>
              </a:lnSpc>
              <a:spcBef>
                <a:spcPts val="310"/>
              </a:spcBef>
            </a:pP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moved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记录了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个元素，执行交换操作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3990" algn="l" rtl="0" eaLnBrk="0">
              <a:lnSpc>
                <a:spcPct val="99000"/>
              </a:lnSpc>
              <a:spcBef>
                <a:spcPts val="385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000" kern="0" spc="2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(this</a:t>
            </a:r>
            <a:r>
              <a:rPr sz="1000" kern="0" spc="-3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.moved</a:t>
            </a:r>
            <a:r>
              <a:rPr sz="1000" kern="0" spc="-3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.length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===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2)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2740" algn="l" rtl="0" eaLnBrk="0">
              <a:lnSpc>
                <a:spcPts val="1575"/>
              </a:lnSpc>
            </a:pP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交换子组件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2740" indent="4445" algn="l" rtl="0" eaLnBrk="0">
              <a:lnSpc>
                <a:spcPct val="120000"/>
              </a:lnSpc>
              <a:spcBef>
                <a:spcPts val="38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</a:t>
            </a:r>
            <a:r>
              <a:rPr sz="1000" kern="0" spc="-3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moveData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moved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[0],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moved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[1]);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清空索引记录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7185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.moved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[];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5895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875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-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pSp>
        <p:nvGrpSpPr>
          <p:cNvPr id="56" name="group 56"/>
          <p:cNvGrpSpPr/>
          <p:nvPr/>
        </p:nvGrpSpPr>
        <p:grpSpPr>
          <a:xfrm rot="21600000">
            <a:off x="436880" y="5215509"/>
            <a:ext cx="5410200" cy="1485900"/>
            <a:chOff x="0" y="0"/>
            <a:chExt cx="5410200" cy="1485900"/>
          </a:xfrm>
        </p:grpSpPr>
        <p:sp>
          <p:nvSpPr>
            <p:cNvPr id="990" name="rect 990"/>
            <p:cNvSpPr/>
            <p:nvPr/>
          </p:nvSpPr>
          <p:spPr>
            <a:xfrm>
              <a:off x="19050" y="0"/>
              <a:ext cx="5391150" cy="14859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992" name="textbox 992"/>
            <p:cNvSpPr/>
            <p:nvPr/>
          </p:nvSpPr>
          <p:spPr>
            <a:xfrm>
              <a:off x="174885" y="177952"/>
              <a:ext cx="3965575" cy="114681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1570"/>
                </a:lnSpc>
              </a:pPr>
              <a:r>
                <a:rPr sz="1300" kern="0" spc="5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关键要点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7640" algn="l" rtl="0" eaLnBrk="0">
                <a:lnSpc>
                  <a:spcPts val="1510"/>
                </a:lnSpc>
                <a:spcBef>
                  <a:spcPts val="950"/>
                </a:spcBef>
                <a:tabLst>
                  <a:tab pos="24765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交换操作保持了组件的状态，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无需重建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7640" algn="l" rtl="0" eaLnBrk="0">
                <a:lnSpc>
                  <a:spcPct val="91000"/>
                </a:lnSpc>
                <a:spcBef>
                  <a:spcPts val="1020"/>
                </a:spcBef>
                <a:tabLst>
                  <a:tab pos="24574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数据源中的数据位置变化通过监听器通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知框架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0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7640" algn="l" rtl="0" eaLnBrk="0">
                <a:lnSpc>
                  <a:spcPts val="1510"/>
                </a:lnSpc>
                <a:spcBef>
                  <a:spcPts val="0"/>
                </a:spcBef>
                <a:tabLst>
                  <a:tab pos="24447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框架负责调整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DOM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中组件的位置，保持数据与视图</a:t>
              </a:r>
              <a:r>
                <a:rPr sz="1200" kern="0" spc="-1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同步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994" name="picture 99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190500" y="1143000"/>
              <a:ext cx="152400" cy="152400"/>
            </a:xfrm>
            <a:prstGeom prst="rect">
              <a:avLst/>
            </a:prstGeom>
          </p:spPr>
        </p:pic>
        <p:pic>
          <p:nvPicPr>
            <p:cNvPr id="996" name="picture 99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190500" y="838199"/>
              <a:ext cx="152400" cy="152400"/>
            </a:xfrm>
            <a:prstGeom prst="rect">
              <a:avLst/>
            </a:prstGeom>
          </p:spPr>
        </p:pic>
        <p:pic>
          <p:nvPicPr>
            <p:cNvPr id="998" name="picture 99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190500" y="533399"/>
              <a:ext cx="152400" cy="152400"/>
            </a:xfrm>
            <a:prstGeom prst="rect">
              <a:avLst/>
            </a:prstGeom>
          </p:spPr>
        </p:pic>
        <p:pic>
          <p:nvPicPr>
            <p:cNvPr id="1000" name="picture 100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6200" cy="1485900"/>
            </a:xfrm>
            <a:prstGeom prst="rect">
              <a:avLst/>
            </a:prstGeom>
          </p:spPr>
        </p:pic>
      </p:grpSp>
      <p:pic>
        <p:nvPicPr>
          <p:cNvPr id="1002" name="picture 1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9779" y="3767709"/>
            <a:ext cx="228600" cy="228600"/>
          </a:xfrm>
          <a:prstGeom prst="rect">
            <a:avLst/>
          </a:prstGeom>
        </p:spPr>
      </p:pic>
      <p:pic>
        <p:nvPicPr>
          <p:cNvPr id="1004" name="picture 10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79779" y="3367659"/>
            <a:ext cx="228600" cy="228600"/>
          </a:xfrm>
          <a:prstGeom prst="rect">
            <a:avLst/>
          </a:prstGeom>
        </p:spPr>
      </p:pic>
      <p:pic>
        <p:nvPicPr>
          <p:cNvPr id="1006" name="picture 10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79779" y="4167759"/>
            <a:ext cx="228600" cy="228599"/>
          </a:xfrm>
          <a:prstGeom prst="rect">
            <a:avLst/>
          </a:prstGeom>
        </p:spPr>
      </p:pic>
      <p:pic>
        <p:nvPicPr>
          <p:cNvPr id="1008" name="picture 10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79779" y="4567809"/>
            <a:ext cx="228600" cy="228600"/>
          </a:xfrm>
          <a:prstGeom prst="rect">
            <a:avLst/>
          </a:prstGeom>
        </p:spPr>
      </p:pic>
      <p:sp>
        <p:nvSpPr>
          <p:cNvPr id="1010" name="textbox 1010"/>
          <p:cNvSpPr/>
          <p:nvPr/>
        </p:nvSpPr>
        <p:spPr>
          <a:xfrm>
            <a:off x="847240" y="3351224"/>
            <a:ext cx="4217670" cy="14185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ts val="1510"/>
              </a:lnSpc>
            </a:pPr>
            <a:r>
              <a:rPr sz="1600" kern="0" spc="0" baseline="-4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调用数据源的</a:t>
            </a: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moveData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方法，负责将数据移动到预期位置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2000"/>
              </a:lnSpc>
              <a:spcBef>
                <a:spcPts val="360"/>
              </a:spcBef>
            </a:pPr>
            <a:r>
              <a:rPr sz="1600" kern="0" spc="0" baseline="-7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moveData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方法内调用</a:t>
            </a: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notifyDataMove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ts val="1605"/>
              </a:lnSpc>
              <a:spcBef>
                <a:spcPts val="365"/>
              </a:spcBef>
            </a:pPr>
            <a:r>
              <a:rPr sz="1600" kern="0" spc="0" baseline="1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notifyDataMove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方法内调用</a:t>
            </a: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listener.onDataMove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</a:t>
            </a:r>
            <a:r>
              <a:rPr sz="12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605"/>
              </a:lnSpc>
              <a:spcBef>
                <a:spcPts val="5"/>
              </a:spcBef>
            </a:pPr>
            <a:r>
              <a:rPr sz="1600" kern="0" spc="0" baseline="1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4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</a:t>
            </a: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from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to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索引调整组件位置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12" name="picture 10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49580" y="1215009"/>
            <a:ext cx="7581900" cy="381000"/>
          </a:xfrm>
          <a:prstGeom prst="rect">
            <a:avLst/>
          </a:prstGeom>
        </p:spPr>
      </p:pic>
      <p:sp>
        <p:nvSpPr>
          <p:cNvPr id="1014" name="textbox 1014"/>
          <p:cNvSpPr/>
          <p:nvPr/>
        </p:nvSpPr>
        <p:spPr>
          <a:xfrm>
            <a:off x="1228394" y="2713773"/>
            <a:ext cx="2307589" cy="4737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交换数据流程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510"/>
              </a:lnSpc>
              <a:spcBef>
                <a:spcPts val="32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从数据源变化到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的完整过程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16" name="textbox 1016"/>
          <p:cNvSpPr/>
          <p:nvPr/>
        </p:nvSpPr>
        <p:spPr>
          <a:xfrm>
            <a:off x="7856855" y="3501009"/>
            <a:ext cx="2305050" cy="3810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1510"/>
              </a:lnSpc>
              <a:spcBef>
                <a:spcPts val="0"/>
              </a:spcBef>
              <a:tabLst>
                <a:tab pos="30924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交换索引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和索引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的数据项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18" name="picture 10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009255" y="3615309"/>
            <a:ext cx="76200" cy="152400"/>
          </a:xfrm>
          <a:prstGeom prst="rect">
            <a:avLst/>
          </a:prstGeom>
        </p:spPr>
      </p:pic>
      <p:sp>
        <p:nvSpPr>
          <p:cNvPr id="1020" name="textbox 1020"/>
          <p:cNvSpPr/>
          <p:nvPr/>
        </p:nvSpPr>
        <p:spPr>
          <a:xfrm>
            <a:off x="422351" y="2063597"/>
            <a:ext cx="1856104" cy="2889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数据交换处理机制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58" name="group 58"/>
          <p:cNvGrpSpPr/>
          <p:nvPr/>
        </p:nvGrpSpPr>
        <p:grpSpPr>
          <a:xfrm rot="21600000">
            <a:off x="7561580" y="2662809"/>
            <a:ext cx="609600" cy="609600"/>
            <a:chOff x="0" y="0"/>
            <a:chExt cx="609600" cy="609600"/>
          </a:xfrm>
        </p:grpSpPr>
        <p:pic>
          <p:nvPicPr>
            <p:cNvPr id="1022" name="picture 102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609600" cy="609600"/>
            </a:xfrm>
            <a:prstGeom prst="rect">
              <a:avLst/>
            </a:prstGeom>
          </p:spPr>
        </p:pic>
        <p:sp>
          <p:nvSpPr>
            <p:cNvPr id="1024" name="textbox 1024"/>
            <p:cNvSpPr/>
            <p:nvPr/>
          </p:nvSpPr>
          <p:spPr>
            <a:xfrm>
              <a:off x="-12700" y="-12700"/>
              <a:ext cx="635000" cy="6699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6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77470" algn="l" rtl="0" eaLnBrk="0">
                <a:lnSpc>
                  <a:spcPct val="81000"/>
                </a:lnSpc>
                <a:spcBef>
                  <a:spcPts val="0"/>
                </a:spcBef>
              </a:pPr>
              <a:r>
                <a:rPr sz="1200" b="1" kern="0" spc="-2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Hello</a:t>
              </a:r>
              <a:r>
                <a:rPr sz="1200" b="1" kern="0" spc="5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200" b="1" kern="0" spc="-2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0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60" name="group 60"/>
          <p:cNvGrpSpPr/>
          <p:nvPr/>
        </p:nvGrpSpPr>
        <p:grpSpPr>
          <a:xfrm rot="21600000">
            <a:off x="8323580" y="2662809"/>
            <a:ext cx="609600" cy="609600"/>
            <a:chOff x="0" y="0"/>
            <a:chExt cx="609600" cy="609600"/>
          </a:xfrm>
        </p:grpSpPr>
        <p:pic>
          <p:nvPicPr>
            <p:cNvPr id="1026" name="picture 102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609600" cy="609600"/>
            </a:xfrm>
            <a:prstGeom prst="rect">
              <a:avLst/>
            </a:prstGeom>
          </p:spPr>
        </p:pic>
        <p:sp>
          <p:nvSpPr>
            <p:cNvPr id="1028" name="textbox 1028"/>
            <p:cNvSpPr/>
            <p:nvPr/>
          </p:nvSpPr>
          <p:spPr>
            <a:xfrm>
              <a:off x="-12700" y="-12700"/>
              <a:ext cx="635000" cy="6699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6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77470" algn="l" rtl="0" eaLnBrk="0">
                <a:lnSpc>
                  <a:spcPct val="81000"/>
                </a:lnSpc>
                <a:spcBef>
                  <a:spcPts val="0"/>
                </a:spcBef>
              </a:pPr>
              <a:r>
                <a:rPr sz="1200" b="1" kern="0" spc="-2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Hello</a:t>
              </a:r>
              <a:r>
                <a:rPr sz="1200" b="1" kern="0" spc="8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200" b="1" kern="0" spc="-2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1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62" name="group 62"/>
          <p:cNvGrpSpPr/>
          <p:nvPr/>
        </p:nvGrpSpPr>
        <p:grpSpPr>
          <a:xfrm rot="21600000">
            <a:off x="9085580" y="2662809"/>
            <a:ext cx="609600" cy="609600"/>
            <a:chOff x="0" y="0"/>
            <a:chExt cx="609600" cy="609600"/>
          </a:xfrm>
        </p:grpSpPr>
        <p:pic>
          <p:nvPicPr>
            <p:cNvPr id="1030" name="picture 10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609600" cy="609600"/>
            </a:xfrm>
            <a:prstGeom prst="rect">
              <a:avLst/>
            </a:prstGeom>
          </p:spPr>
        </p:pic>
        <p:sp>
          <p:nvSpPr>
            <p:cNvPr id="1032" name="textbox 1032"/>
            <p:cNvSpPr/>
            <p:nvPr/>
          </p:nvSpPr>
          <p:spPr>
            <a:xfrm>
              <a:off x="-12700" y="-12700"/>
              <a:ext cx="635000" cy="6699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6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77470" algn="l" rtl="0" eaLnBrk="0">
                <a:lnSpc>
                  <a:spcPct val="81000"/>
                </a:lnSpc>
                <a:spcBef>
                  <a:spcPts val="0"/>
                </a:spcBef>
              </a:pPr>
              <a:r>
                <a:rPr sz="1200" b="1" kern="0" spc="-2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Hello</a:t>
              </a:r>
              <a:r>
                <a:rPr sz="1200" b="1" kern="0" spc="5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200" b="1" kern="0" spc="-2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2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64" name="group 64"/>
          <p:cNvGrpSpPr/>
          <p:nvPr/>
        </p:nvGrpSpPr>
        <p:grpSpPr>
          <a:xfrm rot="21600000">
            <a:off x="9847580" y="2662809"/>
            <a:ext cx="609600" cy="609600"/>
            <a:chOff x="0" y="0"/>
            <a:chExt cx="609600" cy="609600"/>
          </a:xfrm>
        </p:grpSpPr>
        <p:pic>
          <p:nvPicPr>
            <p:cNvPr id="1034" name="picture 103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609600" cy="609600"/>
            </a:xfrm>
            <a:prstGeom prst="rect">
              <a:avLst/>
            </a:prstGeom>
          </p:spPr>
        </p:pic>
        <p:sp>
          <p:nvSpPr>
            <p:cNvPr id="1036" name="textbox 1036"/>
            <p:cNvSpPr/>
            <p:nvPr/>
          </p:nvSpPr>
          <p:spPr>
            <a:xfrm>
              <a:off x="-12700" y="-12700"/>
              <a:ext cx="635000" cy="6699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6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77470" algn="l" rtl="0" eaLnBrk="0">
                <a:lnSpc>
                  <a:spcPct val="81000"/>
                </a:lnSpc>
                <a:spcBef>
                  <a:spcPts val="0"/>
                </a:spcBef>
              </a:pPr>
              <a:r>
                <a:rPr sz="1200" b="1" kern="0" spc="-20" dirty="0">
                  <a:solidFill>
                    <a:srgbClr val="1E40A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Hello 3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1038" name="textbox 1038"/>
          <p:cNvSpPr/>
          <p:nvPr/>
        </p:nvSpPr>
        <p:spPr>
          <a:xfrm>
            <a:off x="6480556" y="2259774"/>
            <a:ext cx="1366519" cy="245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数据交换可视化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40" name="picture 10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304280" y="4605909"/>
            <a:ext cx="76200" cy="2905124"/>
          </a:xfrm>
          <a:prstGeom prst="rect">
            <a:avLst/>
          </a:prstGeom>
        </p:spPr>
      </p:pic>
      <p:pic>
        <p:nvPicPr>
          <p:cNvPr id="1042" name="picture 104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27380" y="2719959"/>
            <a:ext cx="457200" cy="457200"/>
          </a:xfrm>
          <a:prstGeom prst="rect">
            <a:avLst/>
          </a:prstGeom>
        </p:spPr>
      </p:pic>
      <p:pic>
        <p:nvPicPr>
          <p:cNvPr id="1044" name="picture 104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36880" y="1710309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046" name="picture 10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233670" y="2441575"/>
            <a:ext cx="76200" cy="2438400"/>
          </a:xfrm>
          <a:prstGeom prst="rect">
            <a:avLst/>
          </a:prstGeom>
        </p:spPr>
      </p:pic>
      <p:pic>
        <p:nvPicPr>
          <p:cNvPr id="1048" name="picture 10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271770" y="2441575"/>
            <a:ext cx="6267450" cy="2438400"/>
          </a:xfrm>
          <a:prstGeom prst="rect">
            <a:avLst/>
          </a:prstGeom>
        </p:spPr>
      </p:pic>
      <p:sp>
        <p:nvSpPr>
          <p:cNvPr id="1050" name="textbox 1050"/>
          <p:cNvSpPr/>
          <p:nvPr/>
        </p:nvSpPr>
        <p:spPr>
          <a:xfrm>
            <a:off x="5233670" y="5108575"/>
            <a:ext cx="6305550" cy="23622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6690" algn="l" rtl="0" eaLnBrk="0">
              <a:lnSpc>
                <a:spcPct val="95000"/>
              </a:lnSpc>
              <a:spcBef>
                <a:spcPts val="5"/>
              </a:spcBef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关键流程说明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ts val="1510"/>
              </a:lnSpc>
              <a:spcBef>
                <a:spcPts val="1180"/>
              </a:spcBef>
              <a:tabLst>
                <a:tab pos="45974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单击组件时，调用</a:t>
            </a:r>
            <a:r>
              <a:rPr sz="1200" b="1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changeData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方法修改指定索引处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的数据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ts val="1510"/>
              </a:lnSpc>
              <a:spcBef>
                <a:spcPts val="1190"/>
              </a:spcBef>
              <a:tabLst>
                <a:tab pos="45783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changeData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方法中，更新数据后调用</a:t>
            </a:r>
            <a:r>
              <a:rPr sz="1200" b="1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notifyDataChange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ct val="92000"/>
              </a:lnSpc>
              <a:spcBef>
                <a:spcPts val="1310"/>
              </a:spcBef>
              <a:tabLst>
                <a:tab pos="46672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notifyDataChange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方法通过监听器的</a:t>
            </a:r>
            <a:r>
              <a:rPr sz="1200" b="1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onDataChange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方法通知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yForEach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ts val="1510"/>
              </a:lnSpc>
              <a:spcBef>
                <a:spcPts val="1255"/>
              </a:spcBef>
              <a:tabLst>
                <a:tab pos="46926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接收通知后，仅重新生成指定索引处的子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组件，不影响其他组件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ts val="1510"/>
              </a:lnSpc>
              <a:spcBef>
                <a:spcPts val="5"/>
              </a:spcBef>
              <a:tabLst>
                <a:tab pos="41910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该机制实现了精准更新 ，避免了不必要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的组件重建，提高性能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52" name="picture 10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424170" y="7089775"/>
            <a:ext cx="114300" cy="152400"/>
          </a:xfrm>
          <a:prstGeom prst="rect">
            <a:avLst/>
          </a:prstGeom>
        </p:spPr>
      </p:pic>
      <p:pic>
        <p:nvPicPr>
          <p:cNvPr id="1054" name="picture 10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424170" y="6746875"/>
            <a:ext cx="152400" cy="152400"/>
          </a:xfrm>
          <a:prstGeom prst="rect">
            <a:avLst/>
          </a:prstGeom>
        </p:spPr>
      </p:pic>
      <p:pic>
        <p:nvPicPr>
          <p:cNvPr id="1056" name="picture 10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424170" y="6403975"/>
            <a:ext cx="152400" cy="152400"/>
          </a:xfrm>
          <a:prstGeom prst="rect">
            <a:avLst/>
          </a:prstGeom>
        </p:spPr>
      </p:pic>
      <p:pic>
        <p:nvPicPr>
          <p:cNvPr id="1058" name="picture 10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424170" y="6061075"/>
            <a:ext cx="152400" cy="152400"/>
          </a:xfrm>
          <a:prstGeom prst="rect">
            <a:avLst/>
          </a:prstGeom>
        </p:spPr>
      </p:pic>
      <p:pic>
        <p:nvPicPr>
          <p:cNvPr id="1060" name="picture 10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424170" y="5718175"/>
            <a:ext cx="152400" cy="152400"/>
          </a:xfrm>
          <a:prstGeom prst="rect">
            <a:avLst/>
          </a:prstGeom>
        </p:spPr>
      </p:pic>
      <p:sp>
        <p:nvSpPr>
          <p:cNvPr id="1062" name="textbox 1062"/>
          <p:cNvSpPr/>
          <p:nvPr/>
        </p:nvSpPr>
        <p:spPr>
          <a:xfrm>
            <a:off x="5418937" y="2793644"/>
            <a:ext cx="4338954" cy="20821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85"/>
              </a:lnSpc>
            </a:pPr>
            <a:r>
              <a:rPr sz="1000" kern="0" spc="4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6A34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设置列表项的单击事件处理函数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7465" algn="l" rtl="0" eaLnBrk="0">
              <a:lnSpc>
                <a:spcPts val="1300"/>
              </a:lnSpc>
              <a:spcBef>
                <a:spcPts val="215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2720" algn="l" rtl="0" eaLnBrk="0">
              <a:lnSpc>
                <a:spcPts val="1285"/>
              </a:lnSpc>
              <a:spcBef>
                <a:spcPts val="195"/>
              </a:spcBef>
            </a:pP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修改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处的数据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165" algn="l" rtl="0" eaLnBrk="0">
              <a:lnSpc>
                <a:spcPts val="1240"/>
              </a:lnSpc>
              <a:spcBef>
                <a:spcPts val="215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28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</a:t>
            </a:r>
            <a:r>
              <a:rPr sz="1000" kern="0" spc="-3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changeData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</a:t>
            </a:r>
            <a:r>
              <a:rPr sz="1000" kern="0" spc="2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'00');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87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5"/>
              </a:lnSpc>
              <a:spcBef>
                <a:spcPts val="300"/>
              </a:spcBef>
            </a:pPr>
            <a:r>
              <a:rPr sz="1000" kern="0" spc="3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6A34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改变数据的方法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public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changeData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8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000" kern="0" spc="7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2720" algn="l" rtl="0" eaLnBrk="0">
              <a:lnSpc>
                <a:spcPts val="1325"/>
              </a:lnSpc>
              <a:spcBef>
                <a:spcPts val="125"/>
              </a:spcBef>
            </a:pP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更新数组中指定索引处的数据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16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dataArray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2720" algn="l" rtl="0" eaLnBrk="0">
              <a:lnSpc>
                <a:spcPts val="1220"/>
              </a:lnSpc>
              <a:spcBef>
                <a:spcPts val="230"/>
              </a:spcBef>
            </a:pP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通知数据变化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64" name="picture 10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79120" y="1146175"/>
            <a:ext cx="8267700" cy="381000"/>
          </a:xfrm>
          <a:prstGeom prst="rect">
            <a:avLst/>
          </a:prstGeom>
        </p:spPr>
      </p:pic>
      <p:sp>
        <p:nvSpPr>
          <p:cNvPr id="1066" name="textbox 1066"/>
          <p:cNvSpPr/>
          <p:nvPr/>
        </p:nvSpPr>
        <p:spPr>
          <a:xfrm>
            <a:off x="1586020" y="5957315"/>
            <a:ext cx="1874520" cy="15100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algn="l" rtl="0" eaLnBrk="0">
              <a:lnSpc>
                <a:spcPts val="1455"/>
              </a:lnSpc>
            </a:pPr>
            <a:r>
              <a:rPr sz="1200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listener.onDataChange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  <a:spcBef>
                <a:spcPts val="380"/>
              </a:spcBef>
            </a:pPr>
            <a:r>
              <a:rPr sz="1000" kern="0" spc="8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通知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000" kern="0" spc="8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组件数据变化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005" algn="l" rtl="0" eaLnBrk="0">
              <a:lnSpc>
                <a:spcPct val="91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重新生成子组件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8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735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在对应索引处重建组件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68" name="textbox 1068"/>
          <p:cNvSpPr/>
          <p:nvPr/>
        </p:nvSpPr>
        <p:spPr>
          <a:xfrm>
            <a:off x="1564131" y="3754525"/>
            <a:ext cx="1549400" cy="151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9375" algn="l" rtl="0" eaLnBrk="0">
              <a:lnSpc>
                <a:spcPct val="92000"/>
              </a:lnSpc>
            </a:pPr>
            <a:r>
              <a:rPr sz="12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changeData</a:t>
            </a:r>
            <a:r>
              <a:rPr sz="12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78105" algn="l" rtl="0" eaLnBrk="0">
              <a:lnSpc>
                <a:spcPts val="1320"/>
              </a:lnSpc>
              <a:spcBef>
                <a:spcPts val="355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修改指定索引处的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55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</a:t>
            </a: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notifyDataChange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  <a:spcBef>
                <a:spcPts val="275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触发数据变更通知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70" name="textbox 1070"/>
          <p:cNvSpPr/>
          <p:nvPr/>
        </p:nvSpPr>
        <p:spPr>
          <a:xfrm>
            <a:off x="548919" y="1994992"/>
            <a:ext cx="5612129" cy="2908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更新流程                                                     </a:t>
            </a: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代码示例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72" name="textbox 1072"/>
          <p:cNvSpPr/>
          <p:nvPr/>
        </p:nvSpPr>
        <p:spPr>
          <a:xfrm>
            <a:off x="1516545" y="2653893"/>
            <a:ext cx="1091564" cy="4019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89000"/>
              </a:lnSpc>
            </a:pPr>
            <a:r>
              <a:rPr sz="12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单击组件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7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触发数据修改操作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76" name="picture 10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23619" y="3698875"/>
            <a:ext cx="466725" cy="495300"/>
          </a:xfrm>
          <a:prstGeom prst="rect">
            <a:avLst/>
          </a:prstGeom>
        </p:spPr>
      </p:pic>
      <p:pic>
        <p:nvPicPr>
          <p:cNvPr id="1078" name="picture 107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23619" y="7013575"/>
            <a:ext cx="447675" cy="495300"/>
          </a:xfrm>
          <a:prstGeom prst="rect">
            <a:avLst/>
          </a:prstGeom>
        </p:spPr>
      </p:pic>
      <p:pic>
        <p:nvPicPr>
          <p:cNvPr id="1080" name="picture 108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023619" y="5908675"/>
            <a:ext cx="419100" cy="495300"/>
          </a:xfrm>
          <a:prstGeom prst="rect">
            <a:avLst/>
          </a:prstGeom>
        </p:spPr>
      </p:pic>
      <p:pic>
        <p:nvPicPr>
          <p:cNvPr id="1082" name="picture 108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23619" y="4803775"/>
            <a:ext cx="400050" cy="495300"/>
          </a:xfrm>
          <a:prstGeom prst="rect">
            <a:avLst/>
          </a:prstGeom>
        </p:spPr>
      </p:pic>
      <p:pic>
        <p:nvPicPr>
          <p:cNvPr id="1084" name="picture 108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023619" y="2593975"/>
            <a:ext cx="352425" cy="495300"/>
          </a:xfrm>
          <a:prstGeom prst="rect">
            <a:avLst/>
          </a:prstGeom>
        </p:spPr>
      </p:pic>
      <p:pic>
        <p:nvPicPr>
          <p:cNvPr id="1086" name="picture 108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280920" y="4775200"/>
            <a:ext cx="171450" cy="228600"/>
          </a:xfrm>
          <a:prstGeom prst="rect">
            <a:avLst/>
          </a:prstGeom>
        </p:spPr>
      </p:pic>
      <p:pic>
        <p:nvPicPr>
          <p:cNvPr id="1088" name="picture 108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280920" y="3251200"/>
            <a:ext cx="171450" cy="228600"/>
          </a:xfrm>
          <a:prstGeom prst="rect">
            <a:avLst/>
          </a:prstGeom>
        </p:spPr>
      </p:pic>
      <p:pic>
        <p:nvPicPr>
          <p:cNvPr id="1090" name="picture 109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280920" y="5537200"/>
            <a:ext cx="171450" cy="228600"/>
          </a:xfrm>
          <a:prstGeom prst="rect">
            <a:avLst/>
          </a:prstGeom>
        </p:spPr>
      </p:pic>
      <p:pic>
        <p:nvPicPr>
          <p:cNvPr id="1092" name="picture 10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566420" y="1641475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94" name="textbox 1094"/>
          <p:cNvSpPr/>
          <p:nvPr/>
        </p:nvSpPr>
        <p:spPr>
          <a:xfrm>
            <a:off x="6296025" y="2150236"/>
            <a:ext cx="4390390" cy="25901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3000"/>
              </a:lnSpc>
              <a:tabLst>
                <a:tab pos="313690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键值比对与优化策略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2565" algn="l" rtl="0" eaLnBrk="0">
              <a:lnSpc>
                <a:spcPct val="93000"/>
              </a:lnSpc>
              <a:spcBef>
                <a:spcPts val="400"/>
              </a:spcBef>
            </a:pP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键值比对机制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55600" algn="l" rtl="0" eaLnBrk="0">
              <a:lnSpc>
                <a:spcPct val="91000"/>
              </a:lnSpc>
              <a:spcBef>
                <a:spcPts val="1425"/>
              </a:spcBef>
              <a:tabLst>
                <a:tab pos="44386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将所有原数据项和新数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据项逐一进行键值比对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55600" algn="l" rtl="0" eaLnBrk="0">
              <a:lnSpc>
                <a:spcPts val="1510"/>
              </a:lnSpc>
              <a:spcBef>
                <a:spcPts val="1260"/>
              </a:spcBef>
              <a:tabLst>
                <a:tab pos="43370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若键值相同则直接使用缓存的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55600" algn="l" rtl="0" eaLnBrk="0">
              <a:lnSpc>
                <a:spcPct val="92000"/>
              </a:lnSpc>
              <a:spcBef>
                <a:spcPts val="1315"/>
              </a:spcBef>
              <a:tabLst>
                <a:tab pos="43370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若键值不同则重新构建对应的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4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0000"/>
              </a:lnSpc>
            </a:pPr>
            <a:r>
              <a:rPr sz="1300" kern="0" spc="4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96" name="picture 10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499225" y="3886961"/>
            <a:ext cx="152400" cy="152400"/>
          </a:xfrm>
          <a:prstGeom prst="rect">
            <a:avLst/>
          </a:prstGeom>
        </p:spPr>
      </p:pic>
      <p:pic>
        <p:nvPicPr>
          <p:cNvPr id="1098" name="picture 10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499225" y="3544061"/>
            <a:ext cx="152400" cy="152400"/>
          </a:xfrm>
          <a:prstGeom prst="rect">
            <a:avLst/>
          </a:prstGeom>
        </p:spPr>
      </p:pic>
      <p:pic>
        <p:nvPicPr>
          <p:cNvPr id="1100" name="picture 1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499225" y="3201161"/>
            <a:ext cx="152400" cy="152400"/>
          </a:xfrm>
          <a:prstGeom prst="rect">
            <a:avLst/>
          </a:prstGeom>
        </p:spPr>
      </p:pic>
      <p:pic>
        <p:nvPicPr>
          <p:cNvPr id="1102" name="picture 11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08725" y="2162936"/>
            <a:ext cx="228600" cy="228600"/>
          </a:xfrm>
          <a:prstGeom prst="rect">
            <a:avLst/>
          </a:prstGeom>
        </p:spPr>
      </p:pic>
      <p:sp>
        <p:nvSpPr>
          <p:cNvPr id="1104" name="textbox 1104"/>
          <p:cNvSpPr/>
          <p:nvPr/>
        </p:nvSpPr>
        <p:spPr>
          <a:xfrm>
            <a:off x="1181100" y="2849829"/>
            <a:ext cx="2589529" cy="31756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5000"/>
              </a:lnSpc>
            </a:pPr>
            <a:r>
              <a:rPr sz="1300" kern="0" spc="11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</a:t>
            </a:r>
            <a:r>
              <a:rPr sz="1300" kern="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modifyAllData</a:t>
            </a:r>
            <a:r>
              <a:rPr sz="1300" kern="0" spc="11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320"/>
              </a:lnSpc>
              <a:spcBef>
                <a:spcPts val="395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修改数据源中的所有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4000"/>
              </a:lnSpc>
              <a:spcBef>
                <a:spcPts val="395"/>
              </a:spcBef>
            </a:pPr>
            <a:r>
              <a:rPr sz="1300" kern="0" spc="10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</a:t>
            </a:r>
            <a:r>
              <a:rPr sz="1300" kern="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reloadData</a:t>
            </a:r>
            <a:r>
              <a:rPr sz="1300" kern="0" spc="10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335" algn="l" rtl="0" eaLnBrk="0">
              <a:lnSpc>
                <a:spcPct val="96000"/>
              </a:lnSpc>
              <a:spcBef>
                <a:spcPts val="520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触发数据重载流程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5000"/>
              </a:lnSpc>
              <a:spcBef>
                <a:spcPts val="395"/>
              </a:spcBef>
            </a:pPr>
            <a:r>
              <a:rPr sz="1300" kern="0" spc="13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</a:t>
            </a:r>
            <a:r>
              <a:rPr sz="1300" kern="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notifyDataReload</a:t>
            </a:r>
            <a:r>
              <a:rPr sz="1300" kern="0" spc="13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" algn="l" rtl="0" eaLnBrk="0">
              <a:lnSpc>
                <a:spcPct val="95000"/>
              </a:lnSpc>
              <a:spcBef>
                <a:spcPts val="505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通知所有已注册的监听器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ts val="1635"/>
              </a:lnSpc>
              <a:spcBef>
                <a:spcPts val="395"/>
              </a:spcBef>
            </a:pPr>
            <a:r>
              <a:rPr sz="1300" kern="0" spc="12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</a:t>
            </a:r>
            <a:r>
              <a:rPr sz="1300" kern="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listener</a:t>
            </a:r>
            <a:r>
              <a:rPr sz="1300" kern="0" spc="12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300" kern="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onDataReloaded</a:t>
            </a:r>
            <a:r>
              <a:rPr sz="1300" kern="0" spc="12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7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ts val="1320"/>
              </a:lnSpc>
              <a:spcBef>
                <a:spcPts val="0"/>
              </a:spcBef>
            </a:pPr>
            <a:r>
              <a:rPr sz="1000" kern="0" spc="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通知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000" kern="0" spc="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重建所有子节点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06" name="picture 11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96900" y="1296161"/>
            <a:ext cx="8267700" cy="381000"/>
          </a:xfrm>
          <a:prstGeom prst="rect">
            <a:avLst/>
          </a:prstGeom>
        </p:spPr>
      </p:pic>
      <p:sp>
        <p:nvSpPr>
          <p:cNvPr id="1108" name="textbox 1108"/>
          <p:cNvSpPr/>
          <p:nvPr/>
        </p:nvSpPr>
        <p:spPr>
          <a:xfrm>
            <a:off x="6455892" y="5001031"/>
            <a:ext cx="2258695" cy="13347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单击事件处理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7465" algn="l" rtl="0" eaLnBrk="0">
              <a:lnSpc>
                <a:spcPts val="1500"/>
              </a:lnSpc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2085" algn="l" rtl="0" eaLnBrk="0">
              <a:lnSpc>
                <a:spcPts val="1500"/>
              </a:lnSpc>
            </a:pP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修改所有的数据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2085" indent="4445" algn="l" rtl="0" eaLnBrk="0">
              <a:lnSpc>
                <a:spcPct val="1160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</a:t>
            </a:r>
            <a:r>
              <a:rPr sz="1000" kern="0" spc="-3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modifyAllData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重新加载数据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165" algn="l" rtl="0" eaLnBrk="0">
              <a:lnSpc>
                <a:spcPts val="1300"/>
              </a:lnSpc>
              <a:spcBef>
                <a:spcPts val="215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</a:t>
            </a:r>
            <a:r>
              <a:rPr sz="1000" kern="0" spc="-3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reloadData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87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110" name="textbox 1110"/>
          <p:cNvSpPr/>
          <p:nvPr/>
        </p:nvSpPr>
        <p:spPr>
          <a:xfrm>
            <a:off x="571500" y="2144979"/>
            <a:ext cx="2447289" cy="2882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6000"/>
              </a:lnSpc>
              <a:tabLst>
                <a:tab pos="383540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多数据更改处理流程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12" name="picture 11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84200" y="2162936"/>
            <a:ext cx="285750" cy="228600"/>
          </a:xfrm>
          <a:prstGeom prst="rect">
            <a:avLst/>
          </a:prstGeom>
        </p:spPr>
      </p:pic>
      <p:pic>
        <p:nvPicPr>
          <p:cNvPr id="1114" name="picture 11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84200" y="2667761"/>
            <a:ext cx="76200" cy="3505200"/>
          </a:xfrm>
          <a:prstGeom prst="rect">
            <a:avLst/>
          </a:prstGeom>
        </p:spPr>
      </p:pic>
      <p:grpSp>
        <p:nvGrpSpPr>
          <p:cNvPr id="66" name="group 66"/>
          <p:cNvGrpSpPr/>
          <p:nvPr/>
        </p:nvGrpSpPr>
        <p:grpSpPr>
          <a:xfrm rot="21600000">
            <a:off x="774699" y="2896361"/>
            <a:ext cx="304800" cy="304800"/>
            <a:chOff x="0" y="0"/>
            <a:chExt cx="304800" cy="304800"/>
          </a:xfrm>
        </p:grpSpPr>
        <p:pic>
          <p:nvPicPr>
            <p:cNvPr id="1116" name="picture 11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04800" cy="304800"/>
            </a:xfrm>
            <a:prstGeom prst="rect">
              <a:avLst/>
            </a:prstGeom>
          </p:spPr>
        </p:pic>
        <p:sp>
          <p:nvSpPr>
            <p:cNvPr id="1118" name="textbox 1118"/>
            <p:cNvSpPr/>
            <p:nvPr/>
          </p:nvSpPr>
          <p:spPr>
            <a:xfrm>
              <a:off x="-12700" y="-12700"/>
              <a:ext cx="330834" cy="3670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6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2080" algn="l" rtl="0" eaLnBrk="0">
                <a:lnSpc>
                  <a:spcPct val="78000"/>
                </a:lnSpc>
                <a:spcBef>
                  <a:spcPts val="5"/>
                </a:spcBef>
              </a:pPr>
              <a:r>
                <a:rPr sz="1200" b="1" kern="0" spc="-1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1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68" name="group 68"/>
          <p:cNvGrpSpPr/>
          <p:nvPr/>
        </p:nvGrpSpPr>
        <p:grpSpPr>
          <a:xfrm rot="21600000">
            <a:off x="774699" y="3810761"/>
            <a:ext cx="304800" cy="304800"/>
            <a:chOff x="0" y="0"/>
            <a:chExt cx="304800" cy="304800"/>
          </a:xfrm>
        </p:grpSpPr>
        <p:pic>
          <p:nvPicPr>
            <p:cNvPr id="1120" name="picture 112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04800" cy="304800"/>
            </a:xfrm>
            <a:prstGeom prst="rect">
              <a:avLst/>
            </a:prstGeom>
          </p:spPr>
        </p:pic>
        <p:sp>
          <p:nvSpPr>
            <p:cNvPr id="1122" name="textbox 1122"/>
            <p:cNvSpPr/>
            <p:nvPr/>
          </p:nvSpPr>
          <p:spPr>
            <a:xfrm>
              <a:off x="-12700" y="-12700"/>
              <a:ext cx="330834" cy="3670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4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635" algn="l" rtl="0" eaLnBrk="0">
                <a:lnSpc>
                  <a:spcPct val="79000"/>
                </a:lnSpc>
                <a:spcBef>
                  <a:spcPts val="5"/>
                </a:spcBef>
              </a:pPr>
              <a:r>
                <a:rPr sz="1200" b="1" kern="0" spc="-1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2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70" name="group 70"/>
          <p:cNvGrpSpPr/>
          <p:nvPr/>
        </p:nvGrpSpPr>
        <p:grpSpPr>
          <a:xfrm rot="21600000">
            <a:off x="774699" y="4725161"/>
            <a:ext cx="304800" cy="304800"/>
            <a:chOff x="0" y="0"/>
            <a:chExt cx="304800" cy="304800"/>
          </a:xfrm>
        </p:grpSpPr>
        <p:pic>
          <p:nvPicPr>
            <p:cNvPr id="1124" name="picture 11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04800" cy="304800"/>
            </a:xfrm>
            <a:prstGeom prst="rect">
              <a:avLst/>
            </a:prstGeom>
          </p:spPr>
        </p:pic>
        <p:sp>
          <p:nvSpPr>
            <p:cNvPr id="1126" name="textbox 1126"/>
            <p:cNvSpPr/>
            <p:nvPr/>
          </p:nvSpPr>
          <p:spPr>
            <a:xfrm>
              <a:off x="-12700" y="-12700"/>
              <a:ext cx="330834" cy="3651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4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5730" algn="l" rtl="0" eaLnBrk="0">
                <a:lnSpc>
                  <a:spcPct val="79000"/>
                </a:lnSpc>
                <a:spcBef>
                  <a:spcPts val="0"/>
                </a:spcBef>
              </a:pPr>
              <a:r>
                <a:rPr sz="1200" b="1" kern="0" spc="-1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3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72" name="group 72"/>
          <p:cNvGrpSpPr/>
          <p:nvPr/>
        </p:nvGrpSpPr>
        <p:grpSpPr>
          <a:xfrm rot="21600000">
            <a:off x="774699" y="5639561"/>
            <a:ext cx="304800" cy="304800"/>
            <a:chOff x="0" y="0"/>
            <a:chExt cx="304800" cy="304800"/>
          </a:xfrm>
        </p:grpSpPr>
        <p:pic>
          <p:nvPicPr>
            <p:cNvPr id="1128" name="picture 112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304800" cy="304800"/>
            </a:xfrm>
            <a:prstGeom prst="rect">
              <a:avLst/>
            </a:prstGeom>
          </p:spPr>
        </p:pic>
        <p:sp>
          <p:nvSpPr>
            <p:cNvPr id="1130" name="textbox 1130"/>
            <p:cNvSpPr/>
            <p:nvPr/>
          </p:nvSpPr>
          <p:spPr>
            <a:xfrm>
              <a:off x="-12700" y="-12700"/>
              <a:ext cx="330834" cy="36702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6000"/>
                </a:lnSpc>
              </a:pPr>
              <a:endParaRPr sz="6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4460" algn="l" rtl="0" eaLnBrk="0">
                <a:lnSpc>
                  <a:spcPct val="78000"/>
                </a:lnSpc>
                <a:spcBef>
                  <a:spcPts val="5"/>
                </a:spcBef>
              </a:pPr>
              <a:r>
                <a:rPr sz="1200" b="1" kern="0" spc="-1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4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pic>
        <p:nvPicPr>
          <p:cNvPr id="1132" name="picture 113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308725" y="4877561"/>
            <a:ext cx="38100" cy="1562100"/>
          </a:xfrm>
          <a:prstGeom prst="rect">
            <a:avLst/>
          </a:prstGeom>
        </p:spPr>
      </p:pic>
      <p:pic>
        <p:nvPicPr>
          <p:cNvPr id="1134" name="picture 11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70600" y="2134361"/>
            <a:ext cx="9525" cy="4800600"/>
          </a:xfrm>
          <a:prstGeom prst="rect">
            <a:avLst/>
          </a:prstGeom>
        </p:spPr>
      </p:pic>
      <p:pic>
        <p:nvPicPr>
          <p:cNvPr id="1136" name="picture 11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584200" y="179146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38" name="textbox 1138"/>
          <p:cNvSpPr/>
          <p:nvPr/>
        </p:nvSpPr>
        <p:spPr>
          <a:xfrm>
            <a:off x="6394450" y="3191636"/>
            <a:ext cx="5162550" cy="2400300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8435" algn="l" rtl="0" eaLnBrk="0">
              <a:lnSpc>
                <a:spcPts val="1285"/>
              </a:lnSpc>
            </a:pP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批量数据操作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83515" algn="l" rtl="0" eaLnBrk="0">
              <a:lnSpc>
                <a:spcPts val="1240"/>
              </a:lnSpc>
              <a:spcBef>
                <a:spcPts val="215"/>
              </a:spcBef>
            </a:pP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this.notifyData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setChange([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4607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DataOperationType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MOVE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00380" algn="l" rtl="0" eaLnBrk="0">
              <a:lnSpc>
                <a:spcPts val="128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index:</a:t>
            </a:r>
            <a:r>
              <a:rPr sz="1000" kern="0" spc="2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from: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1,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to: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46075" algn="l" rtl="0" eaLnBrk="0">
              <a:lnSpc>
                <a:spcPts val="1240"/>
              </a:lnSpc>
              <a:spcBef>
                <a:spcPts val="220"/>
              </a:spcBef>
            </a:pP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DataOperationType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EXCHANGE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00380" algn="l" rtl="0" eaLnBrk="0">
              <a:lnSpc>
                <a:spcPts val="128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start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8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4,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end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6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46075" algn="l" rtl="0" eaLnBrk="0">
              <a:lnSpc>
                <a:spcPts val="1240"/>
              </a:lnSpc>
              <a:spcBef>
                <a:spcPts val="220"/>
              </a:spcBef>
            </a:pP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DataOperationType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ADD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00380" algn="l" rtl="0" eaLnBrk="0">
              <a:lnSpc>
                <a:spcPts val="128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8,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46075" algn="l" rtl="0" eaLnBrk="0">
              <a:lnSpc>
                <a:spcPts val="1240"/>
              </a:lnSpc>
              <a:spcBef>
                <a:spcPts val="220"/>
              </a:spcBef>
            </a:pP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DataOperationType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DELETE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00380" algn="l" rtl="0" eaLnBrk="0">
              <a:lnSpc>
                <a:spcPts val="128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10,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88595" algn="l" rtl="0" eaLnBrk="0">
              <a:lnSpc>
                <a:spcPts val="1300"/>
              </a:lnSpc>
              <a:spcBef>
                <a:spcPts val="220"/>
              </a:spcBef>
            </a:pPr>
            <a:r>
              <a:rPr sz="10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140" name="textbox 1140"/>
          <p:cNvSpPr/>
          <p:nvPr/>
        </p:nvSpPr>
        <p:spPr>
          <a:xfrm>
            <a:off x="1257604" y="3310686"/>
            <a:ext cx="1092200" cy="32683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8000"/>
              </a:lnSpc>
            </a:pPr>
            <a:r>
              <a:rPr sz="1200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ADD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3000"/>
              </a:lnSpc>
              <a:spcBef>
                <a:spcPts val="490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添加数据操作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ct val="78000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DELETE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2000"/>
              </a:lnSpc>
              <a:spcBef>
                <a:spcPts val="500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删除数据操作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ct val="79000"/>
              </a:lnSpc>
              <a:spcBef>
                <a:spcPts val="360"/>
              </a:spcBef>
            </a:pPr>
            <a:r>
              <a:rPr sz="1200" kern="0" spc="-2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EXCHANGE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ts val="1320"/>
              </a:lnSpc>
              <a:spcBef>
                <a:spcPts val="355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交换数据位置操作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ct val="79000"/>
              </a:lnSpc>
              <a:spcBef>
                <a:spcPts val="365"/>
              </a:spcBef>
            </a:pPr>
            <a:r>
              <a:rPr sz="1200" kern="0" spc="-3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MOVE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  <a:spcBef>
                <a:spcPts val="505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移动数据操作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ct val="79000"/>
              </a:lnSpc>
              <a:spcBef>
                <a:spcPts val="360"/>
              </a:spcBef>
            </a:pPr>
            <a:r>
              <a:rPr sz="1200" kern="0" spc="-2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RELOAD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5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重新加载全部数据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42" name="picture 11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96900" y="1362836"/>
            <a:ext cx="6210300" cy="381000"/>
          </a:xfrm>
          <a:prstGeom prst="rect">
            <a:avLst/>
          </a:prstGeom>
        </p:spPr>
      </p:pic>
      <p:sp>
        <p:nvSpPr>
          <p:cNvPr id="1144" name="textbox 1144"/>
          <p:cNvSpPr/>
          <p:nvPr/>
        </p:nvSpPr>
        <p:spPr>
          <a:xfrm>
            <a:off x="571500" y="2243201"/>
            <a:ext cx="9011919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ts val="1885"/>
              </a:lnSpc>
              <a:tabLst>
                <a:tab pos="339725" algn="l"/>
              </a:tabLst>
            </a:pPr>
            <a:r>
              <a:rPr sz="15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500" b="1" kern="0" spc="-2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onDatasetChange </a:t>
            </a:r>
            <a:r>
              <a:rPr sz="15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接口支持一次性通知</a:t>
            </a:r>
            <a:r>
              <a:rPr sz="1500" kern="0" spc="-2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5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执行多种数据操作，提高复杂场景下的渲染性能。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46" name="picture 11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84200" y="2277236"/>
            <a:ext cx="190500" cy="190500"/>
          </a:xfrm>
          <a:prstGeom prst="rect">
            <a:avLst/>
          </a:prstGeom>
        </p:spPr>
      </p:pic>
      <p:sp>
        <p:nvSpPr>
          <p:cNvPr id="1148" name="textbox 1148"/>
          <p:cNvSpPr/>
          <p:nvPr/>
        </p:nvSpPr>
        <p:spPr>
          <a:xfrm>
            <a:off x="6362700" y="2750311"/>
            <a:ext cx="1301750" cy="2825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800" kern="0" spc="-40" dirty="0">
                <a:solidFill>
                  <a:srgbClr val="022EA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-40" dirty="0">
                <a:solidFill>
                  <a:srgbClr val="022EA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50" name="textbox 1150"/>
          <p:cNvSpPr/>
          <p:nvPr/>
        </p:nvSpPr>
        <p:spPr>
          <a:xfrm>
            <a:off x="571500" y="2750311"/>
            <a:ext cx="1188719" cy="2832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3000"/>
              </a:lnSpc>
              <a:tabLst>
                <a:tab pos="256540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操作类型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52" name="picture 11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84200" y="2763011"/>
            <a:ext cx="171450" cy="228600"/>
          </a:xfrm>
          <a:prstGeom prst="rect">
            <a:avLst/>
          </a:prstGeom>
        </p:spPr>
      </p:pic>
      <p:pic>
        <p:nvPicPr>
          <p:cNvPr id="1154" name="picture 11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75400" y="3191636"/>
            <a:ext cx="76200" cy="2400300"/>
          </a:xfrm>
          <a:prstGeom prst="rect">
            <a:avLst/>
          </a:prstGeom>
        </p:spPr>
      </p:pic>
      <p:pic>
        <p:nvPicPr>
          <p:cNvPr id="1156" name="picture 11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74699" y="3286886"/>
            <a:ext cx="381000" cy="381000"/>
          </a:xfrm>
          <a:prstGeom prst="rect">
            <a:avLst/>
          </a:prstGeom>
        </p:spPr>
      </p:pic>
      <p:pic>
        <p:nvPicPr>
          <p:cNvPr id="1158" name="picture 11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74699" y="4010786"/>
            <a:ext cx="381000" cy="381000"/>
          </a:xfrm>
          <a:prstGeom prst="rect">
            <a:avLst/>
          </a:prstGeom>
        </p:spPr>
      </p:pic>
      <p:pic>
        <p:nvPicPr>
          <p:cNvPr id="1160" name="picture 11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74699" y="4734686"/>
            <a:ext cx="381000" cy="381000"/>
          </a:xfrm>
          <a:prstGeom prst="rect">
            <a:avLst/>
          </a:prstGeom>
        </p:spPr>
      </p:pic>
      <p:pic>
        <p:nvPicPr>
          <p:cNvPr id="1162" name="picture 11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74699" y="5458586"/>
            <a:ext cx="381000" cy="381000"/>
          </a:xfrm>
          <a:prstGeom prst="rect">
            <a:avLst/>
          </a:prstGeom>
        </p:spPr>
      </p:pic>
      <p:pic>
        <p:nvPicPr>
          <p:cNvPr id="1164" name="picture 116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774699" y="6182486"/>
            <a:ext cx="381000" cy="381000"/>
          </a:xfrm>
          <a:prstGeom prst="rect">
            <a:avLst/>
          </a:prstGeom>
        </p:spPr>
      </p:pic>
      <p:pic>
        <p:nvPicPr>
          <p:cNvPr id="1166" name="picture 116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584200" y="3191636"/>
            <a:ext cx="38100" cy="3467100"/>
          </a:xfrm>
          <a:prstGeom prst="rect">
            <a:avLst/>
          </a:prstGeom>
        </p:spPr>
      </p:pic>
      <p:pic>
        <p:nvPicPr>
          <p:cNvPr id="1168" name="picture 116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584200" y="1896236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70" name="textbox 1170"/>
          <p:cNvSpPr/>
          <p:nvPr/>
        </p:nvSpPr>
        <p:spPr>
          <a:xfrm>
            <a:off x="419100" y="2362835"/>
            <a:ext cx="5311775" cy="3530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ts val="2130"/>
              </a:lnSpc>
              <a:spcBef>
                <a:spcPts val="5"/>
              </a:spcBef>
              <a:tabLst>
                <a:tab pos="228600" algn="l"/>
              </a:tabLst>
            </a:pP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2200" kern="0" spc="-70" baseline="2100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解决方案</a:t>
            </a:r>
            <a:r>
              <a:rPr sz="13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</a:t>
            </a:r>
            <a:r>
              <a:rPr sz="13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                                        </a:t>
            </a:r>
            <a:endParaRPr sz="1900" baseline="2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72" name="picture 11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831965" y="1727961"/>
            <a:ext cx="38100" cy="3505200"/>
          </a:xfrm>
          <a:prstGeom prst="rect">
            <a:avLst/>
          </a:prstGeom>
        </p:spPr>
      </p:pic>
      <p:pic>
        <p:nvPicPr>
          <p:cNvPr id="1174" name="picture 11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1800" y="3880611"/>
            <a:ext cx="142875" cy="190500"/>
          </a:xfrm>
          <a:prstGeom prst="rect">
            <a:avLst/>
          </a:prstGeom>
        </p:spPr>
      </p:pic>
      <p:sp>
        <p:nvSpPr>
          <p:cNvPr id="1176" name="textbox 1176"/>
          <p:cNvSpPr/>
          <p:nvPr/>
        </p:nvSpPr>
        <p:spPr>
          <a:xfrm>
            <a:off x="6725285" y="5506021"/>
            <a:ext cx="4384675" cy="1555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6000"/>
              </a:lnSpc>
              <a:tabLst>
                <a:tab pos="269875" algn="l"/>
              </a:tabLst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性能优化效果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0850" algn="l" rtl="0" eaLnBrk="0">
              <a:lnSpc>
                <a:spcPct val="155000"/>
              </a:lnSpc>
              <a:spcBef>
                <a:spcPts val="370"/>
              </a:spcBef>
              <a:tabLst>
                <a:tab pos="561340" algn="l"/>
                <a:tab pos="56261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仅刷新使用了被观察属性的组件，无需重建整个子组件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树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父子组件共享同一份数据，保持状态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一致性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0850" algn="l" rtl="0" eaLnBrk="0">
              <a:lnSpc>
                <a:spcPct val="92000"/>
              </a:lnSpc>
              <a:tabLst>
                <a:tab pos="56769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无需手动触发重新渲染，自动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响应属性变化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78" name="picture 11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90385" y="6747636"/>
            <a:ext cx="285750" cy="285750"/>
          </a:xfrm>
          <a:prstGeom prst="rect">
            <a:avLst/>
          </a:prstGeom>
        </p:spPr>
      </p:pic>
      <p:pic>
        <p:nvPicPr>
          <p:cNvPr id="1180" name="picture 11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90385" y="6385686"/>
            <a:ext cx="285750" cy="285750"/>
          </a:xfrm>
          <a:prstGeom prst="rect">
            <a:avLst/>
          </a:prstGeom>
        </p:spPr>
      </p:pic>
      <p:pic>
        <p:nvPicPr>
          <p:cNvPr id="1182" name="picture 11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890385" y="6023736"/>
            <a:ext cx="285750" cy="285750"/>
          </a:xfrm>
          <a:prstGeom prst="rect">
            <a:avLst/>
          </a:prstGeom>
        </p:spPr>
      </p:pic>
      <p:pic>
        <p:nvPicPr>
          <p:cNvPr id="1184" name="picture 118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737985" y="5528436"/>
            <a:ext cx="190500" cy="190500"/>
          </a:xfrm>
          <a:prstGeom prst="rect">
            <a:avLst/>
          </a:prstGeom>
        </p:spPr>
      </p:pic>
      <p:pic>
        <p:nvPicPr>
          <p:cNvPr id="1186" name="picture 118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193799" y="4404486"/>
            <a:ext cx="1990725" cy="161925"/>
          </a:xfrm>
          <a:prstGeom prst="rect">
            <a:avLst/>
          </a:prstGeom>
        </p:spPr>
      </p:pic>
      <p:sp>
        <p:nvSpPr>
          <p:cNvPr id="1188" name="textbox 1188"/>
          <p:cNvSpPr/>
          <p:nvPr/>
        </p:nvSpPr>
        <p:spPr>
          <a:xfrm>
            <a:off x="6904355" y="1746250"/>
            <a:ext cx="4963160" cy="34061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ts val="1290"/>
              </a:lnSpc>
            </a:pP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// 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使用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@</a:t>
            </a:r>
            <a:r>
              <a:rPr sz="1000" kern="0" dirty="0">
                <a:solidFill>
                  <a:srgbClr val="4B5563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Observed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装饰类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ts val="1300"/>
              </a:lnSpc>
              <a:spcBef>
                <a:spcPts val="290"/>
              </a:spcBef>
            </a:pPr>
            <a:r>
              <a:rPr sz="1000" kern="0" spc="16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@</a:t>
            </a:r>
            <a:r>
              <a:rPr sz="1000" kern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Observed</a:t>
            </a:r>
            <a:r>
              <a:rPr sz="1000" kern="0" spc="16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class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Article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9070" algn="l" rtl="0" eaLnBrk="0">
              <a:lnSpc>
                <a:spcPts val="1240"/>
              </a:lnSpc>
              <a:spcBef>
                <a:spcPts val="275"/>
              </a:spcBef>
            </a:pPr>
            <a:r>
              <a:rPr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id</a:t>
            </a:r>
            <a:r>
              <a:rPr sz="1000" kern="0" spc="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: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string</a:t>
            </a:r>
            <a:r>
              <a:rPr sz="1000" kern="0" spc="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;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ts val="1240"/>
              </a:lnSpc>
            </a:pPr>
            <a:r>
              <a:rPr lang="en-US"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</a:t>
            </a:r>
            <a:r>
              <a:rPr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title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: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string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;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5"/>
              </a:lnSpc>
              <a:spcBef>
                <a:spcPts val="0"/>
              </a:spcBef>
            </a:pPr>
            <a:r>
              <a:rPr lang="en-US"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</a:t>
            </a:r>
            <a:r>
              <a:rPr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isLiked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: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boolean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;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57480" algn="l" rtl="0" eaLnBrk="0">
              <a:lnSpc>
                <a:spcPct val="115000"/>
              </a:lnSpc>
            </a:pPr>
            <a:r>
              <a:rPr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likesCount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: </a:t>
            </a:r>
            <a:r>
              <a:rPr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number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;</a:t>
            </a:r>
            <a:r>
              <a:rPr sz="1000" kern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sz="1000" kern="0" spc="-10" dirty="0">
              <a:solidFill>
                <a:srgbClr val="00000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  <a:sym typeface="+mn-ea"/>
            </a:endParaRPr>
          </a:p>
          <a:p>
            <a:pPr marL="12700" indent="157480" algn="l" rtl="0" eaLnBrk="0">
              <a:lnSpc>
                <a:spcPct val="115000"/>
              </a:lnSpc>
            </a:pPr>
            <a:endParaRPr sz="1000" kern="0" spc="-10" dirty="0">
              <a:solidFill>
                <a:srgbClr val="00000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  <a:sym typeface="+mn-ea"/>
            </a:endParaRPr>
          </a:p>
          <a:p>
            <a:pPr marL="12700" indent="157480" algn="l" rtl="0" eaLnBrk="0">
              <a:lnSpc>
                <a:spcPct val="115000"/>
              </a:lnSpc>
            </a:pP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// 子组件使用@ObjectLink接收实例</a:t>
            </a:r>
            <a:endParaRPr sz="1000" kern="0" spc="60" dirty="0">
              <a:solidFill>
                <a:srgbClr val="4B5563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ts val="1240"/>
              </a:lnSpc>
            </a:pP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Artic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leCard</a:t>
            </a:r>
            <a:r>
              <a:rPr sz="1000" kern="0" spc="1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485"/>
              </a:lnSpc>
              <a:spcBef>
                <a:spcPts val="335"/>
              </a:spcBef>
            </a:pPr>
            <a:r>
              <a:rPr lang="en-US" sz="1600" kern="0" spc="10" baseline="1500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</a:t>
            </a:r>
            <a:r>
              <a:rPr sz="1600" kern="0" spc="10" baseline="1500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600" kern="0" spc="0" baseline="1500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ObjectLink</a:t>
            </a:r>
            <a:r>
              <a:rPr sz="1000" kern="0" spc="1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600" kern="0" spc="0" baseline="150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article</a:t>
            </a:r>
            <a:r>
              <a:rPr sz="1600" kern="0" spc="10" baseline="150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600" kern="0" spc="0" baseline="150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Article</a:t>
            </a:r>
            <a:r>
              <a:rPr sz="1600" kern="0" spc="10" baseline="150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600" kern="0" spc="10" baseline="15000" dirty="0">
              <a:solidFill>
                <a:srgbClr val="000000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485"/>
              </a:lnSpc>
              <a:spcBef>
                <a:spcPts val="335"/>
              </a:spcBef>
            </a:pPr>
            <a:r>
              <a:rPr lang="en-US" altLang="zh-CN" sz="1600" baseline="15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// </a:t>
            </a:r>
            <a:r>
              <a:rPr lang="zh-CN" altLang="en-US" sz="1600" baseline="15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点赞操作修改属性</a:t>
            </a:r>
            <a:endParaRPr lang="zh-CN" altLang="en-US" sz="1600" baseline="15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485"/>
              </a:lnSpc>
              <a:spcBef>
                <a:spcPts val="335"/>
              </a:spcBef>
            </a:pPr>
            <a:r>
              <a:rPr lang="en-US" altLang="zh-CN" sz="1600" baseline="15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handleLiked() {</a:t>
            </a:r>
            <a:endParaRPr lang="en-US" altLang="zh-CN" sz="1600" baseline="15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485"/>
              </a:lnSpc>
              <a:spcBef>
                <a:spcPts val="335"/>
              </a:spcBef>
            </a:pPr>
            <a:r>
              <a:rPr lang="en-US" altLang="zh-CN" sz="1600" baseline="15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this.article.isLiked = !this.article.isLiked;</a:t>
            </a:r>
            <a:endParaRPr lang="en-US" altLang="zh-CN" sz="1600" baseline="15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485"/>
              </a:lnSpc>
              <a:spcBef>
                <a:spcPts val="335"/>
              </a:spcBef>
            </a:pPr>
            <a:r>
              <a:rPr lang="en-US" altLang="zh-CN" sz="1600" baseline="15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this.article.likesCount += this.article.isLiked ? 1 : -1;</a:t>
            </a:r>
            <a:endParaRPr lang="en-US" altLang="zh-CN" sz="1600" baseline="15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485"/>
              </a:lnSpc>
              <a:spcBef>
                <a:spcPts val="335"/>
              </a:spcBef>
            </a:pPr>
            <a:r>
              <a:rPr lang="en-US" altLang="zh-CN" sz="1600" baseline="15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lang="en-US" altLang="zh-CN" sz="1600" baseline="15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485"/>
              </a:lnSpc>
              <a:spcBef>
                <a:spcPts val="335"/>
              </a:spcBef>
            </a:pPr>
            <a:r>
              <a:rPr lang="en-US" altLang="zh-CN" sz="1600" baseline="150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600" baseline="15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913630" indent="-4445" algn="l" rtl="0" eaLnBrk="0">
              <a:lnSpc>
                <a:spcPct val="118000"/>
              </a:lnSpc>
              <a:spcBef>
                <a:spcPts val="25"/>
              </a:spcBef>
            </a:pP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aphicFrame>
        <p:nvGraphicFramePr>
          <p:cNvPr id="1190" name="table 1190"/>
          <p:cNvGraphicFramePr>
            <a:graphicFrameLocks noGrp="1"/>
          </p:cNvGraphicFramePr>
          <p:nvPr/>
        </p:nvGraphicFramePr>
        <p:xfrm>
          <a:off x="419100" y="6322821"/>
          <a:ext cx="6086475" cy="438150"/>
        </p:xfrm>
        <a:graphic>
          <a:graphicData uri="http://schemas.openxmlformats.org/drawingml/2006/table">
            <a:tbl>
              <a:tblPr>
                <a:solidFill>
                  <a:srgbClr val="EFF6FF"/>
                </a:solidFill>
              </a:tblPr>
              <a:tblGrid>
                <a:gridCol w="6086475"/>
              </a:tblGrid>
              <a:tr h="4254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91465" indent="-171450" algn="l" rtl="0" eaLnBrk="0">
                        <a:lnSpc>
                          <a:spcPts val="1320"/>
                        </a:lnSpc>
                        <a:buFont typeface="Arial" panose="020B0604020202090204" pitchFamily="34" charset="0"/>
                        <a:buChar char="•"/>
                      </a:pPr>
                      <a:r>
                        <a:rPr sz="1000" kern="0" spc="5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深度观测机制显著提高了复杂列表渲染性能，尤其适用于频繁更新子属性</a:t>
                      </a:r>
                      <a:r>
                        <a:rPr sz="1000" kern="0" spc="40" dirty="0">
                          <a:solidFill>
                            <a:srgbClr val="1D4ED8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的场景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1192" name="rect 1192"/>
          <p:cNvSpPr/>
          <p:nvPr/>
        </p:nvSpPr>
        <p:spPr>
          <a:xfrm>
            <a:off x="584199" y="4756911"/>
            <a:ext cx="1143000" cy="47625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94" name="rect 1194"/>
          <p:cNvSpPr/>
          <p:nvPr/>
        </p:nvSpPr>
        <p:spPr>
          <a:xfrm>
            <a:off x="2489199" y="4756911"/>
            <a:ext cx="1143000" cy="476250"/>
          </a:xfrm>
          <a:prstGeom prst="rect">
            <a:avLst/>
          </a:prstGeom>
          <a:solidFill>
            <a:srgbClr val="3B82F6">
              <a:alpha val="98431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96" name="rect 1196"/>
          <p:cNvSpPr/>
          <p:nvPr/>
        </p:nvSpPr>
        <p:spPr>
          <a:xfrm>
            <a:off x="4394200" y="4756911"/>
            <a:ext cx="1143000" cy="476250"/>
          </a:xfrm>
          <a:prstGeom prst="rect">
            <a:avLst/>
          </a:prstGeom>
          <a:solidFill>
            <a:srgbClr val="16A34A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1200" name="picture 120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628840" y="4956936"/>
            <a:ext cx="762000" cy="95250"/>
          </a:xfrm>
          <a:prstGeom prst="rect">
            <a:avLst/>
          </a:prstGeom>
        </p:spPr>
      </p:pic>
      <p:pic>
        <p:nvPicPr>
          <p:cNvPr id="1202" name="picture 12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719533" y="4956936"/>
            <a:ext cx="762000" cy="95250"/>
          </a:xfrm>
          <a:prstGeom prst="rect">
            <a:avLst/>
          </a:prstGeom>
        </p:spPr>
      </p:pic>
      <p:sp>
        <p:nvSpPr>
          <p:cNvPr id="1204" name="textbox 1204"/>
          <p:cNvSpPr/>
          <p:nvPr/>
        </p:nvSpPr>
        <p:spPr>
          <a:xfrm>
            <a:off x="705485" y="5256530"/>
            <a:ext cx="4766310" cy="3295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630"/>
              </a:lnSpc>
            </a:pPr>
            <a:r>
              <a:rPr sz="9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父组件数据类                                      子组件属性                                       精确更新</a:t>
            </a:r>
            <a:r>
              <a:rPr sz="9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     </a:t>
            </a:r>
            <a:r>
              <a:rPr sz="9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206" name="picture 120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44500" y="1232661"/>
            <a:ext cx="5461000" cy="330200"/>
          </a:xfrm>
          <a:prstGeom prst="rect">
            <a:avLst/>
          </a:prstGeom>
        </p:spPr>
      </p:pic>
      <p:sp>
        <p:nvSpPr>
          <p:cNvPr id="1210" name="textbox 1210"/>
          <p:cNvSpPr/>
          <p:nvPr/>
        </p:nvSpPr>
        <p:spPr>
          <a:xfrm>
            <a:off x="571500" y="2546070"/>
            <a:ext cx="4123690" cy="4451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-1270" algn="l" rtl="0" eaLnBrk="0">
              <a:lnSpc>
                <a:spcPct val="115000"/>
              </a:lnSpc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渲染复杂数据类型时，框架无法自动监听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到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数组项的</a:t>
            </a:r>
            <a:r>
              <a:rPr sz="1200" kern="0" spc="-2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子属性变化</a:t>
            </a:r>
            <a:r>
              <a:rPr sz="1200" kern="0" spc="-3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，导致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无法及时更新。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1212" name="table 1212"/>
          <p:cNvGraphicFramePr>
            <a:graphicFrameLocks noGrp="1"/>
          </p:cNvGraphicFramePr>
          <p:nvPr/>
        </p:nvGraphicFramePr>
        <p:xfrm>
          <a:off x="584200" y="3099561"/>
          <a:ext cx="4200525" cy="361950"/>
        </p:xfrm>
        <a:graphic>
          <a:graphicData uri="http://schemas.openxmlformats.org/drawingml/2006/table">
            <a:tbl>
              <a:tblPr>
                <a:solidFill>
                  <a:srgbClr val="FFFBEB"/>
                </a:solidFill>
              </a:tblPr>
              <a:tblGrid>
                <a:gridCol w="4200525"/>
              </a:tblGrid>
              <a:tr h="349250">
                <a:tc>
                  <a:txBody>
                    <a:bodyPr/>
                    <a:p>
                      <a:pPr algn="l" rtl="0" eaLnBrk="0">
                        <a:lnSpc>
                          <a:spcPct val="109000"/>
                        </a:lnSpc>
                      </a:pPr>
                      <a:endParaRPr sz="6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85725" algn="l" rtl="0" eaLnBrk="0">
                        <a:lnSpc>
                          <a:spcPts val="1320"/>
                        </a:lnSpc>
                        <a:spcBef>
                          <a:spcPts val="5"/>
                        </a:spcBef>
                      </a:pPr>
                      <a:r>
                        <a:rPr sz="1000" kern="0" spc="20" dirty="0">
                          <a:solidFill>
                            <a:srgbClr val="B45309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例如：修改文章的点赞数量，但列表不会自</a:t>
                      </a:r>
                      <a:r>
                        <a:rPr sz="1000" kern="0" spc="10" dirty="0">
                          <a:solidFill>
                            <a:srgbClr val="B45309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动刷新。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DE6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E6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DE6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DE6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EB"/>
                    </a:solidFill>
                  </a:tcPr>
                </a:tc>
              </a:tr>
            </a:tbl>
          </a:graphicData>
        </a:graphic>
      </p:graphicFrame>
      <p:sp>
        <p:nvSpPr>
          <p:cNvPr id="1214" name="textbox 1214"/>
          <p:cNvSpPr/>
          <p:nvPr/>
        </p:nvSpPr>
        <p:spPr>
          <a:xfrm>
            <a:off x="5304950" y="2499531"/>
            <a:ext cx="2023110" cy="5835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ts val="1290"/>
              </a:lnSpc>
            </a:pP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18" name="textbox 1218"/>
          <p:cNvSpPr/>
          <p:nvPr/>
        </p:nvSpPr>
        <p:spPr>
          <a:xfrm>
            <a:off x="5313084" y="3499789"/>
            <a:ext cx="1694814" cy="3765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20" name="textbox 1220"/>
          <p:cNvSpPr/>
          <p:nvPr/>
        </p:nvSpPr>
        <p:spPr>
          <a:xfrm>
            <a:off x="5471504" y="3099739"/>
            <a:ext cx="1376680" cy="3937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22" name="textbox 1222"/>
          <p:cNvSpPr/>
          <p:nvPr/>
        </p:nvSpPr>
        <p:spPr>
          <a:xfrm>
            <a:off x="419100" y="2016632"/>
            <a:ext cx="1245869" cy="2393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3000"/>
              </a:lnSpc>
              <a:tabLst>
                <a:tab pos="292100" algn="l"/>
              </a:tabLst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问题与挑战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24" name="picture 12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31800" y="2032761"/>
            <a:ext cx="190500" cy="190500"/>
          </a:xfrm>
          <a:prstGeom prst="rect">
            <a:avLst/>
          </a:prstGeom>
        </p:spPr>
      </p:pic>
      <p:sp>
        <p:nvSpPr>
          <p:cNvPr id="1226" name="textbox 1226"/>
          <p:cNvSpPr/>
          <p:nvPr/>
        </p:nvSpPr>
        <p:spPr>
          <a:xfrm>
            <a:off x="6831884" y="1273428"/>
            <a:ext cx="1097280" cy="244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-40" dirty="0">
                <a:solidFill>
                  <a:srgbClr val="5F039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500" kern="0" spc="130" dirty="0">
                <a:solidFill>
                  <a:srgbClr val="5F039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-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28" name="picture 12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431800" y="1651761"/>
            <a:ext cx="914400" cy="38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33095" y="4895215"/>
            <a:ext cx="1031240" cy="2444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ern="0" baseline="27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@Observed</a:t>
            </a:r>
            <a:r>
              <a:rPr sz="1100" kern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   </a:t>
            </a:r>
            <a:endParaRPr lang="zh-CN" altLang="en-US" sz="1100" kern="0" dirty="0">
              <a:solidFill>
                <a:srgbClr val="FFFFFF">
                  <a:alpha val="100000"/>
                </a:srgbClr>
              </a:solidFill>
              <a:latin typeface="Arial" panose="020B0604020202090204"/>
              <a:ea typeface="Arial" panose="020B0604020202090204"/>
              <a:cs typeface="Arial" panose="020B0604020202090204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98725" y="4881880"/>
            <a:ext cx="1090295" cy="291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ern="0" baseline="27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@ObjectLink</a:t>
            </a:r>
            <a:r>
              <a:rPr sz="1100" kern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 </a:t>
            </a:r>
            <a:endParaRPr lang="zh-CN" altLang="en-US" sz="1100" kern="0" dirty="0">
              <a:solidFill>
                <a:srgbClr val="FFFFFF">
                  <a:alpha val="100000"/>
                </a:srgbClr>
              </a:solidFill>
              <a:latin typeface="Arial" panose="020B0604020202090204"/>
              <a:ea typeface="Arial" panose="020B0604020202090204"/>
              <a:cs typeface="Arial" panose="020B0604020202090204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28515" y="4855210"/>
            <a:ext cx="676275" cy="2520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1100" kern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 </a:t>
            </a:r>
            <a:r>
              <a:rPr kern="0" baseline="27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UI</a:t>
            </a:r>
            <a:r>
              <a:rPr kern="0" baseline="270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更新</a:t>
            </a:r>
            <a:r>
              <a:rPr sz="11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</a:t>
            </a:r>
            <a:endParaRPr lang="zh-CN" altLang="en-US" sz="1100" kern="0" spc="-10" dirty="0">
              <a:solidFill>
                <a:srgbClr val="FFFFF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1650" y="4342130"/>
            <a:ext cx="4248785" cy="277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ern="0" spc="20" baseline="-1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结合使用</a:t>
            </a:r>
            <a:r>
              <a:rPr sz="11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</a:t>
            </a:r>
            <a:r>
              <a:rPr kern="0" spc="20" baseline="-100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@</a:t>
            </a:r>
            <a:r>
              <a:rPr kern="0" baseline="-100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Observed</a:t>
            </a:r>
            <a:r>
              <a:rPr sz="1100" kern="0" spc="2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 </a:t>
            </a:r>
            <a:r>
              <a:rPr kern="0" spc="20" baseline="-1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和</a:t>
            </a:r>
            <a:r>
              <a:rPr sz="11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</a:t>
            </a:r>
            <a:r>
              <a:rPr kern="0" spc="20" baseline="-100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@</a:t>
            </a:r>
            <a:r>
              <a:rPr kern="0" baseline="-100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ObjectLink</a:t>
            </a:r>
            <a:r>
              <a:rPr sz="1100" kern="0" spc="2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 </a:t>
            </a:r>
            <a:r>
              <a:rPr kern="0" spc="20" baseline="-1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装饰器实现深度观测</a:t>
            </a:r>
            <a:r>
              <a:rPr sz="11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</a:t>
            </a:r>
            <a:endParaRPr lang="zh-CN" altLang="en-US" sz="1100" kern="0" spc="20" dirty="0">
              <a:solidFill>
                <a:srgbClr val="374151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30" name="textbox 1230"/>
          <p:cNvSpPr/>
          <p:nvPr/>
        </p:nvSpPr>
        <p:spPr>
          <a:xfrm>
            <a:off x="6993255" y="2058974"/>
            <a:ext cx="3754120" cy="2952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3000"/>
              </a:lnSpc>
              <a:tabLst>
                <a:tab pos="335915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8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RepeatItem</a:t>
            </a:r>
            <a:r>
              <a:rPr sz="18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9000"/>
              </a:lnSpc>
              <a:spcBef>
                <a:spcPts val="750"/>
              </a:spcBef>
              <a:tabLst>
                <a:tab pos="2223770" algn="l"/>
              </a:tabLst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8435" algn="l" rtl="0" eaLnBrk="0">
              <a:lnSpc>
                <a:spcPct val="131000"/>
              </a:lnSpc>
              <a:spcBef>
                <a:spcPts val="360"/>
              </a:spcBef>
            </a:pP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item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arr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中的每个数据项，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为开发者传入的数据类型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b="1" kern="0" spc="-2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index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</a:t>
            </a:r>
            <a:r>
              <a:rPr sz="1200" kern="0" spc="12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当前数据项对应的索引（可选）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  <a:spcBef>
                <a:spcPts val="5"/>
              </a:spcBef>
            </a:pPr>
            <a:r>
              <a:rPr sz="1800" kern="0" spc="20" dirty="0">
                <a:solidFill>
                  <a:srgbClr val="1D54D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田</a:t>
            </a:r>
            <a:r>
              <a:rPr sz="1800" kern="0" spc="20" dirty="0">
                <a:solidFill>
                  <a:srgbClr val="1D54D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800" kern="0" spc="2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属性说明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32" name="picture 12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05955" y="2422271"/>
            <a:ext cx="2212314" cy="1143000"/>
          </a:xfrm>
          <a:prstGeom prst="rect">
            <a:avLst/>
          </a:prstGeom>
        </p:spPr>
      </p:pic>
      <p:pic>
        <p:nvPicPr>
          <p:cNvPr id="1234" name="picture 1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005955" y="2079371"/>
            <a:ext cx="228600" cy="228600"/>
          </a:xfrm>
          <a:prstGeom prst="rect">
            <a:avLst/>
          </a:prstGeom>
        </p:spPr>
      </p:pic>
      <p:sp>
        <p:nvSpPr>
          <p:cNvPr id="1236" name="textbox 1236"/>
          <p:cNvSpPr/>
          <p:nvPr/>
        </p:nvSpPr>
        <p:spPr>
          <a:xfrm>
            <a:off x="570585" y="5634279"/>
            <a:ext cx="5157470" cy="13823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680"/>
              </a:lnSpc>
            </a:pPr>
            <a:r>
              <a:rPr sz="1200" b="1" kern="0" spc="2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declare</a:t>
            </a:r>
            <a:r>
              <a:rPr sz="1200" b="1" kern="0" spc="2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b="1" kern="0" spc="2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class</a:t>
            </a:r>
            <a:r>
              <a:rPr sz="1200" b="1" kern="0" spc="15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2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RepeatAttribute</a:t>
            </a:r>
            <a:r>
              <a:rPr sz="1200" kern="0" spc="13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r" rtl="0" eaLnBrk="0">
              <a:lnSpc>
                <a:spcPts val="1680"/>
              </a:lnSpc>
              <a:spcBef>
                <a:spcPts val="120"/>
              </a:spcBef>
            </a:pP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each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</a:t>
            </a: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itemGenerator</a:t>
            </a:r>
            <a:r>
              <a:rPr sz="1200" b="1" kern="0" spc="-31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200" kern="0" spc="24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</a:t>
            </a: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repeatItem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RepeatItem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=&gt;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void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):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6510" algn="l" rtl="0" eaLnBrk="0">
              <a:lnSpc>
                <a:spcPct val="85000"/>
              </a:lnSpc>
              <a:spcBef>
                <a:spcPts val="430"/>
              </a:spcBef>
            </a:pPr>
            <a:r>
              <a:rPr sz="1200" kern="0" spc="-1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RepeatAttribute</a:t>
            </a:r>
            <a:r>
              <a:rPr sz="1200" kern="0" spc="-1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6510" indent="189865" algn="l" rtl="0" eaLnBrk="0">
              <a:lnSpc>
                <a:spcPct val="116000"/>
              </a:lnSpc>
              <a:spcBef>
                <a:spcPts val="260"/>
              </a:spcBef>
            </a:pP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key</a:t>
            </a:r>
            <a:r>
              <a:rPr sz="1200" kern="0" spc="4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</a:t>
            </a: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keyGenerator</a:t>
            </a:r>
            <a:r>
              <a:rPr sz="1200" b="1" kern="0" spc="-38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4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200" kern="0" spc="25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4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</a:t>
            </a: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item</a:t>
            </a:r>
            <a:r>
              <a:rPr sz="1200" kern="0" spc="4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200" kern="0" spc="4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4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T,</a:t>
            </a:r>
            <a:r>
              <a:rPr sz="1200" kern="0" spc="4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index</a:t>
            </a:r>
            <a:r>
              <a:rPr sz="1200" kern="0" spc="4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200" kern="0" spc="4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number</a:t>
            </a:r>
            <a:r>
              <a:rPr sz="1200" kern="0" spc="3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</a:t>
            </a:r>
            <a:r>
              <a:rPr sz="1200" kern="0" spc="3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3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=&gt;</a:t>
            </a:r>
            <a:r>
              <a:rPr sz="1200" kern="0" spc="10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string</a:t>
            </a:r>
            <a:r>
              <a:rPr sz="1200" kern="0" spc="3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):</a:t>
            </a:r>
            <a:r>
              <a:rPr sz="1200" kern="0" spc="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-1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RepeatAttribute</a:t>
            </a:r>
            <a:r>
              <a:rPr sz="1200" kern="0" spc="-1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;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22225" algn="l" rtl="0" eaLnBrk="0">
              <a:lnSpc>
                <a:spcPts val="1680"/>
              </a:lnSpc>
              <a:spcBef>
                <a:spcPts val="260"/>
              </a:spcBef>
            </a:pPr>
            <a:r>
              <a:rPr sz="1200" kern="0" spc="-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238" name="textbox 1238"/>
          <p:cNvSpPr/>
          <p:nvPr/>
        </p:nvSpPr>
        <p:spPr>
          <a:xfrm>
            <a:off x="373380" y="2058746"/>
            <a:ext cx="6274434" cy="8045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3000"/>
              </a:lnSpc>
              <a:tabLst>
                <a:tab pos="318770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基本概念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9525" algn="l" rtl="0" eaLnBrk="0">
              <a:lnSpc>
                <a:spcPct val="113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组件基于数组类型数据进行循环渲染，需与容器组件配合使用。与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rEach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相比有两个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主要区别：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40" name="picture 12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86080" y="2079371"/>
            <a:ext cx="228600" cy="228600"/>
          </a:xfrm>
          <a:prstGeom prst="rect">
            <a:avLst/>
          </a:prstGeom>
        </p:spPr>
      </p:pic>
      <p:grpSp>
        <p:nvGrpSpPr>
          <p:cNvPr id="74" name="group 74"/>
          <p:cNvGrpSpPr/>
          <p:nvPr/>
        </p:nvGrpSpPr>
        <p:grpSpPr>
          <a:xfrm rot="21600000">
            <a:off x="7005955" y="6862826"/>
            <a:ext cx="4505325" cy="685800"/>
            <a:chOff x="0" y="0"/>
            <a:chExt cx="4505325" cy="685800"/>
          </a:xfrm>
        </p:grpSpPr>
        <p:sp>
          <p:nvSpPr>
            <p:cNvPr id="1242" name="rect 1242"/>
            <p:cNvSpPr/>
            <p:nvPr/>
          </p:nvSpPr>
          <p:spPr>
            <a:xfrm>
              <a:off x="19050" y="0"/>
              <a:ext cx="4486275" cy="6858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244" name="textbox 1244"/>
            <p:cNvSpPr/>
            <p:nvPr/>
          </p:nvSpPr>
          <p:spPr>
            <a:xfrm>
              <a:off x="177800" y="154292"/>
              <a:ext cx="4154804" cy="37655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5745" indent="-119380" algn="l" rtl="0" eaLnBrk="0">
                <a:lnSpc>
                  <a:spcPct val="115000"/>
                </a:lnSpc>
                <a:tabLst>
                  <a:tab pos="255270" algn="l"/>
                </a:tabLst>
              </a:pP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	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	</a:t>
              </a:r>
              <a:r>
                <a:rPr sz="1000" kern="0" spc="0" dirty="0">
                  <a:solidFill>
                    <a:srgbClr val="1D4ED8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Repeat</a:t>
              </a:r>
              <a:r>
                <a:rPr sz="1000" kern="0" spc="5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组件通过优化部分更新场景的渲染性能，适用于频繁局部更</a:t>
              </a:r>
              <a:r>
                <a:rPr sz="1000" kern="0" spc="6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20" dirty="0">
                  <a:solidFill>
                    <a:srgbClr val="1D4ED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新的复杂列表场景。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246" name="picture 124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90500" y="180975"/>
              <a:ext cx="114300" cy="152400"/>
            </a:xfrm>
            <a:prstGeom prst="rect">
              <a:avLst/>
            </a:prstGeom>
          </p:spPr>
        </p:pic>
        <p:pic>
          <p:nvPicPr>
            <p:cNvPr id="1248" name="picture 124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38100" cy="685800"/>
            </a:xfrm>
            <a:prstGeom prst="rect">
              <a:avLst/>
            </a:prstGeom>
          </p:spPr>
        </p:pic>
      </p:grpSp>
      <p:sp>
        <p:nvSpPr>
          <p:cNvPr id="1250" name="textbox 1250"/>
          <p:cNvSpPr/>
          <p:nvPr/>
        </p:nvSpPr>
        <p:spPr>
          <a:xfrm>
            <a:off x="373380" y="4707382"/>
            <a:ext cx="3573779" cy="742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91000"/>
              </a:lnSpc>
            </a:pPr>
            <a:r>
              <a:rPr sz="1200" b="1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arr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数据源，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Array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类型数组，由开发者决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定数据类型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1000"/>
              </a:lnSpc>
              <a:spcBef>
                <a:spcPts val="5"/>
              </a:spcBef>
              <a:tabLst>
                <a:tab pos="315595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组件属性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52" name="picture 12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86080" y="5184521"/>
            <a:ext cx="228600" cy="228600"/>
          </a:xfrm>
          <a:prstGeom prst="rect">
            <a:avLst/>
          </a:prstGeom>
        </p:spPr>
      </p:pic>
      <p:sp>
        <p:nvSpPr>
          <p:cNvPr id="1254" name="rect 1254"/>
          <p:cNvSpPr/>
          <p:nvPr/>
        </p:nvSpPr>
        <p:spPr>
          <a:xfrm>
            <a:off x="7005955" y="5089271"/>
            <a:ext cx="4505325" cy="4191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aphicFrame>
        <p:nvGraphicFramePr>
          <p:cNvPr id="1258" name="table 1258"/>
          <p:cNvGraphicFramePr>
            <a:graphicFrameLocks noGrp="1"/>
          </p:cNvGraphicFramePr>
          <p:nvPr/>
        </p:nvGraphicFramePr>
        <p:xfrm>
          <a:off x="386080" y="2993771"/>
          <a:ext cx="3124200" cy="552450"/>
        </p:xfrm>
        <a:graphic>
          <a:graphicData uri="http://schemas.openxmlformats.org/drawingml/2006/table">
            <a:tbl>
              <a:tblPr>
                <a:solidFill>
                  <a:srgbClr val="F0F9FF"/>
                </a:solidFill>
              </a:tblPr>
              <a:tblGrid>
                <a:gridCol w="3124200"/>
              </a:tblGrid>
              <a:tr h="539750">
                <a:tc>
                  <a:txBody>
                    <a:bodyPr/>
                    <a:p>
                      <a:pPr algn="l" rtl="0" eaLnBrk="0">
                        <a:lnSpc>
                          <a:spcPct val="103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3190" algn="l" rtl="0" eaLnBrk="0">
                        <a:lnSpc>
                          <a:spcPct val="76000"/>
                        </a:lnSpc>
                        <a:spcBef>
                          <a:spcPts val="0"/>
                        </a:spcBef>
                      </a:pPr>
                      <a:r>
                        <a:rPr sz="3300" kern="0" spc="0" dirty="0">
                          <a:solidFill>
                            <a:srgbClr val="DBEAFE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w</a:t>
                      </a:r>
                      <a:r>
                        <a:rPr sz="3300" kern="0" spc="0" dirty="0">
                          <a:solidFill>
                            <a:srgbClr val="DBEAFE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优化部分更新场景下的渲染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性能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60" name="table 1260"/>
          <p:cNvGraphicFramePr>
            <a:graphicFrameLocks noGrp="1"/>
          </p:cNvGraphicFramePr>
          <p:nvPr/>
        </p:nvGraphicFramePr>
        <p:xfrm>
          <a:off x="3662680" y="2993771"/>
          <a:ext cx="3114675" cy="552450"/>
        </p:xfrm>
        <a:graphic>
          <a:graphicData uri="http://schemas.openxmlformats.org/drawingml/2006/table">
            <a:tbl>
              <a:tblPr>
                <a:solidFill>
                  <a:srgbClr val="F0F9FF"/>
                </a:solidFill>
              </a:tblPr>
              <a:tblGrid>
                <a:gridCol w="3114675"/>
              </a:tblGrid>
              <a:tr h="539750">
                <a:tc>
                  <a:txBody>
                    <a:bodyPr/>
                    <a:p>
                      <a:pPr algn="l" rtl="0" eaLnBrk="0">
                        <a:lnSpc>
                          <a:spcPct val="102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3825" algn="l" rtl="0" eaLnBrk="0">
                        <a:lnSpc>
                          <a:spcPct val="76000"/>
                        </a:lnSpc>
                      </a:pPr>
                      <a:r>
                        <a:rPr sz="3300" kern="0" spc="20" dirty="0">
                          <a:solidFill>
                            <a:srgbClr val="DBEAFE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w</a:t>
                      </a:r>
                      <a:r>
                        <a:rPr sz="3300" kern="0" spc="20" dirty="0">
                          <a:solidFill>
                            <a:srgbClr val="DBEAFE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800" kern="0" spc="20" baseline="30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组件生成函数的索引由框架侧维</a:t>
                      </a:r>
                      <a:r>
                        <a:rPr sz="1800" kern="0" spc="10" baseline="30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护</a:t>
                      </a:r>
                      <a:endParaRPr sz="1800" baseline="3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9FF"/>
                    </a:solidFill>
                  </a:tcPr>
                </a:tc>
              </a:tr>
            </a:tbl>
          </a:graphicData>
        </a:graphic>
      </p:graphicFrame>
      <p:pic>
        <p:nvPicPr>
          <p:cNvPr id="1262" name="picture 126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98780" y="1203071"/>
            <a:ext cx="4191000" cy="381000"/>
          </a:xfrm>
          <a:prstGeom prst="rect">
            <a:avLst/>
          </a:prstGeom>
        </p:spPr>
      </p:pic>
      <p:pic>
        <p:nvPicPr>
          <p:cNvPr id="1264" name="picture 126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644255" y="6241796"/>
            <a:ext cx="266700" cy="209550"/>
          </a:xfrm>
          <a:prstGeom prst="rect">
            <a:avLst/>
          </a:prstGeom>
        </p:spPr>
      </p:pic>
      <p:graphicFrame>
        <p:nvGraphicFramePr>
          <p:cNvPr id="1266" name="table 1266"/>
          <p:cNvGraphicFramePr>
            <a:graphicFrameLocks noGrp="1"/>
          </p:cNvGraphicFramePr>
          <p:nvPr/>
        </p:nvGraphicFramePr>
        <p:xfrm>
          <a:off x="7161251" y="6241796"/>
          <a:ext cx="3195955" cy="358775"/>
        </p:xfrm>
        <a:graphic>
          <a:graphicData uri="http://schemas.openxmlformats.org/drawingml/2006/table">
            <a:tbl>
              <a:tblPr/>
              <a:tblGrid>
                <a:gridCol w="1084580"/>
                <a:gridCol w="2111375"/>
              </a:tblGrid>
              <a:tr h="358775">
                <a:tc>
                  <a:txBody>
                    <a:bodyPr/>
                    <a:p>
                      <a:pPr algn="l" rtl="0" eaLnBrk="0">
                        <a:lnSpc>
                          <a:spcPct val="141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8890" algn="l" rtl="0" eaLnBrk="0">
                        <a:lnSpc>
                          <a:spcPts val="1275"/>
                        </a:lnSpc>
                      </a:pPr>
                      <a:r>
                        <a:rPr sz="10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key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7000"/>
                        </a:lnSpc>
                        <a:spcBef>
                          <a:spcPts val="0"/>
                        </a:spcBef>
                      </a:pPr>
                      <a:r>
                        <a:rPr sz="9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键值生成函数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12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76250" algn="l" rtl="0" eaLnBrk="0">
                        <a:lnSpc>
                          <a:spcPct val="88000"/>
                        </a:lnSpc>
                        <a:spcBef>
                          <a:spcPts val="5"/>
                        </a:spcBef>
                      </a:pPr>
                      <a:r>
                        <a:rPr sz="900" kern="0" spc="-1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是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r" rtl="0" eaLnBrk="0">
                        <a:lnSpc>
                          <a:spcPct val="79000"/>
                        </a:lnSpc>
                        <a:spcBef>
                          <a:spcPts val="5"/>
                        </a:spcBef>
                      </a:pPr>
                      <a:r>
                        <a:rPr sz="9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为数组中每个元素创建</a:t>
                      </a:r>
                      <a:r>
                        <a:rPr sz="9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对应的键值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268" name="picture 12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644255" y="5622671"/>
            <a:ext cx="266700" cy="209550"/>
          </a:xfrm>
          <a:prstGeom prst="rect">
            <a:avLst/>
          </a:prstGeom>
        </p:spPr>
      </p:pic>
      <p:graphicFrame>
        <p:nvGraphicFramePr>
          <p:cNvPr id="1270" name="table 1270"/>
          <p:cNvGraphicFramePr>
            <a:graphicFrameLocks noGrp="1"/>
          </p:cNvGraphicFramePr>
          <p:nvPr/>
        </p:nvGraphicFramePr>
        <p:xfrm>
          <a:off x="7162509" y="5622671"/>
          <a:ext cx="2508885" cy="358775"/>
        </p:xfrm>
        <a:graphic>
          <a:graphicData uri="http://schemas.openxmlformats.org/drawingml/2006/table">
            <a:tbl>
              <a:tblPr/>
              <a:tblGrid>
                <a:gridCol w="1083310"/>
                <a:gridCol w="1425575"/>
              </a:tblGrid>
              <a:tr h="358775">
                <a:tc>
                  <a:txBody>
                    <a:bodyPr/>
                    <a:p>
                      <a:pPr algn="l" rtl="0" eaLnBrk="0">
                        <a:lnSpc>
                          <a:spcPct val="141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445" algn="l" rtl="0" eaLnBrk="0">
                        <a:lnSpc>
                          <a:spcPts val="1275"/>
                        </a:lnSpc>
                      </a:pPr>
                      <a:r>
                        <a:rPr sz="1000" kern="0" spc="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each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7000"/>
                        </a:lnSpc>
                        <a:spcBef>
                          <a:spcPts val="0"/>
                        </a:spcBef>
                      </a:pPr>
                      <a:r>
                        <a:rPr sz="9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组件生成函数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12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76250" algn="l" rtl="0" eaLnBrk="0">
                        <a:lnSpc>
                          <a:spcPct val="88000"/>
                        </a:lnSpc>
                        <a:spcBef>
                          <a:spcPts val="5"/>
                        </a:spcBef>
                      </a:pPr>
                      <a:r>
                        <a:rPr sz="900" kern="0" spc="-1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是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24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r" rtl="0" eaLnBrk="0">
                        <a:lnSpc>
                          <a:spcPct val="76000"/>
                        </a:lnSpc>
                        <a:spcBef>
                          <a:spcPts val="5"/>
                        </a:spcBef>
                      </a:pPr>
                      <a:r>
                        <a:rPr sz="9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否则会在运行时报错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72" name="textbox 1272"/>
          <p:cNvSpPr/>
          <p:nvPr/>
        </p:nvSpPr>
        <p:spPr>
          <a:xfrm>
            <a:off x="570585" y="4301845"/>
            <a:ext cx="5708015" cy="182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declare</a:t>
            </a:r>
            <a:r>
              <a:rPr sz="1200" b="1" kern="0" spc="2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const</a:t>
            </a:r>
            <a:r>
              <a:rPr sz="1200" b="1" kern="0" spc="2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Repeat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&lt;T&gt;(</a:t>
            </a:r>
            <a:r>
              <a:rPr sz="1200" b="1" kern="0" spc="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arr</a:t>
            </a:r>
            <a:r>
              <a:rPr sz="1200" b="1" kern="0" spc="-340" dirty="0">
                <a:solidFill>
                  <a:srgbClr val="2563EB">
                    <a:alpha val="100000"/>
                  </a:srgbClr>
                </a:solidFill>
                <a:latin typeface="Consolas" panose="020B0609020204030204"/>
                <a:ea typeface="Consolas" panose="020B0609020204030204"/>
                <a:cs typeface="Consolas" panose="020B0609020204030204"/>
              </a:rPr>
              <a:t> 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Array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&lt;T&gt;)</a:t>
            </a:r>
            <a:r>
              <a:rPr sz="1200" kern="0" spc="5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=&gt;</a:t>
            </a:r>
            <a:r>
              <a:rPr sz="1200" kern="0" spc="8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200" kern="0" spc="0" dirty="0">
                <a:solidFill>
                  <a:srgbClr val="0369A1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RepeatAttribute</a:t>
            </a:r>
            <a:r>
              <a:rPr sz="1200" kern="0" spc="20" dirty="0">
                <a:solidFill>
                  <a:srgbClr val="334155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&lt;T&gt;</a:t>
            </a:r>
            <a:endParaRPr sz="12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1274" name="textbox 1274"/>
          <p:cNvSpPr/>
          <p:nvPr/>
        </p:nvSpPr>
        <p:spPr>
          <a:xfrm>
            <a:off x="373380" y="3792524"/>
            <a:ext cx="1250950" cy="287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3000"/>
              </a:lnSpc>
              <a:tabLst>
                <a:tab pos="315595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组件构造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76" name="picture 127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86080" y="3812921"/>
            <a:ext cx="228600" cy="228600"/>
          </a:xfrm>
          <a:prstGeom prst="rect">
            <a:avLst/>
          </a:prstGeom>
        </p:spPr>
      </p:pic>
      <p:sp>
        <p:nvSpPr>
          <p:cNvPr id="1278" name="textbox 1278"/>
          <p:cNvSpPr/>
          <p:nvPr/>
        </p:nvSpPr>
        <p:spPr>
          <a:xfrm>
            <a:off x="8633847" y="5205463"/>
            <a:ext cx="555625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是否必选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80" name="picture 128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86080" y="5527421"/>
            <a:ext cx="38100" cy="1600200"/>
          </a:xfrm>
          <a:prstGeom prst="rect">
            <a:avLst/>
          </a:prstGeom>
        </p:spPr>
      </p:pic>
      <p:sp>
        <p:nvSpPr>
          <p:cNvPr id="1282" name="textbox 1282"/>
          <p:cNvSpPr/>
          <p:nvPr/>
        </p:nvSpPr>
        <p:spPr>
          <a:xfrm>
            <a:off x="7153047" y="5223998"/>
            <a:ext cx="421640" cy="1663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属性名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84" name="picture 128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7005955" y="6117971"/>
            <a:ext cx="4505325" cy="9525"/>
          </a:xfrm>
          <a:prstGeom prst="rect">
            <a:avLst/>
          </a:prstGeom>
        </p:spPr>
      </p:pic>
      <p:pic>
        <p:nvPicPr>
          <p:cNvPr id="1286" name="picture 128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86080" y="1698371"/>
            <a:ext cx="914400" cy="38100"/>
          </a:xfrm>
          <a:prstGeom prst="rect">
            <a:avLst/>
          </a:prstGeom>
        </p:spPr>
      </p:pic>
      <p:pic>
        <p:nvPicPr>
          <p:cNvPr id="1288" name="picture 128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386080" y="4155821"/>
            <a:ext cx="3810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8" name="rect 38"/>
          <p:cNvSpPr/>
          <p:nvPr/>
        </p:nvSpPr>
        <p:spPr>
          <a:xfrm>
            <a:off x="559435" y="6004560"/>
            <a:ext cx="10972800" cy="15748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aphicFrame>
        <p:nvGraphicFramePr>
          <p:cNvPr id="40" name="table 40"/>
          <p:cNvGraphicFramePr>
            <a:graphicFrameLocks noGrp="1"/>
          </p:cNvGraphicFramePr>
          <p:nvPr/>
        </p:nvGraphicFramePr>
        <p:xfrm>
          <a:off x="559435" y="2629154"/>
          <a:ext cx="5371465" cy="3333750"/>
        </p:xfrm>
        <a:graphic>
          <a:graphicData uri="http://schemas.openxmlformats.org/drawingml/2006/table">
            <a:tbl>
              <a:tblPr/>
              <a:tblGrid>
                <a:gridCol w="620394"/>
                <a:gridCol w="4751070"/>
              </a:tblGrid>
              <a:tr h="33337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8826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800" b="1" kern="0" spc="-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UI</a:t>
                      </a:r>
                      <a:r>
                        <a:rPr sz="1800" kern="0" spc="-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构建方式</a:t>
                      </a:r>
                      <a:endParaRPr sz="18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3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84455" algn="l" rtl="0" eaLnBrk="0">
                        <a:lnSpc>
                          <a:spcPts val="1455"/>
                        </a:lnSpc>
                        <a:spcBef>
                          <a:spcPts val="365"/>
                        </a:spcBef>
                      </a:pP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build()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函数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95250" algn="l" rtl="0" eaLnBrk="0">
                        <a:lnSpc>
                          <a:spcPts val="1510"/>
                        </a:lnSpc>
                        <a:spcBef>
                          <a:spcPts val="280"/>
                        </a:spcBef>
                      </a:pPr>
                      <a:r>
                        <a:rPr sz="12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自定义组件内部的核心函数，用于构建组件</a:t>
                      </a:r>
                      <a:r>
                        <a:rPr sz="12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UI</a:t>
                      </a:r>
                      <a:r>
                        <a:rPr sz="12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结构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8260" algn="l" rtl="0" eaLnBrk="0">
                        <a:lnSpc>
                          <a:spcPct val="83000"/>
                        </a:lnSpc>
                        <a:spcBef>
                          <a:spcPts val="365"/>
                        </a:spcBef>
                      </a:pP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@Builder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装饰器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40005" algn="l" rtl="0" eaLnBrk="0">
                        <a:lnSpc>
                          <a:spcPts val="1510"/>
                        </a:lnSpc>
                        <a:spcBef>
                          <a:spcPts val="445"/>
                        </a:spcBef>
                      </a:pPr>
                      <a:r>
                        <a:rPr sz="12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用于创建可复用的</a:t>
                      </a:r>
                      <a:r>
                        <a:rPr sz="12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UI</a:t>
                      </a:r>
                      <a:r>
                        <a:rPr sz="12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描述函数，支</a:t>
                      </a:r>
                      <a:r>
                        <a:rPr sz="12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持参数传递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1275" algn="l" rtl="0" eaLnBrk="0">
                        <a:lnSpc>
                          <a:spcPct val="90000"/>
                        </a:lnSpc>
                        <a:spcBef>
                          <a:spcPts val="370"/>
                        </a:spcBef>
                      </a:pP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声明式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UI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描述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9370" algn="l" rtl="0" eaLnBrk="0">
                        <a:lnSpc>
                          <a:spcPts val="1510"/>
                        </a:lnSpc>
                        <a:spcBef>
                          <a:spcPts val="355"/>
                        </a:spcBef>
                      </a:pPr>
                      <a:r>
                        <a:rPr sz="12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直观表达</a:t>
                      </a:r>
                      <a:r>
                        <a:rPr sz="12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UI</a:t>
                      </a:r>
                      <a:r>
                        <a:rPr sz="12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结构和样式，提高</a:t>
                      </a:r>
                      <a:r>
                        <a:rPr sz="12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开发效率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2" name="table 42"/>
          <p:cNvGraphicFramePr>
            <a:graphicFrameLocks noGrp="1"/>
          </p:cNvGraphicFramePr>
          <p:nvPr/>
        </p:nvGraphicFramePr>
        <p:xfrm>
          <a:off x="6160135" y="2629154"/>
          <a:ext cx="5371465" cy="3333750"/>
        </p:xfrm>
        <a:graphic>
          <a:graphicData uri="http://schemas.openxmlformats.org/drawingml/2006/table">
            <a:tbl>
              <a:tblPr/>
              <a:tblGrid>
                <a:gridCol w="609600"/>
                <a:gridCol w="4761865"/>
              </a:tblGrid>
              <a:tr h="33337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8636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18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渲染控制语句类型</a:t>
                      </a:r>
                      <a:endParaRPr sz="18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3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1750" algn="l" rtl="0" eaLnBrk="0">
                        <a:lnSpc>
                          <a:spcPts val="1455"/>
                        </a:lnSpc>
                        <a:spcBef>
                          <a:spcPts val="360"/>
                        </a:spcBef>
                      </a:pP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条件渲染 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(if/else)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8575" algn="l" rtl="0" eaLnBrk="0">
                        <a:lnSpc>
                          <a:spcPct val="90000"/>
                        </a:lnSpc>
                        <a:spcBef>
                          <a:spcPts val="425"/>
                        </a:spcBef>
                      </a:pPr>
                      <a:r>
                        <a:rPr sz="12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根据条件动态显示或隐藏</a:t>
                      </a:r>
                      <a:r>
                        <a:rPr sz="12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8260" algn="l" rtl="0" eaLnBrk="0">
                        <a:lnSpc>
                          <a:spcPct val="91000"/>
                        </a:lnSpc>
                        <a:spcBef>
                          <a:spcPts val="370"/>
                        </a:spcBef>
                      </a:pPr>
                      <a:r>
                        <a:rPr sz="1200" kern="0" spc="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循环渲染 </a:t>
                      </a:r>
                      <a:r>
                        <a:rPr sz="1200" kern="0" spc="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(ForE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ach)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1435" algn="l" rtl="0" eaLnBrk="0">
                        <a:lnSpc>
                          <a:spcPct val="89000"/>
                        </a:lnSpc>
                        <a:spcBef>
                          <a:spcPts val="520"/>
                        </a:spcBef>
                      </a:pPr>
                      <a:r>
                        <a:rPr sz="12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基于数组数据快速生成组件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8895" algn="l" rtl="0" eaLnBrk="0">
                        <a:lnSpc>
                          <a:spcPct val="89000"/>
                        </a:lnSpc>
                        <a:spcBef>
                          <a:spcPts val="365"/>
                        </a:spcBef>
                      </a:pPr>
                      <a:r>
                        <a:rPr sz="1200" kern="0" spc="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数据懒加载 </a:t>
                      </a:r>
                      <a:r>
                        <a:rPr sz="1200" kern="0" spc="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(LazyFor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Each)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46990" algn="l" rtl="0" eaLnBrk="0">
                        <a:lnSpc>
                          <a:spcPct val="89000"/>
                        </a:lnSpc>
                        <a:spcBef>
                          <a:spcPts val="520"/>
                        </a:spcBef>
                      </a:pPr>
                      <a:r>
                        <a:rPr sz="12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针对大数据量场景的按需加载机</a:t>
                      </a:r>
                      <a:r>
                        <a:rPr sz="12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0165" algn="l" rtl="0" eaLnBrk="0">
                        <a:lnSpc>
                          <a:spcPct val="91000"/>
                        </a:lnSpc>
                        <a:spcBef>
                          <a:spcPts val="370"/>
                        </a:spcBef>
                      </a:pP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重复渲染 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(Repeat)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0165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</a:pPr>
                      <a:r>
                        <a:rPr sz="12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适用于混合模式开发的组件</a:t>
                      </a:r>
                      <a:r>
                        <a:rPr sz="12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渲染语句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" name="textbox 44"/>
          <p:cNvSpPr/>
          <p:nvPr/>
        </p:nvSpPr>
        <p:spPr>
          <a:xfrm>
            <a:off x="547115" y="1921383"/>
            <a:ext cx="10823575" cy="5988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indent="-3810" algn="l" rtl="0" eaLnBrk="0">
              <a:lnSpc>
                <a:spcPct val="125000"/>
              </a:lnSpc>
            </a:pPr>
            <a:r>
              <a:rPr sz="15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5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框架通过自定义组件的</a:t>
            </a:r>
            <a:r>
              <a:rPr sz="15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build()</a:t>
            </a:r>
            <a:r>
              <a:rPr sz="15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函数和</a:t>
            </a:r>
            <a:r>
              <a:rPr sz="15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</a:t>
            </a:r>
            <a:r>
              <a:rPr sz="15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装饰器中的声明式</a:t>
            </a:r>
            <a:r>
              <a:rPr sz="15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5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描述语句来构建用户界面。 渲染控</a:t>
            </a:r>
            <a:r>
              <a:rPr sz="15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制机制使开发者能够适</a:t>
            </a:r>
            <a:r>
              <a:rPr sz="15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5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应不同场景，优化性能并提升用户体验。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aphicFrame>
        <p:nvGraphicFramePr>
          <p:cNvPr id="2" name="table 46"/>
          <p:cNvGraphicFramePr>
            <a:graphicFrameLocks noGrp="1"/>
          </p:cNvGraphicFramePr>
          <p:nvPr/>
        </p:nvGraphicFramePr>
        <p:xfrm>
          <a:off x="788035" y="6652514"/>
          <a:ext cx="3352800" cy="8191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3352800"/>
              </a:tblGrid>
              <a:tr h="806450">
                <a:tc>
                  <a:txBody>
                    <a:bodyPr/>
                    <a:p>
                      <a:pPr algn="l" rtl="0" eaLnBrk="0">
                        <a:lnSpc>
                          <a:spcPct val="12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1925" algn="l" rtl="0" eaLnBrk="0">
                        <a:lnSpc>
                          <a:spcPct val="94000"/>
                        </a:lnSpc>
                      </a:pPr>
                      <a:r>
                        <a:rPr sz="1200" kern="0" spc="3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皿</a:t>
                      </a:r>
                      <a:r>
                        <a:rPr sz="1200" kern="0" spc="23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3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性能优化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5100" algn="l" rtl="0" eaLnBrk="0">
                        <a:lnSpc>
                          <a:spcPts val="1320"/>
                        </a:lnSpc>
                      </a:pPr>
                      <a:r>
                        <a:rPr sz="1000" kern="0" spc="5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通过按需渲染减少资源消耗，提高</a:t>
                      </a: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应用性能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table 48"/>
          <p:cNvGraphicFramePr>
            <a:graphicFrameLocks noGrp="1"/>
          </p:cNvGraphicFramePr>
          <p:nvPr/>
        </p:nvGraphicFramePr>
        <p:xfrm>
          <a:off x="4369435" y="6652514"/>
          <a:ext cx="3352800" cy="8191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3352800"/>
              </a:tblGrid>
              <a:tr h="806450">
                <a:tc>
                  <a:txBody>
                    <a:bodyPr/>
                    <a:p>
                      <a:pPr algn="l" rtl="0" eaLnBrk="0">
                        <a:lnSpc>
                          <a:spcPct val="127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637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1200" kern="0" spc="-8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口</a:t>
                      </a:r>
                      <a:r>
                        <a:rPr sz="1200" kern="0" spc="29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-8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用户体验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8910" algn="l" rtl="0" eaLnBrk="0">
                        <a:lnSpc>
                          <a:spcPts val="1320"/>
                        </a:lnSpc>
                        <a:spcBef>
                          <a:spcPts val="5"/>
                        </a:spcBef>
                      </a:pPr>
                      <a:r>
                        <a:rPr sz="1000" kern="0" spc="5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实现响应式界面，提供</a:t>
                      </a:r>
                      <a:r>
                        <a:rPr sz="1000" kern="0" spc="4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流畅的交互体验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0" name="table 50"/>
          <p:cNvGraphicFramePr>
            <a:graphicFrameLocks noGrp="1"/>
          </p:cNvGraphicFramePr>
          <p:nvPr/>
        </p:nvGraphicFramePr>
        <p:xfrm>
          <a:off x="7950835" y="6652514"/>
          <a:ext cx="3352800" cy="819150"/>
        </p:xfrm>
        <a:graphic>
          <a:graphicData uri="http://schemas.openxmlformats.org/drawingml/2006/table">
            <a:tbl>
              <a:tblPr>
                <a:solidFill>
                  <a:srgbClr val="FFFFFF"/>
                </a:solidFill>
              </a:tblPr>
              <a:tblGrid>
                <a:gridCol w="3352800"/>
              </a:tblGrid>
              <a:tr h="806450">
                <a:tc>
                  <a:txBody>
                    <a:bodyPr/>
                    <a:p>
                      <a:pPr algn="l" rtl="0" eaLnBrk="0">
                        <a:lnSpc>
                          <a:spcPct val="12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192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200" kern="0" spc="5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小</a:t>
                      </a:r>
                      <a:r>
                        <a:rPr sz="1200" kern="0" spc="29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200" kern="0" spc="5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开发效率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sz="7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5100" algn="l" rtl="0" eaLnBrk="0">
                        <a:lnSpc>
                          <a:spcPts val="1320"/>
                        </a:lnSpc>
                        <a:spcBef>
                          <a:spcPts val="5"/>
                        </a:spcBef>
                      </a:pPr>
                      <a:r>
                        <a:rPr sz="1000" kern="0" spc="5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简化复杂</a:t>
                      </a:r>
                      <a:r>
                        <a:rPr sz="1000" kern="0" spc="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UI</a:t>
                      </a:r>
                      <a:r>
                        <a:rPr sz="1000" kern="0" spc="5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的构建，提高代码复用性和可维护性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EA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52" name="picture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59435" y="1168019"/>
            <a:ext cx="3975100" cy="457200"/>
          </a:xfrm>
          <a:prstGeom prst="rect">
            <a:avLst/>
          </a:prstGeom>
        </p:spPr>
      </p:pic>
      <p:sp>
        <p:nvSpPr>
          <p:cNvPr id="54" name="textbox 54"/>
          <p:cNvSpPr/>
          <p:nvPr/>
        </p:nvSpPr>
        <p:spPr>
          <a:xfrm>
            <a:off x="776287" y="6249670"/>
            <a:ext cx="1550669" cy="2432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渲染控制的重要性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6" name="picture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97560" y="2867279"/>
            <a:ext cx="342900" cy="419100"/>
          </a:xfrm>
          <a:prstGeom prst="rect">
            <a:avLst/>
          </a:prstGeom>
        </p:spPr>
      </p:pic>
      <p:pic>
        <p:nvPicPr>
          <p:cNvPr id="58" name="picture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98260" y="2867279"/>
            <a:ext cx="342900" cy="419100"/>
          </a:xfrm>
          <a:prstGeom prst="rect">
            <a:avLst/>
          </a:prstGeom>
        </p:spPr>
      </p:pic>
      <p:pic>
        <p:nvPicPr>
          <p:cNvPr id="60" name="picture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97560" y="3476879"/>
            <a:ext cx="342900" cy="381000"/>
          </a:xfrm>
          <a:prstGeom prst="rect">
            <a:avLst/>
          </a:prstGeom>
        </p:spPr>
      </p:pic>
      <p:pic>
        <p:nvPicPr>
          <p:cNvPr id="62" name="picture 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97560" y="4086479"/>
            <a:ext cx="304800" cy="381000"/>
          </a:xfrm>
          <a:prstGeom prst="rect">
            <a:avLst/>
          </a:prstGeom>
        </p:spPr>
      </p:pic>
      <p:pic>
        <p:nvPicPr>
          <p:cNvPr id="64" name="picture 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97560" y="4696079"/>
            <a:ext cx="304800" cy="381000"/>
          </a:xfrm>
          <a:prstGeom prst="rect">
            <a:avLst/>
          </a:prstGeom>
        </p:spPr>
      </p:pic>
      <p:pic>
        <p:nvPicPr>
          <p:cNvPr id="66" name="picture 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398260" y="4086479"/>
            <a:ext cx="304800" cy="381000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398260" y="4696079"/>
            <a:ext cx="304800" cy="381000"/>
          </a:xfrm>
          <a:prstGeom prst="rect">
            <a:avLst/>
          </a:prstGeom>
        </p:spPr>
      </p:pic>
      <p:pic>
        <p:nvPicPr>
          <p:cNvPr id="70" name="picture 7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398260" y="5305679"/>
            <a:ext cx="304800" cy="381000"/>
          </a:xfrm>
          <a:prstGeom prst="rect">
            <a:avLst/>
          </a:prstGeom>
        </p:spPr>
      </p:pic>
      <p:pic>
        <p:nvPicPr>
          <p:cNvPr id="72" name="picture 7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398260" y="3476879"/>
            <a:ext cx="285750" cy="381000"/>
          </a:xfrm>
          <a:prstGeom prst="rect">
            <a:avLst/>
          </a:prstGeom>
        </p:spPr>
      </p:pic>
      <p:pic>
        <p:nvPicPr>
          <p:cNvPr id="74" name="picture 7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559435" y="1777619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290" name="picture 12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341110" y="2820035"/>
            <a:ext cx="5143500" cy="3009900"/>
          </a:xfrm>
          <a:prstGeom prst="rect">
            <a:avLst/>
          </a:prstGeom>
        </p:spPr>
      </p:pic>
      <p:sp>
        <p:nvSpPr>
          <p:cNvPr id="1292" name="textbox 1292"/>
          <p:cNvSpPr/>
          <p:nvPr/>
        </p:nvSpPr>
        <p:spPr>
          <a:xfrm>
            <a:off x="495452" y="3504259"/>
            <a:ext cx="5292725" cy="28746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键值生成规则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9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2575" algn="l" rtl="0" eaLnBrk="0">
              <a:lnSpc>
                <a:spcPts val="1510"/>
              </a:lnSpc>
              <a:spcBef>
                <a:spcPts val="365"/>
              </a:spcBef>
              <a:tabLst>
                <a:tab pos="417830" algn="l"/>
              </a:tabLst>
            </a:pP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自定义键值生成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07670" algn="l" rtl="0" eaLnBrk="0">
              <a:lnSpc>
                <a:spcPts val="1330"/>
              </a:lnSpc>
              <a:spcBef>
                <a:spcPts val="285"/>
              </a:spcBef>
            </a:pP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key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属性，开发者可通过它自定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义键值生成规则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0675" algn="l" rtl="0" eaLnBrk="0">
              <a:lnSpc>
                <a:spcPts val="1510"/>
              </a:lnSpc>
              <a:spcBef>
                <a:spcPts val="370"/>
              </a:spcBef>
              <a:tabLst>
                <a:tab pos="434975" algn="l"/>
              </a:tabLst>
            </a:pP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默认键值生成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36880" algn="l" rtl="0" eaLnBrk="0">
              <a:lnSpc>
                <a:spcPts val="1330"/>
              </a:lnSpc>
              <a:spcBef>
                <a:spcPts val="285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若开发者未调用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key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属性，</a:t>
            </a:r>
            <a:r>
              <a:rPr sz="1000" kern="0" spc="-1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框架会使用默认的键值生成函数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2575" algn="l" rtl="0" eaLnBrk="0">
              <a:lnSpc>
                <a:spcPct val="90000"/>
              </a:lnSpc>
              <a:spcBef>
                <a:spcPts val="360"/>
              </a:spcBef>
              <a:tabLst>
                <a:tab pos="400050" algn="l"/>
              </a:tabLst>
            </a:pP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重复键值处理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9415" indent="10160" algn="l" rtl="0" eaLnBrk="0">
              <a:lnSpc>
                <a:spcPct val="115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当数组中某个数据项的键值与其他项重复时，</a:t>
            </a:r>
            <a:r>
              <a:rPr sz="1000" kern="0" spc="2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会为每一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项数据补上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index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新的键值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94" name="picture 12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6110" y="5810885"/>
            <a:ext cx="152400" cy="152400"/>
          </a:xfrm>
          <a:prstGeom prst="rect">
            <a:avLst/>
          </a:prstGeom>
        </p:spPr>
      </p:pic>
      <p:pic>
        <p:nvPicPr>
          <p:cNvPr id="1296" name="picture 12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6110" y="4972685"/>
            <a:ext cx="190500" cy="152400"/>
          </a:xfrm>
          <a:prstGeom prst="rect">
            <a:avLst/>
          </a:prstGeom>
        </p:spPr>
      </p:pic>
      <p:pic>
        <p:nvPicPr>
          <p:cNvPr id="1298" name="picture 12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6110" y="4134485"/>
            <a:ext cx="152400" cy="152400"/>
          </a:xfrm>
          <a:prstGeom prst="rect">
            <a:avLst/>
          </a:prstGeom>
        </p:spPr>
      </p:pic>
      <p:grpSp>
        <p:nvGrpSpPr>
          <p:cNvPr id="76" name="group 76"/>
          <p:cNvGrpSpPr/>
          <p:nvPr/>
        </p:nvGrpSpPr>
        <p:grpSpPr>
          <a:xfrm rot="21600000">
            <a:off x="511810" y="6725285"/>
            <a:ext cx="11125200" cy="762000"/>
            <a:chOff x="0" y="0"/>
            <a:chExt cx="11125200" cy="762000"/>
          </a:xfrm>
        </p:grpSpPr>
        <p:sp>
          <p:nvSpPr>
            <p:cNvPr id="1300" name="rect 1300"/>
            <p:cNvSpPr/>
            <p:nvPr/>
          </p:nvSpPr>
          <p:spPr>
            <a:xfrm>
              <a:off x="19050" y="0"/>
              <a:ext cx="11106150" cy="7620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302" name="textbox 1302"/>
            <p:cNvSpPr/>
            <p:nvPr/>
          </p:nvSpPr>
          <p:spPr>
            <a:xfrm>
              <a:off x="432536" y="167817"/>
              <a:ext cx="9297034" cy="4330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3000"/>
                </a:lnSpc>
              </a:pPr>
              <a:r>
                <a:rPr sz="1200" kern="0" spc="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键值重要性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8100" algn="l" rtl="0" eaLnBrk="0">
                <a:lnSpc>
                  <a:spcPts val="1510"/>
                </a:lnSpc>
                <a:spcBef>
                  <a:spcPts val="355"/>
                </a:spcBef>
              </a:pP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良好的键值生成策略可以提高渲染性能，确保组件的正确更新和复用。避免使用可能变化的索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引作为键值，优先使用数据项的唯一标识符。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304" name="picture 130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76200" cy="762000"/>
            </a:xfrm>
            <a:prstGeom prst="rect">
              <a:avLst/>
            </a:prstGeom>
          </p:spPr>
        </p:pic>
        <p:pic>
          <p:nvPicPr>
            <p:cNvPr id="1306" name="picture 130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190500" y="214745"/>
              <a:ext cx="142875" cy="206086"/>
            </a:xfrm>
            <a:prstGeom prst="rect">
              <a:avLst/>
            </a:prstGeom>
          </p:spPr>
        </p:pic>
      </p:grpSp>
      <p:sp>
        <p:nvSpPr>
          <p:cNvPr id="1308" name="textbox 1308"/>
          <p:cNvSpPr/>
          <p:nvPr/>
        </p:nvSpPr>
        <p:spPr>
          <a:xfrm>
            <a:off x="685952" y="2094559"/>
            <a:ext cx="5245100" cy="10560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键值生成目的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indent="1905" algn="l" rtl="0" eaLnBrk="0">
              <a:lnSpc>
                <a:spcPct val="118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循环渲染过程中，系统为每个数组元素生成唯一且持久的键值，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用于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标识对应的组件。当键值发生变化时，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框架会认为该数组元素已被替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换    </a:t>
            </a:r>
            <a:r>
              <a:rPr sz="1200" kern="0" spc="-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或修改。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10" name="picture 13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24510" y="1238885"/>
            <a:ext cx="4864100" cy="381000"/>
          </a:xfrm>
          <a:prstGeom prst="rect">
            <a:avLst/>
          </a:prstGeom>
        </p:spPr>
      </p:pic>
      <p:sp>
        <p:nvSpPr>
          <p:cNvPr id="1314" name="textbox 1314"/>
          <p:cNvSpPr/>
          <p:nvPr/>
        </p:nvSpPr>
        <p:spPr>
          <a:xfrm>
            <a:off x="7945641" y="2429192"/>
            <a:ext cx="1931035" cy="2311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键值生成规则判断逻</a:t>
            </a:r>
            <a:r>
              <a:rPr sz="15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辑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16" name="textbox 1316"/>
          <p:cNvSpPr/>
          <p:nvPr/>
        </p:nvSpPr>
        <p:spPr>
          <a:xfrm>
            <a:off x="7986071" y="6001162"/>
            <a:ext cx="1860550" cy="1689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图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14-29 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键值生成规则判断逻辑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18" name="picture 13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11810" y="2077085"/>
            <a:ext cx="38100" cy="1066800"/>
          </a:xfrm>
          <a:prstGeom prst="rect">
            <a:avLst/>
          </a:prstGeom>
        </p:spPr>
      </p:pic>
      <p:pic>
        <p:nvPicPr>
          <p:cNvPr id="1320" name="picture 13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11810" y="1734185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322" name="picture 13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096000" y="2472690"/>
            <a:ext cx="76200" cy="2286000"/>
          </a:xfrm>
          <a:prstGeom prst="rect">
            <a:avLst/>
          </a:prstGeom>
        </p:spPr>
      </p:pic>
      <p:pic>
        <p:nvPicPr>
          <p:cNvPr id="1324" name="picture 13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134099" y="2472690"/>
            <a:ext cx="5600700" cy="2286000"/>
          </a:xfrm>
          <a:prstGeom prst="rect">
            <a:avLst/>
          </a:prstGeom>
        </p:spPr>
      </p:pic>
      <p:sp>
        <p:nvSpPr>
          <p:cNvPr id="1326" name="textbox 1326"/>
          <p:cNvSpPr/>
          <p:nvPr/>
        </p:nvSpPr>
        <p:spPr>
          <a:xfrm>
            <a:off x="825500" y="2459990"/>
            <a:ext cx="4064000" cy="30060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000" kern="0" spc="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40" baseline="7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键值生成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ct val="90000"/>
              </a:lnSpc>
              <a:spcBef>
                <a:spcPts val="4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根据键值生成规则为数据源的每个数组项生成唯一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0000"/>
              </a:lnSpc>
              <a:spcBef>
                <a:spcPts val="1120"/>
              </a:spcBef>
            </a:pPr>
            <a:r>
              <a:rPr sz="37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700" kern="0" spc="-1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0" baseline="9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组件创建</a:t>
            </a:r>
            <a:endParaRPr sz="2300" baseline="9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97510" algn="l" rtl="0" eaLnBrk="0">
              <a:lnSpc>
                <a:spcPct val="91000"/>
              </a:lnSpc>
              <a:spcBef>
                <a:spcPts val="1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基于生成的键值创建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相应的组件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4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  <a:spcBef>
                <a:spcPts val="910"/>
              </a:spcBef>
            </a:pPr>
            <a:r>
              <a:rPr sz="3000" kern="0" spc="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4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40" baseline="70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渲染展示</a:t>
            </a:r>
            <a:endParaRPr sz="2300" baseline="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92430" algn="l" rtl="0" eaLnBrk="0">
              <a:lnSpc>
                <a:spcPct val="92000"/>
              </a:lnSpc>
              <a:spcBef>
                <a:spcPts val="3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将创建的组件渲染到界面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上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28" name="textbox 1328"/>
          <p:cNvSpPr/>
          <p:nvPr/>
        </p:nvSpPr>
        <p:spPr>
          <a:xfrm>
            <a:off x="6275583" y="2653766"/>
            <a:ext cx="5057775" cy="22358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@Entry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2700" algn="l" rtl="0" eaLnBrk="0">
              <a:lnSpc>
                <a:spcPts val="1515"/>
              </a:lnSpc>
              <a:spcBef>
                <a:spcPts val="270"/>
              </a:spcBef>
            </a:pP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@Component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struct</a:t>
            </a:r>
            <a:r>
              <a:rPr sz="1000" kern="0" spc="1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P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arent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r" rtl="0" eaLnBrk="0">
              <a:lnSpc>
                <a:spcPts val="1515"/>
              </a:lnSpc>
              <a:spcBef>
                <a:spcPts val="60"/>
              </a:spcBef>
            </a:pP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@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State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simpleList</a:t>
            </a:r>
            <a:r>
              <a:rPr sz="1000" kern="0" spc="-3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Array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&lt;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&gt;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</a:t>
            </a:r>
            <a:r>
              <a:rPr sz="1000" kern="0" spc="28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[</a:t>
            </a:r>
            <a:r>
              <a:rPr sz="1000" kern="0" spc="-3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one</a:t>
            </a:r>
            <a:r>
              <a:rPr sz="1000" kern="0" spc="-3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',</a:t>
            </a:r>
            <a:r>
              <a:rPr sz="1000" kern="0" spc="3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two</a:t>
            </a:r>
            <a:r>
              <a:rPr sz="1000" kern="0" spc="-3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',</a:t>
            </a:r>
            <a:r>
              <a:rPr sz="1000" kern="0" spc="3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three</a:t>
            </a:r>
            <a:r>
              <a:rPr sz="1000" kern="0" spc="-3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'];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8595" algn="l" rtl="0" eaLnBrk="0">
              <a:lnSpc>
                <a:spcPts val="1515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build</a:t>
            </a:r>
            <a:r>
              <a:rPr sz="1000" kern="0" spc="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</a:t>
            </a:r>
            <a:r>
              <a:rPr sz="1000" kern="0" spc="17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350520" algn="l" rtl="0" eaLnBrk="0">
              <a:lnSpc>
                <a:spcPts val="1515"/>
              </a:lnSpc>
              <a:spcBef>
                <a:spcPts val="135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Row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</a:t>
            </a:r>
            <a:r>
              <a:rPr sz="1000" kern="0" spc="17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514985" algn="l" rtl="0" eaLnBrk="0">
              <a:lnSpc>
                <a:spcPts val="1515"/>
              </a:lnSpc>
              <a:spcBef>
                <a:spcPts val="135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Column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()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680085" algn="l" rtl="0" eaLnBrk="0">
              <a:lnSpc>
                <a:spcPts val="1515"/>
              </a:lnSpc>
              <a:spcBef>
                <a:spcPts val="60"/>
              </a:spcBef>
            </a:pP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Repeat&lt;stri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ng&gt;(this</a:t>
            </a:r>
            <a:r>
              <a:rPr sz="1000" kern="0" spc="-35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.simpleList)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868680" algn="l" rtl="0" eaLnBrk="0">
              <a:lnSpc>
                <a:spcPts val="1515"/>
              </a:lnSpc>
              <a:spcBef>
                <a:spcPts val="135"/>
              </a:spcBef>
            </a:pPr>
            <a:r>
              <a:rPr sz="1000" kern="0" spc="8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each</a:t>
            </a:r>
            <a:r>
              <a:rPr sz="1000" kern="0" spc="8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((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obj</a:t>
            </a:r>
            <a:r>
              <a:rPr sz="1000" kern="0" spc="-3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8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8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RepeatItem</a:t>
            </a:r>
            <a:r>
              <a:rPr sz="1000" kern="0" spc="8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&lt;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8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&gt;)</a:t>
            </a:r>
            <a:r>
              <a:rPr sz="1000" kern="0" spc="8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8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=&gt;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8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{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1010285" algn="l" rtl="0" eaLnBrk="0">
              <a:lnSpc>
                <a:spcPts val="1515"/>
              </a:lnSpc>
              <a:spcBef>
                <a:spcPts val="60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ChildItem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({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item</a:t>
            </a:r>
            <a:r>
              <a:rPr sz="1000" kern="0" spc="-31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: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obj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item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})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  <a:p>
            <a:pPr marL="850900" algn="l" rtl="0" eaLnBrk="0">
              <a:lnSpc>
                <a:spcPts val="1515"/>
              </a:lnSpc>
              <a:spcBef>
                <a:spcPts val="135"/>
              </a:spcBef>
            </a:pP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})</a:t>
            </a:r>
            <a:r>
              <a:rPr sz="1000" kern="0" spc="2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ke</a:t>
            </a:r>
            <a:r>
              <a:rPr sz="1000" kern="0" spc="27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((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item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string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&gt;</a:t>
            </a:r>
            <a:r>
              <a:rPr sz="1000" kern="0" spc="1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item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)</a:t>
            </a:r>
            <a:endParaRPr sz="10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graphicFrame>
        <p:nvGraphicFramePr>
          <p:cNvPr id="1330" name="table 1330"/>
          <p:cNvGraphicFramePr>
            <a:graphicFrameLocks noGrp="1"/>
          </p:cNvGraphicFramePr>
          <p:nvPr/>
        </p:nvGraphicFramePr>
        <p:xfrm>
          <a:off x="7486650" y="5368290"/>
          <a:ext cx="2857500" cy="1905000"/>
        </p:xfrm>
        <a:graphic>
          <a:graphicData uri="http://schemas.openxmlformats.org/drawingml/2006/table">
            <a:tbl>
              <a:tblPr/>
              <a:tblGrid>
                <a:gridCol w="2857500"/>
              </a:tblGrid>
              <a:tr h="2476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09675" algn="l" rtl="0" eaLnBrk="0">
                        <a:lnSpc>
                          <a:spcPct val="89000"/>
                        </a:lnSpc>
                        <a:spcBef>
                          <a:spcPts val="5"/>
                        </a:spcBef>
                        <a:tabLst>
                          <a:tab pos="1278255" algn="l"/>
                        </a:tabLst>
                      </a:pPr>
                      <a:r>
                        <a:rPr sz="9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9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设备预览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1F2937"/>
                    </a:solidFill>
                  </a:tcPr>
                </a:tc>
              </a:tr>
              <a:tr h="16573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32" name="picture 13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610600" y="5444490"/>
            <a:ext cx="85725" cy="114300"/>
          </a:xfrm>
          <a:prstGeom prst="rect">
            <a:avLst/>
          </a:prstGeom>
        </p:spPr>
      </p:pic>
      <p:pic>
        <p:nvPicPr>
          <p:cNvPr id="1334" name="picture 13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58100" y="5768340"/>
            <a:ext cx="2514600" cy="1333500"/>
          </a:xfrm>
          <a:prstGeom prst="rect">
            <a:avLst/>
          </a:prstGeom>
        </p:spPr>
      </p:pic>
      <p:pic>
        <p:nvPicPr>
          <p:cNvPr id="1336" name="picture 13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69900" y="1291590"/>
            <a:ext cx="4178300" cy="381000"/>
          </a:xfrm>
          <a:prstGeom prst="rect">
            <a:avLst/>
          </a:prstGeom>
        </p:spPr>
      </p:pic>
      <p:grpSp>
        <p:nvGrpSpPr>
          <p:cNvPr id="78" name="group 78"/>
          <p:cNvGrpSpPr/>
          <p:nvPr/>
        </p:nvGrpSpPr>
        <p:grpSpPr>
          <a:xfrm rot="21600000">
            <a:off x="4038600" y="6254115"/>
            <a:ext cx="923925" cy="800100"/>
            <a:chOff x="0" y="0"/>
            <a:chExt cx="923925" cy="800100"/>
          </a:xfrm>
        </p:grpSpPr>
        <p:pic>
          <p:nvPicPr>
            <p:cNvPr id="1338" name="picture 133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923925" cy="800100"/>
            </a:xfrm>
            <a:prstGeom prst="rect">
              <a:avLst/>
            </a:prstGeom>
          </p:spPr>
        </p:pic>
        <p:sp>
          <p:nvSpPr>
            <p:cNvPr id="1340" name="textbox 1340"/>
            <p:cNvSpPr/>
            <p:nvPr/>
          </p:nvSpPr>
          <p:spPr>
            <a:xfrm>
              <a:off x="-12700" y="-12700"/>
              <a:ext cx="949325" cy="8255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2870" algn="l" rtl="0" eaLnBrk="0">
                <a:lnSpc>
                  <a:spcPts val="1275"/>
                </a:lnSpc>
                <a:spcBef>
                  <a:spcPts val="0"/>
                </a:spcBef>
              </a:pP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键值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: "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three</a:t>
              </a: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8750" algn="l" rtl="0" eaLnBrk="0">
                <a:lnSpc>
                  <a:spcPct val="81000"/>
                </a:lnSpc>
                <a:spcBef>
                  <a:spcPts val="450"/>
                </a:spcBef>
              </a:pPr>
              <a:r>
                <a:rPr sz="1200" kern="0" spc="-10" dirty="0">
                  <a:solidFill>
                    <a:srgbClr val="00000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ChildItem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4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9380" algn="l" rtl="0" eaLnBrk="0">
                <a:lnSpc>
                  <a:spcPts val="1275"/>
                </a:lnSpc>
              </a:pP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item</a:t>
              </a:r>
              <a:r>
                <a:rPr sz="1000" kern="0" spc="4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: "</a:t>
              </a: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three</a:t>
              </a:r>
              <a:r>
                <a:rPr sz="1000" kern="0" spc="4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80" name="group 80"/>
          <p:cNvGrpSpPr/>
          <p:nvPr/>
        </p:nvGrpSpPr>
        <p:grpSpPr>
          <a:xfrm rot="21600000">
            <a:off x="1409700" y="6254115"/>
            <a:ext cx="847725" cy="800100"/>
            <a:chOff x="0" y="0"/>
            <a:chExt cx="847725" cy="800100"/>
          </a:xfrm>
        </p:grpSpPr>
        <p:pic>
          <p:nvPicPr>
            <p:cNvPr id="1342" name="picture 134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847725" cy="800100"/>
            </a:xfrm>
            <a:prstGeom prst="rect">
              <a:avLst/>
            </a:prstGeom>
          </p:spPr>
        </p:pic>
        <p:sp>
          <p:nvSpPr>
            <p:cNvPr id="1344" name="textbox 1344"/>
            <p:cNvSpPr/>
            <p:nvPr/>
          </p:nvSpPr>
          <p:spPr>
            <a:xfrm>
              <a:off x="-12700" y="-12700"/>
              <a:ext cx="873125" cy="8255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6045" algn="l" rtl="0" eaLnBrk="0">
                <a:lnSpc>
                  <a:spcPts val="1275"/>
                </a:lnSpc>
                <a:spcBef>
                  <a:spcPts val="0"/>
                </a:spcBef>
              </a:pP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键值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: "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one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1285" algn="l" rtl="0" eaLnBrk="0">
                <a:lnSpc>
                  <a:spcPct val="81000"/>
                </a:lnSpc>
                <a:spcBef>
                  <a:spcPts val="450"/>
                </a:spcBef>
              </a:pPr>
              <a:r>
                <a:rPr sz="1200" kern="0" spc="-10" dirty="0">
                  <a:solidFill>
                    <a:srgbClr val="00000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ChildItem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4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2555" algn="l" rtl="0" eaLnBrk="0">
                <a:lnSpc>
                  <a:spcPts val="1275"/>
                </a:lnSpc>
              </a:pP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item</a:t>
              </a:r>
              <a:r>
                <a:rPr sz="1000" kern="0" spc="3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:</a:t>
              </a:r>
              <a:r>
                <a:rPr sz="1000" kern="0" spc="5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3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one</a:t>
              </a:r>
              <a:r>
                <a:rPr sz="1000" kern="0" spc="3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82" name="group 82"/>
          <p:cNvGrpSpPr/>
          <p:nvPr/>
        </p:nvGrpSpPr>
        <p:grpSpPr>
          <a:xfrm rot="21600000">
            <a:off x="2752725" y="6254115"/>
            <a:ext cx="838200" cy="800100"/>
            <a:chOff x="0" y="0"/>
            <a:chExt cx="838200" cy="800100"/>
          </a:xfrm>
        </p:grpSpPr>
        <p:pic>
          <p:nvPicPr>
            <p:cNvPr id="1346" name="picture 134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838200" cy="800100"/>
            </a:xfrm>
            <a:prstGeom prst="rect">
              <a:avLst/>
            </a:prstGeom>
          </p:spPr>
        </p:pic>
        <p:sp>
          <p:nvSpPr>
            <p:cNvPr id="1348" name="textbox 1348"/>
            <p:cNvSpPr/>
            <p:nvPr/>
          </p:nvSpPr>
          <p:spPr>
            <a:xfrm>
              <a:off x="-12700" y="-12700"/>
              <a:ext cx="863600" cy="8255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6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06680" algn="l" rtl="0" eaLnBrk="0">
                <a:lnSpc>
                  <a:spcPts val="1275"/>
                </a:lnSpc>
                <a:spcBef>
                  <a:spcPts val="0"/>
                </a:spcBef>
              </a:pP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键值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:</a:t>
              </a:r>
              <a:r>
                <a:rPr sz="1000" kern="0" spc="60" dirty="0">
                  <a:solidFill>
                    <a:srgbClr val="6B72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r>
                <a:rPr sz="1000" kern="0" spc="0" dirty="0">
                  <a:solidFill>
                    <a:srgbClr val="6B72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two</a:t>
              </a:r>
              <a:r>
                <a:rPr sz="1000" kern="0" spc="30" dirty="0">
                  <a:solidFill>
                    <a:srgbClr val="6B728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4935" algn="l" rtl="0" eaLnBrk="0">
                <a:lnSpc>
                  <a:spcPct val="81000"/>
                </a:lnSpc>
                <a:spcBef>
                  <a:spcPts val="450"/>
                </a:spcBef>
              </a:pPr>
              <a:r>
                <a:rPr sz="1200" kern="0" spc="-10" dirty="0">
                  <a:solidFill>
                    <a:srgbClr val="000000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ChildItem</a:t>
              </a:r>
              <a:endParaRPr sz="1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14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3825" algn="l" rtl="0" eaLnBrk="0">
                <a:lnSpc>
                  <a:spcPts val="1275"/>
                </a:lnSpc>
              </a:pP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item</a:t>
              </a:r>
              <a:r>
                <a:rPr sz="1000" kern="0" spc="2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:</a:t>
              </a:r>
              <a:r>
                <a:rPr sz="1000" kern="0" spc="6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000" kern="0" spc="2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r>
                <a:rPr sz="1000" kern="0" spc="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two</a:t>
              </a:r>
              <a:r>
                <a:rPr sz="1000" kern="0" spc="20" dirty="0">
                  <a:solidFill>
                    <a:srgbClr val="2563EB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"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1350" name="textbox 1350"/>
          <p:cNvSpPr/>
          <p:nvPr/>
        </p:nvSpPr>
        <p:spPr>
          <a:xfrm>
            <a:off x="448386" y="2026107"/>
            <a:ext cx="1395730" cy="2895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首次渲染流程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52" name="textbox 1352"/>
          <p:cNvSpPr/>
          <p:nvPr/>
        </p:nvSpPr>
        <p:spPr>
          <a:xfrm>
            <a:off x="6084442" y="4997907"/>
            <a:ext cx="944880" cy="2889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渲染效果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54" name="picture 135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0075" y="2901315"/>
            <a:ext cx="95250" cy="2305050"/>
          </a:xfrm>
          <a:prstGeom prst="rect">
            <a:avLst/>
          </a:prstGeom>
        </p:spPr>
      </p:pic>
      <p:sp>
        <p:nvSpPr>
          <p:cNvPr id="1356" name="textbox 1356"/>
          <p:cNvSpPr/>
          <p:nvPr/>
        </p:nvSpPr>
        <p:spPr>
          <a:xfrm>
            <a:off x="443928" y="5809551"/>
            <a:ext cx="1169035" cy="2374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组件创建示例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58" name="textbox 1358"/>
          <p:cNvSpPr/>
          <p:nvPr/>
        </p:nvSpPr>
        <p:spPr>
          <a:xfrm>
            <a:off x="6078270" y="2039594"/>
            <a:ext cx="944880" cy="2736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60" name="picture 136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57200" y="1748790"/>
            <a:ext cx="914400" cy="38100"/>
          </a:xfrm>
          <a:prstGeom prst="rect">
            <a:avLst/>
          </a:prstGeom>
        </p:spPr>
      </p:pic>
      <p:pic>
        <p:nvPicPr>
          <p:cNvPr id="1362" name="picture 136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457450" y="6577965"/>
            <a:ext cx="142875" cy="152400"/>
          </a:xfrm>
          <a:prstGeom prst="rect">
            <a:avLst/>
          </a:prstGeom>
        </p:spPr>
      </p:pic>
      <p:pic>
        <p:nvPicPr>
          <p:cNvPr id="1364" name="picture 136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743325" y="6577965"/>
            <a:ext cx="142875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68" name="textbox 1368"/>
          <p:cNvSpPr/>
          <p:nvPr/>
        </p:nvSpPr>
        <p:spPr>
          <a:xfrm>
            <a:off x="596900" y="2004695"/>
            <a:ext cx="4932045" cy="34944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键值比对策略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940" algn="l" rtl="0" eaLnBrk="0">
              <a:lnSpc>
                <a:spcPts val="1510"/>
              </a:lnSpc>
              <a:spcBef>
                <a:spcPts val="87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会依次对比上次的所有键值和本次更新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后的键值，实现智能更新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ct val="92000"/>
              </a:lnSpc>
              <a:spcBef>
                <a:spcPts val="450"/>
              </a:spcBef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组件复用机制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940" indent="1905" algn="l" rtl="0" eaLnBrk="0">
              <a:lnSpc>
                <a:spcPct val="117000"/>
              </a:lnSpc>
              <a:spcBef>
                <a:spcPts val="88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当更新后的键值和上次相同，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直接复用子组件，并更新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RepeatItem.index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索引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algn="l" rtl="0" eaLnBrk="0">
              <a:lnSpc>
                <a:spcPct val="92000"/>
              </a:lnSpc>
              <a:spcBef>
                <a:spcPts val="460"/>
              </a:spcBef>
            </a:pPr>
            <a:r>
              <a:rPr sz="15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多余组件处理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305" indent="-5715" algn="l" rtl="0" eaLnBrk="0">
              <a:lnSpc>
                <a:spcPct val="113000"/>
              </a:lnSpc>
              <a:spcBef>
                <a:spcPts val="88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完成重复键值比较后，若有上次未使用的组件，且新数据需要创建组件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 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会复用多余组件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ct val="96000"/>
              </a:lnSpc>
              <a:spcBef>
                <a:spcPts val="455"/>
              </a:spcBef>
            </a:pPr>
            <a:r>
              <a:rPr sz="15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索引更新策略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algn="l" rtl="0" eaLnBrk="0">
              <a:lnSpc>
                <a:spcPts val="1515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复用组件时，会同步更新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RepeatItem.item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数据源和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RepeatItem.ind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ex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索引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70" name="textbox 1370"/>
          <p:cNvSpPr/>
          <p:nvPr/>
        </p:nvSpPr>
        <p:spPr>
          <a:xfrm>
            <a:off x="6759575" y="5784850"/>
            <a:ext cx="4876800" cy="17526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0" algn="l" rtl="0" eaLnBrk="0">
              <a:lnSpc>
                <a:spcPct val="97000"/>
              </a:lnSpc>
              <a:tabLst>
                <a:tab pos="33972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关键要点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8600" algn="l" rtl="0" eaLnBrk="0">
              <a:lnSpc>
                <a:spcPts val="1510"/>
              </a:lnSpc>
              <a:spcBef>
                <a:spcPts val="910"/>
              </a:spcBef>
            </a:pPr>
            <a:r>
              <a:rPr sz="800" kern="0" spc="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800" kern="0" spc="5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第三项键值变化但组件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被复用，仅更新数据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6225" algn="l" rtl="0" eaLnBrk="0">
              <a:lnSpc>
                <a:spcPts val="2215"/>
              </a:lnSpc>
              <a:tabLst>
                <a:tab pos="38735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索引值保持不变，维持组件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在视图中的位置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8600" algn="l" rtl="0" eaLnBrk="0">
              <a:lnSpc>
                <a:spcPts val="1510"/>
              </a:lnSpc>
              <a:spcBef>
                <a:spcPts val="1075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200" kern="0" spc="12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比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ForEach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更高效，避免不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必要的组件重建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1510"/>
              </a:lnSpc>
            </a:pPr>
            <a:r>
              <a:rPr sz="800" kern="0" spc="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800" kern="0" spc="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数据变化时仅刷新必要的组件，提升渲染性能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72" name="picture 1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988175" y="6642100"/>
            <a:ext cx="47625" cy="47625"/>
          </a:xfrm>
          <a:prstGeom prst="rect">
            <a:avLst/>
          </a:prstGeom>
        </p:spPr>
      </p:pic>
      <p:pic>
        <p:nvPicPr>
          <p:cNvPr id="1374" name="picture 13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911975" y="5965825"/>
            <a:ext cx="114300" cy="152400"/>
          </a:xfrm>
          <a:prstGeom prst="rect">
            <a:avLst/>
          </a:prstGeom>
        </p:spPr>
      </p:pic>
      <p:sp>
        <p:nvSpPr>
          <p:cNvPr id="1376" name="textbox 1376"/>
          <p:cNvSpPr/>
          <p:nvPr/>
        </p:nvSpPr>
        <p:spPr>
          <a:xfrm>
            <a:off x="393700" y="5788660"/>
            <a:ext cx="5334000" cy="1428750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115" algn="l" rtl="0" eaLnBrk="0">
              <a:lnSpc>
                <a:spcPts val="1255"/>
              </a:lnSpc>
            </a:pPr>
            <a:r>
              <a:rPr sz="1000" b="1" kern="0" spc="10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b="1" kern="0" spc="10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Repeat</a:t>
            </a: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遍历</a:t>
            </a: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simpleList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2560" algn="l" rtl="0" eaLnBrk="0">
              <a:lnSpc>
                <a:spcPts val="1240"/>
              </a:lnSpc>
              <a:spcBef>
                <a:spcPts val="385"/>
              </a:spcBef>
            </a:pP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Repeat</a:t>
            </a:r>
            <a:r>
              <a:rPr sz="1000" kern="0" spc="1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&gt;(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simpleList</a:t>
            </a:r>
            <a:r>
              <a:rPr sz="1000" kern="0" spc="1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84150" algn="l" rtl="0" eaLnBrk="0">
              <a:lnSpc>
                <a:spcPts val="1240"/>
              </a:lnSpc>
              <a:spcBef>
                <a:spcPts val="335"/>
              </a:spcBef>
            </a:pPr>
            <a:r>
              <a:rPr sz="1000" kern="0" spc="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each</a:t>
            </a:r>
            <a:r>
              <a:rPr sz="1000" kern="0" spc="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((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</a:t>
            </a:r>
            <a:r>
              <a:rPr sz="1000" kern="0" spc="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RepeatItem</a:t>
            </a:r>
            <a:r>
              <a:rPr sz="1000" kern="0" spc="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&gt;)</a:t>
            </a:r>
            <a:r>
              <a:rPr sz="1000" kern="0" spc="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7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9405" algn="l" rtl="0" eaLnBrk="0">
              <a:lnSpc>
                <a:spcPts val="1240"/>
              </a:lnSpc>
              <a:spcBef>
                <a:spcPts val="335"/>
              </a:spcBef>
            </a:pP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ChildItem</a:t>
            </a:r>
            <a:r>
              <a:rPr sz="1000" kern="0" spc="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({</a:t>
            </a:r>
            <a:r>
              <a:rPr sz="1000" kern="0" spc="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</a:t>
            </a:r>
            <a:r>
              <a:rPr sz="1000" kern="0" spc="-35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1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3195" algn="l" rtl="0" eaLnBrk="0">
              <a:lnSpc>
                <a:spcPts val="1300"/>
              </a:lnSpc>
              <a:spcBef>
                <a:spcPts val="335"/>
              </a:spcBef>
            </a:pPr>
            <a:r>
              <a:rPr sz="1000" kern="0" spc="-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84150" algn="l" rtl="0" eaLnBrk="0">
              <a:lnSpc>
                <a:spcPts val="1240"/>
              </a:lnSpc>
              <a:spcBef>
                <a:spcPts val="275"/>
              </a:spcBef>
            </a:pPr>
            <a:r>
              <a:rPr sz="1000" kern="0" spc="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key</a:t>
            </a:r>
            <a:r>
              <a:rPr sz="1000" kern="0" spc="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((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0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378" name="picture 13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06400" y="1220470"/>
            <a:ext cx="6591300" cy="381000"/>
          </a:xfrm>
          <a:prstGeom prst="rect">
            <a:avLst/>
          </a:prstGeom>
        </p:spPr>
      </p:pic>
      <p:sp>
        <p:nvSpPr>
          <p:cNvPr id="1382" name="textbox 1382"/>
          <p:cNvSpPr/>
          <p:nvPr/>
        </p:nvSpPr>
        <p:spPr>
          <a:xfrm>
            <a:off x="8585200" y="4264660"/>
            <a:ext cx="1028700" cy="571500"/>
          </a:xfrm>
          <a:prstGeom prst="rect">
            <a:avLst/>
          </a:prstGeom>
          <a:solidFill>
            <a:srgbClr val="DCFCE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0495" algn="l" rtl="0" eaLnBrk="0">
              <a:lnSpc>
                <a:spcPct val="89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115" algn="l" rtl="0" eaLnBrk="0">
              <a:lnSpc>
                <a:spcPts val="1455"/>
              </a:lnSpc>
              <a:spcBef>
                <a:spcPts val="265"/>
              </a:spcBef>
            </a:pPr>
            <a:r>
              <a:rPr sz="1200" kern="0" spc="-10" dirty="0">
                <a:solidFill>
                  <a:srgbClr val="16653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'new three'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1384" name="picture 13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36550" y="1982470"/>
            <a:ext cx="114300" cy="3136900"/>
          </a:xfrm>
          <a:prstGeom prst="rect">
            <a:avLst/>
          </a:prstGeom>
        </p:spPr>
      </p:pic>
      <p:sp>
        <p:nvSpPr>
          <p:cNvPr id="1386" name="textbox 1386"/>
          <p:cNvSpPr/>
          <p:nvPr/>
        </p:nvSpPr>
        <p:spPr>
          <a:xfrm>
            <a:off x="7213600" y="3197860"/>
            <a:ext cx="952500" cy="57150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2575" algn="l" rtl="0" eaLnBrk="0">
              <a:lnSpc>
                <a:spcPct val="88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88" name="textbox 1388"/>
          <p:cNvSpPr/>
          <p:nvPr/>
        </p:nvSpPr>
        <p:spPr>
          <a:xfrm>
            <a:off x="8242300" y="3197860"/>
            <a:ext cx="952500" cy="57150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2575" algn="l" rtl="0" eaLnBrk="0">
              <a:lnSpc>
                <a:spcPct val="88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90" name="textbox 1390"/>
          <p:cNvSpPr/>
          <p:nvPr/>
        </p:nvSpPr>
        <p:spPr>
          <a:xfrm>
            <a:off x="9271000" y="3197860"/>
            <a:ext cx="952500" cy="57150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2575" algn="l" rtl="0" eaLnBrk="0">
              <a:lnSpc>
                <a:spcPct val="88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92" name="textbox 1392"/>
          <p:cNvSpPr/>
          <p:nvPr/>
        </p:nvSpPr>
        <p:spPr>
          <a:xfrm>
            <a:off x="7213600" y="4988560"/>
            <a:ext cx="952500" cy="571500"/>
          </a:xfrm>
          <a:prstGeom prst="rect">
            <a:avLst/>
          </a:prstGeom>
          <a:solidFill>
            <a:srgbClr val="3B82F6">
              <a:alpha val="96078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2575" algn="l" rtl="0" eaLnBrk="0">
              <a:lnSpc>
                <a:spcPct val="88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94" name="textbox 1394"/>
          <p:cNvSpPr/>
          <p:nvPr/>
        </p:nvSpPr>
        <p:spPr>
          <a:xfrm>
            <a:off x="8242300" y="4988560"/>
            <a:ext cx="952500" cy="571500"/>
          </a:xfrm>
          <a:prstGeom prst="rect">
            <a:avLst/>
          </a:prstGeom>
          <a:solidFill>
            <a:srgbClr val="3B82F6">
              <a:alpha val="93333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2575" algn="l" rtl="0" eaLnBrk="0">
              <a:lnSpc>
                <a:spcPct val="88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96" name="textbox 1396"/>
          <p:cNvSpPr/>
          <p:nvPr/>
        </p:nvSpPr>
        <p:spPr>
          <a:xfrm>
            <a:off x="9271000" y="4988560"/>
            <a:ext cx="952500" cy="571500"/>
          </a:xfrm>
          <a:prstGeom prst="rect">
            <a:avLst/>
          </a:prstGeom>
          <a:solidFill>
            <a:srgbClr val="22C55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2730" algn="l" rtl="0" eaLnBrk="0">
              <a:lnSpc>
                <a:spcPct val="88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3*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98" name="textbox 1398"/>
          <p:cNvSpPr/>
          <p:nvPr/>
        </p:nvSpPr>
        <p:spPr>
          <a:xfrm>
            <a:off x="7202366" y="3999852"/>
            <a:ext cx="2448560" cy="1943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330"/>
              </a:lnSpc>
            </a:pP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数据源变化后（第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项修改为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new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three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</a:t>
            </a:r>
            <a:r>
              <a:rPr sz="1000" kern="0" spc="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00" name="textbox 1400"/>
          <p:cNvSpPr/>
          <p:nvPr/>
        </p:nvSpPr>
        <p:spPr>
          <a:xfrm>
            <a:off x="8585200" y="2473960"/>
            <a:ext cx="704850" cy="571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0495" algn="l" rtl="0" eaLnBrk="0">
              <a:lnSpc>
                <a:spcPct val="89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115" algn="l" rtl="0" eaLnBrk="0">
              <a:lnSpc>
                <a:spcPts val="1455"/>
              </a:lnSpc>
              <a:spcBef>
                <a:spcPts val="265"/>
              </a:spcBef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'three'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02" name="textbox 1402"/>
          <p:cNvSpPr/>
          <p:nvPr/>
        </p:nvSpPr>
        <p:spPr>
          <a:xfrm>
            <a:off x="7200900" y="1812169"/>
            <a:ext cx="2160904" cy="2216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9000"/>
              </a:lnSpc>
              <a:tabLst>
                <a:tab pos="258445" algn="l"/>
              </a:tabLst>
            </a:pP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数据源变化时的更新过程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04" name="picture 14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213600" y="1826260"/>
            <a:ext cx="171450" cy="171450"/>
          </a:xfrm>
          <a:prstGeom prst="rect">
            <a:avLst/>
          </a:prstGeom>
        </p:spPr>
      </p:pic>
      <p:sp>
        <p:nvSpPr>
          <p:cNvPr id="1406" name="textbox 1406"/>
          <p:cNvSpPr/>
          <p:nvPr/>
        </p:nvSpPr>
        <p:spPr>
          <a:xfrm>
            <a:off x="7213600" y="2473960"/>
            <a:ext cx="619125" cy="571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1765" algn="l" rtl="0" eaLnBrk="0">
              <a:lnSpc>
                <a:spcPct val="89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0020" algn="l" rtl="0" eaLnBrk="0">
              <a:lnSpc>
                <a:spcPts val="1455"/>
              </a:lnSpc>
              <a:spcBef>
                <a:spcPts val="265"/>
              </a:spcBef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'one'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08" name="textbox 1408"/>
          <p:cNvSpPr/>
          <p:nvPr/>
        </p:nvSpPr>
        <p:spPr>
          <a:xfrm>
            <a:off x="7213600" y="4264660"/>
            <a:ext cx="619125" cy="571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1765" algn="l" rtl="0" eaLnBrk="0">
              <a:lnSpc>
                <a:spcPct val="89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0020" algn="l" rtl="0" eaLnBrk="0">
              <a:lnSpc>
                <a:spcPts val="1455"/>
              </a:lnSpc>
              <a:spcBef>
                <a:spcPts val="265"/>
              </a:spcBef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'one'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10" name="textbox 1410"/>
          <p:cNvSpPr/>
          <p:nvPr/>
        </p:nvSpPr>
        <p:spPr>
          <a:xfrm>
            <a:off x="7908925" y="2473960"/>
            <a:ext cx="600075" cy="571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9860" algn="l" rtl="0" eaLnBrk="0">
              <a:lnSpc>
                <a:spcPct val="89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115" algn="l" rtl="0" eaLnBrk="0">
              <a:lnSpc>
                <a:spcPts val="1455"/>
              </a:lnSpc>
              <a:spcBef>
                <a:spcPts val="265"/>
              </a:spcBef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'two'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12" name="textbox 1412"/>
          <p:cNvSpPr/>
          <p:nvPr/>
        </p:nvSpPr>
        <p:spPr>
          <a:xfrm>
            <a:off x="7908925" y="4264660"/>
            <a:ext cx="600075" cy="571500"/>
          </a:xfrm>
          <a:prstGeom prst="rect">
            <a:avLst/>
          </a:prstGeom>
          <a:solidFill>
            <a:srgbClr val="DBEAFE">
              <a:alpha val="99215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9860" algn="l" rtl="0" eaLnBrk="0">
              <a:lnSpc>
                <a:spcPct val="89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115" algn="l" rtl="0" eaLnBrk="0">
              <a:lnSpc>
                <a:spcPts val="1455"/>
              </a:lnSpc>
              <a:spcBef>
                <a:spcPts val="265"/>
              </a:spcBef>
            </a:pP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'two'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14" name="textbox 1414"/>
          <p:cNvSpPr/>
          <p:nvPr/>
        </p:nvSpPr>
        <p:spPr>
          <a:xfrm>
            <a:off x="7565364" y="5601690"/>
            <a:ext cx="2423795" cy="151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900" kern="0" spc="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复用                        复用                    数据刷新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16" name="textbox 1416"/>
          <p:cNvSpPr/>
          <p:nvPr/>
        </p:nvSpPr>
        <p:spPr>
          <a:xfrm>
            <a:off x="381000" y="5471160"/>
            <a:ext cx="135445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6000"/>
              </a:lnSpc>
            </a:pPr>
            <a:r>
              <a:rPr sz="1800" kern="0" spc="60" dirty="0">
                <a:solidFill>
                  <a:srgbClr val="04249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</a:t>
            </a:r>
            <a:r>
              <a:rPr sz="1800" kern="0" spc="60" dirty="0">
                <a:solidFill>
                  <a:srgbClr val="04249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示例代码片段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18" name="textbox 1418"/>
          <p:cNvSpPr/>
          <p:nvPr/>
        </p:nvSpPr>
        <p:spPr>
          <a:xfrm>
            <a:off x="7202233" y="2223021"/>
            <a:ext cx="690880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初始数据源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20" name="picture 14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93700" y="171577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84" name="group 84"/>
          <p:cNvGrpSpPr/>
          <p:nvPr/>
        </p:nvGrpSpPr>
        <p:grpSpPr>
          <a:xfrm rot="21600000">
            <a:off x="5173980" y="2195956"/>
            <a:ext cx="6391275" cy="4333875"/>
            <a:chOff x="0" y="0"/>
            <a:chExt cx="6391275" cy="4333875"/>
          </a:xfrm>
        </p:grpSpPr>
        <p:sp>
          <p:nvSpPr>
            <p:cNvPr id="1422" name="rect 1422"/>
            <p:cNvSpPr/>
            <p:nvPr/>
          </p:nvSpPr>
          <p:spPr>
            <a:xfrm>
              <a:off x="0" y="0"/>
              <a:ext cx="6391275" cy="4333875"/>
            </a:xfrm>
            <a:prstGeom prst="rect">
              <a:avLst/>
            </a:prstGeom>
            <a:solidFill>
              <a:srgbClr val="1F2937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424" name="rect 1424"/>
            <p:cNvSpPr/>
            <p:nvPr/>
          </p:nvSpPr>
          <p:spPr>
            <a:xfrm>
              <a:off x="152400" y="2095500"/>
              <a:ext cx="2876550" cy="152400"/>
            </a:xfrm>
            <a:prstGeom prst="rect">
              <a:avLst/>
            </a:prstGeom>
            <a:solidFill>
              <a:srgbClr val="3B82F6">
                <a:alpha val="1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426" name="rect 1426"/>
            <p:cNvSpPr/>
            <p:nvPr/>
          </p:nvSpPr>
          <p:spPr>
            <a:xfrm>
              <a:off x="152400" y="1704975"/>
              <a:ext cx="3867150" cy="152400"/>
            </a:xfrm>
            <a:prstGeom prst="rect">
              <a:avLst/>
            </a:prstGeom>
            <a:solidFill>
              <a:srgbClr val="3B82F6">
                <a:alpha val="1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428" name="rect 1428"/>
            <p:cNvSpPr/>
            <p:nvPr/>
          </p:nvSpPr>
          <p:spPr>
            <a:xfrm>
              <a:off x="152400" y="3048000"/>
              <a:ext cx="3038475" cy="152400"/>
            </a:xfrm>
            <a:prstGeom prst="rect">
              <a:avLst/>
            </a:prstGeom>
            <a:solidFill>
              <a:srgbClr val="3B82F6">
                <a:alpha val="1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430" name="rect 1430"/>
            <p:cNvSpPr/>
            <p:nvPr/>
          </p:nvSpPr>
          <p:spPr>
            <a:xfrm>
              <a:off x="152400" y="1895475"/>
              <a:ext cx="4029075" cy="152400"/>
            </a:xfrm>
            <a:prstGeom prst="rect">
              <a:avLst/>
            </a:prstGeom>
            <a:solidFill>
              <a:srgbClr val="3B82F6">
                <a:alpha val="1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432" name="textbox 1432"/>
            <p:cNvSpPr/>
            <p:nvPr/>
          </p:nvSpPr>
          <p:spPr>
            <a:xfrm>
              <a:off x="139305" y="158932"/>
              <a:ext cx="5040629" cy="40195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1220"/>
                </a:lnSpc>
              </a:pP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@Entry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2700" algn="l" rtl="0" eaLnBrk="0">
                <a:lnSpc>
                  <a:spcPts val="1220"/>
                </a:lnSpc>
                <a:spcBef>
                  <a:spcPts val="275"/>
                </a:spcBef>
              </a:pP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1000" kern="0" spc="1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Parent</a:t>
              </a:r>
              <a:r>
                <a:rPr sz="1000" kern="0" spc="1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r" rtl="0" eaLnBrk="0">
                <a:lnSpc>
                  <a:spcPts val="1220"/>
                </a:lnSpc>
                <a:spcBef>
                  <a:spcPts val="275"/>
                </a:spcBef>
              </a:pP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State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simpleList</a:t>
              </a:r>
              <a:r>
                <a:rPr sz="1000" kern="0" spc="-3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Array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&lt;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&gt;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2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[</a:t>
              </a:r>
              <a:r>
                <a:rPr sz="1000" kern="0" spc="-3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one</a:t>
              </a:r>
              <a:r>
                <a:rPr sz="1000" kern="0" spc="-3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',</a:t>
              </a:r>
              <a:r>
                <a:rPr sz="1000" kern="0" spc="3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two</a:t>
              </a:r>
              <a:r>
                <a:rPr sz="1000" kern="0" spc="-3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',</a:t>
              </a:r>
              <a:r>
                <a:rPr sz="1000" kern="0" spc="3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three</a:t>
              </a:r>
              <a:r>
                <a:rPr sz="1000" kern="0" spc="-3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'];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86055" algn="l" rtl="0" eaLnBrk="0">
                <a:lnSpc>
                  <a:spcPts val="122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46075" algn="l" rtl="0" eaLnBrk="0">
                <a:lnSpc>
                  <a:spcPts val="1220"/>
                </a:lnSpc>
                <a:spcBef>
                  <a:spcPts val="27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</a:t>
              </a:r>
              <a:r>
                <a:rPr sz="1000" kern="0" spc="1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08000" algn="l" rtl="0" eaLnBrk="0">
                <a:lnSpc>
                  <a:spcPts val="1360"/>
                </a:lnSpc>
                <a:spcBef>
                  <a:spcPts val="13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('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交换数组项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1</a:t>
              </a:r>
              <a:r>
                <a:rPr sz="1000" kern="0" spc="-2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2</a:t>
              </a:r>
              <a:r>
                <a:rPr sz="1000" kern="0" spc="-3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701040" algn="l" rtl="0" eaLnBrk="0">
                <a:lnSpc>
                  <a:spcPts val="1500"/>
                </a:lnSpc>
              </a:pP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onClick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(()</a:t>
              </a:r>
              <a:r>
                <a:rPr sz="1000" kern="0" spc="1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=&gt;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40740" algn="l" rtl="0" eaLnBrk="0">
                <a:lnSpc>
                  <a:spcPts val="1220"/>
                </a:lnSpc>
                <a:spcBef>
                  <a:spcPts val="27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temp</a:t>
              </a:r>
              <a:r>
                <a:rPr sz="1000" kern="0" spc="-3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1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simpleList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[2]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44550" algn="l" rtl="0" eaLnBrk="0">
                <a:lnSpc>
                  <a:spcPts val="1220"/>
                </a:lnSpc>
                <a:spcBef>
                  <a:spcPts val="27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simpleList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[2]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simpleList</a:t>
              </a:r>
              <a:r>
                <a:rPr sz="10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[1]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44550" algn="l" rtl="0" eaLnBrk="0">
                <a:lnSpc>
                  <a:spcPts val="1220"/>
                </a:lnSpc>
                <a:spcBef>
                  <a:spcPts val="35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000" kern="0" spc="1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simpleList</a:t>
              </a:r>
              <a:r>
                <a:rPr sz="1000" kern="0" spc="1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[1]</a:t>
              </a:r>
              <a:r>
                <a:rPr sz="1000" kern="0" spc="1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temp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78815" algn="l" rtl="0" eaLnBrk="0">
                <a:lnSpc>
                  <a:spcPts val="1220"/>
                </a:lnSpc>
                <a:spcBef>
                  <a:spcPts val="275"/>
                </a:spcBef>
              </a:pP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3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13715" algn="l" rtl="0" eaLnBrk="0">
                <a:lnSpc>
                  <a:spcPts val="1220"/>
                </a:lnSpc>
                <a:spcBef>
                  <a:spcPts val="300"/>
                </a:spcBef>
              </a:pP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Repeat&lt;string&gt;</a:t>
              </a:r>
              <a:r>
                <a:rPr sz="1000" kern="0" spc="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(this.simpleList)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701040" algn="l" rtl="0" eaLnBrk="0">
                <a:lnSpc>
                  <a:spcPts val="1220"/>
                </a:lnSpc>
                <a:spcBef>
                  <a:spcPts val="275"/>
                </a:spcBef>
              </a:pP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each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((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obj</a:t>
              </a:r>
              <a:r>
                <a:rPr sz="1000" kern="0" spc="-3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RepeatItem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&lt;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&gt;)</a:t>
              </a:r>
              <a:r>
                <a:rPr sz="1000" kern="0" spc="1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=&gt;</a:t>
              </a:r>
              <a:r>
                <a:rPr sz="1000" kern="0" spc="1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36930" algn="l" rtl="0" eaLnBrk="0">
                <a:lnSpc>
                  <a:spcPts val="1220"/>
                </a:lnSpc>
                <a:spcBef>
                  <a:spcPts val="275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("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index</a:t>
              </a:r>
              <a:r>
                <a:rPr sz="1000" kern="0" spc="-3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+</a:t>
              </a:r>
              <a:r>
                <a:rPr sz="1000" kern="0" spc="1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obj</a:t>
              </a:r>
              <a:r>
                <a:rPr sz="1000" kern="0" spc="-3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index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39470" algn="l" rtl="0" eaLnBrk="0">
                <a:lnSpc>
                  <a:spcPts val="1220"/>
                </a:lnSpc>
                <a:spcBef>
                  <a:spcPts val="350"/>
                </a:spcBef>
              </a:pP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ChildItem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({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item</a:t>
              </a:r>
              <a:r>
                <a:rPr sz="1000" kern="0" spc="-30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obj</a:t>
              </a:r>
              <a:r>
                <a:rPr sz="1000" kern="0" spc="-3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item</a:t>
              </a:r>
              <a:r>
                <a:rPr sz="1000" kern="0" spc="1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78815" algn="l" rtl="0" eaLnBrk="0">
                <a:lnSpc>
                  <a:spcPts val="1220"/>
                </a:lnSpc>
                <a:spcBef>
                  <a:spcPts val="275"/>
                </a:spcBef>
              </a:pP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})</a:t>
              </a:r>
              <a:r>
                <a:rPr sz="1000" kern="0" spc="-3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key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((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item</a:t>
              </a:r>
              <a:r>
                <a:rPr sz="1000" kern="0" spc="-3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r>
                <a:rPr sz="1000" kern="0" spc="1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=&gt;</a:t>
              </a:r>
              <a:r>
                <a:rPr sz="1000" kern="0" spc="1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item</a:t>
              </a:r>
              <a:r>
                <a:rPr sz="1000" kern="0" spc="5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49885" algn="l" rtl="0" eaLnBrk="0">
                <a:lnSpc>
                  <a:spcPts val="1220"/>
                </a:lnSpc>
                <a:spcBef>
                  <a:spcPts val="275"/>
                </a:spcBef>
              </a:pP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85420" algn="l" rtl="0" eaLnBrk="0">
                <a:lnSpc>
                  <a:spcPts val="1220"/>
                </a:lnSpc>
                <a:spcBef>
                  <a:spcPts val="275"/>
                </a:spcBef>
              </a:pP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0955" algn="l" rtl="0" eaLnBrk="0">
                <a:lnSpc>
                  <a:spcPts val="1220"/>
                </a:lnSpc>
                <a:spcBef>
                  <a:spcPts val="275"/>
                </a:spcBef>
              </a:pPr>
              <a:r>
                <a:rPr sz="10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1434" name="textbox 1434"/>
          <p:cNvSpPr/>
          <p:nvPr/>
        </p:nvSpPr>
        <p:spPr>
          <a:xfrm>
            <a:off x="655955" y="2435402"/>
            <a:ext cx="3945890" cy="20358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5000"/>
              </a:lnSpc>
              <a:tabLst>
                <a:tab pos="391795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索引值变化处理机制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2570" indent="-77470" algn="l" rtl="0" eaLnBrk="0">
              <a:lnSpc>
                <a:spcPct val="113000"/>
              </a:lnSpc>
              <a:spcBef>
                <a:spcPts val="1480"/>
              </a:spcBef>
              <a:tabLst>
                <a:tab pos="25527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当交换数组项时，若</a:t>
            </a:r>
            <a:r>
              <a:rPr sz="1200" kern="0" spc="-2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键值保持一致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会复用已有</a:t>
            </a:r>
            <a:r>
              <a:rPr sz="1200" kern="0" spc="8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605"/>
              </a:lnSpc>
              <a:spcBef>
                <a:spcPts val="1465"/>
              </a:spcBef>
              <a:tabLst>
                <a:tab pos="24130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仅对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使用了</a:t>
            </a:r>
            <a:r>
              <a:rPr sz="1200" b="1" kern="0" spc="0" dirty="0">
                <a:solidFill>
                  <a:srgbClr val="1D4ED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index</a:t>
            </a:r>
            <a:r>
              <a:rPr sz="1200" kern="0" spc="0" dirty="0">
                <a:solidFill>
                  <a:srgbClr val="1D4ED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索引值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的组件进行数据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刷新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480"/>
              </a:spcBef>
              <a:tabLst>
                <a:tab pos="24701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无需重建整个组件，显著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提升渲染性能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ct val="92000"/>
              </a:lnSpc>
              <a:spcBef>
                <a:spcPts val="0"/>
              </a:spcBef>
              <a:tabLst>
                <a:tab pos="20574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适用场景：数据排序、拖拽重排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等操作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36" name="picture 14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68655" y="4291456"/>
            <a:ext cx="114300" cy="152400"/>
          </a:xfrm>
          <a:prstGeom prst="rect">
            <a:avLst/>
          </a:prstGeom>
        </p:spPr>
      </p:pic>
      <p:pic>
        <p:nvPicPr>
          <p:cNvPr id="1438" name="picture 14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68655" y="3910456"/>
            <a:ext cx="152400" cy="152400"/>
          </a:xfrm>
          <a:prstGeom prst="rect">
            <a:avLst/>
          </a:prstGeom>
        </p:spPr>
      </p:pic>
      <p:pic>
        <p:nvPicPr>
          <p:cNvPr id="1440" name="picture 14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68655" y="3529456"/>
            <a:ext cx="152400" cy="152400"/>
          </a:xfrm>
          <a:prstGeom prst="rect">
            <a:avLst/>
          </a:prstGeom>
        </p:spPr>
      </p:pic>
      <p:pic>
        <p:nvPicPr>
          <p:cNvPr id="1442" name="picture 14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68655" y="2919856"/>
            <a:ext cx="152400" cy="152400"/>
          </a:xfrm>
          <a:prstGeom prst="rect">
            <a:avLst/>
          </a:prstGeom>
        </p:spPr>
      </p:pic>
      <p:pic>
        <p:nvPicPr>
          <p:cNvPr id="1444" name="picture 14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8655" y="2453131"/>
            <a:ext cx="228600" cy="228600"/>
          </a:xfrm>
          <a:prstGeom prst="rect">
            <a:avLst/>
          </a:prstGeom>
        </p:spPr>
      </p:pic>
      <p:graphicFrame>
        <p:nvGraphicFramePr>
          <p:cNvPr id="1446" name="table 1446"/>
          <p:cNvGraphicFramePr>
            <a:graphicFrameLocks noGrp="1"/>
          </p:cNvGraphicFramePr>
          <p:nvPr/>
        </p:nvGraphicFramePr>
        <p:xfrm>
          <a:off x="668655" y="4710556"/>
          <a:ext cx="4048125" cy="628650"/>
        </p:xfrm>
        <a:graphic>
          <a:graphicData uri="http://schemas.openxmlformats.org/drawingml/2006/table">
            <a:tbl>
              <a:tblPr>
                <a:solidFill>
                  <a:srgbClr val="EFF6FF"/>
                </a:solidFill>
              </a:tblPr>
              <a:tblGrid>
                <a:gridCol w="4048125"/>
              </a:tblGrid>
              <a:tr h="6159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9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24460" indent="132080" algn="l" rtl="0" eaLnBrk="0">
                        <a:lnSpc>
                          <a:spcPct val="115000"/>
                        </a:lnSpc>
                        <a:spcBef>
                          <a:spcPts val="5"/>
                        </a:spcBef>
                        <a:tabLst>
                          <a:tab pos="329565" algn="l"/>
                        </a:tabLst>
                      </a:pPr>
                      <a:r>
                        <a:rPr sz="10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5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优化原理</a:t>
                      </a:r>
                      <a:r>
                        <a:rPr sz="1000" kern="0" spc="15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</a:t>
                      </a:r>
                      <a:r>
                        <a:rPr sz="1000" kern="0" spc="5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：通过键值比</a:t>
                      </a:r>
                      <a:r>
                        <a:rPr sz="1000" kern="0" spc="4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对确定组件复用，仅更新受影响的数</a:t>
                      </a:r>
                      <a:r>
                        <a:rPr sz="10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   </a:t>
                      </a:r>
                      <a:r>
                        <a:rPr sz="1000" kern="0" spc="6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据绑定，避免不必要</a:t>
                      </a:r>
                      <a:r>
                        <a:rPr sz="1000" kern="0" spc="5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</a:t>
                      </a:r>
                      <a:r>
                        <a:rPr sz="1000" kern="0" spc="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DOM</a:t>
                      </a:r>
                      <a:r>
                        <a:rPr sz="1000" kern="0" spc="5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操作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pic>
        <p:nvPicPr>
          <p:cNvPr id="1448" name="picture 14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92480" y="4862956"/>
            <a:ext cx="133350" cy="133350"/>
          </a:xfrm>
          <a:prstGeom prst="rect">
            <a:avLst/>
          </a:prstGeom>
        </p:spPr>
      </p:pic>
      <p:pic>
        <p:nvPicPr>
          <p:cNvPr id="1450" name="picture 14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52755" y="1433956"/>
            <a:ext cx="6591300" cy="381000"/>
          </a:xfrm>
          <a:prstGeom prst="rect">
            <a:avLst/>
          </a:prstGeom>
        </p:spPr>
      </p:pic>
      <p:pic>
        <p:nvPicPr>
          <p:cNvPr id="1452" name="picture 14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40055" y="1929256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54" name="textbox 1454"/>
          <p:cNvSpPr/>
          <p:nvPr/>
        </p:nvSpPr>
        <p:spPr>
          <a:xfrm>
            <a:off x="6544945" y="1827530"/>
            <a:ext cx="5169535" cy="49060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90"/>
              </a:lnSpc>
            </a:pPr>
            <a:r>
              <a:rPr sz="1000" i="1" kern="0" spc="8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8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8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i="1" kern="0" spc="8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i="1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ObservedV</a:t>
            </a:r>
            <a:r>
              <a:rPr sz="1000" i="1" kern="0" spc="8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000" i="1" kern="0" spc="8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</a:t>
            </a:r>
            <a:r>
              <a:rPr sz="1000" i="1" kern="0" spc="7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器装饰的类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ts val="1240"/>
              </a:lnSpc>
              <a:spcBef>
                <a:spcPts val="290"/>
              </a:spcBef>
            </a:pPr>
            <a:r>
              <a:rPr sz="1000" b="1" kern="0" spc="11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b="1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ObservedV</a:t>
            </a:r>
            <a:r>
              <a:rPr sz="1000" b="1" kern="0" spc="11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000" b="1" kern="0" spc="11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b="1" kern="0" spc="11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000" kern="0" spc="1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2720" algn="l" rtl="0" eaLnBrk="0">
              <a:lnSpc>
                <a:spcPts val="1220"/>
              </a:lnSpc>
              <a:spcBef>
                <a:spcPts val="305"/>
              </a:spcBef>
            </a:pPr>
            <a:r>
              <a:rPr sz="1000" i="1" kern="0" spc="7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7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7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i="1" kern="0" spc="7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i="1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Trace</a:t>
            </a:r>
            <a:r>
              <a:rPr sz="1000" i="1" kern="0" spc="7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装饰器装饰的</a:t>
            </a:r>
            <a:r>
              <a:rPr sz="1000" i="1" kern="0" spc="6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5260" algn="l" rtl="0" eaLnBrk="0">
              <a:lnSpc>
                <a:spcPts val="1220"/>
              </a:lnSpc>
              <a:spcBef>
                <a:spcPts val="385"/>
              </a:spcBef>
            </a:pPr>
            <a:r>
              <a:rPr sz="1000" b="1" kern="0" spc="7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b="1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Trace</a:t>
            </a:r>
            <a:r>
              <a:rPr sz="1000" b="1" kern="0" spc="7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7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7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b="1" kern="0" spc="11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''</a:t>
            </a:r>
            <a:r>
              <a:rPr sz="1000" kern="0" spc="7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4605" algn="l" rtl="0" eaLnBrk="0">
              <a:lnSpc>
                <a:spcPts val="1240"/>
              </a:lnSpc>
              <a:spcBef>
                <a:spcPts val="300"/>
              </a:spcBef>
            </a:pPr>
            <a:r>
              <a:rPr sz="1000" b="1" kern="0" spc="11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b="1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ObservedV</a:t>
            </a:r>
            <a:r>
              <a:rPr sz="1000" b="1" kern="0" spc="11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000" b="1" kern="0" spc="11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b="1" kern="0" spc="11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r>
              <a:rPr sz="1000" kern="0" spc="1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5260" algn="l" rtl="0" eaLnBrk="0">
              <a:lnSpc>
                <a:spcPts val="1240"/>
              </a:lnSpc>
              <a:spcBef>
                <a:spcPts val="335"/>
              </a:spcBef>
            </a:pPr>
            <a:r>
              <a:rPr sz="1000" b="1" kern="0" spc="6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b="1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Trace</a:t>
            </a:r>
            <a:r>
              <a:rPr sz="1000" b="1" kern="0" spc="6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</a:t>
            </a:r>
            <a:r>
              <a:rPr sz="1000" kern="0" spc="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000" kern="0" spc="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000" b="1" kern="0" spc="6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</a:t>
            </a:r>
            <a:r>
              <a:rPr sz="1000" kern="0" spc="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2(</a:t>
            </a:r>
            <a:r>
              <a:rPr sz="1000" kern="0" spc="-3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5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algn="l" rtl="0" eaLnBrk="0">
              <a:lnSpc>
                <a:spcPts val="1220"/>
              </a:lnSpc>
              <a:spcBef>
                <a:spcPts val="300"/>
              </a:spcBef>
            </a:pPr>
            <a:r>
              <a:rPr sz="1000" b="1" kern="0" spc="14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b="1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4605" algn="l" rtl="0" eaLnBrk="0">
              <a:lnSpc>
                <a:spcPts val="1220"/>
              </a:lnSpc>
              <a:spcBef>
                <a:spcPts val="355"/>
              </a:spcBef>
            </a:pPr>
            <a:r>
              <a:rPr sz="1000" b="1" kern="0" spc="15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b="1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ComponentV</a:t>
            </a:r>
            <a:r>
              <a:rPr sz="1000" b="1" kern="0" spc="15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</a:t>
            </a:r>
            <a:r>
              <a:rPr sz="1000" b="1" kern="0" spc="15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b="1" kern="0" spc="14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Parent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5260" algn="l" rtl="0" eaLnBrk="0">
              <a:lnSpc>
                <a:spcPts val="1220"/>
              </a:lnSpc>
              <a:spcBef>
                <a:spcPts val="355"/>
              </a:spcBef>
            </a:pPr>
            <a:r>
              <a:rPr sz="1000" b="1" kern="0" spc="9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b="1" kern="0" spc="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Local</a:t>
            </a:r>
            <a:r>
              <a:rPr sz="1000" b="1" kern="0" spc="90" dirty="0">
                <a:solidFill>
                  <a:srgbClr val="9333E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simpleList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Array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1&gt;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40995" algn="l" rtl="0" eaLnBrk="0">
              <a:lnSpc>
                <a:spcPts val="1240"/>
              </a:lnSpc>
              <a:spcBef>
                <a:spcPts val="355"/>
              </a:spcBef>
            </a:pP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000" b="1" kern="0" spc="3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1(</a:t>
            </a:r>
            <a:r>
              <a:rPr sz="1000" kern="0" spc="-3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one</a:t>
            </a:r>
            <a:r>
              <a:rPr sz="1000" kern="0" spc="3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40995" algn="l" rtl="0" eaLnBrk="0">
              <a:lnSpc>
                <a:spcPts val="1240"/>
              </a:lnSpc>
              <a:spcBef>
                <a:spcPts val="335"/>
              </a:spcBef>
            </a:pP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000" b="1" kern="0" spc="3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1(</a:t>
            </a:r>
            <a:r>
              <a:rPr sz="1000" kern="0" spc="-3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two</a:t>
            </a:r>
            <a:r>
              <a:rPr sz="1000" kern="0" spc="3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40995" algn="l" rtl="0" eaLnBrk="0">
              <a:lnSpc>
                <a:spcPts val="1240"/>
              </a:lnSpc>
              <a:spcBef>
                <a:spcPts val="335"/>
              </a:spcBef>
            </a:pP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000" b="1" kern="0" spc="5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1(</a:t>
            </a:r>
            <a:r>
              <a:rPr sz="1000" kern="0" spc="-3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three</a:t>
            </a:r>
            <a:r>
              <a:rPr sz="1000" kern="0" spc="5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89865" algn="l" rtl="0" eaLnBrk="0">
              <a:lnSpc>
                <a:spcPts val="1300"/>
              </a:lnSpc>
              <a:spcBef>
                <a:spcPts val="335"/>
              </a:spcBef>
            </a:pPr>
            <a:r>
              <a:rPr sz="1000" kern="0" spc="-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];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3515" algn="l" rtl="0" eaLnBrk="0">
              <a:lnSpc>
                <a:spcPts val="1300"/>
              </a:lnSpc>
              <a:spcBef>
                <a:spcPts val="300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2740" algn="l" rtl="0" eaLnBrk="0">
              <a:lnSpc>
                <a:spcPts val="1325"/>
              </a:lnSpc>
              <a:spcBef>
                <a:spcPts val="135"/>
              </a:spcBef>
            </a:pPr>
            <a:r>
              <a:rPr sz="1000" i="1" kern="0" spc="8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-2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8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修改子属性值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ts val="1240"/>
              </a:lnSpc>
              <a:spcBef>
                <a:spcPts val="385"/>
              </a:spcBef>
            </a:pP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simpleList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[2]</a:t>
            </a:r>
            <a:r>
              <a:rPr sz="1000" kern="0" spc="-3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-3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2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new</a:t>
            </a:r>
            <a:r>
              <a:rPr sz="1000" kern="0" spc="5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three</a:t>
            </a:r>
            <a:r>
              <a:rPr sz="1000" kern="0" spc="4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2740" algn="l" rtl="0" eaLnBrk="0">
              <a:lnSpc>
                <a:spcPts val="1220"/>
              </a:lnSpc>
              <a:spcBef>
                <a:spcPts val="310"/>
              </a:spcBef>
            </a:pPr>
            <a:r>
              <a:rPr sz="1000" i="1" kern="0" spc="9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i="1" kern="0" spc="9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i="1" kern="0" spc="0" dirty="0">
                <a:solidFill>
                  <a:srgbClr val="64748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Repeat</a:t>
            </a:r>
            <a:r>
              <a:rPr sz="1000" i="1" kern="0" spc="90" dirty="0">
                <a:solidFill>
                  <a:srgbClr val="64748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循环渲染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42900" algn="l" rtl="0" eaLnBrk="0">
              <a:lnSpc>
                <a:spcPts val="1240"/>
              </a:lnSpc>
              <a:spcBef>
                <a:spcPts val="385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Repeat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1&gt;(</a:t>
            </a: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simpleList</a:t>
            </a:r>
            <a:r>
              <a:rPr sz="10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24510" algn="l" rtl="0" eaLnBrk="0">
              <a:lnSpc>
                <a:spcPts val="1240"/>
              </a:lnSpc>
              <a:spcBef>
                <a:spcPts val="335"/>
              </a:spcBef>
            </a:pP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each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((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RepeatItem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1&gt;)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2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240"/>
              </a:lnSpc>
              <a:spcBef>
                <a:spcPts val="335"/>
              </a:spcBef>
            </a:pP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ChildItem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({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</a:t>
            </a:r>
            <a:r>
              <a:rPr sz="1000" kern="0" spc="-3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-3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-3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02920" algn="l" rtl="0" eaLnBrk="0">
              <a:lnSpc>
                <a:spcPts val="1300"/>
              </a:lnSpc>
              <a:spcBef>
                <a:spcPts val="335"/>
              </a:spcBef>
            </a:pPr>
            <a:r>
              <a:rPr sz="10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24510" algn="l" rtl="0" eaLnBrk="0">
              <a:lnSpc>
                <a:spcPts val="1240"/>
              </a:lnSpc>
              <a:spcBef>
                <a:spcPts val="275"/>
              </a:spcBef>
            </a:pP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key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((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item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1,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b="1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toString</a:t>
            </a:r>
            <a:r>
              <a:rPr sz="10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82880" algn="l" rtl="0" eaLnBrk="0">
              <a:lnSpc>
                <a:spcPts val="1300"/>
              </a:lnSpc>
              <a:spcBef>
                <a:spcPts val="335"/>
              </a:spcBef>
            </a:pP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2860" algn="l" rtl="0" eaLnBrk="0">
              <a:lnSpc>
                <a:spcPts val="1300"/>
              </a:lnSpc>
              <a:spcBef>
                <a:spcPts val="275"/>
              </a:spcBef>
            </a:pPr>
            <a:r>
              <a:rPr sz="10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165" algn="l" rtl="0" eaLnBrk="0">
              <a:lnSpc>
                <a:spcPct val="96000"/>
              </a:lnSpc>
              <a:spcBef>
                <a:spcPts val="5"/>
              </a:spcBef>
            </a:pP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56" name="textbox 1456"/>
          <p:cNvSpPr/>
          <p:nvPr/>
        </p:nvSpPr>
        <p:spPr>
          <a:xfrm>
            <a:off x="6544945" y="6613525"/>
            <a:ext cx="3104515" cy="501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0000"/>
              </a:lnSpc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修改数组项子属性值触发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@T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race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监听</a:t>
            </a:r>
            <a:endParaRPr sz="1200" kern="0" spc="-10" dirty="0">
              <a:solidFill>
                <a:srgbClr val="374151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0000"/>
              </a:lnSpc>
            </a:pP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@ObservedV2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实现深度观测</a:t>
            </a:r>
            <a:endParaRPr sz="1200" kern="0" spc="-10" dirty="0">
              <a:solidFill>
                <a:srgbClr val="374151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0000"/>
              </a:lnSpc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只刷新使用了变化属性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000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                                                                                 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58" name="picture 14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370320" y="7325360"/>
            <a:ext cx="114300" cy="114300"/>
          </a:xfrm>
          <a:prstGeom prst="rect">
            <a:avLst/>
          </a:prstGeom>
        </p:spPr>
      </p:pic>
      <p:pic>
        <p:nvPicPr>
          <p:cNvPr id="1460" name="picture 14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70320" y="7020560"/>
            <a:ext cx="114300" cy="114300"/>
          </a:xfrm>
          <a:prstGeom prst="rect">
            <a:avLst/>
          </a:prstGeom>
        </p:spPr>
      </p:pic>
      <p:pic>
        <p:nvPicPr>
          <p:cNvPr id="1462" name="picture 14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70320" y="6715760"/>
            <a:ext cx="114300" cy="114300"/>
          </a:xfrm>
          <a:prstGeom prst="rect">
            <a:avLst/>
          </a:prstGeom>
        </p:spPr>
      </p:pic>
      <p:sp>
        <p:nvSpPr>
          <p:cNvPr id="1464" name="textbox 1464"/>
          <p:cNvSpPr/>
          <p:nvPr/>
        </p:nvSpPr>
        <p:spPr>
          <a:xfrm>
            <a:off x="639445" y="1910080"/>
            <a:ext cx="4826000" cy="2376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tabLst>
                <a:tab pos="396875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7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问题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13970" algn="l" rtl="0" eaLnBrk="0">
              <a:lnSpc>
                <a:spcPct val="113000"/>
              </a:lnSpc>
              <a:spcBef>
                <a:spcPts val="1495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当数据源数组项为对象数据类型时，仅修改某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个数组项的属性值，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框架无法自动监听到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变化，无法触发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的重新渲染。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7000"/>
              </a:lnSpc>
              <a:spcBef>
                <a:spcPts val="545"/>
              </a:spcBef>
              <a:tabLst>
                <a:tab pos="320675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解决方案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ts val="1510"/>
              </a:lnSpc>
            </a:pP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结合使用</a:t>
            </a:r>
            <a:r>
              <a:rPr sz="1200" b="1" kern="0" spc="-20" dirty="0">
                <a:solidFill>
                  <a:srgbClr val="9333E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@ObservedV2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b="1" kern="0" spc="-20" dirty="0">
                <a:solidFill>
                  <a:srgbClr val="9333E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@Trace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装饰器实现深度观测：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66" name="picture 14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2145" y="3042285"/>
            <a:ext cx="171450" cy="228600"/>
          </a:xfrm>
          <a:prstGeom prst="rect">
            <a:avLst/>
          </a:prstGeom>
        </p:spPr>
      </p:pic>
      <p:pic>
        <p:nvPicPr>
          <p:cNvPr id="1468" name="picture 14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52145" y="1922780"/>
            <a:ext cx="228600" cy="228600"/>
          </a:xfrm>
          <a:prstGeom prst="rect">
            <a:avLst/>
          </a:prstGeom>
        </p:spPr>
      </p:pic>
      <p:sp>
        <p:nvSpPr>
          <p:cNvPr id="1470" name="textbox 1470"/>
          <p:cNvSpPr/>
          <p:nvPr/>
        </p:nvSpPr>
        <p:spPr>
          <a:xfrm>
            <a:off x="941330" y="3790429"/>
            <a:ext cx="3838575" cy="2019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300" kern="0" spc="8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300" b="1" kern="0" spc="8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b="1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ObservedV</a:t>
            </a:r>
            <a:r>
              <a:rPr sz="1300" b="1" kern="0" spc="8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1300" kern="0" spc="8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装饰类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algn="l" rtl="0" eaLnBrk="0">
              <a:lnSpc>
                <a:spcPts val="1510"/>
              </a:lnSpc>
              <a:spcBef>
                <a:spcPts val="77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让类及其属性具有深度观测的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能力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  <a:spcBef>
                <a:spcPts val="395"/>
              </a:spcBef>
            </a:pPr>
            <a:r>
              <a:rPr sz="13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300" b="1" kern="0" spc="5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b="1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Trace</a:t>
            </a:r>
            <a:r>
              <a:rPr sz="13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装饰状态变量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algn="l" rtl="0" eaLnBrk="0">
              <a:lnSpc>
                <a:spcPct val="92000"/>
              </a:lnSpc>
              <a:spcBef>
                <a:spcPts val="89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仅会通知关联的组件进行刷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25" algn="l" rtl="0" eaLnBrk="0">
              <a:lnSpc>
                <a:spcPct val="100000"/>
              </a:lnSpc>
              <a:spcBef>
                <a:spcPts val="400"/>
              </a:spcBef>
            </a:pPr>
            <a:r>
              <a:rPr sz="1300" kern="0" spc="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高效更新</a:t>
            </a:r>
            <a:r>
              <a:rPr sz="1300" b="1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endParaRPr sz="1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algn="l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只有使用了被观察属性的组件才会被刷新，提高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渲染性能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72" name="picture 14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2145" y="6264720"/>
            <a:ext cx="4457700" cy="895728"/>
          </a:xfrm>
          <a:prstGeom prst="rect">
            <a:avLst/>
          </a:prstGeom>
        </p:spPr>
      </p:pic>
      <p:pic>
        <p:nvPicPr>
          <p:cNvPr id="1474" name="picture 14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36245" y="1250315"/>
            <a:ext cx="6591300" cy="381000"/>
          </a:xfrm>
          <a:prstGeom prst="rect">
            <a:avLst/>
          </a:prstGeom>
        </p:spPr>
      </p:pic>
      <p:pic>
        <p:nvPicPr>
          <p:cNvPr id="1476" name="picture 147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367145" y="1665605"/>
            <a:ext cx="76200" cy="4906645"/>
          </a:xfrm>
          <a:prstGeom prst="rect">
            <a:avLst/>
          </a:prstGeom>
        </p:spPr>
      </p:pic>
      <p:pic>
        <p:nvPicPr>
          <p:cNvPr id="1478" name="picture 147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52144" y="3761105"/>
            <a:ext cx="190500" cy="190500"/>
          </a:xfrm>
          <a:prstGeom prst="rect">
            <a:avLst/>
          </a:prstGeom>
        </p:spPr>
      </p:pic>
      <p:pic>
        <p:nvPicPr>
          <p:cNvPr id="1480" name="picture 148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737870" y="3951605"/>
            <a:ext cx="19050" cy="666750"/>
          </a:xfrm>
          <a:prstGeom prst="rect">
            <a:avLst/>
          </a:prstGeom>
        </p:spPr>
      </p:pic>
      <p:pic>
        <p:nvPicPr>
          <p:cNvPr id="1482" name="picture 148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52144" y="4523105"/>
            <a:ext cx="190500" cy="190500"/>
          </a:xfrm>
          <a:prstGeom prst="rect">
            <a:avLst/>
          </a:prstGeom>
        </p:spPr>
      </p:pic>
      <p:pic>
        <p:nvPicPr>
          <p:cNvPr id="1484" name="picture 148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737870" y="4713605"/>
            <a:ext cx="19050" cy="666750"/>
          </a:xfrm>
          <a:prstGeom prst="rect">
            <a:avLst/>
          </a:prstGeom>
        </p:spPr>
      </p:pic>
      <p:pic>
        <p:nvPicPr>
          <p:cNvPr id="1486" name="picture 148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52144" y="5285105"/>
            <a:ext cx="190500" cy="190500"/>
          </a:xfrm>
          <a:prstGeom prst="rect">
            <a:avLst/>
          </a:prstGeom>
        </p:spPr>
      </p:pic>
      <p:pic>
        <p:nvPicPr>
          <p:cNvPr id="1488" name="picture 148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423545" y="1745615"/>
            <a:ext cx="914400" cy="38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39445" y="5852795"/>
            <a:ext cx="2211070" cy="356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0165" algn="l" rtl="0" eaLnBrk="0">
              <a:lnSpc>
                <a:spcPct val="96000"/>
              </a:lnSpc>
              <a:spcBef>
                <a:spcPts val="5"/>
              </a:spcBef>
            </a:pPr>
            <a:r>
              <a:rPr kern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匕  </a:t>
            </a:r>
            <a:r>
              <a:rPr kern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数据变化流程</a:t>
            </a:r>
            <a:endParaRPr lang="zh-CN" altLang="en-US" kern="0" dirty="0">
              <a:solidFill>
                <a:srgbClr val="1F2937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1145" y="7218680"/>
            <a:ext cx="6096000" cy="362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rtl="0" eaLnBrk="0">
              <a:lnSpc>
                <a:spcPct val="147000"/>
              </a:lnSpc>
            </a:pPr>
            <a:r>
              <a:rPr sz="1200" kern="0" spc="1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?</a:t>
            </a:r>
            <a:r>
              <a:rPr sz="1200" kern="0" spc="290" dirty="0">
                <a:solidFill>
                  <a:srgbClr val="F59E0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 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提示：相比重建整个组件，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@</a:t>
            </a:r>
            <a:r>
              <a:rPr sz="1200" kern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ObservedV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2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和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@</a:t>
            </a:r>
            <a:r>
              <a:rPr sz="1200" kern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Trace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的组合可显</a:t>
            </a:r>
            <a:r>
              <a:rPr sz="1200" kern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著提高渲染性能 </a:t>
            </a:r>
            <a:endParaRPr lang="zh-CN" altLang="en-US" sz="1200" kern="0" dirty="0">
              <a:solidFill>
                <a:srgbClr val="4B5563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490" name="table 149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10210" y="6379845"/>
          <a:ext cx="11520170" cy="1205865"/>
        </p:xfrm>
        <a:graphic>
          <a:graphicData uri="http://schemas.openxmlformats.org/drawingml/2006/table">
            <a:tbl>
              <a:tblPr>
                <a:solidFill>
                  <a:srgbClr val="EFF6FF"/>
                </a:solidFill>
              </a:tblPr>
              <a:tblGrid>
                <a:gridCol w="11520170"/>
              </a:tblGrid>
              <a:tr h="1205865">
                <a:tc>
                  <a:txBody>
                    <a:bodyPr/>
                    <a:p>
                      <a:pPr algn="l" rtl="0" eaLnBrk="0">
                        <a:lnSpc>
                          <a:spcPct val="175000"/>
                        </a:lnSpc>
                      </a:pPr>
                      <a:r>
                        <a:rPr lang="en-US" sz="15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   </a:t>
                      </a:r>
                      <a:r>
                        <a:rPr sz="15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?</a:t>
                      </a:r>
                      <a:r>
                        <a:rPr sz="1500" kern="0" spc="27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500" kern="0" spc="20" dirty="0">
                          <a:solidFill>
                            <a:srgbClr val="1E40A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最佳实践要点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47650" algn="l" rtl="0" eaLnBrk="0">
                        <a:lnSpc>
                          <a:spcPts val="1510"/>
                        </a:lnSpc>
                        <a:spcBef>
                          <a:spcPts val="1430"/>
                        </a:spcBef>
                      </a:pPr>
                      <a:r>
                        <a:rPr sz="1800" kern="0" spc="10" baseline="-100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Segoe UI Symbol"/>
                          <a:ea typeface="Segoe UI Symbol"/>
                          <a:cs typeface="Segoe UI Symbol"/>
                        </a:rPr>
                        <a:t>✓</a:t>
                      </a:r>
                      <a:r>
                        <a:rPr sz="1100" kern="0" spc="1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Segoe UI Symbol"/>
                          <a:ea typeface="Segoe UI Symbol"/>
                          <a:cs typeface="Segoe UI Symbol"/>
                        </a:rPr>
                        <a:t>  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为键值生成规则提供唯一且稳定的标识符      </a:t>
                      </a:r>
                      <a:r>
                        <a:rPr sz="1800" kern="0" spc="10" baseline="-100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Segoe UI Symbol"/>
                          <a:ea typeface="Segoe UI Symbol"/>
                          <a:cs typeface="Segoe UI Symbol"/>
                        </a:rPr>
                        <a:t>✓</a:t>
                      </a:r>
                      <a:r>
                        <a:rPr sz="1100" kern="0" spc="1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Segoe UI Symbol"/>
                          <a:ea typeface="Segoe UI Symbol"/>
                          <a:cs typeface="Segoe UI Symbol"/>
                        </a:rPr>
                        <a:t>  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避免在键值中使用索引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，防止非预期的渲染结果</a:t>
                      </a:r>
                      <a:r>
                        <a:rPr lang="en-US"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</a:t>
                      </a:r>
                      <a:r>
                        <a:rPr sz="1200" kern="0" spc="10" baseline="100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Segoe UI Symbol"/>
                          <a:ea typeface="Segoe UI Symbol"/>
                          <a:cs typeface="Segoe UI Symbol"/>
                          <a:sym typeface="+mn-ea"/>
                        </a:rPr>
                        <a:t>✓</a:t>
                      </a:r>
                      <a:r>
                        <a:rPr sz="1200" kern="0" spc="1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Segoe UI Symbol"/>
                          <a:ea typeface="Segoe UI Symbol"/>
                          <a:cs typeface="Segoe UI Symbol"/>
                          <a:sym typeface="+mn-ea"/>
                        </a:rPr>
                        <a:t>  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  <a:sym typeface="+mn-ea"/>
                        </a:rPr>
                        <a:t>大数据量场景优先考虑</a:t>
                      </a:r>
                      <a:r>
                        <a:rPr sz="1200" kern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  <a:sym typeface="+mn-ea"/>
                        </a:rPr>
                        <a:t>LazyForEach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  <a:sym typeface="+mn-ea"/>
                        </a:rPr>
                        <a:t>减少内存占用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247650" algn="l" rtl="0" eaLnBrk="0">
                        <a:lnSpc>
                          <a:spcPts val="1510"/>
                        </a:lnSpc>
                        <a:spcBef>
                          <a:spcPts val="890"/>
                        </a:spcBef>
                      </a:pPr>
                      <a:r>
                        <a:rPr sz="1800" kern="0" spc="10" baseline="100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Segoe UI Symbol"/>
                          <a:ea typeface="Segoe UI Symbol"/>
                          <a:cs typeface="Segoe UI Symbol"/>
                        </a:rPr>
                        <a:t>✓</a:t>
                      </a:r>
                      <a:r>
                        <a:rPr sz="1100" kern="0" spc="1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Segoe UI Symbol"/>
                          <a:ea typeface="Segoe UI Symbol"/>
                          <a:cs typeface="Segoe UI Symbol"/>
                        </a:rPr>
                        <a:t>  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使用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ObservedV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2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和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@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Trace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实现深度观测优化性能   </a:t>
                      </a:r>
                      <a:r>
                        <a:rPr lang="en-US"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  <a:sym typeface="+mn-ea"/>
                        </a:rPr>
                        <a:t>   </a:t>
                      </a:r>
                      <a:r>
                        <a:rPr sz="1200" kern="0" spc="10" baseline="-100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Segoe UI Symbol"/>
                          <a:ea typeface="Segoe UI Symbol"/>
                          <a:cs typeface="Segoe UI Symbol"/>
                          <a:sym typeface="+mn-ea"/>
                        </a:rPr>
                        <a:t>✓</a:t>
                      </a:r>
                      <a:r>
                        <a:rPr sz="1200" kern="0" spc="1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Segoe UI Symbol"/>
                          <a:ea typeface="Segoe UI Symbol"/>
                          <a:cs typeface="Segoe UI Symbol"/>
                          <a:sym typeface="+mn-ea"/>
                        </a:rPr>
                        <a:t>  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  <a:sym typeface="+mn-ea"/>
                        </a:rPr>
                        <a:t>合理设置缓存策略提高滚动流畅度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   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  <a:sym typeface="+mn-ea"/>
                        </a:rPr>
                        <a:t> </a:t>
                      </a:r>
                      <a:r>
                        <a:rPr lang="en-US"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  <a:sym typeface="+mn-ea"/>
                        </a:rPr>
                        <a:t>   </a:t>
                      </a:r>
                      <a:r>
                        <a:rPr sz="1200" kern="0" spc="10" baseline="-100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Segoe UI Symbol"/>
                          <a:ea typeface="Segoe UI Symbol"/>
                          <a:cs typeface="Segoe UI Symbol"/>
                          <a:sym typeface="+mn-ea"/>
                        </a:rPr>
                        <a:t>✓</a:t>
                      </a:r>
                      <a:r>
                        <a:rPr sz="1200" kern="0" spc="10" dirty="0">
                          <a:solidFill>
                            <a:srgbClr val="3B82F6">
                              <a:alpha val="100000"/>
                            </a:srgbClr>
                          </a:solidFill>
                          <a:latin typeface="Segoe UI Symbol"/>
                          <a:ea typeface="Segoe UI Symbol"/>
                          <a:cs typeface="Segoe UI Symbol"/>
                          <a:sym typeface="+mn-ea"/>
                        </a:rPr>
                        <a:t>  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  <a:sym typeface="+mn-ea"/>
                        </a:rPr>
                        <a:t>通过状态提升避免</a:t>
                      </a:r>
                      <a:r>
                        <a:rPr sz="1200" kern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  <a:sym typeface="+mn-ea"/>
                        </a:rPr>
                        <a:t>条件渲染中的状态丢失问题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DB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1492" name="rect 1492"/>
          <p:cNvSpPr/>
          <p:nvPr/>
        </p:nvSpPr>
        <p:spPr>
          <a:xfrm>
            <a:off x="6398895" y="2374138"/>
            <a:ext cx="457200" cy="457200"/>
          </a:xfrm>
          <a:prstGeom prst="rect">
            <a:avLst/>
          </a:prstGeom>
          <a:solidFill>
            <a:srgbClr val="DCFCE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494" name="textbox 1494"/>
          <p:cNvSpPr/>
          <p:nvPr/>
        </p:nvSpPr>
        <p:spPr>
          <a:xfrm>
            <a:off x="6386195" y="2461260"/>
            <a:ext cx="3873500" cy="37839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2515"/>
              </a:lnSpc>
              <a:tabLst>
                <a:tab pos="127000" algn="l"/>
              </a:tabLst>
            </a:pPr>
            <a:r>
              <a:rPr sz="3500" kern="0" spc="0" dirty="0">
                <a:solidFill>
                  <a:srgbClr val="02692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3500" kern="0" spc="-10" dirty="0">
                <a:solidFill>
                  <a:srgbClr val="02692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</a:t>
            </a:r>
            <a:r>
              <a:rPr sz="3500" kern="0" spc="150" dirty="0">
                <a:solidFill>
                  <a:srgbClr val="02692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8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ForEach</a:t>
            </a:r>
            <a:r>
              <a:rPr sz="18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循环渲染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ct val="81000"/>
              </a:lnSpc>
              <a:spcBef>
                <a:spcPts val="360"/>
              </a:spcBef>
              <a:tabLst>
                <a:tab pos="2063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基于数组类型数据快速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生成组件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ts val="2585"/>
              </a:lnSpc>
              <a:tabLst>
                <a:tab pos="2063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通过键值生成规则优化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更新性能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ts val="2400"/>
              </a:lnSpc>
              <a:tabLst>
                <a:tab pos="2063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支持数组项变化的自动更新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ct val="92000"/>
              </a:lnSpc>
              <a:spcBef>
                <a:spcPts val="1005"/>
              </a:spcBef>
              <a:tabLst>
                <a:tab pos="205740" algn="l"/>
              </a:tabLst>
            </a:pPr>
            <a:r>
              <a:rPr sz="1200" kern="0" spc="0" dirty="0">
                <a:solidFill>
                  <a:srgbClr val="16A34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6A34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适用场景：中小规模列表、数组元素稳</a:t>
            </a:r>
            <a:r>
              <a:rPr sz="1200" kern="0" spc="-10" dirty="0">
                <a:solidFill>
                  <a:srgbClr val="16A34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定场景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r>
              <a:rPr lang="en-US" sz="1800" b="1" kern="0" spc="-2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     </a:t>
            </a:r>
            <a:r>
              <a:rPr sz="1800" b="1" kern="0" spc="-2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</a:t>
            </a:r>
            <a:r>
              <a:rPr sz="1800" kern="0" spc="-2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循环渲染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ts val="1510"/>
              </a:lnSpc>
              <a:spcBef>
                <a:spcPts val="365"/>
              </a:spcBef>
              <a:tabLst>
                <a:tab pos="20320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优化了部分更新场景下的渲染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ts val="2215"/>
              </a:lnSpc>
              <a:tabLst>
                <a:tab pos="20447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组件生成函数的索引由框架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维护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ct val="86000"/>
              </a:lnSpc>
              <a:spcBef>
                <a:spcPts val="1195"/>
              </a:spcBef>
              <a:tabLst>
                <a:tab pos="2063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支持通过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@ObservedV2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@T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race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深度观测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ts val="1510"/>
              </a:lnSpc>
              <a:spcBef>
                <a:spcPts val="5"/>
              </a:spcBef>
              <a:tabLst>
                <a:tab pos="205740" algn="l"/>
              </a:tabLst>
            </a:pPr>
            <a:r>
              <a:rPr sz="1200" kern="0" spc="0" dirty="0">
                <a:solidFill>
                  <a:srgbClr val="EA58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EA58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适用场景：频繁部分更新的列表、需索引值更新</a:t>
            </a:r>
            <a:r>
              <a:rPr sz="1200" kern="0" spc="-10" dirty="0">
                <a:solidFill>
                  <a:srgbClr val="EA580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的场景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96" name="picture 14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98895" y="5959348"/>
            <a:ext cx="76200" cy="76200"/>
          </a:xfrm>
          <a:prstGeom prst="rect">
            <a:avLst/>
          </a:prstGeom>
        </p:spPr>
      </p:pic>
      <p:pic>
        <p:nvPicPr>
          <p:cNvPr id="1498" name="picture 14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98895" y="5654548"/>
            <a:ext cx="76200" cy="76200"/>
          </a:xfrm>
          <a:prstGeom prst="rect">
            <a:avLst/>
          </a:prstGeom>
        </p:spPr>
      </p:pic>
      <p:pic>
        <p:nvPicPr>
          <p:cNvPr id="1500" name="picture 15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98895" y="5349748"/>
            <a:ext cx="76200" cy="76200"/>
          </a:xfrm>
          <a:prstGeom prst="rect">
            <a:avLst/>
          </a:prstGeom>
        </p:spPr>
      </p:pic>
      <p:pic>
        <p:nvPicPr>
          <p:cNvPr id="1502" name="picture 15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98895" y="5044948"/>
            <a:ext cx="76200" cy="76200"/>
          </a:xfrm>
          <a:prstGeom prst="rect">
            <a:avLst/>
          </a:prstGeom>
        </p:spPr>
      </p:pic>
      <p:pic>
        <p:nvPicPr>
          <p:cNvPr id="1504" name="picture 15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98895" y="4340098"/>
            <a:ext cx="457200" cy="457200"/>
          </a:xfrm>
          <a:prstGeom prst="rect">
            <a:avLst/>
          </a:prstGeom>
        </p:spPr>
      </p:pic>
      <p:pic>
        <p:nvPicPr>
          <p:cNvPr id="1506" name="picture 15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98895" y="3993388"/>
            <a:ext cx="76200" cy="76200"/>
          </a:xfrm>
          <a:prstGeom prst="rect">
            <a:avLst/>
          </a:prstGeom>
        </p:spPr>
      </p:pic>
      <p:pic>
        <p:nvPicPr>
          <p:cNvPr id="1508" name="picture 15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98895" y="3688588"/>
            <a:ext cx="76200" cy="76200"/>
          </a:xfrm>
          <a:prstGeom prst="rect">
            <a:avLst/>
          </a:prstGeom>
        </p:spPr>
      </p:pic>
      <p:pic>
        <p:nvPicPr>
          <p:cNvPr id="1510" name="picture 15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98895" y="3383788"/>
            <a:ext cx="76200" cy="76200"/>
          </a:xfrm>
          <a:prstGeom prst="rect">
            <a:avLst/>
          </a:prstGeom>
        </p:spPr>
      </p:pic>
      <p:pic>
        <p:nvPicPr>
          <p:cNvPr id="1512" name="picture 15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98895" y="3078988"/>
            <a:ext cx="76200" cy="76200"/>
          </a:xfrm>
          <a:prstGeom prst="rect">
            <a:avLst/>
          </a:prstGeom>
        </p:spPr>
      </p:pic>
      <p:sp>
        <p:nvSpPr>
          <p:cNvPr id="1514" name="textbox 1514"/>
          <p:cNvSpPr/>
          <p:nvPr/>
        </p:nvSpPr>
        <p:spPr>
          <a:xfrm>
            <a:off x="747394" y="2361438"/>
            <a:ext cx="3568700" cy="42627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6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ts val="2405"/>
              </a:lnSpc>
              <a:spcBef>
                <a:spcPts val="5"/>
              </a:spcBef>
              <a:tabLst>
                <a:tab pos="638175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8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if/else</a:t>
            </a:r>
            <a:r>
              <a:rPr sz="18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</a:t>
            </a:r>
            <a:r>
              <a:rPr sz="1800" kern="0" spc="-2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ct val="83000"/>
              </a:lnSpc>
              <a:spcBef>
                <a:spcPts val="365"/>
              </a:spcBef>
              <a:tabLst>
                <a:tab pos="20320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根据特定条件动态显示或隐藏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ts val="2595"/>
              </a:lnSpc>
              <a:tabLst>
                <a:tab pos="2063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</a:t>
            </a:r>
            <a:r>
              <a:rPr sz="12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elseif</a:t>
            </a:r>
            <a:r>
              <a:rPr sz="12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else</a:t>
            </a:r>
            <a:r>
              <a:rPr sz="12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ts val="1510"/>
              </a:lnSpc>
              <a:spcBef>
                <a:spcPts val="880"/>
              </a:spcBef>
              <a:tabLst>
                <a:tab pos="21717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当条件变化时自动更新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ts val="1510"/>
              </a:lnSpc>
              <a:spcBef>
                <a:spcPts val="890"/>
              </a:spcBef>
              <a:tabLst>
                <a:tab pos="205740" algn="l"/>
              </a:tabLst>
            </a:pP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适用场景：基于状态控制组件显隐、交互</a:t>
            </a:r>
            <a:r>
              <a:rPr sz="1200" kern="0" spc="-1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式界面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92000"/>
              </a:lnSpc>
              <a:spcBef>
                <a:spcPts val="540"/>
              </a:spcBef>
              <a:tabLst>
                <a:tab pos="637540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8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</a:t>
            </a:r>
            <a:r>
              <a:rPr sz="18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数据懒加载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ct val="90000"/>
              </a:lnSpc>
              <a:spcBef>
                <a:spcPts val="365"/>
              </a:spcBef>
              <a:tabLst>
                <a:tab pos="20320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按需迭代数据，动态创建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ct val="82000"/>
              </a:lnSpc>
              <a:spcBef>
                <a:spcPts val="1105"/>
              </a:spcBef>
              <a:tabLst>
                <a:tab pos="20447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组件滑出可视区域后自动回收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资源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900" algn="l" rtl="0" eaLnBrk="0">
              <a:lnSpc>
                <a:spcPts val="2400"/>
              </a:lnSpc>
              <a:tabLst>
                <a:tab pos="2063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支持精细化的数据操作通知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ct val="92000"/>
              </a:lnSpc>
              <a:tabLst>
                <a:tab pos="205740" algn="l"/>
              </a:tabLst>
            </a:pPr>
            <a:r>
              <a:rPr sz="1200" kern="0" spc="0" dirty="0">
                <a:solidFill>
                  <a:srgbClr val="9333E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9333E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适用场景：大型列表、高性能滚动场景、虚</a:t>
            </a:r>
            <a:r>
              <a:rPr sz="1200" kern="0" spc="-10" dirty="0">
                <a:solidFill>
                  <a:srgbClr val="9333E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拟列表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16" name="picture 15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0094" y="5993638"/>
            <a:ext cx="76200" cy="76200"/>
          </a:xfrm>
          <a:prstGeom prst="rect">
            <a:avLst/>
          </a:prstGeom>
        </p:spPr>
      </p:pic>
      <p:pic>
        <p:nvPicPr>
          <p:cNvPr id="1518" name="picture 15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0094" y="5688838"/>
            <a:ext cx="76200" cy="76200"/>
          </a:xfrm>
          <a:prstGeom prst="rect">
            <a:avLst/>
          </a:prstGeom>
        </p:spPr>
      </p:pic>
      <p:pic>
        <p:nvPicPr>
          <p:cNvPr id="1520" name="picture 15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0094" y="5384038"/>
            <a:ext cx="76200" cy="76200"/>
          </a:xfrm>
          <a:prstGeom prst="rect">
            <a:avLst/>
          </a:prstGeom>
        </p:spPr>
      </p:pic>
      <p:pic>
        <p:nvPicPr>
          <p:cNvPr id="1522" name="picture 15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0094" y="5079238"/>
            <a:ext cx="76200" cy="76200"/>
          </a:xfrm>
          <a:prstGeom prst="rect">
            <a:avLst/>
          </a:prstGeom>
        </p:spPr>
      </p:pic>
      <p:pic>
        <p:nvPicPr>
          <p:cNvPr id="1524" name="picture 15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60094" y="4393438"/>
            <a:ext cx="457200" cy="457200"/>
          </a:xfrm>
          <a:prstGeom prst="rect">
            <a:avLst/>
          </a:prstGeom>
        </p:spPr>
      </p:pic>
      <p:pic>
        <p:nvPicPr>
          <p:cNvPr id="1526" name="picture 15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0094" y="3993388"/>
            <a:ext cx="76200" cy="76200"/>
          </a:xfrm>
          <a:prstGeom prst="rect">
            <a:avLst/>
          </a:prstGeom>
        </p:spPr>
      </p:pic>
      <p:pic>
        <p:nvPicPr>
          <p:cNvPr id="1528" name="picture 15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0094" y="3688588"/>
            <a:ext cx="76200" cy="76200"/>
          </a:xfrm>
          <a:prstGeom prst="rect">
            <a:avLst/>
          </a:prstGeom>
        </p:spPr>
      </p:pic>
      <p:pic>
        <p:nvPicPr>
          <p:cNvPr id="1530" name="picture 15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0094" y="3383788"/>
            <a:ext cx="76200" cy="76200"/>
          </a:xfrm>
          <a:prstGeom prst="rect">
            <a:avLst/>
          </a:prstGeom>
        </p:spPr>
      </p:pic>
      <p:pic>
        <p:nvPicPr>
          <p:cNvPr id="1532" name="picture 15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0094" y="3078988"/>
            <a:ext cx="76200" cy="76200"/>
          </a:xfrm>
          <a:prstGeom prst="rect">
            <a:avLst/>
          </a:prstGeom>
        </p:spPr>
      </p:pic>
      <p:pic>
        <p:nvPicPr>
          <p:cNvPr id="1534" name="picture 15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60094" y="2374138"/>
            <a:ext cx="457200" cy="457200"/>
          </a:xfrm>
          <a:prstGeom prst="rect">
            <a:avLst/>
          </a:prstGeom>
        </p:spPr>
      </p:pic>
      <p:sp>
        <p:nvSpPr>
          <p:cNvPr id="1536" name="textbox 1536"/>
          <p:cNvSpPr/>
          <p:nvPr/>
        </p:nvSpPr>
        <p:spPr>
          <a:xfrm>
            <a:off x="481037" y="1901862"/>
            <a:ext cx="9769475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框架提供了四种渲染控制机制，以适应不同的开发场景，优化性</a:t>
            </a:r>
            <a:r>
              <a:rPr sz="13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能并提升用户体验。   以下是各机制的特点与适用场景总结：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40" name="picture 15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93395" y="1193038"/>
            <a:ext cx="3670300" cy="457200"/>
          </a:xfrm>
          <a:prstGeom prst="rect">
            <a:avLst/>
          </a:prstGeom>
        </p:spPr>
      </p:pic>
      <p:pic>
        <p:nvPicPr>
          <p:cNvPr id="1542" name="picture 15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93395" y="2191385"/>
            <a:ext cx="76200" cy="4015740"/>
          </a:xfrm>
          <a:prstGeom prst="rect">
            <a:avLst/>
          </a:prstGeom>
        </p:spPr>
      </p:pic>
      <p:pic>
        <p:nvPicPr>
          <p:cNvPr id="1544" name="picture 15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132195" y="2214245"/>
            <a:ext cx="76200" cy="3931285"/>
          </a:xfrm>
          <a:prstGeom prst="rect">
            <a:avLst/>
          </a:prstGeom>
        </p:spPr>
      </p:pic>
      <p:pic>
        <p:nvPicPr>
          <p:cNvPr id="1546" name="picture 154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93395" y="1802638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48" name="rect 1548"/>
          <p:cNvSpPr/>
          <p:nvPr/>
        </p:nvSpPr>
        <p:spPr>
          <a:xfrm>
            <a:off x="796289" y="5346826"/>
            <a:ext cx="476250" cy="4762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550" name="rect 1550"/>
          <p:cNvSpPr/>
          <p:nvPr/>
        </p:nvSpPr>
        <p:spPr>
          <a:xfrm>
            <a:off x="796289" y="2813176"/>
            <a:ext cx="476250" cy="476250"/>
          </a:xfrm>
          <a:prstGeom prst="rect">
            <a:avLst/>
          </a:prstGeom>
          <a:solidFill>
            <a:srgbClr val="DBEAFE">
              <a:alpha val="94509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552" name="textbox 1552"/>
          <p:cNvSpPr/>
          <p:nvPr/>
        </p:nvSpPr>
        <p:spPr>
          <a:xfrm>
            <a:off x="783589" y="2917748"/>
            <a:ext cx="4682490" cy="39636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66000"/>
              </a:lnSpc>
              <a:tabLst>
                <a:tab pos="155575" algn="l"/>
              </a:tabLst>
            </a:pPr>
            <a:r>
              <a:rPr sz="2400" kern="0" spc="0" dirty="0">
                <a:solidFill>
                  <a:srgbClr val="1044B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2400" kern="0" spc="30" dirty="0">
                <a:solidFill>
                  <a:srgbClr val="1044B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</a:t>
            </a:r>
            <a:r>
              <a:rPr sz="2400" kern="0" spc="100" dirty="0">
                <a:solidFill>
                  <a:srgbClr val="1044B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</a:t>
            </a:r>
            <a:r>
              <a:rPr sz="1800" kern="0" spc="3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键值管理策略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8920" indent="-83820" algn="l" rtl="0" eaLnBrk="0">
              <a:lnSpc>
                <a:spcPct val="113000"/>
              </a:lnSpc>
              <a:spcBef>
                <a:spcPts val="370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避免使用数组索引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(index)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作为键值，可能导致非预期渲染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和性能下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降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5"/>
              </a:lnSpc>
              <a:spcBef>
                <a:spcPts val="1260"/>
              </a:spcBef>
              <a:tabLst>
                <a:tab pos="24257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对于对象数据类型，使用唯一标识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(id)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作为键值，确保稳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455"/>
              </a:lnSpc>
              <a:spcBef>
                <a:spcPts val="1245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基本数据类型应转换为包含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id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属性的对象数组，再用于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键值生成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  <a:spcBef>
                <a:spcPts val="540"/>
              </a:spcBef>
              <a:tabLst>
                <a:tab pos="155575" algn="l"/>
              </a:tabLst>
            </a:pPr>
            <a:r>
              <a:rPr sz="1800" kern="0" spc="0" dirty="0">
                <a:solidFill>
                  <a:srgbClr val="09259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800" kern="0" spc="10" dirty="0">
                <a:solidFill>
                  <a:srgbClr val="09259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Q</a:t>
            </a:r>
            <a:r>
              <a:rPr sz="1800" kern="0" spc="90" dirty="0">
                <a:solidFill>
                  <a:srgbClr val="09259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深度观测技术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spcBef>
                <a:spcPts val="370"/>
              </a:spcBef>
              <a:tabLst>
                <a:tab pos="24257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结合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@Observed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@ObjectLink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实现对象属性的双向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绑定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87000"/>
              </a:lnSpc>
              <a:spcBef>
                <a:spcPts val="1380"/>
              </a:spcBef>
              <a:tabLst>
                <a:tab pos="24130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@ObservedV2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@Trace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优化子属性变化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时的刷新范围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tabLst>
                <a:tab pos="24257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深度观测可避免不必要的组件重建，显著提高渲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染性能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54" name="picture 1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96290" y="6699376"/>
            <a:ext cx="152400" cy="152400"/>
          </a:xfrm>
          <a:prstGeom prst="rect">
            <a:avLst/>
          </a:prstGeom>
        </p:spPr>
      </p:pic>
      <p:pic>
        <p:nvPicPr>
          <p:cNvPr id="1556" name="picture 15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96290" y="6379922"/>
            <a:ext cx="152400" cy="105507"/>
          </a:xfrm>
          <a:prstGeom prst="rect">
            <a:avLst/>
          </a:prstGeom>
        </p:spPr>
      </p:pic>
      <p:pic>
        <p:nvPicPr>
          <p:cNvPr id="1558" name="picture 15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96290" y="6037022"/>
            <a:ext cx="152400" cy="105507"/>
          </a:xfrm>
          <a:prstGeom prst="rect">
            <a:avLst/>
          </a:prstGeom>
        </p:spPr>
      </p:pic>
      <p:pic>
        <p:nvPicPr>
          <p:cNvPr id="1560" name="picture 15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96290" y="4417773"/>
            <a:ext cx="152400" cy="105507"/>
          </a:xfrm>
          <a:prstGeom prst="rect">
            <a:avLst/>
          </a:prstGeom>
        </p:spPr>
      </p:pic>
      <p:pic>
        <p:nvPicPr>
          <p:cNvPr id="1562" name="picture 15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96290" y="4074872"/>
            <a:ext cx="152400" cy="105508"/>
          </a:xfrm>
          <a:prstGeom prst="rect">
            <a:avLst/>
          </a:prstGeom>
        </p:spPr>
      </p:pic>
      <p:pic>
        <p:nvPicPr>
          <p:cNvPr id="1564" name="picture 15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96290" y="3503372"/>
            <a:ext cx="152400" cy="105508"/>
          </a:xfrm>
          <a:prstGeom prst="rect">
            <a:avLst/>
          </a:prstGeom>
        </p:spPr>
      </p:pic>
      <p:sp>
        <p:nvSpPr>
          <p:cNvPr id="1566" name="rect 1566"/>
          <p:cNvSpPr/>
          <p:nvPr/>
        </p:nvSpPr>
        <p:spPr>
          <a:xfrm>
            <a:off x="6435090" y="2813176"/>
            <a:ext cx="476250" cy="47625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568" name="rect 1568"/>
          <p:cNvSpPr/>
          <p:nvPr/>
        </p:nvSpPr>
        <p:spPr>
          <a:xfrm>
            <a:off x="6435090" y="5346826"/>
            <a:ext cx="476250" cy="476250"/>
          </a:xfrm>
          <a:prstGeom prst="rect">
            <a:avLst/>
          </a:prstGeom>
          <a:solidFill>
            <a:srgbClr val="DBEAFE">
              <a:alpha val="98431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570" name="textbox 1570"/>
          <p:cNvSpPr/>
          <p:nvPr/>
        </p:nvSpPr>
        <p:spPr>
          <a:xfrm>
            <a:off x="6422390" y="2910205"/>
            <a:ext cx="4666615" cy="39693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2350"/>
              </a:lnSpc>
              <a:tabLst>
                <a:tab pos="155575" algn="l"/>
              </a:tabLst>
            </a:pPr>
            <a:r>
              <a:rPr sz="3000" kern="0" spc="0" dirty="0">
                <a:solidFill>
                  <a:srgbClr val="093AB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3000" kern="0" spc="0" dirty="0">
                <a:solidFill>
                  <a:srgbClr val="093AB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</a:t>
            </a:r>
            <a:r>
              <a:rPr sz="3000" kern="0" spc="340" dirty="0">
                <a:solidFill>
                  <a:srgbClr val="093AB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数据更新策略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spcBef>
                <a:spcPts val="365"/>
              </a:spcBef>
              <a:tabLst>
                <a:tab pos="24066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针对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ach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，使用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onDatasetChange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接口批量处理数据变化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260"/>
              </a:spcBef>
              <a:tabLst>
                <a:tab pos="24066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确保不同数组项生成不同的键值，避免键值重复导致渲染异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常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190"/>
              </a:spcBef>
              <a:tabLst>
                <a:tab pos="25527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当状态可能丢失时，将状态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提升至更高层级组件进行管理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2410"/>
              </a:lnSpc>
              <a:spcBef>
                <a:spcPts val="930"/>
              </a:spcBef>
              <a:tabLst>
                <a:tab pos="146050" algn="l"/>
              </a:tabLst>
            </a:pPr>
            <a:r>
              <a:rPr sz="3100" kern="0" spc="0" dirty="0">
                <a:solidFill>
                  <a:srgbClr val="154ED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3100" kern="0" spc="10" dirty="0">
                <a:solidFill>
                  <a:srgbClr val="154ED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</a:t>
            </a:r>
            <a:r>
              <a:rPr sz="3100" kern="0" spc="210" dirty="0">
                <a:solidFill>
                  <a:srgbClr val="154ED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性能优化建议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0000"/>
              </a:lnSpc>
              <a:spcBef>
                <a:spcPts val="365"/>
              </a:spcBef>
              <a:tabLst>
                <a:tab pos="24574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大数据量场景选择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LazyForEach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按需创建和回收组件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ts val="1510"/>
              </a:lnSpc>
              <a:spcBef>
                <a:spcPts val="1260"/>
              </a:spcBef>
              <a:tabLst>
                <a:tab pos="24257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部分更新场景优先考虑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Repeat 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，利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用其优化的组件复用机制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2000"/>
              </a:lnSpc>
              <a:spcBef>
                <a:spcPts val="0"/>
              </a:spcBef>
              <a:tabLst>
                <a:tab pos="24130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根据业务需求选择合适的刷新方式，平衡性能与用户体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72" name="picture 15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435090" y="6699376"/>
            <a:ext cx="152400" cy="152400"/>
          </a:xfrm>
          <a:prstGeom prst="rect">
            <a:avLst/>
          </a:prstGeom>
        </p:spPr>
      </p:pic>
      <p:pic>
        <p:nvPicPr>
          <p:cNvPr id="1574" name="picture 15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35090" y="6379922"/>
            <a:ext cx="152400" cy="105507"/>
          </a:xfrm>
          <a:prstGeom prst="rect">
            <a:avLst/>
          </a:prstGeom>
        </p:spPr>
      </p:pic>
      <p:pic>
        <p:nvPicPr>
          <p:cNvPr id="1576" name="picture 15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35090" y="6037022"/>
            <a:ext cx="152400" cy="105507"/>
          </a:xfrm>
          <a:prstGeom prst="rect">
            <a:avLst/>
          </a:prstGeom>
        </p:spPr>
      </p:pic>
      <p:pic>
        <p:nvPicPr>
          <p:cNvPr id="1578" name="picture 15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35090" y="4189172"/>
            <a:ext cx="152400" cy="105508"/>
          </a:xfrm>
          <a:prstGeom prst="rect">
            <a:avLst/>
          </a:prstGeom>
        </p:spPr>
      </p:pic>
      <p:pic>
        <p:nvPicPr>
          <p:cNvPr id="1580" name="picture 15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35090" y="3846272"/>
            <a:ext cx="152400" cy="105508"/>
          </a:xfrm>
          <a:prstGeom prst="rect">
            <a:avLst/>
          </a:prstGeom>
        </p:spPr>
      </p:pic>
      <p:pic>
        <p:nvPicPr>
          <p:cNvPr id="1582" name="picture 15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35090" y="3503372"/>
            <a:ext cx="152400" cy="105508"/>
          </a:xfrm>
          <a:prstGeom prst="rect">
            <a:avLst/>
          </a:prstGeom>
        </p:spPr>
      </p:pic>
      <p:sp>
        <p:nvSpPr>
          <p:cNvPr id="1584" name="textbox 1584"/>
          <p:cNvSpPr/>
          <p:nvPr/>
        </p:nvSpPr>
        <p:spPr>
          <a:xfrm>
            <a:off x="453390" y="7344410"/>
            <a:ext cx="4413885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kern="0" spc="10" baseline="-300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</a:t>
            </a:r>
            <a:r>
              <a:rPr sz="1100" kern="0" spc="1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合理运用渲染控制机制，打造高性能、流畅的用户界面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1586" name="picture 15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3390" y="1251076"/>
            <a:ext cx="1854200" cy="457200"/>
          </a:xfrm>
          <a:prstGeom prst="rect">
            <a:avLst/>
          </a:prstGeom>
        </p:spPr>
      </p:pic>
      <p:sp>
        <p:nvSpPr>
          <p:cNvPr id="1588" name="textbox 1588"/>
          <p:cNvSpPr/>
          <p:nvPr/>
        </p:nvSpPr>
        <p:spPr>
          <a:xfrm>
            <a:off x="440690" y="2069033"/>
            <a:ext cx="2388235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渲染控制机制的应用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90" name="picture 15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092190" y="2584576"/>
            <a:ext cx="76200" cy="4533900"/>
          </a:xfrm>
          <a:prstGeom prst="rect">
            <a:avLst/>
          </a:prstGeom>
        </p:spPr>
      </p:pic>
      <p:pic>
        <p:nvPicPr>
          <p:cNvPr id="1592" name="picture 15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53390" y="2584576"/>
            <a:ext cx="76200" cy="4533900"/>
          </a:xfrm>
          <a:prstGeom prst="rect">
            <a:avLst/>
          </a:prstGeom>
        </p:spPr>
      </p:pic>
      <p:pic>
        <p:nvPicPr>
          <p:cNvPr id="1594" name="picture 15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53390" y="1860676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76" name="table 76"/>
          <p:cNvGraphicFramePr>
            <a:graphicFrameLocks noGrp="1"/>
          </p:cNvGraphicFramePr>
          <p:nvPr/>
        </p:nvGraphicFramePr>
        <p:xfrm>
          <a:off x="5151755" y="4232909"/>
          <a:ext cx="6276975" cy="3067050"/>
        </p:xfrm>
        <a:graphic>
          <a:graphicData uri="http://schemas.openxmlformats.org/drawingml/2006/table">
            <a:tbl>
              <a:tblPr/>
              <a:tblGrid>
                <a:gridCol w="6276975"/>
              </a:tblGrid>
              <a:tr h="3054350">
                <a:tc>
                  <a:txBody>
                    <a:bodyPr/>
                    <a:p>
                      <a:pPr algn="l" rtl="0" eaLnBrk="0">
                        <a:lnSpc>
                          <a:spcPct val="12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73355" algn="l" rtl="0" eaLnBrk="0">
                        <a:lnSpc>
                          <a:spcPts val="1515"/>
                        </a:lnSpc>
                        <a:spcBef>
                          <a:spcPts val="0"/>
                        </a:spcBef>
                      </a:pP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ArkUI</a:t>
                      </a:r>
                      <a:r>
                        <a:rPr sz="1200" kern="0" spc="-1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条件渲染示例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30200" algn="l" rtl="0" eaLnBrk="0">
                        <a:lnSpc>
                          <a:spcPts val="1495"/>
                        </a:lnSpc>
                        <a:spcBef>
                          <a:spcPts val="320"/>
                        </a:spcBef>
                      </a:pPr>
                      <a:r>
                        <a:rPr sz="1200" kern="0" spc="-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build()</a:t>
                      </a:r>
                      <a:r>
                        <a:rPr sz="1200" kern="0" spc="1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{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478155" algn="l" rtl="0" eaLnBrk="0">
                        <a:lnSpc>
                          <a:spcPts val="1495"/>
                        </a:lnSpc>
                        <a:spcBef>
                          <a:spcPts val="305"/>
                        </a:spcBef>
                      </a:pPr>
                      <a:r>
                        <a:rPr sz="1200" kern="0" spc="-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Column()</a:t>
                      </a:r>
                      <a:r>
                        <a:rPr sz="1200" kern="0" spc="18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{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627380" algn="l" rtl="0" eaLnBrk="0">
                        <a:lnSpc>
                          <a:spcPts val="1495"/>
                        </a:lnSpc>
                        <a:spcBef>
                          <a:spcPts val="305"/>
                        </a:spcBef>
                      </a:pP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Text(`count=${this.count}`)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630555" algn="l" rtl="0" eaLnBrk="0">
                        <a:lnSpc>
                          <a:spcPts val="1515"/>
                        </a:lnSpc>
                        <a:spcBef>
                          <a:spcPts val="270"/>
                        </a:spcBef>
                      </a:pPr>
                      <a:r>
                        <a:rPr sz="1200" kern="0" spc="-2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//</a:t>
                      </a:r>
                      <a:r>
                        <a:rPr sz="1200" kern="0" spc="-2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2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条件渲染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632460" algn="l" rtl="0" eaLnBrk="0">
                        <a:lnSpc>
                          <a:spcPts val="1495"/>
                        </a:lnSpc>
                        <a:spcBef>
                          <a:spcPts val="320"/>
                        </a:spcBef>
                      </a:pPr>
                      <a:r>
                        <a:rPr sz="1200" kern="0" spc="-4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if</a:t>
                      </a:r>
                      <a:r>
                        <a:rPr sz="1200" kern="0" spc="19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4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(this</a:t>
                      </a:r>
                      <a:r>
                        <a:rPr sz="1200" kern="0" spc="-44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4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.count</a:t>
                      </a:r>
                      <a:r>
                        <a:rPr sz="1200" kern="0" spc="-4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4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&gt;</a:t>
                      </a:r>
                      <a:r>
                        <a:rPr sz="1200" kern="0" spc="7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5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0)</a:t>
                      </a:r>
                      <a:r>
                        <a:rPr sz="1200" kern="0" spc="13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5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{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779780" algn="l" rtl="0" eaLnBrk="0">
                        <a:lnSpc>
                          <a:spcPct val="99000"/>
                        </a:lnSpc>
                        <a:spcBef>
                          <a:spcPts val="300"/>
                        </a:spcBef>
                      </a:pP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Text(`count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is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positive`)</a:t>
                      </a:r>
                      <a:r>
                        <a:rPr sz="1200" kern="0" spc="-44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.fontColor(C</a:t>
                      </a:r>
                      <a:r>
                        <a:rPr sz="1200" kern="0" spc="-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olor.Green)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634365" algn="l" rtl="0" eaLnBrk="0">
                        <a:lnSpc>
                          <a:spcPts val="1495"/>
                        </a:lnSpc>
                        <a:spcBef>
                          <a:spcPts val="380"/>
                        </a:spcBef>
                      </a:pPr>
                      <a:r>
                        <a:rPr sz="1200" kern="0" spc="-4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r>
                        <a:rPr sz="1200" kern="0" spc="9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4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else</a:t>
                      </a:r>
                      <a:r>
                        <a:rPr sz="1200" kern="0" spc="1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4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{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779780" algn="l" rtl="0" eaLnBrk="0">
                        <a:lnSpc>
                          <a:spcPct val="99000"/>
                        </a:lnSpc>
                        <a:spcBef>
                          <a:spcPts val="300"/>
                        </a:spcBef>
                      </a:pP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Text(`count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is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negative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or</a:t>
                      </a:r>
                      <a:r>
                        <a:rPr sz="1200" kern="0" spc="8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zero`)</a:t>
                      </a:r>
                      <a:r>
                        <a:rPr sz="1200" kern="0" spc="-44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.fon</a:t>
                      </a:r>
                      <a:r>
                        <a:rPr sz="1200" kern="0" spc="-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tColor(Color.Red)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634365" algn="l" rtl="0" eaLnBrk="0">
                        <a:lnSpc>
                          <a:spcPts val="1495"/>
                        </a:lnSpc>
                        <a:spcBef>
                          <a:spcPts val="380"/>
                        </a:spcBef>
                      </a:pPr>
                      <a:r>
                        <a:rPr sz="1200" kern="0" spc="-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481965" algn="l" rtl="0" eaLnBrk="0">
                        <a:lnSpc>
                          <a:spcPts val="1495"/>
                        </a:lnSpc>
                        <a:spcBef>
                          <a:spcPts val="305"/>
                        </a:spcBef>
                      </a:pPr>
                      <a:r>
                        <a:rPr sz="1200" kern="0" spc="-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329565" algn="l" rtl="0" eaLnBrk="0">
                        <a:lnSpc>
                          <a:spcPts val="1495"/>
                        </a:lnSpc>
                        <a:spcBef>
                          <a:spcPts val="305"/>
                        </a:spcBef>
                      </a:pPr>
                      <a:r>
                        <a:rPr sz="1200" kern="0" spc="-2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endParaRPr sz="12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8" name="rect 78"/>
          <p:cNvSpPr/>
          <p:nvPr/>
        </p:nvSpPr>
        <p:spPr>
          <a:xfrm>
            <a:off x="474980" y="2242184"/>
            <a:ext cx="4391025" cy="1714500"/>
          </a:xfrm>
          <a:prstGeom prst="rect">
            <a:avLst/>
          </a:prstGeom>
          <a:solidFill>
            <a:srgbClr val="DBEAFE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0" name="textbox 80"/>
          <p:cNvSpPr/>
          <p:nvPr/>
        </p:nvSpPr>
        <p:spPr>
          <a:xfrm>
            <a:off x="458393" y="4350587"/>
            <a:ext cx="2734945" cy="18059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关键特性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8910" algn="l" rtl="0" eaLnBrk="0">
              <a:lnSpc>
                <a:spcPts val="1455"/>
              </a:lnSpc>
              <a:spcBef>
                <a:spcPts val="1555"/>
              </a:spcBef>
              <a:tabLst>
                <a:tab pos="28575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</a:t>
            </a:r>
            <a:r>
              <a:rPr sz="12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else</a:t>
            </a:r>
            <a:r>
              <a:rPr sz="12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elseif</a:t>
            </a:r>
            <a:r>
              <a:rPr sz="12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语句组合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8910" algn="l" rtl="0" eaLnBrk="0">
              <a:lnSpc>
                <a:spcPts val="1510"/>
              </a:lnSpc>
              <a:spcBef>
                <a:spcPts val="1480"/>
              </a:spcBef>
              <a:tabLst>
                <a:tab pos="28575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条件表达式可使用状态变量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8910" algn="l" rtl="0" eaLnBrk="0">
              <a:lnSpc>
                <a:spcPct val="92000"/>
              </a:lnSpc>
              <a:spcBef>
                <a:spcPts val="370"/>
              </a:spcBef>
              <a:tabLst>
                <a:tab pos="28575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可在容器组件内部构建不同的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8910" algn="l" rtl="0" eaLnBrk="0">
              <a:lnSpc>
                <a:spcPct val="90000"/>
              </a:lnSpc>
              <a:spcBef>
                <a:spcPts val="0"/>
              </a:spcBef>
              <a:tabLst>
                <a:tab pos="28575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条件判断支持复杂表达式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2" name="picture 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74980" y="5975984"/>
            <a:ext cx="152400" cy="152400"/>
          </a:xfrm>
          <a:prstGeom prst="rect">
            <a:avLst/>
          </a:prstGeom>
        </p:spPr>
      </p:pic>
      <p:pic>
        <p:nvPicPr>
          <p:cNvPr id="84" name="picture 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74980" y="5594984"/>
            <a:ext cx="152400" cy="152400"/>
          </a:xfrm>
          <a:prstGeom prst="rect">
            <a:avLst/>
          </a:prstGeom>
        </p:spPr>
      </p:pic>
      <p:pic>
        <p:nvPicPr>
          <p:cNvPr id="86" name="picture 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74980" y="5213984"/>
            <a:ext cx="152400" cy="15240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74980" y="4832985"/>
            <a:ext cx="152400" cy="152400"/>
          </a:xfrm>
          <a:prstGeom prst="rect">
            <a:avLst/>
          </a:prstGeom>
        </p:spPr>
      </p:pic>
      <p:sp>
        <p:nvSpPr>
          <p:cNvPr id="90" name="textbox 90"/>
          <p:cNvSpPr/>
          <p:nvPr/>
        </p:nvSpPr>
        <p:spPr>
          <a:xfrm>
            <a:off x="726922" y="2481630"/>
            <a:ext cx="3818890" cy="12503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概念定义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indent="12065" algn="l" rtl="0" eaLnBrk="0">
              <a:lnSpc>
                <a:spcPct val="129000"/>
              </a:lnSpc>
            </a:pP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/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else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条件渲染是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框架中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一种根据特定条件动</a:t>
            </a:r>
            <a:r>
              <a:rPr sz="13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态显示或隐藏组件的机制，使构建响应式和交互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用户界面变得更加灵活和高效。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87680" y="1365884"/>
            <a:ext cx="4025900" cy="368710"/>
          </a:xfrm>
          <a:prstGeom prst="rect">
            <a:avLst/>
          </a:prstGeom>
        </p:spPr>
      </p:pic>
      <p:sp>
        <p:nvSpPr>
          <p:cNvPr id="94" name="textbox 94"/>
          <p:cNvSpPr/>
          <p:nvPr/>
        </p:nvSpPr>
        <p:spPr>
          <a:xfrm>
            <a:off x="7456805" y="2242184"/>
            <a:ext cx="1714500" cy="5715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90550" algn="l" rtl="0" eaLnBrk="0">
              <a:lnSpc>
                <a:spcPct val="92000"/>
              </a:lnSpc>
              <a:tabLst>
                <a:tab pos="66294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条件判断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6" name="picture 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894955" y="2451734"/>
            <a:ext cx="152400" cy="152400"/>
          </a:xfrm>
          <a:prstGeom prst="rect">
            <a:avLst/>
          </a:prstGeom>
        </p:spPr>
      </p:pic>
      <p:sp>
        <p:nvSpPr>
          <p:cNvPr id="98" name="textbox 98"/>
          <p:cNvSpPr/>
          <p:nvPr/>
        </p:nvSpPr>
        <p:spPr>
          <a:xfrm>
            <a:off x="5885180" y="3461384"/>
            <a:ext cx="1714500" cy="571500"/>
          </a:xfrm>
          <a:prstGeom prst="rect">
            <a:avLst/>
          </a:prstGeom>
          <a:solidFill>
            <a:srgbClr val="DCFCE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3400" algn="l" rtl="0" eaLnBrk="0">
              <a:lnSpc>
                <a:spcPct val="95000"/>
              </a:lnSpc>
              <a:spcBef>
                <a:spcPts val="5"/>
              </a:spcBef>
              <a:tabLst>
                <a:tab pos="612140" algn="l"/>
              </a:tabLst>
            </a:pPr>
            <a:r>
              <a:rPr sz="1200" kern="0" spc="0" dirty="0">
                <a:solidFill>
                  <a:srgbClr val="16653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6653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渲染组件</a:t>
            </a:r>
            <a:r>
              <a:rPr sz="1200" b="1" kern="0" spc="-10" dirty="0">
                <a:solidFill>
                  <a:srgbClr val="16653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66180" y="3670934"/>
            <a:ext cx="152400" cy="152400"/>
          </a:xfrm>
          <a:prstGeom prst="rect">
            <a:avLst/>
          </a:prstGeom>
        </p:spPr>
      </p:pic>
      <p:sp>
        <p:nvSpPr>
          <p:cNvPr id="102" name="textbox 102"/>
          <p:cNvSpPr/>
          <p:nvPr/>
        </p:nvSpPr>
        <p:spPr>
          <a:xfrm>
            <a:off x="9018905" y="3461384"/>
            <a:ext cx="1714500" cy="571500"/>
          </a:xfrm>
          <a:prstGeom prst="rect">
            <a:avLst/>
          </a:prstGeom>
          <a:solidFill>
            <a:srgbClr val="FEE2E2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2925" algn="l" rtl="0" eaLnBrk="0">
              <a:lnSpc>
                <a:spcPct val="95000"/>
              </a:lnSpc>
              <a:spcBef>
                <a:spcPts val="5"/>
              </a:spcBef>
              <a:tabLst>
                <a:tab pos="615315" algn="l"/>
              </a:tabLst>
            </a:pPr>
            <a:r>
              <a:rPr sz="1200" kern="0" spc="0" dirty="0">
                <a:solidFill>
                  <a:srgbClr val="991B1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991B1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渲染组件</a:t>
            </a:r>
            <a:r>
              <a:rPr sz="1200" b="1" kern="0" spc="-10" dirty="0">
                <a:solidFill>
                  <a:srgbClr val="991B1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104" name="picture 1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409430" y="3670934"/>
            <a:ext cx="152400" cy="152400"/>
          </a:xfrm>
          <a:prstGeom prst="rect">
            <a:avLst/>
          </a:prstGeom>
        </p:spPr>
      </p:pic>
      <p:sp>
        <p:nvSpPr>
          <p:cNvPr id="106" name="textbox 106"/>
          <p:cNvSpPr/>
          <p:nvPr/>
        </p:nvSpPr>
        <p:spPr>
          <a:xfrm>
            <a:off x="6465681" y="2839084"/>
            <a:ext cx="556259" cy="4368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5740" algn="l" rtl="0" eaLnBrk="0">
              <a:lnSpc>
                <a:spcPct val="75000"/>
              </a:lnSpc>
            </a:pPr>
            <a:r>
              <a:rPr sz="2000" kern="0" spc="90" dirty="0">
                <a:solidFill>
                  <a:srgbClr val="2256B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↓</a:t>
            </a:r>
            <a:endParaRPr sz="2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320"/>
              </a:lnSpc>
              <a:spcBef>
                <a:spcPts val="115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条件为真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8" name="textbox 108"/>
          <p:cNvSpPr/>
          <p:nvPr/>
        </p:nvSpPr>
        <p:spPr>
          <a:xfrm>
            <a:off x="9602532" y="2839084"/>
            <a:ext cx="556259" cy="4273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0185" algn="l" rtl="0" eaLnBrk="0">
              <a:lnSpc>
                <a:spcPct val="83000"/>
              </a:lnSpc>
            </a:pPr>
            <a:r>
              <a:rPr sz="1800" kern="0" spc="140" dirty="0">
                <a:solidFill>
                  <a:srgbClr val="2258BC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↓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3000"/>
              </a:lnSpc>
              <a:spcBef>
                <a:spcPts val="250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条件为假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0" name="picture 1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74980" y="2242184"/>
            <a:ext cx="38100" cy="1714500"/>
          </a:xfrm>
          <a:prstGeom prst="rect">
            <a:avLst/>
          </a:prstGeom>
        </p:spPr>
      </p:pic>
      <p:pic>
        <p:nvPicPr>
          <p:cNvPr id="112" name="picture 1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74980" y="1899284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4" name="textbox 114"/>
          <p:cNvSpPr/>
          <p:nvPr/>
        </p:nvSpPr>
        <p:spPr>
          <a:xfrm>
            <a:off x="7016750" y="4098989"/>
            <a:ext cx="4292600" cy="25863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ct val="97000"/>
              </a:lnSpc>
            </a:pPr>
            <a:r>
              <a:rPr sz="15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"</a:t>
            </a:r>
            <a:r>
              <a:rPr sz="15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透明</a:t>
            </a:r>
            <a:r>
              <a:rPr sz="15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"</a:t>
            </a:r>
            <a:r>
              <a:rPr sz="15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的父子关系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3175" algn="l" rtl="0" eaLnBrk="0">
              <a:lnSpc>
                <a:spcPct val="113000"/>
              </a:lnSpc>
              <a:spcBef>
                <a:spcPts val="84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条件渲染语句在涉及组件的父子关系时是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"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透明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"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的，需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遵守父组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件关于子组件的规则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ct val="95000"/>
              </a:lnSpc>
              <a:spcBef>
                <a:spcPts val="460"/>
              </a:spcBef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容器组件限制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4445" algn="l" rtl="0" eaLnBrk="0">
              <a:lnSpc>
                <a:spcPct val="115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某些容器组件限制子组件的类型或数量，条件渲染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语句内创建的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组件也必须遵守这些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限制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6" name="textbox 116"/>
          <p:cNvSpPr/>
          <p:nvPr/>
        </p:nvSpPr>
        <p:spPr>
          <a:xfrm>
            <a:off x="1412239" y="5920358"/>
            <a:ext cx="4296409" cy="10153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构建函数规则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4765" indent="-5715" algn="l" rtl="0" eaLnBrk="0">
              <a:lnSpc>
                <a:spcPct val="116000"/>
              </a:lnSpc>
              <a:spcBef>
                <a:spcPts val="77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每个分支内部的构建函数必须遵循构建函数规则，并创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建一个或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多个组件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algn="l" rtl="0" eaLnBrk="0">
              <a:lnSpc>
                <a:spcPts val="132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EF444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注意：空构建函数会产生语</a:t>
            </a:r>
            <a:r>
              <a:rPr sz="1000" kern="0" spc="40" dirty="0">
                <a:solidFill>
                  <a:srgbClr val="EF444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法错误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8" name="textbox 118"/>
          <p:cNvSpPr/>
          <p:nvPr/>
        </p:nvSpPr>
        <p:spPr>
          <a:xfrm>
            <a:off x="1428749" y="4730623"/>
            <a:ext cx="4363084" cy="561975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3185" algn="l" rtl="0" eaLnBrk="0">
              <a:lnSpc>
                <a:spcPts val="1220"/>
              </a:lnSpc>
              <a:spcBef>
                <a:spcPts val="5"/>
              </a:spcBef>
            </a:pP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9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000" kern="0" spc="2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condition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7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ComponentA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else</a:t>
            </a:r>
            <a:r>
              <a:rPr sz="1000" kern="0" spc="17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6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3185" algn="l" rtl="0" eaLnBrk="0">
              <a:lnSpc>
                <a:spcPts val="1220"/>
              </a:lnSpc>
              <a:spcBef>
                <a:spcPts val="0"/>
              </a:spcBef>
            </a:pP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ComponentB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5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0" name="textbox 120"/>
          <p:cNvSpPr/>
          <p:nvPr/>
        </p:nvSpPr>
        <p:spPr>
          <a:xfrm>
            <a:off x="7019607" y="2480119"/>
            <a:ext cx="4002404" cy="547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可使用状态变量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ts val="152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elseif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后面的条件语句可以使用状态变量，实现响应式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2" name="textbox 122"/>
          <p:cNvSpPr/>
          <p:nvPr/>
        </p:nvSpPr>
        <p:spPr>
          <a:xfrm>
            <a:off x="1405572" y="4098989"/>
            <a:ext cx="3846195" cy="5384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允许构建不同子组件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" algn="l" rtl="0" eaLnBrk="0">
              <a:lnSpc>
                <a:spcPct val="9200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允许在容器组件内部通过条件渲染语句构建不同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的子组件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4" name="textbox 124"/>
          <p:cNvSpPr/>
          <p:nvPr/>
        </p:nvSpPr>
        <p:spPr>
          <a:xfrm>
            <a:off x="1415669" y="2480119"/>
            <a:ext cx="3370579" cy="547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支持多种条件语句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ts val="1455"/>
              </a:lnSpc>
            </a:pPr>
            <a:r>
              <a:rPr sz="12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</a:t>
            </a:r>
            <a:r>
              <a:rPr sz="12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else</a:t>
            </a:r>
            <a:r>
              <a:rPr sz="12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elseif</a:t>
            </a:r>
            <a:r>
              <a:rPr sz="12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语句，可构建复杂的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条件逻辑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6" name="textbox 126"/>
          <p:cNvSpPr/>
          <p:nvPr/>
        </p:nvSpPr>
        <p:spPr>
          <a:xfrm>
            <a:off x="1428749" y="3111373"/>
            <a:ext cx="4344034" cy="361950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5725" algn="l" rtl="0" eaLnBrk="0">
              <a:lnSpc>
                <a:spcPts val="1220"/>
              </a:lnSpc>
              <a:spcBef>
                <a:spcPts val="5"/>
              </a:spcBef>
            </a:pP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000" kern="0" spc="2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(condition)</a:t>
            </a:r>
            <a:r>
              <a:rPr sz="1000" kern="0" spc="16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3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1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else</a:t>
            </a:r>
            <a:r>
              <a:rPr sz="1000" kern="0" spc="1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000" kern="0" spc="17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3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1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5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else</a:t>
            </a:r>
            <a:r>
              <a:rPr sz="1000" kern="0" spc="17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5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3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5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5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5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1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5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8" name="textbox 128"/>
          <p:cNvSpPr/>
          <p:nvPr/>
        </p:nvSpPr>
        <p:spPr>
          <a:xfrm>
            <a:off x="7029450" y="6778498"/>
            <a:ext cx="4362450" cy="352425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3185" algn="l" rtl="0" eaLnBrk="0">
              <a:lnSpc>
                <a:spcPts val="1220"/>
              </a:lnSpc>
              <a:spcBef>
                <a:spcPts val="5"/>
              </a:spcBef>
            </a:pP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Grid</a:t>
            </a:r>
            <a:r>
              <a:rPr sz="1000" kern="0" spc="9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9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000" kern="0" spc="22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condition</a:t>
            </a:r>
            <a:r>
              <a:rPr sz="1000" kern="0" spc="9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7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GridItem</a:t>
            </a:r>
            <a:r>
              <a:rPr sz="1000" kern="0" spc="9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30" name="picture 1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22300" y="1244473"/>
            <a:ext cx="4000500" cy="368709"/>
          </a:xfrm>
          <a:prstGeom prst="rect">
            <a:avLst/>
          </a:prstGeom>
        </p:spPr>
      </p:pic>
      <p:sp>
        <p:nvSpPr>
          <p:cNvPr id="132" name="textbox 132"/>
          <p:cNvSpPr/>
          <p:nvPr/>
        </p:nvSpPr>
        <p:spPr>
          <a:xfrm>
            <a:off x="7029450" y="3111373"/>
            <a:ext cx="3981450" cy="361950"/>
          </a:xfrm>
          <a:prstGeom prst="rect">
            <a:avLst/>
          </a:prstGeom>
          <a:solidFill>
            <a:srgbClr val="F1F5F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5725" algn="l" rtl="0" eaLnBrk="0">
              <a:lnSpc>
                <a:spcPts val="1220"/>
              </a:lnSpc>
              <a:spcBef>
                <a:spcPts val="5"/>
              </a:spcBef>
            </a:pPr>
            <a:r>
              <a:rPr sz="1000" kern="0" spc="-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000" kern="0" spc="25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(this</a:t>
            </a:r>
            <a:r>
              <a:rPr sz="1000" kern="0" spc="-3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.count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</a:t>
            </a:r>
            <a:r>
              <a:rPr sz="1000" kern="0" spc="11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0)</a:t>
            </a:r>
            <a:r>
              <a:rPr sz="1000" kern="0" spc="17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30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4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1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30" dirty="0">
                <a:solidFill>
                  <a:srgbClr val="33415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34" name="textbox 134"/>
          <p:cNvSpPr/>
          <p:nvPr/>
        </p:nvSpPr>
        <p:spPr>
          <a:xfrm>
            <a:off x="6149975" y="1774698"/>
            <a:ext cx="2963545" cy="1987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320"/>
              </a:lnSpc>
              <a:spcBef>
                <a:spcPts val="0"/>
              </a:spcBef>
              <a:tabLst>
                <a:tab pos="285750" algn="l"/>
              </a:tabLst>
            </a:pP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条件渲染语句会在状态变量变化时自动更新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136" name="picture 1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162675" y="1787398"/>
            <a:ext cx="152400" cy="152400"/>
          </a:xfrm>
          <a:prstGeom prst="rect">
            <a:avLst/>
          </a:prstGeom>
        </p:spPr>
      </p:pic>
      <p:pic>
        <p:nvPicPr>
          <p:cNvPr id="138" name="picture 1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600" y="2273173"/>
            <a:ext cx="76200" cy="5048249"/>
          </a:xfrm>
          <a:prstGeom prst="rect">
            <a:avLst/>
          </a:prstGeom>
        </p:spPr>
      </p:pic>
      <p:pic>
        <p:nvPicPr>
          <p:cNvPr id="140" name="picture 1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10300" y="2273173"/>
            <a:ext cx="76200" cy="5048249"/>
          </a:xfrm>
          <a:prstGeom prst="rect">
            <a:avLst/>
          </a:prstGeom>
        </p:spPr>
      </p:pic>
      <p:pic>
        <p:nvPicPr>
          <p:cNvPr id="142" name="picture 1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38199" y="2463673"/>
            <a:ext cx="438150" cy="438150"/>
          </a:xfrm>
          <a:prstGeom prst="rect">
            <a:avLst/>
          </a:prstGeom>
        </p:spPr>
      </p:pic>
      <p:pic>
        <p:nvPicPr>
          <p:cNvPr id="144" name="picture 1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38199" y="5902198"/>
            <a:ext cx="438150" cy="438150"/>
          </a:xfrm>
          <a:prstGeom prst="rect">
            <a:avLst/>
          </a:prstGeom>
        </p:spPr>
      </p:pic>
      <p:pic>
        <p:nvPicPr>
          <p:cNvPr id="146" name="picture 1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38900" y="2463673"/>
            <a:ext cx="438150" cy="438150"/>
          </a:xfrm>
          <a:prstGeom prst="rect">
            <a:avLst/>
          </a:prstGeom>
        </p:spPr>
      </p:pic>
      <p:pic>
        <p:nvPicPr>
          <p:cNvPr id="148" name="picture 1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38900" y="5902198"/>
            <a:ext cx="438150" cy="438150"/>
          </a:xfrm>
          <a:prstGeom prst="rect">
            <a:avLst/>
          </a:prstGeom>
        </p:spPr>
      </p:pic>
      <p:pic>
        <p:nvPicPr>
          <p:cNvPr id="150" name="picture 1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838199" y="4082923"/>
            <a:ext cx="438150" cy="438149"/>
          </a:xfrm>
          <a:prstGeom prst="rect">
            <a:avLst/>
          </a:prstGeom>
        </p:spPr>
      </p:pic>
      <p:pic>
        <p:nvPicPr>
          <p:cNvPr id="152" name="picture 15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438900" y="4082923"/>
            <a:ext cx="438150" cy="438149"/>
          </a:xfrm>
          <a:prstGeom prst="rect">
            <a:avLst/>
          </a:prstGeom>
        </p:spPr>
      </p:pic>
      <p:pic>
        <p:nvPicPr>
          <p:cNvPr id="154" name="picture 1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1777873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" name="group 2"/>
          <p:cNvGrpSpPr/>
          <p:nvPr/>
        </p:nvGrpSpPr>
        <p:grpSpPr>
          <a:xfrm rot="21600000">
            <a:off x="622300" y="6254750"/>
            <a:ext cx="10972800" cy="952500"/>
            <a:chOff x="0" y="0"/>
            <a:chExt cx="10972800" cy="952500"/>
          </a:xfrm>
        </p:grpSpPr>
        <p:sp>
          <p:nvSpPr>
            <p:cNvPr id="156" name="rect 156"/>
            <p:cNvSpPr/>
            <p:nvPr/>
          </p:nvSpPr>
          <p:spPr>
            <a:xfrm>
              <a:off x="19050" y="0"/>
              <a:ext cx="10953750" cy="9525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58" name="textbox 158"/>
            <p:cNvSpPr/>
            <p:nvPr/>
          </p:nvSpPr>
          <p:spPr>
            <a:xfrm>
              <a:off x="215900" y="214680"/>
              <a:ext cx="6957059" cy="53848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5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5575" algn="l" rtl="0" eaLnBrk="0">
                <a:lnSpc>
                  <a:spcPct val="98000"/>
                </a:lnSpc>
                <a:tabLst>
                  <a:tab pos="307975" algn="l"/>
                </a:tabLst>
              </a:pPr>
              <a:r>
                <a:rPr sz="1300" kern="0" spc="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300" kern="0" spc="50" dirty="0">
                  <a:solidFill>
                    <a:srgbClr val="1F2937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注意事项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4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11150" algn="l" rtl="0" eaLnBrk="0">
                <a:lnSpc>
                  <a:spcPts val="1510"/>
                </a:lnSpc>
                <a:spcBef>
                  <a:spcPts val="0"/>
                </a:spcBef>
              </a:pP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条件中可以包括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TypeScript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表达式。对于构造函数中的表达式，此类表达式不得更改应用程序状态。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60" name="picture 16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228600" y="252845"/>
              <a:ext cx="142875" cy="206086"/>
            </a:xfrm>
            <a:prstGeom prst="rect">
              <a:avLst/>
            </a:prstGeom>
          </p:spPr>
        </p:pic>
        <p:pic>
          <p:nvPicPr>
            <p:cNvPr id="162" name="picture 1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6200" cy="952500"/>
            </a:xfrm>
            <a:prstGeom prst="rect">
              <a:avLst/>
            </a:prstGeom>
          </p:spPr>
        </p:pic>
      </p:grpSp>
      <p:sp>
        <p:nvSpPr>
          <p:cNvPr id="164" name="textbox 164"/>
          <p:cNvSpPr/>
          <p:nvPr/>
        </p:nvSpPr>
        <p:spPr>
          <a:xfrm>
            <a:off x="1029614" y="3686302"/>
            <a:ext cx="2463164" cy="19278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87400" algn="l" rtl="0" eaLnBrk="0">
              <a:lnSpc>
                <a:spcPct val="92000"/>
              </a:lnSpc>
            </a:pPr>
            <a:r>
              <a:rPr sz="1500" b="1" kern="0" spc="-2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1. </a:t>
            </a:r>
            <a:r>
              <a:rPr sz="1500" kern="0" spc="-2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条件评估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9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55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评估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elseif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的状态判断条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1270" algn="l" rtl="0" eaLnBrk="0">
              <a:lnSpc>
                <a:spcPct val="113000"/>
              </a:lnSpc>
              <a:spcBef>
                <a:spcPts val="116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如果分支没有变化，无需执行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后续步 </a:t>
            </a:r>
            <a:r>
              <a:rPr sz="1200" kern="0" spc="-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骤。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indent="-1905" algn="l" rtl="0" eaLnBrk="0">
              <a:lnSpc>
                <a:spcPct val="11900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如果分支有变化，则执行第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和第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200" kern="0" spc="-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步。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66" name="textbox 166"/>
          <p:cNvSpPr/>
          <p:nvPr/>
        </p:nvSpPr>
        <p:spPr>
          <a:xfrm>
            <a:off x="8660736" y="3680777"/>
            <a:ext cx="2439670" cy="16802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86435" algn="l" rtl="0" eaLnBrk="0">
              <a:lnSpc>
                <a:spcPct val="95000"/>
              </a:lnSpc>
            </a:pPr>
            <a:r>
              <a:rPr sz="15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3. </a:t>
            </a:r>
            <a:r>
              <a:rPr sz="15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创建新组件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1000"/>
              </a:lnSpc>
              <a:spcBef>
                <a:spcPts val="360"/>
              </a:spcBef>
            </a:pPr>
            <a:r>
              <a:rPr sz="1200" kern="0" spc="-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执行新分支的构建函数。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515"/>
              </a:lnSpc>
              <a:spcBef>
                <a:spcPts val="1260"/>
              </a:spcBef>
            </a:pP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将获取到的组件添加到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父容器中。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" algn="l" rtl="0" eaLnBrk="0">
              <a:lnSpc>
                <a:spcPct val="112000"/>
              </a:lnSpc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如果缺少适用的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else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分支，则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不构建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任何内容。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68" name="textbox 168"/>
          <p:cNvSpPr/>
          <p:nvPr/>
        </p:nvSpPr>
        <p:spPr>
          <a:xfrm>
            <a:off x="4847690" y="3680777"/>
            <a:ext cx="2461260" cy="13614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85165" algn="l" rtl="0" eaLnBrk="0">
              <a:lnSpc>
                <a:spcPct val="95000"/>
              </a:lnSpc>
            </a:pPr>
            <a:r>
              <a:rPr sz="1500" b="1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2. </a:t>
            </a:r>
            <a:r>
              <a:rPr sz="15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删除旧组件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  <a:spcBef>
                <a:spcPts val="365"/>
              </a:spcBef>
            </a:pPr>
            <a:r>
              <a:rPr sz="1200" kern="0" spc="-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删除此前构建的所有子组件</a:t>
            </a:r>
            <a:r>
              <a:rPr sz="1200" kern="0" spc="-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indent="-6985" algn="l" rtl="0" eaLnBrk="0">
              <a:lnSpc>
                <a:spcPct val="116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清空当前分支下的组件树，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为新组件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的创建做准备。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70" name="textbox 170"/>
          <p:cNvSpPr/>
          <p:nvPr/>
        </p:nvSpPr>
        <p:spPr>
          <a:xfrm>
            <a:off x="626059" y="2124240"/>
            <a:ext cx="8439150" cy="2425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5"/>
              </a:lnSpc>
            </a:pP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elseif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语句中使用的状态变量值发生变化时，条件渲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染语句会进行更新。更新过程包含以下三个关键步骤：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72" name="picture 1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5000" y="1273175"/>
            <a:ext cx="4000500" cy="368709"/>
          </a:xfrm>
          <a:prstGeom prst="rect">
            <a:avLst/>
          </a:prstGeom>
        </p:spPr>
      </p:pic>
      <p:pic>
        <p:nvPicPr>
          <p:cNvPr id="174" name="picture 1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623425" y="2911475"/>
            <a:ext cx="609601" cy="609600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803900" y="2911475"/>
            <a:ext cx="609600" cy="609600"/>
          </a:xfrm>
          <a:prstGeom prst="rect">
            <a:avLst/>
          </a:prstGeom>
        </p:spPr>
      </p:pic>
      <p:pic>
        <p:nvPicPr>
          <p:cNvPr id="178" name="picture 1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984375" y="2911475"/>
            <a:ext cx="609600" cy="609600"/>
          </a:xfrm>
          <a:prstGeom prst="rect">
            <a:avLst/>
          </a:prstGeom>
        </p:spPr>
      </p:pic>
      <p:pic>
        <p:nvPicPr>
          <p:cNvPr id="180" name="picture 1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965575" y="4092575"/>
            <a:ext cx="476250" cy="95250"/>
          </a:xfrm>
          <a:prstGeom prst="rect">
            <a:avLst/>
          </a:prstGeom>
        </p:spPr>
      </p:pic>
      <p:pic>
        <p:nvPicPr>
          <p:cNvPr id="182" name="picture 1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775575" y="4092575"/>
            <a:ext cx="476250" cy="95250"/>
          </a:xfrm>
          <a:prstGeom prst="rect">
            <a:avLst/>
          </a:prstGeom>
        </p:spPr>
      </p:pic>
      <p:pic>
        <p:nvPicPr>
          <p:cNvPr id="184" name="picture 18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22300" y="1768475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86" name="textbox 186"/>
          <p:cNvSpPr/>
          <p:nvPr/>
        </p:nvSpPr>
        <p:spPr>
          <a:xfrm>
            <a:off x="431800" y="2324861"/>
            <a:ext cx="5410200" cy="5257800"/>
          </a:xfrm>
          <a:prstGeom prst="rect">
            <a:avLst/>
          </a:prstGeom>
          <a:solidFill>
            <a:srgbClr val="1F293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940" algn="l" rtl="0" eaLnBrk="0">
              <a:lnSpc>
                <a:spcPts val="1240"/>
              </a:lnSpc>
            </a:pPr>
            <a:r>
              <a:rPr sz="1000" kern="0" spc="14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4940" algn="l" rtl="0" eaLnBrk="0">
              <a:lnSpc>
                <a:spcPct val="99000"/>
              </a:lnSpc>
              <a:spcBef>
                <a:spcPts val="260"/>
              </a:spcBef>
            </a:pPr>
            <a:r>
              <a:rPr sz="1000" kern="0" spc="16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Component</a:t>
            </a:r>
            <a:r>
              <a:rPr sz="1000" kern="0" spc="16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b="1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b="1" kern="0" spc="16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ViewA</a:t>
            </a:r>
            <a:r>
              <a:rPr sz="1000" kern="0" spc="16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9405" algn="l" rtl="0" eaLnBrk="0">
              <a:lnSpc>
                <a:spcPts val="1500"/>
              </a:lnSpc>
            </a:pP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状态变量，用于刷新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UI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4960" algn="l" rtl="0" eaLnBrk="0">
              <a:lnSpc>
                <a:spcPts val="1325"/>
              </a:lnSpc>
              <a:spcBef>
                <a:spcPts val="310"/>
              </a:spcBef>
            </a:pPr>
            <a:r>
              <a:rPr sz="1000" kern="0" spc="2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kern="0" spc="20" dirty="0">
                <a:solidFill>
                  <a:srgbClr val="F59E0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-31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EC48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385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8B5C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79425" algn="l" rtl="0" eaLnBrk="0">
              <a:lnSpc>
                <a:spcPts val="1220"/>
              </a:lnSpc>
              <a:spcBef>
                <a:spcPts val="165"/>
              </a:spcBef>
            </a:pPr>
            <a:r>
              <a:rPr sz="1000" kern="0" spc="2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2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列容器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7752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b="1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40080" algn="l" rtl="0" eaLnBrk="0">
              <a:lnSpc>
                <a:spcPts val="1210"/>
              </a:lnSpc>
              <a:spcBef>
                <a:spcPts val="180"/>
              </a:spcBef>
            </a:pP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文本显示组件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3627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b="1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=${</a:t>
            </a:r>
            <a:r>
              <a:rPr sz="1000" b="1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}`)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40080" algn="l" rtl="0" eaLnBrk="0">
              <a:lnSpc>
                <a:spcPts val="1290"/>
              </a:lnSpc>
              <a:spcBef>
                <a:spcPts val="195"/>
              </a:spcBef>
            </a:pP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分支判断：当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值大于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时显示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40080" algn="l" rtl="0" eaLnBrk="0">
              <a:lnSpc>
                <a:spcPts val="1300"/>
              </a:lnSpc>
              <a:spcBef>
                <a:spcPts val="210"/>
              </a:spcBef>
            </a:pPr>
            <a:r>
              <a:rPr sz="1000" b="1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000" b="1" kern="0" spc="2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b="1" kern="0" spc="-1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b="1" kern="0" spc="-34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.count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962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b="1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is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positive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`)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8425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Green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4325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40080" algn="l" rtl="0" eaLnBrk="0">
              <a:lnSpc>
                <a:spcPts val="1210"/>
              </a:lnSpc>
              <a:spcBef>
                <a:spcPts val="175"/>
              </a:spcBef>
            </a:pP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按钮组件，递增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4135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b="1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-3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increase</a:t>
            </a:r>
            <a:r>
              <a:rPr sz="1000" kern="0" spc="10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10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2423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62660" algn="l" rtl="0" eaLnBrk="0">
              <a:lnSpc>
                <a:spcPts val="1325"/>
              </a:lnSpc>
              <a:spcBef>
                <a:spcPts val="200"/>
              </a:spcBef>
            </a:pPr>
            <a:r>
              <a:rPr sz="1000" b="1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b="1" kern="0" spc="-35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++;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3275" algn="l" rtl="0" eaLnBrk="0">
              <a:lnSpc>
                <a:spcPts val="1300"/>
              </a:lnSpc>
              <a:spcBef>
                <a:spcPts val="175"/>
              </a:spcBef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40080" algn="l" rtl="0" eaLnBrk="0">
              <a:lnSpc>
                <a:spcPts val="1210"/>
              </a:lnSpc>
              <a:spcBef>
                <a:spcPts val="175"/>
              </a:spcBef>
            </a:pP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按钮组件，递减</a:t>
            </a: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5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4135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b="1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-3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decrease</a:t>
            </a:r>
            <a:r>
              <a:rPr sz="1000" kern="0" spc="10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100" dirty="0">
                <a:solidFill>
                  <a:srgbClr val="10B98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2423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62660" algn="l" rtl="0" eaLnBrk="0">
              <a:lnSpc>
                <a:spcPts val="1325"/>
              </a:lnSpc>
              <a:spcBef>
                <a:spcPts val="200"/>
              </a:spcBef>
            </a:pPr>
            <a:r>
              <a:rPr sz="1000" b="1" kern="0" spc="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b="1" kern="0" spc="-320" dirty="0">
                <a:solidFill>
                  <a:srgbClr val="3B82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--;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3275" algn="l" rtl="0" eaLnBrk="0">
              <a:lnSpc>
                <a:spcPts val="1300"/>
              </a:lnSpc>
              <a:spcBef>
                <a:spcPts val="175"/>
              </a:spcBef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323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}}}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188" name="picture 1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23100" y="4591811"/>
            <a:ext cx="4438650" cy="838200"/>
          </a:xfrm>
          <a:prstGeom prst="rect">
            <a:avLst/>
          </a:prstGeom>
        </p:spPr>
      </p:pic>
      <p:graphicFrame>
        <p:nvGraphicFramePr>
          <p:cNvPr id="190" name="table 190"/>
          <p:cNvGraphicFramePr>
            <a:graphicFrameLocks noGrp="1"/>
          </p:cNvGraphicFramePr>
          <p:nvPr/>
        </p:nvGraphicFramePr>
        <p:xfrm>
          <a:off x="6299200" y="2324861"/>
          <a:ext cx="5409565" cy="4305300"/>
        </p:xfrm>
        <a:graphic>
          <a:graphicData uri="http://schemas.openxmlformats.org/drawingml/2006/table">
            <a:tbl>
              <a:tblPr/>
              <a:tblGrid>
                <a:gridCol w="257175"/>
                <a:gridCol w="374015"/>
                <a:gridCol w="1487805"/>
                <a:gridCol w="3290570"/>
              </a:tblGrid>
              <a:tr h="510540">
                <a:tc gridSpan="4">
                  <a:txBody>
                    <a:bodyPr/>
                    <a:p>
                      <a:pPr algn="l" rtl="0" eaLnBrk="0">
                        <a:lnSpc>
                          <a:spcPct val="17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7810" algn="l" rtl="0" eaLnBrk="0">
                        <a:lnSpc>
                          <a:spcPts val="1330"/>
                        </a:lnSpc>
                        <a:spcBef>
                          <a:spcPts val="0"/>
                        </a:spcBef>
                      </a:pPr>
                      <a:r>
                        <a:rPr sz="1000" kern="0" spc="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UI</a:t>
                      </a:r>
                      <a:r>
                        <a:rPr sz="1000" kern="0" spc="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渲染效果（</a:t>
                      </a:r>
                      <a:r>
                        <a:rPr sz="1000" kern="0" spc="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count</a:t>
                      </a:r>
                      <a:r>
                        <a:rPr sz="1000" kern="0" spc="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值变化</a:t>
                      </a:r>
                      <a:r>
                        <a:rPr sz="1000" kern="0" spc="-1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时）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670559">
                <a:tc rowSpan="5"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2390" algn="l" rtl="0" eaLnBrk="0">
                        <a:lnSpc>
                          <a:spcPct val="79000"/>
                        </a:lnSpc>
                      </a:pPr>
                      <a:r>
                        <a:rPr sz="1200" b="1" kern="0" spc="-3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=</a:t>
                      </a:r>
                      <a:r>
                        <a:rPr sz="1200" b="1" kern="0" spc="3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b="1" kern="0" spc="-3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0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72390" algn="l" rtl="0" eaLnBrk="0">
                        <a:lnSpc>
                          <a:spcPct val="79000"/>
                        </a:lnSpc>
                        <a:spcBef>
                          <a:spcPts val="5"/>
                        </a:spcBef>
                      </a:pPr>
                      <a:r>
                        <a:rPr sz="1200" b="1" kern="0" spc="-3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&gt;</a:t>
                      </a:r>
                      <a:r>
                        <a:rPr sz="1200" b="1" kern="0" spc="3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b="1" kern="0" spc="-3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0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000">
                <a:tc vMerge="1">
                  <a:tcPr marL="0" marR="0" marT="0" marB="0" vert="horz">
                    <a:lnL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9200">
                <a:tc vMerge="1">
                  <a:tcPr marL="0" marR="0" marT="0" marB="0" vert="horz">
                    <a:lnL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l" rtl="0" eaLnBrk="0">
                        <a:lnSpc>
                          <a:spcPct val="14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4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1460" algn="l" rtl="0" eaLnBrk="0">
                        <a:lnSpc>
                          <a:spcPct val="78000"/>
                        </a:lnSpc>
                      </a:pPr>
                      <a:r>
                        <a:rPr sz="1200" kern="0" spc="-10" dirty="0">
                          <a:solidFill>
                            <a:srgbClr val="1F2937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count=1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5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1460" algn="l" rtl="0" eaLnBrk="0">
                        <a:lnSpc>
                          <a:spcPts val="1455"/>
                        </a:lnSpc>
                        <a:spcBef>
                          <a:spcPts val="5"/>
                        </a:spcBef>
                      </a:pPr>
                      <a:r>
                        <a:rPr sz="1200" kern="0" spc="-10" dirty="0">
                          <a:solidFill>
                            <a:srgbClr val="16A34A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count</a:t>
                      </a:r>
                      <a:r>
                        <a:rPr sz="1200" kern="0" spc="70" dirty="0">
                          <a:solidFill>
                            <a:srgbClr val="16A34A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16A34A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is</a:t>
                      </a:r>
                      <a:r>
                        <a:rPr sz="1200" kern="0" spc="70" dirty="0">
                          <a:solidFill>
                            <a:srgbClr val="16A34A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200" kern="0" spc="-10" dirty="0">
                          <a:solidFill>
                            <a:srgbClr val="16A34A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pos</a:t>
                      </a:r>
                      <a:r>
                        <a:rPr sz="1200" kern="0" spc="-20" dirty="0">
                          <a:solidFill>
                            <a:srgbClr val="16A34A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itive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2284">
                <a:tc vMerge="1">
                  <a:tcPr marL="0" marR="0" marT="0" marB="0" vert="horz">
                    <a:lnL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0715">
                <a:tc vMerge="1">
                  <a:tcPr marL="0" marR="0" marT="0" marB="0" vert="horz">
                    <a:lnL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l" rtl="0" eaLnBrk="0">
                        <a:lnSpc>
                          <a:spcPct val="106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44475" algn="l" rtl="0" eaLnBrk="0">
                        <a:lnSpc>
                          <a:spcPts val="1320"/>
                        </a:lnSpc>
                        <a:spcBef>
                          <a:spcPts val="0"/>
                        </a:spcBef>
                        <a:tabLst>
                          <a:tab pos="323850" algn="l"/>
                        </a:tabLst>
                      </a:pPr>
                      <a:r>
                        <a:rPr sz="1000" kern="0" spc="0" dirty="0">
                          <a:solidFill>
                            <a:srgbClr val="16A34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000" kern="0" spc="50" dirty="0">
                          <a:solidFill>
                            <a:srgbClr val="16A34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条件为真，显示绿色</a:t>
                      </a:r>
                      <a:r>
                        <a:rPr sz="1000" kern="0" spc="40" dirty="0">
                          <a:solidFill>
                            <a:srgbClr val="16A34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文本组件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>
                      <a:noFill/>
                    </a:lnL>
                    <a:lnR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2225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92" name="picture 1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023100" y="6058661"/>
            <a:ext cx="152400" cy="152400"/>
          </a:xfrm>
          <a:prstGeom prst="rect">
            <a:avLst/>
          </a:prstGeom>
        </p:spPr>
      </p:pic>
      <p:sp>
        <p:nvSpPr>
          <p:cNvPr id="194" name="rect 194"/>
          <p:cNvSpPr/>
          <p:nvPr/>
        </p:nvSpPr>
        <p:spPr>
          <a:xfrm>
            <a:off x="6299200" y="6715886"/>
            <a:ext cx="5410200" cy="657225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196" name="picture 1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44500" y="1143761"/>
            <a:ext cx="4686300" cy="368300"/>
          </a:xfrm>
          <a:prstGeom prst="rect">
            <a:avLst/>
          </a:prstGeom>
        </p:spPr>
      </p:pic>
      <p:sp>
        <p:nvSpPr>
          <p:cNvPr id="198" name="textbox 198"/>
          <p:cNvSpPr/>
          <p:nvPr/>
        </p:nvSpPr>
        <p:spPr>
          <a:xfrm>
            <a:off x="7023100" y="3067811"/>
            <a:ext cx="4438650" cy="381000"/>
          </a:xfrm>
          <a:prstGeom prst="rect">
            <a:avLst/>
          </a:prstGeom>
          <a:solidFill>
            <a:srgbClr val="F3F4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0" algn="l" rtl="0" eaLnBrk="0">
              <a:lnSpc>
                <a:spcPct val="7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count=0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0" name="textbox 200"/>
          <p:cNvSpPr/>
          <p:nvPr/>
        </p:nvSpPr>
        <p:spPr>
          <a:xfrm>
            <a:off x="8480425" y="3563111"/>
            <a:ext cx="1343025" cy="38100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3670" algn="l" rtl="0" eaLnBrk="0">
              <a:lnSpc>
                <a:spcPts val="1455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decrease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count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2" name="textbox 202"/>
          <p:cNvSpPr/>
          <p:nvPr/>
        </p:nvSpPr>
        <p:spPr>
          <a:xfrm>
            <a:off x="8480425" y="5544311"/>
            <a:ext cx="1343025" cy="38100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3670" algn="l" rtl="0" eaLnBrk="0">
              <a:lnSpc>
                <a:spcPts val="1455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decrease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count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4" name="textbox 204"/>
          <p:cNvSpPr/>
          <p:nvPr/>
        </p:nvSpPr>
        <p:spPr>
          <a:xfrm>
            <a:off x="7061200" y="3563111"/>
            <a:ext cx="1295400" cy="38100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2560" algn="l" rtl="0" eaLnBrk="0">
              <a:lnSpc>
                <a:spcPts val="1455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increase count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6" name="textbox 206"/>
          <p:cNvSpPr/>
          <p:nvPr/>
        </p:nvSpPr>
        <p:spPr>
          <a:xfrm>
            <a:off x="7061200" y="5544311"/>
            <a:ext cx="1295400" cy="38100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8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2560" algn="l" rtl="0" eaLnBrk="0">
              <a:lnSpc>
                <a:spcPts val="1455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increase count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8" name="rect 208"/>
          <p:cNvSpPr/>
          <p:nvPr/>
        </p:nvSpPr>
        <p:spPr>
          <a:xfrm>
            <a:off x="6965950" y="7125461"/>
            <a:ext cx="552450" cy="152400"/>
          </a:xfrm>
          <a:prstGeom prst="rect">
            <a:avLst/>
          </a:prstGeom>
          <a:solidFill>
            <a:srgbClr val="E5E7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10" name="textbox 210"/>
          <p:cNvSpPr/>
          <p:nvPr/>
        </p:nvSpPr>
        <p:spPr>
          <a:xfrm>
            <a:off x="6477000" y="6805980"/>
            <a:ext cx="1019810" cy="4876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ct val="94000"/>
              </a:lnSpc>
              <a:tabLst>
                <a:tab pos="200025" algn="l"/>
              </a:tabLst>
            </a:pPr>
            <a:r>
              <a:rPr sz="12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关键概念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2000"/>
              </a:lnSpc>
              <a:spcBef>
                <a:spcPts val="0"/>
              </a:spcBef>
              <a:tabLst>
                <a:tab pos="222250" algn="l"/>
              </a:tabLst>
            </a:pP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 </a:t>
            </a:r>
            <a:r>
              <a:rPr sz="1000" kern="0" spc="60" dirty="0">
                <a:solidFill>
                  <a:srgbClr val="37415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212" name="picture 2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89700" y="7134986"/>
            <a:ext cx="133350" cy="133350"/>
          </a:xfrm>
          <a:prstGeom prst="rect">
            <a:avLst/>
          </a:prstGeom>
        </p:spPr>
      </p:pic>
      <p:pic>
        <p:nvPicPr>
          <p:cNvPr id="214" name="picture 2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89700" y="6820661"/>
            <a:ext cx="114300" cy="152400"/>
          </a:xfrm>
          <a:prstGeom prst="rect">
            <a:avLst/>
          </a:prstGeom>
        </p:spPr>
      </p:pic>
      <p:sp>
        <p:nvSpPr>
          <p:cNvPr id="216" name="textbox 216"/>
          <p:cNvSpPr/>
          <p:nvPr/>
        </p:nvSpPr>
        <p:spPr>
          <a:xfrm>
            <a:off x="6286500" y="1916379"/>
            <a:ext cx="1279525" cy="2889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6000"/>
              </a:lnSpc>
              <a:tabLst>
                <a:tab pos="346075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渲染效果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18" name="picture 2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299200" y="1934336"/>
            <a:ext cx="257175" cy="228600"/>
          </a:xfrm>
          <a:prstGeom prst="rect">
            <a:avLst/>
          </a:prstGeom>
        </p:spPr>
      </p:pic>
      <p:sp>
        <p:nvSpPr>
          <p:cNvPr id="220" name="textbox 220"/>
          <p:cNvSpPr/>
          <p:nvPr/>
        </p:nvSpPr>
        <p:spPr>
          <a:xfrm>
            <a:off x="419100" y="1921636"/>
            <a:ext cx="1301750" cy="281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800" kern="0" spc="-40" dirty="0">
                <a:solidFill>
                  <a:srgbClr val="032DA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-40" dirty="0">
                <a:solidFill>
                  <a:srgbClr val="032DA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4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22" name="textbox 222"/>
          <p:cNvSpPr/>
          <p:nvPr/>
        </p:nvSpPr>
        <p:spPr>
          <a:xfrm>
            <a:off x="6159093" y="3459047"/>
            <a:ext cx="434340" cy="1625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5000"/>
              </a:lnSpc>
            </a:pPr>
            <a:r>
              <a:rPr sz="1200" b="1" kern="0" spc="-2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count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24" name="textbox 224"/>
          <p:cNvSpPr/>
          <p:nvPr/>
        </p:nvSpPr>
        <p:spPr>
          <a:xfrm>
            <a:off x="6159093" y="5344997"/>
            <a:ext cx="434340" cy="1625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5000"/>
              </a:lnSpc>
            </a:pPr>
            <a:r>
              <a:rPr sz="1200" b="1" kern="0" spc="-20" dirty="0">
                <a:solidFill>
                  <a:srgbClr val="6B728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count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226" name="picture 2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31800" y="1639061"/>
            <a:ext cx="762000" cy="38100"/>
          </a:xfrm>
          <a:prstGeom prst="rect">
            <a:avLst/>
          </a:prstGeom>
        </p:spPr>
      </p:pic>
      <p:pic>
        <p:nvPicPr>
          <p:cNvPr id="228" name="picture 2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299200" y="6715886"/>
            <a:ext cx="3810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0" name="textbox 230"/>
          <p:cNvSpPr/>
          <p:nvPr/>
        </p:nvSpPr>
        <p:spPr>
          <a:xfrm>
            <a:off x="6249035" y="1254760"/>
            <a:ext cx="5602605" cy="38296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935" algn="l" rtl="0" eaLnBrk="0">
              <a:lnSpc>
                <a:spcPct val="96000"/>
              </a:lnSpc>
              <a:tabLst>
                <a:tab pos="346075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状态保留解决方案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-635" algn="l" rtl="0" eaLnBrk="0">
              <a:lnSpc>
                <a:spcPct val="114000"/>
              </a:lnSpc>
              <a:spcBef>
                <a:spcPts val="1140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将状态变量提升到父组件中，通过状态同步装饰器（如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@Link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传递给子组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8275" algn="l" rtl="0" eaLnBrk="0">
              <a:lnSpc>
                <a:spcPts val="1240"/>
              </a:lnSpc>
              <a:spcBef>
                <a:spcPts val="300"/>
              </a:spcBef>
            </a:pPr>
            <a:r>
              <a:rPr sz="1000" kern="0" spc="14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ruct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MainView</a:t>
            </a:r>
            <a:r>
              <a:rPr sz="10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2829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kern="0" spc="10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toggle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boolean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true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28295" algn="l" rtl="0" eaLnBrk="0">
              <a:lnSpc>
                <a:spcPts val="1325"/>
              </a:lnSpc>
              <a:spcBef>
                <a:spcPts val="125"/>
              </a:spcBef>
            </a:pPr>
            <a:r>
              <a:rPr sz="1000" kern="0" spc="6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kern="0" spc="6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</a:t>
            </a:r>
            <a:r>
              <a:rPr sz="1000" kern="0" spc="6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60" dirty="0">
                <a:solidFill>
                  <a:srgbClr val="16A34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6A34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</a:t>
            </a:r>
            <a:r>
              <a:rPr sz="1000" kern="0" spc="50" dirty="0">
                <a:solidFill>
                  <a:srgbClr val="16A34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提升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7185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9276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532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if</a:t>
            </a:r>
            <a:r>
              <a:rPr sz="1000" kern="0" spc="2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toggle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1343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CounterView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({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label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3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positive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-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659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1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else</a:t>
            </a:r>
            <a:r>
              <a:rPr sz="10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13435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CounterView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({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label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3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negative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-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659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65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toggle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toggle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}`)</a:t>
            </a:r>
            <a:r>
              <a:rPr sz="1000" kern="0" spc="-2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(()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1851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.toggle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3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!th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is</a:t>
            </a:r>
            <a:r>
              <a:rPr sz="1000" kern="0" spc="-3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.toggle;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659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9657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}}}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232" name="picture 2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239510" y="1298829"/>
            <a:ext cx="228600" cy="228600"/>
          </a:xfrm>
          <a:prstGeom prst="rect">
            <a:avLst/>
          </a:prstGeom>
        </p:spPr>
      </p:pic>
      <p:sp>
        <p:nvSpPr>
          <p:cNvPr id="234" name="textbox 234"/>
          <p:cNvSpPr/>
          <p:nvPr/>
        </p:nvSpPr>
        <p:spPr>
          <a:xfrm>
            <a:off x="426085" y="2110105"/>
            <a:ext cx="5201285" cy="28473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4000"/>
              </a:lnSpc>
              <a:tabLst>
                <a:tab pos="345440" algn="l"/>
              </a:tabLst>
            </a:pPr>
            <a:r>
              <a:rPr sz="18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状态丢失问题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indent="11430" algn="l" rtl="0" eaLnBrk="0">
              <a:lnSpc>
                <a:spcPct val="113000"/>
              </a:lnSpc>
              <a:spcBef>
                <a:spcPts val="1160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if/else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条件变化时，子组件会被销毁并重新创建，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导致其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@State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装饰的状态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变量值丢失。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7640" algn="l" rtl="0" eaLnBrk="0">
              <a:lnSpc>
                <a:spcPct val="99000"/>
              </a:lnSpc>
              <a:spcBef>
                <a:spcPts val="310"/>
              </a:spcBef>
            </a:pP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000" kern="0" spc="3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erView</a:t>
            </a:r>
            <a:r>
              <a:rPr sz="10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27660" algn="l" rtl="0" eaLnBrk="0">
              <a:lnSpc>
                <a:spcPts val="1500"/>
              </a:lnSpc>
            </a:pP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</a:t>
            </a:r>
            <a:r>
              <a:rPr sz="1000" kern="0" spc="70" dirty="0">
                <a:solidFill>
                  <a:srgbClr val="2563E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9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0;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337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label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655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9530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Row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024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(`${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label</a:t>
            </a:r>
            <a:r>
              <a:rPr sz="1000" kern="0" spc="7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}`)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5532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8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8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8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8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8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+1`)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3756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(()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5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counter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+=</a:t>
            </a:r>
            <a:r>
              <a:rPr sz="1000" kern="0" spc="10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12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9593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1F2937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}}}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236" name="picture 2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8785" y="2133219"/>
            <a:ext cx="228600" cy="228600"/>
          </a:xfrm>
          <a:prstGeom prst="rect">
            <a:avLst/>
          </a:prstGeom>
        </p:spPr>
      </p:pic>
      <p:pic>
        <p:nvPicPr>
          <p:cNvPr id="238" name="picture 2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9739" y="4957064"/>
            <a:ext cx="5162550" cy="1419225"/>
          </a:xfrm>
          <a:prstGeom prst="rect">
            <a:avLst/>
          </a:prstGeom>
        </p:spPr>
      </p:pic>
      <p:pic>
        <p:nvPicPr>
          <p:cNvPr id="240" name="picture 2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92850" y="4944364"/>
            <a:ext cx="5153025" cy="1419225"/>
          </a:xfrm>
          <a:prstGeom prst="rect">
            <a:avLst/>
          </a:prstGeom>
        </p:spPr>
      </p:pic>
      <p:graphicFrame>
        <p:nvGraphicFramePr>
          <p:cNvPr id="242" name="table 242"/>
          <p:cNvGraphicFramePr>
            <a:graphicFrameLocks noGrp="1"/>
          </p:cNvGraphicFramePr>
          <p:nvPr/>
        </p:nvGraphicFramePr>
        <p:xfrm>
          <a:off x="6292850" y="4983657"/>
          <a:ext cx="5172075" cy="1402079"/>
        </p:xfrm>
        <a:graphic>
          <a:graphicData uri="http://schemas.openxmlformats.org/drawingml/2006/table">
            <a:tbl>
              <a:tblPr/>
              <a:tblGrid>
                <a:gridCol w="5172075"/>
              </a:tblGrid>
              <a:tr h="1379854">
                <a:tc>
                  <a:txBody>
                    <a:bodyPr/>
                    <a:p>
                      <a:pPr marL="248285" algn="l" rtl="0" eaLnBrk="0">
                        <a:lnSpc>
                          <a:spcPct val="97000"/>
                        </a:lnSpc>
                        <a:spcBef>
                          <a:spcPts val="5"/>
                        </a:spcBef>
                      </a:pPr>
                      <a:r>
                        <a:rPr sz="1000" kern="0" spc="40" dirty="0">
                          <a:solidFill>
                            <a:srgbClr val="15803D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解决方案效果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37160" algn="l" rtl="0" eaLnBrk="0">
                        <a:lnSpc>
                          <a:spcPts val="1510"/>
                        </a:lnSpc>
                        <a:spcBef>
                          <a:spcPts val="540"/>
                        </a:spcBef>
                      </a:pP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通过状态提升和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@Link</a:t>
                      </a:r>
                      <a:r>
                        <a:rPr sz="1200" kern="0" spc="-3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装饰器：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71450" algn="l" rtl="0" eaLnBrk="0">
                        <a:lnSpc>
                          <a:spcPts val="1515"/>
                        </a:lnSpc>
                        <a:spcBef>
                          <a:spcPts val="890"/>
                        </a:spcBef>
                      </a:pP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父组件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MainView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持有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counter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状态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71450" algn="l" rtl="0" eaLnBrk="0">
                        <a:lnSpc>
                          <a:spcPts val="2090"/>
                        </a:lnSpc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1200" kern="0" spc="8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子组件通过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@Link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引用父组件状态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71450" algn="l" rtl="0" eaLnBrk="0">
                        <a:lnSpc>
                          <a:spcPts val="2110"/>
                        </a:lnSpc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1200" kern="0" spc="1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条件切换时，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counter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值不会丢失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740" marB="0" vert="horz">
                    <a:lnL w="22225" cap="flat" cmpd="sng" algn="ctr">
                      <a:solidFill>
                        <a:srgbClr val="22C5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22C5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22C5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22C5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4" name="table 244"/>
          <p:cNvGraphicFramePr>
            <a:graphicFrameLocks noGrp="1"/>
          </p:cNvGraphicFramePr>
          <p:nvPr/>
        </p:nvGraphicFramePr>
        <p:xfrm>
          <a:off x="450215" y="4989392"/>
          <a:ext cx="5181600" cy="1396365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1374140">
                <a:tc>
                  <a:txBody>
                    <a:bodyPr/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7175" algn="l" rtl="0" eaLnBrk="0">
                        <a:lnSpc>
                          <a:spcPct val="92000"/>
                        </a:lnSpc>
                      </a:pPr>
                      <a:r>
                        <a:rPr sz="1000" kern="0" spc="20" dirty="0">
                          <a:solidFill>
                            <a:srgbClr val="B45309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问题示例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47955" algn="l" rtl="0" eaLnBrk="0">
                        <a:lnSpc>
                          <a:spcPts val="1515"/>
                        </a:lnSpc>
                        <a:spcBef>
                          <a:spcPts val="555"/>
                        </a:spcBef>
                      </a:pP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当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MainView.toggle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状态变量从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tr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ue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切换为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false</a:t>
                      </a:r>
                      <a:r>
                        <a:rPr sz="1200" kern="0" spc="-2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时：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70815" algn="l" rtl="0" eaLnBrk="0">
                        <a:lnSpc>
                          <a:spcPts val="1455"/>
                        </a:lnSpc>
                        <a:spcBef>
                          <a:spcPts val="945"/>
                        </a:spcBef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1200" kern="0" spc="1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CounterView("positive")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子组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件被</a:t>
                      </a:r>
                      <a:r>
                        <a:rPr sz="1200" strike="sngStrike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销毁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70815" algn="l" rtl="0" eaLnBrk="0">
                        <a:lnSpc>
                          <a:spcPts val="2100"/>
                        </a:lnSpc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1200" kern="0" spc="1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CounterView("negative")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子组件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被新建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170815" algn="l" rtl="0" eaLnBrk="0">
                        <a:lnSpc>
                          <a:spcPts val="2100"/>
                        </a:lnSpc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1200" kern="0" spc="10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 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counter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状态变量被重置为初始值</a:t>
                      </a:r>
                      <a:r>
                        <a:rPr sz="1200" b="1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0</a:t>
                      </a:r>
                      <a:endParaRPr sz="12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F59E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F59E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F59E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F59E0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6" name="textbox 246"/>
          <p:cNvSpPr/>
          <p:nvPr/>
        </p:nvSpPr>
        <p:spPr>
          <a:xfrm>
            <a:off x="4150994" y="6863969"/>
            <a:ext cx="3562984" cy="6096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1150" indent="-194310" algn="l" rtl="0" eaLnBrk="0">
              <a:lnSpc>
                <a:spcPct val="106000"/>
              </a:lnSpc>
              <a:spcBef>
                <a:spcPts val="5"/>
              </a:spcBef>
            </a:pPr>
            <a:r>
              <a:rPr sz="1800" kern="0" spc="40" baseline="-1200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↑</a:t>
            </a:r>
            <a:r>
              <a:rPr sz="1100" kern="0" spc="29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通过状态提升</a:t>
            </a:r>
            <a:r>
              <a:rPr sz="1000" kern="0" spc="1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，将状态移至父组件或更高层级组件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避免状态丢失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48" name="textbox 248"/>
          <p:cNvSpPr/>
          <p:nvPr/>
        </p:nvSpPr>
        <p:spPr>
          <a:xfrm>
            <a:off x="445770" y="6863969"/>
            <a:ext cx="3552825" cy="6096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indent="-228600" algn="l" rtl="0" eaLnBrk="0">
              <a:lnSpc>
                <a:spcPct val="106000"/>
              </a:lnSpc>
              <a:spcBef>
                <a:spcPts val="0"/>
              </a:spcBef>
            </a:pPr>
            <a:r>
              <a:rPr sz="1800" kern="0" spc="30" baseline="-1200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己</a:t>
            </a:r>
            <a:r>
              <a:rPr sz="1100" kern="0" spc="29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条件切换会导致子组件实例更新</a:t>
            </a:r>
            <a:r>
              <a:rPr sz="1000" kern="0" spc="1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000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不会更新现有子组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件或保留状态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50" name="textbox 250"/>
          <p:cNvSpPr/>
          <p:nvPr/>
        </p:nvSpPr>
        <p:spPr>
          <a:xfrm>
            <a:off x="7865745" y="6863969"/>
            <a:ext cx="3552825" cy="6096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5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77825" indent="-267335" algn="l" rtl="0" eaLnBrk="0">
              <a:lnSpc>
                <a:spcPct val="122000"/>
              </a:lnSpc>
              <a:spcBef>
                <a:spcPts val="0"/>
              </a:spcBef>
              <a:tabLst>
                <a:tab pos="301625" algn="l"/>
              </a:tabLst>
            </a:pP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38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b="1" kern="0" spc="5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b="1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Link</a:t>
            </a:r>
            <a:r>
              <a:rPr sz="10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装饰器在父子组件之间建立双向数据绑</a:t>
            </a:r>
            <a:r>
              <a:rPr sz="10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0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定，实现状态共享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52" name="picture 2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976770" y="7016369"/>
            <a:ext cx="190652" cy="152400"/>
          </a:xfrm>
          <a:prstGeom prst="rect">
            <a:avLst/>
          </a:prstGeom>
        </p:spPr>
      </p:pic>
      <p:pic>
        <p:nvPicPr>
          <p:cNvPr id="254" name="picture 2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51485" y="1256919"/>
            <a:ext cx="5041900" cy="368710"/>
          </a:xfrm>
          <a:prstGeom prst="rect">
            <a:avLst/>
          </a:prstGeom>
        </p:spPr>
      </p:pic>
      <p:sp>
        <p:nvSpPr>
          <p:cNvPr id="256" name="textbox 256"/>
          <p:cNvSpPr/>
          <p:nvPr/>
        </p:nvSpPr>
        <p:spPr>
          <a:xfrm>
            <a:off x="438975" y="6501130"/>
            <a:ext cx="1000760" cy="2482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500" kern="0" spc="50" dirty="0">
                <a:solidFill>
                  <a:srgbClr val="EAB30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</a:t>
            </a:r>
            <a:r>
              <a:rPr sz="1500" kern="0" spc="160" dirty="0">
                <a:solidFill>
                  <a:srgbClr val="EAB308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5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关键要点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58" name="picture 2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38785" y="9296019"/>
            <a:ext cx="10972800" cy="9525"/>
          </a:xfrm>
          <a:prstGeom prst="rect">
            <a:avLst/>
          </a:prstGeom>
        </p:spPr>
      </p:pic>
      <p:pic>
        <p:nvPicPr>
          <p:cNvPr id="260" name="picture 26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925185" y="2095119"/>
            <a:ext cx="9525" cy="6896100"/>
          </a:xfrm>
          <a:prstGeom prst="rect">
            <a:avLst/>
          </a:prstGeom>
        </p:spPr>
      </p:pic>
      <p:pic>
        <p:nvPicPr>
          <p:cNvPr id="262" name="picture 2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38785" y="1752219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266" name="table 266"/>
          <p:cNvGraphicFramePr>
            <a:graphicFrameLocks noGrp="1"/>
          </p:cNvGraphicFramePr>
          <p:nvPr/>
        </p:nvGraphicFramePr>
        <p:xfrm>
          <a:off x="5636895" y="6259321"/>
          <a:ext cx="5257800" cy="809625"/>
        </p:xfrm>
        <a:graphic>
          <a:graphicData uri="http://schemas.openxmlformats.org/drawingml/2006/table">
            <a:tbl>
              <a:tblPr/>
              <a:tblGrid>
                <a:gridCol w="5257800"/>
              </a:tblGrid>
              <a:tr h="787400">
                <a:tc>
                  <a:txBody>
                    <a:bodyPr/>
                    <a:p>
                      <a:pPr algn="l" rtl="0" eaLnBrk="0">
                        <a:lnSpc>
                          <a:spcPct val="16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09550" algn="l" rtl="0" eaLnBrk="0">
                        <a:lnSpc>
                          <a:spcPts val="1910"/>
                        </a:lnSpc>
                      </a:pPr>
                      <a:r>
                        <a:rPr sz="2600" kern="0" spc="12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.</a:t>
                      </a:r>
                      <a:r>
                        <a:rPr sz="2600" kern="0" spc="180" dirty="0">
                          <a:solidFill>
                            <a:srgbClr val="2563EB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300" kern="0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外层条件</a:t>
                      </a:r>
                      <a:r>
                        <a:rPr sz="1300" kern="0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:</a:t>
                      </a:r>
                      <a:r>
                        <a:rPr sz="13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13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this</a:t>
                      </a:r>
                      <a:r>
                        <a:rPr sz="1300" kern="0" spc="-4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</a:t>
                      </a:r>
                      <a:r>
                        <a:rPr sz="1300" kern="0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.</a:t>
                      </a:r>
                      <a:r>
                        <a:rPr sz="13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toggle</a:t>
                      </a:r>
                      <a:endParaRPr sz="1300" dirty="0"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</a:txBody>
                  <a:tcPr marL="0" marR="0" marT="0" marB="0" vert="horz">
                    <a:lnL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2225" cap="flat" cmpd="sng" algn="ctr">
                      <a:solidFill>
                        <a:srgbClr val="3B82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68" name="picture 2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82600" y="1451736"/>
            <a:ext cx="3987800" cy="368300"/>
          </a:xfrm>
          <a:prstGeom prst="rect">
            <a:avLst/>
          </a:prstGeom>
        </p:spPr>
      </p:pic>
      <p:sp>
        <p:nvSpPr>
          <p:cNvPr id="270" name="textbox 270"/>
          <p:cNvSpPr/>
          <p:nvPr/>
        </p:nvSpPr>
        <p:spPr>
          <a:xfrm>
            <a:off x="457200" y="2318575"/>
            <a:ext cx="1599564" cy="3181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2100" kern="0" spc="0" dirty="0">
                <a:solidFill>
                  <a:srgbClr val="0B34B5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</a:t>
            </a:r>
            <a:r>
              <a:rPr sz="2100" kern="0" spc="0" dirty="0">
                <a:solidFill>
                  <a:srgbClr val="0B34B5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</a:t>
            </a:r>
            <a:r>
              <a:rPr sz="1500" b="1" kern="0" spc="0" dirty="0">
                <a:solidFill>
                  <a:srgbClr val="1F293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if</a:t>
            </a: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语句示例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2" name="textbox 272"/>
          <p:cNvSpPr/>
          <p:nvPr/>
        </p:nvSpPr>
        <p:spPr>
          <a:xfrm>
            <a:off x="5624195" y="5861430"/>
            <a:ext cx="1438275" cy="240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3000"/>
              </a:lnSpc>
              <a:tabLst>
                <a:tab pos="282575" algn="l"/>
              </a:tabLst>
            </a:pPr>
            <a:r>
              <a:rPr sz="1500" kern="0" spc="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1F293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嵌套条件逻辑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74" name="picture 2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36895" y="5878321"/>
            <a:ext cx="190500" cy="190500"/>
          </a:xfrm>
          <a:prstGeom prst="rect">
            <a:avLst/>
          </a:prstGeom>
        </p:spPr>
      </p:pic>
      <p:pic>
        <p:nvPicPr>
          <p:cNvPr id="276" name="picture 2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9900" y="1985136"/>
            <a:ext cx="914400" cy="38100"/>
          </a:xfrm>
          <a:prstGeom prst="rect">
            <a:avLst/>
          </a:prstGeom>
        </p:spPr>
      </p:pic>
      <p:sp>
        <p:nvSpPr>
          <p:cNvPr id="278" name="path 278"/>
          <p:cNvSpPr/>
          <p:nvPr/>
        </p:nvSpPr>
        <p:spPr>
          <a:xfrm>
            <a:off x="5648130" y="6259321"/>
            <a:ext cx="74489" cy="48682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3B82F6"/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" y="2698115"/>
            <a:ext cx="3260090" cy="23761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5135880"/>
            <a:ext cx="3285490" cy="2368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4195" y="2698115"/>
            <a:ext cx="3852545" cy="24580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35*379"/>
  <p:tag name="TABLE_ENDDRAG_RECT" val="487*158*435*379"/>
</p:tagLst>
</file>

<file path=ppt/tags/tag2.xml><?xml version="1.0" encoding="utf-8"?>
<p:tagLst xmlns:p="http://schemas.openxmlformats.org/presentationml/2006/main">
  <p:tag name="TABLE_ENDDRAG_ORIGIN_RECT" val="908*44"/>
  <p:tag name="TABLE_ENDDRAG_RECT" val="13*593*908*44"/>
</p:tagLst>
</file>

<file path=ppt/tags/tag3.xml><?xml version="1.0" encoding="utf-8"?>
<p:tagLst xmlns:p="http://schemas.openxmlformats.org/presentationml/2006/main">
  <p:tag name="TABLE_ENDDRAG_ORIGIN_RECT" val="907*94"/>
  <p:tag name="TABLE_ENDDRAG_RECT" val="37*501*907*94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16830</Words>
  <Application>WPS 文字</Application>
  <PresentationFormat/>
  <Paragraphs>1633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60" baseType="lpstr">
      <vt:lpstr>Arial</vt:lpstr>
      <vt:lpstr>宋体</vt:lpstr>
      <vt:lpstr>Wingdings</vt:lpstr>
      <vt:lpstr>Arial</vt:lpstr>
      <vt:lpstr>Microsoft JhengHei</vt:lpstr>
      <vt:lpstr>汉仪中简黑简</vt:lpstr>
      <vt:lpstr>Microsoft YaHei</vt:lpstr>
      <vt:lpstr>Courier New</vt:lpstr>
      <vt:lpstr>Lucida Console</vt:lpstr>
      <vt:lpstr>微软雅黑</vt:lpstr>
      <vt:lpstr>Arial Unicode MS</vt:lpstr>
      <vt:lpstr>Calibri</vt:lpstr>
      <vt:lpstr>Courier New</vt:lpstr>
      <vt:lpstr>Lucida Console</vt:lpstr>
      <vt:lpstr>Microsoft JhengHei</vt:lpstr>
      <vt:lpstr>Arial Bold</vt:lpstr>
      <vt:lpstr>Consolas</vt:lpstr>
      <vt:lpstr>Segoe UI Symbol</vt:lpstr>
      <vt:lpstr>Thonburi</vt:lpstr>
      <vt:lpstr>思源黑体 CN</vt:lpstr>
      <vt:lpstr>Times New Roman</vt:lpstr>
      <vt:lpstr>MS Gothic</vt:lpstr>
      <vt:lpstr>儷宋 Pro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46</cp:revision>
  <dcterms:created xsi:type="dcterms:W3CDTF">2025-08-19T02:17:05Z</dcterms:created>
  <dcterms:modified xsi:type="dcterms:W3CDTF">2025-08-19T02:17:05Z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EB600A3F9D47CF3E81CBA2683DE009E8_42</vt:lpwstr>
  </property>
  <property fmtid="{D5CDD505-2E9C-101B-9397-08002B2CF9AE}" pid="3" name="KSOProductBuildVer">
    <vt:lpwstr>2052-12.1.21861.21861</vt:lpwstr>
  </property>
</Properties>
</file>