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../media/image68.png"/><Relationship Id="rId7" Type="http://schemas.openxmlformats.org/officeDocument/2006/relationships/image" Target="../media/image67.png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3.xml"/><Relationship Id="rId6" Type="http://schemas.openxmlformats.org/officeDocument/2006/relationships/image" Target="../media/image37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7.png"/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74.xml"/><Relationship Id="rId12" Type="http://schemas.openxmlformats.org/officeDocument/2006/relationships/image" Target="../media/image81.png"/><Relationship Id="rId11" Type="http://schemas.openxmlformats.org/officeDocument/2006/relationships/image" Target="../media/image80.png"/><Relationship Id="rId10" Type="http://schemas.openxmlformats.org/officeDocument/2006/relationships/image" Target="../media/image7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75.xml"/><Relationship Id="rId10" Type="http://schemas.openxmlformats.org/officeDocument/2006/relationships/image" Target="../media/image89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png"/><Relationship Id="rId8" Type="http://schemas.openxmlformats.org/officeDocument/2006/relationships/image" Target="../media/image95.png"/><Relationship Id="rId7" Type="http://schemas.openxmlformats.org/officeDocument/2006/relationships/image" Target="../media/image94.png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76.xml"/><Relationship Id="rId17" Type="http://schemas.openxmlformats.org/officeDocument/2006/relationships/image" Target="../media/image104.png"/><Relationship Id="rId16" Type="http://schemas.openxmlformats.org/officeDocument/2006/relationships/image" Target="../media/image103.png"/><Relationship Id="rId15" Type="http://schemas.openxmlformats.org/officeDocument/2006/relationships/image" Target="../media/image102.png"/><Relationship Id="rId14" Type="http://schemas.openxmlformats.org/officeDocument/2006/relationships/image" Target="../media/image101.png"/><Relationship Id="rId13" Type="http://schemas.openxmlformats.org/officeDocument/2006/relationships/image" Target="../media/image100.png"/><Relationship Id="rId12" Type="http://schemas.openxmlformats.org/officeDocument/2006/relationships/image" Target="../media/image99.png"/><Relationship Id="rId11" Type="http://schemas.openxmlformats.org/officeDocument/2006/relationships/image" Target="../media/image98.png"/><Relationship Id="rId10" Type="http://schemas.openxmlformats.org/officeDocument/2006/relationships/image" Target="../media/image97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png"/><Relationship Id="rId8" Type="http://schemas.openxmlformats.org/officeDocument/2006/relationships/image" Target="../media/image109.png"/><Relationship Id="rId7" Type="http://schemas.openxmlformats.org/officeDocument/2006/relationships/image" Target="../media/image108.png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77.xml"/><Relationship Id="rId12" Type="http://schemas.openxmlformats.org/officeDocument/2006/relationships/image" Target="../media/image113.png"/><Relationship Id="rId11" Type="http://schemas.openxmlformats.org/officeDocument/2006/relationships/image" Target="../media/image112.png"/><Relationship Id="rId10" Type="http://schemas.openxmlformats.org/officeDocument/2006/relationships/image" Target="../media/image111.pn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../media/image118.png"/><Relationship Id="rId7" Type="http://schemas.openxmlformats.org/officeDocument/2006/relationships/image" Target="../media/image117.png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5.png"/><Relationship Id="rId8" Type="http://schemas.openxmlformats.org/officeDocument/2006/relationships/image" Target="../media/image124.png"/><Relationship Id="rId7" Type="http://schemas.openxmlformats.org/officeDocument/2006/relationships/image" Target="../media/image123.png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3" Type="http://schemas.openxmlformats.org/officeDocument/2006/relationships/image" Target="../media/image119.png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79.xml"/><Relationship Id="rId11" Type="http://schemas.openxmlformats.org/officeDocument/2006/relationships/image" Target="../media/image127.png"/><Relationship Id="rId10" Type="http://schemas.openxmlformats.org/officeDocument/2006/relationships/image" Target="../media/image126.pn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4.png"/><Relationship Id="rId8" Type="http://schemas.openxmlformats.org/officeDocument/2006/relationships/image" Target="../media/image133.png"/><Relationship Id="rId7" Type="http://schemas.openxmlformats.org/officeDocument/2006/relationships/image" Target="../media/image132.png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Relationship Id="rId3" Type="http://schemas.openxmlformats.org/officeDocument/2006/relationships/image" Target="../media/image128.png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80.xml"/><Relationship Id="rId14" Type="http://schemas.openxmlformats.org/officeDocument/2006/relationships/image" Target="../media/image42.png"/><Relationship Id="rId13" Type="http://schemas.openxmlformats.org/officeDocument/2006/relationships/image" Target="../media/image138.png"/><Relationship Id="rId12" Type="http://schemas.openxmlformats.org/officeDocument/2006/relationships/image" Target="../media/image137.png"/><Relationship Id="rId11" Type="http://schemas.openxmlformats.org/officeDocument/2006/relationships/image" Target="../media/image136.png"/><Relationship Id="rId10" Type="http://schemas.openxmlformats.org/officeDocument/2006/relationships/image" Target="../media/image135.pn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image" Target="../media/image143.png"/><Relationship Id="rId7" Type="http://schemas.openxmlformats.org/officeDocument/2006/relationships/image" Target="../media/image142.png"/><Relationship Id="rId6" Type="http://schemas.openxmlformats.org/officeDocument/2006/relationships/image" Target="../media/image141.png"/><Relationship Id="rId5" Type="http://schemas.openxmlformats.org/officeDocument/2006/relationships/image" Target="../media/image140.jpeg"/><Relationship Id="rId4" Type="http://schemas.openxmlformats.org/officeDocument/2006/relationships/image" Target="../media/image139.png"/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4.xml"/><Relationship Id="rId10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2.xml"/><Relationship Id="rId5" Type="http://schemas.openxmlformats.org/officeDocument/2006/relationships/image" Target="../media/image28.jpeg"/><Relationship Id="rId4" Type="http://schemas.openxmlformats.org/officeDocument/2006/relationships/image" Target="../media/image145.png"/><Relationship Id="rId3" Type="http://schemas.openxmlformats.org/officeDocument/2006/relationships/image" Target="../media/image144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3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png"/><Relationship Id="rId3" Type="http://schemas.openxmlformats.org/officeDocument/2006/relationships/image" Target="../media/image146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5.png"/><Relationship Id="rId8" Type="http://schemas.openxmlformats.org/officeDocument/2006/relationships/image" Target="../media/image154.png"/><Relationship Id="rId7" Type="http://schemas.openxmlformats.org/officeDocument/2006/relationships/image" Target="../media/image153.png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Relationship Id="rId3" Type="http://schemas.openxmlformats.org/officeDocument/2006/relationships/image" Target="../media/image42.png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84.xml"/><Relationship Id="rId2" Type="http://schemas.openxmlformats.org/officeDocument/2006/relationships/image" Target="../media/image1.png"/><Relationship Id="rId19" Type="http://schemas.openxmlformats.org/officeDocument/2006/relationships/image" Target="../media/image165.png"/><Relationship Id="rId18" Type="http://schemas.openxmlformats.org/officeDocument/2006/relationships/image" Target="../media/image164.png"/><Relationship Id="rId17" Type="http://schemas.openxmlformats.org/officeDocument/2006/relationships/image" Target="../media/image163.png"/><Relationship Id="rId16" Type="http://schemas.openxmlformats.org/officeDocument/2006/relationships/image" Target="../media/image162.png"/><Relationship Id="rId15" Type="http://schemas.openxmlformats.org/officeDocument/2006/relationships/image" Target="../media/image161.png"/><Relationship Id="rId14" Type="http://schemas.openxmlformats.org/officeDocument/2006/relationships/image" Target="../media/image160.png"/><Relationship Id="rId13" Type="http://schemas.openxmlformats.org/officeDocument/2006/relationships/image" Target="../media/image159.png"/><Relationship Id="rId12" Type="http://schemas.openxmlformats.org/officeDocument/2006/relationships/image" Target="../media/image158.png"/><Relationship Id="rId11" Type="http://schemas.openxmlformats.org/officeDocument/2006/relationships/image" Target="../media/image157.png"/><Relationship Id="rId10" Type="http://schemas.openxmlformats.org/officeDocument/2006/relationships/image" Target="../media/image156.png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1.png"/><Relationship Id="rId8" Type="http://schemas.openxmlformats.org/officeDocument/2006/relationships/image" Target="../media/image170.png"/><Relationship Id="rId7" Type="http://schemas.openxmlformats.org/officeDocument/2006/relationships/image" Target="../media/image169.png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42.png"/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85.xml"/><Relationship Id="rId15" Type="http://schemas.openxmlformats.org/officeDocument/2006/relationships/image" Target="../media/image177.png"/><Relationship Id="rId14" Type="http://schemas.openxmlformats.org/officeDocument/2006/relationships/image" Target="../media/image176.png"/><Relationship Id="rId13" Type="http://schemas.openxmlformats.org/officeDocument/2006/relationships/image" Target="../media/image175.png"/><Relationship Id="rId12" Type="http://schemas.openxmlformats.org/officeDocument/2006/relationships/image" Target="../media/image174.png"/><Relationship Id="rId11" Type="http://schemas.openxmlformats.org/officeDocument/2006/relationships/image" Target="../media/image173.png"/><Relationship Id="rId10" Type="http://schemas.openxmlformats.org/officeDocument/2006/relationships/image" Target="../media/image172.png"/><Relationship Id="rId1" Type="http://schemas.openxmlformats.org/officeDocument/2006/relationships/image" Target="../media/image16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6.xml"/><Relationship Id="rId5" Type="http://schemas.openxmlformats.org/officeDocument/2006/relationships/image" Target="../media/image179.png"/><Relationship Id="rId4" Type="http://schemas.openxmlformats.org/officeDocument/2006/relationships/image" Target="../media/image178.png"/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181.png"/><Relationship Id="rId3" Type="http://schemas.openxmlformats.org/officeDocument/2006/relationships/image" Target="../media/image180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8.xml"/><Relationship Id="rId7" Type="http://schemas.openxmlformats.org/officeDocument/2006/relationships/image" Target="../media/image37.png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Relationship Id="rId3" Type="http://schemas.openxmlformats.org/officeDocument/2006/relationships/image" Target="../media/image182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1.png"/><Relationship Id="rId8" Type="http://schemas.openxmlformats.org/officeDocument/2006/relationships/image" Target="../media/image190.png"/><Relationship Id="rId7" Type="http://schemas.openxmlformats.org/officeDocument/2006/relationships/image" Target="../media/image189.png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9.xml"/><Relationship Id="rId11" Type="http://schemas.openxmlformats.org/officeDocument/2006/relationships/image" Target="../media/image193.png"/><Relationship Id="rId10" Type="http://schemas.openxmlformats.org/officeDocument/2006/relationships/image" Target="../media/image192.png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0.xml"/><Relationship Id="rId7" Type="http://schemas.openxmlformats.org/officeDocument/2006/relationships/image" Target="../media/image198.png"/><Relationship Id="rId6" Type="http://schemas.openxmlformats.org/officeDocument/2006/relationships/image" Target="../media/image197.png"/><Relationship Id="rId5" Type="http://schemas.openxmlformats.org/officeDocument/2006/relationships/image" Target="../media/image196.png"/><Relationship Id="rId4" Type="http://schemas.openxmlformats.org/officeDocument/2006/relationships/image" Target="../media/image195.png"/><Relationship Id="rId3" Type="http://schemas.openxmlformats.org/officeDocument/2006/relationships/image" Target="../media/image194.png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28.jpe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8.jpe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37.png"/><Relationship Id="rId2" Type="http://schemas.openxmlformats.org/officeDocument/2006/relationships/image" Target="../media/image8.jpe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70.xml"/><Relationship Id="rId14" Type="http://schemas.openxmlformats.org/officeDocument/2006/relationships/image" Target="../media/image55.png"/><Relationship Id="rId13" Type="http://schemas.openxmlformats.org/officeDocument/2006/relationships/image" Target="../media/image54.png"/><Relationship Id="rId12" Type="http://schemas.openxmlformats.org/officeDocument/2006/relationships/image" Target="../media/image53.png"/><Relationship Id="rId11" Type="http://schemas.openxmlformats.org/officeDocument/2006/relationships/image" Target="../media/image52.png"/><Relationship Id="rId10" Type="http://schemas.openxmlformats.org/officeDocument/2006/relationships/image" Target="../media/image5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28.jpeg"/><Relationship Id="rId2" Type="http://schemas.openxmlformats.org/officeDocument/2006/relationships/image" Target="../media/image56.jpe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71.xml"/><Relationship Id="rId10" Type="http://schemas.openxmlformats.org/officeDocument/2006/relationships/image" Target="../media/image63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/>
          <p:nvPr/>
        </p:nvSpPr>
        <p:spPr>
          <a:xfrm>
            <a:off x="3608444" y="3991355"/>
            <a:ext cx="4937759" cy="18529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            多设备适配  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安全可靠         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开发便捷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86255" algn="l" rtl="0" eaLnBrk="0">
              <a:lnSpc>
                <a:spcPct val="99000"/>
              </a:lnSpc>
              <a:spcBef>
                <a:spcPts val="0"/>
              </a:spcBef>
            </a:pPr>
            <a:r>
              <a:rPr lang="en-US" altLang="zh-CN"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lang="zh-CN"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</a:t>
            </a:r>
            <a:r>
              <a:rPr lang="zh-CN"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编程</a:t>
            </a:r>
            <a:endParaRPr lang="zh-CN" sz="1300" kern="0" spc="4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" name="textbox 6"/>
          <p:cNvSpPr/>
          <p:nvPr/>
        </p:nvSpPr>
        <p:spPr>
          <a:xfrm>
            <a:off x="1163948" y="1215619"/>
            <a:ext cx="9864725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3600" b="1" kern="0" spc="3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HarmonyOS</a:t>
            </a:r>
            <a:r>
              <a:rPr sz="3600" b="1" kern="0" spc="9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3600" b="1" kern="0" spc="3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</a:t>
            </a:r>
            <a:r>
              <a:rPr sz="3600" b="1" kern="0" spc="3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EXT</a:t>
            </a:r>
            <a:r>
              <a:rPr sz="36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系统介绍与开发环境搭建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42055" y="3202431"/>
            <a:ext cx="4752975" cy="6477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00315" y="2595371"/>
            <a:ext cx="228600" cy="228600"/>
          </a:xfrm>
          <a:prstGeom prst="rect">
            <a:avLst/>
          </a:prstGeom>
        </p:spPr>
      </p:pic>
      <p:sp>
        <p:nvSpPr>
          <p:cNvPr id="12" name="textbox 12"/>
          <p:cNvSpPr/>
          <p:nvPr/>
        </p:nvSpPr>
        <p:spPr>
          <a:xfrm>
            <a:off x="3939532" y="2302763"/>
            <a:ext cx="3977640" cy="278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tabLst>
                <a:tab pos="3124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全场景、全连接、全智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能的操作系统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56404" y="2760331"/>
            <a:ext cx="944721" cy="43036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66080" y="1945131"/>
            <a:ext cx="1219200" cy="38100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942079" y="2135631"/>
            <a:ext cx="152400" cy="1524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094980" y="3850131"/>
            <a:ext cx="114300" cy="114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30980" y="5986145"/>
            <a:ext cx="4064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00">
                <a:solidFill>
                  <a:schemeClr val="bg1">
                    <a:lumMod val="75000"/>
                  </a:schemeClr>
                </a:solidFill>
              </a:rPr>
              <a:t>《鸿蒙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</a:rPr>
              <a:t>HarmonyOS NEXT 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</a:rPr>
              <a:t>开发之路》卷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</a:rPr>
              <a:t>1 ArkTS 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</a:rPr>
              <a:t>篇</a:t>
            </a:r>
            <a:endParaRPr lang="zh-CN" altLang="en-US" sz="1000">
              <a:solidFill>
                <a:schemeClr val="bg1">
                  <a:lumMod val="75000"/>
                </a:schemeClr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4495" y="906271"/>
            <a:ext cx="914400" cy="38100"/>
          </a:xfrm>
          <a:prstGeom prst="rect">
            <a:avLst/>
          </a:prstGeom>
        </p:spPr>
      </p:pic>
      <p:pic>
        <p:nvPicPr>
          <p:cNvPr id="396" name="picture 3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14695" y="3299586"/>
            <a:ext cx="457200" cy="457200"/>
          </a:xfrm>
          <a:prstGeom prst="rect">
            <a:avLst/>
          </a:prstGeom>
        </p:spPr>
      </p:pic>
      <p:sp>
        <p:nvSpPr>
          <p:cNvPr id="398" name="textbox 398"/>
          <p:cNvSpPr/>
          <p:nvPr/>
        </p:nvSpPr>
        <p:spPr>
          <a:xfrm>
            <a:off x="410464" y="1192656"/>
            <a:ext cx="9306559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将安全置于核⼼位置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，从设计阶段起便采⽤多层次的防护措施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，全⾯保障⽤户的数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据安全。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00" name="picture 4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06595" y="703071"/>
            <a:ext cx="3073400" cy="3073400"/>
          </a:xfrm>
          <a:prstGeom prst="rect">
            <a:avLst/>
          </a:prstGeom>
        </p:spPr>
      </p:pic>
      <p:graphicFrame>
        <p:nvGraphicFramePr>
          <p:cNvPr id="402" name="table 402"/>
          <p:cNvGraphicFramePr>
            <a:graphicFrameLocks noGrp="1"/>
          </p:cNvGraphicFramePr>
          <p:nvPr/>
        </p:nvGraphicFramePr>
        <p:xfrm>
          <a:off x="642618" y="5329680"/>
          <a:ext cx="7610475" cy="1028700"/>
        </p:xfrm>
        <a:graphic>
          <a:graphicData uri="http://schemas.openxmlformats.org/drawingml/2006/table">
            <a:tbl>
              <a:tblPr/>
              <a:tblGrid>
                <a:gridCol w="4415154"/>
                <a:gridCol w="3195320"/>
              </a:tblGrid>
              <a:tr h="394969">
                <a:tc>
                  <a:txBody>
                    <a:bodyPr/>
                    <a:p>
                      <a:pPr algn="l" rtl="0" eaLnBrk="0">
                        <a:lnSpc>
                          <a:spcPct val="2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0"/>
                        </a:lnSpc>
                      </a:pPr>
                      <a:r>
                        <a:rPr sz="3000" kern="0" spc="155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3000" kern="0" spc="19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5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多层次安全防护体系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950">
                <a:tc>
                  <a:txBody>
                    <a:bodyPr/>
                    <a:p>
                      <a:pPr algn="l" rtl="0" eaLnBrk="0">
                        <a:lnSpc>
                          <a:spcPct val="117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0960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  <a:tabLst>
                          <a:tab pos="69151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从设计阶段起</a:t>
                      </a:r>
                      <a:r>
                        <a:rPr sz="1200" kern="0" spc="-2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，将安全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置于核⼼位置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7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44272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  <a:tabLst>
                          <a:tab pos="152400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采⽤多层次的防护措施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779"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096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  <a:tabLst>
                          <a:tab pos="69088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确保⽤户获得安全可靠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的操作体验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44272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  <a:tabLst>
                          <a:tab pos="152273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全⾯保障⽤户的数据安全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4" name="picture 4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48095" y="6205580"/>
            <a:ext cx="152400" cy="146449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99820" y="6205580"/>
            <a:ext cx="152400" cy="146449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48095" y="5824981"/>
            <a:ext cx="152400" cy="152400"/>
          </a:xfrm>
          <a:prstGeom prst="rect">
            <a:avLst/>
          </a:prstGeom>
        </p:spPr>
      </p:pic>
      <p:pic>
        <p:nvPicPr>
          <p:cNvPr id="410" name="picture 4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99820" y="5824981"/>
            <a:ext cx="152400" cy="152400"/>
          </a:xfrm>
          <a:prstGeom prst="rect">
            <a:avLst/>
          </a:prstGeom>
        </p:spPr>
      </p:pic>
      <p:sp>
        <p:nvSpPr>
          <p:cNvPr id="412" name="rect 412"/>
          <p:cNvSpPr/>
          <p:nvPr/>
        </p:nvSpPr>
        <p:spPr>
          <a:xfrm>
            <a:off x="8072120" y="3099561"/>
            <a:ext cx="3609975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14" name="textbox 414"/>
          <p:cNvSpPr/>
          <p:nvPr/>
        </p:nvSpPr>
        <p:spPr>
          <a:xfrm>
            <a:off x="600946" y="3928909"/>
            <a:ext cx="3220085" cy="737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7460" algn="l" rtl="0" eaLnBrk="0">
              <a:lnSpc>
                <a:spcPct val="98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数据加密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80185" indent="-146748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对⽤户数据进⾏⾼强度加密</a:t>
            </a:r>
            <a:r>
              <a:rPr sz="10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，防⽌未授权访问与数据泄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露。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6" name="textbox 416"/>
          <p:cNvSpPr/>
          <p:nvPr/>
        </p:nvSpPr>
        <p:spPr>
          <a:xfrm>
            <a:off x="4439580" y="3928909"/>
            <a:ext cx="3216910" cy="736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635" algn="l" rtl="0" eaLnBrk="0">
              <a:lnSpc>
                <a:spcPct val="99000"/>
              </a:lnSpc>
            </a:pP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安全启动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08430" indent="-1396365" algn="l" rtl="0" eaLnBrk="0">
              <a:lnSpc>
                <a:spcPct val="115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系统级安全机制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，确保设备在启动过程中不被恶意软件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感染。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8" name="textbox 418"/>
          <p:cNvSpPr/>
          <p:nvPr/>
        </p:nvSpPr>
        <p:spPr>
          <a:xfrm>
            <a:off x="8336103" y="3928909"/>
            <a:ext cx="3089275" cy="737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2690" algn="l" rtl="0" eaLnBrk="0">
              <a:lnSpc>
                <a:spcPct val="98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⽤户隐私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14780" indent="-1402715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严格的隐私保护策略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，确保⽤户数据使⽤符合安全标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准。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0" name="textbox 420"/>
          <p:cNvSpPr/>
          <p:nvPr/>
        </p:nvSpPr>
        <p:spPr>
          <a:xfrm>
            <a:off x="412368" y="386918"/>
            <a:ext cx="2077720" cy="419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安全⾄上策略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2" name="picture 4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976119" y="3299586"/>
            <a:ext cx="457200" cy="457200"/>
          </a:xfrm>
          <a:prstGeom prst="rect">
            <a:avLst/>
          </a:prstGeom>
        </p:spPr>
      </p:pic>
      <p:pic>
        <p:nvPicPr>
          <p:cNvPr id="424" name="picture 4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653270" y="3299586"/>
            <a:ext cx="457200" cy="457200"/>
          </a:xfrm>
          <a:prstGeom prst="rect">
            <a:avLst/>
          </a:prstGeom>
        </p:spPr>
      </p:pic>
      <p:sp>
        <p:nvSpPr>
          <p:cNvPr id="2" name="rect 412"/>
          <p:cNvSpPr/>
          <p:nvPr/>
        </p:nvSpPr>
        <p:spPr>
          <a:xfrm>
            <a:off x="413385" y="3099561"/>
            <a:ext cx="3609975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" name="rect 412"/>
          <p:cNvSpPr/>
          <p:nvPr/>
        </p:nvSpPr>
        <p:spPr>
          <a:xfrm>
            <a:off x="4228465" y="3099561"/>
            <a:ext cx="3609975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432" name="picture 4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85765" y="2745795"/>
            <a:ext cx="2108200" cy="2113561"/>
          </a:xfrm>
          <a:prstGeom prst="rect">
            <a:avLst/>
          </a:prstGeom>
        </p:spPr>
      </p:pic>
      <p:sp>
        <p:nvSpPr>
          <p:cNvPr id="434" name="textbox 434"/>
          <p:cNvSpPr/>
          <p:nvPr/>
        </p:nvSpPr>
        <p:spPr>
          <a:xfrm>
            <a:off x="443865" y="5359908"/>
            <a:ext cx="3609975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3445"/>
              </a:lnSpc>
              <a:spcBef>
                <a:spcPts val="5"/>
              </a:spcBef>
            </a:pPr>
            <a:r>
              <a:rPr sz="2600" kern="0" spc="2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2600" kern="0" spc="2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000" kern="0" spc="230" baseline="3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全球开发者</a:t>
            </a:r>
            <a:endParaRPr sz="2000" baseline="3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6110" indent="-3175" algn="l" rtl="0" eaLnBrk="0">
              <a:lnSpc>
                <a:spcPct val="115000"/>
              </a:lnSpc>
              <a:spcBef>
                <a:spcPts val="25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提供统⼀的开发标准和⼯具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，⽀持全球开发者基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于同⼀平台进⾏应⽤创新。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6" name="rect 436"/>
          <p:cNvSpPr/>
          <p:nvPr/>
        </p:nvSpPr>
        <p:spPr>
          <a:xfrm>
            <a:off x="8111490" y="5359908"/>
            <a:ext cx="3609975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38" name="textbox 438"/>
          <p:cNvSpPr/>
          <p:nvPr/>
        </p:nvSpPr>
        <p:spPr>
          <a:xfrm>
            <a:off x="4282440" y="5359908"/>
            <a:ext cx="3600450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3440"/>
              </a:lnSpc>
              <a:spcBef>
                <a:spcPts val="5"/>
              </a:spcBef>
            </a:pPr>
            <a:r>
              <a:rPr sz="2600" kern="0" spc="2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2600" kern="0" spc="2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000" kern="0" spc="210" baseline="30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开放合作理念</a:t>
            </a:r>
            <a:endParaRPr sz="2000" baseline="3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6745" indent="-5715" algn="l" rtl="0" eaLnBrk="0">
              <a:lnSpc>
                <a:spcPct val="115000"/>
              </a:lnSpc>
              <a:spcBef>
                <a:spcPts val="25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秉持开放合作的理念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，积极⿎励开发者加⼊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，共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同推动⽣态繁荣发展。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40" name="textbox 440"/>
          <p:cNvSpPr/>
          <p:nvPr/>
        </p:nvSpPr>
        <p:spPr>
          <a:xfrm>
            <a:off x="8260715" y="5509133"/>
            <a:ext cx="3275965" cy="845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445"/>
              </a:lnSpc>
            </a:pPr>
            <a:r>
              <a:rPr sz="2600" kern="0" spc="2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2600" kern="0" spc="2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000" kern="0" spc="270" baseline="3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创新⽆限</a:t>
            </a:r>
            <a:endParaRPr sz="2000" baseline="3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80060" algn="l" rtl="0" eaLnBrk="0">
              <a:lnSpc>
                <a:spcPct val="115000"/>
              </a:lnSpc>
              <a:spcBef>
                <a:spcPts val="25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为开发者提供充⾜的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创作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空间和⾃由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，探索智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能应⽤的⽆限可能。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42" name="textbox 442"/>
          <p:cNvSpPr/>
          <p:nvPr/>
        </p:nvSpPr>
        <p:spPr>
          <a:xfrm>
            <a:off x="439927" y="1219707"/>
            <a:ext cx="11147425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华为致⼒于构建开放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的⽣态系统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，提供丰富的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和开发⼯具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，激励全球开发者与合作伙伴共同探索新可能性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，为⽣态注⼊更多活⼒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8" name="group 8"/>
          <p:cNvGrpSpPr/>
          <p:nvPr/>
        </p:nvGrpSpPr>
        <p:grpSpPr>
          <a:xfrm rot="21600000">
            <a:off x="5473065" y="2737358"/>
            <a:ext cx="1219200" cy="1219200"/>
            <a:chOff x="0" y="0"/>
            <a:chExt cx="1219200" cy="1219200"/>
          </a:xfrm>
        </p:grpSpPr>
        <p:pic>
          <p:nvPicPr>
            <p:cNvPr id="444" name="picture 4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219200" cy="1219200"/>
            </a:xfrm>
            <a:prstGeom prst="rect">
              <a:avLst/>
            </a:prstGeom>
          </p:spPr>
        </p:pic>
        <p:sp>
          <p:nvSpPr>
            <p:cNvPr id="446" name="textbox 446"/>
            <p:cNvSpPr/>
            <p:nvPr/>
          </p:nvSpPr>
          <p:spPr>
            <a:xfrm>
              <a:off x="-12700" y="-12700"/>
              <a:ext cx="1244600" cy="12560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635" algn="l" rtl="0" eaLnBrk="0">
                <a:lnSpc>
                  <a:spcPct val="80000"/>
                </a:lnSpc>
              </a:pPr>
              <a:r>
                <a:rPr sz="1200" b="1" kern="0" spc="8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HarmonyOS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07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9415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9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开放⽣态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2806065" y="1975358"/>
            <a:ext cx="914400" cy="914400"/>
            <a:chOff x="0" y="0"/>
            <a:chExt cx="914400" cy="914400"/>
          </a:xfrm>
        </p:grpSpPr>
        <p:pic>
          <p:nvPicPr>
            <p:cNvPr id="448" name="picture 4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914400"/>
            </a:xfrm>
            <a:prstGeom prst="rect">
              <a:avLst/>
            </a:prstGeom>
          </p:spPr>
        </p:pic>
        <p:sp>
          <p:nvSpPr>
            <p:cNvPr id="450" name="textbox 450"/>
            <p:cNvSpPr/>
            <p:nvPr/>
          </p:nvSpPr>
          <p:spPr>
            <a:xfrm>
              <a:off x="-12700" y="-12700"/>
              <a:ext cx="939800" cy="955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6380" algn="l" rtl="0" eaLnBrk="0">
                <a:lnSpc>
                  <a:spcPct val="95000"/>
                </a:lnSpc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开发者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8444865" y="1975358"/>
            <a:ext cx="914400" cy="914400"/>
            <a:chOff x="0" y="0"/>
            <a:chExt cx="914400" cy="914400"/>
          </a:xfrm>
        </p:grpSpPr>
        <p:pic>
          <p:nvPicPr>
            <p:cNvPr id="452" name="picture 45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914400"/>
            </a:xfrm>
            <a:prstGeom prst="rect">
              <a:avLst/>
            </a:prstGeom>
          </p:spPr>
        </p:pic>
        <p:sp>
          <p:nvSpPr>
            <p:cNvPr id="454" name="textbox 454"/>
            <p:cNvSpPr/>
            <p:nvPr/>
          </p:nvSpPr>
          <p:spPr>
            <a:xfrm>
              <a:off x="-12700" y="-12700"/>
              <a:ext cx="939800" cy="955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7640" algn="l" rtl="0" eaLnBrk="0">
                <a:lnSpc>
                  <a:spcPct val="95000"/>
                </a:lnSpc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合作伙伴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2806065" y="3804158"/>
            <a:ext cx="914400" cy="914399"/>
            <a:chOff x="0" y="0"/>
            <a:chExt cx="914400" cy="914399"/>
          </a:xfrm>
        </p:grpSpPr>
        <p:pic>
          <p:nvPicPr>
            <p:cNvPr id="456" name="picture 45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914399"/>
            </a:xfrm>
            <a:prstGeom prst="rect">
              <a:avLst/>
            </a:prstGeom>
          </p:spPr>
        </p:pic>
        <p:sp>
          <p:nvSpPr>
            <p:cNvPr id="458" name="textbox 458"/>
            <p:cNvSpPr/>
            <p:nvPr/>
          </p:nvSpPr>
          <p:spPr>
            <a:xfrm>
              <a:off x="-12700" y="-12700"/>
              <a:ext cx="939800" cy="9563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2245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sz="1200" kern="0" spc="9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丰富</a:t>
              </a:r>
              <a:r>
                <a:rPr sz="12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API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8444865" y="3804158"/>
            <a:ext cx="914400" cy="914399"/>
            <a:chOff x="0" y="0"/>
            <a:chExt cx="914400" cy="914399"/>
          </a:xfrm>
        </p:grpSpPr>
        <p:pic>
          <p:nvPicPr>
            <p:cNvPr id="460" name="picture 4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914399"/>
            </a:xfrm>
            <a:prstGeom prst="rect">
              <a:avLst/>
            </a:prstGeom>
          </p:spPr>
        </p:pic>
        <p:sp>
          <p:nvSpPr>
            <p:cNvPr id="462" name="textbox 462"/>
            <p:cNvSpPr/>
            <p:nvPr/>
          </p:nvSpPr>
          <p:spPr>
            <a:xfrm>
              <a:off x="-12700" y="-12700"/>
              <a:ext cx="939800" cy="955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0180" algn="l" rtl="0" eaLnBrk="0">
                <a:lnSpc>
                  <a:spcPct val="95000"/>
                </a:lnSpc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开发⼯具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464" name="textbox 464"/>
          <p:cNvSpPr/>
          <p:nvPr/>
        </p:nvSpPr>
        <p:spPr>
          <a:xfrm>
            <a:off x="443166" y="337769"/>
            <a:ext cx="2080260" cy="417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开放⽣态建设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8" name="picture 4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43865" y="857123"/>
            <a:ext cx="914400" cy="381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2" name="rect 474"/>
          <p:cNvSpPr/>
          <p:nvPr/>
        </p:nvSpPr>
        <p:spPr>
          <a:xfrm>
            <a:off x="6266180" y="1948180"/>
            <a:ext cx="5486400" cy="4305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" name="textbox 476"/>
          <p:cNvSpPr/>
          <p:nvPr/>
        </p:nvSpPr>
        <p:spPr>
          <a:xfrm>
            <a:off x="470090" y="323926"/>
            <a:ext cx="11251565" cy="1308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195" algn="l" rtl="0" eaLnBrk="0">
              <a:lnSpc>
                <a:spcPct val="94000"/>
              </a:lnSpc>
            </a:pP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Harm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onyOS</a:t>
            </a:r>
            <a:r>
              <a:rPr sz="2700" b="1" kern="0" spc="5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NEXT</a:t>
            </a:r>
            <a:r>
              <a:rPr sz="2700" kern="0" spc="4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的影响与机遇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0795" algn="l" rtl="0" eaLnBrk="0">
              <a:lnSpc>
                <a:spcPct val="104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不仅是—款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新的操作系统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，更是华为技术战略的重要组成部分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，它将对⾏业⽣态产⽣深远影响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，并为开发者带来全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新机遇。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" name="textbox 478"/>
          <p:cNvSpPr/>
          <p:nvPr/>
        </p:nvSpPr>
        <p:spPr>
          <a:xfrm>
            <a:off x="1362297" y="2966542"/>
            <a:ext cx="4154804" cy="1757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设备智能化加速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8255" algn="l" rtl="0" eaLnBrk="0">
              <a:lnSpc>
                <a:spcPct val="110000"/>
              </a:lnSpc>
              <a:spcBef>
                <a:spcPts val="77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的普及将加速设备智能化进程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，更好地满⾜⽤户的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个性化需求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，提升使⽤体验。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技术创新激发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381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系统的开放性和分布式架构将激发开发者的创新潜能</a:t>
            </a:r>
            <a:r>
              <a:rPr sz="10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，催⽣出新技术和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新应⽤。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" name="textbox 480"/>
          <p:cNvSpPr/>
          <p:nvPr/>
        </p:nvSpPr>
        <p:spPr>
          <a:xfrm>
            <a:off x="9617633" y="2965055"/>
            <a:ext cx="1624330" cy="19742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100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原⽣应⽤开发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2000"/>
              </a:lnSpc>
              <a:spcBef>
                <a:spcPts val="255"/>
              </a:spcBef>
            </a:pP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借助系统级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AI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能⼒构建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智能功能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10000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安全与隐私保障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" algn="l" rtl="0" eaLnBrk="0">
              <a:lnSpc>
                <a:spcPct val="92000"/>
              </a:lnSpc>
              <a:spcBef>
                <a:spcPts val="245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安全核⼼平台提升⽤户信任度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100000"/>
              </a:lnSpc>
              <a:spcBef>
                <a:spcPts val="31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技术⽀持与社区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92000"/>
              </a:lnSpc>
              <a:spcBef>
                <a:spcPts val="255"/>
              </a:spcBef>
            </a:pP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全⾯的开发⽀持和活跃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社区资源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" name="textbox 482"/>
          <p:cNvSpPr/>
          <p:nvPr/>
        </p:nvSpPr>
        <p:spPr>
          <a:xfrm>
            <a:off x="7035596" y="2965055"/>
            <a:ext cx="1614169" cy="19742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全栈⾃研能⼒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ct val="92000"/>
              </a:lnSpc>
              <a:spcBef>
                <a:spcPts val="250"/>
              </a:spcBef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降低开发成本</a:t>
            </a:r>
            <a:r>
              <a:rPr sz="9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，提⾼开发效率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100000"/>
              </a:lnSpc>
              <a:spcBef>
                <a:spcPts val="31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统⼀⽣态部署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2000"/>
              </a:lnSpc>
              <a:spcBef>
                <a:spcPts val="250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⼀次开发</a:t>
            </a:r>
            <a:r>
              <a:rPr sz="9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，多端适配的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⽣态能⼒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9000"/>
              </a:lnSpc>
              <a:spcBef>
                <a:spcPts val="30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开放合作⽣态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ct val="92000"/>
              </a:lnSpc>
              <a:spcBef>
                <a:spcPts val="255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华为⿎励开发者加⼊共建⽣态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" name="textbox 484"/>
          <p:cNvSpPr/>
          <p:nvPr/>
        </p:nvSpPr>
        <p:spPr>
          <a:xfrm>
            <a:off x="1361497" y="5214441"/>
            <a:ext cx="4151629" cy="6330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6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市场竞争重塑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8890" algn="l" rtl="0" eaLnBrk="0">
              <a:lnSpc>
                <a:spcPct val="110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的加⼊可能重塑操作系统市场的竞争格局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提供更加多元化的选择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，推动⾏业健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康发展。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" name="textbox 486"/>
          <p:cNvSpPr/>
          <p:nvPr/>
        </p:nvSpPr>
        <p:spPr>
          <a:xfrm>
            <a:off x="1627898" y="6440678"/>
            <a:ext cx="9013825" cy="195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i="1" kern="0" spc="2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i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i="1" kern="0" spc="-7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i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</a:t>
            </a:r>
            <a:r>
              <a:rPr sz="1200" i="1" kern="0" spc="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是华为推出的新—代操作系统，其创新理念和强⼤功能充分展现</a:t>
            </a:r>
            <a:r>
              <a:rPr sz="1200" i="1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了华为对未来智能⽣活的深刻洞察和技术实⼒。</a:t>
            </a:r>
            <a:r>
              <a:rPr sz="1200" kern="0" spc="-2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i="1" kern="0" spc="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textbox 488"/>
          <p:cNvSpPr/>
          <p:nvPr/>
        </p:nvSpPr>
        <p:spPr>
          <a:xfrm>
            <a:off x="6491605" y="2173605"/>
            <a:ext cx="1667510" cy="4298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0"/>
              </a:spcBef>
              <a:tabLst>
                <a:tab pos="51498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开发者机遇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" name="picture 4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04305" y="2186305"/>
            <a:ext cx="381000" cy="381000"/>
          </a:xfrm>
          <a:prstGeom prst="rect">
            <a:avLst/>
          </a:prstGeom>
        </p:spPr>
      </p:pic>
      <p:sp>
        <p:nvSpPr>
          <p:cNvPr id="12" name="textbox 492"/>
          <p:cNvSpPr/>
          <p:nvPr/>
        </p:nvSpPr>
        <p:spPr>
          <a:xfrm>
            <a:off x="700405" y="2173605"/>
            <a:ext cx="1435100" cy="485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2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600" kern="0" spc="-1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深远影响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" name="picture 4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75030" y="2957830"/>
            <a:ext cx="381000" cy="381000"/>
          </a:xfrm>
          <a:prstGeom prst="rect">
            <a:avLst/>
          </a:prstGeom>
        </p:spPr>
      </p:pic>
      <p:pic>
        <p:nvPicPr>
          <p:cNvPr id="14" name="picture 4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75030" y="4081780"/>
            <a:ext cx="381000" cy="381000"/>
          </a:xfrm>
          <a:prstGeom prst="rect">
            <a:avLst/>
          </a:prstGeom>
        </p:spPr>
      </p:pic>
      <p:pic>
        <p:nvPicPr>
          <p:cNvPr id="15" name="picture 4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75030" y="5205730"/>
            <a:ext cx="381000" cy="381000"/>
          </a:xfrm>
          <a:prstGeom prst="rect">
            <a:avLst/>
          </a:prstGeom>
        </p:spPr>
      </p:pic>
      <p:pic>
        <p:nvPicPr>
          <p:cNvPr id="16" name="picture 5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66230" y="2976880"/>
            <a:ext cx="304800" cy="304800"/>
          </a:xfrm>
          <a:prstGeom prst="rect">
            <a:avLst/>
          </a:prstGeom>
        </p:spPr>
      </p:pic>
      <p:pic>
        <p:nvPicPr>
          <p:cNvPr id="17" name="picture 5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666230" y="3796030"/>
            <a:ext cx="304800" cy="304800"/>
          </a:xfrm>
          <a:prstGeom prst="rect">
            <a:avLst/>
          </a:prstGeom>
        </p:spPr>
      </p:pic>
      <p:pic>
        <p:nvPicPr>
          <p:cNvPr id="18" name="picture 50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666230" y="4615180"/>
            <a:ext cx="304800" cy="304800"/>
          </a:xfrm>
          <a:prstGeom prst="rect">
            <a:avLst/>
          </a:prstGeom>
        </p:spPr>
      </p:pic>
      <p:pic>
        <p:nvPicPr>
          <p:cNvPr id="19" name="picture 50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247505" y="2976880"/>
            <a:ext cx="304800" cy="304800"/>
          </a:xfrm>
          <a:prstGeom prst="rect">
            <a:avLst/>
          </a:prstGeom>
        </p:spPr>
      </p:pic>
      <p:pic>
        <p:nvPicPr>
          <p:cNvPr id="20" name="picture 5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247505" y="3796030"/>
            <a:ext cx="304800" cy="304800"/>
          </a:xfrm>
          <a:prstGeom prst="rect">
            <a:avLst/>
          </a:prstGeom>
        </p:spPr>
      </p:pic>
      <p:pic>
        <p:nvPicPr>
          <p:cNvPr id="21" name="picture 5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247505" y="4615180"/>
            <a:ext cx="304800" cy="3048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059295" y="1513205"/>
            <a:ext cx="4440555" cy="5285105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317119" y="297256"/>
            <a:ext cx="9116059" cy="1047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94000"/>
              </a:lnSpc>
            </a:pP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Harm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onyOS</a:t>
            </a:r>
            <a:r>
              <a:rPr sz="2700" b="1" kern="0" spc="5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NEXT</a:t>
            </a:r>
            <a:r>
              <a:rPr sz="2700" kern="0" spc="6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整体架构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采⽤分层架构设计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，各层组件协同⼯作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，共同构建⾼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效、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安全、跨设备的应⽤⽣态系统。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2" name="rect 522"/>
          <p:cNvSpPr/>
          <p:nvPr/>
        </p:nvSpPr>
        <p:spPr>
          <a:xfrm>
            <a:off x="419735" y="3583305"/>
            <a:ext cx="6156325" cy="1009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4" name="rect 524"/>
          <p:cNvSpPr/>
          <p:nvPr/>
        </p:nvSpPr>
        <p:spPr>
          <a:xfrm>
            <a:off x="431800" y="2393950"/>
            <a:ext cx="6144895" cy="1009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6" name="rect 526"/>
          <p:cNvSpPr/>
          <p:nvPr/>
        </p:nvSpPr>
        <p:spPr>
          <a:xfrm>
            <a:off x="419735" y="5699125"/>
            <a:ext cx="6156960" cy="1009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28" name="rect 528"/>
          <p:cNvSpPr/>
          <p:nvPr/>
        </p:nvSpPr>
        <p:spPr>
          <a:xfrm>
            <a:off x="431800" y="4760595"/>
            <a:ext cx="6144895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30" name="textbox 530"/>
          <p:cNvSpPr/>
          <p:nvPr/>
        </p:nvSpPr>
        <p:spPr>
          <a:xfrm>
            <a:off x="1090930" y="1760220"/>
            <a:ext cx="5485765" cy="660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开发范式的基础语⾔规范</a:t>
            </a:r>
            <a:r>
              <a:rPr sz="10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内置丰富的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组件、布局和动画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，⽀持多种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状态管理机制。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2" name="textbox 532"/>
          <p:cNvSpPr/>
          <p:nvPr/>
        </p:nvSpPr>
        <p:spPr>
          <a:xfrm>
            <a:off x="1003935" y="3764915"/>
            <a:ext cx="5391150" cy="659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后端引擎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后端引擎兼容多种开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发范式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，提供强⼤的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渲染管线⽀持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，包括基础组件、布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局计算、</a:t>
            </a:r>
            <a:r>
              <a:rPr sz="10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动效处理、交互事件管理及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状态绘制能⼒。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4" name="textbox 534"/>
          <p:cNvSpPr/>
          <p:nvPr/>
        </p:nvSpPr>
        <p:spPr>
          <a:xfrm>
            <a:off x="1047750" y="5880735"/>
            <a:ext cx="5379085" cy="659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平台适配层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提供对系统平台的抽象接⼝ ，具备接⼊不同系统的能⼒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，包括⽀持系统渲染管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线的整合与⽣命周期的调度管理。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6" name="textbox 536"/>
          <p:cNvSpPr/>
          <p:nvPr/>
        </p:nvSpPr>
        <p:spPr>
          <a:xfrm>
            <a:off x="1036955" y="2575560"/>
            <a:ext cx="5390515" cy="6648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语⾔运⾏时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6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语⾔的运⾏时库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，具备对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范式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语法的解析能⼒</a:t>
            </a:r>
            <a:r>
              <a:rPr sz="10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，⽀持跨语⾔调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 ，提供⾼性能的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语⾔运⾏环境。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38" name="textbox 538"/>
          <p:cNvSpPr/>
          <p:nvPr/>
        </p:nvSpPr>
        <p:spPr>
          <a:xfrm>
            <a:off x="1085907" y="4942242"/>
            <a:ext cx="4001770" cy="469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渲染引擎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提供⾼效的绘制能⼒</a:t>
            </a:r>
            <a:r>
              <a:rPr sz="10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，将渲染管线⽣成的渲染指令快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速呈现⾄屏幕。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0" name="picture 5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57530" y="4941569"/>
            <a:ext cx="457200" cy="457200"/>
          </a:xfrm>
          <a:prstGeom prst="rect">
            <a:avLst/>
          </a:prstGeom>
        </p:spPr>
      </p:pic>
      <p:pic>
        <p:nvPicPr>
          <p:cNvPr id="542" name="picture 5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68325" y="1854834"/>
            <a:ext cx="381000" cy="457200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581659" y="5975349"/>
            <a:ext cx="323850" cy="457200"/>
            <a:chOff x="0" y="0"/>
            <a:chExt cx="323850" cy="457200"/>
          </a:xfrm>
        </p:grpSpPr>
        <p:pic>
          <p:nvPicPr>
            <p:cNvPr id="544" name="picture 5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23850" cy="457200"/>
            </a:xfrm>
            <a:prstGeom prst="rect">
              <a:avLst/>
            </a:prstGeom>
          </p:spPr>
        </p:pic>
        <p:sp>
          <p:nvSpPr>
            <p:cNvPr id="546" name="textbox 546"/>
            <p:cNvSpPr/>
            <p:nvPr/>
          </p:nvSpPr>
          <p:spPr>
            <a:xfrm>
              <a:off x="-12700" y="-12700"/>
              <a:ext cx="349884" cy="50228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3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8740" algn="l" rtl="0" eaLnBrk="0">
                <a:lnSpc>
                  <a:spcPct val="92000"/>
                </a:lnSpc>
              </a:pPr>
              <a:r>
                <a:rPr sz="15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多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548" name="picture 5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3724" y="2670174"/>
            <a:ext cx="295275" cy="457200"/>
          </a:xfrm>
          <a:prstGeom prst="rect">
            <a:avLst/>
          </a:prstGeom>
        </p:spPr>
      </p:pic>
      <p:pic>
        <p:nvPicPr>
          <p:cNvPr id="550" name="picture 5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81659" y="3859529"/>
            <a:ext cx="276225" cy="457200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75598" y="3394074"/>
            <a:ext cx="134703" cy="210227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75598" y="2228214"/>
            <a:ext cx="134703" cy="210227"/>
          </a:xfrm>
          <a:prstGeom prst="rect">
            <a:avLst/>
          </a:prstGeom>
        </p:spPr>
      </p:pic>
      <p:pic>
        <p:nvPicPr>
          <p:cNvPr id="556" name="picture 5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87663" y="4608829"/>
            <a:ext cx="134703" cy="210227"/>
          </a:xfrm>
          <a:prstGeom prst="rect">
            <a:avLst/>
          </a:prstGeom>
        </p:spPr>
      </p:pic>
      <p:pic>
        <p:nvPicPr>
          <p:cNvPr id="558" name="picture 5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23223" y="5570219"/>
            <a:ext cx="134703" cy="210226"/>
          </a:xfrm>
          <a:prstGeom prst="rect">
            <a:avLst/>
          </a:prstGeom>
        </p:spPr>
      </p:pic>
      <p:sp>
        <p:nvSpPr>
          <p:cNvPr id="27" name="rect 524"/>
          <p:cNvSpPr/>
          <p:nvPr/>
        </p:nvSpPr>
        <p:spPr>
          <a:xfrm>
            <a:off x="431800" y="1579880"/>
            <a:ext cx="6144895" cy="73914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564" name="picture 5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4495" y="1644141"/>
            <a:ext cx="11277600" cy="3429000"/>
          </a:xfrm>
          <a:prstGeom prst="rect">
            <a:avLst/>
          </a:prstGeom>
        </p:spPr>
      </p:pic>
      <p:sp>
        <p:nvSpPr>
          <p:cNvPr id="568" name="textbox 568"/>
          <p:cNvSpPr/>
          <p:nvPr/>
        </p:nvSpPr>
        <p:spPr>
          <a:xfrm>
            <a:off x="395795" y="362788"/>
            <a:ext cx="8739505" cy="1047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algn="l" rtl="0" eaLnBrk="0">
              <a:lnSpc>
                <a:spcPct val="95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开发流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程概览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0"/>
              </a:spcBef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开发框架开发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应⽤的完整流程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语法到主题设置的每—步都在这⾥。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0" name="picture 5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49980" y="5727108"/>
            <a:ext cx="10186628" cy="545932"/>
          </a:xfrm>
          <a:prstGeom prst="rect">
            <a:avLst/>
          </a:prstGeom>
        </p:spPr>
      </p:pic>
      <p:sp>
        <p:nvSpPr>
          <p:cNvPr id="572" name="textbox 572"/>
          <p:cNvSpPr/>
          <p:nvPr/>
        </p:nvSpPr>
        <p:spPr>
          <a:xfrm>
            <a:off x="1173553" y="2397290"/>
            <a:ext cx="9801225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                              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开发布局                              添加组件                               组件导航                               显⽰图形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4" name="textbox 574"/>
          <p:cNvSpPr/>
          <p:nvPr/>
        </p:nvSpPr>
        <p:spPr>
          <a:xfrm>
            <a:off x="538480" y="276669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语法、状态管理和渲染控制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6" name="textbox 576"/>
          <p:cNvSpPr/>
          <p:nvPr/>
        </p:nvSpPr>
        <p:spPr>
          <a:xfrm>
            <a:off x="730885" y="4397375"/>
            <a:ext cx="1487170" cy="2736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9415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使⽤动画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8" name="picture 5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00695" y="3806316"/>
            <a:ext cx="457200" cy="457200"/>
          </a:xfrm>
          <a:prstGeom prst="rect">
            <a:avLst/>
          </a:prstGeom>
        </p:spPr>
      </p:pic>
      <p:pic>
        <p:nvPicPr>
          <p:cNvPr id="580" name="picture 5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814695" y="3806316"/>
            <a:ext cx="457200" cy="457200"/>
          </a:xfrm>
          <a:prstGeom prst="rect">
            <a:avLst/>
          </a:prstGeom>
        </p:spPr>
      </p:pic>
      <p:pic>
        <p:nvPicPr>
          <p:cNvPr id="582" name="picture 5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814695" y="1806066"/>
            <a:ext cx="457200" cy="457200"/>
          </a:xfrm>
          <a:prstGeom prst="rect">
            <a:avLst/>
          </a:prstGeom>
        </p:spPr>
      </p:pic>
      <p:pic>
        <p:nvPicPr>
          <p:cNvPr id="584" name="picture 5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100695" y="1806066"/>
            <a:ext cx="457200" cy="457200"/>
          </a:xfrm>
          <a:prstGeom prst="rect">
            <a:avLst/>
          </a:prstGeom>
        </p:spPr>
      </p:pic>
      <p:pic>
        <p:nvPicPr>
          <p:cNvPr id="586" name="picture 5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386695" y="3806316"/>
            <a:ext cx="457200" cy="457200"/>
          </a:xfrm>
          <a:prstGeom prst="rect">
            <a:avLst/>
          </a:prstGeom>
        </p:spPr>
      </p:pic>
      <p:pic>
        <p:nvPicPr>
          <p:cNvPr id="588" name="picture 5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528695" y="3806316"/>
            <a:ext cx="457200" cy="457200"/>
          </a:xfrm>
          <a:prstGeom prst="rect">
            <a:avLst/>
          </a:prstGeom>
        </p:spPr>
      </p:pic>
      <p:pic>
        <p:nvPicPr>
          <p:cNvPr id="590" name="picture 59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242695" y="3806316"/>
            <a:ext cx="457200" cy="457200"/>
          </a:xfrm>
          <a:prstGeom prst="rect">
            <a:avLst/>
          </a:prstGeom>
        </p:spPr>
      </p:pic>
      <p:pic>
        <p:nvPicPr>
          <p:cNvPr id="592" name="picture 5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242695" y="1806066"/>
            <a:ext cx="457200" cy="457200"/>
          </a:xfrm>
          <a:prstGeom prst="rect">
            <a:avLst/>
          </a:prstGeom>
        </p:spPr>
      </p:pic>
      <p:pic>
        <p:nvPicPr>
          <p:cNvPr id="594" name="picture 59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528695" y="1806066"/>
            <a:ext cx="457200" cy="457200"/>
          </a:xfrm>
          <a:prstGeom prst="rect">
            <a:avLst/>
          </a:prstGeom>
        </p:spPr>
      </p:pic>
      <p:pic>
        <p:nvPicPr>
          <p:cNvPr id="596" name="picture 59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10386695" y="1806066"/>
            <a:ext cx="457200" cy="457200"/>
          </a:xfrm>
          <a:prstGeom prst="rect">
            <a:avLst/>
          </a:prstGeom>
        </p:spPr>
      </p:pic>
      <p:pic>
        <p:nvPicPr>
          <p:cNvPr id="602" name="picture 6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5928995" y="3937935"/>
            <a:ext cx="238125" cy="193963"/>
          </a:xfrm>
          <a:prstGeom prst="rect">
            <a:avLst/>
          </a:prstGeom>
        </p:spPr>
      </p:pic>
      <p:pic>
        <p:nvPicPr>
          <p:cNvPr id="604" name="picture 60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234045" y="3925812"/>
            <a:ext cx="190500" cy="206085"/>
          </a:xfrm>
          <a:prstGeom prst="rect">
            <a:avLst/>
          </a:prstGeom>
        </p:spPr>
      </p:pic>
      <p:pic>
        <p:nvPicPr>
          <p:cNvPr id="606" name="picture 60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10520045" y="3925812"/>
            <a:ext cx="190500" cy="206085"/>
          </a:xfrm>
          <a:prstGeom prst="rect">
            <a:avLst/>
          </a:prstGeom>
        </p:spPr>
      </p:pic>
      <p:pic>
        <p:nvPicPr>
          <p:cNvPr id="608" name="picture 60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3671570" y="3937935"/>
            <a:ext cx="171450" cy="193963"/>
          </a:xfrm>
          <a:prstGeom prst="rect">
            <a:avLst/>
          </a:prstGeom>
        </p:spPr>
      </p:pic>
      <p:sp>
        <p:nvSpPr>
          <p:cNvPr id="2" name="textbox 574"/>
          <p:cNvSpPr/>
          <p:nvPr/>
        </p:nvSpPr>
        <p:spPr>
          <a:xfrm>
            <a:off x="2823210" y="275272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常用布局方式及使用场景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" name="textbox 574"/>
          <p:cNvSpPr/>
          <p:nvPr/>
        </p:nvSpPr>
        <p:spPr>
          <a:xfrm>
            <a:off x="5142865" y="2609850"/>
            <a:ext cx="1868805" cy="563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内置组件、自定义组件及</a:t>
            </a:r>
            <a:r>
              <a:rPr lang="en-US" altLang="zh-CN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API</a:t>
            </a: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" name="textbox 574"/>
          <p:cNvSpPr/>
          <p:nvPr/>
        </p:nvSpPr>
        <p:spPr>
          <a:xfrm>
            <a:off x="7386955" y="275272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配置组件间的导航及路由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" name="textbox 574"/>
          <p:cNvSpPr/>
          <p:nvPr/>
        </p:nvSpPr>
        <p:spPr>
          <a:xfrm>
            <a:off x="9681210" y="275272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图片、几何图形、画布绘制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" name="textbox 574"/>
          <p:cNvSpPr/>
          <p:nvPr/>
        </p:nvSpPr>
        <p:spPr>
          <a:xfrm>
            <a:off x="538480" y="4671060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组件和页面动画实现方法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" name="textbox 574"/>
          <p:cNvSpPr/>
          <p:nvPr/>
        </p:nvSpPr>
        <p:spPr>
          <a:xfrm>
            <a:off x="2823210" y="4658360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组件和页面动画实现方法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0240" y="4298315"/>
            <a:ext cx="1135380" cy="2914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</a:rPr>
              <a:t>绑定事件</a:t>
            </a:r>
            <a:endParaRPr lang="zh-CN" altLang="en-US" sz="13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2595" y="4311015"/>
            <a:ext cx="1135380" cy="2914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</a:rPr>
              <a:t>自定义能力</a:t>
            </a:r>
            <a:endParaRPr lang="zh-CN" altLang="en-US" sz="1300">
              <a:solidFill>
                <a:schemeClr val="bg1"/>
              </a:solidFill>
            </a:endParaRPr>
          </a:p>
        </p:txBody>
      </p:sp>
      <p:sp>
        <p:nvSpPr>
          <p:cNvPr id="11" name="textbox 574"/>
          <p:cNvSpPr/>
          <p:nvPr/>
        </p:nvSpPr>
        <p:spPr>
          <a:xfrm>
            <a:off x="5130165" y="465010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ctr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实现自定义功能与扩展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42555" y="4327525"/>
            <a:ext cx="1135380" cy="2914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</a:rPr>
              <a:t>主题设置</a:t>
            </a:r>
            <a:endParaRPr lang="zh-CN" altLang="en-US" sz="1300">
              <a:solidFill>
                <a:schemeClr val="bg1"/>
              </a:solidFill>
            </a:endParaRPr>
          </a:p>
        </p:txBody>
      </p:sp>
      <p:sp>
        <p:nvSpPr>
          <p:cNvPr id="13" name="textbox 574"/>
          <p:cNvSpPr/>
          <p:nvPr/>
        </p:nvSpPr>
        <p:spPr>
          <a:xfrm>
            <a:off x="7386955" y="4631055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ctr" rtl="0" eaLnBrk="0">
              <a:lnSpc>
                <a:spcPct val="8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实现自定义功能与扩展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99345" y="4367530"/>
            <a:ext cx="1135380" cy="2914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</a:rPr>
              <a:t>高级功能</a:t>
            </a:r>
            <a:endParaRPr lang="zh-CN" altLang="en-US" sz="1300">
              <a:solidFill>
                <a:schemeClr val="bg1"/>
              </a:solidFill>
            </a:endParaRPr>
          </a:p>
        </p:txBody>
      </p:sp>
      <p:sp>
        <p:nvSpPr>
          <p:cNvPr id="15" name="textbox 574"/>
          <p:cNvSpPr/>
          <p:nvPr/>
        </p:nvSpPr>
        <p:spPr>
          <a:xfrm>
            <a:off x="9643745" y="4671060"/>
            <a:ext cx="1868805" cy="2743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ctr" rtl="0" eaLnBrk="0">
              <a:lnSpc>
                <a:spcPct val="8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NDK</a:t>
            </a:r>
            <a:r>
              <a:rPr lang="zh-CN" altLang="en-US" sz="12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接口与镜像能力</a:t>
            </a:r>
            <a:endParaRPr lang="zh-CN" altLang="en-US"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612" name="picture 6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4490" y="815466"/>
            <a:ext cx="914400" cy="38100"/>
          </a:xfrm>
          <a:prstGeom prst="rect">
            <a:avLst/>
          </a:prstGeom>
        </p:spPr>
      </p:pic>
      <p:graphicFrame>
        <p:nvGraphicFramePr>
          <p:cNvPr id="616" name="table 616"/>
          <p:cNvGraphicFramePr>
            <a:graphicFrameLocks noGrp="1"/>
          </p:cNvGraphicFramePr>
          <p:nvPr/>
        </p:nvGraphicFramePr>
        <p:xfrm>
          <a:off x="602615" y="4238116"/>
          <a:ext cx="5010150" cy="2266950"/>
        </p:xfrm>
        <a:graphic>
          <a:graphicData uri="http://schemas.openxmlformats.org/drawingml/2006/table">
            <a:tbl>
              <a:tblPr/>
              <a:tblGrid>
                <a:gridCol w="5010150"/>
              </a:tblGrid>
              <a:tr h="2254250">
                <a:tc>
                  <a:txBody>
                    <a:bodyPr/>
                    <a:p>
                      <a:pPr algn="l" rtl="0" eaLnBrk="0">
                        <a:lnSpc>
                          <a:spcPct val="15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5105" algn="l" rtl="0" eaLnBrk="0">
                        <a:lnSpc>
                          <a:spcPct val="99000"/>
                        </a:lnSpc>
                        <a:spcBef>
                          <a:spcPts val="5"/>
                        </a:spcBef>
                      </a:pPr>
                      <a:r>
                        <a:rPr sz="13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辅助⼯具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52425" algn="l" rtl="0" eaLnBrk="0">
                        <a:lnSpc>
                          <a:spcPct val="92000"/>
                        </a:lnSpc>
                        <a:spcBef>
                          <a:spcPts val="1430"/>
                        </a:spcBef>
                        <a:tabLst>
                          <a:tab pos="46990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代码编辑器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71170" algn="l" rtl="0" eaLnBrk="0">
                        <a:lnSpc>
                          <a:spcPct val="99000"/>
                        </a:lnSpc>
                        <a:spcBef>
                          <a:spcPts val="450"/>
                        </a:spcBef>
                      </a:pPr>
                      <a:r>
                        <a:rPr sz="1000" kern="0" spc="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⽀持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000" kern="0" spc="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、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JavaScript</a:t>
                      </a:r>
                      <a:r>
                        <a:rPr sz="1000" kern="0" spc="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、</a:t>
                      </a:r>
                      <a:r>
                        <a:rPr sz="1000" kern="0" spc="-19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C/C++</a:t>
                      </a:r>
                      <a:r>
                        <a:rPr sz="1000" kern="0" spc="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等多</a:t>
                      </a:r>
                      <a:r>
                        <a:rPr sz="1000" kern="0" spc="7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种语⾔开发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52425" algn="l" rtl="0" eaLnBrk="0">
                        <a:lnSpc>
                          <a:spcPct val="92000"/>
                        </a:lnSpc>
                        <a:spcBef>
                          <a:spcPts val="1225"/>
                        </a:spcBef>
                        <a:tabLst>
                          <a:tab pos="47815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多端双向实时预览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71170" algn="l" rtl="0" eaLnBrk="0">
                        <a:lnSpc>
                          <a:spcPct val="96000"/>
                        </a:lnSpc>
                        <a:spcBef>
                          <a:spcPts val="460"/>
                        </a:spcBef>
                      </a:pPr>
                      <a:r>
                        <a:rPr sz="1000" kern="0" spc="5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⽀持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UI</a:t>
                      </a:r>
                      <a:r>
                        <a:rPr sz="1000" kern="0" spc="5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界⾯代码的双向预</a:t>
                      </a:r>
                      <a:r>
                        <a:rPr sz="1000" kern="0" spc="4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览、</a:t>
                      </a:r>
                      <a:r>
                        <a:rPr sz="1000" kern="0" spc="-18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4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实时预览功能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52425" algn="l" rtl="0" eaLnBrk="0">
                        <a:lnSpc>
                          <a:spcPct val="92000"/>
                        </a:lnSpc>
                        <a:spcBef>
                          <a:spcPts val="1270"/>
                        </a:spcBef>
                        <a:tabLst>
                          <a:tab pos="469900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性能调优⼯具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7053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7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提供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DevEco</a:t>
                      </a:r>
                      <a:r>
                        <a:rPr sz="1000" kern="0" spc="13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Pro</a:t>
                      </a:r>
                      <a:r>
                        <a:rPr sz="1000" kern="0" spc="7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ﬁ</a:t>
                      </a:r>
                      <a:r>
                        <a:rPr sz="1000" kern="0" spc="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ler</a:t>
                      </a:r>
                      <a:r>
                        <a:rPr sz="1000" kern="0" spc="-17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70" dirty="0">
                          <a:solidFill>
                            <a:srgbClr val="BFDBFE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，⽀持全⽅位设备资源监测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8" name="picture 6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2640" y="5924041"/>
            <a:ext cx="152400" cy="152400"/>
          </a:xfrm>
          <a:prstGeom prst="rect">
            <a:avLst/>
          </a:prstGeom>
        </p:spPr>
      </p:pic>
      <p:pic>
        <p:nvPicPr>
          <p:cNvPr id="620" name="picture 6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2640" y="5390641"/>
            <a:ext cx="152400" cy="152400"/>
          </a:xfrm>
          <a:prstGeom prst="rect">
            <a:avLst/>
          </a:prstGeom>
        </p:spPr>
      </p:pic>
      <p:pic>
        <p:nvPicPr>
          <p:cNvPr id="622" name="picture 6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2640" y="4857241"/>
            <a:ext cx="152400" cy="152400"/>
          </a:xfrm>
          <a:prstGeom prst="rect">
            <a:avLst/>
          </a:prstGeom>
        </p:spPr>
      </p:pic>
      <p:graphicFrame>
        <p:nvGraphicFramePr>
          <p:cNvPr id="624" name="table 624"/>
          <p:cNvGraphicFramePr>
            <a:graphicFrameLocks noGrp="1"/>
          </p:cNvGraphicFramePr>
          <p:nvPr/>
        </p:nvGraphicFramePr>
        <p:xfrm>
          <a:off x="602615" y="2237866"/>
          <a:ext cx="5010150" cy="1771650"/>
        </p:xfrm>
        <a:graphic>
          <a:graphicData uri="http://schemas.openxmlformats.org/drawingml/2006/table">
            <a:tbl>
              <a:tblPr/>
              <a:tblGrid>
                <a:gridCol w="885825"/>
                <a:gridCol w="4124325"/>
              </a:tblGrid>
              <a:tr h="17716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6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3345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HUAWEI</a:t>
                      </a:r>
                      <a:r>
                        <a:rPr sz="1500" b="1" kern="0" spc="2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DevEco</a:t>
                      </a:r>
                      <a:r>
                        <a:rPr sz="1500" b="1" kern="0" spc="2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Studi</a:t>
                      </a: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o</a:t>
                      </a:r>
                      <a:endParaRPr sz="15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  <a:p>
                      <a:pPr marL="81280" algn="l" rtl="0" eaLnBrk="0">
                        <a:lnSpc>
                          <a:spcPct val="95000"/>
                        </a:lnSpc>
                        <a:spcBef>
                          <a:spcPts val="975"/>
                        </a:spcBef>
                      </a:pP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基于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IntelliJ</a:t>
                      </a:r>
                      <a:r>
                        <a:rPr sz="1200" kern="0" spc="1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IDEA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Community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开源版本构建</a:t>
                      </a:r>
                      <a:r>
                        <a:rPr sz="1200" kern="0" spc="-2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，为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90805" algn="l" rtl="0" eaLnBrk="0">
                        <a:lnSpc>
                          <a:spcPct val="111000"/>
                        </a:lnSpc>
                        <a:spcBef>
                          <a:spcPts val="380"/>
                        </a:spcBef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HarmonyOS</a:t>
                      </a:r>
                      <a:r>
                        <a:rPr sz="1200" kern="0" spc="1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NEXT</a:t>
                      </a:r>
                      <a:r>
                        <a:rPr sz="12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系统应⽤和服务提供⼀站式开发平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   </a:t>
                      </a:r>
                      <a:r>
                        <a:rPr sz="1200" kern="0" spc="-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台。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28600" algn="l" rtl="0" eaLnBrk="0">
                        <a:lnSpc>
                          <a:spcPct val="95000"/>
                        </a:lnSpc>
                        <a:tabLst>
                          <a:tab pos="310515" algn="l"/>
                        </a:tabLst>
                      </a:pP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从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HarmonyOS</a:t>
                      </a:r>
                      <a:r>
                        <a:rPr sz="1200" kern="0" spc="1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Developer</a:t>
                      </a:r>
                      <a:r>
                        <a:rPr sz="12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官⽹下载最新版安装包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6" name="picture 6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564640" y="3618991"/>
            <a:ext cx="152400" cy="152400"/>
          </a:xfrm>
          <a:prstGeom prst="rect">
            <a:avLst/>
          </a:prstGeom>
        </p:spPr>
      </p:pic>
      <p:sp>
        <p:nvSpPr>
          <p:cNvPr id="628" name="textbox 628"/>
          <p:cNvSpPr/>
          <p:nvPr/>
        </p:nvSpPr>
        <p:spPr>
          <a:xfrm>
            <a:off x="6996048" y="3514890"/>
            <a:ext cx="4255770" cy="684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选择安装包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-4445" algn="l" rtl="0" eaLnBrk="0">
              <a:lnSpc>
                <a:spcPct val="115000"/>
              </a:lnSpc>
              <a:spcBef>
                <a:spcPts val="335"/>
              </a:spcBef>
            </a:pPr>
            <a:r>
              <a:rPr sz="12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根据您的操作系统（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2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选择对应的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0" name="textbox 630"/>
          <p:cNvSpPr/>
          <p:nvPr/>
        </p:nvSpPr>
        <p:spPr>
          <a:xfrm>
            <a:off x="6852259" y="5958205"/>
            <a:ext cx="4333875" cy="421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0160" algn="l" rtl="0" eaLnBrk="0">
              <a:lnSpc>
                <a:spcPct val="111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</a:t>
            </a:r>
            <a:r>
              <a:rPr sz="12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，后续章节将分别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介绍在这两个操作系统上安装的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详细步骤。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2" name="textbox 632"/>
          <p:cNvSpPr/>
          <p:nvPr/>
        </p:nvSpPr>
        <p:spPr>
          <a:xfrm>
            <a:off x="6996658" y="2257590"/>
            <a:ext cx="3738245" cy="460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访问官⽅⽹站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7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Developer</a:t>
            </a:r>
            <a:r>
              <a:rPr sz="12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官⽹</a:t>
            </a:r>
            <a:r>
              <a:rPr sz="1200" kern="0" spc="-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，进⼊⼯具下载页⾯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363791" y="296113"/>
            <a:ext cx="3837304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开发环境搭建</a:t>
            </a:r>
            <a:r>
              <a:rPr sz="2700" kern="0" spc="2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b="1" kern="0" spc="-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2700" b="1" kern="0" spc="4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⼯具准备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6" name="textbox 636"/>
          <p:cNvSpPr/>
          <p:nvPr/>
        </p:nvSpPr>
        <p:spPr>
          <a:xfrm>
            <a:off x="6997116" y="5000789"/>
            <a:ext cx="2762250" cy="4552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下载安装包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点击下载按钮</a:t>
            </a:r>
            <a:r>
              <a:rPr sz="1200" kern="0" spc="-20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，保存安装包到</a:t>
            </a:r>
            <a:r>
              <a:rPr sz="12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本地计算机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8" name="textbox 638"/>
          <p:cNvSpPr/>
          <p:nvPr/>
        </p:nvSpPr>
        <p:spPr>
          <a:xfrm>
            <a:off x="359028" y="1178051"/>
            <a:ext cx="5122545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在开始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应⽤开发前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，需要准备以下⼯具：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0" name="textbox 640"/>
          <p:cNvSpPr/>
          <p:nvPr/>
        </p:nvSpPr>
        <p:spPr>
          <a:xfrm>
            <a:off x="6381115" y="1653666"/>
            <a:ext cx="2122170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2006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下载与安装流程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2" name="picture 6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93815" y="1666366"/>
            <a:ext cx="381000" cy="381000"/>
          </a:xfrm>
          <a:prstGeom prst="rect">
            <a:avLst/>
          </a:prstGeom>
        </p:spPr>
      </p:pic>
      <p:sp>
        <p:nvSpPr>
          <p:cNvPr id="644" name="textbox 644"/>
          <p:cNvSpPr/>
          <p:nvPr/>
        </p:nvSpPr>
        <p:spPr>
          <a:xfrm>
            <a:off x="589915" y="1653666"/>
            <a:ext cx="1896745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207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主要开发⼯具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6" name="picture 6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2615" y="1666366"/>
            <a:ext cx="381000" cy="381000"/>
          </a:xfrm>
          <a:prstGeom prst="rect">
            <a:avLst/>
          </a:prstGeom>
        </p:spPr>
      </p:pic>
      <p:pic>
        <p:nvPicPr>
          <p:cNvPr id="648" name="picture 6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02640" y="2437891"/>
            <a:ext cx="609600" cy="609600"/>
          </a:xfrm>
          <a:prstGeom prst="rect">
            <a:avLst/>
          </a:prstGeom>
        </p:spPr>
      </p:pic>
      <p:grpSp>
        <p:nvGrpSpPr>
          <p:cNvPr id="20" name="group 20"/>
          <p:cNvGrpSpPr/>
          <p:nvPr/>
        </p:nvGrpSpPr>
        <p:grpSpPr>
          <a:xfrm rot="21600000">
            <a:off x="6393815" y="2256916"/>
            <a:ext cx="457200" cy="457200"/>
            <a:chOff x="0" y="0"/>
            <a:chExt cx="457200" cy="457200"/>
          </a:xfrm>
        </p:grpSpPr>
        <p:pic>
          <p:nvPicPr>
            <p:cNvPr id="650" name="picture 65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652" name="textbox 652"/>
            <p:cNvSpPr/>
            <p:nvPr/>
          </p:nvSpPr>
          <p:spPr>
            <a:xfrm>
              <a:off x="-12700" y="-12700"/>
              <a:ext cx="482600" cy="5283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6215" algn="l" rtl="0" eaLnBrk="0">
                <a:lnSpc>
                  <a:spcPct val="82000"/>
                </a:lnSpc>
                <a:spcBef>
                  <a:spcPts val="0"/>
                </a:spcBef>
              </a:pPr>
              <a:r>
                <a:rPr sz="1500" b="1" kern="0" spc="-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6393815" y="3628516"/>
            <a:ext cx="457200" cy="457200"/>
            <a:chOff x="0" y="0"/>
            <a:chExt cx="457200" cy="457200"/>
          </a:xfrm>
        </p:grpSpPr>
        <p:pic>
          <p:nvPicPr>
            <p:cNvPr id="654" name="picture 6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656" name="textbox 656"/>
            <p:cNvSpPr/>
            <p:nvPr/>
          </p:nvSpPr>
          <p:spPr>
            <a:xfrm>
              <a:off x="-12700" y="-12700"/>
              <a:ext cx="482600" cy="5283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9865" algn="l" rtl="0" eaLnBrk="0">
                <a:lnSpc>
                  <a:spcPct val="83000"/>
                </a:lnSpc>
              </a:pPr>
              <a:r>
                <a:rPr sz="15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2" name="group 24"/>
          <p:cNvGrpSpPr/>
          <p:nvPr/>
        </p:nvGrpSpPr>
        <p:grpSpPr>
          <a:xfrm rot="21600000">
            <a:off x="6393815" y="5000116"/>
            <a:ext cx="457200" cy="457200"/>
            <a:chOff x="0" y="0"/>
            <a:chExt cx="457200" cy="457200"/>
          </a:xfrm>
        </p:grpSpPr>
        <p:pic>
          <p:nvPicPr>
            <p:cNvPr id="658" name="picture 65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660" name="textbox 660"/>
            <p:cNvSpPr/>
            <p:nvPr/>
          </p:nvSpPr>
          <p:spPr>
            <a:xfrm>
              <a:off x="-12700" y="-12700"/>
              <a:ext cx="482600" cy="5264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7325" algn="l" rtl="0" eaLnBrk="0">
                <a:lnSpc>
                  <a:spcPct val="83000"/>
                </a:lnSpc>
              </a:pPr>
              <a:r>
                <a:rPr sz="1500" b="1" kern="0" spc="3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5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664" name="picture 66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813165" y="3010535"/>
            <a:ext cx="171450" cy="219455"/>
          </a:xfrm>
          <a:prstGeom prst="rect">
            <a:avLst/>
          </a:prstGeom>
        </p:spPr>
      </p:pic>
      <p:pic>
        <p:nvPicPr>
          <p:cNvPr id="666" name="picture 66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813165" y="4496435"/>
            <a:ext cx="171450" cy="219455"/>
          </a:xfrm>
          <a:prstGeom prst="rect">
            <a:avLst/>
          </a:prstGeom>
        </p:spPr>
      </p:pic>
      <p:pic>
        <p:nvPicPr>
          <p:cNvPr id="668" name="picture 66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555740" y="6017560"/>
            <a:ext cx="190500" cy="193963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672" name="picture 6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030" y="847216"/>
            <a:ext cx="914400" cy="38100"/>
          </a:xfrm>
          <a:prstGeom prst="rect">
            <a:avLst/>
          </a:prstGeom>
        </p:spPr>
      </p:pic>
      <p:sp>
        <p:nvSpPr>
          <p:cNvPr id="676" name="textbox 676"/>
          <p:cNvSpPr/>
          <p:nvPr/>
        </p:nvSpPr>
        <p:spPr>
          <a:xfrm>
            <a:off x="465455" y="1339341"/>
            <a:ext cx="3802379" cy="4698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15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6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运⾏环境要求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9415" indent="-81915" algn="l" rtl="0" eaLnBrk="0">
              <a:lnSpc>
                <a:spcPct val="110000"/>
              </a:lnSpc>
              <a:spcBef>
                <a:spcPts val="865"/>
              </a:spcBef>
              <a:tabLst>
                <a:tab pos="3981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操作系统：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10 6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位、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11 64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5000"/>
              </a:lnSpc>
              <a:spcBef>
                <a:spcPts val="1325"/>
              </a:spcBef>
              <a:tabLst>
                <a:tab pos="4083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内存：推荐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16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GB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或以上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8GB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317500" algn="l" rtl="0" eaLnBrk="0">
              <a:lnSpc>
                <a:spcPct val="95000"/>
              </a:lnSpc>
              <a:spcBef>
                <a:spcPts val="1335"/>
              </a:spcBef>
              <a:tabLst>
                <a:tab pos="3968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硬盘：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100GB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或以上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5000"/>
              </a:lnSpc>
              <a:spcBef>
                <a:spcPts val="1335"/>
              </a:spcBef>
              <a:tabLst>
                <a:tab pos="3981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分辨率：</a:t>
            </a:r>
            <a:r>
              <a:rPr sz="12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1280×800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像素或更⾼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  <a:spcBef>
                <a:spcPts val="900"/>
              </a:spcBef>
            </a:pPr>
            <a:r>
              <a:rPr sz="3000" kern="0" spc="15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20" baseline="2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安装提⽰</a:t>
            </a:r>
            <a:endParaRPr sz="2300" baseline="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1320" indent="-83820" algn="l" rtl="0" eaLnBrk="0">
              <a:lnSpc>
                <a:spcPct val="108000"/>
              </a:lnSpc>
              <a:spcBef>
                <a:spcPts val="915"/>
              </a:spcBef>
              <a:tabLst>
                <a:tab pos="4032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安装过程中可选择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桌⾯快捷⽅式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以便快速启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16560" indent="-99695" algn="l" rtl="0" eaLnBrk="0">
              <a:lnSpc>
                <a:spcPct val="113000"/>
              </a:lnSpc>
              <a:spcBef>
                <a:spcPts val="1375"/>
              </a:spcBef>
              <a:tabLst>
                <a:tab pos="4083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更新上下⽂菜单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选项可添加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打开⽂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件夹作为项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1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⽬ </a:t>
            </a:r>
            <a:r>
              <a:rPr sz="11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1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</a:t>
            </a:r>
            <a:endParaRPr sz="11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3225" indent="-86360" algn="l" rtl="0" eaLnBrk="0">
              <a:lnSpc>
                <a:spcPct val="109000"/>
              </a:lnSpc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勾选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PATH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可将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添加到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系统环境变量中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78" name="picture 6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0555" y="5638291"/>
            <a:ext cx="152400" cy="152400"/>
          </a:xfrm>
          <a:prstGeom prst="rect">
            <a:avLst/>
          </a:prstGeom>
        </p:spPr>
      </p:pic>
      <p:pic>
        <p:nvPicPr>
          <p:cNvPr id="680" name="picture 6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0555" y="5066791"/>
            <a:ext cx="152400" cy="152400"/>
          </a:xfrm>
          <a:prstGeom prst="rect">
            <a:avLst/>
          </a:prstGeom>
        </p:spPr>
      </p:pic>
      <p:pic>
        <p:nvPicPr>
          <p:cNvPr id="682" name="picture 6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0555" y="4495291"/>
            <a:ext cx="152400" cy="152400"/>
          </a:xfrm>
          <a:prstGeom prst="rect">
            <a:avLst/>
          </a:prstGeom>
        </p:spPr>
      </p:pic>
      <p:pic>
        <p:nvPicPr>
          <p:cNvPr id="684" name="picture 6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0555" y="3104641"/>
            <a:ext cx="152400" cy="152400"/>
          </a:xfrm>
          <a:prstGeom prst="rect">
            <a:avLst/>
          </a:prstGeom>
        </p:spPr>
      </p:pic>
      <p:pic>
        <p:nvPicPr>
          <p:cNvPr id="686" name="picture 6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0555" y="2761741"/>
            <a:ext cx="152400" cy="152400"/>
          </a:xfrm>
          <a:prstGeom prst="rect">
            <a:avLst/>
          </a:prstGeom>
        </p:spPr>
      </p:pic>
      <p:pic>
        <p:nvPicPr>
          <p:cNvPr id="688" name="picture 6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0555" y="2418841"/>
            <a:ext cx="152400" cy="152400"/>
          </a:xfrm>
          <a:prstGeom prst="rect">
            <a:avLst/>
          </a:prstGeom>
        </p:spPr>
      </p:pic>
      <p:pic>
        <p:nvPicPr>
          <p:cNvPr id="690" name="picture 6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0555" y="1847341"/>
            <a:ext cx="152400" cy="152400"/>
          </a:xfrm>
          <a:prstGeom prst="rect">
            <a:avLst/>
          </a:prstGeom>
        </p:spPr>
      </p:pic>
      <p:graphicFrame>
        <p:nvGraphicFramePr>
          <p:cNvPr id="692" name="table 692"/>
          <p:cNvGraphicFramePr>
            <a:graphicFrameLocks noGrp="1"/>
          </p:cNvGraphicFramePr>
          <p:nvPr/>
        </p:nvGraphicFramePr>
        <p:xfrm>
          <a:off x="9107805" y="4371466"/>
          <a:ext cx="2171700" cy="1685925"/>
        </p:xfrm>
        <a:graphic>
          <a:graphicData uri="http://schemas.openxmlformats.org/drawingml/2006/table">
            <a:tbl>
              <a:tblPr/>
              <a:tblGrid>
                <a:gridCol w="2171700"/>
              </a:tblGrid>
              <a:tr h="16637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4" name="path 694"/>
          <p:cNvSpPr/>
          <p:nvPr/>
        </p:nvSpPr>
        <p:spPr>
          <a:xfrm>
            <a:off x="9119039" y="4371466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96" name="picture 6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221345" y="3752215"/>
            <a:ext cx="3400425" cy="2626360"/>
          </a:xfrm>
          <a:prstGeom prst="rect">
            <a:avLst/>
          </a:prstGeom>
        </p:spPr>
      </p:pic>
      <p:sp>
        <p:nvSpPr>
          <p:cNvPr id="698" name="textbox 698"/>
          <p:cNvSpPr/>
          <p:nvPr/>
        </p:nvSpPr>
        <p:spPr>
          <a:xfrm>
            <a:off x="258876" y="327863"/>
            <a:ext cx="6275070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DevEco</a:t>
            </a:r>
            <a:r>
              <a:rPr sz="2700" b="1" kern="0" spc="5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Studio</a:t>
            </a:r>
            <a:r>
              <a:rPr sz="27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 </a:t>
            </a:r>
            <a:r>
              <a:rPr sz="27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2700" b="1" kern="0" spc="3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Windows</a:t>
            </a:r>
            <a:r>
              <a:rPr sz="27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0" name="textbox 700"/>
          <p:cNvSpPr/>
          <p:nvPr/>
        </p:nvSpPr>
        <p:spPr>
          <a:xfrm>
            <a:off x="5209702" y="2618053"/>
            <a:ext cx="2809239" cy="5956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55"/>
              </a:lnSpc>
            </a:pPr>
            <a:r>
              <a:rPr sz="1800" kern="0" spc="-4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</a:t>
            </a:r>
            <a:r>
              <a:rPr lang="zh-CN" sz="1800" kern="0" spc="-4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安装向导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275"/>
              </a:spcBef>
            </a:pP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双击下载的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-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-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xxxx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exe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</a:t>
            </a:r>
            <a:r>
              <a:rPr sz="1000" kern="0" spc="-1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动安装向导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2" name="textbox 702"/>
          <p:cNvSpPr/>
          <p:nvPr/>
        </p:nvSpPr>
        <p:spPr>
          <a:xfrm>
            <a:off x="5209435" y="3418153"/>
            <a:ext cx="2763520" cy="5956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70"/>
              </a:lnSpc>
            </a:pPr>
            <a:r>
              <a:rPr sz="1800" kern="0" spc="-4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</a:t>
            </a:r>
            <a:r>
              <a:rPr lang="zh-CN" sz="1800" b="1" kern="0" spc="-40" baseline="-3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择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安装位置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8000"/>
              </a:lnSpc>
              <a:spcBef>
                <a:spcPts val="260"/>
              </a:spcBef>
            </a:pP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默认安装路径在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C:\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Program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Files</a:t>
            </a:r>
            <a:r>
              <a:rPr sz="1000" kern="0" spc="-17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览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按钮指定其他安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装路径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4" name="textbox 704"/>
          <p:cNvSpPr/>
          <p:nvPr/>
        </p:nvSpPr>
        <p:spPr>
          <a:xfrm>
            <a:off x="5210502" y="1817953"/>
            <a:ext cx="2747645" cy="5956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555"/>
              </a:lnSpc>
            </a:pPr>
            <a:r>
              <a:rPr sz="1800" kern="0" spc="-5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</a:t>
            </a:r>
            <a:r>
              <a:rPr lang="zh-CN" sz="1800" kern="0" spc="-5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载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9000"/>
              </a:lnSpc>
              <a:spcBef>
                <a:spcPts val="275"/>
              </a:spcBef>
            </a:pP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2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Developer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官⽹下载最新版的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19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1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安装包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6" name="textbox 706"/>
          <p:cNvSpPr/>
          <p:nvPr/>
        </p:nvSpPr>
        <p:spPr>
          <a:xfrm>
            <a:off x="8393238" y="1817953"/>
            <a:ext cx="2713354" cy="5949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ts val="1555"/>
              </a:lnSpc>
            </a:pPr>
            <a:r>
              <a:rPr sz="1800" kern="0" spc="-4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</a:t>
            </a:r>
            <a:r>
              <a:rPr lang="zh-CN" sz="1800" kern="0" spc="-40" baseline="-3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置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安装选项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270"/>
              </a:spcBef>
            </a:pP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000" kern="0" spc="3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安装选项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界⾯中勾选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-16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击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下—步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8" name="textbox 708"/>
          <p:cNvSpPr/>
          <p:nvPr/>
        </p:nvSpPr>
        <p:spPr>
          <a:xfrm>
            <a:off x="8391829" y="2618053"/>
            <a:ext cx="2678429" cy="5949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70"/>
              </a:lnSpc>
            </a:pPr>
            <a:r>
              <a:rPr sz="1800" kern="0" spc="-50" baseline="-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</a:t>
            </a:r>
            <a:r>
              <a:rPr lang="zh-CN" sz="1800" kern="0" spc="-50" baseline="-1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260"/>
              </a:spcBef>
            </a:pP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按照提⽰依次单击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下—步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000" kern="0" spc="-1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，直⾄安装完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r>
              <a:rPr sz="1000" kern="0" spc="-1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，最后单击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0" name="textbox 710"/>
          <p:cNvSpPr/>
          <p:nvPr/>
        </p:nvSpPr>
        <p:spPr>
          <a:xfrm>
            <a:off x="5208905" y="1339341"/>
            <a:ext cx="1204594" cy="395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15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20" baseline="5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安装步骤</a:t>
            </a:r>
            <a:endParaRPr sz="2300" baseline="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12" name="picture 7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866005" y="1809241"/>
            <a:ext cx="342900" cy="342900"/>
          </a:xfrm>
          <a:prstGeom prst="rect">
            <a:avLst/>
          </a:prstGeom>
        </p:spPr>
      </p:pic>
      <p:pic>
        <p:nvPicPr>
          <p:cNvPr id="714" name="picture 7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866005" y="2609341"/>
            <a:ext cx="342900" cy="342900"/>
          </a:xfrm>
          <a:prstGeom prst="rect">
            <a:avLst/>
          </a:prstGeom>
        </p:spPr>
      </p:pic>
      <p:pic>
        <p:nvPicPr>
          <p:cNvPr id="716" name="picture 7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866005" y="3409441"/>
            <a:ext cx="342900" cy="342900"/>
          </a:xfrm>
          <a:prstGeom prst="rect">
            <a:avLst/>
          </a:prstGeom>
        </p:spPr>
      </p:pic>
      <p:pic>
        <p:nvPicPr>
          <p:cNvPr id="718" name="picture 7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048625" y="1809241"/>
            <a:ext cx="342900" cy="342900"/>
          </a:xfrm>
          <a:prstGeom prst="rect">
            <a:avLst/>
          </a:prstGeom>
        </p:spPr>
      </p:pic>
      <p:pic>
        <p:nvPicPr>
          <p:cNvPr id="720" name="picture 7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061325" y="2618231"/>
            <a:ext cx="342900" cy="342900"/>
          </a:xfrm>
          <a:prstGeom prst="rect">
            <a:avLst/>
          </a:prstGeom>
        </p:spPr>
      </p:pic>
      <p:sp>
        <p:nvSpPr>
          <p:cNvPr id="27" name="rect 524"/>
          <p:cNvSpPr/>
          <p:nvPr/>
        </p:nvSpPr>
        <p:spPr>
          <a:xfrm>
            <a:off x="314325" y="1282065"/>
            <a:ext cx="4384040" cy="231013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" name="rect 524"/>
          <p:cNvSpPr/>
          <p:nvPr/>
        </p:nvSpPr>
        <p:spPr>
          <a:xfrm>
            <a:off x="314325" y="3910330"/>
            <a:ext cx="4383405" cy="231013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14900" y="1863090"/>
            <a:ext cx="234315" cy="234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chemeClr val="bg1"/>
                </a:solidFill>
              </a:rPr>
              <a:t>1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7915" y="2661285"/>
            <a:ext cx="234315" cy="234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chemeClr val="bg1"/>
                </a:solidFill>
              </a:rPr>
              <a:t>2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14900" y="3459480"/>
            <a:ext cx="234315" cy="234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chemeClr val="bg1"/>
                </a:solidFill>
              </a:rPr>
              <a:t>3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4185" y="1863090"/>
            <a:ext cx="234315" cy="234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chemeClr val="bg1"/>
                </a:solidFill>
              </a:rPr>
              <a:t>4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7995" y="2679700"/>
            <a:ext cx="234315" cy="234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chemeClr val="bg1"/>
                </a:solidFill>
              </a:rPr>
              <a:t>5</a:t>
            </a:r>
            <a:endParaRPr lang="en-US" altLang="zh-CN" sz="1000">
              <a:solidFill>
                <a:schemeClr val="bg1"/>
              </a:solidFill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728" name="rect 728"/>
          <p:cNvSpPr/>
          <p:nvPr/>
        </p:nvSpPr>
        <p:spPr>
          <a:xfrm>
            <a:off x="6112510" y="1644650"/>
            <a:ext cx="5486400" cy="315849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30" name="picture 7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0635" y="4321174"/>
            <a:ext cx="285750" cy="285750"/>
          </a:xfrm>
          <a:prstGeom prst="rect">
            <a:avLst/>
          </a:prstGeom>
        </p:spPr>
      </p:pic>
      <p:pic>
        <p:nvPicPr>
          <p:cNvPr id="732" name="picture 7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0635" y="2416174"/>
            <a:ext cx="285750" cy="285750"/>
          </a:xfrm>
          <a:prstGeom prst="rect">
            <a:avLst/>
          </a:prstGeom>
        </p:spPr>
      </p:pic>
      <p:pic>
        <p:nvPicPr>
          <p:cNvPr id="734" name="picture 7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0635" y="3140074"/>
            <a:ext cx="285750" cy="285750"/>
          </a:xfrm>
          <a:prstGeom prst="rect">
            <a:avLst/>
          </a:prstGeom>
        </p:spPr>
      </p:pic>
      <p:pic>
        <p:nvPicPr>
          <p:cNvPr id="736" name="picture 7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0635" y="3863974"/>
            <a:ext cx="285750" cy="285750"/>
          </a:xfrm>
          <a:prstGeom prst="rect">
            <a:avLst/>
          </a:prstGeom>
        </p:spPr>
      </p:pic>
      <p:sp>
        <p:nvSpPr>
          <p:cNvPr id="738" name="textbox 738"/>
          <p:cNvSpPr/>
          <p:nvPr/>
        </p:nvSpPr>
        <p:spPr>
          <a:xfrm>
            <a:off x="6337935" y="1870074"/>
            <a:ext cx="4559300" cy="2691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5"/>
              </a:spcBef>
              <a:tabLst>
                <a:tab pos="5207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安装步骤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4495" indent="-285115" algn="l" rtl="0" eaLnBrk="0">
              <a:lnSpc>
                <a:spcPct val="115000"/>
              </a:lnSpc>
              <a:spcBef>
                <a:spcPts val="390"/>
              </a:spcBef>
            </a:pPr>
            <a:r>
              <a:rPr sz="12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    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Developer</a:t>
            </a:r>
            <a:r>
              <a:rPr sz="13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官⽹下</a:t>
            </a:r>
            <a:r>
              <a:rPr sz="13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载最新版的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安装包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4335" indent="-280035" algn="l" rtl="0" eaLnBrk="0">
              <a:lnSpc>
                <a:spcPct val="116000"/>
              </a:lnSpc>
              <a:spcBef>
                <a:spcPts val="395"/>
              </a:spcBef>
            </a:pPr>
            <a:r>
              <a:rPr sz="1200" b="1" kern="0" spc="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    </a:t>
            </a:r>
            <a:r>
              <a:rPr sz="13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打开下载的安装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-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拖曳到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Applications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⽂件夹中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2395" algn="l" rtl="0" eaLnBrk="0">
              <a:lnSpc>
                <a:spcPct val="95000"/>
              </a:lnSpc>
              <a:spcBef>
                <a:spcPts val="400"/>
              </a:spcBef>
            </a:pPr>
            <a:r>
              <a:rPr sz="1200" b="1" kern="0" spc="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   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等待安装完成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，安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装程序会⾃动配置必要的开发环境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9220" algn="l" rtl="0" eaLnBrk="0">
              <a:lnSpc>
                <a:spcPct val="95000"/>
              </a:lnSpc>
            </a:pPr>
            <a:r>
              <a:rPr sz="12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4   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安装完成后</a:t>
            </a:r>
            <a:r>
              <a:rPr sz="13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，按照提⽰配置代理并检查开发环境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40" name="picture 7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50635" y="1882774"/>
            <a:ext cx="381000" cy="381000"/>
          </a:xfrm>
          <a:prstGeom prst="rect">
            <a:avLst/>
          </a:prstGeom>
        </p:spPr>
      </p:pic>
      <p:sp>
        <p:nvSpPr>
          <p:cNvPr id="742" name="textbox 742"/>
          <p:cNvSpPr/>
          <p:nvPr/>
        </p:nvSpPr>
        <p:spPr>
          <a:xfrm>
            <a:off x="1007897" y="1926006"/>
            <a:ext cx="4363720" cy="2356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运⾏环境要求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indent="-11430" algn="l" rtl="0" eaLnBrk="0">
              <a:lnSpc>
                <a:spcPct val="117000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操作系统：</a:t>
            </a:r>
            <a:r>
              <a:rPr sz="12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macOS(X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86)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10.15/11/12/13/14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；</a:t>
            </a:r>
            <a:r>
              <a:rPr sz="1200" kern="0" spc="-2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macOS(ARM)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11/12/13/14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ct val="95000"/>
              </a:lnSpc>
              <a:spcBef>
                <a:spcPts val="370"/>
              </a:spcBef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内存：推荐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16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GB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或以上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，最低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8GB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36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硬盘：</a:t>
            </a:r>
            <a:r>
              <a:rPr sz="12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100GB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或以上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分辨率：</a:t>
            </a:r>
            <a:r>
              <a:rPr sz="12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1280×800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像素或更⾼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4" name="textbox 744"/>
          <p:cNvSpPr/>
          <p:nvPr/>
        </p:nvSpPr>
        <p:spPr>
          <a:xfrm>
            <a:off x="315658" y="287096"/>
            <a:ext cx="7958455" cy="1115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6830" algn="l" rtl="0" eaLnBrk="0">
              <a:lnSpc>
                <a:spcPct val="95000"/>
              </a:lnSpc>
            </a:pP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DevE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</a:t>
            </a:r>
            <a:r>
              <a:rPr sz="2700" b="1" kern="0" spc="5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Studio</a:t>
            </a:r>
            <a:r>
              <a:rPr sz="2700" kern="0" spc="5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 </a:t>
            </a:r>
            <a:r>
              <a:rPr sz="2700" b="1" kern="0" spc="5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2700" b="1" kern="0" spc="4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macOS</a:t>
            </a:r>
            <a:r>
              <a:rPr sz="2700" kern="0" spc="5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本节将详细介绍在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环境下安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 Studio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的步骤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，包括系统要求和具体安装流程。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746" name="table 746"/>
          <p:cNvGraphicFramePr>
            <a:graphicFrameLocks noGrp="1"/>
          </p:cNvGraphicFramePr>
          <p:nvPr/>
        </p:nvGraphicFramePr>
        <p:xfrm>
          <a:off x="533400" y="4595494"/>
          <a:ext cx="2781300" cy="1905000"/>
        </p:xfrm>
        <a:graphic>
          <a:graphicData uri="http://schemas.openxmlformats.org/drawingml/2006/table">
            <a:tbl>
              <a:tblPr/>
              <a:tblGrid>
                <a:gridCol w="2781300"/>
              </a:tblGrid>
              <a:tr h="1882775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8" name="path 748"/>
          <p:cNvSpPr/>
          <p:nvPr/>
        </p:nvSpPr>
        <p:spPr>
          <a:xfrm>
            <a:off x="7476295" y="4816474"/>
            <a:ext cx="74489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50" name="picture 7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59435" y="4615179"/>
            <a:ext cx="2743200" cy="1866900"/>
          </a:xfrm>
          <a:prstGeom prst="rect">
            <a:avLst/>
          </a:prstGeom>
        </p:spPr>
      </p:pic>
      <p:sp>
        <p:nvSpPr>
          <p:cNvPr id="752" name="textbox 752"/>
          <p:cNvSpPr/>
          <p:nvPr/>
        </p:nvSpPr>
        <p:spPr>
          <a:xfrm>
            <a:off x="6112510" y="5045329"/>
            <a:ext cx="2986404" cy="1188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安装注意事项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4935" algn="l" rtl="0" eaLnBrk="0">
              <a:lnSpc>
                <a:spcPct val="92000"/>
              </a:lnSpc>
              <a:spcBef>
                <a:spcPts val="1320"/>
              </a:spcBef>
              <a:tabLst>
                <a:tab pos="2349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确保您的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系统已更新到最新版本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4935" algn="l" rtl="0" eaLnBrk="0">
              <a:lnSpc>
                <a:spcPct val="91000"/>
              </a:lnSpc>
              <a:spcBef>
                <a:spcPts val="1085"/>
              </a:spcBef>
              <a:tabLst>
                <a:tab pos="2393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安装过程中需要管理员权限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4935" algn="l" rtl="0" eaLnBrk="0">
              <a:lnSpc>
                <a:spcPct val="92000"/>
              </a:lnSpc>
              <a:spcBef>
                <a:spcPts val="0"/>
              </a:spcBef>
              <a:tabLst>
                <a:tab pos="2393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安装完成后需要配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置代理并检查开发环境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4" name="picture 7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180455" y="6109969"/>
            <a:ext cx="47625" cy="47625"/>
          </a:xfrm>
          <a:prstGeom prst="rect">
            <a:avLst/>
          </a:prstGeom>
        </p:spPr>
      </p:pic>
      <p:pic>
        <p:nvPicPr>
          <p:cNvPr id="756" name="picture 7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180455" y="5805169"/>
            <a:ext cx="47625" cy="47625"/>
          </a:xfrm>
          <a:prstGeom prst="rect">
            <a:avLst/>
          </a:prstGeom>
        </p:spPr>
      </p:pic>
      <p:pic>
        <p:nvPicPr>
          <p:cNvPr id="758" name="picture 7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180455" y="5500369"/>
            <a:ext cx="47625" cy="47625"/>
          </a:xfrm>
          <a:prstGeom prst="rect">
            <a:avLst/>
          </a:prstGeom>
        </p:spPr>
      </p:pic>
      <p:pic>
        <p:nvPicPr>
          <p:cNvPr id="760" name="picture 7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59435" y="1882774"/>
            <a:ext cx="381000" cy="381000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59435" y="2473324"/>
            <a:ext cx="342900" cy="342900"/>
          </a:xfrm>
          <a:prstGeom prst="rect">
            <a:avLst/>
          </a:prstGeom>
        </p:spPr>
      </p:pic>
      <p:pic>
        <p:nvPicPr>
          <p:cNvPr id="764" name="picture 7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59435" y="3025774"/>
            <a:ext cx="342900" cy="342900"/>
          </a:xfrm>
          <a:prstGeom prst="rect">
            <a:avLst/>
          </a:prstGeom>
        </p:spPr>
      </p:pic>
      <p:pic>
        <p:nvPicPr>
          <p:cNvPr id="766" name="picture 7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59435" y="3521074"/>
            <a:ext cx="342900" cy="342900"/>
          </a:xfrm>
          <a:prstGeom prst="rect">
            <a:avLst/>
          </a:prstGeom>
        </p:spPr>
      </p:pic>
      <p:pic>
        <p:nvPicPr>
          <p:cNvPr id="768" name="picture 7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59435" y="4016374"/>
            <a:ext cx="342900" cy="3429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776" name="picture 7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22035" y="1670050"/>
            <a:ext cx="5524500" cy="2762250"/>
          </a:xfrm>
          <a:prstGeom prst="rect">
            <a:avLst/>
          </a:prstGeom>
        </p:spPr>
      </p:pic>
      <p:sp>
        <p:nvSpPr>
          <p:cNvPr id="778" name="rect 778"/>
          <p:cNvSpPr/>
          <p:nvPr/>
        </p:nvSpPr>
        <p:spPr>
          <a:xfrm>
            <a:off x="6122035" y="4660900"/>
            <a:ext cx="5524500" cy="1885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80" name="textbox 780"/>
          <p:cNvSpPr/>
          <p:nvPr/>
        </p:nvSpPr>
        <p:spPr>
          <a:xfrm>
            <a:off x="368935" y="3594100"/>
            <a:ext cx="5524500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5000"/>
              </a:lnSpc>
              <a:spcBef>
                <a:spcPts val="5"/>
              </a:spcBef>
              <a:tabLst>
                <a:tab pos="62738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诊断检查项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89000"/>
              </a:lnSpc>
              <a:spcBef>
                <a:spcPts val="365"/>
              </a:spcBef>
              <a:tabLst>
                <a:tab pos="6635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计算机的配置（操作系统、</a:t>
            </a:r>
            <a:r>
              <a:rPr sz="12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内存、硬盘、分辨率）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42925" algn="l" rtl="0" eaLnBrk="0">
              <a:lnSpc>
                <a:spcPct val="92000"/>
              </a:lnSpc>
              <a:spcBef>
                <a:spcPts val="1420"/>
              </a:spcBef>
              <a:tabLst>
                <a:tab pos="6699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⽹络的连通情况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2000"/>
              </a:lnSpc>
              <a:tabLst>
                <a:tab pos="6229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依赖的⼯具是否安装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2" name="picture 7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21360" y="4975225"/>
            <a:ext cx="152400" cy="152400"/>
          </a:xfrm>
          <a:prstGeom prst="rect">
            <a:avLst/>
          </a:prstGeom>
        </p:spPr>
      </p:pic>
      <p:pic>
        <p:nvPicPr>
          <p:cNvPr id="784" name="picture 7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21360" y="4632325"/>
            <a:ext cx="190500" cy="152400"/>
          </a:xfrm>
          <a:prstGeom prst="rect">
            <a:avLst/>
          </a:prstGeom>
        </p:spPr>
      </p:pic>
      <p:pic>
        <p:nvPicPr>
          <p:cNvPr id="786" name="picture 7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21360" y="4289425"/>
            <a:ext cx="190500" cy="152400"/>
          </a:xfrm>
          <a:prstGeom prst="rect">
            <a:avLst/>
          </a:prstGeom>
        </p:spPr>
      </p:pic>
      <p:pic>
        <p:nvPicPr>
          <p:cNvPr id="788" name="picture 7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68960" y="3794125"/>
            <a:ext cx="304800" cy="304800"/>
          </a:xfrm>
          <a:prstGeom prst="rect">
            <a:avLst/>
          </a:prstGeom>
        </p:spPr>
      </p:pic>
      <p:pic>
        <p:nvPicPr>
          <p:cNvPr id="790" name="picture 7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21360" y="2327275"/>
            <a:ext cx="228600" cy="228600"/>
          </a:xfrm>
          <a:prstGeom prst="rect">
            <a:avLst/>
          </a:prstGeom>
        </p:spPr>
      </p:pic>
      <p:pic>
        <p:nvPicPr>
          <p:cNvPr id="792" name="picture 7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21360" y="2708275"/>
            <a:ext cx="228600" cy="228600"/>
          </a:xfrm>
          <a:prstGeom prst="rect">
            <a:avLst/>
          </a:prstGeom>
        </p:spPr>
      </p:pic>
      <p:sp>
        <p:nvSpPr>
          <p:cNvPr id="794" name="textbox 794"/>
          <p:cNvSpPr/>
          <p:nvPr/>
        </p:nvSpPr>
        <p:spPr>
          <a:xfrm>
            <a:off x="556260" y="1857375"/>
            <a:ext cx="4530725" cy="12928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4005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访问诊断功能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3205" algn="l" rtl="0" eaLnBrk="0">
              <a:lnSpc>
                <a:spcPct val="94000"/>
              </a:lnSpc>
              <a:spcBef>
                <a:spcPts val="365"/>
              </a:spcBef>
            </a:pPr>
            <a:r>
              <a:rPr sz="1200" b="1" kern="0" spc="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  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在欢迎页⾯单击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Diagnose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5455" indent="-227330" algn="l" rtl="0" eaLnBrk="0">
              <a:lnSpc>
                <a:spcPct val="110000"/>
              </a:lnSpc>
              <a:spcBef>
                <a:spcPts val="5"/>
              </a:spcBef>
            </a:pP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或在菜单栏中依次单击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lp→</a:t>
            </a:r>
            <a:r>
              <a:rPr sz="1200" kern="0" spc="-2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Diagnostic Tools→</a:t>
            </a:r>
            <a:r>
              <a:rPr sz="12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Diagnose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Development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Environment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796" name="picture 7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68960" y="1870075"/>
            <a:ext cx="304800" cy="304800"/>
          </a:xfrm>
          <a:prstGeom prst="rect">
            <a:avLst/>
          </a:prstGeom>
        </p:spPr>
      </p:pic>
      <p:sp>
        <p:nvSpPr>
          <p:cNvPr id="798" name="textbox 798"/>
          <p:cNvSpPr/>
          <p:nvPr/>
        </p:nvSpPr>
        <p:spPr>
          <a:xfrm>
            <a:off x="6474460" y="5661025"/>
            <a:ext cx="4972050" cy="68580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ct val="96000"/>
              </a:lnSpc>
              <a:tabLst>
                <a:tab pos="32702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例如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，检查结果可能提⽰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Git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is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not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installed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，需要配置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Git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9075" algn="l" rtl="0" eaLnBrk="0">
              <a:lnSpc>
                <a:spcPct val="96000"/>
              </a:lnSpc>
              <a:spcBef>
                <a:spcPts val="5"/>
              </a:spcBef>
              <a:tabLst>
                <a:tab pos="29972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根据提⽰信息安装或修复相关⼯具后</a:t>
            </a:r>
            <a:r>
              <a:rPr sz="10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，重新运⾏诊断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0" name="picture 8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588760" y="6070600"/>
            <a:ext cx="104775" cy="133350"/>
          </a:xfrm>
          <a:prstGeom prst="rect">
            <a:avLst/>
          </a:prstGeom>
        </p:spPr>
      </p:pic>
      <p:pic>
        <p:nvPicPr>
          <p:cNvPr id="802" name="picture 8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588760" y="5803900"/>
            <a:ext cx="133350" cy="133350"/>
          </a:xfrm>
          <a:prstGeom prst="rect">
            <a:avLst/>
          </a:prstGeom>
        </p:spPr>
      </p:pic>
      <p:sp>
        <p:nvSpPr>
          <p:cNvPr id="804" name="textbox 804"/>
          <p:cNvSpPr/>
          <p:nvPr/>
        </p:nvSpPr>
        <p:spPr>
          <a:xfrm>
            <a:off x="366712" y="1194434"/>
            <a:ext cx="10766425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为确保在应⽤或服务开发过程中获得良好体验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 Studio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提供了开发环境诊断功能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，可帮助检查开发环境是否配置完备。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6" name="textbox 806"/>
          <p:cNvSpPr/>
          <p:nvPr/>
        </p:nvSpPr>
        <p:spPr>
          <a:xfrm>
            <a:off x="356235" y="5869940"/>
            <a:ext cx="5524500" cy="5695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tabLst>
                <a:tab pos="2216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i="1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提⽰：定期运⾏开发环境诊断，确保开发⼯具和环境保持最新</a:t>
            </a:r>
            <a:r>
              <a:rPr sz="1200" i="1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状态，</a:t>
            </a:r>
            <a:endParaRPr sz="1200" i="1" kern="0" spc="3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6000"/>
              </a:lnSpc>
              <a:tabLst>
                <a:tab pos="221615" algn="l"/>
              </a:tabLst>
            </a:pPr>
            <a:r>
              <a:rPr sz="1200" i="1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避免因环境问题导致的开发障碍。</a:t>
            </a:r>
            <a:endParaRPr sz="1200" i="1" kern="0" spc="3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8" name="picture 80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68935" y="6042025"/>
            <a:ext cx="133350" cy="133350"/>
          </a:xfrm>
          <a:prstGeom prst="rect">
            <a:avLst/>
          </a:prstGeom>
        </p:spPr>
      </p:pic>
      <p:sp>
        <p:nvSpPr>
          <p:cNvPr id="810" name="textbox 810"/>
          <p:cNvSpPr/>
          <p:nvPr/>
        </p:nvSpPr>
        <p:spPr>
          <a:xfrm>
            <a:off x="372008" y="388696"/>
            <a:ext cx="2067560" cy="417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诊断开发环境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12" name="textbox 812"/>
          <p:cNvSpPr/>
          <p:nvPr/>
        </p:nvSpPr>
        <p:spPr>
          <a:xfrm>
            <a:off x="6468923" y="5333238"/>
            <a:ext cx="4563745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1000"/>
              </a:lnSpc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如果检测结果为未通过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，请根据检查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项的描述和修复建议进⾏处理：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14" name="textbox 814"/>
          <p:cNvSpPr/>
          <p:nvPr/>
        </p:nvSpPr>
        <p:spPr>
          <a:xfrm>
            <a:off x="6309360" y="4848225"/>
            <a:ext cx="1208405" cy="349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4831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问题处理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6" name="picture 8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322060" y="4860925"/>
            <a:ext cx="304800" cy="304800"/>
          </a:xfrm>
          <a:prstGeom prst="rect">
            <a:avLst/>
          </a:prstGeom>
        </p:spPr>
      </p:pic>
      <p:pic>
        <p:nvPicPr>
          <p:cNvPr id="820" name="picture 8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68935" y="908050"/>
            <a:ext cx="914400" cy="381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824" name="picture 8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7035" y="776605"/>
            <a:ext cx="914400" cy="38100"/>
          </a:xfrm>
          <a:prstGeom prst="rect">
            <a:avLst/>
          </a:prstGeom>
        </p:spPr>
      </p:pic>
      <p:graphicFrame>
        <p:nvGraphicFramePr>
          <p:cNvPr id="826" name="table 826"/>
          <p:cNvGraphicFramePr>
            <a:graphicFrameLocks noGrp="1"/>
          </p:cNvGraphicFramePr>
          <p:nvPr/>
        </p:nvGraphicFramePr>
        <p:xfrm>
          <a:off x="6274435" y="2643505"/>
          <a:ext cx="5410200" cy="2619375"/>
        </p:xfrm>
        <a:graphic>
          <a:graphicData uri="http://schemas.openxmlformats.org/drawingml/2006/table">
            <a:tbl>
              <a:tblPr/>
              <a:tblGrid>
                <a:gridCol w="5410200"/>
              </a:tblGrid>
              <a:tr h="25908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28" name="picture 8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093710" y="5452784"/>
            <a:ext cx="1771650" cy="137517"/>
          </a:xfrm>
          <a:prstGeom prst="rect">
            <a:avLst/>
          </a:prstGeom>
        </p:spPr>
      </p:pic>
      <p:sp>
        <p:nvSpPr>
          <p:cNvPr id="830" name="path 830"/>
          <p:cNvSpPr/>
          <p:nvPr/>
        </p:nvSpPr>
        <p:spPr>
          <a:xfrm>
            <a:off x="11611611" y="5172564"/>
            <a:ext cx="65409" cy="73460"/>
          </a:xfrm>
          <a:custGeom>
            <a:avLst/>
            <a:gdLst/>
            <a:ahLst/>
            <a:cxnLst/>
            <a:rect l="0" t="0" r="0" b="0"/>
            <a:pathLst>
              <a:path w="103" h="115">
                <a:moveTo>
                  <a:pt x="80" y="22"/>
                </a:moveTo>
                <a:cubicBezTo>
                  <a:pt x="76" y="32"/>
                  <a:pt x="71" y="41"/>
                  <a:pt x="65" y="49"/>
                </a:cubicBezTo>
                <a:cubicBezTo>
                  <a:pt x="60" y="58"/>
                  <a:pt x="53" y="66"/>
                  <a:pt x="46" y="73"/>
                </a:cubicBezTo>
                <a:cubicBezTo>
                  <a:pt x="39" y="80"/>
                  <a:pt x="31" y="87"/>
                  <a:pt x="22" y="93"/>
                </a:cubicBezTo>
              </a:path>
            </a:pathLst>
          </a:custGeom>
          <a:noFill/>
          <a:ln w="28575" cap="flat">
            <a:solidFill>
              <a:srgbClr val="FFFFFF">
                <a:alpha val="30196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832" name="picture 8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03010" y="2672080"/>
            <a:ext cx="5353050" cy="2562225"/>
          </a:xfrm>
          <a:prstGeom prst="rect">
            <a:avLst/>
          </a:prstGeom>
        </p:spPr>
      </p:pic>
      <p:sp>
        <p:nvSpPr>
          <p:cNvPr id="836" name="rect 836"/>
          <p:cNvSpPr/>
          <p:nvPr/>
        </p:nvSpPr>
        <p:spPr>
          <a:xfrm>
            <a:off x="3969384" y="2386330"/>
            <a:ext cx="409575" cy="2190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8" name="rect 838"/>
          <p:cNvSpPr/>
          <p:nvPr/>
        </p:nvSpPr>
        <p:spPr>
          <a:xfrm>
            <a:off x="1530984" y="3910330"/>
            <a:ext cx="676275" cy="219075"/>
          </a:xfrm>
          <a:prstGeom prst="rect">
            <a:avLst/>
          </a:prstGeom>
          <a:solidFill>
            <a:srgbClr val="16A34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0" name="rect 840"/>
          <p:cNvSpPr/>
          <p:nvPr/>
        </p:nvSpPr>
        <p:spPr>
          <a:xfrm>
            <a:off x="1178560" y="3281680"/>
            <a:ext cx="828675" cy="1809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2" name="rect 842"/>
          <p:cNvSpPr/>
          <p:nvPr/>
        </p:nvSpPr>
        <p:spPr>
          <a:xfrm>
            <a:off x="3054985" y="3053080"/>
            <a:ext cx="1714500" cy="1809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4" name="rect 844"/>
          <p:cNvSpPr/>
          <p:nvPr/>
        </p:nvSpPr>
        <p:spPr>
          <a:xfrm>
            <a:off x="1178559" y="2614930"/>
            <a:ext cx="695325" cy="219075"/>
          </a:xfrm>
          <a:prstGeom prst="rect">
            <a:avLst/>
          </a:prstGeom>
          <a:solidFill>
            <a:srgbClr val="1E40AF">
              <a:alpha val="9803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6" name="rect 846"/>
          <p:cNvSpPr/>
          <p:nvPr/>
        </p:nvSpPr>
        <p:spPr>
          <a:xfrm>
            <a:off x="3207384" y="3681730"/>
            <a:ext cx="1685925" cy="2190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48" name="rect 848"/>
          <p:cNvSpPr/>
          <p:nvPr/>
        </p:nvSpPr>
        <p:spPr>
          <a:xfrm>
            <a:off x="4598034" y="2386330"/>
            <a:ext cx="781050" cy="2190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50" name="rect 850"/>
          <p:cNvSpPr/>
          <p:nvPr/>
        </p:nvSpPr>
        <p:spPr>
          <a:xfrm>
            <a:off x="2102484" y="2614930"/>
            <a:ext cx="800100" cy="219075"/>
          </a:xfrm>
          <a:prstGeom prst="rect">
            <a:avLst/>
          </a:prstGeom>
          <a:solidFill>
            <a:srgbClr val="1E40A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52" name="rect 852"/>
          <p:cNvSpPr/>
          <p:nvPr/>
        </p:nvSpPr>
        <p:spPr>
          <a:xfrm>
            <a:off x="2902585" y="4329430"/>
            <a:ext cx="371475" cy="219075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54" name="rect 854"/>
          <p:cNvSpPr/>
          <p:nvPr/>
        </p:nvSpPr>
        <p:spPr>
          <a:xfrm>
            <a:off x="3512184" y="4748530"/>
            <a:ext cx="704850" cy="219075"/>
          </a:xfrm>
          <a:prstGeom prst="rect">
            <a:avLst/>
          </a:prstGeom>
          <a:solidFill>
            <a:srgbClr val="DC262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56" name="textbox 856"/>
          <p:cNvSpPr/>
          <p:nvPr/>
        </p:nvSpPr>
        <p:spPr>
          <a:xfrm>
            <a:off x="1056322" y="1883664"/>
            <a:ext cx="4512309" cy="3302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启⽤中⽂化插件步骤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920" indent="4445" algn="l" rtl="0" eaLnBrk="0">
              <a:lnSpc>
                <a:spcPct val="117000"/>
              </a:lnSpc>
              <a:spcBef>
                <a:spcPts val="365"/>
              </a:spcBef>
              <a:tabLst>
                <a:tab pos="212725" algn="l"/>
              </a:tabLst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进⼊插件设置：在主菜单栏中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，依次单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击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File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→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Settings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→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Plugins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→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nstalled  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1445" indent="-4445" algn="l" rtl="0" eaLnBrk="0">
              <a:lnSpc>
                <a:spcPct val="118000"/>
              </a:lnSpc>
              <a:spcBef>
                <a:spcPts val="360"/>
              </a:spcBef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搜索插件：在搜索框中输⼊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.5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rounded"&gt;Chinese     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Simpliﬁed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，搜索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结果中将出现该插件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9540" indent="-3810" algn="l" rtl="0" eaLnBrk="0">
              <a:lnSpc>
                <a:spcPct val="112000"/>
              </a:lnSpc>
              <a:spcBef>
                <a:spcPts val="365"/>
              </a:spcBef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启⽤插件：在搜索结果中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找到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Chinese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(Simpliﬁed)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，在右侧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Enable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6365" algn="l" rtl="0" eaLnBrk="0">
              <a:lnSpc>
                <a:spcPct val="95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确认安装：单击右下角的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OK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2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，完成插件启⽤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6525" indent="-6985" algn="l" rtl="0" eaLnBrk="0">
              <a:lnSpc>
                <a:spcPct val="117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重启软件：在弹出的对话框中单击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Restart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，重启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后设置即可⽣效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8" name="textbox 858"/>
          <p:cNvSpPr/>
          <p:nvPr/>
        </p:nvSpPr>
        <p:spPr>
          <a:xfrm>
            <a:off x="556260" y="5777902"/>
            <a:ext cx="4996179" cy="698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9000"/>
              </a:lnSpc>
              <a:tabLst>
                <a:tab pos="22796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开发⼩贴⼠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启⽤中⽂化插件后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的界⾯将切换为中⽂显⽰</a:t>
            </a:r>
            <a:r>
              <a:rPr sz="10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，包括菜单栏、</a:t>
            </a:r>
            <a:r>
              <a:rPr sz="10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⼯具提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⽰和错误信息等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，便于开发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者使⽤。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0" name="picture 8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68960" y="5805805"/>
            <a:ext cx="133350" cy="171450"/>
          </a:xfrm>
          <a:prstGeom prst="rect">
            <a:avLst/>
          </a:prstGeom>
        </p:spPr>
      </p:pic>
      <p:sp>
        <p:nvSpPr>
          <p:cNvPr id="862" name="textbox 862"/>
          <p:cNvSpPr/>
          <p:nvPr/>
        </p:nvSpPr>
        <p:spPr>
          <a:xfrm>
            <a:off x="404812" y="1139189"/>
            <a:ext cx="8420100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为提升中⽂开发者的使⽤体验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 Studio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提供了中⽂化插件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，⽀持界⾯和功能的本地化显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4" name="textbox 864"/>
          <p:cNvSpPr/>
          <p:nvPr/>
        </p:nvSpPr>
        <p:spPr>
          <a:xfrm>
            <a:off x="402907" y="257251"/>
            <a:ext cx="2417445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启⽤中⽂化插件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6" name="picture 8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5160" y="1852930"/>
            <a:ext cx="304800" cy="304800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645160" y="2386330"/>
            <a:ext cx="285750" cy="285750"/>
            <a:chOff x="0" y="0"/>
            <a:chExt cx="285750" cy="285750"/>
          </a:xfrm>
        </p:grpSpPr>
        <p:pic>
          <p:nvPicPr>
            <p:cNvPr id="870" name="picture 87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85750" cy="285750"/>
            </a:xfrm>
            <a:prstGeom prst="rect">
              <a:avLst/>
            </a:prstGeom>
          </p:spPr>
        </p:pic>
        <p:sp>
          <p:nvSpPr>
            <p:cNvPr id="872" name="textbox 872"/>
            <p:cNvSpPr/>
            <p:nvPr/>
          </p:nvSpPr>
          <p:spPr>
            <a:xfrm>
              <a:off x="-12700" y="-12700"/>
              <a:ext cx="311150" cy="3479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7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9380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-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 rot="21600000">
            <a:off x="645160" y="3034030"/>
            <a:ext cx="285750" cy="285750"/>
            <a:chOff x="0" y="0"/>
            <a:chExt cx="285750" cy="285750"/>
          </a:xfrm>
        </p:grpSpPr>
        <p:pic>
          <p:nvPicPr>
            <p:cNvPr id="874" name="picture 87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85750" cy="285750"/>
            </a:xfrm>
            <a:prstGeom prst="rect">
              <a:avLst/>
            </a:prstGeom>
          </p:spPr>
        </p:pic>
        <p:sp>
          <p:nvSpPr>
            <p:cNvPr id="876" name="textbox 876"/>
            <p:cNvSpPr/>
            <p:nvPr/>
          </p:nvSpPr>
          <p:spPr>
            <a:xfrm>
              <a:off x="-12700" y="-12700"/>
              <a:ext cx="311150" cy="3479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5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4300" algn="l" rtl="0" eaLnBrk="0">
                <a:lnSpc>
                  <a:spcPct val="83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645160" y="3681730"/>
            <a:ext cx="285750" cy="285750"/>
            <a:chOff x="0" y="0"/>
            <a:chExt cx="285750" cy="285750"/>
          </a:xfrm>
        </p:grpSpPr>
        <p:pic>
          <p:nvPicPr>
            <p:cNvPr id="878" name="picture 87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85750" cy="285750"/>
            </a:xfrm>
            <a:prstGeom prst="rect">
              <a:avLst/>
            </a:prstGeom>
          </p:spPr>
        </p:pic>
        <p:sp>
          <p:nvSpPr>
            <p:cNvPr id="880" name="textbox 880"/>
            <p:cNvSpPr/>
            <p:nvPr/>
          </p:nvSpPr>
          <p:spPr>
            <a:xfrm>
              <a:off x="-12700" y="-12700"/>
              <a:ext cx="311150" cy="3460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5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2395" algn="l" rtl="0" eaLnBrk="0">
                <a:lnSpc>
                  <a:spcPct val="83000"/>
                </a:lnSpc>
                <a:spcBef>
                  <a:spcPts val="5"/>
                </a:spcBef>
              </a:pPr>
              <a:r>
                <a:rPr sz="1200" b="1" kern="0" spc="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645160" y="4329430"/>
            <a:ext cx="285750" cy="285750"/>
            <a:chOff x="0" y="0"/>
            <a:chExt cx="285750" cy="285750"/>
          </a:xfrm>
        </p:grpSpPr>
        <p:pic>
          <p:nvPicPr>
            <p:cNvPr id="882" name="picture 88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85750" cy="285750"/>
            </a:xfrm>
            <a:prstGeom prst="rect">
              <a:avLst/>
            </a:prstGeom>
          </p:spPr>
        </p:pic>
        <p:sp>
          <p:nvSpPr>
            <p:cNvPr id="884" name="textbox 884"/>
            <p:cNvSpPr/>
            <p:nvPr/>
          </p:nvSpPr>
          <p:spPr>
            <a:xfrm>
              <a:off x="-12700" y="-12700"/>
              <a:ext cx="311150" cy="3479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7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9220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5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645160" y="4748530"/>
            <a:ext cx="285750" cy="285750"/>
            <a:chOff x="0" y="0"/>
            <a:chExt cx="285750" cy="285750"/>
          </a:xfrm>
        </p:grpSpPr>
        <p:pic>
          <p:nvPicPr>
            <p:cNvPr id="886" name="picture 88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85750" cy="285750"/>
            </a:xfrm>
            <a:prstGeom prst="rect">
              <a:avLst/>
            </a:prstGeom>
          </p:spPr>
        </p:pic>
        <p:sp>
          <p:nvSpPr>
            <p:cNvPr id="888" name="textbox 888"/>
            <p:cNvSpPr/>
            <p:nvPr/>
          </p:nvSpPr>
          <p:spPr>
            <a:xfrm>
              <a:off x="-12700" y="-12700"/>
              <a:ext cx="311150" cy="3460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7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3665" algn="l" rtl="0" eaLnBrk="0">
                <a:lnSpc>
                  <a:spcPct val="82000"/>
                </a:lnSpc>
                <a:spcBef>
                  <a:spcPts val="5"/>
                </a:spcBef>
              </a:pPr>
              <a:r>
                <a:rPr sz="1200" b="1" kern="0" spc="1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5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</p:spTree>
    <p:custDataLst>
      <p:tags r:id="rId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441960" y="3905250"/>
            <a:ext cx="5524500" cy="2533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8125" algn="l" rtl="0" eaLnBrk="0">
              <a:lnSpc>
                <a:spcPct val="81000"/>
              </a:lnSpc>
              <a:spcBef>
                <a:spcPts val="5"/>
              </a:spcBef>
            </a:pPr>
            <a:r>
              <a:rPr sz="3000" kern="0" spc="15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9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系统概述与特点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7725" algn="l" rtl="0" eaLnBrk="0">
              <a:lnSpc>
                <a:spcPct val="95000"/>
              </a:lnSpc>
              <a:spcBef>
                <a:spcPts val="895"/>
              </a:spcBef>
              <a:tabLst>
                <a:tab pos="9385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的定义与设计理念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7725" algn="l" rtl="0" eaLnBrk="0">
              <a:lnSpc>
                <a:spcPct val="92000"/>
              </a:lnSpc>
              <a:spcBef>
                <a:spcPts val="1335"/>
              </a:spcBef>
              <a:tabLst>
                <a:tab pos="9258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微内核架构及其优势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7725" algn="l" rtl="0" eaLnBrk="0">
              <a:lnSpc>
                <a:spcPct val="92000"/>
              </a:lnSpc>
              <a:spcBef>
                <a:spcPts val="1375"/>
              </a:spcBef>
              <a:tabLst>
                <a:tab pos="9277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全场景覆盖与分布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式创新特性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7725" algn="l" rtl="0" eaLnBrk="0">
              <a:lnSpc>
                <a:spcPct val="92000"/>
              </a:lnSpc>
              <a:spcBef>
                <a:spcPts val="1375"/>
              </a:spcBef>
              <a:tabLst>
                <a:tab pos="9277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性能流畅与安全⾄上策略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47725" algn="l" rtl="0" eaLnBrk="0">
              <a:lnSpc>
                <a:spcPct val="92000"/>
              </a:lnSpc>
              <a:tabLst>
                <a:tab pos="93091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开放⽣态建设与开发者机遇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7285" y="6010275"/>
            <a:ext cx="152400" cy="152400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7285" y="5667375"/>
            <a:ext cx="152400" cy="152400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7285" y="5324475"/>
            <a:ext cx="152400" cy="1524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7285" y="4981575"/>
            <a:ext cx="152400" cy="15240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7285" y="4638675"/>
            <a:ext cx="152400" cy="152400"/>
          </a:xfrm>
          <a:prstGeom prst="rect">
            <a:avLst/>
          </a:prstGeom>
        </p:spPr>
      </p:pic>
      <p:sp>
        <p:nvSpPr>
          <p:cNvPr id="40" name="rect 40"/>
          <p:cNvSpPr/>
          <p:nvPr/>
        </p:nvSpPr>
        <p:spPr>
          <a:xfrm>
            <a:off x="6195060" y="3905250"/>
            <a:ext cx="5524500" cy="2533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2" name="textbox 42"/>
          <p:cNvSpPr/>
          <p:nvPr/>
        </p:nvSpPr>
        <p:spPr>
          <a:xfrm>
            <a:off x="436308" y="433145"/>
            <a:ext cx="8936990" cy="1123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algn="l" rtl="0" eaLnBrk="0">
              <a:lnSpc>
                <a:spcPct val="96000"/>
              </a:lnSpc>
            </a:pPr>
            <a:r>
              <a:rPr sz="2700" u="sng" kern="0" spc="-3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课程内</a:t>
            </a: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容概览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本课程将带领您了解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，并指导您搭建开发环境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，通过实例演练掌握应⽤开发技能。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4" name="textbox 44"/>
          <p:cNvSpPr/>
          <p:nvPr/>
        </p:nvSpPr>
        <p:spPr>
          <a:xfrm>
            <a:off x="6420485" y="4130675"/>
            <a:ext cx="3275965" cy="2060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4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tabLst>
                <a:tab pos="43688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应⽤开发实践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89000"/>
              </a:lnSpc>
              <a:spcBef>
                <a:spcPts val="370"/>
              </a:spcBef>
              <a:tabLst>
                <a:tab pos="7054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开发环境搭建（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92000"/>
              </a:lnSpc>
              <a:spcBef>
                <a:spcPts val="1425"/>
              </a:spcBef>
              <a:tabLst>
                <a:tab pos="6985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⼯程创建与⽬录结构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92000"/>
              </a:lnSpc>
              <a:spcBef>
                <a:spcPts val="1365"/>
              </a:spcBef>
              <a:tabLst>
                <a:tab pos="7112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组件使⽤与页⾯构建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92000"/>
              </a:lnSpc>
              <a:spcBef>
                <a:spcPts val="1375"/>
              </a:spcBef>
              <a:tabLst>
                <a:tab pos="7048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页⾯间导航与交互实现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2300" algn="l" rtl="0" eaLnBrk="0">
              <a:lnSpc>
                <a:spcPct val="92000"/>
              </a:lnSpc>
              <a:tabLst>
                <a:tab pos="7131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Hello World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程序完整⽰例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6010275"/>
            <a:ext cx="152400" cy="152400"/>
          </a:xfrm>
          <a:prstGeom prst="rect">
            <a:avLst/>
          </a:prstGeom>
        </p:spPr>
      </p:pic>
      <p:pic>
        <p:nvPicPr>
          <p:cNvPr id="48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5667375"/>
            <a:ext cx="152400" cy="15240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5324475"/>
            <a:ext cx="152400" cy="152400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4981575"/>
            <a:ext cx="152400" cy="152400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4638675"/>
            <a:ext cx="152400" cy="15240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33185" y="4143375"/>
            <a:ext cx="304800" cy="304800"/>
          </a:xfrm>
          <a:prstGeom prst="rect">
            <a:avLst/>
          </a:prstGeom>
        </p:spPr>
      </p:pic>
      <p:sp>
        <p:nvSpPr>
          <p:cNvPr id="58" name="rect 58"/>
          <p:cNvSpPr/>
          <p:nvPr/>
        </p:nvSpPr>
        <p:spPr>
          <a:xfrm>
            <a:off x="3451860" y="1943100"/>
            <a:ext cx="2257425" cy="15049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0" name="rect 60"/>
          <p:cNvSpPr/>
          <p:nvPr/>
        </p:nvSpPr>
        <p:spPr>
          <a:xfrm>
            <a:off x="6452235" y="1943100"/>
            <a:ext cx="2257425" cy="1504950"/>
          </a:xfrm>
          <a:prstGeom prst="rect">
            <a:avLst/>
          </a:prstGeom>
          <a:solidFill>
            <a:srgbClr val="FFFFFF">
              <a:alpha val="941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2" name="rect 62"/>
          <p:cNvSpPr/>
          <p:nvPr/>
        </p:nvSpPr>
        <p:spPr>
          <a:xfrm>
            <a:off x="9462135" y="1943100"/>
            <a:ext cx="2257425" cy="1504950"/>
          </a:xfrm>
          <a:prstGeom prst="rect">
            <a:avLst/>
          </a:prstGeom>
          <a:solidFill>
            <a:srgbClr val="FFFFFF">
              <a:alpha val="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4" name="textbox 64"/>
          <p:cNvSpPr/>
          <p:nvPr/>
        </p:nvSpPr>
        <p:spPr>
          <a:xfrm>
            <a:off x="4102376" y="2772447"/>
            <a:ext cx="954405" cy="49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6525" algn="l" rtl="0" eaLnBrk="0">
              <a:lnSpc>
                <a:spcPct val="90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第⼆部分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29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架构设计与原理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1099540" y="2772447"/>
            <a:ext cx="949960" cy="49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2080" algn="l" rtl="0" eaLnBrk="0">
              <a:lnSpc>
                <a:spcPct val="90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第⼀部分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29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系统概述与特点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10184457" y="2772447"/>
            <a:ext cx="820419" cy="508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215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第四部分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⼊⻔程序⽰例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0" name="textbox 70"/>
          <p:cNvSpPr/>
          <p:nvPr/>
        </p:nvSpPr>
        <p:spPr>
          <a:xfrm>
            <a:off x="7178554" y="2772447"/>
            <a:ext cx="819150" cy="49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7310" algn="l" rtl="0" eaLnBrk="0">
              <a:lnSpc>
                <a:spcPct val="90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第三部分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29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开发环境搭建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319010" y="2105025"/>
            <a:ext cx="533400" cy="53340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328910" y="2105025"/>
            <a:ext cx="533400" cy="533400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09110" y="2105025"/>
            <a:ext cx="533400" cy="533400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299210" y="2105025"/>
            <a:ext cx="533400" cy="533400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699760" y="2628222"/>
            <a:ext cx="353102" cy="134704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689860" y="2628222"/>
            <a:ext cx="353101" cy="134704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700135" y="2628222"/>
            <a:ext cx="353101" cy="13470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894" name="rect 894"/>
          <p:cNvSpPr/>
          <p:nvPr/>
        </p:nvSpPr>
        <p:spPr>
          <a:xfrm>
            <a:off x="6200140" y="1539875"/>
            <a:ext cx="5524500" cy="460629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96" name="rect 896"/>
          <p:cNvSpPr/>
          <p:nvPr/>
        </p:nvSpPr>
        <p:spPr>
          <a:xfrm>
            <a:off x="241935" y="3969385"/>
            <a:ext cx="5524500" cy="2916555"/>
          </a:xfrm>
          <a:prstGeom prst="rect">
            <a:avLst/>
          </a:prstGeom>
          <a:solidFill>
            <a:srgbClr val="FFFFFF">
              <a:alpha val="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898" name="table 898"/>
          <p:cNvGraphicFramePr>
            <a:graphicFrameLocks noGrp="1"/>
          </p:cNvGraphicFramePr>
          <p:nvPr/>
        </p:nvGraphicFramePr>
        <p:xfrm>
          <a:off x="6400165" y="2197226"/>
          <a:ext cx="5123815" cy="2057400"/>
        </p:xfrm>
        <a:graphic>
          <a:graphicData uri="http://schemas.openxmlformats.org/drawingml/2006/table">
            <a:tbl>
              <a:tblPr/>
              <a:tblGrid>
                <a:gridCol w="795019"/>
                <a:gridCol w="1009650"/>
                <a:gridCol w="657225"/>
                <a:gridCol w="1238250"/>
                <a:gridCol w="1423669"/>
              </a:tblGrid>
              <a:tr h="623569"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7635" indent="635" algn="l" rtl="0" eaLnBrk="0">
                        <a:lnSpc>
                          <a:spcPct val="114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开发范式</a:t>
                      </a:r>
                      <a:r>
                        <a:rPr sz="10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名称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5FF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7000" algn="l" rtl="0" eaLnBrk="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语⾔⽣态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5FF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5890" algn="l" rtl="0" eaLnBrk="0">
                        <a:lnSpc>
                          <a:spcPct val="91000"/>
                        </a:lnSpc>
                      </a:pPr>
                      <a:r>
                        <a:rPr sz="10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UI</a:t>
                      </a:r>
                      <a:r>
                        <a:rPr sz="1000" kern="0" spc="1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27635" algn="l" rtl="0" eaLnBrk="0">
                        <a:lnSpc>
                          <a:spcPts val="1500"/>
                        </a:lnSpc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新⽅式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5FF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650" algn="l" rtl="0" eaLnBrk="0">
                        <a:lnSpc>
                          <a:spcPct val="100000"/>
                        </a:lnSpc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适⽤场景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5FF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5730" algn="l" rtl="0" eaLnBrk="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适⽤⼈群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5FF"/>
                    </a:solidFill>
                  </a:tcPr>
                </a:tc>
              </a:tr>
              <a:tr h="809625">
                <a:tc>
                  <a:txBody>
                    <a:bodyPr/>
                    <a:p>
                      <a:pPr algn="l" rtl="0" eaLnBrk="0">
                        <a:lnSpc>
                          <a:spcPct val="14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7635" algn="l" rtl="0" eaLnBrk="0">
                        <a:lnSpc>
                          <a:spcPct val="115000"/>
                        </a:lnSpc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声明式开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发范式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1920" algn="l" rtl="0" eaLnBrk="0">
                        <a:lnSpc>
                          <a:spcPct val="97000"/>
                        </a:lnSpc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000" kern="0" spc="1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语⾔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8905" algn="l" rtl="0" eaLnBrk="0">
                        <a:lnSpc>
                          <a:spcPct val="88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数据驱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30810" algn="l" rtl="0" eaLnBrk="0">
                        <a:lnSpc>
                          <a:spcPts val="1500"/>
                        </a:lnSpc>
                      </a:pP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动更新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9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015" indent="635" algn="l" rtl="0" eaLnBrk="0">
                        <a:lnSpc>
                          <a:spcPct val="118000"/>
                        </a:lnSpc>
                        <a:spcBef>
                          <a:spcPts val="0"/>
                        </a:spcBef>
                      </a:pP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复杂度较⼤</a:t>
                      </a:r>
                      <a:r>
                        <a:rPr sz="1000" kern="0" spc="-1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、团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队合作度较⾼的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程序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8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5730" algn="l" rtl="0" eaLnBrk="0">
                        <a:lnSpc>
                          <a:spcPct val="118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移动系统应⽤开发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⼈员、</a:t>
                      </a:r>
                      <a:r>
                        <a:rPr sz="1000" kern="0" spc="-1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系统应⽤开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发⼈员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4">
                <a:tc>
                  <a:txBody>
                    <a:bodyPr/>
                    <a:p>
                      <a:pPr algn="l" rtl="0" eaLnBrk="0">
                        <a:lnSpc>
                          <a:spcPct val="107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0175" indent="-635" algn="l" rtl="0" eaLnBrk="0">
                        <a:lnSpc>
                          <a:spcPct val="115000"/>
                        </a:lnSpc>
                      </a:pPr>
                      <a:r>
                        <a:rPr sz="1000" kern="0" spc="2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Web</a:t>
                      </a:r>
                      <a:r>
                        <a:rPr sz="10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     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开发范式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430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0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JavaScript</a:t>
                      </a:r>
                      <a:endParaRPr sz="10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marL="127000" algn="l" rtl="0" eaLnBrk="0">
                        <a:lnSpc>
                          <a:spcPts val="1410"/>
                        </a:lnSpc>
                      </a:pPr>
                      <a:r>
                        <a:rPr sz="10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语⾔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5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8905" algn="l" rtl="0" eaLnBrk="0">
                        <a:lnSpc>
                          <a:spcPct val="88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数据驱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30810" algn="l" rtl="0" eaLnBrk="0">
                        <a:lnSpc>
                          <a:spcPts val="1500"/>
                        </a:lnSpc>
                      </a:pP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动更新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7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8905" indent="-6350" algn="l" rtl="0" eaLnBrk="0">
                        <a:lnSpc>
                          <a:spcPct val="115000"/>
                        </a:lnSpc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界⾯较为简单的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中⼩型应⽤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636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Web</a:t>
                      </a:r>
                      <a:r>
                        <a:rPr sz="1000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前端开发⼈员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00" name="textbox 900"/>
          <p:cNvSpPr/>
          <p:nvPr/>
        </p:nvSpPr>
        <p:spPr>
          <a:xfrm>
            <a:off x="429260" y="1389506"/>
            <a:ext cx="5084445" cy="1935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1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15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5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10160" algn="l" rtl="0" eaLnBrk="0">
              <a:lnSpc>
                <a:spcPct val="111000"/>
              </a:lnSpc>
              <a:spcBef>
                <a:spcPts val="82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提供了⽅⾈开发框架（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</a:t>
            </a:r>
            <a:r>
              <a:rPr sz="12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），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为开发者提供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发所需的能⼒：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2730" algn="l" rtl="0" eaLnBrk="0">
              <a:lnSpc>
                <a:spcPct val="92000"/>
              </a:lnSpc>
              <a:spcBef>
                <a:spcPts val="1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多种组件、布局计算、动画能⼒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54000" algn="l" rtl="0" eaLnBrk="0">
              <a:lnSpc>
                <a:spcPct val="92000"/>
              </a:lnSpc>
              <a:spcBef>
                <a:spcPts val="108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交互、绘制功能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针对不同⽬的和技术背景的开发者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，提供了两种开发范式：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2" name="textbox 902"/>
          <p:cNvSpPr/>
          <p:nvPr/>
        </p:nvSpPr>
        <p:spPr>
          <a:xfrm>
            <a:off x="429260" y="4156836"/>
            <a:ext cx="5024120" cy="9074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8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8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应⽤模型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indent="635" algn="l" rtl="0" eaLnBrk="0">
              <a:lnSpc>
                <a:spcPct val="111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应⽤模型是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为开发者提供的应⽤程序所需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的抽象提炼，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提供了应⽤程序必备的组件和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运⾏机制。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4" name="textbox 904"/>
          <p:cNvSpPr/>
          <p:nvPr/>
        </p:nvSpPr>
        <p:spPr>
          <a:xfrm>
            <a:off x="6468541" y="4502950"/>
            <a:ext cx="2594610" cy="14839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开发⽬标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3175" algn="l" rtl="0" eaLnBrk="0">
              <a:lnSpc>
                <a:spcPct val="160000"/>
              </a:lnSpc>
              <a:spcBef>
                <a:spcPts val="56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基础语法和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组件使⽤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理解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Stage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模型的应⽤结构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和⽣命周期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5715" algn="l" rtl="0" eaLnBrk="0">
              <a:lnSpc>
                <a:spcPct val="157000"/>
              </a:lnSpc>
              <a:spcBef>
                <a:spcPts val="25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实现简单的页⾯跳转和交互功能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构建包含多个页⾯的完整应⽤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6" name="textbox 906"/>
          <p:cNvSpPr/>
          <p:nvPr/>
        </p:nvSpPr>
        <p:spPr>
          <a:xfrm>
            <a:off x="417830" y="5163820"/>
            <a:ext cx="2594610" cy="1483360"/>
          </a:xfrm>
          <a:prstGeom prst="rect">
            <a:avLst/>
          </a:prstGeom>
          <a:solidFill>
            <a:srgbClr val="1E40AF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1295" algn="l" rtl="0" eaLnBrk="0">
              <a:lnSpc>
                <a:spcPct val="94000"/>
              </a:lnSpc>
              <a:spcBef>
                <a:spcPts val="5"/>
              </a:spcBef>
            </a:pP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Stage</a:t>
            </a:r>
            <a:r>
              <a:rPr sz="1200" kern="0" spc="2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8110" indent="8255" algn="l" rtl="0" eaLnBrk="0">
              <a:lnSpc>
                <a:spcPct val="117000"/>
              </a:lnSpc>
              <a:spcBef>
                <a:spcPts val="73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9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开始新增的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，是⽬前主推并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将⻓期演进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的模型。通过提供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8110" indent="-3175" algn="l" rtl="0" eaLnBrk="0">
              <a:lnSpc>
                <a:spcPct val="114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AbilityStage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indowStage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等类作为应⽤组件和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窗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⼝的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舞台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8" name="textbox 908"/>
          <p:cNvSpPr/>
          <p:nvPr/>
        </p:nvSpPr>
        <p:spPr>
          <a:xfrm>
            <a:off x="3096895" y="5163820"/>
            <a:ext cx="2529840" cy="1483360"/>
          </a:xfrm>
          <a:prstGeom prst="rect">
            <a:avLst/>
          </a:prstGeom>
          <a:solidFill>
            <a:srgbClr val="1E40AF">
              <a:alpha val="49411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2565" algn="l" rtl="0" eaLnBrk="0">
              <a:lnSpc>
                <a:spcPct val="96000"/>
              </a:lnSpc>
            </a:pP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FA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indent="8255" algn="l" rtl="0" eaLnBrk="0">
              <a:lnSpc>
                <a:spcPct val="119000"/>
              </a:lnSpc>
              <a:spcBef>
                <a:spcPts val="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7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开始⽀持的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当⽬前已不再主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推。通过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Feature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组件提供应⽤功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0" name="textbox 910"/>
          <p:cNvSpPr/>
          <p:nvPr/>
        </p:nvSpPr>
        <p:spPr>
          <a:xfrm>
            <a:off x="441388" y="1064386"/>
            <a:ext cx="10972800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本案例将带领读者编写⼀个简单的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⼊⻔程序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—Hello World</a:t>
            </a:r>
            <a:r>
              <a:rPr sz="15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，让读者对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armonyOS</a:t>
            </a:r>
            <a:r>
              <a:rPr sz="15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有⼀个初步的体验。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2" name="textbox 912"/>
          <p:cNvSpPr/>
          <p:nvPr/>
        </p:nvSpPr>
        <p:spPr>
          <a:xfrm>
            <a:off x="465886" y="258648"/>
            <a:ext cx="5361940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Hello</a:t>
            </a:r>
            <a:r>
              <a:rPr sz="2700" b="1" kern="0" spc="4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World</a:t>
            </a:r>
            <a:r>
              <a:rPr sz="27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⼊⻔程序</a:t>
            </a:r>
            <a:r>
              <a:rPr sz="2700" kern="0" spc="2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700" b="1" kern="0" spc="1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2700" b="1" kern="0" spc="3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案例说明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4" name="textbox 914"/>
          <p:cNvSpPr/>
          <p:nvPr/>
        </p:nvSpPr>
        <p:spPr>
          <a:xfrm>
            <a:off x="6387465" y="1727326"/>
            <a:ext cx="1965960" cy="396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4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4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两种开发范式对⽐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6" name="textbox 916"/>
          <p:cNvSpPr/>
          <p:nvPr/>
        </p:nvSpPr>
        <p:spPr>
          <a:xfrm>
            <a:off x="6199936" y="6379845"/>
            <a:ext cx="3334384" cy="1962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3000"/>
              </a:lnSpc>
            </a:pPr>
            <a:r>
              <a:rPr sz="1200" i="1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本案例将基于</a:t>
            </a:r>
            <a:r>
              <a:rPr sz="1200" i="1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Stage</a:t>
            </a:r>
            <a:r>
              <a:rPr sz="1200" i="1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模型构建第—个</a:t>
            </a:r>
            <a:r>
              <a:rPr sz="1200" i="1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r>
              <a:rPr sz="1200" i="1" kern="0" spc="-2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rkTS</a:t>
            </a:r>
            <a:r>
              <a:rPr sz="1200" i="1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8" name="textbox 918"/>
          <p:cNvSpPr/>
          <p:nvPr/>
        </p:nvSpPr>
        <p:spPr>
          <a:xfrm>
            <a:off x="4356041" y="3468318"/>
            <a:ext cx="1216660" cy="409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</a:t>
            </a: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Web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开发范式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  <a:spcBef>
                <a:spcPts val="0"/>
              </a:spcBef>
            </a:pPr>
            <a:r>
              <a:rPr sz="1000" kern="0" spc="16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000" kern="0" spc="16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20" name="textbox 920"/>
          <p:cNvSpPr/>
          <p:nvPr/>
        </p:nvSpPr>
        <p:spPr>
          <a:xfrm>
            <a:off x="926998" y="3468318"/>
            <a:ext cx="1091564" cy="405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声明式开发范式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7000"/>
              </a:lnSpc>
              <a:spcBef>
                <a:spcPts val="0"/>
              </a:spcBef>
            </a:pPr>
            <a:r>
              <a:rPr sz="1000" kern="0" spc="7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7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语⾔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2" name="picture 9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70959" y="3478656"/>
            <a:ext cx="381000" cy="381000"/>
          </a:xfrm>
          <a:prstGeom prst="rect">
            <a:avLst/>
          </a:prstGeom>
        </p:spPr>
      </p:pic>
      <p:pic>
        <p:nvPicPr>
          <p:cNvPr id="924" name="picture 9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41960" y="3478656"/>
            <a:ext cx="381000" cy="381000"/>
          </a:xfrm>
          <a:prstGeom prst="rect">
            <a:avLst/>
          </a:prstGeom>
        </p:spPr>
      </p:pic>
      <p:pic>
        <p:nvPicPr>
          <p:cNvPr id="928" name="picture 9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47040" y="778001"/>
            <a:ext cx="914400" cy="381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934" name="rect 934"/>
          <p:cNvSpPr/>
          <p:nvPr/>
        </p:nvSpPr>
        <p:spPr>
          <a:xfrm>
            <a:off x="6251575" y="1858771"/>
            <a:ext cx="5524500" cy="3219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36" name="textbox 936"/>
          <p:cNvSpPr/>
          <p:nvPr/>
        </p:nvSpPr>
        <p:spPr>
          <a:xfrm>
            <a:off x="485775" y="264795"/>
            <a:ext cx="7790180" cy="1509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6000"/>
              </a:lnSpc>
            </a:pPr>
            <a:r>
              <a:rPr sz="2700" u="sng" kern="0" spc="3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</a:t>
            </a: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A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rkTS</a:t>
            </a:r>
            <a:r>
              <a:rPr sz="2700" kern="0" spc="3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  <a:spcBef>
                <a:spcPts val="46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本节将指导您使⽤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vEco Studio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创建第⼀个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，为开发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Hello World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程序做准备。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1000"/>
              </a:lnSpc>
              <a:spcBef>
                <a:spcPts val="5"/>
              </a:spcBef>
            </a:pPr>
            <a:r>
              <a:rPr sz="3000" kern="0" spc="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创建⼯程步骤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</a:t>
            </a:r>
            <a:r>
              <a:rPr sz="3000" kern="0" spc="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6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关键配置</a:t>
            </a:r>
            <a:r>
              <a:rPr sz="15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38" name="rect 938"/>
          <p:cNvSpPr/>
          <p:nvPr/>
        </p:nvSpPr>
        <p:spPr>
          <a:xfrm>
            <a:off x="6251575" y="5210301"/>
            <a:ext cx="5524500" cy="1390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40" name="rect 940"/>
          <p:cNvSpPr/>
          <p:nvPr/>
        </p:nvSpPr>
        <p:spPr>
          <a:xfrm>
            <a:off x="498475" y="3058921"/>
            <a:ext cx="5524500" cy="1047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42" name="rect 942"/>
          <p:cNvSpPr/>
          <p:nvPr/>
        </p:nvSpPr>
        <p:spPr>
          <a:xfrm>
            <a:off x="498475" y="4259071"/>
            <a:ext cx="5524500" cy="1047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44" name="rect 944"/>
          <p:cNvSpPr/>
          <p:nvPr/>
        </p:nvSpPr>
        <p:spPr>
          <a:xfrm>
            <a:off x="498475" y="5459221"/>
            <a:ext cx="5524500" cy="1047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46" name="textbox 946"/>
          <p:cNvSpPr/>
          <p:nvPr/>
        </p:nvSpPr>
        <p:spPr>
          <a:xfrm>
            <a:off x="6480599" y="5417133"/>
            <a:ext cx="4980940" cy="1055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开发提⽰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indent="-2540" algn="l" rtl="0" eaLnBrk="0">
              <a:lnSpc>
                <a:spcPct val="158000"/>
              </a:lnSpc>
              <a:spcBef>
                <a:spcPts val="81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确保选择正确的模板和模型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Stage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模型是开发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应⽤的推荐选择。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配置完成后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，单击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Finish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，等待⼯程创建完成即可。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创建成功后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Project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窗⼝中查看⼯程⽬录结构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了解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项⽬的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组织⽅式。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48" name="rect 948"/>
          <p:cNvSpPr/>
          <p:nvPr/>
        </p:nvSpPr>
        <p:spPr>
          <a:xfrm>
            <a:off x="6432550" y="2020696"/>
            <a:ext cx="5181600" cy="876300"/>
          </a:xfrm>
          <a:prstGeom prst="rect">
            <a:avLst/>
          </a:prstGeom>
          <a:solidFill>
            <a:srgbClr val="1A75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50" name="rect 950"/>
          <p:cNvSpPr/>
          <p:nvPr/>
        </p:nvSpPr>
        <p:spPr>
          <a:xfrm>
            <a:off x="6432550" y="3887596"/>
            <a:ext cx="5181600" cy="876300"/>
          </a:xfrm>
          <a:prstGeom prst="rect">
            <a:avLst/>
          </a:prstGeom>
          <a:solidFill>
            <a:srgbClr val="1A75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52" name="rect 952"/>
          <p:cNvSpPr/>
          <p:nvPr/>
        </p:nvSpPr>
        <p:spPr>
          <a:xfrm>
            <a:off x="6432550" y="3049396"/>
            <a:ext cx="5181600" cy="685800"/>
          </a:xfrm>
          <a:prstGeom prst="rect">
            <a:avLst/>
          </a:prstGeom>
          <a:solidFill>
            <a:srgbClr val="1A75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54" name="textbox 954"/>
          <p:cNvSpPr/>
          <p:nvPr/>
        </p:nvSpPr>
        <p:spPr>
          <a:xfrm>
            <a:off x="6637325" y="2143708"/>
            <a:ext cx="4831079" cy="634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⼯程模板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indent="635" algn="l" rtl="0" eaLnBrk="0">
              <a:lnSpc>
                <a:spcPct val="111000"/>
              </a:lnSpc>
              <a:spcBef>
                <a:spcPts val="5"/>
              </a:spcBef>
            </a:pP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Empty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模板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Phone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Tablet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Car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设备的模板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，展⽰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Hello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World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56" name="textbox 956"/>
          <p:cNvSpPr/>
          <p:nvPr/>
        </p:nvSpPr>
        <p:spPr>
          <a:xfrm>
            <a:off x="6643420" y="4033621"/>
            <a:ext cx="4838065" cy="610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Model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9375" indent="635" algn="l" rtl="0" eaLnBrk="0">
              <a:lnSpc>
                <a:spcPct val="110000"/>
              </a:lnSpc>
              <a:spcBef>
                <a:spcPts val="5"/>
              </a:spcBef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Stage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，这是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9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开始新增的模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，是⽬前主推并将⻓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期演进的模型。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58" name="textbox 958"/>
          <p:cNvSpPr/>
          <p:nvPr/>
        </p:nvSpPr>
        <p:spPr>
          <a:xfrm>
            <a:off x="806100" y="2291969"/>
            <a:ext cx="4951095" cy="3657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35" algn="l" rtl="0" eaLnBrk="0">
              <a:lnSpc>
                <a:spcPct val="112000"/>
              </a:lnSpc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⾸次打开时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，单击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Create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Project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按钮创建新⼯程。如已打开⼯程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可通过菜单栏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File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"→</a:t>
            </a:r>
            <a:r>
              <a:rPr sz="1000" kern="0" spc="-1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New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"→</a:t>
            </a:r>
            <a:r>
              <a:rPr sz="1000" kern="0" spc="-2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Create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Project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0" name="textbox 960"/>
          <p:cNvSpPr/>
          <p:nvPr/>
        </p:nvSpPr>
        <p:spPr>
          <a:xfrm>
            <a:off x="805167" y="3576574"/>
            <a:ext cx="4968875" cy="362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175" algn="l" rtl="0" eaLnBrk="0">
              <a:lnSpc>
                <a:spcPct val="110000"/>
              </a:lnSpc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在新建⼯程界⾯选择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Application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类型的应⽤开发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Empty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Ability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板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击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按钮进⼊下⼀步配置。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2" name="textbox 962"/>
          <p:cNvSpPr/>
          <p:nvPr/>
        </p:nvSpPr>
        <p:spPr>
          <a:xfrm>
            <a:off x="806634" y="5976874"/>
            <a:ext cx="4958715" cy="362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35" algn="l" rtl="0" eaLnBrk="0">
              <a:lnSpc>
                <a:spcPct val="114000"/>
              </a:lnSpc>
            </a:pP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Finish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，等待⼯程创建完成。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会⾃动⽣成⽰例代码和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相关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4" name="textbox 964"/>
          <p:cNvSpPr/>
          <p:nvPr/>
        </p:nvSpPr>
        <p:spPr>
          <a:xfrm>
            <a:off x="805167" y="4776724"/>
            <a:ext cx="4955540" cy="361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10000"/>
              </a:lnSpc>
            </a:pP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在⼯程配置界⾯设置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Compatible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"5.0.0(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12)"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Model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Stage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其他参数保持默认设置。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6" name="textbox 966"/>
          <p:cNvSpPr/>
          <p:nvPr/>
        </p:nvSpPr>
        <p:spPr>
          <a:xfrm>
            <a:off x="6637019" y="3195421"/>
            <a:ext cx="3858895" cy="424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Compatible</a:t>
            </a:r>
            <a:r>
              <a:rPr sz="1200" b="1" kern="0" spc="2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SDK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9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设置为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"5.0.0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12)"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系统兼容。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8" name="textbox 968"/>
          <p:cNvSpPr/>
          <p:nvPr/>
        </p:nvSpPr>
        <p:spPr>
          <a:xfrm>
            <a:off x="805757" y="1955965"/>
            <a:ext cx="1755775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</a:t>
            </a:r>
            <a:r>
              <a:rPr sz="1300" b="1" kern="0" spc="1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DevEco</a:t>
            </a:r>
            <a:r>
              <a:rPr sz="1300" b="1" kern="0" spc="2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300" b="1" kern="0" spc="1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Stu</a:t>
            </a:r>
            <a:r>
              <a:rPr sz="1300" b="1" kern="0" spc="1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dio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  <p:sp>
        <p:nvSpPr>
          <p:cNvPr id="970" name="textbox 970"/>
          <p:cNvSpPr/>
          <p:nvPr/>
        </p:nvSpPr>
        <p:spPr>
          <a:xfrm>
            <a:off x="809872" y="4440719"/>
            <a:ext cx="1049655" cy="220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配置⼯程参数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72" name="textbox 972"/>
          <p:cNvSpPr/>
          <p:nvPr/>
        </p:nvSpPr>
        <p:spPr>
          <a:xfrm>
            <a:off x="804214" y="5640870"/>
            <a:ext cx="711200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完成创建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74" name="textbox 974"/>
          <p:cNvSpPr/>
          <p:nvPr/>
        </p:nvSpPr>
        <p:spPr>
          <a:xfrm>
            <a:off x="806615" y="3240570"/>
            <a:ext cx="709930" cy="222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选择模板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36" name="group 36"/>
          <p:cNvGrpSpPr/>
          <p:nvPr/>
        </p:nvGrpSpPr>
        <p:grpSpPr>
          <a:xfrm rot="21600000">
            <a:off x="410083" y="5371591"/>
            <a:ext cx="347471" cy="347472"/>
            <a:chOff x="0" y="0"/>
            <a:chExt cx="347471" cy="347472"/>
          </a:xfrm>
        </p:grpSpPr>
        <p:pic>
          <p:nvPicPr>
            <p:cNvPr id="976" name="picture 97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7471" cy="347472"/>
            </a:xfrm>
            <a:prstGeom prst="rect">
              <a:avLst/>
            </a:prstGeom>
          </p:spPr>
        </p:pic>
        <p:sp>
          <p:nvSpPr>
            <p:cNvPr id="978" name="textbox 978"/>
            <p:cNvSpPr/>
            <p:nvPr/>
          </p:nvSpPr>
          <p:spPr>
            <a:xfrm>
              <a:off x="-12700" y="-12700"/>
              <a:ext cx="373379" cy="4127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3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4620" algn="l" rtl="0" eaLnBrk="0">
                <a:lnSpc>
                  <a:spcPct val="84000"/>
                </a:lnSpc>
                <a:spcBef>
                  <a:spcPts val="5"/>
                </a:spcBef>
              </a:pPr>
              <a:r>
                <a:rPr sz="1300" b="1" kern="0" spc="9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410083" y="4170679"/>
            <a:ext cx="347471" cy="347471"/>
            <a:chOff x="0" y="0"/>
            <a:chExt cx="347471" cy="347471"/>
          </a:xfrm>
        </p:grpSpPr>
        <p:pic>
          <p:nvPicPr>
            <p:cNvPr id="980" name="picture 9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7471" cy="347471"/>
            </a:xfrm>
            <a:prstGeom prst="rect">
              <a:avLst/>
            </a:prstGeom>
          </p:spPr>
        </p:pic>
        <p:sp>
          <p:nvSpPr>
            <p:cNvPr id="982" name="textbox 982"/>
            <p:cNvSpPr/>
            <p:nvPr/>
          </p:nvSpPr>
          <p:spPr>
            <a:xfrm>
              <a:off x="-12700" y="-12700"/>
              <a:ext cx="373379" cy="4108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8430" algn="l" rtl="0" eaLnBrk="0">
                <a:lnSpc>
                  <a:spcPct val="85000"/>
                </a:lnSpc>
                <a:spcBef>
                  <a:spcPts val="5"/>
                </a:spcBef>
              </a:pPr>
              <a:r>
                <a:rPr sz="1300" b="1" kern="0" spc="6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3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410083" y="1771903"/>
            <a:ext cx="347471" cy="344423"/>
            <a:chOff x="0" y="0"/>
            <a:chExt cx="347471" cy="344423"/>
          </a:xfrm>
        </p:grpSpPr>
        <p:pic>
          <p:nvPicPr>
            <p:cNvPr id="984" name="picture 9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7471" cy="344423"/>
            </a:xfrm>
            <a:prstGeom prst="rect">
              <a:avLst/>
            </a:prstGeom>
          </p:spPr>
        </p:pic>
        <p:sp>
          <p:nvSpPr>
            <p:cNvPr id="986" name="textbox 986"/>
            <p:cNvSpPr/>
            <p:nvPr/>
          </p:nvSpPr>
          <p:spPr>
            <a:xfrm>
              <a:off x="-12700" y="-12700"/>
              <a:ext cx="373379" cy="409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6050" algn="l" rtl="0" eaLnBrk="0">
                <a:lnSpc>
                  <a:spcPct val="84000"/>
                </a:lnSpc>
                <a:spcBef>
                  <a:spcPts val="5"/>
                </a:spcBef>
              </a:pPr>
              <a:r>
                <a:rPr sz="13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 rot="21600000">
            <a:off x="410083" y="2972816"/>
            <a:ext cx="347471" cy="344423"/>
            <a:chOff x="0" y="0"/>
            <a:chExt cx="347471" cy="344423"/>
          </a:xfrm>
        </p:grpSpPr>
        <p:pic>
          <p:nvPicPr>
            <p:cNvPr id="988" name="picture 9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47471" cy="344423"/>
            </a:xfrm>
            <a:prstGeom prst="rect">
              <a:avLst/>
            </a:prstGeom>
          </p:spPr>
        </p:pic>
        <p:sp>
          <p:nvSpPr>
            <p:cNvPr id="990" name="textbox 990"/>
            <p:cNvSpPr/>
            <p:nvPr/>
          </p:nvSpPr>
          <p:spPr>
            <a:xfrm>
              <a:off x="-12700" y="-12700"/>
              <a:ext cx="373379" cy="4095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0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0335" algn="l" rtl="0" eaLnBrk="0">
                <a:lnSpc>
                  <a:spcPct val="85000"/>
                </a:lnSpc>
                <a:spcBef>
                  <a:spcPts val="5"/>
                </a:spcBef>
              </a:pPr>
              <a:r>
                <a:rPr sz="1300" b="1" kern="0" spc="4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994" name="picture 9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13500" y="2020696"/>
            <a:ext cx="38100" cy="876300"/>
          </a:xfrm>
          <a:prstGeom prst="rect">
            <a:avLst/>
          </a:prstGeom>
        </p:spPr>
      </p:pic>
      <p:pic>
        <p:nvPicPr>
          <p:cNvPr id="996" name="picture 9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13500" y="3887596"/>
            <a:ext cx="38100" cy="876300"/>
          </a:xfrm>
          <a:prstGeom prst="rect">
            <a:avLst/>
          </a:prstGeom>
        </p:spPr>
      </p:pic>
      <p:pic>
        <p:nvPicPr>
          <p:cNvPr id="998" name="picture 9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13500" y="3049396"/>
            <a:ext cx="38100" cy="685800"/>
          </a:xfrm>
          <a:prstGeom prst="rect">
            <a:avLst/>
          </a:prstGeom>
        </p:spPr>
      </p:pic>
      <p:sp>
        <p:nvSpPr>
          <p:cNvPr id="2" name="rect 940"/>
          <p:cNvSpPr/>
          <p:nvPr/>
        </p:nvSpPr>
        <p:spPr>
          <a:xfrm>
            <a:off x="498475" y="1862581"/>
            <a:ext cx="5524500" cy="1047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1002" name="picture 1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5450" y="790575"/>
            <a:ext cx="914400" cy="38100"/>
          </a:xfrm>
          <a:prstGeom prst="rect">
            <a:avLst/>
          </a:prstGeom>
        </p:spPr>
      </p:pic>
      <p:sp>
        <p:nvSpPr>
          <p:cNvPr id="1008" name="textbox 1008"/>
          <p:cNvSpPr/>
          <p:nvPr/>
        </p:nvSpPr>
        <p:spPr>
          <a:xfrm>
            <a:off x="420560" y="1076960"/>
            <a:ext cx="6831330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⼯程后</a:t>
            </a:r>
            <a:r>
              <a:rPr sz="1500" kern="0" spc="-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⽬录结构如下所⽰</a:t>
            </a:r>
            <a:r>
              <a:rPr sz="15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，包含应⽤开</a:t>
            </a:r>
            <a:r>
              <a:rPr sz="15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发所需的各种⽂件和⽂件夹。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0" name="picture 10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96925" y="2247900"/>
            <a:ext cx="304800" cy="4000500"/>
          </a:xfrm>
          <a:prstGeom prst="rect">
            <a:avLst/>
          </a:prstGeom>
        </p:spPr>
      </p:pic>
      <p:sp>
        <p:nvSpPr>
          <p:cNvPr id="1012" name="textbox 1012"/>
          <p:cNvSpPr/>
          <p:nvPr/>
        </p:nvSpPr>
        <p:spPr>
          <a:xfrm>
            <a:off x="414464" y="271220"/>
            <a:ext cx="3224529" cy="420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2700" kern="0" spc="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⼯程⽬录结构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4" name="textbox 1014"/>
          <p:cNvSpPr/>
          <p:nvPr/>
        </p:nvSpPr>
        <p:spPr>
          <a:xfrm>
            <a:off x="2494610" y="4375124"/>
            <a:ext cx="1711960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EntryBackupAbility.ets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16" name="textbox 1016"/>
          <p:cNvSpPr/>
          <p:nvPr/>
        </p:nvSpPr>
        <p:spPr>
          <a:xfrm>
            <a:off x="1807743" y="5708624"/>
            <a:ext cx="1378585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build-proﬁle.j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son5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18" name="textbox 1018"/>
          <p:cNvSpPr/>
          <p:nvPr/>
        </p:nvSpPr>
        <p:spPr>
          <a:xfrm>
            <a:off x="2494610" y="4146524"/>
            <a:ext cx="1153794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EntryAbility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20" name="textbox 1020"/>
          <p:cNvSpPr/>
          <p:nvPr/>
        </p:nvSpPr>
        <p:spPr>
          <a:xfrm>
            <a:off x="1180160" y="2279624"/>
            <a:ext cx="1082675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MyApplication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22" name="textbox 1022"/>
          <p:cNvSpPr/>
          <p:nvPr/>
        </p:nvSpPr>
        <p:spPr>
          <a:xfrm>
            <a:off x="2493543" y="5365724"/>
            <a:ext cx="1038860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module.js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on5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24" name="textbox 1024"/>
          <p:cNvSpPr/>
          <p:nvPr/>
        </p:nvSpPr>
        <p:spPr>
          <a:xfrm>
            <a:off x="1138174" y="1821434"/>
            <a:ext cx="757555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⽬录结构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6" name="picture 10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5475" y="1752600"/>
            <a:ext cx="381000" cy="381000"/>
          </a:xfrm>
          <a:prstGeom prst="rect">
            <a:avLst/>
          </a:prstGeom>
        </p:spPr>
      </p:pic>
      <p:sp>
        <p:nvSpPr>
          <p:cNvPr id="1030" name="textbox 1030"/>
          <p:cNvSpPr/>
          <p:nvPr/>
        </p:nvSpPr>
        <p:spPr>
          <a:xfrm>
            <a:off x="1807743" y="5937224"/>
            <a:ext cx="911860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hvigor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32" name="textbox 1032"/>
          <p:cNvSpPr/>
          <p:nvPr/>
        </p:nvSpPr>
        <p:spPr>
          <a:xfrm>
            <a:off x="2297557" y="3917924"/>
            <a:ext cx="886460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entryabilit</a:t>
            </a:r>
            <a:r>
              <a:rPr sz="1200" kern="0" spc="1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y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36" name="textbox 1036"/>
          <p:cNvSpPr/>
          <p:nvPr/>
        </p:nvSpPr>
        <p:spPr>
          <a:xfrm>
            <a:off x="1375994" y="2510967"/>
            <a:ext cx="785494" cy="1790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AppScope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38" name="textbox 1038"/>
          <p:cNvSpPr/>
          <p:nvPr/>
        </p:nvSpPr>
        <p:spPr>
          <a:xfrm>
            <a:off x="1574419" y="2736824"/>
            <a:ext cx="759459" cy="1803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app.json5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68" name="textbox 1068"/>
          <p:cNvSpPr/>
          <p:nvPr/>
        </p:nvSpPr>
        <p:spPr>
          <a:xfrm>
            <a:off x="2494610" y="4870424"/>
            <a:ext cx="711200" cy="1797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Index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70" name="picture 10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482725" y="5676900"/>
            <a:ext cx="19050" cy="228600"/>
          </a:xfrm>
          <a:prstGeom prst="rect">
            <a:avLst/>
          </a:prstGeom>
        </p:spPr>
      </p:pic>
      <p:pic>
        <p:nvPicPr>
          <p:cNvPr id="1072" name="picture 10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482724" y="5791200"/>
            <a:ext cx="247650" cy="295275"/>
          </a:xfrm>
          <a:prstGeom prst="rect">
            <a:avLst/>
          </a:prstGeom>
        </p:spPr>
      </p:pic>
      <p:sp>
        <p:nvSpPr>
          <p:cNvPr id="1074" name="textbox 1074"/>
          <p:cNvSpPr/>
          <p:nvPr/>
        </p:nvSpPr>
        <p:spPr>
          <a:xfrm>
            <a:off x="2303043" y="5168062"/>
            <a:ext cx="749934" cy="149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7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resources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76" name="textbox 1076"/>
          <p:cNvSpPr/>
          <p:nvPr/>
        </p:nvSpPr>
        <p:spPr>
          <a:xfrm>
            <a:off x="1383157" y="3012516"/>
            <a:ext cx="419734" cy="1727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kern="0" spc="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78" name="textbox 1078"/>
          <p:cNvSpPr/>
          <p:nvPr/>
        </p:nvSpPr>
        <p:spPr>
          <a:xfrm>
            <a:off x="2303043" y="4672762"/>
            <a:ext cx="471169" cy="149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8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80" name="textbox 1080"/>
          <p:cNvSpPr/>
          <p:nvPr/>
        </p:nvSpPr>
        <p:spPr>
          <a:xfrm>
            <a:off x="1845843" y="3460724"/>
            <a:ext cx="392429" cy="1797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82" name="picture 10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482725" y="3429000"/>
            <a:ext cx="19050" cy="2247900"/>
          </a:xfrm>
          <a:prstGeom prst="rect">
            <a:avLst/>
          </a:prstGeom>
        </p:spPr>
      </p:pic>
      <p:pic>
        <p:nvPicPr>
          <p:cNvPr id="1084" name="picture 10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25525" y="2971800"/>
            <a:ext cx="19050" cy="1619250"/>
          </a:xfrm>
          <a:prstGeom prst="rect">
            <a:avLst/>
          </a:prstGeom>
        </p:spPr>
      </p:pic>
      <p:pic>
        <p:nvPicPr>
          <p:cNvPr id="1086" name="picture 10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254125" y="3200400"/>
            <a:ext cx="19050" cy="1485900"/>
          </a:xfrm>
          <a:prstGeom prst="rect">
            <a:avLst/>
          </a:prstGeom>
        </p:spPr>
      </p:pic>
      <p:sp>
        <p:nvSpPr>
          <p:cNvPr id="1088" name="textbox 1088"/>
          <p:cNvSpPr/>
          <p:nvPr/>
        </p:nvSpPr>
        <p:spPr>
          <a:xfrm>
            <a:off x="2068957" y="3698316"/>
            <a:ext cx="250190" cy="17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090" name="picture 10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073275" y="5133975"/>
            <a:ext cx="152400" cy="152400"/>
          </a:xfrm>
          <a:prstGeom prst="rect">
            <a:avLst/>
          </a:prstGeom>
        </p:spPr>
      </p:pic>
      <p:pic>
        <p:nvPicPr>
          <p:cNvPr id="1092" name="picture 10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158875" y="3000375"/>
            <a:ext cx="152400" cy="152400"/>
          </a:xfrm>
          <a:prstGeom prst="rect">
            <a:avLst/>
          </a:prstGeom>
        </p:spPr>
      </p:pic>
      <p:pic>
        <p:nvPicPr>
          <p:cNvPr id="1094" name="picture 10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158875" y="2505075"/>
            <a:ext cx="152400" cy="152400"/>
          </a:xfrm>
          <a:prstGeom prst="rect">
            <a:avLst/>
          </a:prstGeom>
        </p:spPr>
      </p:pic>
      <p:pic>
        <p:nvPicPr>
          <p:cNvPr id="1096" name="picture 109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387475" y="3228975"/>
            <a:ext cx="152400" cy="152400"/>
          </a:xfrm>
          <a:prstGeom prst="rect">
            <a:avLst/>
          </a:prstGeom>
        </p:spPr>
      </p:pic>
      <p:pic>
        <p:nvPicPr>
          <p:cNvPr id="1098" name="picture 10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616075" y="3457575"/>
            <a:ext cx="152400" cy="152400"/>
          </a:xfrm>
          <a:prstGeom prst="rect">
            <a:avLst/>
          </a:prstGeom>
        </p:spPr>
      </p:pic>
      <p:pic>
        <p:nvPicPr>
          <p:cNvPr id="1100" name="picture 110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844675" y="3686175"/>
            <a:ext cx="152400" cy="152400"/>
          </a:xfrm>
          <a:prstGeom prst="rect">
            <a:avLst/>
          </a:prstGeom>
        </p:spPr>
      </p:pic>
      <p:pic>
        <p:nvPicPr>
          <p:cNvPr id="1102" name="picture 11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073275" y="3914775"/>
            <a:ext cx="152400" cy="152400"/>
          </a:xfrm>
          <a:prstGeom prst="rect">
            <a:avLst/>
          </a:prstGeom>
        </p:spPr>
      </p:pic>
      <p:pic>
        <p:nvPicPr>
          <p:cNvPr id="1104" name="picture 11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073275" y="4638675"/>
            <a:ext cx="152400" cy="152400"/>
          </a:xfrm>
          <a:prstGeom prst="rect">
            <a:avLst/>
          </a:prstGeom>
        </p:spPr>
      </p:pic>
      <p:sp>
        <p:nvSpPr>
          <p:cNvPr id="1106" name="textbox 1106"/>
          <p:cNvSpPr/>
          <p:nvPr/>
        </p:nvSpPr>
        <p:spPr>
          <a:xfrm>
            <a:off x="1611604" y="3263062"/>
            <a:ext cx="240029" cy="149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7000"/>
              </a:lnSpc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src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108" name="picture 110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711325" y="3657600"/>
            <a:ext cx="19050" cy="990600"/>
          </a:xfrm>
          <a:prstGeom prst="rect">
            <a:avLst/>
          </a:prstGeom>
        </p:spPr>
      </p:pic>
      <p:pic>
        <p:nvPicPr>
          <p:cNvPr id="1110" name="picture 11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2301875" y="4143375"/>
            <a:ext cx="114300" cy="152400"/>
          </a:xfrm>
          <a:prstGeom prst="rect">
            <a:avLst/>
          </a:prstGeom>
        </p:spPr>
      </p:pic>
      <p:pic>
        <p:nvPicPr>
          <p:cNvPr id="1112" name="picture 11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2301875" y="4371975"/>
            <a:ext cx="114300" cy="152400"/>
          </a:xfrm>
          <a:prstGeom prst="rect">
            <a:avLst/>
          </a:prstGeom>
        </p:spPr>
      </p:pic>
      <p:pic>
        <p:nvPicPr>
          <p:cNvPr id="1114" name="picture 11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2301875" y="4867275"/>
            <a:ext cx="114300" cy="152400"/>
          </a:xfrm>
          <a:prstGeom prst="rect">
            <a:avLst/>
          </a:prstGeom>
        </p:spPr>
      </p:pic>
      <p:pic>
        <p:nvPicPr>
          <p:cNvPr id="1116" name="picture 11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1387475" y="2733675"/>
            <a:ext cx="114300" cy="152400"/>
          </a:xfrm>
          <a:prstGeom prst="rect">
            <a:avLst/>
          </a:prstGeom>
        </p:spPr>
      </p:pic>
      <p:pic>
        <p:nvPicPr>
          <p:cNvPr id="1118" name="picture 11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2301875" y="5362575"/>
            <a:ext cx="114300" cy="152400"/>
          </a:xfrm>
          <a:prstGeom prst="rect">
            <a:avLst/>
          </a:prstGeom>
        </p:spPr>
      </p:pic>
      <p:pic>
        <p:nvPicPr>
          <p:cNvPr id="1120" name="picture 11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1616075" y="5705475"/>
            <a:ext cx="114300" cy="152400"/>
          </a:xfrm>
          <a:prstGeom prst="rect">
            <a:avLst/>
          </a:prstGeom>
        </p:spPr>
      </p:pic>
      <p:pic>
        <p:nvPicPr>
          <p:cNvPr id="1122" name="picture 11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1939925" y="3886200"/>
            <a:ext cx="19050" cy="723900"/>
          </a:xfrm>
          <a:prstGeom prst="rect">
            <a:avLst/>
          </a:prstGeom>
        </p:spPr>
      </p:pic>
      <p:sp>
        <p:nvSpPr>
          <p:cNvPr id="1124" name="path 1124"/>
          <p:cNvSpPr/>
          <p:nvPr/>
        </p:nvSpPr>
        <p:spPr>
          <a:xfrm>
            <a:off x="1939925" y="53530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126" name="picture 11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1939925" y="4610100"/>
            <a:ext cx="19050" cy="495300"/>
          </a:xfrm>
          <a:prstGeom prst="rect">
            <a:avLst/>
          </a:prstGeom>
        </p:spPr>
      </p:pic>
      <p:sp>
        <p:nvSpPr>
          <p:cNvPr id="1128" name="path 1128"/>
          <p:cNvSpPr/>
          <p:nvPr/>
        </p:nvSpPr>
        <p:spPr>
          <a:xfrm>
            <a:off x="1939925" y="48577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0" name="path 1130"/>
          <p:cNvSpPr/>
          <p:nvPr/>
        </p:nvSpPr>
        <p:spPr>
          <a:xfrm>
            <a:off x="1939925" y="42481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2" name="path 1132"/>
          <p:cNvSpPr/>
          <p:nvPr/>
        </p:nvSpPr>
        <p:spPr>
          <a:xfrm>
            <a:off x="1711325" y="464820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134" name="picture 113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1025525" y="2476500"/>
            <a:ext cx="19050" cy="495300"/>
          </a:xfrm>
          <a:prstGeom prst="rect">
            <a:avLst/>
          </a:prstGeom>
        </p:spPr>
      </p:pic>
      <p:sp>
        <p:nvSpPr>
          <p:cNvPr id="1136" name="path 1136"/>
          <p:cNvSpPr/>
          <p:nvPr/>
        </p:nvSpPr>
        <p:spPr>
          <a:xfrm>
            <a:off x="1025525" y="27241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8" name="path 1138"/>
          <p:cNvSpPr/>
          <p:nvPr/>
        </p:nvSpPr>
        <p:spPr>
          <a:xfrm>
            <a:off x="1482725" y="45529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40" name="path 1140"/>
          <p:cNvSpPr/>
          <p:nvPr/>
        </p:nvSpPr>
        <p:spPr>
          <a:xfrm>
            <a:off x="1254125" y="468630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42" name="path 1142"/>
          <p:cNvSpPr/>
          <p:nvPr/>
        </p:nvSpPr>
        <p:spPr>
          <a:xfrm>
            <a:off x="1025525" y="4591050"/>
            <a:ext cx="114300" cy="114300"/>
          </a:xfrm>
          <a:custGeom>
            <a:avLst/>
            <a:gdLst/>
            <a:ahLst/>
            <a:cxnLst/>
            <a:rect l="0" t="0" r="0" b="0"/>
            <a:pathLst>
              <a:path w="180" h="180">
                <a:moveTo>
                  <a:pt x="15" y="15"/>
                </a:moveTo>
                <a:lnTo>
                  <a:pt x="165" y="15"/>
                </a:lnTo>
                <a:lnTo>
                  <a:pt x="165" y="165"/>
                </a:lnTo>
                <a:lnTo>
                  <a:pt x="15" y="165"/>
                </a:lnTo>
                <a:lnTo>
                  <a:pt x="15" y="15"/>
                </a:lnTo>
                <a:close/>
              </a:path>
            </a:pathLst>
          </a:custGeom>
          <a:noFill/>
          <a:ln w="19050" cap="flat">
            <a:solidFill>
              <a:srgbClr val="FFFFFF">
                <a:alpha val="40000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144" name="picture 114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1482724" y="6019800"/>
            <a:ext cx="95250" cy="95250"/>
          </a:xfrm>
          <a:prstGeom prst="rect">
            <a:avLst/>
          </a:prstGeom>
        </p:spPr>
      </p:pic>
      <p:pic>
        <p:nvPicPr>
          <p:cNvPr id="1146" name="picture 114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1254124" y="2819400"/>
            <a:ext cx="95250" cy="95250"/>
          </a:xfrm>
          <a:prstGeom prst="rect">
            <a:avLst/>
          </a:prstGeom>
        </p:spPr>
      </p:pic>
      <p:sp>
        <p:nvSpPr>
          <p:cNvPr id="1148" name="rect 1148"/>
          <p:cNvSpPr/>
          <p:nvPr/>
        </p:nvSpPr>
        <p:spPr>
          <a:xfrm>
            <a:off x="2168525" y="4114800"/>
            <a:ext cx="19050" cy="342900"/>
          </a:xfrm>
          <a:prstGeom prst="rect">
            <a:avLst/>
          </a:prstGeom>
          <a:solidFill>
            <a:srgbClr val="FFFFF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150" name="picture 11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168524" y="4229100"/>
            <a:ext cx="95250" cy="95250"/>
          </a:xfrm>
          <a:prstGeom prst="rect">
            <a:avLst/>
          </a:prstGeom>
        </p:spPr>
      </p:pic>
      <p:pic>
        <p:nvPicPr>
          <p:cNvPr id="1152" name="picture 115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168524" y="4457700"/>
            <a:ext cx="95250" cy="95250"/>
          </a:xfrm>
          <a:prstGeom prst="rect">
            <a:avLst/>
          </a:prstGeom>
        </p:spPr>
      </p:pic>
      <p:pic>
        <p:nvPicPr>
          <p:cNvPr id="1154" name="picture 115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168524" y="5448300"/>
            <a:ext cx="95250" cy="95250"/>
          </a:xfrm>
          <a:prstGeom prst="rect">
            <a:avLst/>
          </a:prstGeom>
        </p:spPr>
      </p:pic>
      <p:pic>
        <p:nvPicPr>
          <p:cNvPr id="1156" name="picture 115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168524" y="4953000"/>
            <a:ext cx="95250" cy="95250"/>
          </a:xfrm>
          <a:prstGeom prst="rect">
            <a:avLst/>
          </a:prstGeom>
        </p:spPr>
      </p:pic>
      <p:pic>
        <p:nvPicPr>
          <p:cNvPr id="1158" name="picture 115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1939925" y="5105400"/>
            <a:ext cx="19050" cy="247650"/>
          </a:xfrm>
          <a:prstGeom prst="rect">
            <a:avLst/>
          </a:prstGeom>
        </p:spPr>
      </p:pic>
      <p:pic>
        <p:nvPicPr>
          <p:cNvPr id="1160" name="picture 116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2168525" y="5334000"/>
            <a:ext cx="19050" cy="114300"/>
          </a:xfrm>
          <a:prstGeom prst="rect">
            <a:avLst/>
          </a:prstGeom>
        </p:spPr>
      </p:pic>
      <p:pic>
        <p:nvPicPr>
          <p:cNvPr id="1162" name="picture 116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2168525" y="4838700"/>
            <a:ext cx="19050" cy="114300"/>
          </a:xfrm>
          <a:prstGeom prst="rect">
            <a:avLst/>
          </a:prstGeom>
        </p:spPr>
      </p:pic>
      <p:pic>
        <p:nvPicPr>
          <p:cNvPr id="1164" name="picture 116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1254125" y="2705100"/>
            <a:ext cx="19050" cy="114300"/>
          </a:xfrm>
          <a:prstGeom prst="rect">
            <a:avLst/>
          </a:prstGeom>
        </p:spPr>
      </p:pic>
      <p:pic>
        <p:nvPicPr>
          <p:cNvPr id="1166" name="picture 116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1482725" y="5905500"/>
            <a:ext cx="19050" cy="114300"/>
          </a:xfrm>
          <a:prstGeom prst="rect">
            <a:avLst/>
          </a:prstGeom>
        </p:spPr>
      </p:pic>
      <p:sp>
        <p:nvSpPr>
          <p:cNvPr id="1006" name="textbox 1006"/>
          <p:cNvSpPr/>
          <p:nvPr/>
        </p:nvSpPr>
        <p:spPr>
          <a:xfrm>
            <a:off x="6334760" y="1684020"/>
            <a:ext cx="5544820" cy="48621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144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  <a:spcBef>
                <a:spcPts val="365"/>
              </a:spcBef>
            </a:pPr>
            <a:r>
              <a:rPr sz="1200" b="1" kern="0" spc="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AppScope</a:t>
            </a:r>
            <a:r>
              <a:rPr sz="1200" b="1" kern="0" spc="2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&gt;</a:t>
            </a:r>
            <a:r>
              <a:rPr lang="en-US" sz="1200" b="1" kern="0" spc="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app.json5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5240" indent="635" algn="l" rtl="0" eaLnBrk="0">
              <a:lnSpc>
                <a:spcPct val="118000"/>
              </a:lnSpc>
              <a:spcBef>
                <a:spcPts val="38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应⽤的全局配置信息</a:t>
            </a:r>
            <a:r>
              <a:rPr sz="10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，包含应⽤的名称、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图标、权限等元数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76000"/>
              </a:lnSpc>
              <a:spcBef>
                <a:spcPts val="370"/>
              </a:spcBef>
            </a:pPr>
            <a:r>
              <a:rPr sz="1200" b="1" kern="0" spc="1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entry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5875" indent="8255" algn="l" rtl="0" eaLnBrk="0">
              <a:lnSpc>
                <a:spcPct val="117000"/>
              </a:lnSpc>
              <a:spcBef>
                <a:spcPts val="42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⼯程模块</a:t>
            </a:r>
            <a:r>
              <a:rPr sz="10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，编译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构建⽣成⼀个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HAP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包。包含应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⽤的⼊⼝点和主要功能。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ct val="84000"/>
              </a:lnSpc>
              <a:spcBef>
                <a:spcPts val="365"/>
              </a:spcBef>
            </a:pPr>
            <a:r>
              <a:rPr sz="12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src</a:t>
            </a:r>
            <a:r>
              <a:rPr sz="1200" b="1" kern="0" spc="3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&gt;</a:t>
            </a:r>
            <a:r>
              <a:rPr sz="1200" b="1" kern="0" spc="2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main</a:t>
            </a:r>
            <a:r>
              <a:rPr sz="1200" b="1" kern="0" spc="2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&gt;</a:t>
            </a:r>
            <a:r>
              <a:rPr sz="12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200" b="1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ets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5875" algn="l" rtl="0" eaLnBrk="0">
              <a:lnSpc>
                <a:spcPct val="115000"/>
              </a:lnSpc>
              <a:spcBef>
                <a:spcPts val="33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⽤于存放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源码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，包含应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⽤的页⾯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、组件和⼊⼝能⼒。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81000"/>
              </a:lnSpc>
              <a:spcBef>
                <a:spcPts val="365"/>
              </a:spcBef>
            </a:pPr>
            <a:r>
              <a:rPr sz="1200" b="1" kern="0" spc="1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entryability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6510" algn="l" rtl="0" eaLnBrk="0">
              <a:lnSpc>
                <a:spcPct val="88000"/>
              </a:lnSpc>
              <a:spcBef>
                <a:spcPts val="48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服务的⼊⼝，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EntryAbility.e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8255" algn="l" rtl="0" eaLnBrk="0">
              <a:lnSpc>
                <a:spcPct val="117000"/>
              </a:lnSpc>
              <a:spcBef>
                <a:spcPts val="30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EntryBackupAbilit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y.ets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两个⽂件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，分别⽤于定义应⽤的⼊⼝能⼒和备份⼊⼝能⼒。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ts val="920"/>
              </a:lnSpc>
              <a:spcBef>
                <a:spcPts val="365"/>
              </a:spcBef>
            </a:pPr>
            <a:r>
              <a:rPr sz="1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pages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7780" indent="-1270" algn="l" rtl="0" eaLnBrk="0">
              <a:lnSpc>
                <a:spcPct val="118000"/>
              </a:lnSpc>
              <a:spcBef>
                <a:spcPts val="400"/>
              </a:spcBef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服务包含的页⾯</a:t>
            </a:r>
            <a:r>
              <a:rPr sz="10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，每个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页⾯通常对应⼀个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Index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67000"/>
              </a:lnSpc>
              <a:spcBef>
                <a:spcPts val="365"/>
              </a:spcBef>
            </a:pPr>
            <a:r>
              <a:rPr sz="1200" b="1" kern="0" spc="1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resources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marL="17780" indent="-1905" algn="l" rtl="0" eaLnBrk="0">
              <a:lnSpc>
                <a:spcPct val="118000"/>
              </a:lnSpc>
              <a:spcBef>
                <a:spcPts val="35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⽤于存放应⽤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服务所⽤到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的资源⽂件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，如图形、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多媒体、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字符串、布局⽂件等。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81000"/>
              </a:lnSpc>
              <a:spcBef>
                <a:spcPts val="370"/>
              </a:spcBef>
            </a:pPr>
            <a:r>
              <a:rPr sz="12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module.json5</a:t>
            </a:r>
            <a:endParaRPr sz="12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3810" algn="l" rtl="0" eaLnBrk="0">
              <a:lnSpc>
                <a:spcPct val="121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Stage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模型模块配置⽂件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含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HAP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包的配置信息、应⽤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服务在具体设备上的配置信息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以及应⽤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服务的全局配置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信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息。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8" name="picture 102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5927724" y="1615440"/>
            <a:ext cx="381000" cy="381000"/>
          </a:xfrm>
          <a:prstGeom prst="rect">
            <a:avLst/>
          </a:prstGeom>
        </p:spPr>
      </p:pic>
      <p:sp>
        <p:nvSpPr>
          <p:cNvPr id="2" name="rect 940"/>
          <p:cNvSpPr/>
          <p:nvPr/>
        </p:nvSpPr>
        <p:spPr>
          <a:xfrm>
            <a:off x="425450" y="1609725"/>
            <a:ext cx="4282440" cy="49371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" name="rect 940"/>
          <p:cNvSpPr/>
          <p:nvPr/>
        </p:nvSpPr>
        <p:spPr>
          <a:xfrm>
            <a:off x="5745480" y="1609725"/>
            <a:ext cx="6235700" cy="49371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1170" name="picture 1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54635" y="794004"/>
            <a:ext cx="914400" cy="38100"/>
          </a:xfrm>
          <a:prstGeom prst="rect">
            <a:avLst/>
          </a:prstGeom>
        </p:spPr>
      </p:pic>
      <p:sp>
        <p:nvSpPr>
          <p:cNvPr id="1174" name="textbox 1174"/>
          <p:cNvSpPr/>
          <p:nvPr/>
        </p:nvSpPr>
        <p:spPr>
          <a:xfrm>
            <a:off x="403860" y="1245870"/>
            <a:ext cx="4339590" cy="5454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</a:t>
            </a:r>
            <a:r>
              <a:rPr lang="zh-CN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导入必要的模块</a:t>
            </a:r>
            <a:endParaRPr lang="zh-CN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import { Component, Entry, State } from '@kit/ArkUI'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import { FontWeight } from '@kit/Text'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</a:t>
            </a:r>
            <a:r>
              <a:rPr lang="zh-CN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定义组件</a:t>
            </a:r>
            <a:endParaRPr lang="zh-CN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@Entry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@Component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struct Index {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</a:t>
            </a:r>
            <a:r>
              <a:rPr lang="zh-CN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定义状态变量</a:t>
            </a:r>
            <a:endParaRPr lang="zh-CN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@State message: string = 'Hello World'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</a:t>
            </a:r>
            <a:r>
              <a:rPr lang="zh-CN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</a:t>
            </a: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UI</a:t>
            </a:r>
            <a:r>
              <a:rPr lang="zh-CN" altLang="en-US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</a:t>
            </a:r>
            <a:endParaRPr lang="zh-CN" altLang="en-US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build() {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&lt;Row&gt;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&lt;Column&gt;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&lt;Text this.message/&gt;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.fontSize(50).fontWeight(FontWeight.Bold)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&lt;/Text&gt;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&lt;Button&gt;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&lt;Text 'Next'/&gt;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.fontSize(30) .fontWeight(FontWeight.Bold)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&lt;/Text&gt;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&lt;/Button&gt;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.type(ButtonType.Capsule) .margin({ top: 20 })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.backgroundColor('#0D9FFB').width('40%').height('5%')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&lt;/Column&gt;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&lt;/Row&gt;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8" name="picture 11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54635" y="885444"/>
            <a:ext cx="304800" cy="304800"/>
          </a:xfrm>
          <a:prstGeom prst="rect">
            <a:avLst/>
          </a:prstGeom>
        </p:spPr>
      </p:pic>
      <p:grpSp>
        <p:nvGrpSpPr>
          <p:cNvPr id="58" name="group 58"/>
          <p:cNvGrpSpPr/>
          <p:nvPr/>
        </p:nvGrpSpPr>
        <p:grpSpPr>
          <a:xfrm rot="21600000">
            <a:off x="5391784" y="1256665"/>
            <a:ext cx="2412365" cy="2546349"/>
            <a:chOff x="-21109" y="0"/>
            <a:chExt cx="2863812" cy="3023369"/>
          </a:xfrm>
        </p:grpSpPr>
        <p:pic>
          <p:nvPicPr>
            <p:cNvPr id="1190" name="picture 119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2743199" cy="2857500"/>
            </a:xfrm>
            <a:prstGeom prst="rect">
              <a:avLst/>
            </a:prstGeom>
          </p:spPr>
        </p:pic>
        <p:sp>
          <p:nvSpPr>
            <p:cNvPr id="1192" name="textbox 1192"/>
            <p:cNvSpPr/>
            <p:nvPr/>
          </p:nvSpPr>
          <p:spPr>
            <a:xfrm>
              <a:off x="-21109" y="637847"/>
              <a:ext cx="2863812" cy="2385522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0000"/>
                </a:lnSpc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Hello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World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页⾯在预览器中的</a:t>
              </a:r>
              <a:r>
                <a:rPr sz="10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显⽰效果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1204" name="textbox 1204"/>
          <p:cNvSpPr/>
          <p:nvPr/>
        </p:nvSpPr>
        <p:spPr>
          <a:xfrm>
            <a:off x="250850" y="274650"/>
            <a:ext cx="2412364" cy="417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构建第⼀个页⾯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6" name="textbox 1206"/>
          <p:cNvSpPr/>
          <p:nvPr/>
        </p:nvSpPr>
        <p:spPr>
          <a:xfrm>
            <a:off x="4966335" y="823849"/>
            <a:ext cx="1211580" cy="349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381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预览效果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8" name="picture 12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979035" y="836549"/>
            <a:ext cx="304800" cy="304800"/>
          </a:xfrm>
          <a:prstGeom prst="rect">
            <a:avLst/>
          </a:prstGeom>
        </p:spPr>
      </p:pic>
      <p:sp>
        <p:nvSpPr>
          <p:cNvPr id="2" name="rect 940"/>
          <p:cNvSpPr/>
          <p:nvPr/>
        </p:nvSpPr>
        <p:spPr>
          <a:xfrm>
            <a:off x="146685" y="868045"/>
            <a:ext cx="4700270" cy="586867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l"/>
            <a:r>
              <a:rPr lang="en-US" altLang="zh-CN">
                <a:solidFill>
                  <a:schemeClr val="bg1"/>
                </a:solidFill>
              </a:rPr>
              <a:t>      Index.ets </a:t>
            </a:r>
            <a:r>
              <a:rPr lang="zh-CN" altLang="en-US">
                <a:solidFill>
                  <a:schemeClr val="bg1"/>
                </a:solidFill>
              </a:rPr>
              <a:t>文件代码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1174"/>
          <p:cNvSpPr/>
          <p:nvPr/>
        </p:nvSpPr>
        <p:spPr>
          <a:xfrm>
            <a:off x="5004435" y="3943350"/>
            <a:ext cx="3782695" cy="2530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455"/>
              </a:spcBef>
              <a:tabLst>
                <a:tab pos="43370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9000"/>
              </a:lnSpc>
              <a:spcBef>
                <a:spcPts val="1440"/>
              </a:spcBef>
              <a:tabLst>
                <a:tab pos="229870" algn="l"/>
              </a:tabLst>
            </a:pP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7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：标记当前组件为应⽤程序的⼊⼝点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9000"/>
              </a:lnSpc>
              <a:spcBef>
                <a:spcPts val="910"/>
              </a:spcBef>
              <a:tabLst>
                <a:tab pos="229870" algn="l"/>
              </a:tabLst>
            </a:pP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9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Component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：声明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为组件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，可包含状态和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100000"/>
              </a:lnSpc>
              <a:spcBef>
                <a:spcPts val="915"/>
              </a:spcBef>
              <a:tabLst>
                <a:tab pos="229870" algn="l"/>
              </a:tabLst>
            </a:pP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7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63B3E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：定义状态变量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，变化时会触发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⾃动更新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7000"/>
              </a:lnSpc>
              <a:spcBef>
                <a:spcPts val="890"/>
              </a:spcBef>
              <a:tabLst>
                <a:tab pos="236220" algn="l"/>
              </a:tabLst>
            </a:pPr>
            <a:r>
              <a:rPr sz="1000" kern="0" spc="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4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</a:t>
            </a:r>
            <a:r>
              <a:rPr sz="1000" kern="0" spc="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000" kern="0" spc="4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&gt;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：⽤于显⽰⽂本的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6000"/>
              </a:lnSpc>
              <a:spcBef>
                <a:spcPts val="940"/>
              </a:spcBef>
              <a:tabLst>
                <a:tab pos="236220" algn="l"/>
              </a:tabLst>
            </a:pPr>
            <a:r>
              <a:rPr sz="1000" kern="0" spc="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5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</a:t>
            </a:r>
            <a:r>
              <a:rPr sz="1000" kern="0" spc="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r>
              <a:rPr sz="1000" kern="0" spc="5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&gt;</a:t>
            </a:r>
            <a:r>
              <a:rPr sz="1000" kern="0" spc="-60" dirty="0">
                <a:solidFill>
                  <a:srgbClr val="F687B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：响应⽤户单击的交互组件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5000"/>
              </a:lnSpc>
              <a:spcBef>
                <a:spcPts val="950"/>
              </a:spcBef>
            </a:pPr>
            <a:r>
              <a:rPr sz="1600" kern="0" spc="120" baseline="-3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000" kern="0" spc="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0" dirty="0">
                <a:solidFill>
                  <a:srgbClr val="9AE6B4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fontSize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0" dirty="0">
                <a:solidFill>
                  <a:srgbClr val="9AE6B4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fontWeight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：设置⽂本样式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600" kern="0" spc="90" baseline="-300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0" dirty="0">
                <a:solidFill>
                  <a:srgbClr val="9AE6B4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9AE6B4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margin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9AE6B4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backgroundColor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0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设置按钮样式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" name="picture 11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17135" y="5789549"/>
            <a:ext cx="133350" cy="133350"/>
          </a:xfrm>
          <a:prstGeom prst="rect">
            <a:avLst/>
          </a:prstGeom>
        </p:spPr>
      </p:pic>
      <p:pic>
        <p:nvPicPr>
          <p:cNvPr id="6" name="picture 11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17135" y="5522849"/>
            <a:ext cx="133350" cy="133350"/>
          </a:xfrm>
          <a:prstGeom prst="rect">
            <a:avLst/>
          </a:prstGeom>
        </p:spPr>
      </p:pic>
      <p:pic>
        <p:nvPicPr>
          <p:cNvPr id="7" name="picture 11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17135" y="5256149"/>
            <a:ext cx="133350" cy="133350"/>
          </a:xfrm>
          <a:prstGeom prst="rect">
            <a:avLst/>
          </a:prstGeom>
        </p:spPr>
      </p:pic>
      <p:pic>
        <p:nvPicPr>
          <p:cNvPr id="8" name="picture 11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17135" y="4989449"/>
            <a:ext cx="133350" cy="133350"/>
          </a:xfrm>
          <a:prstGeom prst="rect">
            <a:avLst/>
          </a:prstGeom>
        </p:spPr>
      </p:pic>
      <p:pic>
        <p:nvPicPr>
          <p:cNvPr id="9" name="picture 11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17135" y="4722749"/>
            <a:ext cx="133350" cy="133350"/>
          </a:xfrm>
          <a:prstGeom prst="rect">
            <a:avLst/>
          </a:prstGeom>
        </p:spPr>
      </p:pic>
      <p:pic>
        <p:nvPicPr>
          <p:cNvPr id="10" name="picture 11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017135" y="4265549"/>
            <a:ext cx="304800" cy="304800"/>
          </a:xfrm>
          <a:prstGeom prst="rect">
            <a:avLst/>
          </a:prstGeom>
        </p:spPr>
      </p:pic>
      <p:pic>
        <p:nvPicPr>
          <p:cNvPr id="12" name="picture 119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031605" y="1851279"/>
            <a:ext cx="304800" cy="304800"/>
          </a:xfrm>
          <a:prstGeom prst="rect">
            <a:avLst/>
          </a:prstGeom>
        </p:spPr>
      </p:pic>
      <p:pic>
        <p:nvPicPr>
          <p:cNvPr id="13" name="picture 119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018905" y="3332734"/>
            <a:ext cx="304800" cy="304800"/>
          </a:xfrm>
          <a:prstGeom prst="rect">
            <a:avLst/>
          </a:prstGeom>
        </p:spPr>
      </p:pic>
      <p:graphicFrame>
        <p:nvGraphicFramePr>
          <p:cNvPr id="14" name="table 1198"/>
          <p:cNvGraphicFramePr>
            <a:graphicFrameLocks noGrp="1"/>
          </p:cNvGraphicFramePr>
          <p:nvPr/>
        </p:nvGraphicFramePr>
        <p:xfrm>
          <a:off x="9031605" y="1851279"/>
          <a:ext cx="5243830" cy="577850"/>
        </p:xfrm>
        <a:graphic>
          <a:graphicData uri="http://schemas.openxmlformats.org/drawingml/2006/table">
            <a:tbl>
              <a:tblPr/>
              <a:tblGrid>
                <a:gridCol w="344804"/>
                <a:gridCol w="2190750"/>
              </a:tblGrid>
              <a:tr h="577850">
                <a:tc>
                  <a:txBody>
                    <a:bodyPr/>
                    <a:p>
                      <a:pPr algn="l" rtl="0" eaLnBrk="0">
                        <a:lnSpc>
                          <a:spcPct val="108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5725" algn="l" rtl="0" eaLnBrk="0">
                        <a:lnSpc>
                          <a:spcPct val="88000"/>
                        </a:lnSpc>
                        <a:spcBef>
                          <a:spcPts val="5"/>
                        </a:spcBef>
                        <a:tabLst>
                          <a:tab pos="219075" algn="l"/>
                        </a:tabLst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	</a:t>
                      </a:r>
                      <a:endParaRPr sz="1000" dirty="0">
                        <a:latin typeface="Arial Unicode MS" panose="020B0604020202020204" charset="-122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370" algn="l" rtl="0" eaLnBrk="0">
                        <a:lnSpc>
                          <a:spcPct val="100000"/>
                        </a:lnSpc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样式设置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5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005" indent="635" algn="l" rtl="0" eaLnBrk="0">
                        <a:lnSpc>
                          <a:spcPct val="108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通过⽅法设置组件样式</a:t>
                      </a:r>
                      <a:r>
                        <a:rPr sz="1000" kern="0" spc="-1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，如字体⼤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⼩</a:t>
                      </a:r>
                      <a:r>
                        <a:rPr sz="1000" kern="0" spc="-1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、颜⾊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5" name="picture 120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117330" y="1934489"/>
            <a:ext cx="133483" cy="133616"/>
          </a:xfrm>
          <a:prstGeom prst="rect">
            <a:avLst/>
          </a:prstGeom>
        </p:spPr>
      </p:pic>
      <p:graphicFrame>
        <p:nvGraphicFramePr>
          <p:cNvPr id="16" name="table 1202"/>
          <p:cNvGraphicFramePr>
            <a:graphicFrameLocks noGrp="1"/>
          </p:cNvGraphicFramePr>
          <p:nvPr/>
        </p:nvGraphicFramePr>
        <p:xfrm>
          <a:off x="9031605" y="1317879"/>
          <a:ext cx="5209539" cy="387350"/>
        </p:xfrm>
        <a:graphic>
          <a:graphicData uri="http://schemas.openxmlformats.org/drawingml/2006/table">
            <a:tbl>
              <a:tblPr/>
              <a:tblGrid>
                <a:gridCol w="344804"/>
                <a:gridCol w="2253614"/>
              </a:tblGrid>
              <a:tr h="3873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2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640" algn="l" rtl="0" eaLnBrk="0">
                        <a:lnSpc>
                          <a:spcPct val="100000"/>
                        </a:lnSpc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组件嵌套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895" algn="l" rtl="0" eaLnBrk="0">
                        <a:lnSpc>
                          <a:spcPct val="83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Row</a:t>
                      </a:r>
                      <a:r>
                        <a:rPr sz="10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内包含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Column</a:t>
                      </a:r>
                      <a:r>
                        <a:rPr sz="1000" kern="0" spc="-1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 </a:t>
                      </a:r>
                      <a:r>
                        <a:rPr sz="10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，实现垂直布局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" name="textbox 1210"/>
          <p:cNvSpPr/>
          <p:nvPr/>
        </p:nvSpPr>
        <p:spPr>
          <a:xfrm>
            <a:off x="9018905" y="886079"/>
            <a:ext cx="1206500" cy="3505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381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" name="picture 12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9031605" y="898779"/>
            <a:ext cx="304800" cy="304800"/>
          </a:xfrm>
          <a:prstGeom prst="rect">
            <a:avLst/>
          </a:prstGeom>
        </p:spPr>
      </p:pic>
      <p:pic>
        <p:nvPicPr>
          <p:cNvPr id="19" name="picture 12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9031605" y="1317879"/>
            <a:ext cx="304800" cy="304800"/>
          </a:xfrm>
          <a:prstGeom prst="rect">
            <a:avLst/>
          </a:prstGeom>
        </p:spPr>
      </p:pic>
      <p:pic>
        <p:nvPicPr>
          <p:cNvPr id="20" name="picture 12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9018905" y="2799334"/>
            <a:ext cx="304800" cy="3048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295765" y="2732405"/>
            <a:ext cx="2413000" cy="408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0005" algn="l" rtl="0" eaLnBrk="0">
              <a:lnSpc>
                <a:spcPct val="100000"/>
              </a:lnSpc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链式调⽤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⽅法调⽤链式书写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，提⾼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代码可读性</a:t>
            </a:r>
            <a:endParaRPr lang="zh-CN" altLang="en-US" sz="1000" kern="0" spc="3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87130" y="3370580"/>
            <a:ext cx="463550" cy="266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45110" algn="ctr" rtl="0" eaLnBrk="0">
              <a:lnSpc>
                <a:spcPct val="9600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中</a:t>
            </a:r>
            <a:endParaRPr lang="zh-CN" altLang="en-US" sz="1000" kern="0" spc="3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3700" y="3248660"/>
            <a:ext cx="2310765" cy="647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9370" algn="l" rtl="0" eaLnBrk="0">
              <a:lnSpc>
                <a:spcPct val="100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尺⼨单位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" indent="-2540" algn="l" rtl="0" eaLnBrk="0">
              <a:lnSpc>
                <a:spcPct val="10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使⽤</a:t>
            </a:r>
            <a:r>
              <a:rPr sz="1000" kern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vp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作为默认单位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，确保</a:t>
            </a:r>
            <a:r>
              <a:rPr sz="1000" kern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UI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元素在</a:t>
            </a:r>
            <a:r>
              <a:rPr sz="1000" kern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不同密度屏幕上保持⼀致</a:t>
            </a:r>
            <a:endParaRPr lang="zh-CN" altLang="en-US" sz="1000" kern="0" spc="4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1222" name="picture 1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1000" y="876553"/>
            <a:ext cx="914400" cy="38100"/>
          </a:xfrm>
          <a:prstGeom prst="rect">
            <a:avLst/>
          </a:prstGeom>
        </p:spPr>
      </p:pic>
      <p:pic>
        <p:nvPicPr>
          <p:cNvPr id="1226" name="picture 12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96570" y="981328"/>
            <a:ext cx="342900" cy="342900"/>
          </a:xfrm>
          <a:prstGeom prst="rect">
            <a:avLst/>
          </a:prstGeom>
        </p:spPr>
      </p:pic>
      <p:pic>
        <p:nvPicPr>
          <p:cNvPr id="1228" name="picture 12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96570" y="2716783"/>
            <a:ext cx="342900" cy="342900"/>
          </a:xfrm>
          <a:prstGeom prst="rect">
            <a:avLst/>
          </a:prstGeom>
        </p:spPr>
      </p:pic>
      <p:sp>
        <p:nvSpPr>
          <p:cNvPr id="1230" name="textbox 1230"/>
          <p:cNvSpPr/>
          <p:nvPr/>
        </p:nvSpPr>
        <p:spPr>
          <a:xfrm>
            <a:off x="614045" y="1031240"/>
            <a:ext cx="4815205" cy="1806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5000"/>
              </a:lnSpc>
            </a:pPr>
            <a:r>
              <a:rPr sz="1800" b="1" kern="0" spc="-1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1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新建第⼆个页⾯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1005" algn="l" rtl="0" eaLnBrk="0">
              <a:lnSpc>
                <a:spcPct val="94000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Project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窗⼝中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，依次单击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ry→src→</a:t>
            </a:r>
            <a:r>
              <a:rPr sz="12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main→ets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420370" algn="l" rtl="0" eaLnBrk="0">
              <a:lnSpc>
                <a:spcPct val="91000"/>
              </a:lnSpc>
              <a:spcBef>
                <a:spcPts val="104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右击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⽂件夹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，选择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New→Ark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TS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File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421640" algn="l" rtl="0" eaLnBrk="0">
              <a:lnSpc>
                <a:spcPts val="2295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输⼊页⾯名称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Second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，单击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Finish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9090" algn="l" rtl="0" eaLnBrk="0">
              <a:lnSpc>
                <a:spcPct val="98000"/>
              </a:lnSpc>
              <a:spcBef>
                <a:spcPts val="305"/>
              </a:spcBef>
            </a:pPr>
            <a:r>
              <a:rPr sz="1000" i="1" kern="0" spc="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快捷⽅式：右击</a:t>
            </a:r>
            <a:r>
              <a:rPr sz="1000" i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pages</a:t>
            </a:r>
            <a:r>
              <a:rPr sz="1000" i="1" kern="0" spc="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⽂件夹，选择</a:t>
            </a:r>
            <a:r>
              <a:rPr sz="1000" i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New</a:t>
            </a:r>
            <a:r>
              <a:rPr sz="1000" i="1" kern="0" spc="9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</a:t>
            </a:r>
            <a:r>
              <a:rPr sz="1000" i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Page</a:t>
            </a:r>
            <a:r>
              <a:rPr sz="1000" i="1" kern="0" spc="9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，可避免⼿动配置路由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r>
              <a:rPr lang="en-US"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配置页⾯路由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1005" algn="l" rtl="0" eaLnBrk="0">
              <a:lnSpc>
                <a:spcPct val="94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Project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窗⼝中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，依次单击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23545" algn="l" rtl="0" eaLnBrk="0">
              <a:lnSpc>
                <a:spcPct val="85000"/>
              </a:lnSpc>
              <a:spcBef>
                <a:spcPts val="59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entry→src→</a:t>
            </a:r>
            <a:r>
              <a:rPr sz="1200" kern="0" spc="-2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main→</a:t>
            </a:r>
            <a:r>
              <a:rPr sz="12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resources→</a:t>
            </a:r>
            <a:r>
              <a:rPr sz="12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se→</a:t>
            </a:r>
            <a:r>
              <a:rPr sz="1200" kern="0" spc="-2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proﬁle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8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打开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main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_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pages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json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src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字段中添加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pages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Second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232" name="picture 12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67400" y="981328"/>
            <a:ext cx="342900" cy="342900"/>
          </a:xfrm>
          <a:prstGeom prst="rect">
            <a:avLst/>
          </a:prstGeom>
        </p:spPr>
      </p:pic>
      <p:sp>
        <p:nvSpPr>
          <p:cNvPr id="1234" name="textbox 1234"/>
          <p:cNvSpPr/>
          <p:nvPr/>
        </p:nvSpPr>
        <p:spPr>
          <a:xfrm>
            <a:off x="5982970" y="1031240"/>
            <a:ext cx="5732780" cy="5754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b="1" kern="0" spc="0" baseline="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11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6710" algn="l" rtl="0" eaLnBrk="0">
              <a:lnSpc>
                <a:spcPct val="92000"/>
              </a:lnSpc>
              <a:spcBef>
                <a:spcPts val="360"/>
              </a:spcBef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Second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⽂件中添加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8470" algn="l" rtl="0" eaLnBrk="0">
              <a:lnSpc>
                <a:spcPct val="99000"/>
              </a:lnSpc>
              <a:spcBef>
                <a:spcPts val="365"/>
              </a:spcBef>
            </a:pP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@Entry@Comp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onent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Second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1350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@State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message: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'Hi</a:t>
            </a:r>
            <a:r>
              <a:rPr sz="1200" kern="0" spc="1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ther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e'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151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build()</a:t>
            </a:r>
            <a:r>
              <a:rPr sz="12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33120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Row()</a:t>
            </a:r>
            <a:r>
              <a:rPr sz="1200" kern="0" spc="1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12190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Column()</a:t>
            </a:r>
            <a:r>
              <a:rPr sz="1200" kern="0" spc="1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92530" algn="l" rtl="0" eaLnBrk="0">
              <a:lnSpc>
                <a:spcPct val="99000"/>
              </a:lnSpc>
              <a:spcBef>
                <a:spcPts val="150"/>
              </a:spcBef>
            </a:pP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Text(this.message)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0652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.fontSize(50)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.fontWeight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(FontWeight.Bold)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98880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Button()</a:t>
            </a:r>
            <a:r>
              <a:rPr sz="12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75410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Text('Back')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940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.fontSize(25)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.fontWeight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(FontWeight.Bold)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9951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3645" algn="l" rtl="0" eaLnBrk="0">
              <a:lnSpc>
                <a:spcPct val="99000"/>
              </a:lnSpc>
              <a:spcBef>
                <a:spcPts val="15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.type(ButtonType.Capsule)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3645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.margin({</a:t>
            </a:r>
            <a:r>
              <a:rPr sz="1200" kern="0" spc="1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top: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20</a:t>
            </a:r>
            <a:r>
              <a:rPr sz="12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3645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.backgroun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dColor('#0D9FFB')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364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.width('40%')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3645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.height('5%')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1663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4076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.width('100%').height('100%')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3375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57885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.height('100%')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087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799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36" name="textbox 1236"/>
          <p:cNvSpPr/>
          <p:nvPr/>
        </p:nvSpPr>
        <p:spPr>
          <a:xfrm>
            <a:off x="685800" y="4000753"/>
            <a:ext cx="4743450" cy="1371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8905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9210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"src":</a:t>
            </a:r>
            <a:r>
              <a:rPr sz="1000" kern="0" spc="2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212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pages</a:t>
            </a:r>
            <a:r>
              <a:rPr sz="10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6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212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pages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Second</a:t>
            </a:r>
            <a:r>
              <a:rPr sz="1000" kern="0" spc="8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9146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38" name="textbox 1238"/>
          <p:cNvSpPr/>
          <p:nvPr/>
        </p:nvSpPr>
        <p:spPr>
          <a:xfrm>
            <a:off x="709930" y="5556885"/>
            <a:ext cx="2524125" cy="1169670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algn="l" rtl="0" eaLnBrk="0">
              <a:lnSpc>
                <a:spcPct val="96000"/>
              </a:lnSpc>
              <a:spcBef>
                <a:spcPts val="5"/>
              </a:spcBef>
            </a:pP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Text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3680" algn="l" rtl="0" eaLnBrk="0">
              <a:lnSpc>
                <a:spcPct val="96000"/>
              </a:lnSpc>
              <a:spcBef>
                <a:spcPts val="105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显⽰⽂本内容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1140" algn="l" rtl="0" eaLnBrk="0">
              <a:lnSpc>
                <a:spcPct val="96000"/>
              </a:lnSpc>
              <a:spcBef>
                <a:spcPts val="64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fontSize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设置字体⼤⼩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140" algn="l" rtl="0" eaLnBrk="0">
              <a:lnSpc>
                <a:spcPct val="98000"/>
              </a:lnSpc>
              <a:spcBef>
                <a:spcPts val="5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fontWeight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设置字体粗细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0" name="rect 1240"/>
          <p:cNvSpPr/>
          <p:nvPr/>
        </p:nvSpPr>
        <p:spPr>
          <a:xfrm>
            <a:off x="3386455" y="5556885"/>
            <a:ext cx="2524125" cy="1330960"/>
          </a:xfrm>
          <a:prstGeom prst="rect">
            <a:avLst/>
          </a:prstGeom>
          <a:solidFill>
            <a:srgbClr val="1E40AF">
              <a:alpha val="4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242" name="textbox 1242"/>
          <p:cNvSpPr/>
          <p:nvPr/>
        </p:nvSpPr>
        <p:spPr>
          <a:xfrm>
            <a:off x="3557905" y="5573395"/>
            <a:ext cx="1765300" cy="11696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" algn="l" rtl="0" eaLnBrk="0">
              <a:lnSpc>
                <a:spcPct val="96000"/>
              </a:lnSpc>
            </a:pPr>
            <a:r>
              <a:rPr sz="12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Button</a:t>
            </a:r>
            <a:r>
              <a:rPr sz="1200" kern="0" spc="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88000"/>
              </a:lnSpc>
              <a:spcBef>
                <a:spcPts val="104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创建按钮交互元素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89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设置按钮类型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" algn="l" rtl="0" eaLnBrk="0">
              <a:lnSpc>
                <a:spcPct val="98000"/>
              </a:lnSpc>
              <a:spcBef>
                <a:spcPts val="6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margin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设置外边距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8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width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height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设置尺⼨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4" name="textbox 1244"/>
          <p:cNvSpPr/>
          <p:nvPr/>
        </p:nvSpPr>
        <p:spPr>
          <a:xfrm>
            <a:off x="377215" y="357200"/>
            <a:ext cx="2412364" cy="417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构建第⼆个页⾯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6" name="textbox 1246"/>
          <p:cNvSpPr/>
          <p:nvPr/>
        </p:nvSpPr>
        <p:spPr>
          <a:xfrm>
            <a:off x="793877" y="5451347"/>
            <a:ext cx="781050" cy="243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765" y="2752725"/>
            <a:ext cx="271780" cy="243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>
                <a:solidFill>
                  <a:schemeClr val="bg1"/>
                </a:solidFill>
              </a:rPr>
              <a:t>2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3" name="rect 940"/>
          <p:cNvSpPr/>
          <p:nvPr/>
        </p:nvSpPr>
        <p:spPr>
          <a:xfrm>
            <a:off x="5647055" y="1323975"/>
            <a:ext cx="6235700" cy="540258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1252" name="rect 1252"/>
          <p:cNvSpPr/>
          <p:nvPr/>
        </p:nvSpPr>
        <p:spPr>
          <a:xfrm>
            <a:off x="349250" y="2542031"/>
            <a:ext cx="5600700" cy="3143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254" name="rect 1254"/>
          <p:cNvSpPr/>
          <p:nvPr/>
        </p:nvSpPr>
        <p:spPr>
          <a:xfrm>
            <a:off x="6178550" y="2542031"/>
            <a:ext cx="5600700" cy="3143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256" name="rect 1256"/>
          <p:cNvSpPr/>
          <p:nvPr/>
        </p:nvSpPr>
        <p:spPr>
          <a:xfrm>
            <a:off x="349250" y="5826760"/>
            <a:ext cx="11430000" cy="87058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258" name="textbox 1258"/>
          <p:cNvSpPr/>
          <p:nvPr/>
        </p:nvSpPr>
        <p:spPr>
          <a:xfrm>
            <a:off x="549274" y="3161156"/>
            <a:ext cx="520065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2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router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000" kern="0" spc="2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'@kit</a:t>
            </a:r>
            <a:r>
              <a:rPr sz="1000" kern="0" spc="-35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.ArkUI'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29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BusinessError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000" kern="0" spc="2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kit</a:t>
            </a:r>
            <a:r>
              <a:rPr sz="1000" kern="0" spc="-35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BasicServicesKit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4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3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496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0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60" name="textbox 1260"/>
          <p:cNvSpPr/>
          <p:nvPr/>
        </p:nvSpPr>
        <p:spPr>
          <a:xfrm>
            <a:off x="6378574" y="3161156"/>
            <a:ext cx="520065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1240"/>
              </a:lnSpc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2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router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000" kern="0" spc="2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'@kit</a:t>
            </a:r>
            <a:r>
              <a:rPr sz="1000" kern="0" spc="-35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.ArkUI'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29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import</a:t>
            </a:r>
            <a:r>
              <a:rPr sz="1000" kern="0" spc="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BusinessError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</a:t>
            </a:r>
            <a:r>
              <a:rPr sz="1000" kern="0" spc="29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'@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kit</a:t>
            </a:r>
            <a:r>
              <a:rPr sz="1000" kern="0" spc="-35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BasicServicesKit</a:t>
            </a:r>
            <a:r>
              <a:rPr sz="1000" kern="0" spc="9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4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4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Second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496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7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7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70" dirty="0">
                <a:solidFill>
                  <a:srgbClr val="569CD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Hi</a:t>
            </a:r>
            <a:r>
              <a:rPr sz="1000" kern="0" spc="12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there</a:t>
            </a:r>
            <a:r>
              <a:rPr sz="1000" kern="0" spc="70" dirty="0">
                <a:solidFill>
                  <a:srgbClr val="CE917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62" name="textbox 1262"/>
          <p:cNvSpPr/>
          <p:nvPr/>
        </p:nvSpPr>
        <p:spPr>
          <a:xfrm>
            <a:off x="345122" y="282778"/>
            <a:ext cx="8392794" cy="10331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5000"/>
              </a:lnSpc>
            </a:pPr>
            <a:r>
              <a:rPr sz="2700" u="sng" kern="0" spc="-2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实现页</a:t>
            </a: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⾯间的跳转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8000"/>
              </a:lnSpc>
              <a:spcBef>
                <a:spcPts val="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页⾯路由（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router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3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中⽤于管理页⾯导航的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核⼼模块</a:t>
            </a:r>
            <a:r>
              <a:rPr sz="13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，通过页⾯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URL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实现页⾯间的跳转。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4" name="textbox 1264"/>
          <p:cNvSpPr/>
          <p:nvPr/>
        </p:nvSpPr>
        <p:spPr>
          <a:xfrm>
            <a:off x="617575" y="4847259"/>
            <a:ext cx="5093334" cy="631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527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8100" algn="l" rtl="0" eaLnBrk="0">
              <a:lnSpc>
                <a:spcPct val="110000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通过为按钮添加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onClick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事件监听器，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router</a:t>
            </a:r>
            <a:r>
              <a:rPr sz="1000" kern="0" spc="6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pushUrl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实现页⾯跳转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，并添加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成功回调和错误处理。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6" name="textbox 1266"/>
          <p:cNvSpPr/>
          <p:nvPr/>
        </p:nvSpPr>
        <p:spPr>
          <a:xfrm>
            <a:off x="6447141" y="4847259"/>
            <a:ext cx="5031104" cy="631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527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810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通过为返回按钮添加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onClick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事件监听器，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调⽤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router</a:t>
            </a:r>
            <a:r>
              <a:rPr sz="1000" kern="0" spc="5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⽅法实现返回上⼀页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添加错误处理。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8" name="textbox 1268"/>
          <p:cNvSpPr/>
          <p:nvPr/>
        </p:nvSpPr>
        <p:spPr>
          <a:xfrm>
            <a:off x="503104" y="5828194"/>
            <a:ext cx="3566159" cy="8502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805" algn="l" rtl="0" eaLnBrk="0">
              <a:lnSpc>
                <a:spcPct val="96000"/>
              </a:lnSpc>
              <a:spcBef>
                <a:spcPts val="110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页⾯路由通过页⾯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URL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找到⽬标页⾯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现跳转功能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then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回调函数在跳转成功后执⾏</a:t>
            </a:r>
            <a:r>
              <a:rPr sz="10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catch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回调函数处理错误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70" name="textbox 1270"/>
          <p:cNvSpPr/>
          <p:nvPr/>
        </p:nvSpPr>
        <p:spPr>
          <a:xfrm>
            <a:off x="5149850" y="1716531"/>
            <a:ext cx="1828800" cy="609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7790" algn="l" rtl="0" eaLnBrk="0">
              <a:lnSpc>
                <a:spcPct val="86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router.pushUrl({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url: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98425" algn="l" rtl="0" eaLnBrk="0">
              <a:lnSpc>
                <a:spcPts val="1500"/>
              </a:lnSpc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'pages/Second'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})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grpSp>
        <p:nvGrpSpPr>
          <p:cNvPr id="60" name="group 60"/>
          <p:cNvGrpSpPr/>
          <p:nvPr/>
        </p:nvGrpSpPr>
        <p:grpSpPr>
          <a:xfrm rot="21600000">
            <a:off x="1775713" y="1800352"/>
            <a:ext cx="1222247" cy="441959"/>
            <a:chOff x="0" y="0"/>
            <a:chExt cx="1222247" cy="441959"/>
          </a:xfrm>
        </p:grpSpPr>
        <p:pic>
          <p:nvPicPr>
            <p:cNvPr id="1272" name="picture 12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22247" cy="441959"/>
            </a:xfrm>
            <a:prstGeom prst="rect">
              <a:avLst/>
            </a:prstGeom>
          </p:spPr>
        </p:pic>
        <p:sp>
          <p:nvSpPr>
            <p:cNvPr id="1274" name="textbox 1274"/>
            <p:cNvSpPr/>
            <p:nvPr/>
          </p:nvSpPr>
          <p:spPr>
            <a:xfrm>
              <a:off x="-12700" y="-12700"/>
              <a:ext cx="1247775" cy="4800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0040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Index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页⾯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1276" name="picture 12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893946" y="1691131"/>
            <a:ext cx="3474652" cy="660400"/>
          </a:xfrm>
          <a:prstGeom prst="rect">
            <a:avLst/>
          </a:prstGeom>
        </p:spPr>
      </p:pic>
      <p:sp>
        <p:nvSpPr>
          <p:cNvPr id="1278" name="textbox 1278"/>
          <p:cNvSpPr/>
          <p:nvPr/>
        </p:nvSpPr>
        <p:spPr>
          <a:xfrm>
            <a:off x="6216084" y="6164198"/>
            <a:ext cx="3643629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pushUrl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⽅法⽤于跳转到指定页⾯</a:t>
            </a:r>
            <a:r>
              <a:rPr sz="10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⽅法⽤于返回上⼀页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ts val="261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BusinessError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对象包含错误代码和错误消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息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，便于问题排查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0" name="textbox 1280"/>
          <p:cNvSpPr/>
          <p:nvPr/>
        </p:nvSpPr>
        <p:spPr>
          <a:xfrm>
            <a:off x="536575" y="2729356"/>
            <a:ext cx="3109595" cy="3949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从第⼀个页⾯跳转到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第⼆个页⾯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2" name="textbox 1282"/>
          <p:cNvSpPr/>
          <p:nvPr/>
        </p:nvSpPr>
        <p:spPr>
          <a:xfrm>
            <a:off x="6365875" y="2729356"/>
            <a:ext cx="3109595" cy="3949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3000" kern="0" spc="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从第⼆个页⾯返回到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第⼀个页⾯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4" name="textbox 1284"/>
          <p:cNvSpPr/>
          <p:nvPr/>
        </p:nvSpPr>
        <p:spPr>
          <a:xfrm>
            <a:off x="6683375" y="2040381"/>
            <a:ext cx="1524000" cy="438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4805" algn="l" rtl="0" eaLnBrk="0">
              <a:lnSpc>
                <a:spcPct val="87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router.back()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286" name="textbox 1286"/>
          <p:cNvSpPr/>
          <p:nvPr/>
        </p:nvSpPr>
        <p:spPr>
          <a:xfrm>
            <a:off x="9130538" y="1800352"/>
            <a:ext cx="1222375" cy="441959"/>
          </a:xfrm>
          <a:prstGeom prst="rect">
            <a:avLst/>
          </a:prstGeom>
          <a:solidFill>
            <a:srgbClr val="FFFFFF">
              <a:alpha val="8235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003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Second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1294" name="picture 12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85640" y="915035"/>
            <a:ext cx="2794000" cy="2917190"/>
          </a:xfrm>
          <a:prstGeom prst="rect">
            <a:avLst/>
          </a:prstGeom>
        </p:spPr>
      </p:pic>
      <p:sp>
        <p:nvSpPr>
          <p:cNvPr id="1296" name="textbox 1296"/>
          <p:cNvSpPr/>
          <p:nvPr/>
        </p:nvSpPr>
        <p:spPr>
          <a:xfrm>
            <a:off x="414655" y="4190873"/>
            <a:ext cx="5524500" cy="1962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5000"/>
              </a:lnSpc>
              <a:tabLst>
                <a:tab pos="62420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第⼀个页⾯特点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460"/>
              </a:spcBef>
              <a:tabLst>
                <a:tab pos="5867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"Hello World"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⽂本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，字体⼤⼩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0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磅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，加粗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075"/>
              </a:spcBef>
              <a:tabLst>
                <a:tab pos="5861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"Next"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2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，⽤于跳转到第⼆个页⾯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075"/>
              </a:spcBef>
              <a:tabLst>
                <a:tab pos="5848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按钮样式为胶囊形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，背景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⾊为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#0D9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FFB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2000"/>
              </a:lnSpc>
              <a:tabLst>
                <a:tab pos="5848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按钮宽度为⽗组件宽度的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40%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，⾼度为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5%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298" name="picture 12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7080" y="5762497"/>
            <a:ext cx="152400" cy="152400"/>
          </a:xfrm>
          <a:prstGeom prst="rect">
            <a:avLst/>
          </a:prstGeom>
        </p:spPr>
      </p:pic>
      <p:pic>
        <p:nvPicPr>
          <p:cNvPr id="1300" name="picture 1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7080" y="5457697"/>
            <a:ext cx="152400" cy="152400"/>
          </a:xfrm>
          <a:prstGeom prst="rect">
            <a:avLst/>
          </a:prstGeom>
        </p:spPr>
      </p:pic>
      <p:pic>
        <p:nvPicPr>
          <p:cNvPr id="1302" name="picture 1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7080" y="5152897"/>
            <a:ext cx="152400" cy="152400"/>
          </a:xfrm>
          <a:prstGeom prst="rect">
            <a:avLst/>
          </a:prstGeom>
        </p:spPr>
      </p:pic>
      <p:pic>
        <p:nvPicPr>
          <p:cNvPr id="1304" name="picture 13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7080" y="4848097"/>
            <a:ext cx="152400" cy="152400"/>
          </a:xfrm>
          <a:prstGeom prst="rect">
            <a:avLst/>
          </a:prstGeom>
        </p:spPr>
      </p:pic>
      <p:pic>
        <p:nvPicPr>
          <p:cNvPr id="1306" name="picture 13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4680" y="4390898"/>
            <a:ext cx="304800" cy="304800"/>
          </a:xfrm>
          <a:prstGeom prst="rect">
            <a:avLst/>
          </a:prstGeom>
        </p:spPr>
      </p:pic>
      <p:sp>
        <p:nvSpPr>
          <p:cNvPr id="1308" name="textbox 1308"/>
          <p:cNvSpPr/>
          <p:nvPr/>
        </p:nvSpPr>
        <p:spPr>
          <a:xfrm>
            <a:off x="6167755" y="4190873"/>
            <a:ext cx="5524500" cy="1962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5000"/>
              </a:lnSpc>
              <a:tabLst>
                <a:tab pos="62420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第⼆个页⾯特点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460"/>
              </a:spcBef>
              <a:tabLst>
                <a:tab pos="5867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"Hi there"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⽂本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，字体⼤⼩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50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磅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，加粗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075"/>
              </a:spcBef>
              <a:tabLst>
                <a:tab pos="5861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</a:t>
            </a:r>
            <a:r>
              <a:rPr sz="12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，⽤于返回第⼀个页⾯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075"/>
              </a:spcBef>
              <a:tabLst>
                <a:tab pos="5848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按钮样式与第⼀个页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⾯保持⼀致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2000"/>
              </a:lnSpc>
              <a:tabLst>
                <a:tab pos="5911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实现了页⾯间的导航与返回功能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10" name="picture 13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20180" y="5762497"/>
            <a:ext cx="152400" cy="152400"/>
          </a:xfrm>
          <a:prstGeom prst="rect">
            <a:avLst/>
          </a:prstGeom>
        </p:spPr>
      </p:pic>
      <p:pic>
        <p:nvPicPr>
          <p:cNvPr id="1312" name="picture 13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20180" y="5457697"/>
            <a:ext cx="152400" cy="152400"/>
          </a:xfrm>
          <a:prstGeom prst="rect">
            <a:avLst/>
          </a:prstGeom>
        </p:spPr>
      </p:pic>
      <p:pic>
        <p:nvPicPr>
          <p:cNvPr id="1314" name="picture 13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20180" y="5152897"/>
            <a:ext cx="152400" cy="152400"/>
          </a:xfrm>
          <a:prstGeom prst="rect">
            <a:avLst/>
          </a:prstGeom>
        </p:spPr>
      </p:pic>
      <p:pic>
        <p:nvPicPr>
          <p:cNvPr id="1316" name="picture 13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20180" y="4848097"/>
            <a:ext cx="152400" cy="152400"/>
          </a:xfrm>
          <a:prstGeom prst="rect">
            <a:avLst/>
          </a:prstGeom>
        </p:spPr>
      </p:pic>
      <p:pic>
        <p:nvPicPr>
          <p:cNvPr id="1318" name="picture 13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67780" y="4390898"/>
            <a:ext cx="304800" cy="304800"/>
          </a:xfrm>
          <a:prstGeom prst="rect">
            <a:avLst/>
          </a:prstGeom>
        </p:spPr>
      </p:pic>
      <p:sp>
        <p:nvSpPr>
          <p:cNvPr id="1320" name="textbox 1320"/>
          <p:cNvSpPr/>
          <p:nvPr/>
        </p:nvSpPr>
        <p:spPr>
          <a:xfrm>
            <a:off x="2409348" y="6408547"/>
            <a:ext cx="7279005" cy="2146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6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目</a:t>
            </a:r>
            <a:r>
              <a:rPr sz="1300" kern="0" spc="1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在预览器中</a:t>
            </a:r>
            <a:r>
              <a:rPr sz="13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，您可以单击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按钮跳转到第⼆个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</a:t>
            </a:r>
            <a:r>
              <a:rPr sz="13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，单击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按钮返回到第—个页⾯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2" name="textbox 1322"/>
          <p:cNvSpPr/>
          <p:nvPr/>
        </p:nvSpPr>
        <p:spPr>
          <a:xfrm>
            <a:off x="400519" y="264744"/>
            <a:ext cx="2066925" cy="417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运⾏效果展⽰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6" name="picture 13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02590" y="784098"/>
            <a:ext cx="914400" cy="381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-38100"/>
            <a:ext cx="12192000" cy="6896100"/>
          </a:xfrm>
          <a:prstGeom prst="rect">
            <a:avLst/>
          </a:prstGeom>
        </p:spPr>
      </p:pic>
      <p:pic>
        <p:nvPicPr>
          <p:cNvPr id="1330" name="picture 1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0030" y="732663"/>
            <a:ext cx="914400" cy="38100"/>
          </a:xfrm>
          <a:prstGeom prst="rect">
            <a:avLst/>
          </a:prstGeom>
        </p:spPr>
      </p:pic>
      <p:sp>
        <p:nvSpPr>
          <p:cNvPr id="1334" name="textbox 1334"/>
          <p:cNvSpPr/>
          <p:nvPr/>
        </p:nvSpPr>
        <p:spPr>
          <a:xfrm>
            <a:off x="5955030" y="806450"/>
            <a:ext cx="5767705" cy="50190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3600" kern="0" spc="1990" dirty="0">
                <a:solidFill>
                  <a:srgbClr val="EAB30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700" kern="0" spc="30" baseline="4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未来发展展望</a:t>
            </a:r>
            <a:endParaRPr sz="2700" baseline="4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ct val="95000"/>
              </a:lnSpc>
              <a:spcBef>
                <a:spcPts val="885"/>
              </a:spcBef>
              <a:tabLst>
                <a:tab pos="266065" algn="l"/>
              </a:tabLst>
            </a:pPr>
            <a:r>
              <a:rPr sz="13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技术演进趋势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420"/>
              </a:spcBef>
              <a:tabLst>
                <a:tab pos="4381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设备智能化加速： 满⾜⽤户个性化需求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，提升使⽤体验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75"/>
              </a:spcBef>
              <a:tabLst>
                <a:tab pos="4368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技术创新激发：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开放性和分布式架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构将激发开发者的创新潜能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80"/>
              </a:spcBef>
              <a:tabLst>
                <a:tab pos="4349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全栈⾃研能⼒：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全栈⾃研优势助⼒开发者降低开发成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，提⾼开发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spcBef>
                <a:spcPts val="395"/>
              </a:spcBef>
              <a:tabLst>
                <a:tab pos="282575" algn="l"/>
              </a:tabLst>
            </a:pPr>
            <a:r>
              <a:rPr sz="13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⾏业影响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415"/>
              </a:spcBef>
              <a:tabLst>
                <a:tab pos="4387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市场竞争重塑：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重塑操作系统市场的竞争格局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，为⽤户提供更多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化选择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60"/>
              </a:spcBef>
              <a:tabLst>
                <a:tab pos="43561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统—⽣态部署：</a:t>
            </a:r>
            <a:r>
              <a:rPr sz="1200" kern="0" spc="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⼀次开发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，多端适配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的⽣态能⼒将推动跨设备开发效率提升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5000"/>
              </a:lnSpc>
              <a:spcBef>
                <a:spcPts val="395"/>
              </a:spcBef>
              <a:tabLst>
                <a:tab pos="316865" algn="l"/>
              </a:tabLst>
            </a:pPr>
            <a:r>
              <a:rPr sz="13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开发者机遇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420"/>
              </a:spcBef>
              <a:tabLst>
                <a:tab pos="4368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原⽣应⽤开发：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系统级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能⼒助⼒构建智能功能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，提供原⽣应⽤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体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40"/>
              </a:spcBef>
              <a:tabLst>
                <a:tab pos="4387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开放合作⽣态： 华为秉持开放合作理念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，⿎励开发者加⼊</a:t>
            </a:r>
            <a:r>
              <a:rPr sz="12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，共同推动⽣态繁荣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70"/>
              </a:spcBef>
              <a:tabLst>
                <a:tab pos="4368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技术⽀持与社区资源： 全⾯的开发⽀持和活跃的社区资源助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⼒开发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6245" algn="l" rtl="0" eaLnBrk="0">
              <a:lnSpc>
                <a:spcPct val="92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者快速成⻓                 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42" name="picture 13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5219573"/>
            <a:ext cx="76200" cy="76200"/>
          </a:xfrm>
          <a:prstGeom prst="rect">
            <a:avLst/>
          </a:prstGeom>
        </p:spPr>
      </p:pic>
      <p:pic>
        <p:nvPicPr>
          <p:cNvPr id="1344" name="picture 13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939155" y="4093717"/>
            <a:ext cx="219075" cy="171450"/>
          </a:xfrm>
          <a:prstGeom prst="rect">
            <a:avLst/>
          </a:prstGeom>
        </p:spPr>
      </p:pic>
      <p:pic>
        <p:nvPicPr>
          <p:cNvPr id="1346" name="picture 13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3694303"/>
            <a:ext cx="76200" cy="76200"/>
          </a:xfrm>
          <a:prstGeom prst="rect">
            <a:avLst/>
          </a:prstGeom>
        </p:spPr>
      </p:pic>
      <p:pic>
        <p:nvPicPr>
          <p:cNvPr id="1348" name="picture 13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3352038"/>
            <a:ext cx="76200" cy="76200"/>
          </a:xfrm>
          <a:prstGeom prst="rect">
            <a:avLst/>
          </a:prstGeom>
        </p:spPr>
      </p:pic>
      <p:pic>
        <p:nvPicPr>
          <p:cNvPr id="1350" name="picture 13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967730" y="2938018"/>
            <a:ext cx="190500" cy="171450"/>
          </a:xfrm>
          <a:prstGeom prst="rect">
            <a:avLst/>
          </a:prstGeom>
        </p:spPr>
      </p:pic>
      <p:pic>
        <p:nvPicPr>
          <p:cNvPr id="1352" name="picture 13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2514473"/>
            <a:ext cx="76200" cy="76200"/>
          </a:xfrm>
          <a:prstGeom prst="rect">
            <a:avLst/>
          </a:prstGeom>
        </p:spPr>
      </p:pic>
      <p:pic>
        <p:nvPicPr>
          <p:cNvPr id="1354" name="picture 13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2171573"/>
            <a:ext cx="76200" cy="76200"/>
          </a:xfrm>
          <a:prstGeom prst="rect">
            <a:avLst/>
          </a:prstGeom>
        </p:spPr>
      </p:pic>
      <p:pic>
        <p:nvPicPr>
          <p:cNvPr id="1356" name="picture 13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6330" y="1828673"/>
            <a:ext cx="76200" cy="76200"/>
          </a:xfrm>
          <a:prstGeom prst="rect">
            <a:avLst/>
          </a:prstGeom>
        </p:spPr>
      </p:pic>
      <p:pic>
        <p:nvPicPr>
          <p:cNvPr id="1358" name="picture 13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67730" y="1390523"/>
            <a:ext cx="171450" cy="171450"/>
          </a:xfrm>
          <a:prstGeom prst="rect">
            <a:avLst/>
          </a:prstGeom>
        </p:spPr>
      </p:pic>
      <p:sp>
        <p:nvSpPr>
          <p:cNvPr id="1360" name="textbox 1360"/>
          <p:cNvSpPr/>
          <p:nvPr/>
        </p:nvSpPr>
        <p:spPr>
          <a:xfrm>
            <a:off x="465455" y="878713"/>
            <a:ext cx="3955415" cy="56540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tabLst>
                <a:tab pos="5143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核⼼要点总结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spcBef>
                <a:spcPts val="395"/>
              </a:spcBef>
              <a:tabLst>
                <a:tab pos="290195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系统核⼼特点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120"/>
              </a:spcBef>
              <a:tabLst>
                <a:tab pos="4343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微内核架构：更安全、更轻盈、响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应更快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080"/>
              </a:spcBef>
              <a:tabLst>
                <a:tab pos="4349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全场景覆盖：跨设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备⽆缝体验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070"/>
              </a:spcBef>
              <a:tabLst>
                <a:tab pos="4381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分布式创新：设备间资源共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享与任务协同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075"/>
              </a:spcBef>
              <a:tabLst>
                <a:tab pos="4349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性能流畅：先进内存管理和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任务调度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157000"/>
              </a:lnSpc>
              <a:spcBef>
                <a:spcPts val="280"/>
              </a:spcBef>
              <a:tabLst>
                <a:tab pos="438785" algn="l"/>
                <a:tab pos="4413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安全⾄上：多层次防护措施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，保障数据安全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开放⽣态：丰富的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和开发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⼯具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5000"/>
              </a:lnSpc>
              <a:spcBef>
                <a:spcPts val="395"/>
              </a:spcBef>
              <a:tabLst>
                <a:tab pos="316865" algn="l"/>
              </a:tabLst>
            </a:pPr>
            <a:r>
              <a:rPr sz="13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开发环境搭建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8000"/>
              </a:lnSpc>
              <a:spcBef>
                <a:spcPts val="1120"/>
              </a:spcBef>
              <a:tabLst>
                <a:tab pos="4464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：基于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IntelliJ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IDEA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构建的开发平台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990"/>
              </a:spcBef>
              <a:tabLst>
                <a:tab pos="43688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双系统安装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83000"/>
              </a:lnSpc>
              <a:spcBef>
                <a:spcPts val="1080"/>
              </a:spcBef>
              <a:tabLst>
                <a:tab pos="4349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提供多端双向实时预览和模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拟仿真功能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ts val="2400"/>
              </a:lnSpc>
              <a:tabLst>
                <a:tab pos="4464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中⽂化插件配置：提升本地化开发体验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  <a:spcBef>
                <a:spcPts val="545"/>
              </a:spcBef>
            </a:pPr>
            <a:r>
              <a:rPr sz="1800" kern="0" spc="50" dirty="0">
                <a:solidFill>
                  <a:srgbClr val="4B74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1800" kern="0" spc="150" dirty="0">
                <a:solidFill>
                  <a:srgbClr val="4B74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5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⼊⻔程序开发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005"/>
              </a:spcBef>
              <a:tabLst>
                <a:tab pos="4318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⼯程创建与⽬录结构理解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83000"/>
              </a:lnSpc>
              <a:spcBef>
                <a:spcPts val="1075"/>
              </a:spcBef>
              <a:tabLst>
                <a:tab pos="4381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组件添加与状态管理：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ts val="2400"/>
              </a:lnSpc>
              <a:tabLst>
                <a:tab pos="4381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页⾯间跳转：路由配置与导航实现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62" name="picture 13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6434963"/>
            <a:ext cx="76200" cy="76200"/>
          </a:xfrm>
          <a:prstGeom prst="rect">
            <a:avLst/>
          </a:prstGeom>
        </p:spPr>
      </p:pic>
      <p:pic>
        <p:nvPicPr>
          <p:cNvPr id="1364" name="picture 13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6130163"/>
            <a:ext cx="76200" cy="76200"/>
          </a:xfrm>
          <a:prstGeom prst="rect">
            <a:avLst/>
          </a:prstGeom>
        </p:spPr>
      </p:pic>
      <p:pic>
        <p:nvPicPr>
          <p:cNvPr id="1366" name="picture 13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5825363"/>
            <a:ext cx="76200" cy="76200"/>
          </a:xfrm>
          <a:prstGeom prst="rect">
            <a:avLst/>
          </a:prstGeom>
        </p:spPr>
      </p:pic>
      <p:pic>
        <p:nvPicPr>
          <p:cNvPr id="1368" name="picture 13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5063363"/>
            <a:ext cx="76200" cy="76200"/>
          </a:xfrm>
          <a:prstGeom prst="rect">
            <a:avLst/>
          </a:prstGeom>
        </p:spPr>
      </p:pic>
      <p:pic>
        <p:nvPicPr>
          <p:cNvPr id="1370" name="picture 13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4758563"/>
            <a:ext cx="76200" cy="76200"/>
          </a:xfrm>
          <a:prstGeom prst="rect">
            <a:avLst/>
          </a:prstGeom>
        </p:spPr>
      </p:pic>
      <p:pic>
        <p:nvPicPr>
          <p:cNvPr id="1372" name="picture 13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4453763"/>
            <a:ext cx="76200" cy="76200"/>
          </a:xfrm>
          <a:prstGeom prst="rect">
            <a:avLst/>
          </a:prstGeom>
        </p:spPr>
      </p:pic>
      <p:pic>
        <p:nvPicPr>
          <p:cNvPr id="1374" name="picture 13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4148963"/>
            <a:ext cx="76200" cy="76200"/>
          </a:xfrm>
          <a:prstGeom prst="rect">
            <a:avLst/>
          </a:prstGeom>
        </p:spPr>
      </p:pic>
      <p:pic>
        <p:nvPicPr>
          <p:cNvPr id="1376" name="picture 13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78155" y="3748913"/>
            <a:ext cx="219075" cy="171450"/>
          </a:xfrm>
          <a:prstGeom prst="rect">
            <a:avLst/>
          </a:prstGeom>
        </p:spPr>
      </p:pic>
      <p:pic>
        <p:nvPicPr>
          <p:cNvPr id="1378" name="picture 13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3386963"/>
            <a:ext cx="76200" cy="76200"/>
          </a:xfrm>
          <a:prstGeom prst="rect">
            <a:avLst/>
          </a:prstGeom>
        </p:spPr>
      </p:pic>
      <p:pic>
        <p:nvPicPr>
          <p:cNvPr id="1380" name="picture 13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3082163"/>
            <a:ext cx="76200" cy="76200"/>
          </a:xfrm>
          <a:prstGeom prst="rect">
            <a:avLst/>
          </a:prstGeom>
        </p:spPr>
      </p:pic>
      <p:pic>
        <p:nvPicPr>
          <p:cNvPr id="1382" name="picture 13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2777363"/>
            <a:ext cx="76200" cy="76200"/>
          </a:xfrm>
          <a:prstGeom prst="rect">
            <a:avLst/>
          </a:prstGeom>
        </p:spPr>
      </p:pic>
      <p:pic>
        <p:nvPicPr>
          <p:cNvPr id="1384" name="picture 13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2472563"/>
            <a:ext cx="76200" cy="76200"/>
          </a:xfrm>
          <a:prstGeom prst="rect">
            <a:avLst/>
          </a:prstGeom>
        </p:spPr>
      </p:pic>
      <p:pic>
        <p:nvPicPr>
          <p:cNvPr id="1386" name="picture 13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2167763"/>
            <a:ext cx="76200" cy="76200"/>
          </a:xfrm>
          <a:prstGeom prst="rect">
            <a:avLst/>
          </a:prstGeom>
        </p:spPr>
      </p:pic>
      <p:pic>
        <p:nvPicPr>
          <p:cNvPr id="1388" name="picture 13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6754" y="1862963"/>
            <a:ext cx="76200" cy="76200"/>
          </a:xfrm>
          <a:prstGeom prst="rect">
            <a:avLst/>
          </a:prstGeom>
        </p:spPr>
      </p:pic>
      <p:pic>
        <p:nvPicPr>
          <p:cNvPr id="1390" name="picture 139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78155" y="1462913"/>
            <a:ext cx="190500" cy="171450"/>
          </a:xfrm>
          <a:prstGeom prst="rect">
            <a:avLst/>
          </a:prstGeom>
        </p:spPr>
      </p:pic>
      <p:pic>
        <p:nvPicPr>
          <p:cNvPr id="1392" name="picture 13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78155" y="891413"/>
            <a:ext cx="381000" cy="381000"/>
          </a:xfrm>
          <a:prstGeom prst="rect">
            <a:avLst/>
          </a:prstGeom>
        </p:spPr>
      </p:pic>
      <p:sp>
        <p:nvSpPr>
          <p:cNvPr id="1394" name="textbox 1394"/>
          <p:cNvSpPr/>
          <p:nvPr/>
        </p:nvSpPr>
        <p:spPr>
          <a:xfrm>
            <a:off x="237959" y="213309"/>
            <a:ext cx="1729739" cy="419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总结与展望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" name="picture 13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90615" y="4511548"/>
            <a:ext cx="76200" cy="76200"/>
          </a:xfrm>
          <a:prstGeom prst="rect">
            <a:avLst/>
          </a:prstGeom>
        </p:spPr>
      </p:pic>
      <p:pic>
        <p:nvPicPr>
          <p:cNvPr id="3" name="picture 13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09030" y="4843653"/>
            <a:ext cx="76200" cy="762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1412" name="textbox 1412"/>
          <p:cNvSpPr/>
          <p:nvPr/>
        </p:nvSpPr>
        <p:spPr>
          <a:xfrm>
            <a:off x="6258560" y="1949450"/>
            <a:ext cx="4941570" cy="3521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0"/>
              </a:spcBef>
              <a:tabLst>
                <a:tab pos="5143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开发环境问题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2000"/>
              </a:lnSpc>
              <a:spcBef>
                <a:spcPts val="365"/>
              </a:spcBef>
              <a:tabLst>
                <a:tab pos="3994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Windows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macOS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上安装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DevEco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Studio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时遇到哪些常见问题？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75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如何配置开发环境以⽀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持跨设备开发？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75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如何使⽤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NDK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接⼝构建⾃定义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455"/>
              </a:spcBef>
              <a:tabLst>
                <a:tab pos="5143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职业与未来问题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360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如何获取更多关于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开发的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资源和培训？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2000"/>
              </a:lnSpc>
              <a:spcBef>
                <a:spcPts val="1335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华为是否有提供开发者认证或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职业发展路径？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5000"/>
              </a:lnSpc>
              <a:spcBef>
                <a:spcPts val="0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如何参与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的开源社区和开发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者⽣态？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14" name="picture 14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5295900"/>
            <a:ext cx="152400" cy="152400"/>
          </a:xfrm>
          <a:prstGeom prst="rect">
            <a:avLst/>
          </a:prstGeom>
        </p:spPr>
      </p:pic>
      <p:pic>
        <p:nvPicPr>
          <p:cNvPr id="1416" name="picture 1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4953000"/>
            <a:ext cx="152400" cy="152400"/>
          </a:xfrm>
          <a:prstGeom prst="rect">
            <a:avLst/>
          </a:prstGeom>
        </p:spPr>
      </p:pic>
      <p:pic>
        <p:nvPicPr>
          <p:cNvPr id="1418" name="picture 14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4610100"/>
            <a:ext cx="152400" cy="152400"/>
          </a:xfrm>
          <a:prstGeom prst="rect">
            <a:avLst/>
          </a:prstGeom>
        </p:spPr>
      </p:pic>
      <p:pic>
        <p:nvPicPr>
          <p:cNvPr id="1420" name="picture 14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71260" y="4038600"/>
            <a:ext cx="381000" cy="381000"/>
          </a:xfrm>
          <a:prstGeom prst="rect">
            <a:avLst/>
          </a:prstGeom>
        </p:spPr>
      </p:pic>
      <p:pic>
        <p:nvPicPr>
          <p:cNvPr id="1422" name="picture 14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3219450"/>
            <a:ext cx="152400" cy="152400"/>
          </a:xfrm>
          <a:prstGeom prst="rect">
            <a:avLst/>
          </a:prstGeom>
        </p:spPr>
      </p:pic>
      <p:pic>
        <p:nvPicPr>
          <p:cNvPr id="1424" name="picture 14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2876550"/>
            <a:ext cx="152400" cy="152400"/>
          </a:xfrm>
          <a:prstGeom prst="rect">
            <a:avLst/>
          </a:prstGeom>
        </p:spPr>
      </p:pic>
      <p:pic>
        <p:nvPicPr>
          <p:cNvPr id="1426" name="picture 14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23660" y="2533650"/>
            <a:ext cx="152400" cy="152400"/>
          </a:xfrm>
          <a:prstGeom prst="rect">
            <a:avLst/>
          </a:prstGeom>
        </p:spPr>
      </p:pic>
      <p:pic>
        <p:nvPicPr>
          <p:cNvPr id="1428" name="picture 1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71260" y="1962150"/>
            <a:ext cx="381000" cy="381000"/>
          </a:xfrm>
          <a:prstGeom prst="rect">
            <a:avLst/>
          </a:prstGeom>
        </p:spPr>
      </p:pic>
      <p:sp>
        <p:nvSpPr>
          <p:cNvPr id="1430" name="textbox 1430"/>
          <p:cNvSpPr/>
          <p:nvPr/>
        </p:nvSpPr>
        <p:spPr>
          <a:xfrm>
            <a:off x="318135" y="1762125"/>
            <a:ext cx="5524500" cy="1847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8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1025" algn="l" rtl="0" eaLnBrk="0">
              <a:lnSpc>
                <a:spcPct val="95000"/>
              </a:lnSpc>
              <a:spcBef>
                <a:spcPts val="5"/>
              </a:spcBef>
              <a:tabLst>
                <a:tab pos="70421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系统原理问题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2000"/>
              </a:lnSpc>
              <a:spcBef>
                <a:spcPts val="365"/>
              </a:spcBef>
              <a:tabLst>
                <a:tab pos="5835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微内核架构与传统宏内核相⽐有哪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些优势？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1000"/>
              </a:lnSpc>
              <a:spcBef>
                <a:spcPts val="1380"/>
              </a:spcBef>
              <a:tabLst>
                <a:tab pos="5873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分布式能⼒如何⽀持设备间的数据共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享和任务协同？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5000"/>
              </a:lnSpc>
              <a:spcBef>
                <a:spcPts val="5"/>
              </a:spcBef>
              <a:tabLst>
                <a:tab pos="5956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的安全机制如何保障⽤户数据安全？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32" name="picture 14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3219450"/>
            <a:ext cx="152400" cy="152400"/>
          </a:xfrm>
          <a:prstGeom prst="rect">
            <a:avLst/>
          </a:prstGeom>
        </p:spPr>
      </p:pic>
      <p:pic>
        <p:nvPicPr>
          <p:cNvPr id="1434" name="picture 14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2876550"/>
            <a:ext cx="152400" cy="152400"/>
          </a:xfrm>
          <a:prstGeom prst="rect">
            <a:avLst/>
          </a:prstGeom>
        </p:spPr>
      </p:pic>
      <p:pic>
        <p:nvPicPr>
          <p:cNvPr id="1436" name="picture 14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2533650"/>
            <a:ext cx="152400" cy="152400"/>
          </a:xfrm>
          <a:prstGeom prst="rect">
            <a:avLst/>
          </a:prstGeom>
        </p:spPr>
      </p:pic>
      <p:pic>
        <p:nvPicPr>
          <p:cNvPr id="1438" name="picture 14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18160" y="1962150"/>
            <a:ext cx="381000" cy="381000"/>
          </a:xfrm>
          <a:prstGeom prst="rect">
            <a:avLst/>
          </a:prstGeom>
        </p:spPr>
      </p:pic>
      <p:sp>
        <p:nvSpPr>
          <p:cNvPr id="1440" name="textbox 1440"/>
          <p:cNvSpPr/>
          <p:nvPr/>
        </p:nvSpPr>
        <p:spPr>
          <a:xfrm>
            <a:off x="336981" y="328371"/>
            <a:ext cx="8582659" cy="1123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700" u="sng" kern="0" spc="-4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问题与</a:t>
            </a:r>
            <a:r>
              <a:rPr sz="27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讨论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0"/>
              </a:spcBef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欢迎提出问题和讨论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，共同探索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开发的更多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可能性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42" name="textbox 1442"/>
          <p:cNvSpPr/>
          <p:nvPr/>
        </p:nvSpPr>
        <p:spPr>
          <a:xfrm>
            <a:off x="505460" y="4025900"/>
            <a:ext cx="3947795" cy="14509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spcBef>
                <a:spcPts val="0"/>
              </a:spcBef>
              <a:tabLst>
                <a:tab pos="51308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应⽤开发问题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89000"/>
              </a:lnSpc>
              <a:spcBef>
                <a:spcPts val="370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如何处理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中的异常值（如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undeﬁned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-3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7500" algn="l" rtl="0" eaLnBrk="0">
              <a:lnSpc>
                <a:spcPct val="91000"/>
              </a:lnSpc>
              <a:spcBef>
                <a:spcPts val="1420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如何实现页⾯间的复杂交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互和数据传递？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2000"/>
              </a:lnSpc>
              <a:tabLst>
                <a:tab pos="4000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如何使⽤镜像能⼒提升应⽤性能？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44" name="picture 14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5295900"/>
            <a:ext cx="152400" cy="152400"/>
          </a:xfrm>
          <a:prstGeom prst="rect">
            <a:avLst/>
          </a:prstGeom>
        </p:spPr>
      </p:pic>
      <p:pic>
        <p:nvPicPr>
          <p:cNvPr id="1446" name="picture 1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4953000"/>
            <a:ext cx="152400" cy="152400"/>
          </a:xfrm>
          <a:prstGeom prst="rect">
            <a:avLst/>
          </a:prstGeom>
        </p:spPr>
      </p:pic>
      <p:pic>
        <p:nvPicPr>
          <p:cNvPr id="1448" name="picture 14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0560" y="4610100"/>
            <a:ext cx="152400" cy="152400"/>
          </a:xfrm>
          <a:prstGeom prst="rect">
            <a:avLst/>
          </a:prstGeom>
        </p:spPr>
      </p:pic>
      <p:pic>
        <p:nvPicPr>
          <p:cNvPr id="1450" name="picture 14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18160" y="4038600"/>
            <a:ext cx="381000" cy="381000"/>
          </a:xfrm>
          <a:prstGeom prst="rect">
            <a:avLst/>
          </a:prstGeom>
        </p:spPr>
      </p:pic>
      <p:sp>
        <p:nvSpPr>
          <p:cNvPr id="3" name="rect 940"/>
          <p:cNvSpPr/>
          <p:nvPr/>
        </p:nvSpPr>
        <p:spPr>
          <a:xfrm>
            <a:off x="318135" y="3916045"/>
            <a:ext cx="5524500" cy="17335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" name="rect 940"/>
          <p:cNvSpPr/>
          <p:nvPr/>
        </p:nvSpPr>
        <p:spPr>
          <a:xfrm>
            <a:off x="6174105" y="1771650"/>
            <a:ext cx="5524500" cy="17335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" name="rect 940"/>
          <p:cNvSpPr/>
          <p:nvPr/>
        </p:nvSpPr>
        <p:spPr>
          <a:xfrm>
            <a:off x="6174105" y="3905250"/>
            <a:ext cx="5524500" cy="17335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sp>
        <p:nvSpPr>
          <p:cNvPr id="92" name="textbox 92"/>
          <p:cNvSpPr/>
          <p:nvPr/>
        </p:nvSpPr>
        <p:spPr>
          <a:xfrm>
            <a:off x="420370" y="4768214"/>
            <a:ext cx="5524500" cy="1619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5000"/>
              </a:lnSpc>
              <a:tabLst>
                <a:tab pos="51371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系统定位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305"/>
              </a:spcBef>
              <a:tabLst>
                <a:tab pos="5835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微内核架构设计</a:t>
            </a:r>
            <a:r>
              <a:rPr sz="12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，具备更⾼的安全性和更快的响应速度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4825" algn="l" rtl="0" eaLnBrk="0">
              <a:lnSpc>
                <a:spcPct val="92000"/>
              </a:lnSpc>
              <a:spcBef>
                <a:spcPts val="1075"/>
              </a:spcBef>
              <a:tabLst>
                <a:tab pos="58610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⽀持多语⾔编程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，为开发者提供更⼤的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创作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空间和⾃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4825" algn="l" rtl="0" eaLnBrk="0">
              <a:lnSpc>
                <a:spcPct val="91000"/>
              </a:lnSpc>
              <a:spcBef>
                <a:spcPts val="5"/>
              </a:spcBef>
              <a:tabLst>
                <a:tab pos="5956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以安全为核⼼</a:t>
            </a:r>
            <a:r>
              <a:rPr sz="12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，采⽤多层次的防护措施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，全⾯保障⽤户数据安全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2795" y="5996939"/>
            <a:ext cx="152400" cy="152400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2795" y="5692139"/>
            <a:ext cx="152400" cy="152400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2795" y="5387339"/>
            <a:ext cx="152400" cy="152400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0395" y="5006339"/>
            <a:ext cx="190500" cy="190500"/>
          </a:xfrm>
          <a:prstGeom prst="rect">
            <a:avLst/>
          </a:prstGeom>
        </p:spPr>
      </p:pic>
      <p:sp>
        <p:nvSpPr>
          <p:cNvPr id="102" name="rect 102"/>
          <p:cNvSpPr/>
          <p:nvPr/>
        </p:nvSpPr>
        <p:spPr>
          <a:xfrm>
            <a:off x="6173470" y="4768214"/>
            <a:ext cx="5524500" cy="16192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4" name="rect 104"/>
          <p:cNvSpPr/>
          <p:nvPr/>
        </p:nvSpPr>
        <p:spPr>
          <a:xfrm>
            <a:off x="420370" y="2434589"/>
            <a:ext cx="3609975" cy="20288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6" name="rect 106"/>
          <p:cNvSpPr/>
          <p:nvPr/>
        </p:nvSpPr>
        <p:spPr>
          <a:xfrm>
            <a:off x="8087995" y="2434589"/>
            <a:ext cx="3609975" cy="20288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8" name="rect 108"/>
          <p:cNvSpPr/>
          <p:nvPr/>
        </p:nvSpPr>
        <p:spPr>
          <a:xfrm>
            <a:off x="4258945" y="2434589"/>
            <a:ext cx="3600450" cy="20288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0" name="textbox 110"/>
          <p:cNvSpPr/>
          <p:nvPr/>
        </p:nvSpPr>
        <p:spPr>
          <a:xfrm>
            <a:off x="658939" y="1146175"/>
            <a:ext cx="10659109" cy="530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1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是华为精⼼研发的—款操作系统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，秉承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全场景、全连接、全智能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的设计理念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，为全球⽤户描绘了全新的数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345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字⽣活图景。基于微内核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架构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，这—系统以卓越的性能、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安全性和可扩展性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500" kern="0" spc="-3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出⾊地适配多种设备和应⽤场景。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" name="textbox 112"/>
          <p:cNvSpPr/>
          <p:nvPr/>
        </p:nvSpPr>
        <p:spPr>
          <a:xfrm>
            <a:off x="6513195" y="5364352"/>
            <a:ext cx="4305300" cy="812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华为致⼒于构建开放的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⽣态系统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，提供丰富的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和开发⼯具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95000"/>
              </a:lnSpc>
              <a:spcBef>
                <a:spcPts val="1075"/>
              </a:spcBef>
              <a:tabLst>
                <a:tab pos="2552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的问世标志着华为产品⽣态的重⼤飞跃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5"/>
              </a:spcBef>
              <a:tabLst>
                <a:tab pos="247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有望重塑⽤户对智能设备的使⽤习惯</a:t>
            </a:r>
            <a:r>
              <a:rPr sz="12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，推动⾏业技术发展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25895" y="5996939"/>
            <a:ext cx="152400" cy="152400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25895" y="5692139"/>
            <a:ext cx="152400" cy="152400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25895" y="5387339"/>
            <a:ext cx="152400" cy="152400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615621" y="3551174"/>
            <a:ext cx="3221354" cy="7067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2334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13460" indent="-100076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⽀持从智能⼿机到智能电视和穿戴设备的多种场景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现跨设备的⽆缝体验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2" name="textbox 122"/>
          <p:cNvSpPr/>
          <p:nvPr/>
        </p:nvSpPr>
        <p:spPr>
          <a:xfrm>
            <a:off x="8286919" y="3551174"/>
            <a:ext cx="3220720" cy="7067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2334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全智能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4755" indent="-1202690" algn="l" rtl="0" eaLnBrk="0">
              <a:lnSpc>
                <a:spcPct val="115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通过先进的内存管理和任务调度技术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，确保⽤户获得流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畅的系统体验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" name="textbox 124"/>
          <p:cNvSpPr/>
          <p:nvPr/>
        </p:nvSpPr>
        <p:spPr>
          <a:xfrm>
            <a:off x="4451070" y="3551174"/>
            <a:ext cx="3215004" cy="7061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2334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全连接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14730" indent="-1002665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⽀持设备间资源共享和任务协同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，数据传输和应⽤执⾏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可在设备间顺畅衔接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340156" y="302971"/>
            <a:ext cx="4110990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b="1" u="sng" kern="0" spc="17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Harm</a:t>
            </a:r>
            <a:r>
              <a:rPr sz="27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onyOS</a:t>
            </a:r>
            <a:r>
              <a:rPr sz="2700" b="1" kern="0" spc="5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1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</a:t>
            </a:r>
            <a:r>
              <a:rPr sz="2700" b="1" kern="0" spc="1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EXT</a:t>
            </a:r>
            <a:r>
              <a:rPr sz="27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概述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516745" y="2634614"/>
            <a:ext cx="762000" cy="762000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839595" y="2634614"/>
            <a:ext cx="762000" cy="762000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678170" y="2634614"/>
            <a:ext cx="762000" cy="762000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407670" y="1982521"/>
            <a:ext cx="1688464" cy="297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tabLst>
                <a:tab pos="3048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核⼼设计理念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20370" y="2015489"/>
            <a:ext cx="171450" cy="228600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6360795" y="4979924"/>
            <a:ext cx="1092200" cy="2501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6000"/>
              </a:lnSpc>
              <a:tabLst>
                <a:tab pos="31877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发展背景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73495" y="5006339"/>
            <a:ext cx="190500" cy="1905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816610" y="1893061"/>
            <a:ext cx="7486650" cy="3657600"/>
            <a:chOff x="0" y="0"/>
            <a:chExt cx="7486650" cy="3657600"/>
          </a:xfrm>
        </p:grpSpPr>
        <p:pic>
          <p:nvPicPr>
            <p:cNvPr id="148" name="picture 1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6905625" cy="3657600"/>
            </a:xfrm>
            <a:prstGeom prst="rect">
              <a:avLst/>
            </a:prstGeom>
          </p:spPr>
        </p:pic>
        <p:sp>
          <p:nvSpPr>
            <p:cNvPr id="150" name="textbox 150"/>
            <p:cNvSpPr/>
            <p:nvPr/>
          </p:nvSpPr>
          <p:spPr>
            <a:xfrm>
              <a:off x="4031234" y="910005"/>
              <a:ext cx="2611120" cy="24739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61390" algn="l" rtl="0" eaLnBrk="0">
                <a:lnSpc>
                  <a:spcPct val="96000"/>
                </a:lnSpc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全连接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2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⽀持设备间资源共享和任务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协同</a:t>
              </a:r>
              <a:r>
                <a:rPr sz="1200" kern="0" spc="-2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，⽆论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ct val="91000"/>
                </a:lnSpc>
                <a:spcBef>
                  <a:spcPts val="48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是数据传输还是应⽤执⾏</a:t>
              </a:r>
              <a:r>
                <a:rPr sz="1200" kern="0" spc="-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，均可在设备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859155" algn="l" rtl="0" eaLnBrk="0">
                <a:lnSpc>
                  <a:spcPct val="91000"/>
                </a:lnSpc>
                <a:spcBef>
                  <a:spcPts val="49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间顺畅衔接。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0800" algn="l" rtl="0" eaLnBrk="0">
                <a:lnSpc>
                  <a:spcPct val="95000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主要特点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6860" algn="l" rtl="0" eaLnBrk="0">
                <a:lnSpc>
                  <a:spcPct val="83000"/>
                </a:lnSpc>
                <a:spcBef>
                  <a:spcPts val="1080"/>
                </a:spcBef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设备间数据传输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6225" algn="l" rtl="0" eaLnBrk="0">
                <a:lnSpc>
                  <a:spcPts val="2400"/>
                </a:lnSpc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应⽤跨设备执⾏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76225" algn="l" rtl="0" eaLnBrk="0">
                <a:lnSpc>
                  <a:spcPts val="2400"/>
                </a:lnSpc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便捷的使⽤体验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52" name="picture 1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876550" y="1781175"/>
              <a:ext cx="4610100" cy="95250"/>
            </a:xfrm>
            <a:prstGeom prst="rect">
              <a:avLst/>
            </a:prstGeom>
          </p:spPr>
        </p:pic>
        <p:pic>
          <p:nvPicPr>
            <p:cNvPr id="154" name="picture 1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190625" y="238125"/>
              <a:ext cx="762000" cy="514350"/>
            </a:xfrm>
            <a:prstGeom prst="rect">
              <a:avLst/>
            </a:prstGeom>
          </p:spPr>
        </p:pic>
        <p:pic>
          <p:nvPicPr>
            <p:cNvPr id="156" name="picture 1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4953000" y="238125"/>
              <a:ext cx="762000" cy="514350"/>
            </a:xfrm>
            <a:prstGeom prst="rect">
              <a:avLst/>
            </a:prstGeom>
          </p:spPr>
        </p:pic>
      </p:grpSp>
      <p:sp>
        <p:nvSpPr>
          <p:cNvPr id="158" name="rect 158"/>
          <p:cNvSpPr/>
          <p:nvPr/>
        </p:nvSpPr>
        <p:spPr>
          <a:xfrm>
            <a:off x="8331835" y="1893061"/>
            <a:ext cx="3152775" cy="3657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60" name="textbox 160"/>
          <p:cNvSpPr/>
          <p:nvPr/>
        </p:nvSpPr>
        <p:spPr>
          <a:xfrm>
            <a:off x="8609339" y="2803067"/>
            <a:ext cx="2607310" cy="2473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8850" algn="l" rtl="0" eaLnBrk="0">
              <a:lnSpc>
                <a:spcPct val="96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全智能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通过系统级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AI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能⼒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，为⽤户提供智能化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52525" indent="-1066165" algn="l" rtl="0" eaLnBrk="0">
              <a:lnSpc>
                <a:spcPct val="116000"/>
              </a:lnSpc>
              <a:spcBef>
                <a:spcPts val="29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，实现设备的⾃适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应和个性化体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260" algn="l" rtl="0" eaLnBrk="0">
              <a:lnSpc>
                <a:spcPct val="950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主要特点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3685" algn="l" rtl="0" eaLnBrk="0">
              <a:lnSpc>
                <a:spcPct val="92000"/>
              </a:lnSpc>
              <a:spcBef>
                <a:spcPts val="10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原⽣应⽤智能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93370" algn="l" rtl="0" eaLnBrk="0">
              <a:lnSpc>
                <a:spcPct val="83000"/>
              </a:lnSpc>
              <a:spcBef>
                <a:spcPts val="108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⾃适应⽤户⾏为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3685" algn="l" rtl="0" eaLnBrk="0">
              <a:lnSpc>
                <a:spcPts val="24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个性化服务体验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365379" y="1265046"/>
            <a:ext cx="10815319" cy="2419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全场景、全连接、全智能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为核⼼设计理念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，打造统⼀的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智能设备⽣态系统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，为⽤户提供⽆缝的智能体验。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4" name="textbox 164"/>
          <p:cNvSpPr/>
          <p:nvPr/>
        </p:nvSpPr>
        <p:spPr>
          <a:xfrm>
            <a:off x="349453" y="383108"/>
            <a:ext cx="5518150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全场景、全连接、全智能的设计理念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6" name="textbox 166"/>
          <p:cNvSpPr/>
          <p:nvPr/>
        </p:nvSpPr>
        <p:spPr>
          <a:xfrm>
            <a:off x="1088746" y="2803067"/>
            <a:ext cx="2611120" cy="660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61390" algn="l" rtl="0" eaLnBrk="0">
              <a:lnSpc>
                <a:spcPct val="96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⽀持从智能⼿机到平板电脑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，再到智能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8" name="textbox 168"/>
          <p:cNvSpPr/>
          <p:nvPr/>
        </p:nvSpPr>
        <p:spPr>
          <a:xfrm>
            <a:off x="3082004" y="5951385"/>
            <a:ext cx="5843904" cy="2209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三⼤设计理念相互融合，为⽤户打造全场景、全连接、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全智能的统⼀⽣态系统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1102462" y="3498850"/>
            <a:ext cx="2597150" cy="4229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493" rIns="0" bIns="0"/>
          <a:p>
            <a:pPr marL="758825" indent="-746760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电视和穿戴设备的多种场景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，实现跨设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备的⽆缝体验。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1351864" y="4489450"/>
            <a:ext cx="1087755" cy="803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83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设备智能化加速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71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统⼀的操作体验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个性化需求满⾜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531985" y="2131186"/>
            <a:ext cx="762000" cy="514350"/>
          </a:xfrm>
          <a:prstGeom prst="rect">
            <a:avLst/>
          </a:prstGeom>
        </p:spPr>
      </p:pic>
      <p:sp>
        <p:nvSpPr>
          <p:cNvPr id="176" name="textbox 176"/>
          <p:cNvSpPr/>
          <p:nvPr/>
        </p:nvSpPr>
        <p:spPr>
          <a:xfrm>
            <a:off x="1126769" y="4178248"/>
            <a:ext cx="626744" cy="200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主要特点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59410" y="902461"/>
            <a:ext cx="914400" cy="381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184" name="picture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83890" y="6184709"/>
            <a:ext cx="5918200" cy="154781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548259" y="440893"/>
            <a:ext cx="9291319" cy="1123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94000"/>
              </a:lnSpc>
            </a:pPr>
            <a:r>
              <a:rPr sz="2700" b="1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JhengHei"/>
                <a:ea typeface="Microsoft JhengHei"/>
                <a:cs typeface="Microsoft JhengHei"/>
              </a:rPr>
              <a:t>Harm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onyOS</a:t>
            </a:r>
            <a:r>
              <a:rPr sz="2700" b="1" kern="0" spc="5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NEXT</a:t>
            </a:r>
            <a:r>
              <a:rPr sz="2700" kern="0" spc="6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核⼼亮点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、全连接、全智能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的设计理念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，打造六⼤核⼼特⾊</a:t>
            </a:r>
            <a:r>
              <a:rPr sz="15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，为智能设备带来全新体验。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0" name="textbox 190"/>
          <p:cNvSpPr/>
          <p:nvPr/>
        </p:nvSpPr>
        <p:spPr>
          <a:xfrm>
            <a:off x="737274" y="2800730"/>
            <a:ext cx="3221354" cy="744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33475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7345" indent="-334645" algn="l" rtl="0" eaLnBrk="0">
              <a:lnSpc>
                <a:spcPct val="115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采⽤微内核设计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，相⽐传统宏内核具备更⾼的安全性和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更快的响应速度</a:t>
            </a:r>
            <a:r>
              <a:rPr sz="10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，系统更轻盈⽽不失强⼤。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2" name="textbox 192"/>
          <p:cNvSpPr/>
          <p:nvPr/>
        </p:nvSpPr>
        <p:spPr>
          <a:xfrm>
            <a:off x="8408290" y="2800730"/>
            <a:ext cx="3221354" cy="744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37285" algn="l" rtl="0" eaLnBrk="0">
              <a:lnSpc>
                <a:spcPct val="95000"/>
              </a:lnSpc>
            </a:pP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分布式创新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6100" indent="-533400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⽀持设备间资源共享和任务协同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，⽆论是数据传输还是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应⽤执⾏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，均可在设备间顺畅衔接。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4" name="textbox 194"/>
          <p:cNvSpPr/>
          <p:nvPr/>
        </p:nvSpPr>
        <p:spPr>
          <a:xfrm>
            <a:off x="4572841" y="2800730"/>
            <a:ext cx="3221354" cy="744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3284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全场景覆盖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5775" indent="-47307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⽀持从智能⼿机到平板电脑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，再到智能电视和穿戴设备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的多种场景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，实现跨设备的⽆缝体验。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6" name="textbox 196"/>
          <p:cNvSpPr/>
          <p:nvPr/>
        </p:nvSpPr>
        <p:spPr>
          <a:xfrm>
            <a:off x="737941" y="4905755"/>
            <a:ext cx="3220720" cy="7442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063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性能流畅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15315" indent="-60261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通过先进的内存管理和任务调度技术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，确保⽤户获得流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畅的系统体验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，⽀持多语⾔编程。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98" name="textbox 198"/>
          <p:cNvSpPr/>
          <p:nvPr/>
        </p:nvSpPr>
        <p:spPr>
          <a:xfrm>
            <a:off x="4573508" y="4905755"/>
            <a:ext cx="3220720" cy="743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37615" algn="l" rtl="0" eaLnBrk="0">
              <a:lnSpc>
                <a:spcPct val="96000"/>
              </a:lnSpc>
            </a:pP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安全⾄上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5465" indent="-532765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从设计阶段起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，将安全置于核⼼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位置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，采⽤多层次的防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护措施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，如数据加密、</a:t>
            </a:r>
            <a:r>
              <a:rPr sz="10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全启动等。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00" name="textbox 200"/>
          <p:cNvSpPr/>
          <p:nvPr/>
        </p:nvSpPr>
        <p:spPr>
          <a:xfrm>
            <a:off x="8435188" y="4905755"/>
            <a:ext cx="3166745" cy="7448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065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开放⽣态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16305" indent="-904240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提供丰富的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和开发⼯具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，激励全球开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发者与合作伙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伴共同探索新可能性。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733915" y="2074671"/>
            <a:ext cx="571500" cy="571500"/>
          </a:xfrm>
          <a:prstGeom prst="rect">
            <a:avLst/>
          </a:prstGeom>
        </p:spPr>
      </p:pic>
      <p:pic>
        <p:nvPicPr>
          <p:cNvPr id="204" name="picture 2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733915" y="4179696"/>
            <a:ext cx="571500" cy="571500"/>
          </a:xfrm>
          <a:prstGeom prst="rect">
            <a:avLst/>
          </a:prstGeom>
        </p:spPr>
      </p:pic>
      <p:pic>
        <p:nvPicPr>
          <p:cNvPr id="206" name="picture 2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056765" y="2074671"/>
            <a:ext cx="571500" cy="571500"/>
          </a:xfrm>
          <a:prstGeom prst="rect">
            <a:avLst/>
          </a:prstGeom>
        </p:spPr>
      </p:pic>
      <p:pic>
        <p:nvPicPr>
          <p:cNvPr id="208" name="picture 2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056765" y="4179696"/>
            <a:ext cx="571500" cy="571500"/>
          </a:xfrm>
          <a:prstGeom prst="rect">
            <a:avLst/>
          </a:prstGeom>
        </p:spPr>
      </p:pic>
      <p:pic>
        <p:nvPicPr>
          <p:cNvPr id="210" name="picture 2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895340" y="2074671"/>
            <a:ext cx="571500" cy="571500"/>
          </a:xfrm>
          <a:prstGeom prst="rect">
            <a:avLst/>
          </a:prstGeom>
        </p:spPr>
      </p:pic>
      <p:pic>
        <p:nvPicPr>
          <p:cNvPr id="212" name="picture 2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895340" y="4179696"/>
            <a:ext cx="571500" cy="5715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430" y="-1"/>
            <a:ext cx="12192000" cy="7105650"/>
          </a:xfrm>
          <a:prstGeom prst="rect">
            <a:avLst/>
          </a:prstGeom>
        </p:spPr>
      </p:pic>
      <p:pic>
        <p:nvPicPr>
          <p:cNvPr id="2" name="picture 2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92430" y="952499"/>
            <a:ext cx="914400" cy="38100"/>
          </a:xfrm>
          <a:prstGeom prst="rect">
            <a:avLst/>
          </a:prstGeom>
        </p:spPr>
      </p:pic>
      <p:pic>
        <p:nvPicPr>
          <p:cNvPr id="3" name="picture 2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83630" y="1295399"/>
            <a:ext cx="5486400" cy="5353050"/>
          </a:xfrm>
          <a:prstGeom prst="rect">
            <a:avLst/>
          </a:prstGeom>
        </p:spPr>
      </p:pic>
      <p:sp>
        <p:nvSpPr>
          <p:cNvPr id="5" name="textbox 224"/>
          <p:cNvSpPr/>
          <p:nvPr/>
        </p:nvSpPr>
        <p:spPr>
          <a:xfrm>
            <a:off x="6868522" y="2475687"/>
            <a:ext cx="4557395" cy="4004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5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更⾼安全性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indent="-1270" algn="l" rtl="0" eaLnBrk="0">
              <a:lnSpc>
                <a:spcPct val="115000"/>
              </a:lnSpc>
              <a:spcBef>
                <a:spcPts val="65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微内核设计提供了更细粒度的安全控制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，降低了系统被攻击的风险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，提⾼了整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体系统安全性。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5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更快响应速度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indent="-1905" algn="l" rtl="0" eaLnBrk="0">
              <a:lnSpc>
                <a:spcPct val="115000"/>
              </a:lnSpc>
              <a:spcBef>
                <a:spcPts val="64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微内核架构减少了内核空间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，提⾼了系统调⽤效率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，使系统能够更快速地响应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⽤户操作和外部事件。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6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更轻盈的系统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indent="15240" algn="l" rtl="0" eaLnBrk="0">
              <a:lnSpc>
                <a:spcPct val="115000"/>
              </a:lnSpc>
              <a:spcBef>
                <a:spcPts val="64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占⽤更少的内存和存储空间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，降低系统资源消耗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，提⾼设备性能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，尤其适合资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源受限的设备。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95000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可扩展性强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模块化设计便于功能扩展和维护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，⽀持设备间资源共享和任务协同</a:t>
            </a:r>
            <a:r>
              <a:rPr sz="10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，为分布式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架构奠定基础。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" name="picture 2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34200" y="1990724"/>
            <a:ext cx="4504074" cy="2428875"/>
          </a:xfrm>
          <a:prstGeom prst="rect">
            <a:avLst/>
          </a:prstGeom>
        </p:spPr>
      </p:pic>
      <p:graphicFrame>
        <p:nvGraphicFramePr>
          <p:cNvPr id="7" name="table 228"/>
          <p:cNvGraphicFramePr>
            <a:graphicFrameLocks noGrp="1"/>
          </p:cNvGraphicFramePr>
          <p:nvPr/>
        </p:nvGraphicFramePr>
        <p:xfrm>
          <a:off x="630555" y="4924424"/>
          <a:ext cx="5010150" cy="1066800"/>
        </p:xfrm>
        <a:graphic>
          <a:graphicData uri="http://schemas.openxmlformats.org/drawingml/2006/table">
            <a:tbl>
              <a:tblPr/>
              <a:tblGrid>
                <a:gridCol w="1545590"/>
                <a:gridCol w="1955164"/>
                <a:gridCol w="1509394"/>
              </a:tblGrid>
              <a:tr h="35687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222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000" kern="0" spc="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内核⼤⼩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7188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更⼩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2674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-10" dirty="0">
                          <a:solidFill>
                            <a:srgbClr val="FCA5A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更⼤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97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启动速度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7188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2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更快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2611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20" dirty="0">
                          <a:solidFill>
                            <a:srgbClr val="FCA5A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较慢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5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841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系统响应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0520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86EFAC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更敏捷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5943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30" dirty="0">
                          <a:solidFill>
                            <a:srgbClr val="FCA5A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较迟缓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230"/>
          <p:cNvSpPr/>
          <p:nvPr/>
        </p:nvSpPr>
        <p:spPr>
          <a:xfrm>
            <a:off x="6347771" y="1484248"/>
            <a:ext cx="5137784" cy="480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7000"/>
              </a:lnSpc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采⽤微内核设计</a:t>
            </a:r>
            <a:r>
              <a:rPr sz="13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，与传统宏内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核相⽐</a:t>
            </a:r>
            <a:r>
              <a:rPr sz="13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，具备更⾼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的安全性和更快的响应速度</a:t>
            </a:r>
            <a:r>
              <a:rPr sz="1300" kern="0" spc="-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，让系统更轻盈⽽不失强⼤。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" name="textbox 232"/>
          <p:cNvSpPr/>
          <p:nvPr/>
        </p:nvSpPr>
        <p:spPr>
          <a:xfrm>
            <a:off x="383159" y="433146"/>
            <a:ext cx="3110229" cy="417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微内核架构及其优势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" name="textbox 234"/>
          <p:cNvSpPr/>
          <p:nvPr/>
        </p:nvSpPr>
        <p:spPr>
          <a:xfrm>
            <a:off x="617855" y="1520824"/>
            <a:ext cx="2156460" cy="395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3000" kern="0" spc="15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3000" kern="0" spc="1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微内核与宏内核对⽐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" name="textbox 236"/>
          <p:cNvSpPr/>
          <p:nvPr/>
        </p:nvSpPr>
        <p:spPr>
          <a:xfrm>
            <a:off x="631513" y="4664951"/>
            <a:ext cx="4469129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对⽐项                                                     微内核                 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宏内核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" name="textbox 238"/>
          <p:cNvSpPr/>
          <p:nvPr/>
        </p:nvSpPr>
        <p:spPr>
          <a:xfrm>
            <a:off x="640581" y="6080251"/>
            <a:ext cx="4382770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内存占⽤               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更低                                 </a:t>
            </a:r>
            <a:r>
              <a:rPr sz="1000" kern="0" spc="0" dirty="0">
                <a:solidFill>
                  <a:srgbClr val="FCA5A5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" name="picture 2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45555" y="4714874"/>
            <a:ext cx="381000" cy="381000"/>
          </a:xfrm>
          <a:prstGeom prst="rect">
            <a:avLst/>
          </a:prstGeom>
        </p:spPr>
      </p:pic>
      <p:pic>
        <p:nvPicPr>
          <p:cNvPr id="14" name="picture 2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45555" y="2466974"/>
            <a:ext cx="381000" cy="381000"/>
          </a:xfrm>
          <a:prstGeom prst="rect">
            <a:avLst/>
          </a:prstGeom>
        </p:spPr>
      </p:pic>
      <p:pic>
        <p:nvPicPr>
          <p:cNvPr id="15" name="picture 2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45555" y="3590924"/>
            <a:ext cx="381000" cy="381000"/>
          </a:xfrm>
          <a:prstGeom prst="rect">
            <a:avLst/>
          </a:prstGeom>
        </p:spPr>
      </p:pic>
      <p:pic>
        <p:nvPicPr>
          <p:cNvPr id="16" name="picture 2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45555" y="5838824"/>
            <a:ext cx="381000" cy="381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252" name="picture 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9735" y="855980"/>
            <a:ext cx="914400" cy="38100"/>
          </a:xfrm>
          <a:prstGeom prst="rect">
            <a:avLst/>
          </a:prstGeom>
        </p:spPr>
      </p:pic>
      <p:sp>
        <p:nvSpPr>
          <p:cNvPr id="254" name="rect 254"/>
          <p:cNvSpPr/>
          <p:nvPr/>
        </p:nvSpPr>
        <p:spPr>
          <a:xfrm>
            <a:off x="8087360" y="5556885"/>
            <a:ext cx="3609975" cy="9525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56" name="textbox 256"/>
          <p:cNvSpPr/>
          <p:nvPr/>
        </p:nvSpPr>
        <p:spPr>
          <a:xfrm>
            <a:off x="4258309" y="5556885"/>
            <a:ext cx="3601084" cy="9525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48970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资源共享能⼒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0240" indent="-1270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⽀持设备间⽂件、数据和应⽤的⽆缝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共享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，提⾼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协作效率。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8" name="textbox 258"/>
          <p:cNvSpPr/>
          <p:nvPr/>
        </p:nvSpPr>
        <p:spPr>
          <a:xfrm>
            <a:off x="419735" y="5556885"/>
            <a:ext cx="3609975" cy="9525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0240" algn="l" rtl="0" eaLnBrk="0">
              <a:lnSpc>
                <a:spcPct val="96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⽆缝切换体验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0240" indent="1905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在不同设备间⾃由切换</a:t>
            </a:r>
            <a:r>
              <a:rPr sz="10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，操作习惯保持⼀致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，降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低学习成本。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 rot="21600000">
            <a:off x="2007235" y="2100580"/>
            <a:ext cx="2463800" cy="2969260"/>
            <a:chOff x="-12700" y="-12700"/>
            <a:chExt cx="2463800" cy="3670300"/>
          </a:xfrm>
        </p:grpSpPr>
        <p:pic>
          <p:nvPicPr>
            <p:cNvPr id="262" name="picture 2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438400" cy="3657600"/>
            </a:xfrm>
            <a:prstGeom prst="rect">
              <a:avLst/>
            </a:prstGeom>
          </p:spPr>
        </p:pic>
        <p:sp>
          <p:nvSpPr>
            <p:cNvPr id="264" name="textbox 264"/>
            <p:cNvSpPr/>
            <p:nvPr/>
          </p:nvSpPr>
          <p:spPr>
            <a:xfrm>
              <a:off x="-12700" y="-12700"/>
              <a:ext cx="2463800" cy="31483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92175" algn="l" rtl="0" eaLnBrk="0">
                <a:lnSpc>
                  <a:spcPct val="99000"/>
                </a:lnSpc>
                <a:spcBef>
                  <a:spcPts val="5"/>
                </a:spcBef>
              </a:pPr>
              <a:r>
                <a:rPr sz="13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智能⼿机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69570" algn="l" rtl="0" eaLnBrk="0">
                <a:lnSpc>
                  <a:spcPct val="96000"/>
                </a:lnSpc>
                <a:spcBef>
                  <a:spcPts val="1105"/>
                </a:spcBef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⽀持多种品牌和型号的智能⼿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842645" indent="-541020" algn="l" rtl="0" eaLnBrk="0">
                <a:lnSpc>
                  <a:spcPct val="115000"/>
                </a:lnSpc>
                <a:spcBef>
                  <a:spcPts val="245"/>
                </a:spcBef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机</a:t>
              </a:r>
              <a:r>
                <a:rPr sz="1000" kern="0" spc="-1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，提供流畅的⽤户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界⾯和丰富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的应</a:t>
              </a:r>
              <a:r>
                <a:rPr lang="zh-CN"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用生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态。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92175" algn="l" rtl="0" eaLnBrk="0">
                <a:lnSpc>
                  <a:spcPct val="98000"/>
                </a:lnSpc>
                <a:spcBef>
                  <a:spcPts val="400"/>
                </a:spcBef>
              </a:pPr>
              <a:r>
                <a:rPr sz="13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智能电视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03530" algn="l" rtl="0" eaLnBrk="0">
                <a:lnSpc>
                  <a:spcPct val="96000"/>
                </a:lnSpc>
                <a:spcBef>
                  <a:spcPts val="1105"/>
                </a:spcBef>
              </a:pP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通过智能电视应⽤ ，提供丰富的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70205" indent="-67310" algn="l" rtl="0" eaLnBrk="0">
                <a:lnSpc>
                  <a:spcPct val="115000"/>
                </a:lnSpc>
                <a:spcBef>
                  <a:spcPts val="245"/>
                </a:spcBef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媒体内容和交互体验</a:t>
              </a:r>
              <a:r>
                <a:rPr sz="1000" kern="0" spc="-1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，实现家庭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 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娱乐和信息获取的便捷⽅式。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266" name="picture 2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658735" y="2113280"/>
            <a:ext cx="2438400" cy="2958465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416750" y="1218564"/>
            <a:ext cx="11249659" cy="502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8890" algn="l" rtl="0" eaLnBrk="0">
              <a:lnSpc>
                <a:spcPct val="104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⽀持从智能⼿机到平板电脑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，再到智能电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视和穿戴设备的多种场景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，实现跨设备的⽆缝体验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，确保⽤户在不同设备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上的操作感受始终如—。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0" name="textbox 270"/>
          <p:cNvSpPr/>
          <p:nvPr/>
        </p:nvSpPr>
        <p:spPr>
          <a:xfrm>
            <a:off x="7939119" y="2393352"/>
            <a:ext cx="1885314" cy="2393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4520" algn="l" rtl="0" eaLnBrk="0">
              <a:lnSpc>
                <a:spcPct val="99000"/>
              </a:lnSpc>
            </a:pP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平板电脑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66040" algn="l" rtl="0" eaLnBrk="0">
              <a:lnSpc>
                <a:spcPct val="118000"/>
              </a:lnSpc>
              <a:spcBef>
                <a:spcPts val="100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为平板设备提供专属的⽤户界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⾯</a:t>
            </a:r>
            <a:r>
              <a:rPr sz="10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，⽀持触控和键盘多种输⼊⽅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，带来舒适</a:t>
            </a:r>
            <a:r>
              <a:rPr lang="zh-CN"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阅读和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创作体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0710" algn="l" rtl="0" eaLnBrk="0">
              <a:lnSpc>
                <a:spcPct val="99000"/>
              </a:lnSpc>
              <a:spcBef>
                <a:spcPts val="395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穿戴设备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3660" indent="-61595" algn="l" rtl="0" eaLnBrk="0">
              <a:lnSpc>
                <a:spcPct val="115000"/>
              </a:lnSpc>
              <a:spcBef>
                <a:spcPts val="99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为智能⼿表、</a:t>
            </a:r>
            <a:r>
              <a:rPr sz="10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⽿机等穿戴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设备提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供轻量级系统</a:t>
            </a:r>
            <a:r>
              <a:rPr sz="1000" kern="0" spc="-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，实现通知、通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14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话、健康监测等基础功能。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8728952" y="5717997"/>
            <a:ext cx="2822575" cy="633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统⼀开发⽣态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5000"/>
              </a:lnSpc>
              <a:spcBef>
                <a:spcPts val="5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⼀次开发</a:t>
            </a:r>
            <a:r>
              <a:rPr sz="1000" kern="0" spc="-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，多端适配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，简化跨设备应⽤开发流程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和资源利⽤。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409778" y="336626"/>
            <a:ext cx="2406014" cy="419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27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全场景覆盖能⼒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6" name="textbox 276"/>
          <p:cNvSpPr/>
          <p:nvPr/>
        </p:nvSpPr>
        <p:spPr>
          <a:xfrm>
            <a:off x="4847590" y="3429000"/>
            <a:ext cx="2421255" cy="419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ctr" rtl="0" eaLnBrk="0">
              <a:lnSpc>
                <a:spcPct val="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8445" indent="-246380" algn="ctr" rtl="0" eaLnBrk="0">
              <a:lnSpc>
                <a:spcPct val="109000"/>
              </a:lnSpc>
            </a:pPr>
            <a:r>
              <a:rPr b="1" kern="0" spc="1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HarmonyOS</a:t>
            </a:r>
            <a:r>
              <a:rPr b="1" kern="0" spc="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NEXT</a:t>
            </a:r>
            <a:endParaRPr b="1" kern="0" spc="90" dirty="0">
              <a:solidFill>
                <a:srgbClr val="FFFFFF">
                  <a:alpha val="100000"/>
                </a:srgbClr>
              </a:solidFill>
              <a:latin typeface="Microsoft JhengHei"/>
              <a:ea typeface="Microsoft JhengHei"/>
              <a:cs typeface="Microsoft JhengHei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6"/>
            <a:ext cx="12192000" cy="6858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284" name="picture 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952373"/>
            <a:ext cx="914400" cy="38100"/>
          </a:xfrm>
          <a:prstGeom prst="rect">
            <a:avLst/>
          </a:prstGeom>
        </p:spPr>
      </p:pic>
      <p:sp>
        <p:nvSpPr>
          <p:cNvPr id="288" name="textbox 288"/>
          <p:cNvSpPr/>
          <p:nvPr/>
        </p:nvSpPr>
        <p:spPr>
          <a:xfrm>
            <a:off x="454215" y="1314957"/>
            <a:ext cx="11249659" cy="502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8890" algn="l" rtl="0" eaLnBrk="0">
              <a:lnSpc>
                <a:spcPct val="104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的分布式能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⼒是其核⼼特⾊之—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，⽀持设备间资源共享和任务协同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，实现数据传输和应⽤执⾏的顺畅衔接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带来便捷的使⽤体验。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90" name="picture 2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50643" y="2833785"/>
            <a:ext cx="3150321" cy="1541329"/>
          </a:xfrm>
          <a:prstGeom prst="rect">
            <a:avLst/>
          </a:prstGeom>
        </p:spPr>
      </p:pic>
      <p:sp>
        <p:nvSpPr>
          <p:cNvPr id="292" name="rect 292"/>
          <p:cNvSpPr/>
          <p:nvPr/>
        </p:nvSpPr>
        <p:spPr>
          <a:xfrm>
            <a:off x="457200" y="3088513"/>
            <a:ext cx="541020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94" name="rect 294"/>
          <p:cNvSpPr/>
          <p:nvPr/>
        </p:nvSpPr>
        <p:spPr>
          <a:xfrm>
            <a:off x="457200" y="5107813"/>
            <a:ext cx="541020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96" name="rect 296"/>
          <p:cNvSpPr/>
          <p:nvPr/>
        </p:nvSpPr>
        <p:spPr>
          <a:xfrm>
            <a:off x="457200" y="4098163"/>
            <a:ext cx="5410200" cy="819149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98" name="textbox 298"/>
          <p:cNvSpPr/>
          <p:nvPr/>
        </p:nvSpPr>
        <p:spPr>
          <a:xfrm>
            <a:off x="1220292" y="2070011"/>
            <a:ext cx="4288790" cy="663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设备间资源共享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6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⽀持设备间的数据、⽂件、硬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件资源等⽆缝共享</a:t>
            </a:r>
            <a:r>
              <a:rPr sz="1000" kern="0" spc="-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，实现资源最优分配与使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0" name="textbox 300"/>
          <p:cNvSpPr/>
          <p:nvPr/>
        </p:nvSpPr>
        <p:spPr>
          <a:xfrm>
            <a:off x="1218596" y="3270161"/>
            <a:ext cx="4269740" cy="469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任务协同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0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跨设备任务协作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，⽀持多设备间的数据同步与操作协调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提升⼯作效率。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2" name="textbox 302"/>
          <p:cNvSpPr/>
          <p:nvPr/>
        </p:nvSpPr>
        <p:spPr>
          <a:xfrm>
            <a:off x="1219796" y="4279811"/>
            <a:ext cx="4135120" cy="469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数据传输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  <a:spcBef>
                <a:spcPts val="5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⾼效、</a:t>
            </a:r>
            <a:r>
              <a:rPr sz="1000" kern="0" spc="-1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安全的数据传输机制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，⽀持跨设备的数据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同步与异步数据处理。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4" name="textbox 304"/>
          <p:cNvSpPr/>
          <p:nvPr/>
        </p:nvSpPr>
        <p:spPr>
          <a:xfrm>
            <a:off x="1220654" y="5289461"/>
            <a:ext cx="3867784" cy="469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应⽤执⾏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⽀持应⽤在多设备间迁移与协同执⾏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，提供统⼀的⽤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户界⾯体验。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6" name="textbox 306"/>
          <p:cNvSpPr/>
          <p:nvPr/>
        </p:nvSpPr>
        <p:spPr>
          <a:xfrm>
            <a:off x="454787" y="433019"/>
            <a:ext cx="2415539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分布式创新特性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8572500" y="3450463"/>
            <a:ext cx="914400" cy="914400"/>
            <a:chOff x="0" y="0"/>
            <a:chExt cx="914400" cy="914400"/>
          </a:xfrm>
        </p:grpSpPr>
        <p:pic>
          <p:nvPicPr>
            <p:cNvPr id="308" name="picture 30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914400" cy="914400"/>
            </a:xfrm>
            <a:prstGeom prst="rect">
              <a:avLst/>
            </a:prstGeom>
          </p:spPr>
        </p:pic>
        <p:sp>
          <p:nvSpPr>
            <p:cNvPr id="310" name="textbox 310"/>
            <p:cNvSpPr/>
            <p:nvPr/>
          </p:nvSpPr>
          <p:spPr>
            <a:xfrm>
              <a:off x="-12700" y="-12700"/>
              <a:ext cx="939800" cy="9512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3025" algn="l" rtl="0" eaLnBrk="0">
                <a:lnSpc>
                  <a:spcPct val="95000"/>
                </a:lnSpc>
                <a:spcBef>
                  <a:spcPts val="5"/>
                </a:spcBef>
              </a:pPr>
              <a:r>
                <a:rPr sz="9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分布式服务中⼼</a:t>
              </a:r>
              <a:endParaRPr sz="9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312" name="picture 3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81925" y="3002788"/>
            <a:ext cx="762000" cy="762000"/>
          </a:xfrm>
          <a:prstGeom prst="rect">
            <a:avLst/>
          </a:prstGeom>
        </p:spPr>
      </p:pic>
      <p:pic>
        <p:nvPicPr>
          <p:cNvPr id="314" name="picture 3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191500" y="4517263"/>
            <a:ext cx="762000" cy="761999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867900" y="3298063"/>
            <a:ext cx="762000" cy="762000"/>
          </a:xfrm>
          <a:prstGeom prst="rect">
            <a:avLst/>
          </a:prstGeom>
        </p:spPr>
      </p:pic>
      <p:pic>
        <p:nvPicPr>
          <p:cNvPr id="320" name="picture 3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380220" y="4112133"/>
            <a:ext cx="762000" cy="762000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606425" y="6023521"/>
            <a:ext cx="2007870" cy="2292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9000"/>
              </a:lnSpc>
              <a:tabLst>
                <a:tab pos="28384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分布式能⼒的核⼼优势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4" name="picture 3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19125" y="6051423"/>
            <a:ext cx="190500" cy="171450"/>
          </a:xfrm>
          <a:prstGeom prst="rect">
            <a:avLst/>
          </a:prstGeom>
        </p:spPr>
      </p:pic>
      <p:sp>
        <p:nvSpPr>
          <p:cNvPr id="326" name="textbox 326"/>
          <p:cNvSpPr/>
          <p:nvPr/>
        </p:nvSpPr>
        <p:spPr>
          <a:xfrm>
            <a:off x="8010475" y="6361810"/>
            <a:ext cx="1625600" cy="195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200" kern="0" spc="3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安全可靠的数据传输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8" name="textbox 328"/>
          <p:cNvSpPr/>
          <p:nvPr/>
        </p:nvSpPr>
        <p:spPr>
          <a:xfrm>
            <a:off x="606425" y="6361810"/>
            <a:ext cx="1320800" cy="195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200" kern="0" spc="3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设备间⽆缝体验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0" name="picture 3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19125" y="2050288"/>
            <a:ext cx="457200" cy="457200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19125" y="3250438"/>
            <a:ext cx="457200" cy="457200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19125" y="4260088"/>
            <a:ext cx="457200" cy="4572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19125" y="5269738"/>
            <a:ext cx="457200" cy="457200"/>
          </a:xfrm>
          <a:prstGeom prst="rect">
            <a:avLst/>
          </a:prstGeom>
        </p:spPr>
      </p:pic>
      <p:sp>
        <p:nvSpPr>
          <p:cNvPr id="338" name="textbox 338"/>
          <p:cNvSpPr/>
          <p:nvPr/>
        </p:nvSpPr>
        <p:spPr>
          <a:xfrm>
            <a:off x="4308376" y="6361810"/>
            <a:ext cx="1168400" cy="195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200" kern="0" spc="2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资源最优分配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2" name="textbox 342"/>
          <p:cNvSpPr/>
          <p:nvPr/>
        </p:nvSpPr>
        <p:spPr>
          <a:xfrm>
            <a:off x="7921434" y="3918203"/>
            <a:ext cx="478155" cy="151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智能⼿机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4" name="textbox 344"/>
          <p:cNvSpPr/>
          <p:nvPr/>
        </p:nvSpPr>
        <p:spPr>
          <a:xfrm>
            <a:off x="8338897" y="5432678"/>
            <a:ext cx="478155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智能电视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6" name="textbox 346"/>
          <p:cNvSpPr/>
          <p:nvPr/>
        </p:nvSpPr>
        <p:spPr>
          <a:xfrm>
            <a:off x="9665652" y="4975478"/>
            <a:ext cx="476884" cy="1517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穿戴设备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18" name="textbox 318"/>
          <p:cNvSpPr/>
          <p:nvPr/>
        </p:nvSpPr>
        <p:spPr>
          <a:xfrm>
            <a:off x="10122535" y="4194175"/>
            <a:ext cx="507365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lang="zh-CN"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平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板电脑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430" y="0"/>
            <a:ext cx="12192000" cy="6896100"/>
          </a:xfrm>
          <a:prstGeom prst="rect">
            <a:avLst/>
          </a:prstGeom>
        </p:spPr>
      </p:pic>
      <p:pic>
        <p:nvPicPr>
          <p:cNvPr id="348" name="picture 3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26"/>
            <a:ext cx="12192000" cy="7839075"/>
          </a:xfrm>
          <a:prstGeom prst="rect">
            <a:avLst/>
          </a:prstGeom>
        </p:spPr>
      </p:pic>
      <p:pic>
        <p:nvPicPr>
          <p:cNvPr id="5" name="picture 3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952626"/>
            <a:ext cx="914400" cy="38100"/>
          </a:xfrm>
          <a:prstGeom prst="rect">
            <a:avLst/>
          </a:prstGeom>
        </p:spPr>
      </p:pic>
      <p:sp>
        <p:nvSpPr>
          <p:cNvPr id="6" name="textbox 352"/>
          <p:cNvSpPr/>
          <p:nvPr/>
        </p:nvSpPr>
        <p:spPr>
          <a:xfrm>
            <a:off x="457200" y="6105270"/>
            <a:ext cx="11277600" cy="1277619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31800" algn="l" rtl="0" eaLnBrk="0">
              <a:lnSpc>
                <a:spcPct val="9900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性能保障成果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4335" algn="l" rtl="0" eaLnBrk="0">
              <a:lnSpc>
                <a:spcPct val="92000"/>
              </a:lnSpc>
              <a:spcBef>
                <a:spcPts val="111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提升系统响应速度与操作流畅度                                                                             延⻓设备续航能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7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冲</a:t>
            </a:r>
            <a:r>
              <a:rPr sz="1200" kern="0" spc="1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简化应⽤开发流程                                                                                                为开发者提供更⼤的创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作⾃由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" name="picture 3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78550" y="7029424"/>
            <a:ext cx="152551" cy="152704"/>
          </a:xfrm>
          <a:prstGeom prst="rect">
            <a:avLst/>
          </a:prstGeom>
        </p:spPr>
      </p:pic>
      <p:pic>
        <p:nvPicPr>
          <p:cNvPr id="8" name="picture 3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76619" y="6672022"/>
            <a:ext cx="171450" cy="105507"/>
          </a:xfrm>
          <a:prstGeom prst="rect">
            <a:avLst/>
          </a:prstGeom>
        </p:spPr>
      </p:pic>
      <p:pic>
        <p:nvPicPr>
          <p:cNvPr id="9" name="picture 3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1485" y="433196"/>
            <a:ext cx="11734800" cy="7381875"/>
          </a:xfrm>
          <a:prstGeom prst="rect">
            <a:avLst/>
          </a:prstGeom>
        </p:spPr>
      </p:pic>
      <p:sp>
        <p:nvSpPr>
          <p:cNvPr id="10" name="rect 360"/>
          <p:cNvSpPr/>
          <p:nvPr/>
        </p:nvSpPr>
        <p:spPr>
          <a:xfrm>
            <a:off x="457200" y="3467226"/>
            <a:ext cx="3609975" cy="23336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" name="textbox 362"/>
          <p:cNvSpPr/>
          <p:nvPr/>
        </p:nvSpPr>
        <p:spPr>
          <a:xfrm>
            <a:off x="461073" y="1315211"/>
            <a:ext cx="10861675" cy="5041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0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5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NEXT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通过先进的内存管理和任务调度技术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，为⽤户提供流畅的系统体验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，并⽀持多语⾔编程</a:t>
            </a:r>
            <a:r>
              <a:rPr sz="1500" kern="0" spc="-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，为开发者提供更⼴阔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创作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空间。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" name="textbox 364"/>
          <p:cNvSpPr/>
          <p:nvPr/>
        </p:nvSpPr>
        <p:spPr>
          <a:xfrm>
            <a:off x="8387715" y="4491990"/>
            <a:ext cx="3122295" cy="1277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ctr" rtl="0" eaLnBrk="0">
              <a:lnSpc>
                <a:spcPct val="83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多语⾔编程⽀持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ctr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spcBef>
                <a:spcPts val="310"/>
              </a:spcBef>
              <a:tabLst>
                <a:tab pos="22987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原⽣⽀持多种编程语⾔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9235" algn="l" rtl="0" eaLnBrk="0">
              <a:lnSpc>
                <a:spcPct val="88000"/>
              </a:lnSpc>
              <a:spcBef>
                <a:spcPts val="94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统—的开发接⼝与⼯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具链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1775" algn="l" rtl="0" eaLnBrk="0">
              <a:lnSpc>
                <a:spcPts val="21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简化跨设备应⽤开发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" name="picture 3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362950" y="4876926"/>
            <a:ext cx="133350" cy="133350"/>
          </a:xfrm>
          <a:prstGeom prst="rect">
            <a:avLst/>
          </a:prstGeom>
        </p:spPr>
      </p:pic>
      <p:sp>
        <p:nvSpPr>
          <p:cNvPr id="14" name="textbox 368"/>
          <p:cNvSpPr/>
          <p:nvPr/>
        </p:nvSpPr>
        <p:spPr>
          <a:xfrm>
            <a:off x="5215255" y="4431665"/>
            <a:ext cx="1962785" cy="11385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ctr" rtl="0" eaLnBrk="0">
              <a:lnSpc>
                <a:spcPct val="95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智能任务调度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spcBef>
                <a:spcPts val="300"/>
              </a:spcBef>
              <a:tabLst>
                <a:tab pos="22352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基于优先级的调度策略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6000"/>
              </a:lnSpc>
              <a:spcBef>
                <a:spcPts val="945"/>
              </a:spcBef>
              <a:tabLst>
                <a:tab pos="22860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多核⼼处理器优化利⽤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ctr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spcBef>
                <a:spcPts val="5"/>
              </a:spcBef>
              <a:tabLst>
                <a:tab pos="22542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动态资源分配与调整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" name="picture 3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70805" y="5410326"/>
            <a:ext cx="133350" cy="133350"/>
          </a:xfrm>
          <a:prstGeom prst="rect">
            <a:avLst/>
          </a:prstGeom>
        </p:spPr>
      </p:pic>
      <p:pic>
        <p:nvPicPr>
          <p:cNvPr id="16" name="picture 3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70805" y="5143626"/>
            <a:ext cx="133350" cy="133350"/>
          </a:xfrm>
          <a:prstGeom prst="rect">
            <a:avLst/>
          </a:prstGeom>
        </p:spPr>
      </p:pic>
      <p:pic>
        <p:nvPicPr>
          <p:cNvPr id="17" name="picture 3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70805" y="4876926"/>
            <a:ext cx="133350" cy="133350"/>
          </a:xfrm>
          <a:prstGeom prst="rect">
            <a:avLst/>
          </a:prstGeom>
        </p:spPr>
      </p:pic>
      <p:sp>
        <p:nvSpPr>
          <p:cNvPr id="18" name="textbox 376"/>
          <p:cNvSpPr/>
          <p:nvPr/>
        </p:nvSpPr>
        <p:spPr>
          <a:xfrm>
            <a:off x="1179830" y="4431410"/>
            <a:ext cx="2164079" cy="1137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ctr" rtl="0" eaLnBrk="0">
              <a:lnSpc>
                <a:spcPct val="96000"/>
              </a:lnSpc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先进内存管理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spcBef>
                <a:spcPts val="300"/>
              </a:spcBef>
              <a:tabLst>
                <a:tab pos="22669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智能内存分配与回收机制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0" algn="l" rtl="0" eaLnBrk="0">
              <a:lnSpc>
                <a:spcPct val="96000"/>
              </a:lnSpc>
              <a:spcBef>
                <a:spcPts val="945"/>
              </a:spcBef>
              <a:tabLst>
                <a:tab pos="23177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多应⽤并⾏运⾏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without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卡顿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tabLst>
                <a:tab pos="22987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⾼效内存压缩与优化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9" name="picture 3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92530" y="5410326"/>
            <a:ext cx="133350" cy="133350"/>
          </a:xfrm>
          <a:prstGeom prst="rect">
            <a:avLst/>
          </a:prstGeom>
        </p:spPr>
      </p:pic>
      <p:pic>
        <p:nvPicPr>
          <p:cNvPr id="20" name="picture 3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92530" y="5143626"/>
            <a:ext cx="133350" cy="133350"/>
          </a:xfrm>
          <a:prstGeom prst="rect">
            <a:avLst/>
          </a:prstGeom>
        </p:spPr>
      </p:pic>
      <p:pic>
        <p:nvPicPr>
          <p:cNvPr id="21" name="picture 3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92530" y="4876926"/>
            <a:ext cx="133350" cy="133350"/>
          </a:xfrm>
          <a:prstGeom prst="rect">
            <a:avLst/>
          </a:prstGeom>
        </p:spPr>
      </p:pic>
      <p:sp>
        <p:nvSpPr>
          <p:cNvPr id="22" name="textbox 384"/>
          <p:cNvSpPr/>
          <p:nvPr/>
        </p:nvSpPr>
        <p:spPr>
          <a:xfrm>
            <a:off x="451700" y="433273"/>
            <a:ext cx="2075814" cy="418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5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性能流畅保障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" name="picture 3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810250" y="3705351"/>
            <a:ext cx="571500" cy="571500"/>
          </a:xfrm>
          <a:prstGeom prst="rect">
            <a:avLst/>
          </a:prstGeom>
        </p:spPr>
      </p:pic>
      <p:pic>
        <p:nvPicPr>
          <p:cNvPr id="25" name="picture 3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133600" y="3899661"/>
            <a:ext cx="257175" cy="195071"/>
          </a:xfrm>
          <a:prstGeom prst="rect">
            <a:avLst/>
          </a:prstGeom>
        </p:spPr>
      </p:pic>
      <p:pic>
        <p:nvPicPr>
          <p:cNvPr id="26" name="picture 3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638665" y="3705351"/>
            <a:ext cx="571500" cy="5715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13254</Words>
  <Application>WPS 演示</Application>
  <PresentationFormat>宽屏</PresentationFormat>
  <Paragraphs>1182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Wingdings</vt:lpstr>
      <vt:lpstr>苹方-简</vt:lpstr>
      <vt:lpstr>微软雅黑</vt:lpstr>
      <vt:lpstr>Arial Unicode MS</vt:lpstr>
      <vt:lpstr>Arial</vt:lpstr>
      <vt:lpstr>Microsoft YaHei</vt:lpstr>
      <vt:lpstr>Microsoft JhengHei</vt:lpstr>
      <vt:lpstr>汉仪中简黑简</vt:lpstr>
      <vt:lpstr>Lucida Sans Unicode</vt:lpstr>
      <vt:lpstr>宋体-简</vt:lpstr>
      <vt:lpstr>Lucida Sans Unicode</vt:lpstr>
      <vt:lpstr>Microsoft JhengHei</vt:lpstr>
      <vt:lpstr>Segoe UI Symbol</vt:lpstr>
      <vt:lpstr>Thonburi</vt:lpstr>
      <vt:lpstr>Apple Color Emoji</vt:lpstr>
      <vt:lpstr>Courier New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马剑威</cp:lastModifiedBy>
  <cp:revision>190</cp:revision>
  <dcterms:created xsi:type="dcterms:W3CDTF">2025-08-18T03:38:01Z</dcterms:created>
  <dcterms:modified xsi:type="dcterms:W3CDTF">2025-08-18T03:38:01Z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2052-12.1.21861.21861</vt:lpwstr>
  </property>
  <property fmtid="{D5CDD505-2E9C-101B-9397-08002B2CF9AE}" pid="3" name="ICV">
    <vt:lpwstr>8423B8AF4774C2FF7783A2685EC7AE9D_41</vt:lpwstr>
  </property>
</Properties>
</file>