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84582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4.png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1.png"/><Relationship Id="rId8" Type="http://schemas.openxmlformats.org/officeDocument/2006/relationships/image" Target="../media/image11.png"/><Relationship Id="rId7" Type="http://schemas.openxmlformats.org/officeDocument/2006/relationships/image" Target="../media/image100.png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3" Type="http://schemas.openxmlformats.org/officeDocument/2006/relationships/image" Target="../media/image96.png"/><Relationship Id="rId2" Type="http://schemas.openxmlformats.org/officeDocument/2006/relationships/image" Target="../media/image5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3.png"/><Relationship Id="rId10" Type="http://schemas.openxmlformats.org/officeDocument/2006/relationships/image" Target="../media/image102.png"/><Relationship Id="rId1" Type="http://schemas.openxmlformats.org/officeDocument/2006/relationships/image" Target="../media/image9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png"/><Relationship Id="rId8" Type="http://schemas.openxmlformats.org/officeDocument/2006/relationships/image" Target="../media/image109.png"/><Relationship Id="rId7" Type="http://schemas.openxmlformats.org/officeDocument/2006/relationships/image" Target="../media/image11.png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jpeg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2.jpeg"/><Relationship Id="rId10" Type="http://schemas.openxmlformats.org/officeDocument/2006/relationships/image" Target="../media/image1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1.png"/><Relationship Id="rId8" Type="http://schemas.openxmlformats.org/officeDocument/2006/relationships/image" Target="../media/image120.png"/><Relationship Id="rId7" Type="http://schemas.openxmlformats.org/officeDocument/2006/relationships/image" Target="../media/image119.png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22.png"/><Relationship Id="rId10" Type="http://schemas.openxmlformats.org/officeDocument/2006/relationships/image" Target="../media/image56.png"/><Relationship Id="rId1" Type="http://schemas.openxmlformats.org/officeDocument/2006/relationships/image" Target="../media/image1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8.png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21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image" Target="../media/image1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1.png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jpeg"/><Relationship Id="rId8" Type="http://schemas.openxmlformats.org/officeDocument/2006/relationships/image" Target="../media/image140.jpe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8.jpeg"/><Relationship Id="rId8" Type="http://schemas.openxmlformats.org/officeDocument/2006/relationships/image" Target="../media/image147.png"/><Relationship Id="rId7" Type="http://schemas.openxmlformats.org/officeDocument/2006/relationships/image" Target="../media/image146.png"/><Relationship Id="rId6" Type="http://schemas.openxmlformats.org/officeDocument/2006/relationships/image" Target="../media/image145.png"/><Relationship Id="rId5" Type="http://schemas.openxmlformats.org/officeDocument/2006/relationships/image" Target="../media/image21.png"/><Relationship Id="rId4" Type="http://schemas.openxmlformats.org/officeDocument/2006/relationships/image" Target="../media/image144.png"/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55.png"/><Relationship Id="rId15" Type="http://schemas.openxmlformats.org/officeDocument/2006/relationships/image" Target="../media/image154.png"/><Relationship Id="rId14" Type="http://schemas.openxmlformats.org/officeDocument/2006/relationships/image" Target="../media/image153.png"/><Relationship Id="rId13" Type="http://schemas.openxmlformats.org/officeDocument/2006/relationships/image" Target="../media/image152.png"/><Relationship Id="rId12" Type="http://schemas.openxmlformats.org/officeDocument/2006/relationships/image" Target="../media/image151.png"/><Relationship Id="rId11" Type="http://schemas.openxmlformats.org/officeDocument/2006/relationships/image" Target="../media/image150.png"/><Relationship Id="rId10" Type="http://schemas.openxmlformats.org/officeDocument/2006/relationships/image" Target="../media/image149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0.png"/><Relationship Id="rId8" Type="http://schemas.openxmlformats.org/officeDocument/2006/relationships/image" Target="../media/image159.png"/><Relationship Id="rId7" Type="http://schemas.openxmlformats.org/officeDocument/2006/relationships/image" Target="../media/image21.png"/><Relationship Id="rId6" Type="http://schemas.openxmlformats.org/officeDocument/2006/relationships/image" Target="../media/image102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Relationship Id="rId3" Type="http://schemas.openxmlformats.org/officeDocument/2006/relationships/image" Target="../media/image53.png"/><Relationship Id="rId2" Type="http://schemas.openxmlformats.org/officeDocument/2006/relationships/image" Target="../media/image15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.xml"/><Relationship Id="rId11" Type="http://schemas.openxmlformats.org/officeDocument/2006/relationships/tags" Target="../tags/tag2.xml"/><Relationship Id="rId10" Type="http://schemas.openxmlformats.org/officeDocument/2006/relationships/tags" Target="../tags/tag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6.png"/><Relationship Id="rId7" Type="http://schemas.openxmlformats.org/officeDocument/2006/relationships/image" Target="../media/image165.png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Relationship Id="rId3" Type="http://schemas.openxmlformats.org/officeDocument/2006/relationships/image" Target="../media/image161.png"/><Relationship Id="rId2" Type="http://schemas.openxmlformats.org/officeDocument/2006/relationships/image" Target="../media/image139.pn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24.png"/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image" Target="../media/image16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0.png"/><Relationship Id="rId3" Type="http://schemas.openxmlformats.org/officeDocument/2006/relationships/image" Target="../media/image53.png"/><Relationship Id="rId2" Type="http://schemas.openxmlformats.org/officeDocument/2006/relationships/image" Target="../media/image172.pn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9.png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image" Target="../media/image17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png"/><Relationship Id="rId8" Type="http://schemas.openxmlformats.org/officeDocument/2006/relationships/image" Target="../media/image107.png"/><Relationship Id="rId7" Type="http://schemas.openxmlformats.org/officeDocument/2006/relationships/image" Target="../media/image186.png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Relationship Id="rId3" Type="http://schemas.openxmlformats.org/officeDocument/2006/relationships/image" Target="../media/image182.png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97.png"/><Relationship Id="rId20" Type="http://schemas.openxmlformats.org/officeDocument/2006/relationships/image" Target="../media/image196.png"/><Relationship Id="rId2" Type="http://schemas.openxmlformats.org/officeDocument/2006/relationships/image" Target="../media/image181.png"/><Relationship Id="rId19" Type="http://schemas.openxmlformats.org/officeDocument/2006/relationships/image" Target="../media/image31.png"/><Relationship Id="rId18" Type="http://schemas.openxmlformats.org/officeDocument/2006/relationships/image" Target="../media/image195.png"/><Relationship Id="rId17" Type="http://schemas.openxmlformats.org/officeDocument/2006/relationships/image" Target="../media/image194.png"/><Relationship Id="rId16" Type="http://schemas.openxmlformats.org/officeDocument/2006/relationships/image" Target="../media/image193.png"/><Relationship Id="rId15" Type="http://schemas.openxmlformats.org/officeDocument/2006/relationships/image" Target="../media/image192.png"/><Relationship Id="rId14" Type="http://schemas.openxmlformats.org/officeDocument/2006/relationships/image" Target="../media/image191.png"/><Relationship Id="rId13" Type="http://schemas.openxmlformats.org/officeDocument/2006/relationships/image" Target="../media/image190.png"/><Relationship Id="rId12" Type="http://schemas.openxmlformats.org/officeDocument/2006/relationships/image" Target="../media/image189.png"/><Relationship Id="rId11" Type="http://schemas.openxmlformats.org/officeDocument/2006/relationships/image" Target="../media/image188.png"/><Relationship Id="rId10" Type="http://schemas.openxmlformats.org/officeDocument/2006/relationships/image" Target="../media/image187.png"/><Relationship Id="rId1" Type="http://schemas.openxmlformats.org/officeDocument/2006/relationships/image" Target="../media/image180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0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68.png"/><Relationship Id="rId14" Type="http://schemas.openxmlformats.org/officeDocument/2006/relationships/image" Target="../media/image67.png"/><Relationship Id="rId13" Type="http://schemas.openxmlformats.org/officeDocument/2006/relationships/image" Target="../media/image66.png"/><Relationship Id="rId12" Type="http://schemas.openxmlformats.org/officeDocument/2006/relationships/image" Target="../media/image65.png"/><Relationship Id="rId11" Type="http://schemas.openxmlformats.org/officeDocument/2006/relationships/image" Target="../media/image64.png"/><Relationship Id="rId10" Type="http://schemas.openxmlformats.org/officeDocument/2006/relationships/image" Target="../media/image63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80.png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image" Target="../media/image6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3497292" y="3753103"/>
            <a:ext cx="5221604" cy="1107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4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4500" kern="0" spc="19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模块系统详解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8940" algn="l" rtl="0" eaLnBrk="0">
              <a:lnSpc>
                <a:spcPts val="1885"/>
              </a:lnSpc>
              <a:spcBef>
                <a:spcPts val="0"/>
              </a:spcBef>
            </a:pPr>
            <a:r>
              <a:rPr sz="15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模块化编程、导入导出机制与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应用开发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0" y="2705100"/>
            <a:ext cx="762000" cy="762000"/>
          </a:xfrm>
          <a:prstGeom prst="rect">
            <a:avLst/>
          </a:prstGeom>
        </p:spPr>
      </p:pic>
      <p:sp>
        <p:nvSpPr>
          <p:cNvPr id="8" name="textbox 8"/>
          <p:cNvSpPr/>
          <p:nvPr/>
        </p:nvSpPr>
        <p:spPr>
          <a:xfrm>
            <a:off x="5572125" y="3067050"/>
            <a:ext cx="1047750" cy="4953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7000"/>
              </a:lnSpc>
            </a:pPr>
            <a:r>
              <a:rPr sz="15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第八章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905000" y="1752600"/>
            <a:ext cx="609600" cy="6096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381250" y="5334000"/>
            <a:ext cx="609600" cy="609600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3416300" y="5187950"/>
            <a:ext cx="2138679" cy="187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85000"/>
              </a:lnSpc>
              <a:tabLst>
                <a:tab pos="2171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ECMAScript</a:t>
            </a:r>
            <a:r>
              <a:rPr sz="1200" kern="0" spc="1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&amp;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429000" y="5200650"/>
            <a:ext cx="114300" cy="15239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801100" y="2228850"/>
            <a:ext cx="533400" cy="53340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5911850" y="5165166"/>
            <a:ext cx="134048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10" dirty="0">
                <a:solidFill>
                  <a:srgbClr val="092FA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晶</a:t>
            </a:r>
            <a:r>
              <a:rPr sz="1200" kern="0" spc="300" dirty="0">
                <a:solidFill>
                  <a:srgbClr val="092FA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静态与动态导入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" name="textbox 22"/>
          <p:cNvSpPr/>
          <p:nvPr/>
        </p:nvSpPr>
        <p:spPr>
          <a:xfrm>
            <a:off x="7607300" y="5180558"/>
            <a:ext cx="1169035" cy="20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模块执行流程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620000" y="5200650"/>
            <a:ext cx="152400" cy="152399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11135550" y="7256094"/>
            <a:ext cx="688340" cy="168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020300" y="5962650"/>
            <a:ext cx="266700" cy="266700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695950" y="5238750"/>
            <a:ext cx="76200" cy="76200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391400" y="5238750"/>
            <a:ext cx="76200" cy="76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0700" y="59436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solidFill>
                  <a:schemeClr val="accent1"/>
                </a:solidFill>
                <a:sym typeface="+mn-ea"/>
              </a:rPr>
              <a:t>《鸿蒙</a:t>
            </a:r>
            <a:r>
              <a:rPr lang="en-US" altLang="zh-CN" sz="1600">
                <a:solidFill>
                  <a:schemeClr val="accent1"/>
                </a:solidFill>
                <a:sym typeface="+mn-ea"/>
              </a:rPr>
              <a:t>HarmonyOS NEXT </a:t>
            </a:r>
            <a:r>
              <a:rPr lang="zh-CN" altLang="en-US" sz="1600">
                <a:solidFill>
                  <a:schemeClr val="accent1"/>
                </a:solidFill>
                <a:sym typeface="+mn-ea"/>
              </a:rPr>
              <a:t>开发之路》卷</a:t>
            </a:r>
            <a:r>
              <a:rPr lang="en-US" altLang="zh-CN" sz="1600">
                <a:solidFill>
                  <a:schemeClr val="accent1"/>
                </a:solidFill>
                <a:sym typeface="+mn-ea"/>
              </a:rPr>
              <a:t>1 ArkTS </a:t>
            </a:r>
            <a:r>
              <a:rPr lang="zh-CN" altLang="en-US" sz="1600">
                <a:solidFill>
                  <a:schemeClr val="accent1"/>
                </a:solidFill>
                <a:sym typeface="+mn-ea"/>
              </a:rPr>
              <a:t>语言篇</a:t>
            </a:r>
            <a:endParaRPr lang="zh-CN" altLang="en-US" sz="1600">
              <a:solidFill>
                <a:schemeClr val="accent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picture 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381000" y="1828800"/>
            <a:ext cx="3609975" cy="5067300"/>
            <a:chOff x="0" y="0"/>
            <a:chExt cx="3609975" cy="5067300"/>
          </a:xfrm>
        </p:grpSpPr>
        <p:sp>
          <p:nvSpPr>
            <p:cNvPr id="564" name="rect 564"/>
            <p:cNvSpPr/>
            <p:nvPr/>
          </p:nvSpPr>
          <p:spPr>
            <a:xfrm>
              <a:off x="19050" y="0"/>
              <a:ext cx="3590925" cy="50673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6" name="textbox 566"/>
            <p:cNvSpPr/>
            <p:nvPr/>
          </p:nvSpPr>
          <p:spPr>
            <a:xfrm>
              <a:off x="251085" y="215900"/>
              <a:ext cx="3108960" cy="45618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6740" algn="l" rtl="0" eaLnBrk="0">
                <a:lnSpc>
                  <a:spcPct val="81000"/>
                </a:lnSpc>
                <a:spcBef>
                  <a:spcPts val="5"/>
                </a:spcBef>
                <a:tabLst>
                  <a:tab pos="749300" algn="l"/>
                </a:tabLst>
              </a:pPr>
              <a:r>
                <a:rPr sz="18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10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ets/ts/js</a:t>
              </a:r>
              <a:endParaRPr sz="18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8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050" indent="635" algn="l" rtl="0" eaLnBrk="0">
                <a:lnSpc>
                  <a:spcPct val="113000"/>
                </a:lnSpc>
                <a:spcBef>
                  <a:spcPts val="365"/>
                </a:spcBef>
              </a:pPr>
              <a:r>
                <a:rPr sz="12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遵循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ECMAScript</a:t>
              </a:r>
              <a:r>
                <a:rPr sz="12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模块规范及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CommonJS</a:t>
              </a:r>
              <a:r>
                <a:rPr sz="12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</a:t>
              </a:r>
              <a:r>
                <a:rPr sz="12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规范的标准模块类型。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algn="l" rtl="0" eaLnBrk="0">
                <a:lnSpc>
                  <a:spcPct val="100000"/>
                </a:lnSpc>
                <a:spcBef>
                  <a:spcPts val="40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</a:t>
              </a:r>
              <a:r>
                <a:rPr sz="13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8915" indent="-170815" algn="l" rtl="0" eaLnBrk="0">
                <a:lnSpc>
                  <a:spcPct val="108000"/>
                </a:lnSpc>
                <a:spcBef>
                  <a:spcPts val="1075"/>
                </a:spcBef>
              </a:pPr>
              <a:r>
                <a:rPr sz="1800" kern="0" spc="30" baseline="14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3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支持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ECMAScript</a:t>
              </a:r>
              <a:r>
                <a:rPr sz="12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CommonJS</a:t>
              </a:r>
              <a:r>
                <a:rPr sz="12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两种模块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规范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ct val="91000"/>
                </a:lnSpc>
                <a:spcBef>
                  <a:spcPts val="1075"/>
                </a:spcBef>
              </a:pPr>
              <a:r>
                <a:rPr sz="1800" kern="0" spc="-10" baseline="14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-1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文件对应一个模块，直观清晰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ct val="93000"/>
                </a:lnSpc>
                <a:spcBef>
                  <a:spcPts val="1085"/>
                </a:spcBef>
              </a:pPr>
              <a:r>
                <a:rPr sz="1800" kern="0" spc="-10" baseline="14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-1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import/export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实现模块间的依赖关系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  <a:spcBef>
                  <a:spcPts val="39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使用场景 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8575" indent="-10160" algn="l" rtl="0" eaLnBrk="0">
                <a:lnSpc>
                  <a:spcPct val="116000"/>
                </a:lnSpc>
                <a:spcBef>
                  <a:spcPts val="107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适用于大多数应用开发场景，包括业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务逻辑、 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组件、工具函数等。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0970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000" kern="0" spc="16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Point</a:t>
              </a: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,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Origin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1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383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36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./expo'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09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*</a:t>
              </a:r>
              <a:r>
                <a:rPr sz="1000" kern="0" spc="16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as</a:t>
              </a:r>
              <a:r>
                <a:rPr sz="1000" kern="0" spc="13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Expo</a:t>
              </a:r>
              <a:r>
                <a:rPr sz="1000" kern="0" spc="1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r>
                <a:rPr sz="1000" kern="0" spc="30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35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./expo'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568" name="picture 5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66700" y="228600"/>
              <a:ext cx="571500" cy="571500"/>
            </a:xfrm>
            <a:prstGeom prst="rect">
              <a:avLst/>
            </a:prstGeom>
          </p:spPr>
        </p:pic>
        <p:pic>
          <p:nvPicPr>
            <p:cNvPr id="570" name="picture 5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14300" cy="5067300"/>
            </a:xfrm>
            <a:prstGeom prst="rect">
              <a:avLst/>
            </a:prstGeom>
          </p:spPr>
        </p:pic>
        <p:pic>
          <p:nvPicPr>
            <p:cNvPr id="572" name="picture 57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3368764" y="4826000"/>
              <a:ext cx="12610" cy="12700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 rot="21600000">
            <a:off x="8201025" y="1828800"/>
            <a:ext cx="3609975" cy="5067300"/>
            <a:chOff x="0" y="0"/>
            <a:chExt cx="3609975" cy="5067300"/>
          </a:xfrm>
        </p:grpSpPr>
        <p:sp>
          <p:nvSpPr>
            <p:cNvPr id="574" name="rect 574"/>
            <p:cNvSpPr/>
            <p:nvPr/>
          </p:nvSpPr>
          <p:spPr>
            <a:xfrm>
              <a:off x="19050" y="0"/>
              <a:ext cx="3590925" cy="50673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6" name="textbox 576"/>
            <p:cNvSpPr/>
            <p:nvPr/>
          </p:nvSpPr>
          <p:spPr>
            <a:xfrm>
              <a:off x="254000" y="215900"/>
              <a:ext cx="3076575" cy="45618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2000"/>
                </a:lnSpc>
                <a:spcBef>
                  <a:spcPts val="0"/>
                </a:spcBef>
                <a:tabLst>
                  <a:tab pos="760730" algn="l"/>
                </a:tabLst>
              </a:pPr>
              <a:r>
                <a:rPr sz="18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Native</a:t>
              </a:r>
              <a:r>
                <a:rPr sz="1800" kern="0" spc="38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7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115" indent="-11430" algn="l" rtl="0" eaLnBrk="0">
                <a:lnSpc>
                  <a:spcPct val="11700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通常是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.so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文件，提供与底层系统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交互的接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</a:t>
              </a:r>
              <a:r>
                <a:rPr sz="1200" kern="0" spc="-9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口。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605" algn="l" rtl="0" eaLnBrk="0">
                <a:lnSpc>
                  <a:spcPct val="100000"/>
                </a:lnSpc>
                <a:spcBef>
                  <a:spcPts val="395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</a:t>
              </a:r>
              <a:r>
                <a:rPr sz="13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940"/>
                </a:spcBef>
              </a:pPr>
              <a:r>
                <a:rPr sz="1800" kern="0" spc="-20" baseline="19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-2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导入和导出语法与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ets/ts/js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模块一致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890"/>
                </a:spcBef>
              </a:pPr>
              <a:r>
                <a:rPr sz="1800" kern="0" spc="0" baseline="17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不支持在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CommonJS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模块中导入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890"/>
                </a:spcBef>
              </a:pPr>
              <a:r>
                <a:rPr sz="1800" kern="0" spc="-10" baseline="16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-1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不支持同时使用命名空间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  <a:spcBef>
                  <a:spcPts val="40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使用场景 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670" indent="-8255" algn="l" rtl="0" eaLnBrk="0">
                <a:lnSpc>
                  <a:spcPct val="119000"/>
                </a:lnSpc>
                <a:spcBef>
                  <a:spcPts val="985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适用于需要高性能或直接系统交互的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场景，如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图形渲染、数据库访问等。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1605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nativeModule</a:t>
              </a:r>
              <a:r>
                <a:rPr sz="1000" kern="0" spc="1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44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8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./module.so'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578" name="picture 57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66700" y="228600"/>
              <a:ext cx="571500" cy="571500"/>
            </a:xfrm>
            <a:prstGeom prst="rect">
              <a:avLst/>
            </a:prstGeom>
          </p:spPr>
        </p:pic>
        <p:pic>
          <p:nvPicPr>
            <p:cNvPr id="580" name="picture 58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14300" cy="5067300"/>
            </a:xfrm>
            <a:prstGeom prst="rect">
              <a:avLst/>
            </a:prstGeom>
          </p:spPr>
        </p:pic>
        <p:pic>
          <p:nvPicPr>
            <p:cNvPr id="582" name="picture 58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3368713" y="4826000"/>
              <a:ext cx="12661" cy="12700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 rot="21600000">
            <a:off x="4295775" y="1828800"/>
            <a:ext cx="3600450" cy="5067300"/>
            <a:chOff x="0" y="0"/>
            <a:chExt cx="3600450" cy="5067300"/>
          </a:xfrm>
        </p:grpSpPr>
        <p:sp>
          <p:nvSpPr>
            <p:cNvPr id="584" name="rect 584"/>
            <p:cNvSpPr/>
            <p:nvPr/>
          </p:nvSpPr>
          <p:spPr>
            <a:xfrm>
              <a:off x="19049" y="0"/>
              <a:ext cx="3581400" cy="50673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6" name="textbox 586"/>
            <p:cNvSpPr/>
            <p:nvPr/>
          </p:nvSpPr>
          <p:spPr>
            <a:xfrm>
              <a:off x="247811" y="215900"/>
              <a:ext cx="3076575" cy="45618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9915" algn="l" rtl="0" eaLnBrk="0">
                <a:lnSpc>
                  <a:spcPct val="100000"/>
                </a:lnSpc>
                <a:spcBef>
                  <a:spcPts val="5"/>
                </a:spcBef>
                <a:tabLst>
                  <a:tab pos="726440" algn="l"/>
                </a:tabLst>
              </a:pPr>
              <a:r>
                <a:rPr sz="18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JSON</a:t>
              </a:r>
              <a:r>
                <a:rPr sz="1800" kern="0" spc="17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文件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7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ct val="11200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轻量级的数据交换格式，采用完全独立于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编程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语言的文本格式。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algn="l" rtl="0" eaLnBrk="0">
                <a:lnSpc>
                  <a:spcPct val="100000"/>
                </a:lnSpc>
                <a:spcBef>
                  <a:spcPts val="395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</a:t>
              </a:r>
              <a:r>
                <a:rPr sz="13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940"/>
                </a:spcBef>
              </a:pPr>
              <a:r>
                <a:rPr sz="1800" kern="0" spc="0" baseline="18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只支持默认导入（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default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890"/>
                </a:spcBef>
              </a:pPr>
              <a:r>
                <a:rPr sz="1800" kern="0" spc="-30" baseline="16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7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无需编写导出语句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ct val="96000"/>
                </a:lnSpc>
                <a:spcBef>
                  <a:spcPts val="1015"/>
                </a:spcBef>
              </a:pPr>
              <a:r>
                <a:rPr sz="1800" kern="0" spc="0" baseline="1400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•</a:t>
              </a:r>
              <a:r>
                <a:rPr sz="1100" kern="0" spc="0" dirty="0">
                  <a:solidFill>
                    <a:srgbClr val="60A5F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模块内容为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JSO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对象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  <a:spcBef>
                  <a:spcPts val="39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使用场景 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8415" algn="l" rtl="0" eaLnBrk="0">
                <a:lnSpc>
                  <a:spcPct val="115000"/>
                </a:lnSpc>
                <a:spcBef>
                  <a:spcPts val="110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适用于配置文件、常量数据、国际化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资源等需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要跨语言的数据交换场景。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0970" algn="l" rtl="0" eaLnBrk="0">
                <a:lnSpc>
                  <a:spcPts val="147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data</a:t>
              </a:r>
              <a:r>
                <a:rPr sz="1000" kern="0" spc="17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r>
                <a:rPr sz="1000" kern="0" spc="30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35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example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json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588" name="picture 5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266700" y="228600"/>
              <a:ext cx="571500" cy="571500"/>
            </a:xfrm>
            <a:prstGeom prst="rect">
              <a:avLst/>
            </a:prstGeom>
          </p:spPr>
        </p:pic>
        <p:pic>
          <p:nvPicPr>
            <p:cNvPr id="590" name="picture 5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14300" cy="5067300"/>
            </a:xfrm>
            <a:prstGeom prst="rect">
              <a:avLst/>
            </a:prstGeom>
          </p:spPr>
        </p:pic>
        <p:pic>
          <p:nvPicPr>
            <p:cNvPr id="592" name="picture 59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3359175" y="4826000"/>
              <a:ext cx="12674" cy="12700"/>
            </a:xfrm>
            <a:prstGeom prst="rect">
              <a:avLst/>
            </a:prstGeom>
          </p:spPr>
        </p:pic>
      </p:grpSp>
      <p:sp>
        <p:nvSpPr>
          <p:cNvPr id="594" name="rect 594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6" name="rect 596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8" name="textbox 598"/>
          <p:cNvSpPr/>
          <p:nvPr/>
        </p:nvSpPr>
        <p:spPr>
          <a:xfrm>
            <a:off x="369728" y="958754"/>
            <a:ext cx="2978785" cy="3416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支持的模块类型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picture 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85800"/>
            <a:ext cx="12192000" cy="708660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6324600" y="1638300"/>
            <a:ext cx="5562600" cy="5676900"/>
            <a:chOff x="0" y="0"/>
            <a:chExt cx="5562600" cy="5676900"/>
          </a:xfrm>
        </p:grpSpPr>
        <p:sp>
          <p:nvSpPr>
            <p:cNvPr id="604" name="rect 604"/>
            <p:cNvSpPr/>
            <p:nvPr/>
          </p:nvSpPr>
          <p:spPr>
            <a:xfrm>
              <a:off x="0" y="0"/>
              <a:ext cx="5562600" cy="56769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6" name="textbox 606"/>
            <p:cNvSpPr/>
            <p:nvPr/>
          </p:nvSpPr>
          <p:spPr>
            <a:xfrm>
              <a:off x="187325" y="250761"/>
              <a:ext cx="5130800" cy="47072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0350" algn="l" rtl="0" eaLnBrk="0">
                <a:lnSpc>
                  <a:spcPct val="92000"/>
                </a:lnSpc>
                <a:tabLst>
                  <a:tab pos="371475" algn="l"/>
                </a:tabLst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模块图构建示例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320"/>
                </a:lnSpc>
                <a:spcBef>
                  <a:spcPts val="0"/>
                </a:spcBef>
                <a:tabLst>
                  <a:tab pos="242570" algn="l"/>
                </a:tabLst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普通模块节点                       </a:t>
              </a:r>
              <a:r>
                <a:rPr sz="1000" kern="0" spc="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  入口文件节点                                  依赖关系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08" name="picture 6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4556123" y="4781550"/>
              <a:ext cx="133350" cy="152400"/>
            </a:xfrm>
            <a:prstGeom prst="rect">
              <a:avLst/>
            </a:prstGeom>
          </p:spPr>
        </p:pic>
        <p:pic>
          <p:nvPicPr>
            <p:cNvPr id="610" name="picture 6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367914" y="4781550"/>
              <a:ext cx="152400" cy="152400"/>
            </a:xfrm>
            <a:prstGeom prst="rect">
              <a:avLst/>
            </a:prstGeom>
          </p:spPr>
        </p:pic>
        <p:pic>
          <p:nvPicPr>
            <p:cNvPr id="612" name="picture 6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00025" y="4781550"/>
              <a:ext cx="152400" cy="152400"/>
            </a:xfrm>
            <a:prstGeom prst="rect">
              <a:avLst/>
            </a:prstGeom>
          </p:spPr>
        </p:pic>
        <p:pic>
          <p:nvPicPr>
            <p:cNvPr id="614" name="picture 6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266700"/>
              <a:ext cx="219075" cy="190500"/>
            </a:xfrm>
            <a:prstGeom prst="rect">
              <a:avLst/>
            </a:prstGeom>
          </p:spPr>
        </p:pic>
        <p:pic>
          <p:nvPicPr>
            <p:cNvPr id="616" name="picture 6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596900" y="723755"/>
              <a:ext cx="4127500" cy="3257694"/>
            </a:xfrm>
            <a:prstGeom prst="rect">
              <a:avLst/>
            </a:prstGeom>
          </p:spPr>
        </p:pic>
      </p:grpSp>
      <p:sp>
        <p:nvSpPr>
          <p:cNvPr id="618" name="textbox 618"/>
          <p:cNvSpPr/>
          <p:nvPr/>
        </p:nvSpPr>
        <p:spPr>
          <a:xfrm>
            <a:off x="304799" y="3276600"/>
            <a:ext cx="5562600" cy="29337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2000"/>
              </a:lnSpc>
              <a:tabLst>
                <a:tab pos="53086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模块加载过程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ts val="1510"/>
              </a:lnSpc>
              <a:spcBef>
                <a:spcPts val="1490"/>
              </a:spcBef>
              <a:tabLst>
                <a:tab pos="49403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入口文件定义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：入口文件触发模块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节点树构建，通常是执行起点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5300" indent="-171450" algn="l" rtl="0" eaLnBrk="0">
              <a:lnSpc>
                <a:spcPct val="114000"/>
              </a:lnSpc>
              <a:spcBef>
                <a:spcPts val="1455"/>
              </a:spcBef>
              <a:tabLst>
                <a:tab pos="49593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递归加载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：从入口文件（模块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树的根节点）开始，递归加载所有依赖文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9110" indent="-175260" algn="l" rtl="0" eaLnBrk="0">
              <a:lnSpc>
                <a:spcPct val="112000"/>
              </a:lnSpc>
              <a:spcBef>
                <a:spcPts val="1560"/>
              </a:spcBef>
              <a:tabLst>
                <a:tab pos="49212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加载终止条件 ：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当所有分支节点和叶子节点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都被加载后，模块图构建完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ts val="1510"/>
              </a:lnSpc>
              <a:spcBef>
                <a:spcPts val="370"/>
              </a:spcBef>
              <a:tabLst>
                <a:tab pos="49403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特殊入口 ：</a:t>
            </a:r>
            <a:r>
              <a:rPr sz="1200" kern="0" spc="-2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除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import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语句外，内置加载接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口（如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1650" algn="l" rtl="0" eaLnBrk="0">
              <a:lnSpc>
                <a:spcPts val="1510"/>
              </a:lnSpc>
              <a:spcBef>
                <a:spcPts val="29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windowStage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loadContent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）或路由跳转也可触发模块加载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33400" y="5619750"/>
            <a:ext cx="95250" cy="95250"/>
          </a:xfrm>
          <a:prstGeom prst="rect">
            <a:avLst/>
          </a:prstGeom>
        </p:spPr>
      </p:pic>
      <p:pic>
        <p:nvPicPr>
          <p:cNvPr id="622" name="picture 6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3400" y="5010150"/>
            <a:ext cx="95250" cy="95250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3400" y="4400550"/>
            <a:ext cx="95250" cy="95250"/>
          </a:xfrm>
          <a:prstGeom prst="rect">
            <a:avLst/>
          </a:prstGeom>
        </p:spPr>
      </p:pic>
      <p:pic>
        <p:nvPicPr>
          <p:cNvPr id="626" name="picture 6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3400" y="4019550"/>
            <a:ext cx="95250" cy="95250"/>
          </a:xfrm>
          <a:prstGeom prst="rect">
            <a:avLst/>
          </a:prstGeom>
        </p:spPr>
      </p:pic>
      <p:pic>
        <p:nvPicPr>
          <p:cNvPr id="628" name="picture 6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33400" y="3543300"/>
            <a:ext cx="190500" cy="190500"/>
          </a:xfrm>
          <a:prstGeom prst="rect">
            <a:avLst/>
          </a:prstGeom>
        </p:spPr>
      </p:pic>
      <p:sp>
        <p:nvSpPr>
          <p:cNvPr id="630" name="textbox 630"/>
          <p:cNvSpPr/>
          <p:nvPr/>
        </p:nvSpPr>
        <p:spPr>
          <a:xfrm>
            <a:off x="304799" y="1638300"/>
            <a:ext cx="5562600" cy="14859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4000"/>
              </a:lnSpc>
              <a:spcBef>
                <a:spcPts val="5"/>
              </a:spcBef>
            </a:pPr>
            <a:r>
              <a:rPr sz="1500" kern="0" spc="30" dirty="0">
                <a:solidFill>
                  <a:srgbClr val="072099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品</a:t>
            </a:r>
            <a:r>
              <a:rPr sz="1500" kern="0" spc="480" dirty="0">
                <a:solidFill>
                  <a:srgbClr val="072099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模块图的概念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模块图是一个以入口文件为根节点的树形结构，展示了模块间的依赖关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系。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通过递归方式加载所有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依赖文件，形成完整的模块依赖树。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2" name="rect 632"/>
          <p:cNvSpPr/>
          <p:nvPr/>
        </p:nvSpPr>
        <p:spPr>
          <a:xfrm>
            <a:off x="0" y="6858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4" name="rect 634"/>
          <p:cNvSpPr/>
          <p:nvPr/>
        </p:nvSpPr>
        <p:spPr>
          <a:xfrm>
            <a:off x="314325" y="6343650"/>
            <a:ext cx="5543550" cy="761999"/>
          </a:xfrm>
          <a:prstGeom prst="rect">
            <a:avLst/>
          </a:prstGeom>
          <a:solidFill>
            <a:srgbClr val="DBEAFE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6" name="textbox 636"/>
          <p:cNvSpPr/>
          <p:nvPr/>
        </p:nvSpPr>
        <p:spPr>
          <a:xfrm>
            <a:off x="468083" y="6498666"/>
            <a:ext cx="5170804" cy="438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18745" algn="l" rtl="0" eaLnBrk="0">
              <a:lnSpc>
                <a:spcPct val="113000"/>
              </a:lnSpc>
              <a:tabLst>
                <a:tab pos="24574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i="1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模块图构建是</a:t>
            </a:r>
            <a:r>
              <a:rPr sz="1200" i="1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i="1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模块化执行的第一步，为后续的模块执行</a:t>
            </a:r>
            <a:r>
              <a:rPr sz="1200" i="1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顺序奠定基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i="1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础。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8" name="picture 6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85775" y="6524625"/>
            <a:ext cx="114300" cy="152400"/>
          </a:xfrm>
          <a:prstGeom prst="rect">
            <a:avLst/>
          </a:prstGeom>
        </p:spPr>
      </p:pic>
      <p:sp>
        <p:nvSpPr>
          <p:cNvPr id="640" name="rect 640"/>
          <p:cNvSpPr/>
          <p:nvPr/>
        </p:nvSpPr>
        <p:spPr>
          <a:xfrm>
            <a:off x="0" y="76200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2" name="textbox 642"/>
          <p:cNvSpPr/>
          <p:nvPr/>
        </p:nvSpPr>
        <p:spPr>
          <a:xfrm>
            <a:off x="365442" y="835596"/>
            <a:ext cx="3743325" cy="349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模块化运行流程 ：模块图构建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6" name="picture 6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95275" y="6343650"/>
            <a:ext cx="76200" cy="7619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picture 6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6324600" y="1752600"/>
            <a:ext cx="5562600" cy="4267200"/>
            <a:chOff x="0" y="0"/>
            <a:chExt cx="5562600" cy="4267200"/>
          </a:xfrm>
        </p:grpSpPr>
        <p:sp>
          <p:nvSpPr>
            <p:cNvPr id="650" name="rect 650"/>
            <p:cNvSpPr/>
            <p:nvPr/>
          </p:nvSpPr>
          <p:spPr>
            <a:xfrm>
              <a:off x="0" y="0"/>
              <a:ext cx="5562600" cy="42672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652" name="picture 6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828675" y="628650"/>
              <a:ext cx="3905250" cy="3047999"/>
            </a:xfrm>
            <a:prstGeom prst="rect">
              <a:avLst/>
            </a:prstGeom>
          </p:spPr>
        </p:pic>
        <p:pic>
          <p:nvPicPr>
            <p:cNvPr id="654" name="picture 6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628900" y="2000250"/>
              <a:ext cx="304800" cy="304800"/>
            </a:xfrm>
            <a:prstGeom prst="rect">
              <a:avLst/>
            </a:prstGeom>
          </p:spPr>
        </p:pic>
        <p:pic>
          <p:nvPicPr>
            <p:cNvPr id="656" name="picture 6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628900" y="2990850"/>
              <a:ext cx="304800" cy="304800"/>
            </a:xfrm>
            <a:prstGeom prst="rect">
              <a:avLst/>
            </a:prstGeom>
          </p:spPr>
        </p:pic>
        <p:sp>
          <p:nvSpPr>
            <p:cNvPr id="658" name="textbox 658"/>
            <p:cNvSpPr/>
            <p:nvPr/>
          </p:nvSpPr>
          <p:spPr>
            <a:xfrm>
              <a:off x="891675" y="214338"/>
              <a:ext cx="3783329" cy="38538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44880" algn="l" rtl="0" eaLnBrk="0">
                <a:lnSpc>
                  <a:spcPct val="99000"/>
                </a:lnSpc>
              </a:pPr>
              <a:r>
                <a:rPr sz="1300" kern="0" spc="5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模块树后序遍历执行示例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57375" algn="l" rtl="0" eaLnBrk="0">
                <a:lnSpc>
                  <a:spcPct val="8200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51660" algn="l" rtl="0" eaLnBrk="0">
                <a:lnSpc>
                  <a:spcPct val="8300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2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52295" algn="l" rtl="0" eaLnBrk="0">
                <a:lnSpc>
                  <a:spcPct val="82000"/>
                </a:lnSpc>
                <a:spcBef>
                  <a:spcPts val="36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3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1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开始，先执行最左侧的子树，再依次向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上执行父节点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60" name="picture 6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771775" y="1390650"/>
              <a:ext cx="19050" cy="609600"/>
            </a:xfrm>
            <a:prstGeom prst="rect">
              <a:avLst/>
            </a:prstGeom>
          </p:spPr>
        </p:pic>
        <p:pic>
          <p:nvPicPr>
            <p:cNvPr id="662" name="picture 6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771775" y="2381250"/>
              <a:ext cx="19050" cy="609600"/>
            </a:xfrm>
            <a:prstGeom prst="rect">
              <a:avLst/>
            </a:prstGeom>
          </p:spPr>
        </p:pic>
      </p:grpSp>
      <p:sp>
        <p:nvSpPr>
          <p:cNvPr id="664" name="rect 664"/>
          <p:cNvSpPr/>
          <p:nvPr/>
        </p:nvSpPr>
        <p:spPr>
          <a:xfrm>
            <a:off x="304800" y="2895600"/>
            <a:ext cx="5562600" cy="1905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6" name="textbox 666"/>
          <p:cNvSpPr/>
          <p:nvPr/>
        </p:nvSpPr>
        <p:spPr>
          <a:xfrm>
            <a:off x="304799" y="5029200"/>
            <a:ext cx="5562600" cy="16002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ct val="97000"/>
              </a:lnSpc>
              <a:spcBef>
                <a:spcPts val="5"/>
              </a:spcBef>
              <a:tabLst>
                <a:tab pos="40005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采用后序遍历的原因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0000"/>
              </a:lnSpc>
              <a:spcBef>
                <a:spcPts val="1455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保证依赖关系的正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965"/>
              </a:spcBef>
              <a:tabLst>
                <a:tab pos="42418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先执行没有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import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的模块（叶子节点）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2000"/>
              </a:lnSpc>
              <a:spcBef>
                <a:spcPts val="0"/>
              </a:spcBef>
              <a:tabLst>
                <a:tab pos="4184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确保所有依赖模块在当前模块执行前已加载完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8" name="picture 6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95300" y="6248400"/>
            <a:ext cx="152400" cy="152400"/>
          </a:xfrm>
          <a:prstGeom prst="rect">
            <a:avLst/>
          </a:prstGeom>
        </p:spPr>
      </p:pic>
      <p:pic>
        <p:nvPicPr>
          <p:cNvPr id="670" name="picture 6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95300" y="5943600"/>
            <a:ext cx="152400" cy="152400"/>
          </a:xfrm>
          <a:prstGeom prst="rect">
            <a:avLst/>
          </a:prstGeom>
        </p:spPr>
      </p:pic>
      <p:pic>
        <p:nvPicPr>
          <p:cNvPr id="672" name="picture 6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95300" y="5638800"/>
            <a:ext cx="152400" cy="152400"/>
          </a:xfrm>
          <a:prstGeom prst="rect">
            <a:avLst/>
          </a:prstGeom>
        </p:spPr>
      </p:pic>
      <p:pic>
        <p:nvPicPr>
          <p:cNvPr id="674" name="picture 6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95300" y="5257800"/>
            <a:ext cx="133350" cy="171450"/>
          </a:xfrm>
          <a:prstGeom prst="rect">
            <a:avLst/>
          </a:prstGeom>
        </p:spPr>
      </p:pic>
      <p:sp>
        <p:nvSpPr>
          <p:cNvPr id="676" name="rect 676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8" name="textbox 678"/>
          <p:cNvSpPr/>
          <p:nvPr/>
        </p:nvSpPr>
        <p:spPr>
          <a:xfrm>
            <a:off x="479685" y="3071838"/>
            <a:ext cx="3949065" cy="1567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5740" algn="l" rtl="0" eaLnBrk="0">
              <a:lnSpc>
                <a:spcPct val="82000"/>
              </a:lnSpc>
              <a:spcBef>
                <a:spcPts val="114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从模块树的最左侧子树开始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5740" algn="l" rtl="0" eaLnBrk="0">
              <a:lnSpc>
                <a:spcPts val="2880"/>
              </a:lnSpc>
              <a:tabLst>
                <a:tab pos="3041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递归执行每个子节点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5740" algn="l" rtl="0" eaLnBrk="0">
              <a:lnSpc>
                <a:spcPts val="1510"/>
              </a:lnSpc>
              <a:spcBef>
                <a:spcPts val="1190"/>
              </a:spcBef>
              <a:tabLst>
                <a:tab pos="30162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执行完所有子节点后，再执行父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节点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5740" algn="l" rtl="0" eaLnBrk="0">
              <a:lnSpc>
                <a:spcPts val="1510"/>
              </a:lnSpc>
              <a:spcBef>
                <a:spcPts val="5"/>
              </a:spcBef>
              <a:tabLst>
                <a:tab pos="3041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重复此过程，直至执行到模块树的根节点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（入口文件）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80" name="picture 6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0550" y="4486275"/>
            <a:ext cx="95250" cy="95250"/>
          </a:xfrm>
          <a:prstGeom prst="rect">
            <a:avLst/>
          </a:prstGeom>
        </p:spPr>
      </p:pic>
      <p:pic>
        <p:nvPicPr>
          <p:cNvPr id="682" name="picture 6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0550" y="4143375"/>
            <a:ext cx="95250" cy="95250"/>
          </a:xfrm>
          <a:prstGeom prst="rect">
            <a:avLst/>
          </a:prstGeom>
        </p:spPr>
      </p:pic>
      <p:pic>
        <p:nvPicPr>
          <p:cNvPr id="684" name="picture 6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0550" y="3800475"/>
            <a:ext cx="95250" cy="95250"/>
          </a:xfrm>
          <a:prstGeom prst="rect">
            <a:avLst/>
          </a:prstGeom>
        </p:spPr>
      </p:pic>
      <p:pic>
        <p:nvPicPr>
          <p:cNvPr id="686" name="picture 6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0550" y="3457575"/>
            <a:ext cx="95250" cy="95250"/>
          </a:xfrm>
          <a:prstGeom prst="rect">
            <a:avLst/>
          </a:prstGeom>
        </p:spPr>
      </p:pic>
      <p:sp>
        <p:nvSpPr>
          <p:cNvPr id="688" name="textbox 688"/>
          <p:cNvSpPr/>
          <p:nvPr/>
        </p:nvSpPr>
        <p:spPr>
          <a:xfrm>
            <a:off x="292100" y="1763217"/>
            <a:ext cx="5511800" cy="911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95000"/>
              </a:lnSpc>
              <a:tabLst>
                <a:tab pos="287020" algn="l"/>
              </a:tabLst>
            </a:pP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后序遍历执行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indent="-508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模块执行采用后序遍历方式，从模块树的最左侧子树开始，按照深度优先的顺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序递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归执行每个子节点。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0" name="picture 6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04800" y="1781175"/>
            <a:ext cx="200025" cy="228600"/>
          </a:xfrm>
          <a:prstGeom prst="rect">
            <a:avLst/>
          </a:prstGeom>
        </p:spPr>
      </p:pic>
      <p:sp>
        <p:nvSpPr>
          <p:cNvPr id="692" name="rect 692"/>
          <p:cNvSpPr/>
          <p:nvPr/>
        </p:nvSpPr>
        <p:spPr>
          <a:xfrm>
            <a:off x="6477000" y="6172200"/>
            <a:ext cx="5257800" cy="4572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4" name="rect 694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6" name="textbox 696"/>
          <p:cNvSpPr/>
          <p:nvPr/>
        </p:nvSpPr>
        <p:spPr>
          <a:xfrm>
            <a:off x="365442" y="949896"/>
            <a:ext cx="4029709" cy="3511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模块化运行流程 ：模块执行顺序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8" name="textbox 698"/>
          <p:cNvSpPr/>
          <p:nvPr/>
        </p:nvSpPr>
        <p:spPr>
          <a:xfrm>
            <a:off x="6578600" y="6289116"/>
            <a:ext cx="8636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25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入口文件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0" name="picture 7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591300" y="6324600"/>
            <a:ext cx="152400" cy="152400"/>
          </a:xfrm>
          <a:prstGeom prst="rect">
            <a:avLst/>
          </a:prstGeom>
        </p:spPr>
      </p:pic>
      <p:sp>
        <p:nvSpPr>
          <p:cNvPr id="702" name="textbox 702"/>
          <p:cNvSpPr/>
          <p:nvPr/>
        </p:nvSpPr>
        <p:spPr>
          <a:xfrm>
            <a:off x="8674100" y="6289116"/>
            <a:ext cx="8636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模块节点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4" name="picture 7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686800" y="6324600"/>
            <a:ext cx="152400" cy="152400"/>
          </a:xfrm>
          <a:prstGeom prst="rect">
            <a:avLst/>
          </a:prstGeom>
        </p:spPr>
      </p:pic>
      <p:sp>
        <p:nvSpPr>
          <p:cNvPr id="708" name="textbox 708"/>
          <p:cNvSpPr/>
          <p:nvPr/>
        </p:nvSpPr>
        <p:spPr>
          <a:xfrm>
            <a:off x="10769600" y="6304508"/>
            <a:ext cx="863600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660"/>
              </a:lnSpc>
            </a:pPr>
            <a:r>
              <a:rPr sz="2400" kern="0" spc="100" dirty="0">
                <a:solidFill>
                  <a:srgbClr val="75A4D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400" kern="0" spc="-50" dirty="0">
                <a:solidFill>
                  <a:srgbClr val="75A4D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执行顺序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10" name="picture 7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04800" y="2895600"/>
            <a:ext cx="381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" name="picture 7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61188"/>
            <a:ext cx="12192000" cy="7724775"/>
          </a:xfrm>
          <a:prstGeom prst="rect">
            <a:avLst/>
          </a:prstGeom>
        </p:spPr>
      </p:pic>
      <p:sp>
        <p:nvSpPr>
          <p:cNvPr id="714" name="rect 714"/>
          <p:cNvSpPr/>
          <p:nvPr/>
        </p:nvSpPr>
        <p:spPr>
          <a:xfrm>
            <a:off x="5229225" y="1313688"/>
            <a:ext cx="6657975" cy="249555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6" name="textbox 716"/>
          <p:cNvSpPr/>
          <p:nvPr/>
        </p:nvSpPr>
        <p:spPr>
          <a:xfrm>
            <a:off x="491267" y="4628565"/>
            <a:ext cx="4657725" cy="2667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1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0200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8295" algn="l" rtl="0" eaLnBrk="0">
              <a:lnSpc>
                <a:spcPts val="1240"/>
              </a:lnSpc>
              <a:spcBef>
                <a:spcPts val="175"/>
              </a:spcBef>
            </a:pP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y:</a:t>
            </a:r>
            <a:r>
              <a:rPr sz="1000" kern="0" spc="1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210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(x: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y: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5955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5955" algn="l" rtl="0" eaLnBrk="0">
              <a:lnSpc>
                <a:spcPts val="1240"/>
              </a:lnSpc>
              <a:spcBef>
                <a:spcPts val="175"/>
              </a:spcBef>
            </a:pP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.y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464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(0,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Distance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(p1: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p2: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.sqrt((p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</a:t>
            </a:r>
            <a:r>
              <a:rPr sz="1000" kern="0" spc="2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p1.x)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2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(p2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</a:t>
            </a:r>
            <a:r>
              <a:rPr sz="1000" kern="0" spc="2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p1.x)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2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(p2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8" name="rect 718"/>
          <p:cNvSpPr/>
          <p:nvPr/>
        </p:nvSpPr>
        <p:spPr>
          <a:xfrm>
            <a:off x="0" y="361188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0" name="textbox 720"/>
          <p:cNvSpPr/>
          <p:nvPr/>
        </p:nvSpPr>
        <p:spPr>
          <a:xfrm>
            <a:off x="286613" y="1331391"/>
            <a:ext cx="4709159" cy="1717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什么是模块导出</a:t>
            </a:r>
            <a:r>
              <a:rPr sz="1800" kern="0" spc="-18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1270" algn="l" rtl="0" eaLnBrk="0">
              <a:lnSpc>
                <a:spcPct val="121000"/>
              </a:lnSpc>
              <a:spcBef>
                <a:spcPts val="145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模块导出是将模块中的顶层声明（变量、函数、类等）暴露给其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他模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块使用的关键机制。通过使用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关键字，可以显式地将模块内部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的声明导出。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indent="635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未被导出的声明则被视为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，只能在模块内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部使用，无法在模块外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部访问。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8629650" y="4037838"/>
            <a:ext cx="3257550" cy="1628775"/>
            <a:chOff x="0" y="0"/>
            <a:chExt cx="3257550" cy="1628775"/>
          </a:xfrm>
        </p:grpSpPr>
        <p:sp>
          <p:nvSpPr>
            <p:cNvPr id="722" name="rect 722"/>
            <p:cNvSpPr/>
            <p:nvPr/>
          </p:nvSpPr>
          <p:spPr>
            <a:xfrm>
              <a:off x="0" y="0"/>
              <a:ext cx="3257550" cy="1628775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24" name="textbox 724"/>
            <p:cNvSpPr/>
            <p:nvPr/>
          </p:nvSpPr>
          <p:spPr>
            <a:xfrm>
              <a:off x="139739" y="767473"/>
              <a:ext cx="2962275" cy="6953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</a:pPr>
              <a:r>
                <a:rPr sz="1300" kern="0" spc="5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私有性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indent="635" algn="l" rtl="0" eaLnBrk="0">
                <a:lnSpc>
                  <a:spcPct val="115000"/>
                </a:lnSpc>
                <a:spcBef>
                  <a:spcPts val="5"/>
                </a:spcBef>
              </a:pP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未导出的声明在模块外部不可见，有效封装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模块内</a:t>
              </a:r>
              <a:r>
                <a:rPr sz="10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部实现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26" name="picture 7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52400" y="152400"/>
              <a:ext cx="476250" cy="476250"/>
            </a:xfrm>
            <a:prstGeom prst="rect">
              <a:avLst/>
            </a:prstGeom>
          </p:spPr>
        </p:pic>
      </p:grpSp>
      <p:sp>
        <p:nvSpPr>
          <p:cNvPr id="728" name="rect 728"/>
          <p:cNvSpPr/>
          <p:nvPr/>
        </p:nvSpPr>
        <p:spPr>
          <a:xfrm>
            <a:off x="5229225" y="4037838"/>
            <a:ext cx="3248025" cy="1628775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0" name="rect 730"/>
          <p:cNvSpPr/>
          <p:nvPr/>
        </p:nvSpPr>
        <p:spPr>
          <a:xfrm>
            <a:off x="8629650" y="5819013"/>
            <a:ext cx="3257550" cy="16192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2" name="group 22"/>
          <p:cNvGrpSpPr/>
          <p:nvPr/>
        </p:nvGrpSpPr>
        <p:grpSpPr>
          <a:xfrm rot="21600000">
            <a:off x="5229225" y="5819013"/>
            <a:ext cx="3248025" cy="1619250"/>
            <a:chOff x="0" y="0"/>
            <a:chExt cx="3248025" cy="1619250"/>
          </a:xfrm>
        </p:grpSpPr>
        <p:sp>
          <p:nvSpPr>
            <p:cNvPr id="732" name="rect 732"/>
            <p:cNvSpPr/>
            <p:nvPr/>
          </p:nvSpPr>
          <p:spPr>
            <a:xfrm>
              <a:off x="0" y="0"/>
              <a:ext cx="3248025" cy="161925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34" name="textbox 734"/>
            <p:cNvSpPr/>
            <p:nvPr/>
          </p:nvSpPr>
          <p:spPr>
            <a:xfrm>
              <a:off x="133853" y="768502"/>
              <a:ext cx="2962275" cy="69469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1300" kern="0" spc="6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依赖关系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495" indent="-2540" algn="l" rtl="0" eaLnBrk="0">
                <a:lnSpc>
                  <a:spcPct val="115000"/>
                </a:lnSpc>
                <a:spcBef>
                  <a:spcPts val="5"/>
                </a:spcBef>
              </a:pP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导出的实体可以被其他模块导入使用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，建立模块间</a:t>
              </a:r>
              <a:r>
                <a:rPr sz="10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的依赖关系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36" name="picture 7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52400" y="152400"/>
              <a:ext cx="476250" cy="476250"/>
            </a:xfrm>
            <a:prstGeom prst="rect">
              <a:avLst/>
            </a:prstGeom>
          </p:spPr>
        </p:pic>
      </p:grpSp>
      <p:sp>
        <p:nvSpPr>
          <p:cNvPr id="738" name="rect 738"/>
          <p:cNvSpPr/>
          <p:nvPr/>
        </p:nvSpPr>
        <p:spPr>
          <a:xfrm>
            <a:off x="5648325" y="5152263"/>
            <a:ext cx="552450" cy="1524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0" name="textbox 740"/>
          <p:cNvSpPr/>
          <p:nvPr/>
        </p:nvSpPr>
        <p:spPr>
          <a:xfrm>
            <a:off x="5365650" y="4804111"/>
            <a:ext cx="2849245" cy="7054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100000"/>
              </a:lnSpc>
            </a:pPr>
            <a:r>
              <a:rPr sz="13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导出方式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810" algn="l" rtl="0" eaLnBrk="0">
              <a:lnSpc>
                <a:spcPct val="118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-19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关键字导出变量、函数、类等顶层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2" name="rect 742"/>
          <p:cNvSpPr/>
          <p:nvPr/>
        </p:nvSpPr>
        <p:spPr>
          <a:xfrm>
            <a:off x="0" y="7933563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4" name="rect 744"/>
          <p:cNvSpPr/>
          <p:nvPr/>
        </p:nvSpPr>
        <p:spPr>
          <a:xfrm>
            <a:off x="6243637" y="1966150"/>
            <a:ext cx="1514475" cy="1076325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746" name="table 746"/>
          <p:cNvGraphicFramePr>
            <a:graphicFrameLocks noGrp="1"/>
          </p:cNvGraphicFramePr>
          <p:nvPr/>
        </p:nvGraphicFramePr>
        <p:xfrm>
          <a:off x="6238875" y="1961388"/>
          <a:ext cx="1524000" cy="1085850"/>
        </p:xfrm>
        <a:graphic>
          <a:graphicData uri="http://schemas.openxmlformats.org/drawingml/2006/table">
            <a:tbl>
              <a:tblPr/>
              <a:tblGrid>
                <a:gridCol w="1524000"/>
              </a:tblGrid>
              <a:tr h="1073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61975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1200" kern="0" spc="-1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-1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47370" algn="l" rtl="0" eaLnBrk="0">
                        <a:lnSpc>
                          <a:spcPct val="91000"/>
                        </a:lnSpc>
                        <a:spcBef>
                          <a:spcPts val="0"/>
                        </a:spcBef>
                      </a:pPr>
                      <a:r>
                        <a:rPr sz="9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内部声明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8" name="rect 748"/>
          <p:cNvSpPr/>
          <p:nvPr/>
        </p:nvSpPr>
        <p:spPr>
          <a:xfrm>
            <a:off x="9348787" y="1966150"/>
            <a:ext cx="1514475" cy="1076325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750" name="table 750"/>
          <p:cNvGraphicFramePr>
            <a:graphicFrameLocks noGrp="1"/>
          </p:cNvGraphicFramePr>
          <p:nvPr/>
        </p:nvGraphicFramePr>
        <p:xfrm>
          <a:off x="9344025" y="1961388"/>
          <a:ext cx="1524000" cy="1085850"/>
        </p:xfrm>
        <a:graphic>
          <a:graphicData uri="http://schemas.openxmlformats.org/drawingml/2006/table">
            <a:tbl>
              <a:tblPr/>
              <a:tblGrid>
                <a:gridCol w="1524000"/>
              </a:tblGrid>
              <a:tr h="1073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58800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1200" kern="0" spc="3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3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B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39750" algn="l" rtl="0" eaLnBrk="0">
                        <a:lnSpc>
                          <a:spcPts val="1130"/>
                        </a:lnSpc>
                      </a:pPr>
                      <a:r>
                        <a:rPr sz="9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导入使用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52" name="textbox 752"/>
          <p:cNvSpPr/>
          <p:nvPr/>
        </p:nvSpPr>
        <p:spPr>
          <a:xfrm>
            <a:off x="8775561" y="6586486"/>
            <a:ext cx="2689860" cy="504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避免污染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通过作用域隔离，避免不同模块间的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命名冲突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4" name="textbox 754"/>
          <p:cNvSpPr/>
          <p:nvPr/>
        </p:nvSpPr>
        <p:spPr>
          <a:xfrm>
            <a:off x="365442" y="519842"/>
            <a:ext cx="1743075" cy="3448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模块导出机制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6" name="textbox 756"/>
          <p:cNvSpPr/>
          <p:nvPr/>
        </p:nvSpPr>
        <p:spPr>
          <a:xfrm>
            <a:off x="5439945" y="1564449"/>
            <a:ext cx="1553210" cy="239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8" name="picture 7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381625" y="4190238"/>
            <a:ext cx="476250" cy="476250"/>
          </a:xfrm>
          <a:prstGeom prst="rect">
            <a:avLst/>
          </a:prstGeom>
        </p:spPr>
      </p:pic>
      <p:pic>
        <p:nvPicPr>
          <p:cNvPr id="760" name="picture 7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782050" y="5971413"/>
            <a:ext cx="476250" cy="476250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04800" y="4466463"/>
            <a:ext cx="76200" cy="2971799"/>
          </a:xfrm>
          <a:prstGeom prst="rect">
            <a:avLst/>
          </a:prstGeom>
        </p:spPr>
      </p:pic>
      <p:sp>
        <p:nvSpPr>
          <p:cNvPr id="766" name="textbox 766"/>
          <p:cNvSpPr/>
          <p:nvPr/>
        </p:nvSpPr>
        <p:spPr>
          <a:xfrm>
            <a:off x="6847247" y="3354654"/>
            <a:ext cx="32385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68" name="textbox 768"/>
          <p:cNvSpPr/>
          <p:nvPr/>
        </p:nvSpPr>
        <p:spPr>
          <a:xfrm>
            <a:off x="9949271" y="3354654"/>
            <a:ext cx="32385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70" name="picture 7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915150" y="2159889"/>
            <a:ext cx="171450" cy="231647"/>
          </a:xfrm>
          <a:prstGeom prst="rect">
            <a:avLst/>
          </a:prstGeom>
        </p:spPr>
      </p:pic>
      <p:pic>
        <p:nvPicPr>
          <p:cNvPr id="772" name="picture 7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020300" y="2159889"/>
            <a:ext cx="171450" cy="231647"/>
          </a:xfrm>
          <a:prstGeom prst="rect">
            <a:avLst/>
          </a:prstGeom>
        </p:spPr>
      </p:pic>
      <p:pic>
        <p:nvPicPr>
          <p:cNvPr id="774" name="picture 7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762875" y="2703660"/>
            <a:ext cx="257851" cy="134703"/>
          </a:xfrm>
          <a:prstGeom prst="rect">
            <a:avLst/>
          </a:prstGeom>
        </p:spPr>
      </p:pic>
      <p:pic>
        <p:nvPicPr>
          <p:cNvPr id="776" name="picture 7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934200" y="3152013"/>
            <a:ext cx="133350" cy="152400"/>
          </a:xfrm>
          <a:prstGeom prst="rect">
            <a:avLst/>
          </a:prstGeom>
        </p:spPr>
      </p:pic>
      <p:pic>
        <p:nvPicPr>
          <p:cNvPr id="778" name="picture 7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039350" y="3152013"/>
            <a:ext cx="13335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picture 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10895"/>
            <a:ext cx="12192000" cy="782955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304799" y="1263395"/>
            <a:ext cx="11582400" cy="3314700"/>
            <a:chOff x="0" y="0"/>
            <a:chExt cx="11582400" cy="3314700"/>
          </a:xfrm>
        </p:grpSpPr>
        <p:sp>
          <p:nvSpPr>
            <p:cNvPr id="782" name="rect 782"/>
            <p:cNvSpPr/>
            <p:nvPr/>
          </p:nvSpPr>
          <p:spPr>
            <a:xfrm>
              <a:off x="0" y="0"/>
              <a:ext cx="11582400" cy="33147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4" name="rect 784"/>
            <p:cNvSpPr/>
            <p:nvPr/>
          </p:nvSpPr>
          <p:spPr>
            <a:xfrm>
              <a:off x="228600" y="647700"/>
              <a:ext cx="11125200" cy="2438400"/>
            </a:xfrm>
            <a:prstGeom prst="rect">
              <a:avLst/>
            </a:prstGeom>
            <a:solidFill>
              <a:srgbClr val="11182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6" name="textbox 786"/>
            <p:cNvSpPr/>
            <p:nvPr/>
          </p:nvSpPr>
          <p:spPr>
            <a:xfrm>
              <a:off x="215900" y="240146"/>
              <a:ext cx="3299459" cy="26657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</a:pPr>
              <a:r>
                <a:rPr sz="1500" kern="0" spc="-40" dirty="0">
                  <a:solidFill>
                    <a:srgbClr val="041F9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60" dirty="0">
                  <a:solidFill>
                    <a:srgbClr val="041F9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500" kern="0" spc="-4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导出示例代码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2085" algn="l" rtl="0" eaLnBrk="0">
                <a:lnSpc>
                  <a:spcPts val="1240"/>
                </a:lnSpc>
                <a:spcBef>
                  <a:spcPts val="300"/>
                </a:spcBef>
              </a:pPr>
              <a:r>
                <a:rPr sz="1000" kern="0" spc="-1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10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expo</a:t>
              </a:r>
              <a:r>
                <a:rPr sz="1000" kern="0" spc="-35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.ets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1450" algn="l" rtl="0" eaLnBrk="0">
                <a:lnSpc>
                  <a:spcPts val="1220"/>
                </a:lnSpc>
                <a:spcBef>
                  <a:spcPts val="260"/>
                </a:spcBef>
              </a:pPr>
              <a:r>
                <a:rPr sz="1000" b="1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export</a:t>
              </a:r>
              <a:r>
                <a:rPr sz="1000" b="1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000" kern="0" spc="11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Point</a:t>
              </a:r>
              <a:r>
                <a:rPr sz="1000" kern="0" spc="15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90855" algn="l" rtl="0" eaLnBrk="0">
                <a:lnSpc>
                  <a:spcPts val="1325"/>
                </a:lnSpc>
                <a:spcBef>
                  <a:spcPts val="280"/>
                </a:spcBef>
              </a:pPr>
              <a:r>
                <a:rPr sz="1000" kern="0" spc="-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-33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9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88950" algn="l" rtl="0" eaLnBrk="0">
                <a:lnSpc>
                  <a:spcPts val="1240"/>
                </a:lnSpc>
                <a:spcBef>
                  <a:spcPts val="175"/>
                </a:spcBef>
              </a:pPr>
              <a:r>
                <a:rPr sz="1000" kern="0" spc="-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</a:t>
              </a:r>
              <a:r>
                <a:rPr sz="1000" kern="0" spc="-3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9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2125" algn="l" rtl="0" eaLnBrk="0">
                <a:lnSpc>
                  <a:spcPts val="1325"/>
                </a:lnSpc>
                <a:spcBef>
                  <a:spcPts val="305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构造函数，接收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constructor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-30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</a:t>
              </a:r>
              <a:r>
                <a:rPr sz="1000" kern="0" spc="-35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15340" algn="l" rtl="0" eaLnBrk="0">
                <a:lnSpc>
                  <a:spcPts val="1325"/>
                </a:lnSpc>
                <a:spcBef>
                  <a:spcPts val="260"/>
                </a:spcBef>
              </a:pPr>
              <a:r>
                <a:rPr sz="1000" b="1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b="1" kern="0" spc="-2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-3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9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3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15340" algn="l" rtl="0" eaLnBrk="0">
                <a:lnSpc>
                  <a:spcPts val="1240"/>
                </a:lnSpc>
                <a:spcBef>
                  <a:spcPts val="175"/>
                </a:spcBef>
              </a:pPr>
              <a:r>
                <a:rPr sz="1000" b="1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b="1" kern="0" spc="-3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-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</a:t>
              </a:r>
              <a:r>
                <a:rPr sz="1000" kern="0" spc="9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8B5CF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9593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589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304800" y="6559295"/>
            <a:ext cx="11582400" cy="800099"/>
            <a:chOff x="0" y="0"/>
            <a:chExt cx="11582400" cy="800099"/>
          </a:xfrm>
        </p:grpSpPr>
        <p:sp>
          <p:nvSpPr>
            <p:cNvPr id="788" name="rect 788"/>
            <p:cNvSpPr/>
            <p:nvPr/>
          </p:nvSpPr>
          <p:spPr>
            <a:xfrm>
              <a:off x="19050" y="0"/>
              <a:ext cx="11563350" cy="800099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90" name="textbox 790"/>
            <p:cNvSpPr/>
            <p:nvPr/>
          </p:nvSpPr>
          <p:spPr>
            <a:xfrm>
              <a:off x="177800" y="164541"/>
              <a:ext cx="9599930" cy="2692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5575" algn="l" rtl="0" eaLnBrk="0">
                <a:lnSpc>
                  <a:spcPts val="1510"/>
                </a:lnSpc>
                <a:tabLst>
                  <a:tab pos="276225" algn="l"/>
                </a:tabLst>
              </a:pPr>
              <a:r>
                <a:rPr sz="12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导出要点   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未显式导出的声明在模块外不可见，增加了代码的封装性和重用性。导出的类、变量和函数可在其他模块中通过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导入语句使用。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92" name="picture 79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214745"/>
              <a:ext cx="142875" cy="206086"/>
            </a:xfrm>
            <a:prstGeom prst="rect">
              <a:avLst/>
            </a:prstGeom>
          </p:spPr>
        </p:pic>
        <p:pic>
          <p:nvPicPr>
            <p:cNvPr id="794" name="picture 7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800099"/>
            </a:xfrm>
            <a:prstGeom prst="rect">
              <a:avLst/>
            </a:prstGeom>
          </p:spPr>
        </p:pic>
      </p:grpSp>
      <p:sp>
        <p:nvSpPr>
          <p:cNvPr id="796" name="rect 796"/>
          <p:cNvSpPr/>
          <p:nvPr/>
        </p:nvSpPr>
        <p:spPr>
          <a:xfrm>
            <a:off x="0" y="310895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8" name="textbox 798"/>
          <p:cNvSpPr/>
          <p:nvPr/>
        </p:nvSpPr>
        <p:spPr>
          <a:xfrm>
            <a:off x="323850" y="4720971"/>
            <a:ext cx="3762375" cy="173355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750"/>
              </a:lnSpc>
            </a:pPr>
            <a:r>
              <a:rPr sz="2600" kern="0" spc="280" dirty="0">
                <a:solidFill>
                  <a:srgbClr val="17358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2600" kern="0" spc="280" dirty="0">
                <a:solidFill>
                  <a:srgbClr val="17358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28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类导出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1020"/>
              </a:spcBef>
              <a:tabLst>
                <a:tab pos="3810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r>
              <a:rPr sz="1200" b="1" kern="0" spc="2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class</a:t>
            </a:r>
            <a:r>
              <a:rPr sz="1200" b="1" kern="0" spc="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Point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ct val="91000"/>
              </a:lnSpc>
              <a:spcBef>
                <a:spcPts val="1015"/>
              </a:spcBef>
              <a:tabLst>
                <a:tab pos="38735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类的实例可被模块外访问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0000"/>
              </a:lnSpc>
              <a:tabLst>
                <a:tab pos="3822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包含构造函数和属性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0" name="picture 8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6250" y="6111620"/>
            <a:ext cx="152400" cy="152400"/>
          </a:xfrm>
          <a:prstGeom prst="rect">
            <a:avLst/>
          </a:prstGeom>
        </p:spPr>
      </p:pic>
      <p:pic>
        <p:nvPicPr>
          <p:cNvPr id="802" name="picture 8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6250" y="5806820"/>
            <a:ext cx="152400" cy="152400"/>
          </a:xfrm>
          <a:prstGeom prst="rect">
            <a:avLst/>
          </a:prstGeom>
        </p:spPr>
      </p:pic>
      <p:pic>
        <p:nvPicPr>
          <p:cNvPr id="804" name="picture 8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6250" y="5502020"/>
            <a:ext cx="152400" cy="152400"/>
          </a:xfrm>
          <a:prstGeom prst="rect">
            <a:avLst/>
          </a:prstGeom>
        </p:spPr>
      </p:pic>
      <p:sp>
        <p:nvSpPr>
          <p:cNvPr id="806" name="textbox 806"/>
          <p:cNvSpPr/>
          <p:nvPr/>
        </p:nvSpPr>
        <p:spPr>
          <a:xfrm>
            <a:off x="8105775" y="4711446"/>
            <a:ext cx="3762375" cy="173355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8650" algn="l" rtl="0" eaLnBrk="0">
              <a:lnSpc>
                <a:spcPct val="96000"/>
              </a:lnSpc>
              <a:spcBef>
                <a:spcPts val="0"/>
              </a:spcBef>
              <a:tabLst>
                <a:tab pos="75565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函数导出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ts val="1510"/>
              </a:lnSpc>
              <a:spcBef>
                <a:spcPts val="370"/>
              </a:spcBef>
              <a:tabLst>
                <a:tab pos="3835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r>
              <a:rPr sz="12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function</a:t>
            </a:r>
            <a:r>
              <a:rPr sz="1200" b="1" kern="0" spc="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Distance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890"/>
              </a:spcBef>
              <a:tabLst>
                <a:tab pos="3841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计算两点之间距离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0000"/>
              </a:lnSpc>
              <a:spcBef>
                <a:spcPts val="5"/>
              </a:spcBef>
              <a:tabLst>
                <a:tab pos="3937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函数在模块外可被调用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8" name="picture 8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58175" y="6102095"/>
            <a:ext cx="152400" cy="152400"/>
          </a:xfrm>
          <a:prstGeom prst="rect">
            <a:avLst/>
          </a:prstGeom>
        </p:spPr>
      </p:pic>
      <p:pic>
        <p:nvPicPr>
          <p:cNvPr id="810" name="picture 8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58175" y="5797295"/>
            <a:ext cx="152400" cy="152400"/>
          </a:xfrm>
          <a:prstGeom prst="rect">
            <a:avLst/>
          </a:prstGeom>
        </p:spPr>
      </p:pic>
      <p:pic>
        <p:nvPicPr>
          <p:cNvPr id="812" name="picture 8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58175" y="5492495"/>
            <a:ext cx="152400" cy="152400"/>
          </a:xfrm>
          <a:prstGeom prst="rect">
            <a:avLst/>
          </a:prstGeom>
        </p:spPr>
      </p:pic>
      <p:pic>
        <p:nvPicPr>
          <p:cNvPr id="814" name="picture 8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58175" y="4863846"/>
            <a:ext cx="476250" cy="476250"/>
          </a:xfrm>
          <a:prstGeom prst="rect">
            <a:avLst/>
          </a:prstGeom>
        </p:spPr>
      </p:pic>
      <p:sp>
        <p:nvSpPr>
          <p:cNvPr id="816" name="textbox 816"/>
          <p:cNvSpPr/>
          <p:nvPr/>
        </p:nvSpPr>
        <p:spPr>
          <a:xfrm>
            <a:off x="4210050" y="4711446"/>
            <a:ext cx="3752850" cy="173355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8650" algn="l" rtl="0" eaLnBrk="0">
              <a:lnSpc>
                <a:spcPct val="99000"/>
              </a:lnSpc>
              <a:spcBef>
                <a:spcPts val="0"/>
              </a:spcBef>
              <a:tabLst>
                <a:tab pos="73914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变量导出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ts val="1510"/>
              </a:lnSpc>
              <a:spcBef>
                <a:spcPts val="370"/>
              </a:spcBef>
              <a:tabLst>
                <a:tab pos="37719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r>
              <a:rPr sz="1200" b="1" kern="0" spc="2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let</a:t>
            </a:r>
            <a:r>
              <a:rPr sz="1200" b="1" kern="0" spc="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Origin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510"/>
              </a:lnSpc>
              <a:spcBef>
                <a:spcPts val="890"/>
              </a:spcBef>
              <a:tabLst>
                <a:tab pos="38544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Origin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被初始化为原点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(0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,0)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1000"/>
              </a:lnSpc>
              <a:tabLst>
                <a:tab pos="3803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变量在模块外可通过名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称访问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8" name="picture 8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62450" y="6102095"/>
            <a:ext cx="152400" cy="152400"/>
          </a:xfrm>
          <a:prstGeom prst="rect">
            <a:avLst/>
          </a:prstGeom>
        </p:spPr>
      </p:pic>
      <p:pic>
        <p:nvPicPr>
          <p:cNvPr id="820" name="picture 8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62450" y="5797295"/>
            <a:ext cx="152400" cy="152400"/>
          </a:xfrm>
          <a:prstGeom prst="rect">
            <a:avLst/>
          </a:prstGeom>
        </p:spPr>
      </p:pic>
      <p:pic>
        <p:nvPicPr>
          <p:cNvPr id="822" name="picture 8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62450" y="5492495"/>
            <a:ext cx="152400" cy="152400"/>
          </a:xfrm>
          <a:prstGeom prst="rect">
            <a:avLst/>
          </a:prstGeom>
        </p:spPr>
      </p:pic>
      <p:pic>
        <p:nvPicPr>
          <p:cNvPr id="824" name="picture 8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62450" y="4863846"/>
            <a:ext cx="476250" cy="476250"/>
          </a:xfrm>
          <a:prstGeom prst="rect">
            <a:avLst/>
          </a:prstGeom>
        </p:spPr>
      </p:pic>
      <p:sp>
        <p:nvSpPr>
          <p:cNvPr id="826" name="rect 826"/>
          <p:cNvSpPr/>
          <p:nvPr/>
        </p:nvSpPr>
        <p:spPr>
          <a:xfrm>
            <a:off x="0" y="7988045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28" name="textbox 828"/>
          <p:cNvSpPr/>
          <p:nvPr/>
        </p:nvSpPr>
        <p:spPr>
          <a:xfrm>
            <a:off x="365442" y="469551"/>
            <a:ext cx="1743075" cy="346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picture 8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834" name="rect 834"/>
          <p:cNvSpPr/>
          <p:nvPr/>
        </p:nvSpPr>
        <p:spPr>
          <a:xfrm>
            <a:off x="4267199" y="2171700"/>
            <a:ext cx="3657600" cy="332422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36" name="rect 836"/>
          <p:cNvSpPr/>
          <p:nvPr/>
        </p:nvSpPr>
        <p:spPr>
          <a:xfrm>
            <a:off x="381000" y="2171700"/>
            <a:ext cx="3657600" cy="332422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38" name="rect 838"/>
          <p:cNvSpPr/>
          <p:nvPr/>
        </p:nvSpPr>
        <p:spPr>
          <a:xfrm>
            <a:off x="8153400" y="2171700"/>
            <a:ext cx="3657600" cy="332422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0" name="rect 840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2" name="rect 842"/>
          <p:cNvSpPr/>
          <p:nvPr/>
        </p:nvSpPr>
        <p:spPr>
          <a:xfrm>
            <a:off x="914399" y="3048000"/>
            <a:ext cx="6286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4" name="textbox 844"/>
          <p:cNvSpPr/>
          <p:nvPr/>
        </p:nvSpPr>
        <p:spPr>
          <a:xfrm>
            <a:off x="596900" y="2387600"/>
            <a:ext cx="3123564" cy="1657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5000"/>
              </a:lnSpc>
              <a:tabLst>
                <a:tab pos="62166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绑定所有导出为命名空</a:t>
            </a:r>
            <a:r>
              <a:rPr sz="15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间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22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200" kern="0" spc="-3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形式将模块的所有导出绑定为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称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A.name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访问模块导出的所有实体。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1000"/>
              </a:lnSpc>
              <a:spcBef>
                <a:spcPts val="0"/>
              </a:spcBef>
            </a:pPr>
            <a:r>
              <a:rPr sz="1000" kern="0" spc="-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46" name="picture 8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2400300"/>
            <a:ext cx="457200" cy="457200"/>
          </a:xfrm>
          <a:prstGeom prst="rect">
            <a:avLst/>
          </a:prstGeom>
        </p:spPr>
      </p:pic>
      <p:sp>
        <p:nvSpPr>
          <p:cNvPr id="848" name="rect 848"/>
          <p:cNvSpPr/>
          <p:nvPr/>
        </p:nvSpPr>
        <p:spPr>
          <a:xfrm>
            <a:off x="4800599" y="3048000"/>
            <a:ext cx="21812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50" name="textbox 850"/>
          <p:cNvSpPr/>
          <p:nvPr/>
        </p:nvSpPr>
        <p:spPr>
          <a:xfrm>
            <a:off x="4483100" y="2387600"/>
            <a:ext cx="3119754" cy="1657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745"/>
              </a:lnSpc>
            </a:pPr>
            <a:r>
              <a:rPr sz="3000" kern="0" spc="50" dirty="0">
                <a:solidFill>
                  <a:srgbClr val="91B4F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①</a:t>
            </a:r>
            <a:r>
              <a:rPr sz="3000" kern="0" spc="390" dirty="0">
                <a:solidFill>
                  <a:srgbClr val="91B4F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50" baseline="23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选择性绑定模块导出</a:t>
            </a:r>
            <a:endParaRPr sz="2300" baseline="2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22000"/>
              </a:lnSpc>
              <a:spcBef>
                <a:spcPts val="1165"/>
              </a:spcBef>
            </a:pP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ident1,</a:t>
            </a:r>
            <a:r>
              <a:rPr sz="1200" kern="0" spc="2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.,</a:t>
            </a:r>
            <a:r>
              <a:rPr sz="12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identN</a:t>
            </a:r>
            <a:r>
              <a:rPr sz="12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-3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形式，将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模块导出实体绑定为当前模块的简单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1000"/>
              </a:lnSpc>
              <a:spcBef>
                <a:spcPts val="0"/>
              </a:spcBef>
            </a:pPr>
            <a:r>
              <a:rPr sz="1000" kern="0" spc="-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2" name="rect 852"/>
          <p:cNvSpPr/>
          <p:nvPr/>
        </p:nvSpPr>
        <p:spPr>
          <a:xfrm>
            <a:off x="8686800" y="3048000"/>
            <a:ext cx="13525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54" name="textbox 854"/>
          <p:cNvSpPr/>
          <p:nvPr/>
        </p:nvSpPr>
        <p:spPr>
          <a:xfrm>
            <a:off x="8369300" y="2387600"/>
            <a:ext cx="3211195" cy="142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6000"/>
              </a:lnSpc>
              <a:spcBef>
                <a:spcPts val="5"/>
              </a:spcBef>
              <a:tabLst>
                <a:tab pos="61849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使用别名绑定导出实体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7620" algn="l" rtl="0" eaLnBrk="0">
              <a:lnSpc>
                <a:spcPct val="116000"/>
              </a:lnSpc>
              <a:spcBef>
                <a:spcPts val="36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ident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alias</a:t>
            </a:r>
            <a:r>
              <a:rPr sz="1200" kern="0" spc="-3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形式，将模块中导出的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实体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ident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绑定到名称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alias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1000"/>
              </a:lnSpc>
              <a:spcBef>
                <a:spcPts val="0"/>
              </a:spcBef>
            </a:pPr>
            <a:r>
              <a:rPr sz="1000" kern="0" spc="-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56" name="picture 8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82000" y="2400300"/>
            <a:ext cx="457200" cy="457200"/>
          </a:xfrm>
          <a:prstGeom prst="rect">
            <a:avLst/>
          </a:prstGeom>
        </p:spPr>
      </p:pic>
      <p:sp>
        <p:nvSpPr>
          <p:cNvPr id="858" name="textbox 858"/>
          <p:cNvSpPr/>
          <p:nvPr/>
        </p:nvSpPr>
        <p:spPr>
          <a:xfrm>
            <a:off x="8529319" y="4022928"/>
            <a:ext cx="3035935" cy="1112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9000"/>
              </a:lnSpc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Distance,</a:t>
            </a:r>
            <a:r>
              <a:rPr sz="12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indent="-3175" algn="l" rtl="0" eaLnBrk="0">
              <a:lnSpc>
                <a:spcPct val="117000"/>
              </a:lnSpc>
              <a:spcBef>
                <a:spcPts val="23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定义别名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Distance</a:t>
            </a:r>
            <a:r>
              <a:rPr sz="12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Distance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igin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1515"/>
              </a:lnSpc>
              <a:spcBef>
                <a:spcPts val="22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编译错误，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不可见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0" name="textbox 860"/>
          <p:cNvSpPr/>
          <p:nvPr/>
        </p:nvSpPr>
        <p:spPr>
          <a:xfrm>
            <a:off x="4643120" y="4251528"/>
            <a:ext cx="3035935" cy="883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905" algn="l" rtl="0" eaLnBrk="0">
              <a:lnSpc>
                <a:spcPct val="112000"/>
              </a:lnSpc>
            </a:pP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Point,</a:t>
            </a:r>
            <a:r>
              <a:rPr sz="12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2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</a:t>
            </a:r>
            <a:r>
              <a:rPr sz="1200" kern="0" spc="-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</a:t>
            </a:r>
            <a:r>
              <a:rPr sz="1200" kern="0" spc="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200" kern="0" spc="-4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./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直接使用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895"/>
              </a:lnSpc>
              <a:spcBef>
                <a:spcPts val="495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2150"/>
              </a:lnSpc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62" name="textbox 862"/>
          <p:cNvSpPr/>
          <p:nvPr/>
        </p:nvSpPr>
        <p:spPr>
          <a:xfrm>
            <a:off x="757834" y="4251528"/>
            <a:ext cx="2973704" cy="8921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9000"/>
              </a:lnSpc>
            </a:pP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1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200" kern="0" spc="-4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./expo'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55"/>
              </a:lnSpc>
              <a:spcBef>
                <a:spcPts val="34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类：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-4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.Point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55"/>
              </a:lnSpc>
              <a:spcBef>
                <a:spcPts val="34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变量：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-4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.Origin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55"/>
              </a:lnSpc>
              <a:spcBef>
                <a:spcPts val="34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Dista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nce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函数：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kern="0" spc="-4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.Distance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64" name="textbox 864"/>
          <p:cNvSpPr/>
          <p:nvPr/>
        </p:nvSpPr>
        <p:spPr>
          <a:xfrm>
            <a:off x="369671" y="1689265"/>
            <a:ext cx="1075372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静态导入通过导入声明实现，使用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import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关键字导入其他模块的实体。静态导入在编译阶段确定模块依赖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，提升执行效率并增强类型安全性。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6" name="rect 866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8" name="textbox 868"/>
          <p:cNvSpPr/>
          <p:nvPr/>
        </p:nvSpPr>
        <p:spPr>
          <a:xfrm>
            <a:off x="369728" y="949038"/>
            <a:ext cx="1741170" cy="358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静态导入方法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72" name="picture 8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0" y="3895725"/>
            <a:ext cx="38100" cy="1371599"/>
          </a:xfrm>
          <a:prstGeom prst="rect">
            <a:avLst/>
          </a:prstGeom>
        </p:spPr>
      </p:pic>
      <p:pic>
        <p:nvPicPr>
          <p:cNvPr id="874" name="picture 8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4124325"/>
            <a:ext cx="38100" cy="1142999"/>
          </a:xfrm>
          <a:prstGeom prst="rect">
            <a:avLst/>
          </a:prstGeom>
        </p:spPr>
      </p:pic>
      <p:pic>
        <p:nvPicPr>
          <p:cNvPr id="876" name="picture 8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495800" y="4124325"/>
            <a:ext cx="38100" cy="1142999"/>
          </a:xfrm>
          <a:prstGeom prst="rect">
            <a:avLst/>
          </a:prstGeom>
        </p:spPr>
      </p:pic>
      <p:pic>
        <p:nvPicPr>
          <p:cNvPr id="878" name="picture 8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569700" y="5254741"/>
            <a:ext cx="12700" cy="12583"/>
          </a:xfrm>
          <a:prstGeom prst="rect">
            <a:avLst/>
          </a:prstGeom>
        </p:spPr>
      </p:pic>
      <p:pic>
        <p:nvPicPr>
          <p:cNvPr id="880" name="picture 8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83500" y="5254764"/>
            <a:ext cx="12700" cy="12560"/>
          </a:xfrm>
          <a:prstGeom prst="rect">
            <a:avLst/>
          </a:prstGeom>
        </p:spPr>
      </p:pic>
      <p:pic>
        <p:nvPicPr>
          <p:cNvPr id="882" name="picture 8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797325" y="5254764"/>
            <a:ext cx="12674" cy="125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4" name="picture 8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pic>
        <p:nvPicPr>
          <p:cNvPr id="886" name="picture 8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38624" y="2247900"/>
            <a:ext cx="3714750" cy="3543300"/>
          </a:xfrm>
          <a:prstGeom prst="rect">
            <a:avLst/>
          </a:prstGeom>
        </p:spPr>
      </p:pic>
      <p:pic>
        <p:nvPicPr>
          <p:cNvPr id="888" name="picture 8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4799" y="2247900"/>
            <a:ext cx="3705225" cy="3543300"/>
          </a:xfrm>
          <a:prstGeom prst="rect">
            <a:avLst/>
          </a:prstGeom>
        </p:spPr>
      </p:pic>
      <p:pic>
        <p:nvPicPr>
          <p:cNvPr id="890" name="picture 8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181975" y="2247900"/>
            <a:ext cx="3705225" cy="3543300"/>
          </a:xfrm>
          <a:prstGeom prst="rect">
            <a:avLst/>
          </a:prstGeom>
        </p:spPr>
      </p:pic>
      <p:sp>
        <p:nvSpPr>
          <p:cNvPr id="892" name="rect 892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94" name="textbox 894"/>
          <p:cNvSpPr/>
          <p:nvPr/>
        </p:nvSpPr>
        <p:spPr>
          <a:xfrm>
            <a:off x="8359775" y="2425700"/>
            <a:ext cx="3045460" cy="205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8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80" baseline="9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别名导入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085" algn="l" rtl="0" eaLnBrk="0">
              <a:lnSpc>
                <a:spcPts val="1720"/>
              </a:lnSpc>
              <a:spcBef>
                <a:spcPts val="360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19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r>
              <a:rPr sz="1200" kern="0" spc="9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as</a:t>
            </a:r>
            <a:r>
              <a:rPr sz="1200" b="1" kern="0" spc="14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Distance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0180" algn="l" rtl="0" eaLnBrk="0">
              <a:lnSpc>
                <a:spcPts val="1680"/>
              </a:lnSpc>
              <a:spcBef>
                <a:spcPts val="95"/>
              </a:spcBef>
            </a:pPr>
            <a:r>
              <a:rPr sz="1200" kern="0" spc="-2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Origin</a:t>
            </a:r>
            <a:r>
              <a:rPr sz="1200" kern="0" spc="20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-2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r>
              <a:rPr sz="1200" b="1" kern="0" spc="37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-2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'./expo'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680"/>
              </a:lnSpc>
              <a:spcBef>
                <a:spcPts val="370"/>
              </a:spcBef>
            </a:pP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4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680"/>
              </a:lnSpc>
              <a:spcBef>
                <a:spcPts val="120"/>
              </a:spcBef>
            </a:pP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Distance</a:t>
            </a:r>
            <a:r>
              <a:rPr sz="1200" kern="0" spc="4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i="1" kern="0" spc="4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2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4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实际上是</a:t>
            </a:r>
            <a:r>
              <a:rPr sz="12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200" i="1" kern="0" spc="4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0180" algn="l" rtl="0" eaLnBrk="0">
              <a:lnSpc>
                <a:spcPct val="85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Origin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896" name="textbox 896"/>
          <p:cNvSpPr/>
          <p:nvPr/>
        </p:nvSpPr>
        <p:spPr>
          <a:xfrm>
            <a:off x="482600" y="2425700"/>
            <a:ext cx="2931160" cy="20548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10" baseline="7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命名空间导入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720"/>
              </a:lnSpc>
              <a:spcBef>
                <a:spcPts val="365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2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2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*</a:t>
            </a:r>
            <a:r>
              <a:rPr sz="1200" b="1" kern="0" spc="12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as</a:t>
            </a:r>
            <a:r>
              <a:rPr sz="1200" b="1" kern="0" spc="18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Expo</a:t>
            </a:r>
            <a:r>
              <a:rPr sz="1200" kern="0" spc="10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r>
              <a:rPr sz="1200" b="1" kern="0" spc="37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'./</a:t>
            </a:r>
            <a:r>
              <a:rPr sz="1200" kern="0" spc="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expo</a:t>
            </a:r>
            <a:r>
              <a:rPr sz="1200" kern="0" spc="2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algn="l" rtl="0" eaLnBrk="0">
              <a:lnSpc>
                <a:spcPts val="1680"/>
              </a:lnSpc>
              <a:spcBef>
                <a:spcPts val="370"/>
              </a:spcBef>
            </a:pP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4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9705" algn="l" rtl="0" eaLnBrk="0">
              <a:lnSpc>
                <a:spcPct val="85000"/>
              </a:lnSpc>
              <a:spcBef>
                <a:spcPts val="430"/>
              </a:spcBef>
            </a:pPr>
            <a:r>
              <a:rPr sz="1200" kern="0" spc="-2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Expo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-2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9705" algn="l" rtl="0" eaLnBrk="0">
              <a:lnSpc>
                <a:spcPct val="85000"/>
              </a:lnSpc>
              <a:spcBef>
                <a:spcPts val="570"/>
              </a:spcBef>
            </a:pPr>
            <a:r>
              <a:rPr sz="1200" kern="0" spc="-2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Expo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-2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Origin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9705" algn="l" rtl="0" eaLnBrk="0">
              <a:lnSpc>
                <a:spcPct val="8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Expo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-1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Distan</a:t>
            </a:r>
            <a:r>
              <a:rPr sz="1200" kern="0" spc="-2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ce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898" name="textbox 898"/>
          <p:cNvSpPr/>
          <p:nvPr/>
        </p:nvSpPr>
        <p:spPr>
          <a:xfrm>
            <a:off x="4416424" y="2425700"/>
            <a:ext cx="2842260" cy="205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30" baseline="7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选择性导入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720"/>
              </a:lnSpc>
              <a:spcBef>
                <a:spcPts val="360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22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200" kern="0" spc="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Origin</a:t>
            </a:r>
            <a:r>
              <a:rPr sz="1200" kern="0" spc="13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endParaRPr sz="1200" dirty="0">
              <a:latin typeface="Consolas" panose="020B0609020204030204"/>
              <a:ea typeface="Consolas" panose="020B0609020204030204"/>
              <a:cs typeface="Consolas" panose="020B0609020204030204"/>
            </a:endParaRPr>
          </a:p>
          <a:p>
            <a:pPr marL="207010" algn="l" rtl="0" eaLnBrk="0">
              <a:lnSpc>
                <a:spcPts val="1680"/>
              </a:lnSpc>
              <a:spcBef>
                <a:spcPts val="95"/>
              </a:spcBef>
            </a:pPr>
            <a:r>
              <a:rPr sz="1200" kern="0" spc="-5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'./expo'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1680"/>
              </a:lnSpc>
              <a:spcBef>
                <a:spcPts val="370"/>
              </a:spcBef>
            </a:pP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4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2245" algn="l" rtl="0" eaLnBrk="0">
              <a:lnSpc>
                <a:spcPct val="84000"/>
              </a:lnSpc>
              <a:spcBef>
                <a:spcPts val="430"/>
              </a:spcBef>
            </a:pPr>
            <a:r>
              <a:rPr sz="1200" kern="0" spc="-3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2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6530" algn="l" rtl="0" eaLnBrk="0">
              <a:lnSpc>
                <a:spcPct val="85000"/>
              </a:lnSpc>
            </a:pPr>
            <a:r>
              <a:rPr sz="1200" kern="0" spc="-2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Origin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900" name="rect 900"/>
          <p:cNvSpPr/>
          <p:nvPr/>
        </p:nvSpPr>
        <p:spPr>
          <a:xfrm>
            <a:off x="4448175" y="4800600"/>
            <a:ext cx="3314700" cy="80010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2" name="rect 902"/>
          <p:cNvSpPr/>
          <p:nvPr/>
        </p:nvSpPr>
        <p:spPr>
          <a:xfrm>
            <a:off x="8391525" y="4800600"/>
            <a:ext cx="3305175" cy="80010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4" name="rect 904"/>
          <p:cNvSpPr/>
          <p:nvPr/>
        </p:nvSpPr>
        <p:spPr>
          <a:xfrm>
            <a:off x="514350" y="4991100"/>
            <a:ext cx="3305175" cy="60960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6" name="rect 906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8" name="textbox 908"/>
          <p:cNvSpPr/>
          <p:nvPr/>
        </p:nvSpPr>
        <p:spPr>
          <a:xfrm>
            <a:off x="8508900" y="4916792"/>
            <a:ext cx="3064510" cy="563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36525" algn="l" rtl="0" eaLnBrk="0">
              <a:lnSpc>
                <a:spcPct val="118000"/>
              </a:lnSpc>
              <a:tabLst>
                <a:tab pos="22225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ident</a:t>
            </a:r>
            <a:r>
              <a:rPr sz="1000" b="1" kern="0" spc="2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as</a:t>
            </a:r>
            <a:r>
              <a:rPr sz="1000" b="1" kern="0" spc="16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alias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形式，将模块中导出的实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体</a:t>
            </a:r>
            <a:r>
              <a:rPr sz="1000" kern="0" spc="0" dirty="0">
                <a:solidFill>
                  <a:srgbClr val="0369A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ident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绑定到名称</a:t>
            </a:r>
            <a:r>
              <a:rPr sz="1000" kern="0" spc="0" dirty="0">
                <a:solidFill>
                  <a:srgbClr val="0369A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alias</a:t>
            </a:r>
            <a:r>
              <a:rPr sz="1000" kern="0" spc="200" dirty="0">
                <a:solidFill>
                  <a:srgbClr val="0369A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，可以为导入的实体指定别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10" name="picture 9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24875" y="4943475"/>
            <a:ext cx="133350" cy="133350"/>
          </a:xfrm>
          <a:prstGeom prst="rect">
            <a:avLst/>
          </a:prstGeom>
        </p:spPr>
      </p:pic>
      <p:sp>
        <p:nvSpPr>
          <p:cNvPr id="912" name="textbox 912"/>
          <p:cNvSpPr/>
          <p:nvPr/>
        </p:nvSpPr>
        <p:spPr>
          <a:xfrm>
            <a:off x="4568825" y="4916792"/>
            <a:ext cx="3052445" cy="564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129540" algn="l" rtl="0" eaLnBrk="0">
              <a:lnSpc>
                <a:spcPct val="118000"/>
              </a:lnSpc>
              <a:tabLst>
                <a:tab pos="22479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{</a:t>
            </a:r>
            <a:r>
              <a:rPr sz="1000" b="1" kern="0" spc="28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ident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1,</a:t>
            </a:r>
            <a:r>
              <a:rPr sz="1000" b="1" kern="0" spc="2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r>
              <a:rPr sz="1000" b="1" kern="0" spc="-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r>
              <a:rPr sz="1000" b="1" kern="0" spc="-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.,</a:t>
            </a:r>
            <a:r>
              <a:rPr sz="1000" b="1" kern="0" spc="20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identN</a:t>
            </a:r>
            <a:r>
              <a:rPr sz="1000" b="1" kern="0" spc="2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0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}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形式，将模块的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特定导出实体绑定为当前模块的简单名称，直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接使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用这些名称。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14" name="picture 9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81525" y="4943475"/>
            <a:ext cx="133350" cy="133350"/>
          </a:xfrm>
          <a:prstGeom prst="rect">
            <a:avLst/>
          </a:prstGeom>
        </p:spPr>
      </p:pic>
      <p:sp>
        <p:nvSpPr>
          <p:cNvPr id="916" name="textbox 916"/>
          <p:cNvSpPr/>
          <p:nvPr/>
        </p:nvSpPr>
        <p:spPr>
          <a:xfrm>
            <a:off x="293471" y="1765465"/>
            <a:ext cx="68516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静态导入通过导入声明实现，在编译阶段确定模块依赖，提</a:t>
            </a:r>
            <a:r>
              <a:rPr sz="1300" kern="0" spc="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升执行效率并增强类型安全性。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8" name="textbox 918"/>
          <p:cNvSpPr/>
          <p:nvPr/>
        </p:nvSpPr>
        <p:spPr>
          <a:xfrm>
            <a:off x="292100" y="6021692"/>
            <a:ext cx="6649084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algn="l" rtl="0" eaLnBrk="0">
              <a:lnSpc>
                <a:spcPts val="1320"/>
              </a:lnSpc>
              <a:tabLst>
                <a:tab pos="194945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注意：静态导入的模块路径可以是相对路径（如</a:t>
            </a:r>
            <a:r>
              <a:rPr sz="1000" kern="0" spc="6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'.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）或模块名称（如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'@</a:t>
            </a:r>
            <a:r>
              <a:rPr sz="1000" kern="0" spc="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ohos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UIAbility</a:t>
            </a:r>
            <a:r>
              <a:rPr sz="1000" kern="0" spc="50" dirty="0">
                <a:solidFill>
                  <a:srgbClr val="FB923C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0" name="picture 9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04800" y="6048375"/>
            <a:ext cx="104775" cy="133350"/>
          </a:xfrm>
          <a:prstGeom prst="rect">
            <a:avLst/>
          </a:prstGeom>
        </p:spPr>
      </p:pic>
      <p:sp>
        <p:nvSpPr>
          <p:cNvPr id="922" name="textbox 922"/>
          <p:cNvSpPr/>
          <p:nvPr/>
        </p:nvSpPr>
        <p:spPr>
          <a:xfrm>
            <a:off x="635000" y="5107292"/>
            <a:ext cx="2978150" cy="396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indent="123190" algn="l" rtl="0" eaLnBrk="0">
              <a:lnSpc>
                <a:spcPct val="122000"/>
              </a:lnSpc>
              <a:tabLst>
                <a:tab pos="22225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b="1" kern="0" spc="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*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语法将模块的所有导出绑定到一个命名空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间，通过</a:t>
            </a:r>
            <a:r>
              <a:rPr sz="1000" kern="0" spc="40" dirty="0">
                <a:solidFill>
                  <a:srgbClr val="0369A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命名空间</a:t>
            </a:r>
            <a:r>
              <a:rPr sz="1000" kern="0" spc="40" dirty="0">
                <a:solidFill>
                  <a:srgbClr val="0369A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40" dirty="0">
                <a:solidFill>
                  <a:srgbClr val="0369A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</a:t>
            </a:r>
            <a:r>
              <a:rPr sz="1000" kern="0" spc="30" dirty="0">
                <a:solidFill>
                  <a:srgbClr val="0369A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称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访问模块导出的所有实体。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4" name="picture 9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700" y="5133975"/>
            <a:ext cx="133350" cy="133349"/>
          </a:xfrm>
          <a:prstGeom prst="rect">
            <a:avLst/>
          </a:prstGeom>
        </p:spPr>
      </p:pic>
      <p:sp>
        <p:nvSpPr>
          <p:cNvPr id="926" name="textbox 926"/>
          <p:cNvSpPr/>
          <p:nvPr/>
        </p:nvSpPr>
        <p:spPr>
          <a:xfrm>
            <a:off x="369728" y="955611"/>
            <a:ext cx="1738629" cy="3543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30" name="picture 9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429125" y="4800600"/>
            <a:ext cx="38100" cy="800099"/>
          </a:xfrm>
          <a:prstGeom prst="rect">
            <a:avLst/>
          </a:prstGeom>
        </p:spPr>
      </p:pic>
      <p:pic>
        <p:nvPicPr>
          <p:cNvPr id="932" name="picture 9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372475" y="4800600"/>
            <a:ext cx="38100" cy="800099"/>
          </a:xfrm>
          <a:prstGeom prst="rect">
            <a:avLst/>
          </a:prstGeom>
        </p:spPr>
      </p:pic>
      <p:pic>
        <p:nvPicPr>
          <p:cNvPr id="934" name="picture 9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95300" y="4991100"/>
            <a:ext cx="38100" cy="6095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picture 9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938" name="rect 938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0" name="textbox 940"/>
          <p:cNvSpPr/>
          <p:nvPr/>
        </p:nvSpPr>
        <p:spPr>
          <a:xfrm>
            <a:off x="304799" y="1752600"/>
            <a:ext cx="5676900" cy="1114425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8000"/>
              </a:lnSpc>
            </a:pPr>
            <a:r>
              <a:rPr sz="3000" kern="0" spc="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90" baseline="5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什么是动态导入？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42" name="rect 942"/>
          <p:cNvSpPr/>
          <p:nvPr/>
        </p:nvSpPr>
        <p:spPr>
          <a:xfrm>
            <a:off x="4048124" y="2476500"/>
            <a:ext cx="8096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4" name="textbox 944"/>
          <p:cNvSpPr/>
          <p:nvPr/>
        </p:nvSpPr>
        <p:spPr>
          <a:xfrm>
            <a:off x="483971" y="2441016"/>
            <a:ext cx="4347845" cy="2178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动态导入是一种在运行时按需加载模块的机制，通过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46" name="textbox 946"/>
          <p:cNvSpPr/>
          <p:nvPr/>
        </p:nvSpPr>
        <p:spPr>
          <a:xfrm>
            <a:off x="370300" y="955611"/>
            <a:ext cx="1737995" cy="351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动态导入机制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0" name="picture 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952" name="rect 952"/>
          <p:cNvSpPr/>
          <p:nvPr/>
        </p:nvSpPr>
        <p:spPr>
          <a:xfrm>
            <a:off x="152399" y="4162425"/>
            <a:ext cx="11887200" cy="13716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4152900" y="1914525"/>
            <a:ext cx="3886200" cy="2133600"/>
            <a:chOff x="0" y="0"/>
            <a:chExt cx="3886200" cy="2133600"/>
          </a:xfrm>
        </p:grpSpPr>
        <p:pic>
          <p:nvPicPr>
            <p:cNvPr id="954" name="picture 9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86200" cy="2133600"/>
            </a:xfrm>
            <a:prstGeom prst="rect">
              <a:avLst/>
            </a:prstGeom>
          </p:spPr>
        </p:pic>
        <p:sp>
          <p:nvSpPr>
            <p:cNvPr id="956" name="textbox 956"/>
            <p:cNvSpPr/>
            <p:nvPr/>
          </p:nvSpPr>
          <p:spPr>
            <a:xfrm>
              <a:off x="101599" y="101600"/>
              <a:ext cx="2889250" cy="18376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2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0" algn="l" rtl="0" eaLnBrk="0">
                <a:lnSpc>
                  <a:spcPct val="92000"/>
                </a:lnSpc>
                <a:spcBef>
                  <a:spcPts val="0"/>
                </a:spcBef>
                <a:tabLst>
                  <a:tab pos="431800" algn="l"/>
                </a:tabLst>
              </a:pPr>
              <a:r>
                <a:rPr sz="13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300" b="1" kern="0" spc="11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Async/Await</a:t>
              </a:r>
              <a:r>
                <a:rPr sz="1300" b="1" kern="0" spc="21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300" kern="0" spc="1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1765" algn="l" rtl="0" eaLnBrk="0">
                <a:lnSpc>
                  <a:spcPts val="1470"/>
                </a:lnSpc>
                <a:spcBef>
                  <a:spcPts val="300"/>
                </a:spcBef>
              </a:pPr>
              <a:r>
                <a:rPr sz="1000" b="1" kern="0" spc="6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async</a:t>
              </a:r>
              <a:r>
                <a:rPr sz="1000" b="1" kern="0" spc="17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b="1" kern="0" spc="6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functi</a:t>
              </a: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on</a:t>
              </a: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test()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17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18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modulePath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3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35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</a:t>
              </a:r>
              <a:r>
                <a:rPr sz="1000" kern="0" spc="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say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r" rtl="0" eaLnBrk="0">
                <a:lnSpc>
                  <a:spcPts val="1505"/>
                </a:lnSpc>
                <a:spcBef>
                  <a:spcPts val="15"/>
                </a:spcBef>
              </a:pP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ns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await</a:t>
              </a:r>
              <a:r>
                <a:rPr sz="1000" b="1" kern="0" spc="16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b="1" kern="0" spc="5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import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(m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odulePath);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17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19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ns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81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();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调用导入的函数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0020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430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test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();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执行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958" name="picture 9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14299" y="114300"/>
              <a:ext cx="304800" cy="304800"/>
            </a:xfrm>
            <a:prstGeom prst="rect">
              <a:avLst/>
            </a:prstGeom>
          </p:spPr>
        </p:pic>
        <p:pic>
          <p:nvPicPr>
            <p:cNvPr id="960" name="picture 9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14300" y="495300"/>
              <a:ext cx="76200" cy="1524000"/>
            </a:xfrm>
            <a:prstGeom prst="rect">
              <a:avLst/>
            </a:prstGeom>
          </p:spPr>
        </p:pic>
      </p:grpSp>
      <p:sp>
        <p:nvSpPr>
          <p:cNvPr id="962" name="textbox 962"/>
          <p:cNvSpPr/>
          <p:nvPr/>
        </p:nvSpPr>
        <p:spPr>
          <a:xfrm>
            <a:off x="8153400" y="1914525"/>
            <a:ext cx="3886200" cy="21336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100000"/>
              </a:lnSpc>
              <a:spcBef>
                <a:spcPts val="5"/>
              </a:spcBef>
              <a:tabLst>
                <a:tab pos="53340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动态导入要点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66700" algn="l" rtl="0" eaLnBrk="0">
              <a:lnSpc>
                <a:spcPts val="1510"/>
              </a:lnSpc>
              <a:spcBef>
                <a:spcPts val="1100"/>
              </a:spcBef>
              <a:tabLst>
                <a:tab pos="3441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动态导入可在代码任意位置调用，按需加载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indent="-76835" algn="l" rtl="0" eaLnBrk="0">
              <a:lnSpc>
                <a:spcPct val="106000"/>
              </a:lnSpc>
              <a:spcBef>
                <a:spcPts val="1035"/>
              </a:spcBef>
              <a:tabLst>
                <a:tab pos="3460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Promise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，可使用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then/catch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async/a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wait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90000"/>
              </a:lnSpc>
              <a:spcBef>
                <a:spcPts val="5"/>
              </a:spcBef>
              <a:tabLst>
                <a:tab pos="3454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适用于条件加载或延迟加载大型模块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4" name="picture 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67700" y="3286125"/>
            <a:ext cx="152400" cy="152400"/>
          </a:xfrm>
          <a:prstGeom prst="rect">
            <a:avLst/>
          </a:prstGeom>
        </p:spPr>
      </p:pic>
      <p:pic>
        <p:nvPicPr>
          <p:cNvPr id="966" name="picture 9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67700" y="2752725"/>
            <a:ext cx="152400" cy="152400"/>
          </a:xfrm>
          <a:prstGeom prst="rect">
            <a:avLst/>
          </a:prstGeom>
        </p:spPr>
      </p:pic>
      <p:pic>
        <p:nvPicPr>
          <p:cNvPr id="968" name="picture 9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67700" y="2447925"/>
            <a:ext cx="152400" cy="152400"/>
          </a:xfrm>
          <a:prstGeom prst="rect">
            <a:avLst/>
          </a:prstGeom>
        </p:spPr>
      </p:pic>
      <p:pic>
        <p:nvPicPr>
          <p:cNvPr id="970" name="picture 9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67700" y="2028825"/>
            <a:ext cx="304800" cy="304800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152399" y="1914525"/>
            <a:ext cx="3886200" cy="2133600"/>
            <a:chOff x="0" y="0"/>
            <a:chExt cx="3886200" cy="2133600"/>
          </a:xfrm>
        </p:grpSpPr>
        <p:pic>
          <p:nvPicPr>
            <p:cNvPr id="972" name="picture 97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886200" cy="2133600"/>
            </a:xfrm>
            <a:prstGeom prst="rect">
              <a:avLst/>
            </a:prstGeom>
          </p:spPr>
        </p:pic>
        <p:sp>
          <p:nvSpPr>
            <p:cNvPr id="974" name="textbox 974"/>
            <p:cNvSpPr/>
            <p:nvPr/>
          </p:nvSpPr>
          <p:spPr>
            <a:xfrm>
              <a:off x="101600" y="101600"/>
              <a:ext cx="3290570" cy="20281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6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0" algn="l" rtl="0" eaLnBrk="0">
                <a:lnSpc>
                  <a:spcPct val="99000"/>
                </a:lnSpc>
                <a:spcBef>
                  <a:spcPts val="5"/>
                </a:spcBef>
                <a:tabLst>
                  <a:tab pos="432435" algn="l"/>
                </a:tabLst>
              </a:pPr>
              <a:r>
                <a:rPr sz="13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300" kern="0" spc="5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基本动态导入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1765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18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modulePath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3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35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./</a:t>
              </a:r>
              <a:r>
                <a:rPr sz="1000" kern="0" spc="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say</a:t>
              </a:r>
              <a:r>
                <a:rPr sz="1000" kern="0" spc="40" dirty="0">
                  <a:solidFill>
                    <a:srgbClr val="FB923C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r" rtl="0" eaLnBrk="0">
                <a:lnSpc>
                  <a:spcPts val="1505"/>
                </a:lnSpc>
                <a:spcBef>
                  <a:spcPts val="15"/>
                </a:spcBef>
              </a:pPr>
              <a:r>
                <a:rPr sz="1000" b="1" kern="0" spc="4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import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(modulePath)</a:t>
              </a:r>
              <a:r>
                <a:rPr sz="1000" kern="0" spc="-3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40" dirty="0">
                  <a:solidFill>
                    <a:srgbClr val="6366F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then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b="1" kern="0" spc="4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function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(obj)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2400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模块加载成功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17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21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obj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81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hi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();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调用导入的函数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002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})</a:t>
              </a:r>
              <a:r>
                <a:rPr sz="1000" kern="0" spc="-3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6366F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catch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b="1" kern="0" spc="0" dirty="0">
                  <a:solidFill>
                    <a:srgbClr val="1E3A8A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function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err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240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处理加载错误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002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976" name="picture 97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14300" y="114300"/>
              <a:ext cx="304800" cy="304800"/>
            </a:xfrm>
            <a:prstGeom prst="rect">
              <a:avLst/>
            </a:prstGeom>
          </p:spPr>
        </p:pic>
        <p:pic>
          <p:nvPicPr>
            <p:cNvPr id="978" name="picture 97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14300" y="495300"/>
              <a:ext cx="76200" cy="1524000"/>
            </a:xfrm>
            <a:prstGeom prst="rect">
              <a:avLst/>
            </a:prstGeom>
          </p:spPr>
        </p:pic>
      </p:grpSp>
      <p:sp>
        <p:nvSpPr>
          <p:cNvPr id="980" name="rect 980"/>
          <p:cNvSpPr/>
          <p:nvPr/>
        </p:nvSpPr>
        <p:spPr>
          <a:xfrm>
            <a:off x="0" y="800100"/>
            <a:ext cx="12192000" cy="5715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2" name="rect 982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4" name="rect 984"/>
          <p:cNvSpPr/>
          <p:nvPr/>
        </p:nvSpPr>
        <p:spPr>
          <a:xfrm>
            <a:off x="5162550" y="1571625"/>
            <a:ext cx="800100" cy="190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6" name="rect 986"/>
          <p:cNvSpPr/>
          <p:nvPr/>
        </p:nvSpPr>
        <p:spPr>
          <a:xfrm>
            <a:off x="1181099" y="1571625"/>
            <a:ext cx="895350" cy="190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8" name="rect 988"/>
          <p:cNvSpPr/>
          <p:nvPr/>
        </p:nvSpPr>
        <p:spPr>
          <a:xfrm>
            <a:off x="6648450" y="1571625"/>
            <a:ext cx="1209675" cy="190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90" name="textbox 990"/>
          <p:cNvSpPr/>
          <p:nvPr/>
        </p:nvSpPr>
        <p:spPr>
          <a:xfrm>
            <a:off x="141243" y="1536865"/>
            <a:ext cx="8212455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5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动态导入通过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语法实现，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在运行时动态加载模块，返回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Promise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，可结合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async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await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92" name="textbox 992"/>
          <p:cNvSpPr/>
          <p:nvPr/>
        </p:nvSpPr>
        <p:spPr>
          <a:xfrm>
            <a:off x="370300" y="917511"/>
            <a:ext cx="1737995" cy="352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94" name="rect 994"/>
          <p:cNvSpPr/>
          <p:nvPr/>
        </p:nvSpPr>
        <p:spPr>
          <a:xfrm>
            <a:off x="2171699" y="4800600"/>
            <a:ext cx="952500" cy="476250"/>
          </a:xfrm>
          <a:prstGeom prst="rect">
            <a:avLst/>
          </a:prstGeom>
          <a:solidFill>
            <a:srgbClr val="2563EB">
              <a:alpha val="9647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96" name="textbox 996"/>
          <p:cNvSpPr/>
          <p:nvPr/>
        </p:nvSpPr>
        <p:spPr>
          <a:xfrm>
            <a:off x="457200" y="4800600"/>
            <a:ext cx="952500" cy="47625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5430" algn="l" rtl="0" eaLnBrk="0">
              <a:lnSpc>
                <a:spcPct val="100000"/>
              </a:lnSpc>
              <a:spcBef>
                <a:spcPts val="5"/>
              </a:spcBef>
            </a:pPr>
            <a:r>
              <a:rPr sz="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入口文件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98" name="rect 998"/>
          <p:cNvSpPr/>
          <p:nvPr/>
        </p:nvSpPr>
        <p:spPr>
          <a:xfrm>
            <a:off x="5600700" y="4800600"/>
            <a:ext cx="952500" cy="476250"/>
          </a:xfrm>
          <a:prstGeom prst="rect">
            <a:avLst/>
          </a:prstGeom>
          <a:solidFill>
            <a:srgbClr val="60A5FA">
              <a:alpha val="96862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0" name="rect 1000"/>
          <p:cNvSpPr/>
          <p:nvPr/>
        </p:nvSpPr>
        <p:spPr>
          <a:xfrm>
            <a:off x="7315200" y="4800600"/>
            <a:ext cx="952500" cy="47625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2" name="rect 1002"/>
          <p:cNvSpPr/>
          <p:nvPr/>
        </p:nvSpPr>
        <p:spPr>
          <a:xfrm>
            <a:off x="9029700" y="4800600"/>
            <a:ext cx="952500" cy="476250"/>
          </a:xfrm>
          <a:prstGeom prst="rect">
            <a:avLst/>
          </a:prstGeom>
          <a:solidFill>
            <a:srgbClr val="2563EB">
              <a:alpha val="96862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4" name="rect 1004"/>
          <p:cNvSpPr/>
          <p:nvPr/>
        </p:nvSpPr>
        <p:spPr>
          <a:xfrm>
            <a:off x="3886200" y="4800600"/>
            <a:ext cx="952500" cy="47625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6" name="textbox 1006"/>
          <p:cNvSpPr/>
          <p:nvPr/>
        </p:nvSpPr>
        <p:spPr>
          <a:xfrm>
            <a:off x="253999" y="4264025"/>
            <a:ext cx="1475105" cy="347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100000"/>
              </a:lnSpc>
              <a:spcBef>
                <a:spcPts val="5"/>
              </a:spcBef>
              <a:tabLst>
                <a:tab pos="43180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08" name="picture 10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66699" y="4276725"/>
            <a:ext cx="304800" cy="304800"/>
          </a:xfrm>
          <a:prstGeom prst="rect">
            <a:avLst/>
          </a:prstGeom>
        </p:spPr>
      </p:pic>
      <p:sp>
        <p:nvSpPr>
          <p:cNvPr id="1012" name="textbox 1012"/>
          <p:cNvSpPr/>
          <p:nvPr/>
        </p:nvSpPr>
        <p:spPr>
          <a:xfrm>
            <a:off x="5721432" y="5028653"/>
            <a:ext cx="712469" cy="143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8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8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Promise</a:t>
            </a:r>
            <a:endParaRPr sz="8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1014" name="textbox 1014"/>
          <p:cNvSpPr/>
          <p:nvPr/>
        </p:nvSpPr>
        <p:spPr>
          <a:xfrm>
            <a:off x="2374674" y="5028234"/>
            <a:ext cx="548005" cy="143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运行时加载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6" name="textbox 1016"/>
          <p:cNvSpPr/>
          <p:nvPr/>
        </p:nvSpPr>
        <p:spPr>
          <a:xfrm>
            <a:off x="7516257" y="5030539"/>
            <a:ext cx="555625" cy="1377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800" b="1" kern="0" spc="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await</a:t>
            </a:r>
            <a:r>
              <a:rPr sz="8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8" name="textbox 1018"/>
          <p:cNvSpPr/>
          <p:nvPr/>
        </p:nvSpPr>
        <p:spPr>
          <a:xfrm>
            <a:off x="9281918" y="5030539"/>
            <a:ext cx="447040" cy="1422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使用模块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20" name="textbox 1020"/>
          <p:cNvSpPr/>
          <p:nvPr/>
        </p:nvSpPr>
        <p:spPr>
          <a:xfrm>
            <a:off x="4139152" y="5030539"/>
            <a:ext cx="447040" cy="141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模块解析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2" name="picture 10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409700" y="5038725"/>
            <a:ext cx="762000" cy="19050"/>
          </a:xfrm>
          <a:prstGeom prst="rect">
            <a:avLst/>
          </a:prstGeom>
        </p:spPr>
      </p:pic>
      <p:pic>
        <p:nvPicPr>
          <p:cNvPr id="1024" name="picture 10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124200" y="5038725"/>
            <a:ext cx="762000" cy="19050"/>
          </a:xfrm>
          <a:prstGeom prst="rect">
            <a:avLst/>
          </a:prstGeom>
        </p:spPr>
      </p:pic>
      <p:pic>
        <p:nvPicPr>
          <p:cNvPr id="1026" name="picture 10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838700" y="5038725"/>
            <a:ext cx="762000" cy="19050"/>
          </a:xfrm>
          <a:prstGeom prst="rect">
            <a:avLst/>
          </a:prstGeom>
        </p:spPr>
      </p:pic>
      <p:pic>
        <p:nvPicPr>
          <p:cNvPr id="1028" name="picture 10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553200" y="5038725"/>
            <a:ext cx="762000" cy="19050"/>
          </a:xfrm>
          <a:prstGeom prst="rect">
            <a:avLst/>
          </a:prstGeom>
        </p:spPr>
      </p:pic>
      <p:pic>
        <p:nvPicPr>
          <p:cNvPr id="1030" name="picture 10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267700" y="5038725"/>
            <a:ext cx="762000" cy="19050"/>
          </a:xfrm>
          <a:prstGeom prst="rect">
            <a:avLst/>
          </a:prstGeom>
        </p:spPr>
      </p:pic>
      <p:pic>
        <p:nvPicPr>
          <p:cNvPr id="1032" name="picture 10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581275" y="4886325"/>
            <a:ext cx="133350" cy="104775"/>
          </a:xfrm>
          <a:prstGeom prst="rect">
            <a:avLst/>
          </a:prstGeom>
        </p:spPr>
      </p:pic>
      <p:pic>
        <p:nvPicPr>
          <p:cNvPr id="1034" name="picture 10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29325" y="4886325"/>
            <a:ext cx="104775" cy="104775"/>
          </a:xfrm>
          <a:prstGeom prst="rect">
            <a:avLst/>
          </a:prstGeom>
        </p:spPr>
      </p:pic>
      <p:pic>
        <p:nvPicPr>
          <p:cNvPr id="1036" name="picture 103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743825" y="4886325"/>
            <a:ext cx="104775" cy="104775"/>
          </a:xfrm>
          <a:prstGeom prst="rect">
            <a:avLst/>
          </a:prstGeom>
        </p:spPr>
      </p:pic>
      <p:pic>
        <p:nvPicPr>
          <p:cNvPr id="1038" name="picture 10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9458325" y="4886325"/>
            <a:ext cx="104775" cy="104775"/>
          </a:xfrm>
          <a:prstGeom prst="rect">
            <a:avLst/>
          </a:prstGeom>
        </p:spPr>
      </p:pic>
      <p:pic>
        <p:nvPicPr>
          <p:cNvPr id="1040" name="picture 10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4314825" y="4886325"/>
            <a:ext cx="104775" cy="104775"/>
          </a:xfrm>
          <a:prstGeom prst="rect">
            <a:avLst/>
          </a:prstGeom>
        </p:spPr>
      </p:pic>
      <p:pic>
        <p:nvPicPr>
          <p:cNvPr id="1042" name="picture 104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95350" y="4886325"/>
            <a:ext cx="76200" cy="104775"/>
          </a:xfrm>
          <a:prstGeom prst="rect">
            <a:avLst/>
          </a:prstGeom>
        </p:spPr>
      </p:pic>
      <p:pic>
        <p:nvPicPr>
          <p:cNvPr id="1044" name="picture 104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095500" y="5000625"/>
            <a:ext cx="76200" cy="95250"/>
          </a:xfrm>
          <a:prstGeom prst="rect">
            <a:avLst/>
          </a:prstGeom>
        </p:spPr>
      </p:pic>
      <p:pic>
        <p:nvPicPr>
          <p:cNvPr id="1046" name="picture 104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5524500" y="5000625"/>
            <a:ext cx="76200" cy="95250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7239000" y="5000625"/>
            <a:ext cx="76200" cy="95250"/>
          </a:xfrm>
          <a:prstGeom prst="rect">
            <a:avLst/>
          </a:prstGeom>
        </p:spPr>
      </p:pic>
      <p:pic>
        <p:nvPicPr>
          <p:cNvPr id="1050" name="picture 10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8953500" y="5000625"/>
            <a:ext cx="76200" cy="95250"/>
          </a:xfrm>
          <a:prstGeom prst="rect">
            <a:avLst/>
          </a:prstGeom>
        </p:spPr>
      </p:pic>
      <p:pic>
        <p:nvPicPr>
          <p:cNvPr id="1052" name="picture 105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3810000" y="5000625"/>
            <a:ext cx="76200" cy="95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1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pic>
        <p:nvPicPr>
          <p:cNvPr id="1056" name="picture 10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2400" y="1751076"/>
            <a:ext cx="5867400" cy="1908047"/>
          </a:xfrm>
          <a:prstGeom prst="rect">
            <a:avLst/>
          </a:prstGeom>
        </p:spPr>
      </p:pic>
      <p:sp>
        <p:nvSpPr>
          <p:cNvPr id="1060" name="rect 1060"/>
          <p:cNvSpPr/>
          <p:nvPr/>
        </p:nvSpPr>
        <p:spPr>
          <a:xfrm>
            <a:off x="276224" y="3095625"/>
            <a:ext cx="5619750" cy="3429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62" name="textbox 1062"/>
          <p:cNvSpPr/>
          <p:nvPr/>
        </p:nvSpPr>
        <p:spPr>
          <a:xfrm>
            <a:off x="263524" y="1863725"/>
            <a:ext cx="5645150" cy="1503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6000"/>
              </a:lnSpc>
              <a:spcBef>
                <a:spcPts val="5"/>
              </a:spcBef>
              <a:tabLst>
                <a:tab pos="54864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直接导入接口模块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510"/>
              </a:lnSpc>
              <a:spcBef>
                <a:spcPts val="1290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通过导入接口模块使用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 SDK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提供的开放能力。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800" algn="l" rtl="0" eaLnBrk="0">
              <a:lnSpc>
                <a:spcPct val="99000"/>
              </a:lnSpc>
              <a:spcBef>
                <a:spcPts val="365"/>
              </a:spcBef>
              <a:tabLst>
                <a:tab pos="137160" algn="l"/>
              </a:tabLst>
            </a:pP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UIAbility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2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'@ohos.app.abilit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y.UIAbility';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tabLst>
                <a:tab pos="88900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适用于只需使用特定接口的简单场景                                                    </a:t>
            </a:r>
            <a:r>
              <a:rPr sz="10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4" name="picture 10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52424" y="3190875"/>
            <a:ext cx="152400" cy="152400"/>
          </a:xfrm>
          <a:prstGeom prst="rect">
            <a:avLst/>
          </a:prstGeom>
        </p:spPr>
      </p:pic>
      <p:pic>
        <p:nvPicPr>
          <p:cNvPr id="1066" name="picture 10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6225" y="2638425"/>
            <a:ext cx="38099" cy="381000"/>
          </a:xfrm>
          <a:prstGeom prst="rect">
            <a:avLst/>
          </a:prstGeom>
        </p:spPr>
      </p:pic>
      <p:pic>
        <p:nvPicPr>
          <p:cNvPr id="1068" name="picture 10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76225" y="1876425"/>
            <a:ext cx="381000" cy="381000"/>
          </a:xfrm>
          <a:prstGeom prst="rect">
            <a:avLst/>
          </a:prstGeom>
        </p:spPr>
      </p:pic>
      <p:sp>
        <p:nvSpPr>
          <p:cNvPr id="1070" name="rect 1070"/>
          <p:cNvSpPr/>
          <p:nvPr/>
        </p:nvSpPr>
        <p:spPr>
          <a:xfrm>
            <a:off x="0" y="800100"/>
            <a:ext cx="12192000" cy="4953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72" name="textbox 1072"/>
          <p:cNvSpPr/>
          <p:nvPr/>
        </p:nvSpPr>
        <p:spPr>
          <a:xfrm>
            <a:off x="154812" y="5517641"/>
            <a:ext cx="5870575" cy="899794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8760" algn="l" rtl="0" eaLnBrk="0">
              <a:lnSpc>
                <a:spcPct val="95000"/>
              </a:lnSpc>
              <a:spcBef>
                <a:spcPts val="5"/>
              </a:spcBef>
              <a:tabLst>
                <a:tab pos="311150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使用提示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8905" algn="l" rtl="0" eaLnBrk="0">
              <a:lnSpc>
                <a:spcPct val="122000"/>
              </a:lnSpc>
              <a:spcBef>
                <a:spcPts val="0"/>
              </a:spcBef>
            </a:pP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开发者可以在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目录下的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子目录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中找到各个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的定义，按需导入可避免编译后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HAP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包过</a:t>
            </a: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大，提高应用性能。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74" name="picture 10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95275" y="5746750"/>
            <a:ext cx="114300" cy="152400"/>
          </a:xfrm>
          <a:prstGeom prst="rect">
            <a:avLst/>
          </a:prstGeom>
        </p:spPr>
      </p:pic>
      <p:sp>
        <p:nvSpPr>
          <p:cNvPr id="1076" name="textbox 1076"/>
          <p:cNvSpPr/>
          <p:nvPr/>
        </p:nvSpPr>
        <p:spPr>
          <a:xfrm>
            <a:off x="152400" y="3771900"/>
            <a:ext cx="5867400" cy="896619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5275" algn="l" rtl="0" eaLnBrk="0">
              <a:lnSpc>
                <a:spcPct val="98000"/>
              </a:lnSpc>
              <a:spcBef>
                <a:spcPts val="5"/>
              </a:spcBef>
              <a:tabLst>
                <a:tab pos="386715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Kit</a:t>
            </a:r>
            <a:r>
              <a:rPr sz="1300" kern="0" spc="1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的优势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320"/>
              </a:lnSpc>
              <a:spcBef>
                <a:spcPts val="5"/>
              </a:spcBef>
              <a:tabLst>
                <a:tab pos="35560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简化开发流程，提供清晰接口调用           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统一管理相关功能的接口能力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78" name="picture 10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108324" y="4276725"/>
            <a:ext cx="152400" cy="152400"/>
          </a:xfrm>
          <a:prstGeom prst="rect">
            <a:avLst/>
          </a:prstGeom>
        </p:spPr>
      </p:pic>
      <p:pic>
        <p:nvPicPr>
          <p:cNvPr id="1080" name="picture 10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76224" y="4276725"/>
            <a:ext cx="152400" cy="152400"/>
          </a:xfrm>
          <a:prstGeom prst="rect">
            <a:avLst/>
          </a:prstGeom>
        </p:spPr>
      </p:pic>
      <p:pic>
        <p:nvPicPr>
          <p:cNvPr id="1082" name="picture 10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76224" y="3952875"/>
            <a:ext cx="171450" cy="152400"/>
          </a:xfrm>
          <a:prstGeom prst="rect">
            <a:avLst/>
          </a:prstGeom>
        </p:spPr>
      </p:pic>
      <p:sp>
        <p:nvSpPr>
          <p:cNvPr id="1084" name="textbox 1084"/>
          <p:cNvSpPr/>
          <p:nvPr/>
        </p:nvSpPr>
        <p:spPr>
          <a:xfrm>
            <a:off x="6281419" y="1863343"/>
            <a:ext cx="4985384" cy="681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6240" algn="l" rtl="0" eaLnBrk="0">
              <a:lnSpc>
                <a:spcPct val="97000"/>
              </a:lnSpc>
              <a:spcBef>
                <a:spcPts val="5"/>
              </a:spcBef>
              <a:tabLst>
                <a:tab pos="56515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Kit</a:t>
            </a:r>
            <a:r>
              <a:rPr sz="15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导入方式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将同一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下的接口模块进行封装，每个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代表一组相关功能和接口。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6" name="picture 10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94119" y="1876043"/>
            <a:ext cx="384047" cy="384048"/>
          </a:xfrm>
          <a:prstGeom prst="rect">
            <a:avLst/>
          </a:prstGeom>
        </p:spPr>
      </p:pic>
      <p:sp>
        <p:nvSpPr>
          <p:cNvPr id="1088" name="rect 1088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90" name="textbox 1090"/>
          <p:cNvSpPr/>
          <p:nvPr/>
        </p:nvSpPr>
        <p:spPr>
          <a:xfrm>
            <a:off x="154635" y="1450416"/>
            <a:ext cx="942911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 SDK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提供了丰富的开放能力，从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Developer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Preview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版本开始引入了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概念，为开发者提供更高效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的接口管理体验。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1092" name="table 1092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6281420" y="2807970"/>
          <a:ext cx="5394325" cy="843280"/>
        </p:xfrm>
        <a:graphic>
          <a:graphicData uri="http://schemas.openxmlformats.org/drawingml/2006/table">
            <a:tbl>
              <a:tblPr/>
              <a:tblGrid>
                <a:gridCol w="5394325"/>
              </a:tblGrid>
              <a:tr h="84328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425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lang="zh-CN"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单</a:t>
                      </a:r>
                      <a:r>
                        <a:rPr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个模块导入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14630" algn="l" rtl="0" eaLnBrk="0">
                        <a:lnSpc>
                          <a:spcPts val="1240"/>
                        </a:lnSpc>
                        <a:spcBef>
                          <a:spcPts val="5"/>
                        </a:spcBef>
                      </a:pPr>
                      <a:r>
                        <a:rPr lang="en-US" altLang="zh-CN" sz="1000" dirty="0"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import { UIAbility } from '@kit.AbilityKit';</a:t>
                      </a:r>
                      <a:endParaRPr lang="en-US" altLang="zh-CN"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3EB"/>
                    </a:solidFill>
                  </a:tcPr>
                </a:tc>
              </a:tr>
            </a:tbl>
          </a:graphicData>
        </a:graphic>
      </p:graphicFrame>
      <p:sp>
        <p:nvSpPr>
          <p:cNvPr id="1102" name="textbox 1102"/>
          <p:cNvSpPr/>
          <p:nvPr/>
        </p:nvSpPr>
        <p:spPr>
          <a:xfrm>
            <a:off x="394588" y="879411"/>
            <a:ext cx="3822065" cy="334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2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HarmonyOS</a:t>
            </a:r>
            <a:r>
              <a:rPr sz="2200" b="1" kern="0" spc="3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2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SDK</a:t>
            </a:r>
            <a:r>
              <a:rPr sz="22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能力</a:t>
            </a:r>
            <a:r>
              <a:rPr sz="2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2" name="table 1092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6294120" y="4105275"/>
          <a:ext cx="5394325" cy="843280"/>
        </p:xfrm>
        <a:graphic>
          <a:graphicData uri="http://schemas.openxmlformats.org/drawingml/2006/table">
            <a:tbl>
              <a:tblPr/>
              <a:tblGrid>
                <a:gridCol w="5394325"/>
              </a:tblGrid>
              <a:tr h="843280">
                <a:tc>
                  <a:txBody>
                    <a:bodyPr/>
                    <a:p>
                      <a:pPr algn="l" rtl="0" eaLnBrk="0">
                        <a:lnSpc>
                          <a:spcPct val="110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425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lang="zh-CN"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多</a:t>
                      </a:r>
                      <a:r>
                        <a:rPr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个模块导入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14630" algn="l" rtl="0" eaLnBrk="0">
                        <a:lnSpc>
                          <a:spcPts val="1240"/>
                        </a:lnSpc>
                        <a:spcBef>
                          <a:spcPts val="5"/>
                        </a:spcBef>
                      </a:pPr>
                      <a:r>
                        <a:rPr lang="en-US" altLang="zh-CN" sz="1000" dirty="0"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import { UIAbility, Ability } from '@kit.AbilityKit';</a:t>
                      </a:r>
                      <a:endParaRPr lang="en-US" altLang="zh-CN"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3E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1092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6294120" y="5402580"/>
          <a:ext cx="5394325" cy="1108710"/>
        </p:xfrm>
        <a:graphic>
          <a:graphicData uri="http://schemas.openxmlformats.org/drawingml/2006/table">
            <a:tbl>
              <a:tblPr/>
              <a:tblGrid>
                <a:gridCol w="5394325"/>
              </a:tblGrid>
              <a:tr h="1108710">
                <a:tc>
                  <a:txBody>
                    <a:bodyPr/>
                    <a:p>
                      <a:pPr algn="l" rtl="0" eaLnBrk="0">
                        <a:lnSpc>
                          <a:spcPct val="110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425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lang="zh-CN"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所有</a:t>
                      </a:r>
                      <a:r>
                        <a:rPr sz="10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模块导入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14630" algn="l" rtl="0" eaLnBrk="0">
                        <a:lnSpc>
                          <a:spcPts val="1240"/>
                        </a:lnSpc>
                        <a:spcBef>
                          <a:spcPts val="5"/>
                        </a:spcBef>
                      </a:pPr>
                      <a:r>
                        <a:rPr lang="en-US" altLang="zh-CN" sz="1000" dirty="0"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import * as module from '@kit.AbilityKit';</a:t>
                      </a:r>
                      <a:endParaRPr lang="en-US" altLang="zh-CN" sz="10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3EB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536690" y="6137275"/>
            <a:ext cx="2458085" cy="2451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/>
              <a:t>//</a:t>
            </a:r>
            <a:r>
              <a:rPr lang="zh-CN" altLang="en-US" sz="1000"/>
              <a:t>可能导致</a:t>
            </a:r>
            <a:r>
              <a:rPr lang="en-US" altLang="zh-CN" sz="1000"/>
              <a:t>HAP</a:t>
            </a:r>
            <a:r>
              <a:rPr lang="zh-CN" altLang="en-US" sz="1000"/>
              <a:t>包过大</a:t>
            </a:r>
            <a:endParaRPr lang="zh-CN" altLang="en-US" sz="1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6172200" y="1447800"/>
            <a:ext cx="5867400" cy="22479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5000"/>
              </a:lnSpc>
              <a:spcBef>
                <a:spcPts val="5"/>
              </a:spcBef>
              <a:tabLst>
                <a:tab pos="65468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导出与导入机制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1510"/>
              </a:lnSpc>
              <a:spcBef>
                <a:spcPts val="129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模块导出示例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060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060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3419475"/>
            <a:ext cx="95250" cy="9525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3152775"/>
            <a:ext cx="95250" cy="9525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2886075"/>
            <a:ext cx="95250" cy="95250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2619375"/>
            <a:ext cx="95250" cy="95250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2352675"/>
            <a:ext cx="95250" cy="95250"/>
          </a:xfrm>
          <a:prstGeom prst="rect">
            <a:avLst/>
          </a:prstGeom>
        </p:spPr>
      </p:pic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2085975"/>
            <a:ext cx="95250" cy="9525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86500" y="1562100"/>
            <a:ext cx="381000" cy="381000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152399" y="3581400"/>
            <a:ext cx="5867400" cy="1714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6000"/>
              </a:lnSpc>
              <a:spcBef>
                <a:spcPts val="5"/>
              </a:spcBef>
              <a:tabLst>
                <a:tab pos="64516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模块化标准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82000"/>
              </a:lnSpc>
              <a:spcBef>
                <a:spcPts val="143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支持的模块化标准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80"/>
              </a:lnSpc>
              <a:tabLst>
                <a:tab pos="3187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ECMAScript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94000"/>
              </a:lnSpc>
              <a:spcBef>
                <a:spcPts val="850"/>
              </a:spcBef>
              <a:tabLst>
                <a:tab pos="3124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0" algn="l" rtl="0" eaLnBrk="0">
              <a:lnSpc>
                <a:spcPct val="94000"/>
              </a:lnSpc>
              <a:spcBef>
                <a:spcPts val="5"/>
              </a:spcBef>
              <a:tabLst>
                <a:tab pos="3124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互操作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5019675"/>
            <a:ext cx="95250" cy="9525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4752975"/>
            <a:ext cx="95250" cy="95250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4486275"/>
            <a:ext cx="95250" cy="95250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4219575"/>
            <a:ext cx="95250" cy="95250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66700" y="3695700"/>
            <a:ext cx="381000" cy="381000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6172200" y="5715000"/>
            <a:ext cx="5867400" cy="1714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3000"/>
              </a:lnSpc>
              <a:tabLst>
                <a:tab pos="64770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顶层语句与总结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1510"/>
              </a:lnSpc>
              <a:spcBef>
                <a:spcPts val="132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顶层语句与程序入口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1915"/>
              </a:lnSpc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顶层语句示例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81000"/>
              </a:lnSpc>
              <a:spcBef>
                <a:spcPts val="920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课程总结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5"/>
              </a:lnSpc>
              <a:tabLst>
                <a:tab pos="3124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实践练习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" name="picture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86500" y="7153275"/>
            <a:ext cx="95250" cy="9525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86500" y="6886575"/>
            <a:ext cx="95250" cy="95250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86500" y="6619875"/>
            <a:ext cx="95250" cy="95250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86500" y="6353175"/>
            <a:ext cx="95250" cy="9525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286500" y="5829300"/>
            <a:ext cx="381000" cy="381000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152399" y="1447800"/>
            <a:ext cx="5867400" cy="14478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4000"/>
              </a:lnSpc>
              <a:tabLst>
                <a:tab pos="64516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模块化编程基础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90000"/>
              </a:lnSpc>
              <a:spcBef>
                <a:spcPts val="1470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模块化编程概述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90000"/>
              </a:lnSpc>
              <a:spcBef>
                <a:spcPts val="81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模块化面临的挑战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0" algn="l" rtl="0" eaLnBrk="0">
              <a:lnSpc>
                <a:spcPct val="93000"/>
              </a:lnSpc>
              <a:spcBef>
                <a:spcPts val="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模块化解决方案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2619375"/>
            <a:ext cx="95250" cy="95250"/>
          </a:xfrm>
          <a:prstGeom prst="rect">
            <a:avLst/>
          </a:prstGeom>
        </p:spPr>
      </p:pic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2352675"/>
            <a:ext cx="95250" cy="95250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66700" y="2085975"/>
            <a:ext cx="95250" cy="9525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66700" y="1562100"/>
            <a:ext cx="381000" cy="381000"/>
          </a:xfrm>
          <a:prstGeom prst="rect">
            <a:avLst/>
          </a:prstGeom>
        </p:spPr>
      </p:pic>
      <p:sp>
        <p:nvSpPr>
          <p:cNvPr id="86" name="textbox 86"/>
          <p:cNvSpPr/>
          <p:nvPr/>
        </p:nvSpPr>
        <p:spPr>
          <a:xfrm>
            <a:off x="152399" y="5981700"/>
            <a:ext cx="5867400" cy="14478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5000"/>
              </a:lnSpc>
              <a:tabLst>
                <a:tab pos="64516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模块类型与运行流程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ct val="81000"/>
              </a:lnSpc>
              <a:spcBef>
                <a:spcPts val="149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支持的模块类型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090"/>
              </a:lnSpc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模块图构建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0" algn="l" rtl="0" eaLnBrk="0">
              <a:lnSpc>
                <a:spcPct val="92000"/>
              </a:lnSpc>
              <a:spcBef>
                <a:spcPts val="5"/>
              </a:spcBef>
              <a:tabLst>
                <a:tab pos="3048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模块执行顺序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8" name="picture 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66700" y="7153275"/>
            <a:ext cx="95250" cy="95250"/>
          </a:xfrm>
          <a:prstGeom prst="rect">
            <a:avLst/>
          </a:prstGeom>
        </p:spPr>
      </p:pic>
      <p:pic>
        <p:nvPicPr>
          <p:cNvPr id="90" name="picture 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66700" y="6886575"/>
            <a:ext cx="95250" cy="95250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66700" y="6619875"/>
            <a:ext cx="95250" cy="95250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66700" y="6096000"/>
            <a:ext cx="381000" cy="381000"/>
          </a:xfrm>
          <a:prstGeom prst="rect">
            <a:avLst/>
          </a:prstGeom>
        </p:spPr>
      </p:pic>
      <p:sp>
        <p:nvSpPr>
          <p:cNvPr id="96" name="textbox 96"/>
          <p:cNvSpPr/>
          <p:nvPr/>
        </p:nvSpPr>
        <p:spPr>
          <a:xfrm>
            <a:off x="6172200" y="4114800"/>
            <a:ext cx="5867400" cy="11811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0000"/>
              </a:lnSpc>
              <a:tabLst>
                <a:tab pos="66421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HarmonyOS</a:t>
            </a:r>
            <a:r>
              <a:rPr sz="1500" kern="0" spc="2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能力导入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1510"/>
              </a:lnSpc>
              <a:spcBef>
                <a:spcPts val="1395"/>
              </a:spcBef>
              <a:tabLst>
                <a:tab pos="3187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能力导入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0" algn="l" rtl="0" eaLnBrk="0">
              <a:lnSpc>
                <a:spcPts val="2100"/>
              </a:lnSpc>
              <a:tabLst>
                <a:tab pos="3187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5019675"/>
            <a:ext cx="95250" cy="95250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0" y="4752975"/>
            <a:ext cx="95250" cy="95250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86500" y="4229100"/>
            <a:ext cx="381000" cy="381000"/>
          </a:xfrm>
          <a:prstGeom prst="rect">
            <a:avLst/>
          </a:prstGeom>
        </p:spPr>
      </p:pic>
      <p:sp>
        <p:nvSpPr>
          <p:cNvPr id="104" name="rect 104"/>
          <p:cNvSpPr/>
          <p:nvPr/>
        </p:nvSpPr>
        <p:spPr>
          <a:xfrm>
            <a:off x="0" y="800100"/>
            <a:ext cx="12192000" cy="4953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7581900"/>
            <a:ext cx="12192000" cy="76199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408590" y="892270"/>
            <a:ext cx="558165" cy="3352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2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目录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" name="picture 1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4238624" y="2743200"/>
            <a:ext cx="3714750" cy="2990850"/>
            <a:chOff x="0" y="0"/>
            <a:chExt cx="3714750" cy="2990850"/>
          </a:xfrm>
        </p:grpSpPr>
        <p:sp>
          <p:nvSpPr>
            <p:cNvPr id="1108" name="rect 1108"/>
            <p:cNvSpPr/>
            <p:nvPr/>
          </p:nvSpPr>
          <p:spPr>
            <a:xfrm>
              <a:off x="0" y="0"/>
              <a:ext cx="3714750" cy="29908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10" name="rect 1110"/>
            <p:cNvSpPr/>
            <p:nvPr/>
          </p:nvSpPr>
          <p:spPr>
            <a:xfrm>
              <a:off x="190500" y="1162050"/>
              <a:ext cx="3333750" cy="9144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12" name="rect 1112"/>
            <p:cNvSpPr/>
            <p:nvPr/>
          </p:nvSpPr>
          <p:spPr>
            <a:xfrm>
              <a:off x="190500" y="2190750"/>
              <a:ext cx="3333750" cy="6096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14" name="textbox 1114"/>
            <p:cNvSpPr/>
            <p:nvPr/>
          </p:nvSpPr>
          <p:spPr>
            <a:xfrm>
              <a:off x="177800" y="177800"/>
              <a:ext cx="3171189" cy="25266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8950" algn="l" rtl="0" eaLnBrk="0">
                <a:lnSpc>
                  <a:spcPct val="95000"/>
                </a:lnSpc>
                <a:tabLst>
                  <a:tab pos="651510" algn="l"/>
                </a:tabLst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导入多个模块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algn="l" rtl="0" eaLnBrk="0">
                <a:lnSpc>
                  <a:spcPts val="151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使用以下语法导入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下多个模块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的接口能力：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2875" algn="l" rtl="0" eaLnBrk="0">
                <a:lnSpc>
                  <a:spcPts val="168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200" kern="0" spc="-1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200" kern="0" spc="8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UIAbility,</a:t>
              </a:r>
              <a:r>
                <a:rPr sz="1200" kern="0" spc="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Abili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ty,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r" rtl="0" eaLnBrk="0">
                <a:lnSpc>
                  <a:spcPts val="1680"/>
                </a:lnSpc>
                <a:spcBef>
                  <a:spcPts val="12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Context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200" kern="0" spc="13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r>
                <a:rPr sz="1200" kern="0" spc="31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'@kit.AbilityKit'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255" indent="95885" algn="l" rtl="0" eaLnBrk="0">
                <a:lnSpc>
                  <a:spcPct val="122000"/>
                </a:lnSpc>
                <a:spcBef>
                  <a:spcPts val="0"/>
                </a:spcBef>
                <a:tabLst>
                  <a:tab pos="355600" algn="l"/>
                </a:tabLst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这种方式可以同时导入多个相关的模块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，减少多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次导入的代码量。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16" name="picture 11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304800" y="2333625"/>
              <a:ext cx="104775" cy="133349"/>
            </a:xfrm>
            <a:prstGeom prst="rect">
              <a:avLst/>
            </a:prstGeom>
          </p:spPr>
        </p:pic>
        <p:pic>
          <p:nvPicPr>
            <p:cNvPr id="1118" name="picture 11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grpSp>
        <p:nvGrpSpPr>
          <p:cNvPr id="34" name="group 34"/>
          <p:cNvGrpSpPr/>
          <p:nvPr/>
        </p:nvGrpSpPr>
        <p:grpSpPr>
          <a:xfrm rot="21600000">
            <a:off x="304799" y="2743200"/>
            <a:ext cx="3705225" cy="2990850"/>
            <a:chOff x="0" y="0"/>
            <a:chExt cx="3705225" cy="2990850"/>
          </a:xfrm>
        </p:grpSpPr>
        <p:sp>
          <p:nvSpPr>
            <p:cNvPr id="1120" name="rect 1120"/>
            <p:cNvSpPr/>
            <p:nvPr/>
          </p:nvSpPr>
          <p:spPr>
            <a:xfrm>
              <a:off x="0" y="0"/>
              <a:ext cx="3705225" cy="29908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2" name="rect 1122"/>
            <p:cNvSpPr/>
            <p:nvPr/>
          </p:nvSpPr>
          <p:spPr>
            <a:xfrm>
              <a:off x="190500" y="2190750"/>
              <a:ext cx="3324225" cy="6096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4" name="rect 1124"/>
            <p:cNvSpPr/>
            <p:nvPr/>
          </p:nvSpPr>
          <p:spPr>
            <a:xfrm>
              <a:off x="190500" y="1390650"/>
              <a:ext cx="3324225" cy="6858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26" name="textbox 1126"/>
            <p:cNvSpPr/>
            <p:nvPr/>
          </p:nvSpPr>
          <p:spPr>
            <a:xfrm>
              <a:off x="177800" y="177800"/>
              <a:ext cx="3185795" cy="252539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8950" algn="l" rtl="0" eaLnBrk="0">
                <a:lnSpc>
                  <a:spcPct val="96000"/>
                </a:lnSpc>
                <a:tabLst>
                  <a:tab pos="648335" algn="l"/>
                </a:tabLst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导入单个模块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indent="-5080" algn="l" rtl="0" eaLnBrk="0">
                <a:lnSpc>
                  <a:spcPct val="11300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使用以下语法导入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下一个单个模块的接口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能 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力：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0" algn="l" rtl="0" eaLnBrk="0">
                <a:lnSpc>
                  <a:spcPts val="168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200" kern="0" spc="1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UIAbil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ity</a:t>
              </a:r>
              <a:r>
                <a:rPr sz="1200" kern="0" spc="13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200" kern="0" spc="1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3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5735" algn="l" rtl="0" eaLnBrk="0">
                <a:lnSpc>
                  <a:spcPts val="1680"/>
                </a:lnSpc>
                <a:spcBef>
                  <a:spcPts val="120"/>
                </a:spcBef>
              </a:pPr>
              <a:r>
                <a:rPr sz="1200" kern="0" spc="-1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'@kit.AbilityKit'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indent="104775" algn="l" rtl="0" eaLnBrk="0">
                <a:lnSpc>
                  <a:spcPct val="122000"/>
                </a:lnSpc>
                <a:spcBef>
                  <a:spcPts val="0"/>
                </a:spcBef>
                <a:tabLst>
                  <a:tab pos="352425" algn="l"/>
                </a:tabLst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这种方式只导入指定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UIAbility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模块，适用于只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使用单一功能的场景。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28" name="picture 11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304800" y="2333625"/>
              <a:ext cx="104775" cy="133349"/>
            </a:xfrm>
            <a:prstGeom prst="rect">
              <a:avLst/>
            </a:prstGeom>
          </p:spPr>
        </p:pic>
        <p:pic>
          <p:nvPicPr>
            <p:cNvPr id="1130" name="picture 11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grpSp>
        <p:nvGrpSpPr>
          <p:cNvPr id="36" name="group 36"/>
          <p:cNvGrpSpPr/>
          <p:nvPr/>
        </p:nvGrpSpPr>
        <p:grpSpPr>
          <a:xfrm rot="21600000">
            <a:off x="8181975" y="2743200"/>
            <a:ext cx="3705225" cy="2990850"/>
            <a:chOff x="0" y="0"/>
            <a:chExt cx="3705225" cy="2990850"/>
          </a:xfrm>
        </p:grpSpPr>
        <p:sp>
          <p:nvSpPr>
            <p:cNvPr id="1132" name="rect 1132"/>
            <p:cNvSpPr/>
            <p:nvPr/>
          </p:nvSpPr>
          <p:spPr>
            <a:xfrm>
              <a:off x="0" y="0"/>
              <a:ext cx="3705225" cy="29908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4" name="rect 1134"/>
            <p:cNvSpPr/>
            <p:nvPr/>
          </p:nvSpPr>
          <p:spPr>
            <a:xfrm>
              <a:off x="190500" y="1390650"/>
              <a:ext cx="3324225" cy="6858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6" name="rect 1136"/>
            <p:cNvSpPr/>
            <p:nvPr/>
          </p:nvSpPr>
          <p:spPr>
            <a:xfrm>
              <a:off x="190500" y="2190750"/>
              <a:ext cx="3324225" cy="6096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38" name="textbox 1138"/>
            <p:cNvSpPr/>
            <p:nvPr/>
          </p:nvSpPr>
          <p:spPr>
            <a:xfrm>
              <a:off x="174525" y="177800"/>
              <a:ext cx="3235960" cy="25038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2125" algn="l" rtl="0" eaLnBrk="0">
                <a:lnSpc>
                  <a:spcPct val="95000"/>
                </a:lnSpc>
                <a:spcBef>
                  <a:spcPts val="0"/>
                </a:spcBef>
                <a:tabLst>
                  <a:tab pos="648335" algn="l"/>
                </a:tabLst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导入所有模块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indent="-5080" algn="l" rtl="0" eaLnBrk="0">
                <a:lnSpc>
                  <a:spcPct val="113000"/>
                </a:lnSpc>
                <a:spcBef>
                  <a:spcPts val="360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使用以下语法导入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包含的所有模块的接口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能   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力：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0" algn="l" rtl="0" eaLnBrk="0">
                <a:lnSpc>
                  <a:spcPts val="168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import</a:t>
              </a: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*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as</a:t>
              </a:r>
              <a:r>
                <a:rPr sz="1200" kern="0" spc="6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module</a:t>
              </a:r>
              <a:r>
                <a:rPr sz="1200" kern="0" spc="12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2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from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5735" algn="l" rtl="0" eaLnBrk="0">
                <a:lnSpc>
                  <a:spcPts val="1680"/>
                </a:lnSpc>
                <a:spcBef>
                  <a:spcPts val="120"/>
                </a:spcBef>
              </a:pPr>
              <a:r>
                <a:rPr sz="1200" kern="0" spc="-1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'@kit.AbilityKit'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2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8905" indent="133985" algn="l" rtl="0" eaLnBrk="0">
                <a:lnSpc>
                  <a:spcPct val="115000"/>
                </a:lnSpc>
                <a:spcBef>
                  <a:spcPts val="0"/>
                </a:spcBef>
                <a:tabLst>
                  <a:tab pos="381000" algn="l"/>
                </a:tabLst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注意：这种方式会导入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下的所有模块，可能导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致编译后的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HAP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包过大，占用过多资源。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40" name="picture 11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304800" y="2333625"/>
              <a:ext cx="133350" cy="133349"/>
            </a:xfrm>
            <a:prstGeom prst="rect">
              <a:avLst/>
            </a:prstGeom>
          </p:spPr>
        </p:pic>
        <p:pic>
          <p:nvPicPr>
            <p:cNvPr id="1142" name="picture 11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sp>
        <p:nvSpPr>
          <p:cNvPr id="1144" name="rect 1144"/>
          <p:cNvSpPr/>
          <p:nvPr/>
        </p:nvSpPr>
        <p:spPr>
          <a:xfrm>
            <a:off x="304799" y="1752600"/>
            <a:ext cx="11582400" cy="7620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6" name="rect 1146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8" name="rect 1148"/>
          <p:cNvSpPr/>
          <p:nvPr/>
        </p:nvSpPr>
        <p:spPr>
          <a:xfrm>
            <a:off x="323850" y="5962650"/>
            <a:ext cx="11563350" cy="609600"/>
          </a:xfrm>
          <a:prstGeom prst="rect">
            <a:avLst/>
          </a:prstGeom>
          <a:solidFill>
            <a:srgbClr val="1E40A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50" name="textbox 1150"/>
          <p:cNvSpPr/>
          <p:nvPr/>
        </p:nvSpPr>
        <p:spPr>
          <a:xfrm>
            <a:off x="753414" y="1907616"/>
            <a:ext cx="10888344" cy="438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indent="-10795" algn="l" rtl="0" eaLnBrk="0">
              <a:lnSpc>
                <a:spcPct val="113000"/>
              </a:lnSpc>
            </a:pP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Developer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Preview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版本开始，引入了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的概念，用于提供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更高效的接口管理和使用体验。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将同一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下的接口模块进行封装，每个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代表一组相关的功能和接口。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52" name="rect 1152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54" name="textbox 1154"/>
          <p:cNvSpPr/>
          <p:nvPr/>
        </p:nvSpPr>
        <p:spPr>
          <a:xfrm>
            <a:off x="792886" y="6117666"/>
            <a:ext cx="883793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开发者可以在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目录下的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子目录中找到各个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的定义，通过导入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Kit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可以简化开发流程，使功能模块的调用更加清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晰和有组织。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56" name="textbox 1156"/>
          <p:cNvSpPr/>
          <p:nvPr/>
        </p:nvSpPr>
        <p:spPr>
          <a:xfrm>
            <a:off x="394588" y="949038"/>
            <a:ext cx="1599564" cy="358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Kit</a:t>
            </a:r>
            <a:r>
              <a:rPr sz="22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导入方式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0" name="picture 1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04800" y="5962650"/>
            <a:ext cx="76200" cy="609600"/>
          </a:xfrm>
          <a:prstGeom prst="rect">
            <a:avLst/>
          </a:prstGeom>
        </p:spPr>
      </p:pic>
      <p:pic>
        <p:nvPicPr>
          <p:cNvPr id="1162" name="picture 11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57200" y="2036618"/>
            <a:ext cx="190500" cy="193963"/>
          </a:xfrm>
          <a:prstGeom prst="rect">
            <a:avLst/>
          </a:prstGeom>
        </p:spPr>
      </p:pic>
      <p:pic>
        <p:nvPicPr>
          <p:cNvPr id="1164" name="picture 11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95300" y="6189518"/>
            <a:ext cx="190500" cy="1939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" name="picture 11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46888"/>
            <a:ext cx="12192000" cy="7962900"/>
          </a:xfrm>
          <a:prstGeom prst="rect">
            <a:avLst/>
          </a:prstGeom>
        </p:spPr>
      </p:pic>
      <p:pic>
        <p:nvPicPr>
          <p:cNvPr id="1168" name="picture 1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08775" y="1197864"/>
            <a:ext cx="5678424" cy="6364223"/>
          </a:xfrm>
          <a:prstGeom prst="rect">
            <a:avLst/>
          </a:prstGeom>
        </p:spPr>
      </p:pic>
      <p:pic>
        <p:nvPicPr>
          <p:cNvPr id="1170" name="picture 1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4800" y="1197864"/>
            <a:ext cx="5678423" cy="2916935"/>
          </a:xfrm>
          <a:prstGeom prst="rect">
            <a:avLst/>
          </a:prstGeom>
        </p:spPr>
      </p:pic>
      <p:sp>
        <p:nvSpPr>
          <p:cNvPr id="1172" name="textbox 1172"/>
          <p:cNvSpPr/>
          <p:nvPr/>
        </p:nvSpPr>
        <p:spPr>
          <a:xfrm>
            <a:off x="6595440" y="1935429"/>
            <a:ext cx="3889375" cy="36372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815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程序的入口是顶层的主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180" indent="2540" algn="l" rtl="0" eaLnBrk="0">
              <a:lnSpc>
                <a:spcPct val="153000"/>
              </a:lnSpc>
              <a:spcBef>
                <a:spcPts val="510"/>
              </a:spcBef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主函数应具有空参数列表或仅包含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[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]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类型的参数  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作为一种约定，通常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把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函数作为模块的入口函数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5"/>
              </a:lnSpc>
              <a:spcBef>
                <a:spcPts val="365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myNum:</a:t>
            </a:r>
            <a:r>
              <a:rPr sz="12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5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主函数作为入口点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800"/>
              </a:lnSpc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main(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77825" indent="1905" algn="l" rtl="0" eaLnBrk="0">
              <a:lnSpc>
                <a:spcPct val="118000"/>
              </a:lnSpc>
              <a:spcBef>
                <a:spcPts val="150"/>
              </a:spcBef>
            </a:pP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console.log(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'main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函数作为主入口函数执行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myNum</a:t>
            </a:r>
            <a:r>
              <a:rPr sz="12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780" algn="l" rtl="0" eaLnBrk="0">
              <a:lnSpc>
                <a:spcPts val="1495"/>
              </a:lnSpc>
              <a:spcBef>
                <a:spcPts val="49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5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在顶层语句中调用入口函数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800"/>
              </a:lnSpc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main();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74" name="rect 1174"/>
          <p:cNvSpPr/>
          <p:nvPr/>
        </p:nvSpPr>
        <p:spPr>
          <a:xfrm>
            <a:off x="304800" y="4264152"/>
            <a:ext cx="5678423" cy="2423159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76" name="textbox 1176"/>
          <p:cNvSpPr/>
          <p:nvPr/>
        </p:nvSpPr>
        <p:spPr>
          <a:xfrm>
            <a:off x="692226" y="1935429"/>
            <a:ext cx="4625975" cy="1808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545" algn="l" rtl="0" eaLnBrk="0">
              <a:lnSpc>
                <a:spcPts val="1510"/>
              </a:lnSpc>
            </a:pP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在模块顶层直接执行的代码（未被函数或块级结构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包围）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545" indent="1270" algn="l" rtl="0" eaLnBrk="0">
              <a:lnSpc>
                <a:spcPct val="154000"/>
              </a:lnSpc>
              <a:spcBef>
                <a:spcPts val="49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用于模块初始化、导入其他模块功能、执行不依赖特定上下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文的逻辑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在模块中其他功能执行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前执行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myStr: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'hello</a:t>
            </a:r>
            <a:r>
              <a:rPr sz="12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harmony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os';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4000"/>
              </a:lnSpc>
              <a:spcBef>
                <a:spcPts val="38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initNum: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</a:t>
            </a:r>
            <a:r>
              <a:rPr sz="12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10086;</a:t>
            </a:r>
            <a:r>
              <a:rPr sz="12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800"/>
              </a:lnSpc>
            </a:pP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顶层语句输出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78" name="rect 1178"/>
          <p:cNvSpPr/>
          <p:nvPr/>
        </p:nvSpPr>
        <p:spPr>
          <a:xfrm>
            <a:off x="0" y="246888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180" name="table 1180"/>
          <p:cNvGraphicFramePr>
            <a:graphicFrameLocks noGrp="1"/>
          </p:cNvGraphicFramePr>
          <p:nvPr/>
        </p:nvGraphicFramePr>
        <p:xfrm>
          <a:off x="6410325" y="5857113"/>
          <a:ext cx="5276850" cy="1390650"/>
        </p:xfrm>
        <a:graphic>
          <a:graphicData uri="http://schemas.openxmlformats.org/drawingml/2006/table">
            <a:tbl>
              <a:tblPr/>
              <a:tblGrid>
                <a:gridCol w="5276850"/>
              </a:tblGrid>
              <a:tr h="1377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480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  <a:tabLst>
                          <a:tab pos="421005" algn="l"/>
                        </a:tabLst>
                      </a:pPr>
                      <a:r>
                        <a:rPr sz="1200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主函数参数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21640" algn="l" rtl="0" eaLnBrk="0">
                        <a:lnSpc>
                          <a:spcPct val="92000"/>
                        </a:lnSpc>
                        <a:spcBef>
                          <a:spcPts val="755"/>
                        </a:spcBef>
                      </a:pPr>
                      <a:r>
                        <a:rPr sz="1200" kern="0" spc="-6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主函数可以声明为：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19100" algn="l" rtl="0" eaLnBrk="0">
                        <a:lnSpc>
                          <a:spcPts val="1510"/>
                        </a:lnSpc>
                        <a:spcBef>
                          <a:spcPts val="960"/>
                        </a:spcBef>
                      </a:pPr>
                      <a:r>
                        <a:rPr sz="1200" kern="0" spc="0" dirty="0">
                          <a:solidFill>
                            <a:srgbClr val="1955B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kern="0" spc="350" dirty="0">
                          <a:solidFill>
                            <a:srgbClr val="1955B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无参数：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function</a:t>
                      </a:r>
                      <a:r>
                        <a:rPr sz="1200" kern="0" spc="1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main()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9100" algn="l" rtl="0" eaLnBrk="0">
                        <a:lnSpc>
                          <a:spcPts val="1510"/>
                        </a:lnSpc>
                      </a:pPr>
                      <a:r>
                        <a:rPr sz="1200" kern="0" spc="30" dirty="0">
                          <a:solidFill>
                            <a:srgbClr val="1955B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kern="0" spc="310" dirty="0">
                          <a:solidFill>
                            <a:srgbClr val="1955B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带参数：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function</a:t>
                      </a:r>
                      <a:r>
                        <a:rPr sz="1200" kern="0" spc="1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main</a:t>
                      </a:r>
                      <a:r>
                        <a:rPr sz="1200" kern="0" spc="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(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arg</a:t>
                      </a:r>
                      <a:r>
                        <a:rPr sz="1200" kern="0" spc="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: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string</a:t>
                      </a:r>
                      <a:r>
                        <a:rPr sz="1200" kern="0" spc="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[])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82" name="picture 11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72250" y="6081383"/>
            <a:ext cx="142875" cy="206086"/>
          </a:xfrm>
          <a:prstGeom prst="rect">
            <a:avLst/>
          </a:prstGeom>
        </p:spPr>
      </p:pic>
      <p:sp>
        <p:nvSpPr>
          <p:cNvPr id="1184" name="rect 1184"/>
          <p:cNvSpPr/>
          <p:nvPr/>
        </p:nvSpPr>
        <p:spPr>
          <a:xfrm>
            <a:off x="0" y="8057388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6" name="textbox 1186"/>
          <p:cNvSpPr/>
          <p:nvPr/>
        </p:nvSpPr>
        <p:spPr>
          <a:xfrm>
            <a:off x="494391" y="6106655"/>
            <a:ext cx="5223509" cy="3765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5000"/>
              </a:lnSpc>
            </a:pP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注意：如果模块包含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函数，顶层语句将在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r>
              <a:rPr sz="10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函数体执行前执行；否则在模块其他 </a:t>
            </a:r>
            <a:r>
              <a:rPr sz="10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功能执行前执行。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88" name="textbox 1188"/>
          <p:cNvSpPr/>
          <p:nvPr/>
        </p:nvSpPr>
        <p:spPr>
          <a:xfrm>
            <a:off x="6397625" y="1386713"/>
            <a:ext cx="2515870" cy="5162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3600" kern="0" spc="-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-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-70" baseline="4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程序入口（主函数）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0" name="textbox 1190"/>
          <p:cNvSpPr/>
          <p:nvPr/>
        </p:nvSpPr>
        <p:spPr>
          <a:xfrm>
            <a:off x="466725" y="5180838"/>
            <a:ext cx="1714500" cy="571500"/>
          </a:xfrm>
          <a:prstGeom prst="rect">
            <a:avLst/>
          </a:prstGeom>
          <a:solidFill>
            <a:srgbClr val="60A5F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835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顶层变量声明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2" name="textbox 1192"/>
          <p:cNvSpPr/>
          <p:nvPr/>
        </p:nvSpPr>
        <p:spPr>
          <a:xfrm>
            <a:off x="2286000" y="5190363"/>
            <a:ext cx="1714500" cy="571500"/>
          </a:xfrm>
          <a:prstGeom prst="rect">
            <a:avLst/>
          </a:prstGeom>
          <a:solidFill>
            <a:srgbClr val="60A5F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835" algn="l" rtl="0" eaLnBrk="0">
              <a:lnSpc>
                <a:spcPct val="93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顶层函数执行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4" name="textbox 1194"/>
          <p:cNvSpPr/>
          <p:nvPr/>
        </p:nvSpPr>
        <p:spPr>
          <a:xfrm>
            <a:off x="4124325" y="5190363"/>
            <a:ext cx="1714500" cy="571500"/>
          </a:xfrm>
          <a:prstGeom prst="rect">
            <a:avLst/>
          </a:prstGeom>
          <a:solidFill>
            <a:srgbClr val="60A5F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5610" algn="l" rtl="0" eaLnBrk="0">
              <a:lnSpc>
                <a:spcPct val="93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函数执行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6" name="textbox 1196"/>
          <p:cNvSpPr/>
          <p:nvPr/>
        </p:nvSpPr>
        <p:spPr>
          <a:xfrm>
            <a:off x="369157" y="396684"/>
            <a:ext cx="2596514" cy="3568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顶层语句与程序入口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8" name="textbox 1198"/>
          <p:cNvSpPr/>
          <p:nvPr/>
        </p:nvSpPr>
        <p:spPr>
          <a:xfrm>
            <a:off x="492125" y="1386713"/>
            <a:ext cx="1444625" cy="523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-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20" baseline="8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</a:t>
            </a:r>
            <a:endParaRPr sz="2700" baseline="8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0" name="textbox 1200"/>
          <p:cNvSpPr/>
          <p:nvPr/>
        </p:nvSpPr>
        <p:spPr>
          <a:xfrm>
            <a:off x="492125" y="4453763"/>
            <a:ext cx="1426844" cy="522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-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00" baseline="6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执行顺序</a:t>
            </a:r>
            <a:endParaRPr sz="2700" baseline="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2" name="picture 12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10325" y="1970913"/>
            <a:ext cx="152400" cy="3771900"/>
          </a:xfrm>
          <a:prstGeom prst="rect">
            <a:avLst/>
          </a:prstGeom>
        </p:spPr>
      </p:pic>
      <p:pic>
        <p:nvPicPr>
          <p:cNvPr id="1204" name="picture 12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04825" y="1970913"/>
            <a:ext cx="1524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" name="picture 1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1210" name="textbox 1210"/>
          <p:cNvSpPr/>
          <p:nvPr/>
        </p:nvSpPr>
        <p:spPr>
          <a:xfrm>
            <a:off x="451205" y="2469057"/>
            <a:ext cx="3597275" cy="24491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680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导出变量，非顶层语句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5000"/>
              </a:lnSpc>
              <a:spcBef>
                <a:spcPts val="1030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export</a:t>
            </a:r>
            <a:r>
              <a:rPr sz="1200" b="1" kern="0" spc="11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let</a:t>
            </a:r>
            <a:r>
              <a:rPr sz="1200" b="1" kern="0" spc="15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myNum</a:t>
            </a:r>
            <a:r>
              <a:rPr sz="12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number</a:t>
            </a:r>
            <a:r>
              <a:rPr sz="1200" b="1" kern="0" spc="11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2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335" algn="l" rtl="0" eaLnBrk="0">
              <a:lnSpc>
                <a:spcPts val="1680"/>
              </a:lnSpc>
              <a:spcBef>
                <a:spcPts val="1465"/>
              </a:spcBef>
            </a:pP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顶层语句，在模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块执行时直接执行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-635" algn="l" rtl="0" eaLnBrk="0">
              <a:lnSpc>
                <a:spcPct val="151000"/>
              </a:lnSpc>
              <a:spcBef>
                <a:spcPts val="565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let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myStr: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string</a:t>
            </a:r>
            <a:r>
              <a:rPr sz="1200" b="1" kern="0" spc="11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200" kern="0" spc="3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'hello</a:t>
            </a:r>
            <a:r>
              <a:rPr sz="1200" kern="0" spc="11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armony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os'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顶层语句，在模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块执行时直接执行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let</a:t>
            </a:r>
            <a:r>
              <a:rPr sz="1200" b="1" kern="0" spc="23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initNum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number</a:t>
            </a:r>
            <a:r>
              <a:rPr sz="1200" b="1" kern="0" spc="110" dirty="0">
                <a:solidFill>
                  <a:srgbClr val="1E3A8A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2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10086;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335" algn="l" rtl="0" eaLnBrk="0">
              <a:lnSpc>
                <a:spcPts val="1680"/>
              </a:lnSpc>
              <a:spcBef>
                <a:spcPts val="900"/>
              </a:spcBef>
            </a:pP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顶层语句，在模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块执行时直接执行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ts val="2400"/>
              </a:lnSpc>
            </a:pPr>
            <a:r>
              <a:rPr sz="1200" kern="0" spc="-3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console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-3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log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kern="0" spc="-4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3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200" kern="0" spc="-3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顶层语句输出</a:t>
            </a:r>
            <a:r>
              <a:rPr sz="1200" kern="0" spc="-4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FB923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212" name="rect 1212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14" name="rect 1214"/>
          <p:cNvSpPr/>
          <p:nvPr/>
        </p:nvSpPr>
        <p:spPr>
          <a:xfrm>
            <a:off x="304799" y="5257800"/>
            <a:ext cx="5638800" cy="952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16" name="picture 1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5753100"/>
            <a:ext cx="228600" cy="228600"/>
          </a:xfrm>
          <a:prstGeom prst="rect">
            <a:avLst/>
          </a:prstGeom>
        </p:spPr>
      </p:pic>
      <p:sp>
        <p:nvSpPr>
          <p:cNvPr id="1218" name="textbox 1218"/>
          <p:cNvSpPr/>
          <p:nvPr/>
        </p:nvSpPr>
        <p:spPr>
          <a:xfrm>
            <a:off x="444500" y="5434038"/>
            <a:ext cx="3653154" cy="540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9000"/>
              </a:lnSpc>
              <a:tabLst>
                <a:tab pos="238125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执行顺序说明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40"/>
              </a:lnSpc>
              <a:spcBef>
                <a:spcPts val="5"/>
              </a:spcBef>
            </a:pPr>
            <a:r>
              <a:rPr sz="1300" b="1" kern="0" spc="40" baseline="8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8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执行顶层语句</a:t>
            </a:r>
            <a:r>
              <a:rPr sz="10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myStr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1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harmony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os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220" name="picture 1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5467350"/>
            <a:ext cx="152400" cy="152400"/>
          </a:xfrm>
          <a:prstGeom prst="rect">
            <a:avLst/>
          </a:prstGeom>
        </p:spPr>
      </p:pic>
      <p:sp>
        <p:nvSpPr>
          <p:cNvPr id="1222" name="textbox 1222"/>
          <p:cNvSpPr/>
          <p:nvPr/>
        </p:nvSpPr>
        <p:spPr>
          <a:xfrm>
            <a:off x="292100" y="1739900"/>
            <a:ext cx="1968500" cy="471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0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30" baseline="7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顶层语句用法示</a:t>
            </a:r>
            <a:r>
              <a:rPr sz="2300" kern="0" spc="20" baseline="7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24" name="textbox 1224"/>
          <p:cNvSpPr/>
          <p:nvPr/>
        </p:nvSpPr>
        <p:spPr>
          <a:xfrm>
            <a:off x="369157" y="961612"/>
            <a:ext cx="1739264" cy="340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8" name="picture 12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30928" y="5092700"/>
            <a:ext cx="12671" cy="12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" name="picture 12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68300"/>
            <a:ext cx="12192000" cy="7596505"/>
          </a:xfrm>
          <a:prstGeom prst="rect">
            <a:avLst/>
          </a:prstGeom>
        </p:spPr>
      </p:pic>
      <p:sp>
        <p:nvSpPr>
          <p:cNvPr id="1232" name="rect 1232"/>
          <p:cNvSpPr/>
          <p:nvPr/>
        </p:nvSpPr>
        <p:spPr>
          <a:xfrm>
            <a:off x="381000" y="5826125"/>
            <a:ext cx="11430000" cy="1647825"/>
          </a:xfrm>
          <a:prstGeom prst="rect">
            <a:avLst/>
          </a:prstGeom>
          <a:solidFill>
            <a:srgbClr val="FFFFFF">
              <a:alpha val="85098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34" name="rect 1234"/>
          <p:cNvSpPr/>
          <p:nvPr/>
        </p:nvSpPr>
        <p:spPr>
          <a:xfrm>
            <a:off x="381000" y="3844925"/>
            <a:ext cx="5600700" cy="1866900"/>
          </a:xfrm>
          <a:prstGeom prst="rect">
            <a:avLst/>
          </a:prstGeom>
          <a:solidFill>
            <a:srgbClr val="FFFFFF">
              <a:alpha val="85098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6210300" y="3844925"/>
            <a:ext cx="5600700" cy="1866900"/>
            <a:chOff x="0" y="0"/>
            <a:chExt cx="5600700" cy="1866900"/>
          </a:xfrm>
        </p:grpSpPr>
        <p:sp>
          <p:nvSpPr>
            <p:cNvPr id="1236" name="rect 1236"/>
            <p:cNvSpPr/>
            <p:nvPr/>
          </p:nvSpPr>
          <p:spPr>
            <a:xfrm>
              <a:off x="0" y="0"/>
              <a:ext cx="5600700" cy="1866900"/>
            </a:xfrm>
            <a:prstGeom prst="rect">
              <a:avLst/>
            </a:prstGeom>
            <a:solidFill>
              <a:srgbClr val="FFFFFF">
                <a:alpha val="85098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38" name="textbox 1238"/>
            <p:cNvSpPr/>
            <p:nvPr/>
          </p:nvSpPr>
          <p:spPr>
            <a:xfrm>
              <a:off x="862076" y="247141"/>
              <a:ext cx="4453254" cy="13823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1000"/>
                </a:lnSpc>
              </a:pPr>
              <a:r>
                <a:rPr sz="15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HarmonyOS</a:t>
              </a:r>
              <a:r>
                <a:rPr sz="1500" kern="0" spc="26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接口导入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3495" algn="l" rtl="0" eaLnBrk="0">
                <a:lnSpc>
                  <a:spcPts val="1510"/>
                </a:lnSpc>
                <a:spcBef>
                  <a:spcPts val="945"/>
                </a:spcBef>
              </a:pPr>
              <a:r>
                <a:rPr sz="1200" kern="0" spc="3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1200" kern="0" spc="13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200" kern="0" spc="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通过导入接口模块使用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HarmonyOS</a:t>
              </a:r>
              <a:r>
                <a:rPr sz="1200" kern="0" spc="2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SDK</a:t>
              </a:r>
              <a:r>
                <a:rPr sz="1200" kern="0" spc="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提供的能力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85420" indent="-161925" algn="l" rtl="0" eaLnBrk="0">
                <a:lnSpc>
                  <a:spcPct val="112000"/>
                </a:lnSpc>
                <a:spcBef>
                  <a:spcPts val="895"/>
                </a:spcBef>
              </a:pPr>
              <a:r>
                <a:rPr sz="1200" kern="0" spc="6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1200" kern="0" spc="13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200" kern="0" spc="6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HarmonyOS</a:t>
              </a:r>
              <a:r>
                <a:rPr sz="1200" kern="0" spc="13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NEXT</a:t>
              </a:r>
              <a:r>
                <a:rPr sz="1200" kern="0" spc="11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Developer</a:t>
              </a:r>
              <a:r>
                <a:rPr sz="1200" kern="0" spc="12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Preview</a:t>
              </a:r>
              <a:r>
                <a:rPr sz="1200" kern="0" spc="13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6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</a:t>
              </a:r>
              <a:r>
                <a:rPr sz="1200" kern="0" spc="6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版本开始引入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概念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495" algn="l" rtl="0" eaLnBrk="0">
                <a:lnSpc>
                  <a:spcPts val="151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1200" kern="0" spc="1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支持导入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Kit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下单个模块、多个模块或全部模块的接口能力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40" name="picture 12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228600"/>
              <a:ext cx="476250" cy="476250"/>
            </a:xfrm>
            <a:prstGeom prst="rect">
              <a:avLst/>
            </a:prstGeom>
          </p:spPr>
        </p:pic>
      </p:grpSp>
      <p:sp>
        <p:nvSpPr>
          <p:cNvPr id="1242" name="rect 1242"/>
          <p:cNvSpPr/>
          <p:nvPr/>
        </p:nvSpPr>
        <p:spPr>
          <a:xfrm>
            <a:off x="381000" y="1968500"/>
            <a:ext cx="5600700" cy="1647825"/>
          </a:xfrm>
          <a:prstGeom prst="rect">
            <a:avLst/>
          </a:prstGeom>
          <a:solidFill>
            <a:srgbClr val="FFFFFF">
              <a:alpha val="85098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4" name="rect 1244"/>
          <p:cNvSpPr/>
          <p:nvPr/>
        </p:nvSpPr>
        <p:spPr>
          <a:xfrm>
            <a:off x="6210300" y="1968500"/>
            <a:ext cx="5600700" cy="1647825"/>
          </a:xfrm>
          <a:prstGeom prst="rect">
            <a:avLst/>
          </a:prstGeom>
          <a:solidFill>
            <a:srgbClr val="FFFFFF">
              <a:alpha val="85098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6" name="rect 1246"/>
          <p:cNvSpPr/>
          <p:nvPr/>
        </p:nvSpPr>
        <p:spPr>
          <a:xfrm>
            <a:off x="0" y="3683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8" name="rect 1248"/>
          <p:cNvSpPr/>
          <p:nvPr/>
        </p:nvSpPr>
        <p:spPr>
          <a:xfrm>
            <a:off x="6153150" y="6740525"/>
            <a:ext cx="8096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50" name="textbox 1250"/>
          <p:cNvSpPr/>
          <p:nvPr/>
        </p:nvSpPr>
        <p:spPr>
          <a:xfrm>
            <a:off x="1226121" y="6070218"/>
            <a:ext cx="6510019" cy="1181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顶层语句与主函数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640" algn="l" rtl="0" eaLnBrk="0">
              <a:lnSpc>
                <a:spcPts val="1510"/>
              </a:lnSpc>
              <a:spcBef>
                <a:spcPts val="860"/>
              </a:spcBef>
            </a:pPr>
            <a:r>
              <a:rPr sz="8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顶层语句在模块的顶层（未被函数或块级结构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包围的区域）直接执行 ，常用于模块初始化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640" algn="l" rtl="0" eaLnBrk="0">
              <a:lnSpc>
                <a:spcPct val="158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程序（应用）的入口是顶层主函数，主函数应具有空参数列表或仅包含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string[]</a:t>
            </a:r>
            <a:r>
              <a:rPr sz="1200" kern="0" spc="-3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类型的参数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顶层语句在模块执行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时按顺序执行，如果包含主函数，则主函数在顶层语句执行完毕后执行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52" name="rect 1252"/>
          <p:cNvSpPr/>
          <p:nvPr/>
        </p:nvSpPr>
        <p:spPr>
          <a:xfrm>
            <a:off x="7258050" y="3130550"/>
            <a:ext cx="7715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54" name="rect 1254"/>
          <p:cNvSpPr/>
          <p:nvPr/>
        </p:nvSpPr>
        <p:spPr>
          <a:xfrm>
            <a:off x="7562850" y="2578100"/>
            <a:ext cx="6286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56" name="rect 1256"/>
          <p:cNvSpPr/>
          <p:nvPr/>
        </p:nvSpPr>
        <p:spPr>
          <a:xfrm>
            <a:off x="8934450" y="2892425"/>
            <a:ext cx="628650" cy="171450"/>
          </a:xfrm>
          <a:prstGeom prst="rect">
            <a:avLst/>
          </a:prstGeom>
          <a:solidFill>
            <a:srgbClr val="DBEAFE">
              <a:alpha val="9843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58" name="rect 1258"/>
          <p:cNvSpPr/>
          <p:nvPr/>
        </p:nvSpPr>
        <p:spPr>
          <a:xfrm>
            <a:off x="9715500" y="2892425"/>
            <a:ext cx="13144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0" name="rect 1260"/>
          <p:cNvSpPr/>
          <p:nvPr/>
        </p:nvSpPr>
        <p:spPr>
          <a:xfrm>
            <a:off x="8181975" y="3130550"/>
            <a:ext cx="13525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2" name="textbox 1262"/>
          <p:cNvSpPr/>
          <p:nvPr/>
        </p:nvSpPr>
        <p:spPr>
          <a:xfrm>
            <a:off x="7055802" y="2217166"/>
            <a:ext cx="3987165" cy="1113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005" algn="l" rtl="0" eaLnBrk="0">
              <a:lnSpc>
                <a:spcPts val="1460"/>
              </a:lnSpc>
              <a:spcBef>
                <a:spcPts val="94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3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键字在编译阶段确定依赖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090" indent="-172085" algn="l" rtl="0" eaLnBrk="0">
              <a:lnSpc>
                <a:spcPct val="124000"/>
              </a:lnSpc>
              <a:spcBef>
                <a:spcPts val="5"/>
              </a:spcBef>
            </a:pP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支持三种导入绑定方式：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200" kern="0" spc="-3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nt1,</a:t>
            </a:r>
            <a:r>
              <a:rPr sz="1200" kern="0" spc="2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.,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identN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-3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ident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alias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64" name="rect 1264"/>
          <p:cNvSpPr/>
          <p:nvPr/>
        </p:nvSpPr>
        <p:spPr>
          <a:xfrm>
            <a:off x="1733549" y="4768850"/>
            <a:ext cx="71437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6" name="rect 1266"/>
          <p:cNvSpPr/>
          <p:nvPr/>
        </p:nvSpPr>
        <p:spPr>
          <a:xfrm>
            <a:off x="3362324" y="4768850"/>
            <a:ext cx="10858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8" name="rect 1268"/>
          <p:cNvSpPr/>
          <p:nvPr/>
        </p:nvSpPr>
        <p:spPr>
          <a:xfrm>
            <a:off x="1733549" y="4454525"/>
            <a:ext cx="8096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70" name="textbox 1270"/>
          <p:cNvSpPr/>
          <p:nvPr/>
        </p:nvSpPr>
        <p:spPr>
          <a:xfrm>
            <a:off x="1226883" y="4093590"/>
            <a:ext cx="3537584" cy="11639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370" algn="l" rtl="0" eaLnBrk="0">
              <a:lnSpc>
                <a:spcPct val="99000"/>
              </a:lnSpc>
              <a:spcBef>
                <a:spcPts val="99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函数在运行时按需加载模块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6995" indent="-47625" algn="l" rtl="0" eaLnBrk="0">
              <a:lnSpc>
                <a:spcPct val="151000"/>
              </a:lnSpc>
              <a:spcBef>
                <a:spcPts val="0"/>
              </a:spcBef>
              <a:tabLst>
                <a:tab pos="2044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Promi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</a:t>
            </a:r>
            <a:r>
              <a:rPr sz="1200" kern="0" spc="-4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对象，可结合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async/await</a:t>
            </a:r>
            <a:r>
              <a:rPr sz="1200" kern="0" spc="-4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适用于按需加载或优化初始加载时间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72" name="picture 12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266824" y="5130800"/>
            <a:ext cx="47625" cy="47625"/>
          </a:xfrm>
          <a:prstGeom prst="rect">
            <a:avLst/>
          </a:prstGeom>
        </p:spPr>
      </p:pic>
      <p:sp>
        <p:nvSpPr>
          <p:cNvPr id="1274" name="rect 1274"/>
          <p:cNvSpPr/>
          <p:nvPr/>
        </p:nvSpPr>
        <p:spPr>
          <a:xfrm>
            <a:off x="1733549" y="2578100"/>
            <a:ext cx="62865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76" name="textbox 1276"/>
          <p:cNvSpPr/>
          <p:nvPr/>
        </p:nvSpPr>
        <p:spPr>
          <a:xfrm>
            <a:off x="1233550" y="2217356"/>
            <a:ext cx="2509520" cy="11620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020" algn="l" rtl="0" eaLnBrk="0">
              <a:lnSpc>
                <a:spcPct val="158000"/>
              </a:lnSpc>
              <a:spcBef>
                <a:spcPts val="40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5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200" kern="0" spc="-3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关键字导出顶层声明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未导出的声明在模块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外不可见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020" algn="l" rtl="0" eaLnBrk="0">
              <a:lnSpc>
                <a:spcPts val="1510"/>
              </a:lnSpc>
              <a:spcBef>
                <a:spcPts val="5"/>
              </a:spcBef>
            </a:pP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可导出变量、函数、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类、接口等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78" name="rect 1278"/>
          <p:cNvSpPr/>
          <p:nvPr/>
        </p:nvSpPr>
        <p:spPr>
          <a:xfrm>
            <a:off x="0" y="79121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80" name="textbox 1280"/>
          <p:cNvSpPr/>
          <p:nvPr/>
        </p:nvSpPr>
        <p:spPr>
          <a:xfrm>
            <a:off x="2405856" y="1409865"/>
            <a:ext cx="7382509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本课程详细介绍了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中的模块系统，通过系统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化的讲解帮助开发者掌握模块化编程的关键概念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2" name="textbox 1282"/>
          <p:cNvSpPr/>
          <p:nvPr/>
        </p:nvSpPr>
        <p:spPr>
          <a:xfrm>
            <a:off x="2351450" y="7524915"/>
            <a:ext cx="7379969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通过掌握这些关键概念，开发者可以更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好地组织和维护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代码，提高代码的结构性和可维护性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4" name="textbox 1284"/>
          <p:cNvSpPr/>
          <p:nvPr/>
        </p:nvSpPr>
        <p:spPr>
          <a:xfrm>
            <a:off x="368871" y="524382"/>
            <a:ext cx="1171575" cy="343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课程总结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6" name="picture 12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2197100"/>
            <a:ext cx="476250" cy="476250"/>
          </a:xfrm>
          <a:prstGeom prst="rect">
            <a:avLst/>
          </a:prstGeom>
        </p:spPr>
      </p:pic>
      <p:pic>
        <p:nvPicPr>
          <p:cNvPr id="1288" name="picture 12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38900" y="2197100"/>
            <a:ext cx="476250" cy="476250"/>
          </a:xfrm>
          <a:prstGeom prst="rect">
            <a:avLst/>
          </a:prstGeom>
        </p:spPr>
      </p:pic>
      <p:pic>
        <p:nvPicPr>
          <p:cNvPr id="1290" name="picture 12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4073525"/>
            <a:ext cx="476250" cy="476250"/>
          </a:xfrm>
          <a:prstGeom prst="rect">
            <a:avLst/>
          </a:prstGeom>
        </p:spPr>
      </p:pic>
      <p:pic>
        <p:nvPicPr>
          <p:cNvPr id="1292" name="picture 129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6054725"/>
            <a:ext cx="4762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6" name="picture 12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729995"/>
            <a:ext cx="12192000" cy="6991350"/>
          </a:xfrm>
          <a:prstGeom prst="rect">
            <a:avLst/>
          </a:prstGeom>
        </p:spPr>
      </p:pic>
      <p:pic>
        <p:nvPicPr>
          <p:cNvPr id="1298" name="picture 1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3850" y="5635371"/>
            <a:ext cx="11563350" cy="1038225"/>
          </a:xfrm>
          <a:prstGeom prst="rect">
            <a:avLst/>
          </a:prstGeom>
        </p:spPr>
      </p:pic>
      <p:pic>
        <p:nvPicPr>
          <p:cNvPr id="1300" name="picture 1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29350" y="3654171"/>
            <a:ext cx="5657850" cy="1752600"/>
          </a:xfrm>
          <a:prstGeom prst="rect">
            <a:avLst/>
          </a:prstGeom>
        </p:spPr>
      </p:pic>
      <p:pic>
        <p:nvPicPr>
          <p:cNvPr id="1302" name="picture 1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3850" y="3654171"/>
            <a:ext cx="5657850" cy="1752600"/>
          </a:xfrm>
          <a:prstGeom prst="rect">
            <a:avLst/>
          </a:prstGeom>
        </p:spPr>
      </p:pic>
      <p:pic>
        <p:nvPicPr>
          <p:cNvPr id="1304" name="picture 13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29350" y="1682495"/>
            <a:ext cx="5657850" cy="1743075"/>
          </a:xfrm>
          <a:prstGeom prst="rect">
            <a:avLst/>
          </a:prstGeom>
        </p:spPr>
      </p:pic>
      <p:pic>
        <p:nvPicPr>
          <p:cNvPr id="1306" name="picture 13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23850" y="1682495"/>
            <a:ext cx="5657850" cy="1743075"/>
          </a:xfrm>
          <a:prstGeom prst="rect">
            <a:avLst/>
          </a:prstGeom>
        </p:spPr>
      </p:pic>
      <p:sp>
        <p:nvSpPr>
          <p:cNvPr id="1308" name="rect 1308"/>
          <p:cNvSpPr/>
          <p:nvPr/>
        </p:nvSpPr>
        <p:spPr>
          <a:xfrm>
            <a:off x="0" y="729995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10" name="picture 13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7092695"/>
            <a:ext cx="12192000" cy="628649"/>
          </a:xfrm>
          <a:prstGeom prst="rect">
            <a:avLst/>
          </a:prstGeom>
        </p:spPr>
      </p:pic>
      <p:sp>
        <p:nvSpPr>
          <p:cNvPr id="1312" name="textbox 1312"/>
          <p:cNvSpPr/>
          <p:nvPr/>
        </p:nvSpPr>
        <p:spPr>
          <a:xfrm>
            <a:off x="484428" y="4228287"/>
            <a:ext cx="5266690" cy="9404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编写一个模块</a:t>
            </a:r>
            <a:r>
              <a:rPr sz="1200" kern="0" spc="3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dynamic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MathModule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，导出两个函数</a:t>
            </a:r>
            <a:r>
              <a:rPr sz="12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multiply(a: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495" algn="l" rtl="0" eaLnBrk="0">
              <a:lnSpc>
                <a:spcPts val="1480"/>
              </a:lnSpc>
              <a:spcBef>
                <a:spcPts val="50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number,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b: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number):number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 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divide(a: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er,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b:</a:t>
            </a:r>
            <a:r>
              <a:rPr sz="12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495" algn="l" rtl="0" eaLnBrk="0">
              <a:lnSpc>
                <a:spcPts val="1515"/>
              </a:lnSpc>
              <a:spcBef>
                <a:spcPts val="25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。在另一个模块中，根据用户输入动态导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7155" algn="l" rtl="0" eaLnBrk="0">
              <a:lnSpc>
                <a:spcPts val="1455"/>
              </a:lnSpc>
              <a:spcBef>
                <a:spcPts val="0"/>
              </a:spcBef>
            </a:pP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dynamicMathModule</a:t>
            </a:r>
            <a:r>
              <a:rPr sz="1200" kern="0" spc="2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，并调用相应的函数进行运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14" name="textbox 1314"/>
          <p:cNvSpPr/>
          <p:nvPr/>
        </p:nvSpPr>
        <p:spPr>
          <a:xfrm>
            <a:off x="483971" y="2256612"/>
            <a:ext cx="5337809" cy="923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indent="-11430" algn="l" rtl="0" eaLnBrk="0">
              <a:lnSpc>
                <a:spcPct val="122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定义一个模块</a:t>
            </a:r>
            <a:r>
              <a:rPr sz="1200" kern="0" spc="3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mathModule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，其中包含一个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导出函数</a:t>
            </a:r>
            <a:r>
              <a:rPr sz="1200" kern="0" spc="3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add(a: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number,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b: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number):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，用于返回两个数字的和。创建另一个模块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76835" algn="l" rtl="0" eaLnBrk="0">
              <a:lnSpc>
                <a:spcPct val="116000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mainModule</a:t>
            </a:r>
            <a:r>
              <a:rPr sz="1200" kern="0" spc="2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</a:t>
            </a:r>
            <a:r>
              <a:rPr sz="12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mathModule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</a:t>
            </a:r>
            <a:r>
              <a:rPr sz="1200" kern="0" spc="3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函数，使用它计算两个数的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并打印结果。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16" name="textbox 1316"/>
          <p:cNvSpPr/>
          <p:nvPr/>
        </p:nvSpPr>
        <p:spPr>
          <a:xfrm>
            <a:off x="6388100" y="4247946"/>
            <a:ext cx="5304154" cy="905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810" algn="l" rtl="0" eaLnBrk="0">
              <a:lnSpc>
                <a:spcPct val="114000"/>
              </a:lnSpc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假设存在一个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r>
              <a:rPr sz="1200" kern="0" spc="2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ohos</a:t>
            </a:r>
            <a:r>
              <a:rPr sz="12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app.ability.UIAbility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从该模块中导入并定义一个类</a:t>
            </a:r>
            <a:r>
              <a:rPr sz="1200" kern="0" spc="3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MyAbility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（继承自</a:t>
            </a:r>
            <a:r>
              <a:rPr sz="1200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UIAbility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indent="84455" algn="l" rtl="0" eaLnBrk="0">
              <a:lnSpc>
                <a:spcPct val="120000"/>
              </a:lnSpc>
              <a:spcBef>
                <a:spcPts val="17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MyAbility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类中实现一个简单的方法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start()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，该方法内容为打印</a:t>
            </a:r>
            <a:r>
              <a:rPr sz="1200" kern="0" spc="-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"UI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Started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18" name="textbox 1318"/>
          <p:cNvSpPr/>
          <p:nvPr/>
        </p:nvSpPr>
        <p:spPr>
          <a:xfrm>
            <a:off x="6387338" y="2256612"/>
            <a:ext cx="5208270" cy="7023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23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在模块</a:t>
            </a:r>
            <a:r>
              <a:rPr sz="1200" kern="0" spc="3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geometryModule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中定义一个类</a:t>
            </a:r>
            <a:r>
              <a:rPr sz="12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Rectangle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，该类包含两个属性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3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ht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，以及一个计算面积的方法</a:t>
            </a:r>
            <a:r>
              <a:rPr sz="1200" kern="0" spc="3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getArea()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。从另一个模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块中导入该类，创建一个</a:t>
            </a:r>
            <a:r>
              <a:rPr sz="12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Rectangle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对象，并计算某矩形的面积。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0" name="textbox 1320"/>
          <p:cNvSpPr/>
          <p:nvPr/>
        </p:nvSpPr>
        <p:spPr>
          <a:xfrm>
            <a:off x="368300" y="7228662"/>
            <a:ext cx="114554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510"/>
              </a:lnSpc>
              <a:tabLst>
                <a:tab pos="2032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提示：完成这些练习需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要掌握模块定义、导入导出、动态加载和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使用等关键知识点                                                                     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完成后请提交代码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2" name="picture 13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403313" y="7264145"/>
            <a:ext cx="152400" cy="152400"/>
          </a:xfrm>
          <a:prstGeom prst="rect">
            <a:avLst/>
          </a:prstGeom>
        </p:spPr>
      </p:pic>
      <p:pic>
        <p:nvPicPr>
          <p:cNvPr id="1324" name="picture 13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81000" y="7264145"/>
            <a:ext cx="114300" cy="152400"/>
          </a:xfrm>
          <a:prstGeom prst="rect">
            <a:avLst/>
          </a:prstGeom>
        </p:spPr>
      </p:pic>
      <p:sp>
        <p:nvSpPr>
          <p:cNvPr id="1326" name="textbox 1326"/>
          <p:cNvSpPr/>
          <p:nvPr/>
        </p:nvSpPr>
        <p:spPr>
          <a:xfrm>
            <a:off x="483971" y="6209487"/>
            <a:ext cx="1066545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定义一个模块</a:t>
            </a:r>
            <a:r>
              <a:rPr sz="1200" kern="0" spc="3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aliasModule</a:t>
            </a:r>
            <a:r>
              <a:rPr sz="1200" kern="0" spc="2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，导出一个类</a:t>
            </a:r>
            <a:r>
              <a:rPr sz="1200" kern="0" spc="3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User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。在另一个模块中，以别名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erson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导入该类，创建</a:t>
            </a:r>
            <a:r>
              <a:rPr sz="1200" kern="0" spc="3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User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对象并设置属其性值，最后打印对象的属性。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8" name="textbox 1328"/>
          <p:cNvSpPr/>
          <p:nvPr/>
        </p:nvSpPr>
        <p:spPr>
          <a:xfrm>
            <a:off x="7013473" y="3859746"/>
            <a:ext cx="1954529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300" b="1" kern="0" spc="1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HarmonyOS</a:t>
            </a:r>
            <a:r>
              <a:rPr sz="1300" b="1" kern="0" spc="26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1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SDK</a:t>
            </a:r>
            <a:r>
              <a:rPr sz="1300" kern="0" spc="1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30" name="textbox 1330"/>
          <p:cNvSpPr/>
          <p:nvPr/>
        </p:nvSpPr>
        <p:spPr>
          <a:xfrm>
            <a:off x="363727" y="880364"/>
            <a:ext cx="1173480" cy="3505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实践练习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32" name="picture 13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210300" y="1682495"/>
            <a:ext cx="76200" cy="3724275"/>
          </a:xfrm>
          <a:prstGeom prst="rect">
            <a:avLst/>
          </a:prstGeom>
        </p:spPr>
      </p:pic>
      <p:pic>
        <p:nvPicPr>
          <p:cNvPr id="1334" name="picture 13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0" y="7092695"/>
            <a:ext cx="12192000" cy="19050"/>
          </a:xfrm>
          <a:prstGeom prst="rect">
            <a:avLst/>
          </a:prstGeom>
        </p:spPr>
      </p:pic>
      <p:sp>
        <p:nvSpPr>
          <p:cNvPr id="1336" name="textbox 1336"/>
          <p:cNvSpPr/>
          <p:nvPr/>
        </p:nvSpPr>
        <p:spPr>
          <a:xfrm>
            <a:off x="7034256" y="1881213"/>
            <a:ext cx="1227455" cy="220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类的导入与使用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38" name="textbox 1338"/>
          <p:cNvSpPr/>
          <p:nvPr/>
        </p:nvSpPr>
        <p:spPr>
          <a:xfrm>
            <a:off x="1090485" y="1881384"/>
            <a:ext cx="1227455" cy="219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模块与函数导出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40" name="textbox 1340"/>
          <p:cNvSpPr/>
          <p:nvPr/>
        </p:nvSpPr>
        <p:spPr>
          <a:xfrm>
            <a:off x="1093400" y="3853573"/>
            <a:ext cx="105346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动态模块加载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44" name="picture 134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04800" y="3654171"/>
            <a:ext cx="76200" cy="1752599"/>
          </a:xfrm>
          <a:prstGeom prst="rect">
            <a:avLst/>
          </a:prstGeom>
        </p:spPr>
      </p:pic>
      <p:pic>
        <p:nvPicPr>
          <p:cNvPr id="1346" name="picture 13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04800" y="1682495"/>
            <a:ext cx="76200" cy="1743075"/>
          </a:xfrm>
          <a:prstGeom prst="rect">
            <a:avLst/>
          </a:prstGeom>
        </p:spPr>
      </p:pic>
      <p:sp>
        <p:nvSpPr>
          <p:cNvPr id="1348" name="textbox 1348"/>
          <p:cNvSpPr/>
          <p:nvPr/>
        </p:nvSpPr>
        <p:spPr>
          <a:xfrm>
            <a:off x="1127385" y="5834088"/>
            <a:ext cx="720725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别名导入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495300" y="1834895"/>
            <a:ext cx="304800" cy="304800"/>
            <a:chOff x="0" y="0"/>
            <a:chExt cx="304800" cy="304800"/>
          </a:xfrm>
        </p:grpSpPr>
        <p:pic>
          <p:nvPicPr>
            <p:cNvPr id="1350" name="picture 135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352" name="textbox 1352"/>
            <p:cNvSpPr/>
            <p:nvPr/>
          </p:nvSpPr>
          <p:spPr>
            <a:xfrm>
              <a:off x="-12700" y="-12700"/>
              <a:ext cx="330200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8905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-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 rot="21600000">
            <a:off x="6400800" y="1834895"/>
            <a:ext cx="304800" cy="304800"/>
            <a:chOff x="0" y="0"/>
            <a:chExt cx="304800" cy="304800"/>
          </a:xfrm>
        </p:grpSpPr>
        <p:pic>
          <p:nvPicPr>
            <p:cNvPr id="1354" name="picture 135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356" name="textbox 1356"/>
            <p:cNvSpPr/>
            <p:nvPr/>
          </p:nvSpPr>
          <p:spPr>
            <a:xfrm>
              <a:off x="-12700" y="-12700"/>
              <a:ext cx="330200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3825" algn="l" rtl="0" eaLnBrk="0">
                <a:lnSpc>
                  <a:spcPct val="83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 rot="21600000">
            <a:off x="6400800" y="3806571"/>
            <a:ext cx="304800" cy="304800"/>
            <a:chOff x="0" y="0"/>
            <a:chExt cx="304800" cy="304800"/>
          </a:xfrm>
        </p:grpSpPr>
        <p:pic>
          <p:nvPicPr>
            <p:cNvPr id="1358" name="picture 135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360" name="textbox 1360"/>
            <p:cNvSpPr/>
            <p:nvPr/>
          </p:nvSpPr>
          <p:spPr>
            <a:xfrm>
              <a:off x="-12700" y="-12700"/>
              <a:ext cx="330200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8745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5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 rot="21600000">
            <a:off x="495300" y="5787771"/>
            <a:ext cx="304800" cy="304800"/>
            <a:chOff x="0" y="0"/>
            <a:chExt cx="304800" cy="304800"/>
          </a:xfrm>
        </p:grpSpPr>
        <p:pic>
          <p:nvPicPr>
            <p:cNvPr id="1362" name="picture 136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364" name="textbox 1364"/>
            <p:cNvSpPr/>
            <p:nvPr/>
          </p:nvSpPr>
          <p:spPr>
            <a:xfrm>
              <a:off x="-12700" y="-12700"/>
              <a:ext cx="330200" cy="3651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3190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5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 rot="21600000">
            <a:off x="495300" y="3806571"/>
            <a:ext cx="304800" cy="304800"/>
            <a:chOff x="0" y="0"/>
            <a:chExt cx="304800" cy="304800"/>
          </a:xfrm>
        </p:grpSpPr>
        <p:pic>
          <p:nvPicPr>
            <p:cNvPr id="1366" name="picture 136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368" name="textbox 1368"/>
            <p:cNvSpPr/>
            <p:nvPr/>
          </p:nvSpPr>
          <p:spPr>
            <a:xfrm>
              <a:off x="-12700" y="-12700"/>
              <a:ext cx="330200" cy="3651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1920" algn="l" rtl="0" eaLnBrk="0">
                <a:lnSpc>
                  <a:spcPct val="83000"/>
                </a:lnSpc>
                <a:spcBef>
                  <a:spcPts val="5"/>
                </a:spcBef>
              </a:pPr>
              <a:r>
                <a:rPr sz="1200" b="1" kern="0" spc="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1370" name="picture 137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304800" y="5635371"/>
            <a:ext cx="76200" cy="1038225"/>
          </a:xfrm>
          <a:prstGeom prst="rect">
            <a:avLst/>
          </a:prstGeom>
        </p:spPr>
      </p:pic>
      <p:pic>
        <p:nvPicPr>
          <p:cNvPr id="1372" name="picture 137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6819900" y="1911095"/>
            <a:ext cx="152400" cy="152400"/>
          </a:xfrm>
          <a:prstGeom prst="rect">
            <a:avLst/>
          </a:prstGeom>
        </p:spPr>
      </p:pic>
      <p:pic>
        <p:nvPicPr>
          <p:cNvPr id="1374" name="picture 137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914400" y="5863970"/>
            <a:ext cx="152400" cy="152400"/>
          </a:xfrm>
          <a:prstGeom prst="rect">
            <a:avLst/>
          </a:prstGeom>
        </p:spPr>
      </p:pic>
      <p:pic>
        <p:nvPicPr>
          <p:cNvPr id="1376" name="picture 137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914400" y="1911095"/>
            <a:ext cx="114300" cy="152400"/>
          </a:xfrm>
          <a:prstGeom prst="rect">
            <a:avLst/>
          </a:prstGeom>
        </p:spPr>
      </p:pic>
      <p:pic>
        <p:nvPicPr>
          <p:cNvPr id="1378" name="picture 137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6819900" y="3882771"/>
            <a:ext cx="114300" cy="152400"/>
          </a:xfrm>
          <a:prstGeom prst="rect">
            <a:avLst/>
          </a:prstGeom>
        </p:spPr>
      </p:pic>
      <p:pic>
        <p:nvPicPr>
          <p:cNvPr id="1380" name="picture 138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914400" y="3882771"/>
            <a:ext cx="1143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41604"/>
            <a:ext cx="12192000" cy="7172325"/>
          </a:xfrm>
          <a:prstGeom prst="rect">
            <a:avLst/>
          </a:prstGeom>
        </p:spPr>
      </p:pic>
      <p:sp>
        <p:nvSpPr>
          <p:cNvPr id="114" name="textbox 114"/>
          <p:cNvSpPr/>
          <p:nvPr/>
        </p:nvSpPr>
        <p:spPr>
          <a:xfrm>
            <a:off x="304799" y="3746754"/>
            <a:ext cx="5676900" cy="3419475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4850" algn="l" rtl="0" eaLnBrk="0">
              <a:lnSpc>
                <a:spcPct val="92000"/>
              </a:lnSpc>
              <a:tabLst>
                <a:tab pos="85471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模块化解决的问题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0"/>
              </a:lnSpc>
              <a:spcBef>
                <a:spcPts val="370"/>
              </a:spcBef>
              <a:tabLst>
                <a:tab pos="45783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部分代码在编译时被多次复制，导致包体积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ct val="92000"/>
              </a:lnSpc>
              <a:spcBef>
                <a:spcPts val="1310"/>
              </a:spcBef>
              <a:tabLst>
                <a:tab pos="4603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文件依赖复杂，难以维护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ts val="1510"/>
              </a:lnSpc>
              <a:spcBef>
                <a:spcPts val="1255"/>
              </a:spcBef>
              <a:tabLst>
                <a:tab pos="4565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代码与资源共享困难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2000"/>
              </a:lnSpc>
              <a:spcBef>
                <a:spcPts val="0"/>
              </a:spcBef>
              <a:tabLst>
                <a:tab pos="4597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单例和全局变量容易引发命名空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间污染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3400" y="5670804"/>
            <a:ext cx="152400" cy="152400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3400" y="5327904"/>
            <a:ext cx="152400" cy="152400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3400" y="4985004"/>
            <a:ext cx="152400" cy="152400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3400" y="4642104"/>
            <a:ext cx="152400" cy="152400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3400" y="3975354"/>
            <a:ext cx="476250" cy="476250"/>
          </a:xfrm>
          <a:prstGeom prst="rect">
            <a:avLst/>
          </a:prstGeom>
        </p:spPr>
      </p:pic>
      <p:sp>
        <p:nvSpPr>
          <p:cNvPr id="126" name="rect 126"/>
          <p:cNvSpPr/>
          <p:nvPr/>
        </p:nvSpPr>
        <p:spPr>
          <a:xfrm>
            <a:off x="6210300" y="4165854"/>
            <a:ext cx="5676900" cy="3000375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8" name="textbox 128"/>
          <p:cNvSpPr/>
          <p:nvPr/>
        </p:nvSpPr>
        <p:spPr>
          <a:xfrm>
            <a:off x="6210300" y="1594104"/>
            <a:ext cx="5676900" cy="234315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4850" algn="l" rtl="0" eaLnBrk="0">
              <a:lnSpc>
                <a:spcPct val="95000"/>
              </a:lnSpc>
              <a:spcBef>
                <a:spcPts val="5"/>
              </a:spcBef>
              <a:tabLst>
                <a:tab pos="85471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模块化编程的优势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0"/>
              </a:lnSpc>
              <a:spcBef>
                <a:spcPts val="365"/>
              </a:spcBef>
              <a:tabLst>
                <a:tab pos="4572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封装性 ：模块提供独立作用域，避免变量、函数、类等污染全局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命名空间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ts val="1510"/>
              </a:lnSpc>
              <a:spcBef>
                <a:spcPts val="1190"/>
              </a:spcBef>
              <a:tabLst>
                <a:tab pos="4597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重用性 ：模块可以被多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次导入和使用，提高代码复用率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0050" algn="l" rtl="0" eaLnBrk="0">
              <a:lnSpc>
                <a:spcPts val="1510"/>
              </a:lnSpc>
              <a:spcBef>
                <a:spcPts val="1190"/>
              </a:spcBef>
              <a:tabLst>
                <a:tab pos="4730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依赖管理 ：明确的导入导出关系，便于工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具分析和优化代码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0"/>
              </a:lnSpc>
              <a:spcBef>
                <a:spcPts val="5"/>
              </a:spcBef>
              <a:tabLst>
                <a:tab pos="45910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可维护性 ：模块化设计提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高了代码的可读性和可维护性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38900" y="3518154"/>
            <a:ext cx="152400" cy="152400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38900" y="3175254"/>
            <a:ext cx="171450" cy="152400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38900" y="2832354"/>
            <a:ext cx="152400" cy="152400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38900" y="2489454"/>
            <a:ext cx="152400" cy="152400"/>
          </a:xfrm>
          <a:prstGeom prst="rect">
            <a:avLst/>
          </a:prstGeom>
        </p:spPr>
      </p:pic>
      <p:pic>
        <p:nvPicPr>
          <p:cNvPr id="138" name="picture 1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38900" y="1822704"/>
            <a:ext cx="476250" cy="476250"/>
          </a:xfrm>
          <a:prstGeom prst="rect">
            <a:avLst/>
          </a:prstGeom>
        </p:spPr>
      </p:pic>
      <p:sp>
        <p:nvSpPr>
          <p:cNvPr id="140" name="textbox 140"/>
          <p:cNvSpPr/>
          <p:nvPr/>
        </p:nvSpPr>
        <p:spPr>
          <a:xfrm>
            <a:off x="304799" y="1594104"/>
            <a:ext cx="5676900" cy="192405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4850" algn="l" rtl="0" eaLnBrk="0">
              <a:lnSpc>
                <a:spcPct val="96000"/>
              </a:lnSpc>
              <a:spcBef>
                <a:spcPts val="5"/>
              </a:spcBef>
              <a:tabLst>
                <a:tab pos="85153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什么是模块化编程？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0505" indent="-1905" algn="l" rtl="0" eaLnBrk="0">
              <a:lnSpc>
                <a:spcPct val="121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模块化编程是将程序划分为多个编译单元或模块的编程方式。每个模块拥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有独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立的作用域，模块内声明的变量、函数、类等在该模块外不可见，除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非它们被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显式导出。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2" name="picture 1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33400" y="1822704"/>
            <a:ext cx="476250" cy="476250"/>
          </a:xfrm>
          <a:prstGeom prst="rect">
            <a:avLst/>
          </a:prstGeom>
        </p:spPr>
      </p:pic>
      <p:sp>
        <p:nvSpPr>
          <p:cNvPr id="144" name="rect 144"/>
          <p:cNvSpPr/>
          <p:nvPr/>
        </p:nvSpPr>
        <p:spPr>
          <a:xfrm>
            <a:off x="0" y="641604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439025" y="4870704"/>
            <a:ext cx="3057525" cy="1352550"/>
          </a:xfrm>
          <a:prstGeom prst="rect">
            <a:avLst/>
          </a:prstGeom>
        </p:spPr>
      </p:pic>
      <p:sp>
        <p:nvSpPr>
          <p:cNvPr id="148" name="rect 148"/>
          <p:cNvSpPr/>
          <p:nvPr/>
        </p:nvSpPr>
        <p:spPr>
          <a:xfrm>
            <a:off x="0" y="7661529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50" name="table 150"/>
          <p:cNvGraphicFramePr>
            <a:graphicFrameLocks noGrp="1"/>
          </p:cNvGraphicFramePr>
          <p:nvPr/>
        </p:nvGraphicFramePr>
        <p:xfrm>
          <a:off x="8334375" y="5747004"/>
          <a:ext cx="1428750" cy="1143000"/>
        </p:xfrm>
        <a:graphic>
          <a:graphicData uri="http://schemas.openxmlformats.org/drawingml/2006/table">
            <a:tbl>
              <a:tblPr>
                <a:solidFill>
                  <a:srgbClr val="BFDBFE"/>
                </a:solidFill>
              </a:tblPr>
              <a:tblGrid>
                <a:gridCol w="286384"/>
                <a:gridCol w="1142365"/>
              </a:tblGrid>
              <a:tr h="11430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BF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129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200" kern="0" spc="-1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主程序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0660" algn="l" rtl="0" eaLnBrk="0">
                        <a:lnSpc>
                          <a:spcPts val="1130"/>
                        </a:lnSpc>
                        <a:spcBef>
                          <a:spcPts val="5"/>
                        </a:spcBef>
                      </a:pPr>
                      <a:r>
                        <a:rPr sz="9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入口文件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BFE"/>
                    </a:solidFill>
                  </a:tcPr>
                </a:tc>
              </a:tr>
            </a:tbl>
          </a:graphicData>
        </a:graphic>
      </p:graphicFrame>
      <p:sp>
        <p:nvSpPr>
          <p:cNvPr id="152" name="rect 152"/>
          <p:cNvSpPr/>
          <p:nvPr/>
        </p:nvSpPr>
        <p:spPr>
          <a:xfrm>
            <a:off x="7248525" y="4451604"/>
            <a:ext cx="1123950" cy="93345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54" name="table 154"/>
          <p:cNvGraphicFramePr>
            <a:graphicFrameLocks noGrp="1"/>
          </p:cNvGraphicFramePr>
          <p:nvPr/>
        </p:nvGraphicFramePr>
        <p:xfrm>
          <a:off x="7239000" y="4442079"/>
          <a:ext cx="1143000" cy="952500"/>
        </p:xfrm>
        <a:graphic>
          <a:graphicData uri="http://schemas.openxmlformats.org/drawingml/2006/table">
            <a:tbl>
              <a:tblPr/>
              <a:tblGrid>
                <a:gridCol w="222250"/>
                <a:gridCol w="920750"/>
              </a:tblGrid>
              <a:tr h="952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589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b="1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A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6" name="rect 156"/>
          <p:cNvSpPr/>
          <p:nvPr/>
        </p:nvSpPr>
        <p:spPr>
          <a:xfrm>
            <a:off x="8486775" y="4451604"/>
            <a:ext cx="1123950" cy="93345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58" name="table 158"/>
          <p:cNvGraphicFramePr>
            <a:graphicFrameLocks noGrp="1"/>
          </p:cNvGraphicFramePr>
          <p:nvPr/>
        </p:nvGraphicFramePr>
        <p:xfrm>
          <a:off x="8477250" y="4442079"/>
          <a:ext cx="1143000" cy="952500"/>
        </p:xfrm>
        <a:graphic>
          <a:graphicData uri="http://schemas.openxmlformats.org/drawingml/2006/table">
            <a:tbl>
              <a:tblPr/>
              <a:tblGrid>
                <a:gridCol w="222250"/>
                <a:gridCol w="920750"/>
              </a:tblGrid>
              <a:tr h="952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652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4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b="1" kern="0" spc="4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B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0" name="rect 160"/>
          <p:cNvSpPr/>
          <p:nvPr/>
        </p:nvSpPr>
        <p:spPr>
          <a:xfrm>
            <a:off x="9725025" y="4451604"/>
            <a:ext cx="1123950" cy="93345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62" name="table 162"/>
          <p:cNvGraphicFramePr>
            <a:graphicFrameLocks noGrp="1"/>
          </p:cNvGraphicFramePr>
          <p:nvPr/>
        </p:nvGraphicFramePr>
        <p:xfrm>
          <a:off x="9715500" y="4442079"/>
          <a:ext cx="1143000" cy="952500"/>
        </p:xfrm>
        <a:graphic>
          <a:graphicData uri="http://schemas.openxmlformats.org/drawingml/2006/table">
            <a:tbl>
              <a:tblPr/>
              <a:tblGrid>
                <a:gridCol w="223520"/>
                <a:gridCol w="919480"/>
              </a:tblGrid>
              <a:tr h="952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779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b="1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4" name="textbox 164"/>
          <p:cNvSpPr/>
          <p:nvPr/>
        </p:nvSpPr>
        <p:spPr>
          <a:xfrm>
            <a:off x="365442" y="795115"/>
            <a:ext cx="2036445" cy="346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模块化编程概述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963025" y="5994654"/>
            <a:ext cx="171450" cy="152400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753350" y="4689729"/>
            <a:ext cx="114300" cy="152400"/>
          </a:xfrm>
          <a:prstGeom prst="rect">
            <a:avLst/>
          </a:prstGeom>
        </p:spPr>
      </p:pic>
      <p:pic>
        <p:nvPicPr>
          <p:cNvPr id="172" name="picture 17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991600" y="4689729"/>
            <a:ext cx="114300" cy="152400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0229850" y="4689729"/>
            <a:ext cx="114300" cy="152400"/>
          </a:xfrm>
          <a:prstGeom prst="rect">
            <a:avLst/>
          </a:prstGeom>
        </p:spPr>
      </p:pic>
      <p:sp>
        <p:nvSpPr>
          <p:cNvPr id="176" name="path 176"/>
          <p:cNvSpPr/>
          <p:nvPr/>
        </p:nvSpPr>
        <p:spPr>
          <a:xfrm>
            <a:off x="7250234" y="4442079"/>
            <a:ext cx="74490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8" name="path 178"/>
          <p:cNvSpPr/>
          <p:nvPr/>
        </p:nvSpPr>
        <p:spPr>
          <a:xfrm>
            <a:off x="8488484" y="4442079"/>
            <a:ext cx="74490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0" name="path 180"/>
          <p:cNvSpPr/>
          <p:nvPr/>
        </p:nvSpPr>
        <p:spPr>
          <a:xfrm>
            <a:off x="9726735" y="4442079"/>
            <a:ext cx="74489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2" name="path 182"/>
          <p:cNvSpPr/>
          <p:nvPr/>
        </p:nvSpPr>
        <p:spPr>
          <a:xfrm>
            <a:off x="8345609" y="5747004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48400" y="2230125"/>
            <a:ext cx="5562600" cy="2107343"/>
          </a:xfrm>
          <a:prstGeom prst="rect">
            <a:avLst/>
          </a:prstGeom>
        </p:spPr>
      </p:pic>
      <p:pic>
        <p:nvPicPr>
          <p:cNvPr id="188" name="picture 1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73097" y="4006722"/>
            <a:ext cx="2001292" cy="2097526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381000" y="2400300"/>
            <a:ext cx="5562600" cy="1638300"/>
            <a:chOff x="0" y="0"/>
            <a:chExt cx="5562600" cy="1638300"/>
          </a:xfrm>
        </p:grpSpPr>
        <p:sp>
          <p:nvSpPr>
            <p:cNvPr id="190" name="rect 190"/>
            <p:cNvSpPr/>
            <p:nvPr/>
          </p:nvSpPr>
          <p:spPr>
            <a:xfrm>
              <a:off x="0" y="0"/>
              <a:ext cx="5562600" cy="16383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2" name="textbox 192"/>
            <p:cNvSpPr/>
            <p:nvPr/>
          </p:nvSpPr>
          <p:spPr>
            <a:xfrm>
              <a:off x="935608" y="244855"/>
              <a:ext cx="4297045" cy="1171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6000"/>
                </a:lnSpc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代码多次复制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050" indent="-635" algn="l" rtl="0" eaLnBrk="0">
                <a:lnSpc>
                  <a:spcPct val="112000"/>
                </a:lnSpc>
                <a:spcBef>
                  <a:spcPts val="117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部分代码在编译时被多次复制，导致包体积增大。这种重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复不仅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浪费存储空间，还增加了应用的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加载时间。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8910" algn="l" rtl="0" eaLnBrk="0">
                <a:lnSpc>
                  <a:spcPct val="95000"/>
                </a:lnSpc>
                <a:spcBef>
                  <a:spcPts val="0"/>
                </a:spcBef>
                <a:tabLst>
                  <a:tab pos="254000" algn="l"/>
                </a:tabLst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问题：缺乏有效的代码复用机制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94" name="picture 19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952500" y="1238250"/>
              <a:ext cx="152400" cy="152400"/>
            </a:xfrm>
            <a:prstGeom prst="rect">
              <a:avLst/>
            </a:prstGeom>
          </p:spPr>
        </p:pic>
        <p:pic>
          <p:nvPicPr>
            <p:cNvPr id="196" name="picture 19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228600"/>
              <a:ext cx="571500" cy="5715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21600000">
            <a:off x="381000" y="4343400"/>
            <a:ext cx="5562600" cy="1638300"/>
            <a:chOff x="0" y="0"/>
            <a:chExt cx="5562600" cy="1638300"/>
          </a:xfrm>
        </p:grpSpPr>
        <p:sp>
          <p:nvSpPr>
            <p:cNvPr id="198" name="rect 198"/>
            <p:cNvSpPr/>
            <p:nvPr/>
          </p:nvSpPr>
          <p:spPr>
            <a:xfrm>
              <a:off x="0" y="0"/>
              <a:ext cx="5562600" cy="16383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0" name="textbox 200"/>
            <p:cNvSpPr/>
            <p:nvPr/>
          </p:nvSpPr>
          <p:spPr>
            <a:xfrm>
              <a:off x="939647" y="244855"/>
              <a:ext cx="4265929" cy="1171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" algn="l" rtl="0" eaLnBrk="0">
                <a:lnSpc>
                  <a:spcPct val="97000"/>
                </a:lnSpc>
              </a:pPr>
              <a:r>
                <a:rPr sz="15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资源共享困难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875" indent="-3175" algn="l" rtl="0" eaLnBrk="0">
                <a:lnSpc>
                  <a:spcPct val="119000"/>
                </a:lnSpc>
                <a:spcBef>
                  <a:spcPts val="114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代码与资源共享困难，不同模块间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的数据和功能难以有效传递。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这种隔离导致了功能重复实现或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数据冗余。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8000"/>
                </a:lnSpc>
                <a:spcBef>
                  <a:spcPts val="5"/>
                </a:spcBef>
                <a:tabLst>
                  <a:tab pos="250825" algn="l"/>
                </a:tabLst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问题：模块间通信机制不完善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02" name="picture 2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952500" y="1238249"/>
              <a:ext cx="152400" cy="152400"/>
            </a:xfrm>
            <a:prstGeom prst="rect">
              <a:avLst/>
            </a:prstGeom>
          </p:spPr>
        </p:pic>
        <p:pic>
          <p:nvPicPr>
            <p:cNvPr id="204" name="picture 20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228600"/>
              <a:ext cx="571500" cy="571500"/>
            </a:xfrm>
            <a:prstGeom prst="rect">
              <a:avLst/>
            </a:prstGeom>
          </p:spPr>
        </p:pic>
      </p:grpSp>
      <p:pic>
        <p:nvPicPr>
          <p:cNvPr id="206" name="picture 2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517609" y="5516250"/>
            <a:ext cx="1824280" cy="1064247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6248400" y="4343400"/>
            <a:ext cx="5562600" cy="1638300"/>
            <a:chOff x="0" y="0"/>
            <a:chExt cx="5562600" cy="1638300"/>
          </a:xfrm>
        </p:grpSpPr>
        <p:sp>
          <p:nvSpPr>
            <p:cNvPr id="208" name="rect 208"/>
            <p:cNvSpPr/>
            <p:nvPr/>
          </p:nvSpPr>
          <p:spPr>
            <a:xfrm>
              <a:off x="0" y="0"/>
              <a:ext cx="5562600" cy="16383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10" name="textbox 210"/>
            <p:cNvSpPr/>
            <p:nvPr/>
          </p:nvSpPr>
          <p:spPr>
            <a:xfrm>
              <a:off x="939609" y="245046"/>
              <a:ext cx="4293234" cy="1171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全局变量污染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605" indent="635" algn="l" rtl="0" eaLnBrk="0">
                <a:lnSpc>
                  <a:spcPct val="119000"/>
                </a:lnSpc>
                <a:spcBef>
                  <a:spcPts val="1150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单例和全局变量容易引发命名空间污染，导致难以追踪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的错误和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不可预测的行为。随着应用规模扩大，这种问题更加突出。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6000"/>
                </a:lnSpc>
                <a:tabLst>
                  <a:tab pos="250825" algn="l"/>
                </a:tabLst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问题：缺乏有效的命名空间管理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12" name="picture 2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952500" y="1238249"/>
              <a:ext cx="152400" cy="152400"/>
            </a:xfrm>
            <a:prstGeom prst="rect">
              <a:avLst/>
            </a:prstGeom>
          </p:spPr>
        </p:pic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228600" y="228600"/>
              <a:ext cx="571500" cy="571500"/>
            </a:xfrm>
            <a:prstGeom prst="rect">
              <a:avLst/>
            </a:prstGeom>
          </p:spPr>
        </p:pic>
      </p:grpSp>
      <p:sp>
        <p:nvSpPr>
          <p:cNvPr id="216" name="rect 216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18" name="table 218"/>
          <p:cNvGraphicFramePr>
            <a:graphicFrameLocks noGrp="1"/>
          </p:cNvGraphicFramePr>
          <p:nvPr/>
        </p:nvGraphicFramePr>
        <p:xfrm>
          <a:off x="381000" y="6286500"/>
          <a:ext cx="11430000" cy="628650"/>
        </p:xfrm>
        <a:graphic>
          <a:graphicData uri="http://schemas.openxmlformats.org/drawingml/2006/table">
            <a:tbl>
              <a:tblPr/>
              <a:tblGrid>
                <a:gridCol w="11430000"/>
              </a:tblGrid>
              <a:tr h="615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3337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  <a:tabLst>
                          <a:tab pos="451485" algn="l"/>
                        </a:tabLst>
                      </a:pPr>
                      <a:r>
                        <a:rPr sz="12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为了解决这些问题，同时提升代码的可维护性和开发效率，</a:t>
                      </a:r>
                      <a:r>
                        <a:rPr sz="12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2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提供了对模块化编程的支持，允许应用以</a:t>
                      </a:r>
                      <a:r>
                        <a:rPr sz="1200" kern="0" spc="-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模块化方式编译、打包和运行。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0FE"/>
                    </a:solidFill>
                  </a:tcPr>
                </a:tc>
              </a:tr>
            </a:tbl>
          </a:graphicData>
        </a:graphic>
      </p:graphicFrame>
      <p:pic>
        <p:nvPicPr>
          <p:cNvPr id="220" name="picture 2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42925" y="6485001"/>
            <a:ext cx="171450" cy="231648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7188200" y="2645155"/>
            <a:ext cx="4292600" cy="1171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文件依赖复杂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indent="3810" algn="l" rtl="0" eaLnBrk="0">
              <a:lnSpc>
                <a:spcPct val="116000"/>
              </a:lnSpc>
              <a:spcBef>
                <a:spcPts val="108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随着项目规模增长，文件间的依赖关系变得越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来越复杂，难以追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踪和管理。这种复杂性增加了代码维护的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难度。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0"/>
              </a:spcBef>
              <a:tabLst>
                <a:tab pos="250825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问题：缺乏清晰的依赖管理机制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4" name="picture 2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00900" y="3638550"/>
            <a:ext cx="152400" cy="152400"/>
          </a:xfrm>
          <a:prstGeom prst="rect">
            <a:avLst/>
          </a:prstGeom>
        </p:spPr>
      </p:pic>
      <p:sp>
        <p:nvSpPr>
          <p:cNvPr id="226" name="rect 226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8" name="textbox 228"/>
          <p:cNvSpPr/>
          <p:nvPr/>
        </p:nvSpPr>
        <p:spPr>
          <a:xfrm>
            <a:off x="370357" y="1858810"/>
            <a:ext cx="4490720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在大型复杂应用的开发过程中，模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块化编程面临多种挑战：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30" name="textbox 230"/>
          <p:cNvSpPr/>
          <p:nvPr/>
        </p:nvSpPr>
        <p:spPr>
          <a:xfrm>
            <a:off x="365442" y="959040"/>
            <a:ext cx="2316479" cy="342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模块化面临的挑战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2" name="picture 2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77000" y="2628900"/>
            <a:ext cx="5715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71500"/>
            <a:ext cx="12192000" cy="7315200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33900" y="4819650"/>
            <a:ext cx="38100" cy="914400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48400" y="4819650"/>
            <a:ext cx="1752600" cy="914400"/>
          </a:xfrm>
          <a:prstGeom prst="rect">
            <a:avLst/>
          </a:prstGeom>
        </p:spPr>
      </p:pic>
      <p:sp>
        <p:nvSpPr>
          <p:cNvPr id="242" name="rect 242"/>
          <p:cNvSpPr/>
          <p:nvPr/>
        </p:nvSpPr>
        <p:spPr>
          <a:xfrm>
            <a:off x="381000" y="5448300"/>
            <a:ext cx="11430000" cy="1714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4" name="rect 244"/>
          <p:cNvSpPr/>
          <p:nvPr/>
        </p:nvSpPr>
        <p:spPr>
          <a:xfrm>
            <a:off x="0" y="5715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6" name="textbox 246"/>
          <p:cNvSpPr/>
          <p:nvPr/>
        </p:nvSpPr>
        <p:spPr>
          <a:xfrm>
            <a:off x="4267199" y="2095500"/>
            <a:ext cx="3658234" cy="14287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66750" algn="l" rtl="0" eaLnBrk="0">
              <a:lnSpc>
                <a:spcPct val="92000"/>
              </a:lnSpc>
              <a:tabLst>
                <a:tab pos="81470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增强封装性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indent="-6985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未显式导出的声明在模块外不可见，增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加了代码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的封装性，防止全局污染。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457700" y="2286000"/>
            <a:ext cx="476250" cy="476250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381000" y="2095500"/>
            <a:ext cx="3657600" cy="14287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66750" algn="l" rtl="0" eaLnBrk="0">
              <a:lnSpc>
                <a:spcPct val="95000"/>
              </a:lnSpc>
              <a:tabLst>
                <a:tab pos="81661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独立编译单元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7485" indent="-8255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将程序划分为独立的编译单元，每个单元具有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己的作用域，避免命名冲突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2" name="picture 2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71500" y="2286000"/>
            <a:ext cx="476250" cy="476250"/>
          </a:xfrm>
          <a:prstGeom prst="rect">
            <a:avLst/>
          </a:prstGeom>
        </p:spPr>
      </p:pic>
      <p:sp>
        <p:nvSpPr>
          <p:cNvPr id="254" name="textbox 254"/>
          <p:cNvSpPr/>
          <p:nvPr/>
        </p:nvSpPr>
        <p:spPr>
          <a:xfrm>
            <a:off x="8153400" y="2095500"/>
            <a:ext cx="3657600" cy="14287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66750" algn="l" rtl="0" eaLnBrk="0">
              <a:lnSpc>
                <a:spcPct val="97000"/>
              </a:lnSpc>
              <a:tabLst>
                <a:tab pos="81597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提高重用性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3675" indent="-317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模块可以被多次导入和使用，提高代码重用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减少重复开发工作。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43900" y="2286000"/>
            <a:ext cx="476250" cy="476250"/>
          </a:xfrm>
          <a:prstGeom prst="rect">
            <a:avLst/>
          </a:prstGeom>
        </p:spPr>
      </p:pic>
      <p:graphicFrame>
        <p:nvGraphicFramePr>
          <p:cNvPr id="258" name="table 258"/>
          <p:cNvGraphicFramePr>
            <a:graphicFrameLocks noGrp="1"/>
          </p:cNvGraphicFramePr>
          <p:nvPr/>
        </p:nvGraphicFramePr>
        <p:xfrm>
          <a:off x="4171950" y="3952875"/>
          <a:ext cx="4304665" cy="1066800"/>
        </p:xfrm>
        <a:graphic>
          <a:graphicData uri="http://schemas.openxmlformats.org/drawingml/2006/table">
            <a:tbl>
              <a:tblPr/>
              <a:tblGrid>
                <a:gridCol w="1362710"/>
                <a:gridCol w="118110"/>
                <a:gridCol w="1094105"/>
                <a:gridCol w="251459"/>
                <a:gridCol w="114935"/>
                <a:gridCol w="1363345"/>
              </a:tblGrid>
              <a:tr h="1066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45770" algn="l" rtl="0" eaLnBrk="0">
                        <a:lnSpc>
                          <a:spcPct val="92000"/>
                        </a:lnSpc>
                      </a:pPr>
                      <a:r>
                        <a:rPr sz="1200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6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A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5F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33070" algn="l" rtl="0" eaLnBrk="0">
                        <a:lnSpc>
                          <a:spcPct val="92000"/>
                        </a:lnSpc>
                      </a:pPr>
                      <a:r>
                        <a:rPr sz="1200" kern="0" spc="1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16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1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B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41325" algn="l" rtl="0" eaLnBrk="0">
                        <a:lnSpc>
                          <a:spcPct val="92000"/>
                        </a:lnSpc>
                      </a:pPr>
                      <a:r>
                        <a:rPr sz="1200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13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E"/>
                    </a:solidFill>
                  </a:tcPr>
                </a:tc>
              </a:tr>
            </a:tbl>
          </a:graphicData>
        </a:graphic>
      </p:graphicFrame>
      <p:sp>
        <p:nvSpPr>
          <p:cNvPr id="260" name="textbox 260"/>
          <p:cNvSpPr/>
          <p:nvPr/>
        </p:nvSpPr>
        <p:spPr>
          <a:xfrm>
            <a:off x="558800" y="5667952"/>
            <a:ext cx="1967229" cy="12960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6000"/>
              </a:lnSpc>
            </a:pP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300" kern="0" spc="1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模块化支持特性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145"/>
              </a:spcBef>
              <a:tabLst>
                <a:tab pos="2552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ECMAScript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0000"/>
              </a:lnSpc>
              <a:spcBef>
                <a:spcPts val="365"/>
              </a:spcBef>
              <a:tabLst>
                <a:tab pos="24257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动态加载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540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同步动态加载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Native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2" name="picture 2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71500" y="6781800"/>
            <a:ext cx="152400" cy="152399"/>
          </a:xfrm>
          <a:prstGeom prst="rect">
            <a:avLst/>
          </a:prstGeom>
        </p:spPr>
      </p:pic>
      <p:pic>
        <p:nvPicPr>
          <p:cNvPr id="264" name="picture 2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71500" y="6400800"/>
            <a:ext cx="152400" cy="152400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71500" y="6019800"/>
            <a:ext cx="152400" cy="152400"/>
          </a:xfrm>
          <a:prstGeom prst="rect">
            <a:avLst/>
          </a:prstGeom>
        </p:spPr>
      </p:pic>
      <p:sp>
        <p:nvSpPr>
          <p:cNvPr id="268" name="rect 268"/>
          <p:cNvSpPr/>
          <p:nvPr/>
        </p:nvSpPr>
        <p:spPr>
          <a:xfrm>
            <a:off x="2257424" y="3886200"/>
            <a:ext cx="1809750" cy="1200150"/>
          </a:xfrm>
          <a:prstGeom prst="rect">
            <a:avLst/>
          </a:prstGeom>
          <a:solidFill>
            <a:srgbClr val="60A5FA">
              <a:alpha val="1333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70" name="table 270"/>
          <p:cNvGraphicFramePr>
            <a:graphicFrameLocks noGrp="1"/>
          </p:cNvGraphicFramePr>
          <p:nvPr/>
        </p:nvGraphicFramePr>
        <p:xfrm>
          <a:off x="2247900" y="3876675"/>
          <a:ext cx="1828800" cy="1219200"/>
        </p:xfrm>
        <a:graphic>
          <a:graphicData uri="http://schemas.openxmlformats.org/drawingml/2006/table">
            <a:tbl>
              <a:tblPr/>
              <a:tblGrid>
                <a:gridCol w="328929"/>
                <a:gridCol w="1499869"/>
              </a:tblGrid>
              <a:tr h="1219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7940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入口模块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2570" algn="l" rtl="0" eaLnBrk="0">
                        <a:lnSpc>
                          <a:spcPts val="1130"/>
                        </a:lnSpc>
                        <a:spcBef>
                          <a:spcPts val="5"/>
                        </a:spcBef>
                      </a:pPr>
                      <a:r>
                        <a:rPr sz="9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程序执行起点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2" name="textbox 272"/>
          <p:cNvSpPr/>
          <p:nvPr/>
        </p:nvSpPr>
        <p:spPr>
          <a:xfrm>
            <a:off x="369671" y="1613065"/>
            <a:ext cx="923798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通过模块化编程解决开发中的关键挑战，提升代码可维护性和开发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效率，支持应用以模块化方式编译、打包和运行。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6159500" y="6003975"/>
            <a:ext cx="2164079" cy="958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4000"/>
              </a:lnSpc>
              <a:tabLst>
                <a:tab pos="24892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9000"/>
              </a:lnSpc>
              <a:spcBef>
                <a:spcPts val="370"/>
              </a:spcBef>
              <a:tabLst>
                <a:tab pos="23812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延时加载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444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Node-API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加载文件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72200" y="6781800"/>
            <a:ext cx="152400" cy="152399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72200" y="6400800"/>
            <a:ext cx="152400" cy="152400"/>
          </a:xfrm>
          <a:prstGeom prst="rect">
            <a:avLst/>
          </a:prstGeom>
        </p:spPr>
      </p:pic>
      <p:pic>
        <p:nvPicPr>
          <p:cNvPr id="280" name="picture 2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72200" y="6019800"/>
            <a:ext cx="152400" cy="152400"/>
          </a:xfrm>
          <a:prstGeom prst="rect">
            <a:avLst/>
          </a:prstGeom>
        </p:spPr>
      </p:pic>
      <p:sp>
        <p:nvSpPr>
          <p:cNvPr id="282" name="rect 282"/>
          <p:cNvSpPr/>
          <p:nvPr/>
        </p:nvSpPr>
        <p:spPr>
          <a:xfrm>
            <a:off x="0" y="77343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4" name="rect 284"/>
          <p:cNvSpPr/>
          <p:nvPr/>
        </p:nvSpPr>
        <p:spPr>
          <a:xfrm>
            <a:off x="8582025" y="3962400"/>
            <a:ext cx="1352550" cy="1047750"/>
          </a:xfrm>
          <a:prstGeom prst="rect">
            <a:avLst/>
          </a:prstGeom>
          <a:solidFill>
            <a:srgbClr val="60A5FA">
              <a:alpha val="784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86" name="table 286"/>
          <p:cNvGraphicFramePr>
            <a:graphicFrameLocks noGrp="1"/>
          </p:cNvGraphicFramePr>
          <p:nvPr/>
        </p:nvGraphicFramePr>
        <p:xfrm>
          <a:off x="8572500" y="3952875"/>
          <a:ext cx="1371600" cy="1066800"/>
        </p:xfrm>
        <a:graphic>
          <a:graphicData uri="http://schemas.openxmlformats.org/drawingml/2006/table">
            <a:tbl>
              <a:tblPr/>
              <a:tblGrid>
                <a:gridCol w="264159"/>
                <a:gridCol w="1107439"/>
              </a:tblGrid>
              <a:tr h="1066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3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7800" algn="l" rtl="0" eaLnBrk="0">
                        <a:lnSpc>
                          <a:spcPct val="92000"/>
                        </a:lnSpc>
                      </a:pPr>
                      <a:r>
                        <a:rPr sz="1200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r>
                        <a:rPr sz="1200" kern="0" spc="17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b="1" kern="0" spc="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D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8" name="textbox 288"/>
          <p:cNvSpPr/>
          <p:nvPr/>
        </p:nvSpPr>
        <p:spPr>
          <a:xfrm>
            <a:off x="369728" y="718153"/>
            <a:ext cx="2977514" cy="355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模块化解决方案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92" name="picture 2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067050" y="4129520"/>
            <a:ext cx="190500" cy="206086"/>
          </a:xfrm>
          <a:prstGeom prst="rect">
            <a:avLst/>
          </a:prstGeom>
        </p:spPr>
      </p:pic>
      <p:pic>
        <p:nvPicPr>
          <p:cNvPr id="294" name="picture 2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772025" y="4268065"/>
            <a:ext cx="171450" cy="181840"/>
          </a:xfrm>
          <a:prstGeom prst="rect">
            <a:avLst/>
          </a:prstGeom>
        </p:spPr>
      </p:pic>
      <p:pic>
        <p:nvPicPr>
          <p:cNvPr id="296" name="picture 2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38875" y="4268065"/>
            <a:ext cx="171450" cy="181840"/>
          </a:xfrm>
          <a:prstGeom prst="rect">
            <a:avLst/>
          </a:prstGeom>
        </p:spPr>
      </p:pic>
      <p:pic>
        <p:nvPicPr>
          <p:cNvPr id="298" name="picture 2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705725" y="4268065"/>
            <a:ext cx="171450" cy="181840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172575" y="4268065"/>
            <a:ext cx="171450" cy="181840"/>
          </a:xfrm>
          <a:prstGeom prst="rect">
            <a:avLst/>
          </a:prstGeom>
        </p:spPr>
      </p:pic>
      <p:sp>
        <p:nvSpPr>
          <p:cNvPr id="302" name="path 302"/>
          <p:cNvSpPr/>
          <p:nvPr/>
        </p:nvSpPr>
        <p:spPr>
          <a:xfrm>
            <a:off x="7181850" y="3952875"/>
            <a:ext cx="1219200" cy="19050"/>
          </a:xfrm>
          <a:custGeom>
            <a:avLst/>
            <a:gdLst/>
            <a:ahLst/>
            <a:cxnLst/>
            <a:rect l="0" t="0" r="0" b="0"/>
            <a:pathLst>
              <a:path w="1920" h="30">
                <a:moveTo>
                  <a:pt x="0" y="15"/>
                </a:moveTo>
                <a:lnTo>
                  <a:pt x="1920" y="15"/>
                </a:ln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4" name="path 304"/>
          <p:cNvSpPr/>
          <p:nvPr/>
        </p:nvSpPr>
        <p:spPr>
          <a:xfrm>
            <a:off x="8583735" y="3952875"/>
            <a:ext cx="74489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6" name="path 306"/>
          <p:cNvSpPr/>
          <p:nvPr/>
        </p:nvSpPr>
        <p:spPr>
          <a:xfrm>
            <a:off x="2259136" y="3876675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8" name="path 308"/>
          <p:cNvSpPr/>
          <p:nvPr/>
        </p:nvSpPr>
        <p:spPr>
          <a:xfrm>
            <a:off x="6924675" y="3952875"/>
            <a:ext cx="44563" cy="24124"/>
          </a:xfrm>
          <a:custGeom>
            <a:avLst/>
            <a:gdLst/>
            <a:ahLst/>
            <a:cxnLst/>
            <a:rect l="0" t="0" r="0" b="0"/>
            <a:pathLst>
              <a:path w="70" h="37">
                <a:moveTo>
                  <a:pt x="15" y="15"/>
                </a:moveTo>
                <a:cubicBezTo>
                  <a:pt x="21" y="15"/>
                  <a:pt x="28" y="15"/>
                  <a:pt x="35" y="17"/>
                </a:cubicBezTo>
                <a:cubicBezTo>
                  <a:pt x="42" y="18"/>
                  <a:pt x="48" y="20"/>
                  <a:pt x="55" y="22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0" name="rect 310"/>
          <p:cNvSpPr/>
          <p:nvPr/>
        </p:nvSpPr>
        <p:spPr>
          <a:xfrm>
            <a:off x="5638800" y="4933950"/>
            <a:ext cx="20331" cy="32057"/>
          </a:xfrm>
          <a:prstGeom prst="rect">
            <a:avLst/>
          </a:prstGeom>
          <a:solidFill>
            <a:srgbClr val="60A5F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19100"/>
            <a:ext cx="12192000" cy="7620000"/>
          </a:xfrm>
          <a:prstGeom prst="rect">
            <a:avLst/>
          </a:prstGeom>
        </p:spPr>
      </p:pic>
      <p:sp>
        <p:nvSpPr>
          <p:cNvPr id="314" name="rect 314"/>
          <p:cNvSpPr/>
          <p:nvPr/>
        </p:nvSpPr>
        <p:spPr>
          <a:xfrm>
            <a:off x="304799" y="4686300"/>
            <a:ext cx="11582400" cy="20955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6" name="textbox 316"/>
          <p:cNvSpPr/>
          <p:nvPr/>
        </p:nvSpPr>
        <p:spPr>
          <a:xfrm>
            <a:off x="304799" y="1866900"/>
            <a:ext cx="5676900" cy="2590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62000" algn="l" rtl="0" eaLnBrk="0">
              <a:lnSpc>
                <a:spcPct val="89000"/>
              </a:lnSpc>
              <a:spcBef>
                <a:spcPts val="0"/>
              </a:spcBef>
              <a:tabLst>
                <a:tab pos="935355" algn="l"/>
              </a:tabLst>
            </a:pP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8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ECMAScript</a:t>
            </a:r>
            <a:r>
              <a:rPr sz="1800" kern="0" spc="3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5105" algn="l" rtl="0" eaLnBrk="0">
              <a:lnSpc>
                <a:spcPct val="93000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ECMAScript 6.0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标准实现的模块功能，从标准层面支持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cript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ct val="92000"/>
              </a:lnSpc>
              <a:spcBef>
                <a:spcPts val="1355"/>
              </a:spcBef>
            </a:pPr>
            <a:r>
              <a:rPr sz="1200" b="1" kern="0" spc="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一个文件对应一个模块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ts val="1510"/>
              </a:lnSpc>
              <a:spcBef>
                <a:spcPts val="960"/>
              </a:spcBef>
            </a:pPr>
            <a:r>
              <a:rPr sz="1200" b="1" kern="0" spc="1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import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关键字交互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ts val="1510"/>
              </a:lnSpc>
              <a:spcBef>
                <a:spcPts val="890"/>
              </a:spcBef>
            </a:pPr>
            <a:r>
              <a:rPr sz="1200" b="1" kern="0" spc="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</a:t>
            </a:r>
            <a:r>
              <a:rPr sz="1200" b="1" kern="0" spc="33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提供独立作用域，避免全局污染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7340" algn="l" rtl="0" eaLnBrk="0">
              <a:lnSpc>
                <a:spcPts val="1510"/>
              </a:lnSpc>
            </a:pPr>
            <a:r>
              <a:rPr sz="1200" b="1" kern="0" spc="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</a:t>
            </a:r>
            <a:r>
              <a:rPr sz="1200" b="1" kern="0" spc="33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静态结构，便于工具分析优化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8" name="picture 3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5300" y="2057400"/>
            <a:ext cx="571500" cy="571500"/>
          </a:xfrm>
          <a:prstGeom prst="rect">
            <a:avLst/>
          </a:prstGeom>
        </p:spPr>
      </p:pic>
      <p:sp>
        <p:nvSpPr>
          <p:cNvPr id="320" name="textbox 320"/>
          <p:cNvSpPr/>
          <p:nvPr/>
        </p:nvSpPr>
        <p:spPr>
          <a:xfrm>
            <a:off x="6210300" y="1866900"/>
            <a:ext cx="5676900" cy="2590800"/>
          </a:xfrm>
          <a:prstGeom prst="rect">
            <a:avLst/>
          </a:prstGeom>
          <a:solidFill>
            <a:srgbClr val="FFFFFF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62000" algn="l" rtl="0" eaLnBrk="0">
              <a:lnSpc>
                <a:spcPct val="97000"/>
              </a:lnSpc>
              <a:spcBef>
                <a:spcPts val="0"/>
              </a:spcBef>
              <a:tabLst>
                <a:tab pos="925830" algn="l"/>
              </a:tabLst>
            </a:pPr>
            <a:r>
              <a:rPr sz="1800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8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1800" kern="0" spc="2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1295" algn="l" rtl="0" eaLnBrk="0">
              <a:lnSpc>
                <a:spcPts val="1510"/>
              </a:lnSpc>
              <a:spcBef>
                <a:spcPts val="365"/>
              </a:spcBef>
            </a:pP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社区在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2009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年提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Node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js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是最早实现的环境之一。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ct val="90000"/>
              </a:lnSpc>
              <a:spcBef>
                <a:spcPts val="1330"/>
              </a:spcBef>
            </a:pPr>
            <a:r>
              <a:rPr sz="1200" b="1" kern="0" spc="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每个文件视为一个模块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ts val="1510"/>
              </a:lnSpc>
              <a:spcBef>
                <a:spcPts val="965"/>
              </a:spcBef>
            </a:pPr>
            <a:r>
              <a:rPr sz="1200" b="1" kern="0" spc="2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  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exports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定义导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7340" algn="l" rtl="0" eaLnBrk="0">
              <a:lnSpc>
                <a:spcPts val="1510"/>
              </a:lnSpc>
              <a:spcBef>
                <a:spcPts val="890"/>
              </a:spcBef>
            </a:pPr>
            <a:r>
              <a:rPr sz="1200" b="1" kern="0" spc="1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</a:t>
            </a:r>
            <a:r>
              <a:rPr sz="1200" b="1" kern="0" spc="28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变量作为简写形式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7340" algn="l" rtl="0" eaLnBrk="0">
              <a:lnSpc>
                <a:spcPts val="1510"/>
              </a:lnSpc>
            </a:pPr>
            <a:r>
              <a:rPr sz="1200" b="1" kern="0" spc="0" dirty="0">
                <a:solidFill>
                  <a:srgbClr val="60A5F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•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适用于第三方包导出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2" name="picture 3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2057400"/>
            <a:ext cx="571500" cy="571500"/>
          </a:xfrm>
          <a:prstGeom prst="rect">
            <a:avLst/>
          </a:prstGeom>
        </p:spPr>
      </p:pic>
      <p:graphicFrame>
        <p:nvGraphicFramePr>
          <p:cNvPr id="324" name="table 324"/>
          <p:cNvGraphicFramePr>
            <a:graphicFrameLocks noGrp="1"/>
          </p:cNvGraphicFramePr>
          <p:nvPr/>
        </p:nvGraphicFramePr>
        <p:xfrm>
          <a:off x="495300" y="5295900"/>
          <a:ext cx="11200765" cy="1295400"/>
        </p:xfrm>
        <a:graphic>
          <a:graphicData uri="http://schemas.openxmlformats.org/drawingml/2006/table">
            <a:tbl>
              <a:tblPr/>
              <a:tblGrid>
                <a:gridCol w="2804795"/>
                <a:gridCol w="3486150"/>
                <a:gridCol w="4909820"/>
              </a:tblGrid>
              <a:tr h="43306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48410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12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标准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43954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文件对应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15455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导出方式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20115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</a:pPr>
                      <a:r>
                        <a:rPr sz="1200" b="1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ECMAScript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7425" algn="l" rtl="0" eaLnBrk="0">
                        <a:lnSpc>
                          <a:spcPct val="92000"/>
                        </a:lnSpc>
                      </a:pP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一个文件对应一个模块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463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export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关键字显式导出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7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54405" algn="l" rtl="0" eaLnBrk="0">
                        <a:lnSpc>
                          <a:spcPct val="98000"/>
                        </a:lnSpc>
                      </a:pPr>
                      <a:r>
                        <a:rPr sz="1200" b="1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CommonJS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7425" algn="l" rtl="0" eaLnBrk="0">
                        <a:lnSpc>
                          <a:spcPct val="92000"/>
                        </a:lnSpc>
                      </a:pP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一个文件对应一个模块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4556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12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module</a:t>
                      </a:r>
                      <a:r>
                        <a:rPr sz="12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.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exports</a:t>
                      </a:r>
                      <a:r>
                        <a:rPr sz="12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或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exports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6" name="rect 326"/>
          <p:cNvSpPr/>
          <p:nvPr/>
        </p:nvSpPr>
        <p:spPr>
          <a:xfrm>
            <a:off x="0" y="419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8" name="rect 328"/>
          <p:cNvSpPr/>
          <p:nvPr/>
        </p:nvSpPr>
        <p:spPr>
          <a:xfrm>
            <a:off x="323850" y="6934200"/>
            <a:ext cx="11563350" cy="4572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0" name="rect 330"/>
          <p:cNvSpPr/>
          <p:nvPr/>
        </p:nvSpPr>
        <p:spPr>
          <a:xfrm>
            <a:off x="0" y="7886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2" name="textbox 332"/>
          <p:cNvSpPr/>
          <p:nvPr/>
        </p:nvSpPr>
        <p:spPr>
          <a:xfrm>
            <a:off x="293471" y="1384465"/>
            <a:ext cx="567817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支持两种主要的模块化标准，为开发者提供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灵活的模块化编程选择：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34" name="textbox 334"/>
          <p:cNvSpPr/>
          <p:nvPr/>
        </p:nvSpPr>
        <p:spPr>
          <a:xfrm>
            <a:off x="444500" y="7051116"/>
            <a:ext cx="493902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同时支持这两种模块规范，并提供了它们之间的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互操作性支持。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6" name="picture 3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7086600"/>
            <a:ext cx="152400" cy="152400"/>
          </a:xfrm>
          <a:prstGeom prst="rect">
            <a:avLst/>
          </a:prstGeom>
        </p:spPr>
      </p:pic>
      <p:sp>
        <p:nvSpPr>
          <p:cNvPr id="338" name="textbox 338"/>
          <p:cNvSpPr/>
          <p:nvPr/>
        </p:nvSpPr>
        <p:spPr>
          <a:xfrm>
            <a:off x="369728" y="575182"/>
            <a:ext cx="3264534" cy="3448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支持的模块化标准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0" name="textbox 340"/>
          <p:cNvSpPr/>
          <p:nvPr/>
        </p:nvSpPr>
        <p:spPr>
          <a:xfrm>
            <a:off x="485266" y="4894960"/>
            <a:ext cx="1737360" cy="242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两种标准的关键区别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4" name="picture 3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04800" y="6934200"/>
            <a:ext cx="57150" cy="4571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picture 3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348" name="rect 348"/>
          <p:cNvSpPr/>
          <p:nvPr/>
        </p:nvSpPr>
        <p:spPr>
          <a:xfrm>
            <a:off x="6172200" y="1447800"/>
            <a:ext cx="5867400" cy="36957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2399" y="3505200"/>
            <a:ext cx="5867400" cy="1981200"/>
          </a:xfrm>
          <a:prstGeom prst="rect">
            <a:avLst/>
          </a:prstGeom>
        </p:spPr>
      </p:pic>
      <p:sp>
        <p:nvSpPr>
          <p:cNvPr id="352" name="rect 352"/>
          <p:cNvSpPr/>
          <p:nvPr/>
        </p:nvSpPr>
        <p:spPr>
          <a:xfrm>
            <a:off x="6172200" y="5257800"/>
            <a:ext cx="5867400" cy="10668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4" name="rect 354"/>
          <p:cNvSpPr/>
          <p:nvPr/>
        </p:nvSpPr>
        <p:spPr>
          <a:xfrm>
            <a:off x="6172200" y="6438900"/>
            <a:ext cx="5867400" cy="10668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6" name="rect 356"/>
          <p:cNvSpPr/>
          <p:nvPr/>
        </p:nvSpPr>
        <p:spPr>
          <a:xfrm>
            <a:off x="0" y="800100"/>
            <a:ext cx="12192000" cy="4953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8" name="textbox 358"/>
          <p:cNvSpPr/>
          <p:nvPr/>
        </p:nvSpPr>
        <p:spPr>
          <a:xfrm>
            <a:off x="367442" y="4315002"/>
            <a:ext cx="2577464" cy="11360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1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0200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8295" algn="l" rtl="0" eaLnBrk="0">
              <a:lnSpc>
                <a:spcPts val="1240"/>
              </a:lnSpc>
              <a:spcBef>
                <a:spcPts val="175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y:</a:t>
            </a:r>
            <a:r>
              <a:rPr sz="1000" kern="0" spc="1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(0,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60" name="rect 360"/>
          <p:cNvSpPr/>
          <p:nvPr/>
        </p:nvSpPr>
        <p:spPr>
          <a:xfrm>
            <a:off x="3143249" y="1447800"/>
            <a:ext cx="2876550" cy="914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2" name="rect 362"/>
          <p:cNvSpPr/>
          <p:nvPr/>
        </p:nvSpPr>
        <p:spPr>
          <a:xfrm>
            <a:off x="3143249" y="2476500"/>
            <a:ext cx="2876550" cy="914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4" name="rect 364"/>
          <p:cNvSpPr/>
          <p:nvPr/>
        </p:nvSpPr>
        <p:spPr>
          <a:xfrm>
            <a:off x="152399" y="1447800"/>
            <a:ext cx="2876550" cy="914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6" name="rect 366"/>
          <p:cNvSpPr/>
          <p:nvPr/>
        </p:nvSpPr>
        <p:spPr>
          <a:xfrm>
            <a:off x="152399" y="2476500"/>
            <a:ext cx="2876550" cy="914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8" name="textbox 368"/>
          <p:cNvSpPr/>
          <p:nvPr/>
        </p:nvSpPr>
        <p:spPr>
          <a:xfrm>
            <a:off x="3242792" y="4297667"/>
            <a:ext cx="2658745" cy="962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导入整个模块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000" kern="0" spc="2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/expo';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选择性导入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Point,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Origin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rom</a:t>
            </a:r>
            <a:r>
              <a:rPr sz="1000" kern="0" spc="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./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70" name="textbox 370"/>
          <p:cNvSpPr/>
          <p:nvPr/>
        </p:nvSpPr>
        <p:spPr>
          <a:xfrm>
            <a:off x="6273800" y="6582523"/>
            <a:ext cx="2352039" cy="8134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605"/>
              </a:lnSpc>
            </a:pPr>
            <a:r>
              <a:rPr sz="1300" kern="0" spc="3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1300" kern="0" spc="3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ts val="1320"/>
              </a:lnSpc>
              <a:spcBef>
                <a:spcPts val="880"/>
              </a:spcBef>
              <a:tabLst>
                <a:tab pos="23495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静态导入，编译时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320"/>
              </a:lnSpc>
              <a:spcBef>
                <a:spcPts val="5"/>
              </a:spcBef>
              <a:tabLst>
                <a:tab pos="23495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000" kern="0" spc="17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支持导入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72" name="picture 3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86500" y="7219950"/>
            <a:ext cx="133350" cy="152400"/>
          </a:xfrm>
          <a:prstGeom prst="rect">
            <a:avLst/>
          </a:prstGeom>
        </p:spPr>
      </p:pic>
      <p:pic>
        <p:nvPicPr>
          <p:cNvPr id="374" name="picture 3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86500" y="6915150"/>
            <a:ext cx="133350" cy="152400"/>
          </a:xfrm>
          <a:prstGeom prst="rect">
            <a:avLst/>
          </a:prstGeom>
        </p:spPr>
      </p:pic>
      <p:sp>
        <p:nvSpPr>
          <p:cNvPr id="376" name="textbox 376"/>
          <p:cNvSpPr/>
          <p:nvPr/>
        </p:nvSpPr>
        <p:spPr>
          <a:xfrm>
            <a:off x="3873500" y="1590395"/>
            <a:ext cx="2009775" cy="675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显式依赖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175" algn="l" rtl="0" eaLnBrk="0">
              <a:lnSpc>
                <a:spcPct val="116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import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</a:t>
            </a:r>
            <a:r>
              <a:rPr sz="10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语句明确声明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依赖关系，提高可维护性。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8" name="textbox 378"/>
          <p:cNvSpPr/>
          <p:nvPr/>
        </p:nvSpPr>
        <p:spPr>
          <a:xfrm>
            <a:off x="3875900" y="2613952"/>
            <a:ext cx="2023745" cy="660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7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文件对应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175" algn="l" rtl="0" eaLnBrk="0">
              <a:lnSpc>
                <a:spcPct val="115000"/>
              </a:lnSpc>
            </a:pP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一个文件对应一个模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块，组织方式</a:t>
            </a: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直观，符合文件系统习惯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0" name="textbox 380"/>
          <p:cNvSpPr/>
          <p:nvPr/>
        </p:nvSpPr>
        <p:spPr>
          <a:xfrm>
            <a:off x="883316" y="1590052"/>
            <a:ext cx="2033270" cy="6546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17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提供独立作用域，变量默认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私有，</a:t>
            </a: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避免全局命名空间污染。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2" name="textbox 382"/>
          <p:cNvSpPr/>
          <p:nvPr/>
        </p:nvSpPr>
        <p:spPr>
          <a:xfrm>
            <a:off x="882650" y="2618752"/>
            <a:ext cx="2025650" cy="6553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静态结构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16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依赖关系在静态结构中确定，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有助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于优化加载和打包过程。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4" name="textbox 384"/>
          <p:cNvSpPr/>
          <p:nvPr/>
        </p:nvSpPr>
        <p:spPr>
          <a:xfrm>
            <a:off x="9150350" y="6897992"/>
            <a:ext cx="2409189" cy="498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320"/>
              </a:lnSpc>
              <a:tabLst>
                <a:tab pos="22860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动态导入，运行时确定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ts val="1320"/>
              </a:lnSpc>
              <a:spcBef>
                <a:spcPts val="5"/>
              </a:spcBef>
              <a:tabLst>
                <a:tab pos="22860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不支持导入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000" kern="0" spc="18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86" name="picture 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163050" y="7219950"/>
            <a:ext cx="133350" cy="152400"/>
          </a:xfrm>
          <a:prstGeom prst="rect">
            <a:avLst/>
          </a:prstGeom>
        </p:spPr>
      </p:pic>
      <p:pic>
        <p:nvPicPr>
          <p:cNvPr id="388" name="picture 3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163050" y="6915150"/>
            <a:ext cx="133350" cy="152400"/>
          </a:xfrm>
          <a:prstGeom prst="rect">
            <a:avLst/>
          </a:prstGeom>
        </p:spPr>
      </p:pic>
      <p:sp>
        <p:nvSpPr>
          <p:cNvPr id="390" name="textbox 390"/>
          <p:cNvSpPr/>
          <p:nvPr/>
        </p:nvSpPr>
        <p:spPr>
          <a:xfrm>
            <a:off x="394588" y="874839"/>
            <a:ext cx="3582670" cy="337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ECMAScript</a:t>
            </a:r>
            <a:r>
              <a:rPr sz="2200" kern="0" spc="3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模块规范详解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2" name="textbox 392"/>
          <p:cNvSpPr/>
          <p:nvPr/>
        </p:nvSpPr>
        <p:spPr>
          <a:xfrm>
            <a:off x="6273800" y="5721350"/>
            <a:ext cx="1454150" cy="494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4000"/>
              </a:lnSpc>
              <a:tabLst>
                <a:tab pos="24384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支持静态分析和优化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32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支持异步加载模块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4" name="picture 3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86500" y="6038850"/>
            <a:ext cx="152400" cy="152400"/>
          </a:xfrm>
          <a:prstGeom prst="rect">
            <a:avLst/>
          </a:prstGeom>
        </p:spPr>
      </p:pic>
      <p:pic>
        <p:nvPicPr>
          <p:cNvPr id="396" name="picture 3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86500" y="5734050"/>
            <a:ext cx="152400" cy="152400"/>
          </a:xfrm>
          <a:prstGeom prst="rect">
            <a:avLst/>
          </a:prstGeom>
        </p:spPr>
      </p:pic>
      <p:sp>
        <p:nvSpPr>
          <p:cNvPr id="398" name="textbox 398"/>
          <p:cNvSpPr/>
          <p:nvPr/>
        </p:nvSpPr>
        <p:spPr>
          <a:xfrm>
            <a:off x="9150350" y="5721350"/>
            <a:ext cx="1320800" cy="495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spcBef>
                <a:spcPts val="0"/>
              </a:spcBef>
              <a:tabLst>
                <a:tab pos="24384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支持循环依赖处理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4000"/>
              </a:lnSpc>
              <a:spcBef>
                <a:spcPts val="5"/>
              </a:spcBef>
              <a:tabLst>
                <a:tab pos="243840" algn="l"/>
              </a:tabLst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支持树摇优化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00" name="picture 4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163050" y="6038850"/>
            <a:ext cx="152400" cy="152400"/>
          </a:xfrm>
          <a:prstGeom prst="rect">
            <a:avLst/>
          </a:prstGeom>
        </p:spPr>
      </p:pic>
      <p:pic>
        <p:nvPicPr>
          <p:cNvPr id="402" name="picture 4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163050" y="5734050"/>
            <a:ext cx="152400" cy="152400"/>
          </a:xfrm>
          <a:prstGeom prst="rect">
            <a:avLst/>
          </a:prstGeom>
        </p:spPr>
      </p:pic>
      <p:graphicFrame>
        <p:nvGraphicFramePr>
          <p:cNvPr id="404" name="table 404"/>
          <p:cNvGraphicFramePr>
            <a:graphicFrameLocks noGrp="1"/>
          </p:cNvGraphicFramePr>
          <p:nvPr/>
        </p:nvGraphicFramePr>
        <p:xfrm>
          <a:off x="10296525" y="3143250"/>
          <a:ext cx="1371600" cy="3810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0665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</a:pPr>
                      <a:r>
                        <a:rPr sz="1200" b="1" kern="0" spc="9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Expo.Point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06" name="table 406"/>
          <p:cNvGraphicFramePr>
            <a:graphicFrameLocks noGrp="1"/>
          </p:cNvGraphicFramePr>
          <p:nvPr/>
        </p:nvGraphicFramePr>
        <p:xfrm>
          <a:off x="10296525" y="3629025"/>
          <a:ext cx="1371600" cy="3810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2565" algn="l" rtl="0" eaLnBrk="0">
                        <a:lnSpc>
                          <a:spcPct val="81000"/>
                        </a:lnSpc>
                        <a:spcBef>
                          <a:spcPts val="0"/>
                        </a:spcBef>
                      </a:pPr>
                      <a:r>
                        <a:rPr sz="1200" b="1" kern="0" spc="8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Expo.Origin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08" name="table 408"/>
          <p:cNvGraphicFramePr>
            <a:graphicFrameLocks noGrp="1"/>
          </p:cNvGraphicFramePr>
          <p:nvPr/>
        </p:nvGraphicFramePr>
        <p:xfrm>
          <a:off x="10296525" y="4086225"/>
          <a:ext cx="1371600" cy="3810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2075" algn="l" rtl="0" eaLnBrk="0">
                        <a:lnSpc>
                          <a:spcPct val="81000"/>
                        </a:lnSpc>
                        <a:spcBef>
                          <a:spcPts val="5"/>
                        </a:spcBef>
                      </a:pPr>
                      <a:r>
                        <a:rPr sz="1200" b="1" kern="0" spc="10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Expo.Distance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0" name="picture 4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772525" y="3905250"/>
            <a:ext cx="666750" cy="590550"/>
          </a:xfrm>
          <a:prstGeom prst="rect">
            <a:avLst/>
          </a:prstGeom>
        </p:spPr>
      </p:pic>
      <p:pic>
        <p:nvPicPr>
          <p:cNvPr id="412" name="picture 4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772525" y="2781300"/>
            <a:ext cx="666750" cy="590550"/>
          </a:xfrm>
          <a:prstGeom prst="rect">
            <a:avLst/>
          </a:prstGeom>
        </p:spPr>
      </p:pic>
      <p:sp>
        <p:nvSpPr>
          <p:cNvPr id="414" name="textbox 414"/>
          <p:cNvSpPr/>
          <p:nvPr/>
        </p:nvSpPr>
        <p:spPr>
          <a:xfrm>
            <a:off x="254000" y="3648652"/>
            <a:ext cx="2015489" cy="2209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120" dirty="0">
                <a:solidFill>
                  <a:srgbClr val="00087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300" kern="0" spc="380" dirty="0">
                <a:solidFill>
                  <a:srgbClr val="00087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</a:t>
            </a:r>
            <a:r>
              <a:rPr sz="1300" b="1" kern="0" spc="27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</a:t>
            </a:r>
            <a:r>
              <a:rPr sz="1300" kern="0" spc="1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语法示例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416" name="table 416"/>
          <p:cNvGraphicFramePr>
            <a:graphicFrameLocks noGrp="1"/>
          </p:cNvGraphicFramePr>
          <p:nvPr/>
        </p:nvGraphicFramePr>
        <p:xfrm>
          <a:off x="6772275" y="3143250"/>
          <a:ext cx="904875" cy="381000"/>
        </p:xfrm>
        <a:graphic>
          <a:graphicData uri="http://schemas.openxmlformats.org/drawingml/2006/table">
            <a:tbl>
              <a:tblPr/>
              <a:tblGrid>
                <a:gridCol w="904875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257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1200" b="1" kern="0" spc="7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Point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18" name="table 418"/>
          <p:cNvGraphicFramePr>
            <a:graphicFrameLocks noGrp="1"/>
          </p:cNvGraphicFramePr>
          <p:nvPr/>
        </p:nvGraphicFramePr>
        <p:xfrm>
          <a:off x="6772275" y="3629025"/>
          <a:ext cx="904875" cy="381000"/>
        </p:xfrm>
        <a:graphic>
          <a:graphicData uri="http://schemas.openxmlformats.org/drawingml/2006/table">
            <a:tbl>
              <a:tblPr/>
              <a:tblGrid>
                <a:gridCol w="904875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7485" algn="l" rtl="0" eaLnBrk="0">
                        <a:lnSpc>
                          <a:spcPct val="81000"/>
                        </a:lnSpc>
                        <a:spcBef>
                          <a:spcPts val="0"/>
                        </a:spcBef>
                      </a:pPr>
                      <a:r>
                        <a:rPr sz="1200" b="1" kern="0" spc="7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Origin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20" name="table 420"/>
          <p:cNvGraphicFramePr>
            <a:graphicFrameLocks noGrp="1"/>
          </p:cNvGraphicFramePr>
          <p:nvPr/>
        </p:nvGraphicFramePr>
        <p:xfrm>
          <a:off x="6772275" y="4086225"/>
          <a:ext cx="904875" cy="381000"/>
        </p:xfrm>
        <a:graphic>
          <a:graphicData uri="http://schemas.openxmlformats.org/drawingml/2006/table">
            <a:tbl>
              <a:tblPr/>
              <a:tblGrid>
                <a:gridCol w="904875"/>
              </a:tblGrid>
              <a:tr h="358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398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1200" b="1" kern="0" spc="9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Distance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2" name="textbox 422"/>
          <p:cNvSpPr/>
          <p:nvPr/>
        </p:nvSpPr>
        <p:spPr>
          <a:xfrm>
            <a:off x="6289573" y="5395252"/>
            <a:ext cx="1704339" cy="224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</a:t>
            </a:r>
            <a:r>
              <a:rPr sz="1300" b="1" kern="0" spc="29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</a:t>
            </a:r>
            <a:r>
              <a:rPr sz="1300" kern="0" spc="2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主要优势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4" name="textbox 424"/>
          <p:cNvSpPr/>
          <p:nvPr/>
        </p:nvSpPr>
        <p:spPr>
          <a:xfrm>
            <a:off x="6273800" y="1585252"/>
            <a:ext cx="1301750" cy="2260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100000"/>
              </a:lnSpc>
              <a:tabLst>
                <a:tab pos="258445" algn="l"/>
              </a:tabLst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模块交互机制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6" name="picture 4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286500" y="1609725"/>
            <a:ext cx="171450" cy="171450"/>
          </a:xfrm>
          <a:prstGeom prst="rect">
            <a:avLst/>
          </a:prstGeom>
        </p:spPr>
      </p:pic>
      <p:pic>
        <p:nvPicPr>
          <p:cNvPr id="428" name="picture 4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66700" y="1562100"/>
            <a:ext cx="476250" cy="476250"/>
          </a:xfrm>
          <a:prstGeom prst="rect">
            <a:avLst/>
          </a:prstGeom>
        </p:spPr>
      </p:pic>
      <p:pic>
        <p:nvPicPr>
          <p:cNvPr id="430" name="picture 4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66700" y="2590800"/>
            <a:ext cx="476250" cy="476250"/>
          </a:xfrm>
          <a:prstGeom prst="rect">
            <a:avLst/>
          </a:prstGeom>
        </p:spPr>
      </p:pic>
      <p:pic>
        <p:nvPicPr>
          <p:cNvPr id="432" name="picture 4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257550" y="1562100"/>
            <a:ext cx="476250" cy="476250"/>
          </a:xfrm>
          <a:prstGeom prst="rect">
            <a:avLst/>
          </a:prstGeom>
        </p:spPr>
      </p:pic>
      <p:pic>
        <p:nvPicPr>
          <p:cNvPr id="434" name="picture 4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257550" y="2590800"/>
            <a:ext cx="476250" cy="476250"/>
          </a:xfrm>
          <a:prstGeom prst="rect">
            <a:avLst/>
          </a:prstGeom>
        </p:spPr>
      </p:pic>
      <p:sp>
        <p:nvSpPr>
          <p:cNvPr id="436" name="textbox 436"/>
          <p:cNvSpPr/>
          <p:nvPr/>
        </p:nvSpPr>
        <p:spPr>
          <a:xfrm>
            <a:off x="3136950" y="3977817"/>
            <a:ext cx="1093469" cy="189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1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</a:t>
            </a:r>
            <a:r>
              <a:rPr sz="12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16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Import</a:t>
            </a:r>
            <a:r>
              <a:rPr sz="1200" b="1" kern="0" spc="16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438" name="textbox 438"/>
          <p:cNvSpPr/>
          <p:nvPr/>
        </p:nvSpPr>
        <p:spPr>
          <a:xfrm>
            <a:off x="260400" y="3977970"/>
            <a:ext cx="1080769" cy="189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</a:t>
            </a:r>
            <a:r>
              <a:rPr sz="1200" kern="0" spc="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18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r>
              <a:rPr sz="1200" b="1" kern="0" spc="18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442" name="textbox 442"/>
          <p:cNvSpPr/>
          <p:nvPr/>
        </p:nvSpPr>
        <p:spPr>
          <a:xfrm>
            <a:off x="7000640" y="2827121"/>
            <a:ext cx="449580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r>
              <a:rPr sz="1200" b="1" kern="0" spc="2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444" name="textbox 444"/>
          <p:cNvSpPr/>
          <p:nvPr/>
        </p:nvSpPr>
        <p:spPr>
          <a:xfrm>
            <a:off x="10760783" y="2827121"/>
            <a:ext cx="448309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r>
              <a:rPr sz="1200" b="1" kern="0" spc="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446" name="textbox 446"/>
          <p:cNvSpPr/>
          <p:nvPr/>
        </p:nvSpPr>
        <p:spPr>
          <a:xfrm>
            <a:off x="8853775" y="4246937"/>
            <a:ext cx="515619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000" b="1" kern="0" spc="8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import</a:t>
            </a:r>
            <a:endParaRPr sz="10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448" name="textbox 448"/>
          <p:cNvSpPr/>
          <p:nvPr/>
        </p:nvSpPr>
        <p:spPr>
          <a:xfrm>
            <a:off x="8852324" y="3130854"/>
            <a:ext cx="513080" cy="147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0000"/>
              </a:lnSpc>
            </a:pPr>
            <a:r>
              <a:rPr sz="1000" b="1" kern="0" spc="10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export</a:t>
            </a:r>
            <a:endParaRPr sz="10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450" name="picture 4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66700" y="4229100"/>
            <a:ext cx="38100" cy="1142999"/>
          </a:xfrm>
          <a:prstGeom prst="rect">
            <a:avLst/>
          </a:prstGeom>
        </p:spPr>
      </p:pic>
      <p:pic>
        <p:nvPicPr>
          <p:cNvPr id="452" name="picture 45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143250" y="4229100"/>
            <a:ext cx="38100" cy="1142999"/>
          </a:xfrm>
          <a:prstGeom prst="rect">
            <a:avLst/>
          </a:prstGeom>
        </p:spPr>
      </p:pic>
      <p:pic>
        <p:nvPicPr>
          <p:cNvPr id="454" name="picture 4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9029700" y="2895600"/>
            <a:ext cx="152400" cy="152400"/>
          </a:xfrm>
          <a:prstGeom prst="rect">
            <a:avLst/>
          </a:prstGeom>
        </p:spPr>
      </p:pic>
      <p:pic>
        <p:nvPicPr>
          <p:cNvPr id="456" name="picture 45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9029700" y="4019550"/>
            <a:ext cx="152400" cy="152400"/>
          </a:xfrm>
          <a:prstGeom prst="rect">
            <a:avLst/>
          </a:prstGeom>
        </p:spPr>
      </p:pic>
      <p:pic>
        <p:nvPicPr>
          <p:cNvPr id="458" name="picture 45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9096375" y="3448050"/>
            <a:ext cx="1905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picture 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52755"/>
            <a:ext cx="12192000" cy="739140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6208775" y="4034028"/>
            <a:ext cx="5678424" cy="3212591"/>
            <a:chOff x="0" y="0"/>
            <a:chExt cx="5678424" cy="3212591"/>
          </a:xfrm>
        </p:grpSpPr>
        <p:sp>
          <p:nvSpPr>
            <p:cNvPr id="462" name="rect 462"/>
            <p:cNvSpPr/>
            <p:nvPr/>
          </p:nvSpPr>
          <p:spPr>
            <a:xfrm>
              <a:off x="0" y="0"/>
              <a:ext cx="5678424" cy="321259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64" name="picture 46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030224" y="1419225"/>
              <a:ext cx="952500" cy="590550"/>
            </a:xfrm>
            <a:prstGeom prst="rect">
              <a:avLst/>
            </a:prstGeom>
          </p:spPr>
        </p:pic>
        <p:pic>
          <p:nvPicPr>
            <p:cNvPr id="466" name="picture 4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363724" y="752475"/>
              <a:ext cx="952500" cy="590550"/>
            </a:xfrm>
            <a:prstGeom prst="rect">
              <a:avLst/>
            </a:prstGeom>
          </p:spPr>
        </p:pic>
        <p:sp>
          <p:nvSpPr>
            <p:cNvPr id="468" name="textbox 468"/>
            <p:cNvSpPr/>
            <p:nvPr/>
          </p:nvSpPr>
          <p:spPr>
            <a:xfrm>
              <a:off x="150749" y="149225"/>
              <a:ext cx="5224145" cy="27914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5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7000"/>
                </a:lnSpc>
                <a:spcBef>
                  <a:spcPts val="5"/>
                </a:spcBef>
                <a:tabLst>
                  <a:tab pos="555625" algn="l"/>
                </a:tabLst>
              </a:pPr>
              <a:r>
                <a:rPr sz="15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5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CommonJS</a:t>
              </a:r>
              <a:r>
                <a:rPr sz="1500" kern="0" spc="1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模块工作原理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23795" algn="l" rtl="0" eaLnBrk="0">
                <a:lnSpc>
                  <a:spcPts val="1320"/>
                </a:lnSpc>
                <a:spcBef>
                  <a:spcPts val="310"/>
                </a:spcBef>
              </a:pP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入口文件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13790" algn="l" rtl="0" eaLnBrk="0">
                <a:lnSpc>
                  <a:spcPct val="89000"/>
                </a:lnSpc>
                <a:spcBef>
                  <a:spcPts val="310"/>
                </a:spcBef>
              </a:pP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math.js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335" indent="6350" algn="l" rtl="0" eaLnBrk="0">
                <a:lnSpc>
                  <a:spcPct val="115000"/>
                </a:lnSpc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CommonJS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模块在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Node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js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环境中被广泛使用，特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别是在服务器端开发和命令行工具中。</a:t>
              </a:r>
              <a:r>
                <a:rPr sz="10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支持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CommonJS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模块规范，以便与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Node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js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生态系统无缝集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成。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70" name="picture 4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63449" y="161925"/>
              <a:ext cx="381000" cy="381000"/>
            </a:xfrm>
            <a:prstGeom prst="rect">
              <a:avLst/>
            </a:prstGeom>
          </p:spPr>
        </p:pic>
        <p:pic>
          <p:nvPicPr>
            <p:cNvPr id="472" name="picture 4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3706749" y="1419225"/>
              <a:ext cx="952500" cy="590550"/>
            </a:xfrm>
            <a:prstGeom prst="rect">
              <a:avLst/>
            </a:prstGeom>
          </p:spPr>
        </p:pic>
        <p:pic>
          <p:nvPicPr>
            <p:cNvPr id="474" name="picture 4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44624" y="1133475"/>
              <a:ext cx="190500" cy="202955"/>
            </a:xfrm>
            <a:prstGeom prst="rect">
              <a:avLst/>
            </a:prstGeom>
          </p:spPr>
        </p:pic>
        <p:pic>
          <p:nvPicPr>
            <p:cNvPr id="476" name="picture 47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3544824" y="1133475"/>
              <a:ext cx="190500" cy="202955"/>
            </a:xfrm>
            <a:prstGeom prst="rect">
              <a:avLst/>
            </a:prstGeom>
          </p:spPr>
        </p:pic>
        <p:pic>
          <p:nvPicPr>
            <p:cNvPr id="478" name="picture 47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363724" y="1609724"/>
              <a:ext cx="952500" cy="19050"/>
            </a:xfrm>
            <a:prstGeom prst="rect">
              <a:avLst/>
            </a:prstGeom>
          </p:spPr>
        </p:pic>
      </p:grpSp>
      <p:sp>
        <p:nvSpPr>
          <p:cNvPr id="480" name="textbox 480"/>
          <p:cNvSpPr/>
          <p:nvPr/>
        </p:nvSpPr>
        <p:spPr>
          <a:xfrm>
            <a:off x="304800" y="4338828"/>
            <a:ext cx="5678804" cy="1506219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95000"/>
              </a:lnSpc>
              <a:tabLst>
                <a:tab pos="70231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导出接口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830" indent="11430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exports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定义了模块的对外导出接口，可以是任何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值、对象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或函数。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变量是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exports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的简写形式，用于方便地添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加导出成       </a:t>
            </a:r>
            <a:r>
              <a:rPr sz="1200" kern="0" spc="-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员。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2" name="picture 4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66725" y="4500753"/>
            <a:ext cx="381000" cy="381000"/>
          </a:xfrm>
          <a:prstGeom prst="rect">
            <a:avLst/>
          </a:prstGeom>
        </p:spPr>
      </p:pic>
      <p:sp>
        <p:nvSpPr>
          <p:cNvPr id="484" name="rect 484"/>
          <p:cNvSpPr/>
          <p:nvPr/>
        </p:nvSpPr>
        <p:spPr>
          <a:xfrm>
            <a:off x="0" y="452628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6" name="textbox 486"/>
          <p:cNvSpPr/>
          <p:nvPr/>
        </p:nvSpPr>
        <p:spPr>
          <a:xfrm>
            <a:off x="304800" y="2869692"/>
            <a:ext cx="5678804" cy="128016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95000"/>
              </a:lnSpc>
              <a:spcBef>
                <a:spcPts val="5"/>
              </a:spcBef>
              <a:tabLst>
                <a:tab pos="69215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模块标识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indent="2540" algn="l" rtl="0" eaLnBrk="0">
              <a:lnSpc>
                <a:spcPct val="114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中，每个文件被视为一个模块，通过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变量表示当前模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块。模块标识符可以是相对路径（如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'./utils'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）或绝对路径。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8" name="picture 4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66725" y="3033903"/>
            <a:ext cx="381000" cy="381000"/>
          </a:xfrm>
          <a:prstGeom prst="rect">
            <a:avLst/>
          </a:prstGeom>
        </p:spPr>
      </p:pic>
      <p:sp>
        <p:nvSpPr>
          <p:cNvPr id="490" name="textbox 490"/>
          <p:cNvSpPr/>
          <p:nvPr/>
        </p:nvSpPr>
        <p:spPr>
          <a:xfrm>
            <a:off x="304800" y="1403604"/>
            <a:ext cx="5678804" cy="128016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94000"/>
              </a:lnSpc>
              <a:tabLst>
                <a:tab pos="694690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起源与背景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indent="444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模块规范由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社区在</a:t>
            </a: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009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年提出，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Node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js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是最早实现该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规范的环境之一。该规范采用了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文件即模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的设计理念。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66725" y="1567053"/>
            <a:ext cx="381000" cy="381000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304800" y="6033515"/>
            <a:ext cx="5678804" cy="1277619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93000"/>
              </a:lnSpc>
              <a:spcBef>
                <a:spcPts val="5"/>
              </a:spcBef>
              <a:tabLst>
                <a:tab pos="691515" algn="l"/>
              </a:tabLst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使用限制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195" indent="635" algn="l" rtl="0" eaLnBrk="0">
              <a:lnSpc>
                <a:spcPct val="11600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模块只适用于第三方包导出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，不适用于在工程中创建模块。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主要用于导入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Node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js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第三方模块。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6" name="picture 4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66725" y="6196203"/>
            <a:ext cx="381000" cy="381000"/>
          </a:xfrm>
          <a:prstGeom prst="rect">
            <a:avLst/>
          </a:prstGeom>
        </p:spPr>
      </p:pic>
      <p:sp>
        <p:nvSpPr>
          <p:cNvPr id="498" name="textbox 498"/>
          <p:cNvSpPr/>
          <p:nvPr/>
        </p:nvSpPr>
        <p:spPr>
          <a:xfrm>
            <a:off x="6392633" y="1577327"/>
            <a:ext cx="3568700" cy="20783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6000"/>
              </a:lnSpc>
            </a:pPr>
            <a:r>
              <a:rPr sz="1300" b="1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CommonJS</a:t>
            </a:r>
            <a:r>
              <a:rPr sz="1300" kern="0" spc="9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模块示例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325"/>
              </a:lnSpc>
              <a:spcBef>
                <a:spcPts val="1295"/>
              </a:spcBef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js</a:t>
            </a:r>
            <a:r>
              <a:rPr sz="1000" kern="0" spc="2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定义模块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module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exports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6550" algn="l" rtl="0" eaLnBrk="0">
              <a:lnSpc>
                <a:spcPts val="128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(a,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b)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b;},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4010" algn="l" rtl="0" eaLnBrk="0">
              <a:lnSpc>
                <a:spcPts val="1240"/>
              </a:lnSpc>
              <a:spcBef>
                <a:spcPts val="22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multiply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(a,</a:t>
            </a:r>
            <a:r>
              <a:rPr sz="1000" kern="0" spc="1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b)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1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b;}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0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ts val="1325"/>
              </a:lnSpc>
              <a:spcBef>
                <a:spcPts val="60"/>
              </a:spcBef>
            </a:pP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app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js</a:t>
            </a:r>
            <a:r>
              <a:rPr sz="1000" kern="0" spc="27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使用模块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var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require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./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(5,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3));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8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math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multiply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(5,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3));</a:t>
            </a:r>
            <a:r>
              <a:rPr sz="1000" kern="0" spc="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15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00" name="rect 500"/>
          <p:cNvSpPr/>
          <p:nvPr/>
        </p:nvSpPr>
        <p:spPr>
          <a:xfrm>
            <a:off x="0" y="7836408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2" name="textbox 502"/>
          <p:cNvSpPr/>
          <p:nvPr/>
        </p:nvSpPr>
        <p:spPr>
          <a:xfrm>
            <a:off x="382587" y="603568"/>
            <a:ext cx="3442970" cy="367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2685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2200" kern="0" spc="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模块规范详解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4" name="picture 5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210300" y="1405128"/>
            <a:ext cx="76200" cy="2505074"/>
          </a:xfrm>
          <a:prstGeom prst="rect">
            <a:avLst/>
          </a:prstGeom>
        </p:spPr>
      </p:pic>
      <p:sp>
        <p:nvSpPr>
          <p:cNvPr id="508" name="textbox 508"/>
          <p:cNvSpPr/>
          <p:nvPr/>
        </p:nvSpPr>
        <p:spPr>
          <a:xfrm>
            <a:off x="10182288" y="5794940"/>
            <a:ext cx="417194" cy="160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app.js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510" name="picture 5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1874513" y="3897551"/>
            <a:ext cx="12686" cy="126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picture 5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sp>
        <p:nvSpPr>
          <p:cNvPr id="514" name="textbox 514"/>
          <p:cNvSpPr/>
          <p:nvPr/>
        </p:nvSpPr>
        <p:spPr>
          <a:xfrm>
            <a:off x="6248400" y="3867150"/>
            <a:ext cx="5562600" cy="25527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140" algn="l" rtl="0" eaLnBrk="0">
              <a:lnSpc>
                <a:spcPct val="9600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互操作性说明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3555" indent="-122555" algn="l" rtl="0" eaLnBrk="0">
              <a:lnSpc>
                <a:spcPct val="119000"/>
              </a:lnSpc>
              <a:spcBef>
                <a:spcPts val="370"/>
              </a:spcBef>
              <a:tabLst>
                <a:tab pos="50863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</a:t>
            </a:r>
            <a:r>
              <a:rPr sz="1200" b="1" kern="0" spc="22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</a:t>
            </a:r>
            <a:r>
              <a:rPr sz="1200" b="1" kern="0" spc="17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导入支持 ：</a:t>
            </a:r>
            <a:r>
              <a:rPr sz="1200" kern="0" spc="-1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可以导入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</a:t>
            </a:r>
            <a:r>
              <a:rPr sz="12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块和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模块的导出，提供了更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灵活的模块引用方式。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indent="-123825" algn="l" rtl="0" eaLnBrk="0">
              <a:lnSpc>
                <a:spcPct val="119000"/>
              </a:lnSpc>
              <a:spcBef>
                <a:spcPts val="1380"/>
              </a:spcBef>
              <a:tabLst>
                <a:tab pos="50165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导入限制 ：</a:t>
            </a:r>
            <a:r>
              <a:rPr sz="1200" kern="0" spc="-2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只支持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模块的导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出，不支持导入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的导出，这可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能导致某些开发场景受限。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0375" indent="-117475" algn="l" rtl="0" eaLnBrk="0">
              <a:lnSpc>
                <a:spcPct val="119000"/>
              </a:lnSpc>
              <a:tabLst>
                <a:tab pos="45593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开发建议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：在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开发中，建议根据项目需求和模块类型合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理选择使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用哪种模块规范，避免因导入限制导致的开发困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难。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6" name="picture 5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7000" y="5772150"/>
            <a:ext cx="114300" cy="160244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0" y="5162550"/>
            <a:ext cx="152400" cy="160243"/>
          </a:xfrm>
          <a:prstGeom prst="rect">
            <a:avLst/>
          </a:prstGeom>
        </p:spPr>
      </p:pic>
      <p:pic>
        <p:nvPicPr>
          <p:cNvPr id="520" name="picture 5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0" y="4552950"/>
            <a:ext cx="152400" cy="160244"/>
          </a:xfrm>
          <a:prstGeom prst="rect">
            <a:avLst/>
          </a:prstGeom>
        </p:spPr>
      </p:pic>
      <p:sp>
        <p:nvSpPr>
          <p:cNvPr id="522" name="rect 522"/>
          <p:cNvSpPr/>
          <p:nvPr/>
        </p:nvSpPr>
        <p:spPr>
          <a:xfrm>
            <a:off x="0" y="800100"/>
            <a:ext cx="12192000" cy="6477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24" name="table 524"/>
          <p:cNvGraphicFramePr>
            <a:graphicFrameLocks noGrp="1"/>
          </p:cNvGraphicFramePr>
          <p:nvPr/>
        </p:nvGraphicFramePr>
        <p:xfrm>
          <a:off x="6248400" y="2324100"/>
          <a:ext cx="5561965" cy="1314450"/>
        </p:xfrm>
        <a:graphic>
          <a:graphicData uri="http://schemas.openxmlformats.org/drawingml/2006/table">
            <a:tbl>
              <a:tblPr/>
              <a:tblGrid>
                <a:gridCol w="1785620"/>
                <a:gridCol w="1866900"/>
                <a:gridCol w="1909445"/>
              </a:tblGrid>
              <a:tr h="4425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4640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互相引用关系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12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ES</a:t>
                      </a:r>
                      <a:r>
                        <a:rPr sz="1200" b="1" kern="0" spc="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Module</a:t>
                      </a:r>
                      <a:r>
                        <a:rPr sz="1200" b="1" kern="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导出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1945" algn="l" rtl="0" eaLnBrk="0">
                        <a:lnSpc>
                          <a:spcPts val="1450"/>
                        </a:lnSpc>
                      </a:pPr>
                      <a:r>
                        <a:rPr sz="12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CommonJS</a:t>
                      </a:r>
                      <a:r>
                        <a:rPr sz="1200" b="1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导出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3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41630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ES</a:t>
                      </a:r>
                      <a:r>
                        <a:rPr sz="12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Module</a:t>
                      </a:r>
                      <a:r>
                        <a:rPr sz="12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导入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8803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15803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支持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DF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0073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15803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支持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DF4"/>
                    </a:solidFill>
                  </a:tcPr>
                </a:tc>
              </a:tr>
              <a:tr h="4432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940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CommonJS</a:t>
                      </a:r>
                      <a:r>
                        <a:rPr sz="12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导入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1056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B91C1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不支持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0073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15803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支持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6" name="table 526"/>
          <p:cNvGraphicFramePr>
            <a:graphicFrameLocks noGrp="1"/>
          </p:cNvGraphicFramePr>
          <p:nvPr/>
        </p:nvGraphicFramePr>
        <p:xfrm>
          <a:off x="381000" y="5715000"/>
          <a:ext cx="5562600" cy="704850"/>
        </p:xfrm>
        <a:graphic>
          <a:graphicData uri="http://schemas.openxmlformats.org/drawingml/2006/table">
            <a:tbl>
              <a:tblPr>
                <a:solidFill>
                  <a:srgbClr val="DBEAFE"/>
                </a:solidFill>
              </a:tblPr>
              <a:tblGrid>
                <a:gridCol w="5562600"/>
              </a:tblGrid>
              <a:tr h="692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5100" indent="129540" algn="l" rtl="0" eaLnBrk="0">
                        <a:lnSpc>
                          <a:spcPct val="114000"/>
                        </a:lnSpc>
                        <a:tabLst>
                          <a:tab pos="425450" algn="l"/>
                        </a:tabLst>
                      </a:pP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6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了解互操作性关系有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助于避免在</a:t>
                      </a: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开发中遇到的模块引用错误，特别是在混合使</a:t>
                      </a: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0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用不同模块系统时。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AFE"/>
                    </a:solidFill>
                  </a:tcPr>
                </a:tc>
              </a:tr>
            </a:tbl>
          </a:graphicData>
        </a:graphic>
      </p:graphicFrame>
      <p:pic>
        <p:nvPicPr>
          <p:cNvPr id="528" name="picture 5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2925" y="5905500"/>
            <a:ext cx="133350" cy="133350"/>
          </a:xfrm>
          <a:prstGeom prst="rect">
            <a:avLst/>
          </a:prstGeom>
        </p:spPr>
      </p:pic>
      <p:sp>
        <p:nvSpPr>
          <p:cNvPr id="530" name="rect 530"/>
          <p:cNvSpPr/>
          <p:nvPr/>
        </p:nvSpPr>
        <p:spPr>
          <a:xfrm>
            <a:off x="0" y="7505700"/>
            <a:ext cx="12192000" cy="152399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32" name="textbox 532"/>
          <p:cNvSpPr/>
          <p:nvPr/>
        </p:nvSpPr>
        <p:spPr>
          <a:xfrm>
            <a:off x="382587" y="959325"/>
            <a:ext cx="4836795" cy="358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2200" kern="0" spc="6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</a:t>
            </a:r>
            <a:r>
              <a:rPr sz="2200" b="1" kern="0" spc="4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</a:t>
            </a:r>
            <a:r>
              <a:rPr sz="2200" kern="0" spc="6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互操作性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4" name="rect 534"/>
          <p:cNvSpPr/>
          <p:nvPr/>
        </p:nvSpPr>
        <p:spPr>
          <a:xfrm>
            <a:off x="2457450" y="2657475"/>
            <a:ext cx="1409700" cy="93345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36" name="table 536"/>
          <p:cNvGraphicFramePr>
            <a:graphicFrameLocks noGrp="1"/>
          </p:cNvGraphicFramePr>
          <p:nvPr/>
        </p:nvGraphicFramePr>
        <p:xfrm>
          <a:off x="2447925" y="2590228"/>
          <a:ext cx="1428750" cy="1009650"/>
        </p:xfrm>
        <a:graphic>
          <a:graphicData uri="http://schemas.openxmlformats.org/drawingml/2006/table">
            <a:tbl>
              <a:tblPr/>
              <a:tblGrid>
                <a:gridCol w="1428750"/>
              </a:tblGrid>
              <a:tr h="9874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8145" algn="l" rtl="0" eaLnBrk="0">
                        <a:lnSpc>
                          <a:spcPct val="82000"/>
                        </a:lnSpc>
                      </a:pPr>
                      <a:r>
                        <a:rPr sz="1500" b="1" kern="0" spc="12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ES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marL="179070" algn="l" rtl="0" eaLnBrk="0">
                        <a:lnSpc>
                          <a:spcPct val="84000"/>
                        </a:lnSpc>
                        <a:spcBef>
                          <a:spcPts val="590"/>
                        </a:spcBef>
                      </a:pPr>
                      <a:r>
                        <a:rPr sz="1500" b="1" kern="0" spc="6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Module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marL="164465" algn="l" rtl="0" eaLnBrk="0">
                        <a:lnSpc>
                          <a:spcPts val="1320"/>
                        </a:lnSpc>
                        <a:spcBef>
                          <a:spcPts val="880"/>
                        </a:spcBef>
                      </a:pPr>
                      <a:r>
                        <a:rPr sz="1000" kern="0" spc="1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支持导入</a:t>
                      </a:r>
                      <a:r>
                        <a:rPr sz="10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ES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174625" algn="l" rtl="0" eaLnBrk="0">
                        <a:lnSpc>
                          <a:spcPts val="1315"/>
                        </a:lnSpc>
                      </a:pPr>
                      <a:r>
                        <a:rPr sz="10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Module</a:t>
                      </a:r>
                      <a:r>
                        <a:rPr sz="1000" kern="0" spc="17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8" name="rect 538"/>
          <p:cNvSpPr/>
          <p:nvPr/>
        </p:nvSpPr>
        <p:spPr>
          <a:xfrm>
            <a:off x="2457450" y="4219575"/>
            <a:ext cx="1409700" cy="933450"/>
          </a:xfrm>
          <a:prstGeom prst="rect">
            <a:avLst/>
          </a:prstGeom>
          <a:solidFill>
            <a:srgbClr val="60A5F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40" name="table 540"/>
          <p:cNvGraphicFramePr>
            <a:graphicFrameLocks noGrp="1"/>
          </p:cNvGraphicFramePr>
          <p:nvPr/>
        </p:nvGraphicFramePr>
        <p:xfrm>
          <a:off x="2447925" y="4210050"/>
          <a:ext cx="1428750" cy="952500"/>
        </p:xfrm>
        <a:graphic>
          <a:graphicData uri="http://schemas.openxmlformats.org/drawingml/2006/table">
            <a:tbl>
              <a:tblPr/>
              <a:tblGrid>
                <a:gridCol w="437515"/>
                <a:gridCol w="991235"/>
              </a:tblGrid>
              <a:tr h="2571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4140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900" kern="0" spc="0" dirty="0">
                          <a:solidFill>
                            <a:srgbClr val="DC262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不支持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95325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400" algn="l" rtl="0" eaLnBrk="0">
                        <a:lnSpc>
                          <a:spcPct val="98000"/>
                        </a:lnSpc>
                        <a:spcBef>
                          <a:spcPts val="0"/>
                        </a:spcBef>
                      </a:pPr>
                      <a:r>
                        <a:rPr sz="1500" b="1" kern="0" spc="80" dirty="0">
                          <a:solidFill>
                            <a:srgbClr val="1E3A8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CommonJS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marL="161925" algn="l" rtl="0" eaLnBrk="0">
                        <a:lnSpc>
                          <a:spcPts val="1320"/>
                        </a:lnSpc>
                        <a:spcBef>
                          <a:spcPts val="600"/>
                        </a:spcBef>
                      </a:pPr>
                      <a:r>
                        <a:rPr sz="1000" kern="0" spc="4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仅支持导入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33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891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CommonJS</a:t>
                      </a:r>
                      <a:r>
                        <a:rPr sz="1000" kern="0" spc="2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模块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42" name="textbox 542"/>
          <p:cNvSpPr/>
          <p:nvPr/>
        </p:nvSpPr>
        <p:spPr>
          <a:xfrm>
            <a:off x="6245225" y="1845247"/>
            <a:ext cx="4380865" cy="253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CommonJS</a:t>
            </a:r>
            <a:r>
              <a:rPr sz="1500" kern="0" spc="1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</a:t>
            </a:r>
            <a:r>
              <a:rPr sz="1500" b="1" kern="0" spc="28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b="1" kern="0" spc="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</a:t>
            </a:r>
            <a:r>
              <a:rPr sz="1500" kern="0" spc="1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之间相互引用支持关</a:t>
            </a:r>
            <a:r>
              <a:rPr sz="1500" kern="0" spc="1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4" name="textbox 544"/>
          <p:cNvSpPr/>
          <p:nvPr/>
        </p:nvSpPr>
        <p:spPr>
          <a:xfrm>
            <a:off x="366395" y="1845247"/>
            <a:ext cx="1557655" cy="24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模块互相引用关系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8" name="textbox 548"/>
          <p:cNvSpPr/>
          <p:nvPr/>
        </p:nvSpPr>
        <p:spPr>
          <a:xfrm>
            <a:off x="2604617" y="3543344"/>
            <a:ext cx="1009650" cy="1752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CommonJS</a:t>
            </a:r>
            <a:r>
              <a:rPr sz="1000" kern="0" spc="2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0" name="picture 5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552700" y="3895725"/>
            <a:ext cx="1219200" cy="95250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552700" y="4086225"/>
            <a:ext cx="1219200" cy="95250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590800" y="4229100"/>
            <a:ext cx="190500" cy="190500"/>
          </a:xfrm>
          <a:prstGeom prst="rect">
            <a:avLst/>
          </a:prstGeom>
        </p:spPr>
      </p:pic>
      <p:pic>
        <p:nvPicPr>
          <p:cNvPr id="556" name="picture 5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609850" y="2571750"/>
            <a:ext cx="142875" cy="190500"/>
          </a:xfrm>
          <a:prstGeom prst="rect">
            <a:avLst/>
          </a:prstGeom>
        </p:spPr>
      </p:pic>
      <p:sp>
        <p:nvSpPr>
          <p:cNvPr id="558" name="textbox 558"/>
          <p:cNvSpPr/>
          <p:nvPr/>
        </p:nvSpPr>
        <p:spPr>
          <a:xfrm>
            <a:off x="3035071" y="3745826"/>
            <a:ext cx="255904" cy="152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60" name="path 560"/>
          <p:cNvSpPr/>
          <p:nvPr/>
        </p:nvSpPr>
        <p:spPr>
          <a:xfrm>
            <a:off x="2459161" y="4210050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60A5F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24*66"/>
  <p:tag name="TABLE_ENDDRAG_RECT" val="494*221*424*66"/>
</p:tagLst>
</file>

<file path=ppt/tags/tag2.xml><?xml version="1.0" encoding="utf-8"?>
<p:tagLst xmlns:p="http://schemas.openxmlformats.org/presentationml/2006/main">
  <p:tag name="TABLE_ENDDRAG_ORIGIN_RECT" val="424*66"/>
  <p:tag name="TABLE_ENDDRAG_RECT" val="494*221*424*66"/>
</p:tagLst>
</file>

<file path=ppt/tags/tag3.xml><?xml version="1.0" encoding="utf-8"?>
<p:tagLst xmlns:p="http://schemas.openxmlformats.org/presentationml/2006/main">
  <p:tag name="TABLE_ENDDRAG_ORIGIN_RECT" val="424*87"/>
  <p:tag name="TABLE_ENDDRAG_RECT" val="495*425*424*87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11153</Words>
  <Application>WPS 演示</Application>
  <PresentationFormat/>
  <Paragraphs>1032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Arial</vt:lpstr>
      <vt:lpstr>Microsoft JhengHei</vt:lpstr>
      <vt:lpstr>汉仪中简黑简</vt:lpstr>
      <vt:lpstr>Microsoft YaHei</vt:lpstr>
      <vt:lpstr>Lucida Sans Unicode</vt:lpstr>
      <vt:lpstr>Courier New</vt:lpstr>
      <vt:lpstr>Lucida Console</vt:lpstr>
      <vt:lpstr>微软雅黑</vt:lpstr>
      <vt:lpstr>Arial Unicode MS</vt:lpstr>
      <vt:lpstr>Calibri</vt:lpstr>
      <vt:lpstr>Consolas</vt:lpstr>
      <vt:lpstr>Consolas</vt:lpstr>
      <vt:lpstr>Courier New</vt:lpstr>
      <vt:lpstr>Lucida Console</vt:lpstr>
      <vt:lpstr>Lucida Sans Unicode</vt:lpstr>
      <vt:lpstr>Microsoft JhengHei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2</cp:revision>
  <dcterms:created xsi:type="dcterms:W3CDTF">2025-08-18T08:12:00Z</dcterms:created>
  <dcterms:modified xsi:type="dcterms:W3CDTF">2025-08-18T08:12:00Z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57117C29FD98C09670DEA268BAD3B9F7_42</vt:lpwstr>
  </property>
  <property fmtid="{D5CDD505-2E9C-101B-9397-08002B2CF9AE}" pid="3" name="KSOProductBuildVer">
    <vt:lpwstr>2052-12.1.21861.21861</vt:lpwstr>
  </property>
</Properties>
</file>