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310" r:id="rId7"/>
    <p:sldId id="263" r:id="rId8"/>
    <p:sldId id="264" r:id="rId9"/>
    <p:sldId id="311" r:id="rId10"/>
    <p:sldId id="312" r:id="rId11"/>
    <p:sldId id="313" r:id="rId12"/>
    <p:sldId id="326" r:id="rId13"/>
    <p:sldId id="271" r:id="rId14"/>
    <p:sldId id="272" r:id="rId15"/>
    <p:sldId id="314" r:id="rId16"/>
    <p:sldId id="315" r:id="rId17"/>
    <p:sldId id="327" r:id="rId18"/>
    <p:sldId id="316" r:id="rId19"/>
    <p:sldId id="317" r:id="rId20"/>
    <p:sldId id="318" r:id="rId21"/>
    <p:sldId id="300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286" r:id="rId30"/>
    <p:sldId id="27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章  网络编程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8.2.3  </a:t>
            </a:r>
            <a:r>
              <a:rPr lang="zh-CN" altLang="en-US" dirty="0"/>
              <a:t>发起</a:t>
            </a:r>
            <a:r>
              <a:rPr lang="en-US" altLang="zh-CN" dirty="0"/>
              <a:t>HTTP</a:t>
            </a:r>
            <a:r>
              <a:rPr lang="zh-CN" altLang="en-US" dirty="0"/>
              <a:t>请求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1" y="1896750"/>
            <a:ext cx="37981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/>
              <a:t>httpReq</a:t>
            </a:r>
            <a:r>
              <a:rPr lang="zh-CN" altLang="en-US" sz="1200" dirty="0"/>
              <a:t>方法的实现如下：</a:t>
            </a:r>
          </a:p>
          <a:p>
            <a:r>
              <a:rPr lang="en-US" altLang="zh-CN" sz="1200" dirty="0"/>
              <a:t>//</a:t>
            </a:r>
            <a:r>
              <a:rPr lang="zh-CN" altLang="en-US" sz="1200" dirty="0"/>
              <a:t>导入</a:t>
            </a:r>
            <a:r>
              <a:rPr lang="en-US" altLang="zh-CN" sz="1200" dirty="0"/>
              <a:t>http</a:t>
            </a:r>
            <a:r>
              <a:rPr lang="zh-CN" altLang="en-US" sz="1200" dirty="0"/>
              <a:t>模块</a:t>
            </a:r>
          </a:p>
          <a:p>
            <a:r>
              <a:rPr lang="en-US" altLang="zh-CN" sz="1200" dirty="0"/>
              <a:t>import http from '@</a:t>
            </a:r>
            <a:r>
              <a:rPr lang="en-US" altLang="zh-CN" sz="1200" dirty="0" err="1"/>
              <a:t>ohos.net.http</a:t>
            </a:r>
            <a:r>
              <a:rPr lang="en-US" altLang="zh-CN" sz="1200" dirty="0"/>
              <a:t>';</a:t>
            </a:r>
          </a:p>
          <a:p>
            <a:endParaRPr lang="en-US" altLang="zh-CN" sz="1200" dirty="0"/>
          </a:p>
          <a:p>
            <a:r>
              <a:rPr lang="en-US" altLang="zh-CN" sz="1200" dirty="0"/>
              <a:t>...</a:t>
            </a:r>
          </a:p>
          <a:p>
            <a:endParaRPr lang="en-US" altLang="zh-CN" sz="1200" dirty="0"/>
          </a:p>
          <a:p>
            <a:r>
              <a:rPr lang="en-US" altLang="zh-CN" sz="1200" dirty="0"/>
              <a:t>private </a:t>
            </a:r>
            <a:r>
              <a:rPr lang="en-US" altLang="zh-CN" sz="1200" dirty="0" err="1"/>
              <a:t>httpReq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//</a:t>
            </a:r>
            <a:r>
              <a:rPr lang="zh-CN" altLang="en-US" sz="1200" dirty="0"/>
              <a:t>创建</a:t>
            </a:r>
            <a:r>
              <a:rPr lang="en-US" altLang="zh-CN" sz="1200" dirty="0" err="1"/>
              <a:t>httpRequest</a:t>
            </a:r>
            <a:r>
              <a:rPr lang="zh-CN" altLang="en-US" sz="1200" dirty="0"/>
              <a:t>对象</a:t>
            </a:r>
          </a:p>
          <a:p>
            <a:r>
              <a:rPr lang="zh-CN" altLang="en-US" sz="1200" dirty="0"/>
              <a:t>    </a:t>
            </a:r>
            <a:r>
              <a:rPr lang="en-US" altLang="zh-CN" sz="1200" dirty="0"/>
              <a:t>let </a:t>
            </a:r>
            <a:r>
              <a:rPr lang="en-US" altLang="zh-CN" sz="1200" dirty="0" err="1"/>
              <a:t>httpRequest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http.createHttp</a:t>
            </a:r>
            <a:r>
              <a:rPr lang="en-US" altLang="zh-CN" sz="1200" dirty="0"/>
              <a:t>();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let </a:t>
            </a:r>
            <a:r>
              <a:rPr lang="en-US" altLang="zh-CN" sz="1200" dirty="0" err="1"/>
              <a:t>url</a:t>
            </a:r>
            <a:r>
              <a:rPr lang="en-US" altLang="zh-CN" sz="1200" dirty="0"/>
              <a:t> = "https://waylau.com/data/</a:t>
            </a:r>
            <a:r>
              <a:rPr lang="en-US" altLang="zh-CN" sz="1200" dirty="0" err="1"/>
              <a:t>people.json</a:t>
            </a:r>
            <a:r>
              <a:rPr lang="en-US" altLang="zh-CN" sz="1200" dirty="0"/>
              <a:t>";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//</a:t>
            </a:r>
            <a:r>
              <a:rPr lang="zh-CN" altLang="en-US" sz="1200" dirty="0"/>
              <a:t>发起</a:t>
            </a:r>
            <a:r>
              <a:rPr lang="en-US" altLang="zh-CN" sz="1200" dirty="0"/>
              <a:t>HTTP</a:t>
            </a:r>
            <a:r>
              <a:rPr lang="zh-CN" altLang="en-US" sz="1200" dirty="0"/>
              <a:t>请求</a:t>
            </a:r>
          </a:p>
          <a:p>
            <a:r>
              <a:rPr lang="zh-CN" altLang="en-US" sz="1200" dirty="0"/>
              <a:t>    </a:t>
            </a:r>
            <a:r>
              <a:rPr lang="en-US" altLang="zh-CN" sz="1200" dirty="0"/>
              <a:t>let promise = </a:t>
            </a:r>
            <a:r>
              <a:rPr lang="en-US" altLang="zh-CN" sz="1200" dirty="0" err="1"/>
              <a:t>httpRequest.request</a:t>
            </a:r>
            <a:r>
              <a:rPr lang="en-US" altLang="zh-CN" sz="1200" dirty="0"/>
              <a:t>(</a:t>
            </a:r>
          </a:p>
          <a:p>
            <a:r>
              <a:rPr lang="en-US" altLang="zh-CN" sz="1200" dirty="0"/>
              <a:t>        //</a:t>
            </a:r>
            <a:r>
              <a:rPr lang="zh-CN" altLang="en-US" sz="1200" dirty="0"/>
              <a:t>请求</a:t>
            </a:r>
            <a:r>
              <a:rPr lang="en-US" altLang="zh-CN" sz="1200" dirty="0" err="1"/>
              <a:t>url</a:t>
            </a:r>
            <a:r>
              <a:rPr lang="zh-CN" altLang="en-US" sz="1200" dirty="0"/>
              <a:t>地址</a:t>
            </a:r>
          </a:p>
          <a:p>
            <a:r>
              <a:rPr lang="zh-CN" altLang="en-US" sz="1200" dirty="0"/>
              <a:t>        </a:t>
            </a:r>
            <a:r>
              <a:rPr lang="en-US" altLang="zh-CN" sz="1200" dirty="0" err="1"/>
              <a:t>url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{</a:t>
            </a:r>
          </a:p>
          <a:p>
            <a:r>
              <a:rPr lang="en-US" altLang="zh-CN" sz="1200" dirty="0"/>
              <a:t>        //</a:t>
            </a:r>
            <a:r>
              <a:rPr lang="zh-CN" altLang="en-US" sz="1200" dirty="0"/>
              <a:t>请求方式</a:t>
            </a:r>
          </a:p>
          <a:p>
            <a:r>
              <a:rPr lang="zh-CN" altLang="en-US" sz="1200" dirty="0"/>
              <a:t>        </a:t>
            </a:r>
            <a:r>
              <a:rPr lang="en-US" altLang="zh-CN" sz="1200" dirty="0"/>
              <a:t>method: </a:t>
            </a:r>
            <a:r>
              <a:rPr lang="en-US" altLang="zh-CN" sz="1200" dirty="0" err="1"/>
              <a:t>http.RequestMethod.GET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//</a:t>
            </a:r>
            <a:r>
              <a:rPr lang="zh-CN" altLang="en-US" sz="1200" dirty="0"/>
              <a:t>可选，默认为</a:t>
            </a:r>
            <a:r>
              <a:rPr lang="en-US" altLang="zh-CN" sz="1200" dirty="0"/>
              <a:t>60s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connectTimeout</a:t>
            </a:r>
            <a:r>
              <a:rPr lang="en-US" altLang="zh-CN" sz="1200" dirty="0"/>
              <a:t>: 60000,</a:t>
            </a:r>
          </a:p>
          <a:p>
            <a:r>
              <a:rPr lang="en-US" altLang="zh-CN" sz="1200" dirty="0"/>
              <a:t>        //</a:t>
            </a:r>
            <a:r>
              <a:rPr lang="zh-CN" altLang="en-US" sz="1200" dirty="0"/>
              <a:t>可选，默认为</a:t>
            </a:r>
            <a:r>
              <a:rPr lang="en-US" altLang="zh-CN" sz="1200" dirty="0"/>
              <a:t>60s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readTimeout</a:t>
            </a:r>
            <a:r>
              <a:rPr lang="en-US" altLang="zh-CN" sz="1200" dirty="0"/>
              <a:t>: 60000,</a:t>
            </a:r>
          </a:p>
          <a:p>
            <a:r>
              <a:rPr lang="en-US" altLang="zh-CN" sz="1200" dirty="0"/>
              <a:t>        </a:t>
            </a:r>
            <a:endParaRPr lang="zh-CN" altLang="en-US" sz="1200" dirty="0"/>
          </a:p>
        </p:txBody>
      </p:sp>
      <p:sp>
        <p:nvSpPr>
          <p:cNvPr id="4" name="文本框 3"/>
          <p:cNvSpPr txBox="1"/>
          <p:nvPr/>
        </p:nvSpPr>
        <p:spPr>
          <a:xfrm>
            <a:off x="4313350" y="1896750"/>
            <a:ext cx="379819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//</a:t>
            </a:r>
            <a:r>
              <a:rPr lang="zh-CN" altLang="en-US" sz="1200" dirty="0"/>
              <a:t>开发者根据自身业务需要添加</a:t>
            </a:r>
            <a:r>
              <a:rPr lang="en-US" altLang="zh-CN" sz="1200" dirty="0"/>
              <a:t>header</a:t>
            </a:r>
            <a:r>
              <a:rPr lang="zh-CN" altLang="en-US" sz="1200" dirty="0"/>
              <a:t>字段</a:t>
            </a:r>
          </a:p>
          <a:p>
            <a:r>
              <a:rPr lang="zh-CN" altLang="en-US" sz="1200" dirty="0"/>
              <a:t>        </a:t>
            </a:r>
            <a:r>
              <a:rPr lang="en-US" altLang="zh-CN" sz="1200" dirty="0"/>
              <a:t>header: {</a:t>
            </a:r>
          </a:p>
          <a:p>
            <a:r>
              <a:rPr lang="en-US" altLang="zh-CN" sz="1200" dirty="0"/>
              <a:t>            'Content-Type': 'application/</a:t>
            </a:r>
            <a:r>
              <a:rPr lang="en-US" altLang="zh-CN" sz="1200" dirty="0" err="1"/>
              <a:t>json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        }</a:t>
            </a:r>
          </a:p>
          <a:p>
            <a:r>
              <a:rPr lang="en-US" altLang="zh-CN" sz="1200" dirty="0"/>
              <a:t>    });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//</a:t>
            </a:r>
            <a:r>
              <a:rPr lang="zh-CN" altLang="en-US" sz="1200" dirty="0"/>
              <a:t>处理响应结果</a:t>
            </a:r>
          </a:p>
          <a:p>
            <a:r>
              <a:rPr lang="zh-CN" altLang="en-US" sz="1200" dirty="0"/>
              <a:t>    </a:t>
            </a:r>
            <a:r>
              <a:rPr lang="en-US" altLang="zh-CN" sz="1200" dirty="0" err="1"/>
              <a:t>promise.then</a:t>
            </a:r>
            <a:r>
              <a:rPr lang="en-US" altLang="zh-CN" sz="1200" dirty="0"/>
              <a:t>((data) =&gt; {</a:t>
            </a:r>
          </a:p>
          <a:p>
            <a:r>
              <a:rPr lang="en-US" altLang="zh-CN" sz="1200" dirty="0"/>
              <a:t>        if (</a:t>
            </a:r>
            <a:r>
              <a:rPr lang="en-US" altLang="zh-CN" sz="1200" dirty="0" err="1"/>
              <a:t>data.responseCode</a:t>
            </a:r>
            <a:r>
              <a:rPr lang="en-US" altLang="zh-CN" sz="1200" dirty="0"/>
              <a:t> === </a:t>
            </a:r>
            <a:r>
              <a:rPr lang="en-US" altLang="zh-CN" sz="1200" dirty="0" err="1"/>
              <a:t>http.ResponseCode.OK</a:t>
            </a:r>
            <a:r>
              <a:rPr lang="en-US" altLang="zh-CN" sz="1200" dirty="0"/>
              <a:t>) {</a:t>
            </a:r>
          </a:p>
          <a:p>
            <a:r>
              <a:rPr lang="en-US" altLang="zh-CN" sz="1200" dirty="0"/>
              <a:t>            console.info('Result:' + </a:t>
            </a:r>
            <a:r>
              <a:rPr lang="en-US" altLang="zh-CN" sz="1200" dirty="0" err="1"/>
              <a:t>data.result</a:t>
            </a:r>
            <a:r>
              <a:rPr lang="en-US" altLang="zh-CN" sz="1200" dirty="0"/>
              <a:t>);</a:t>
            </a:r>
          </a:p>
          <a:p>
            <a:r>
              <a:rPr lang="en-US" altLang="zh-CN" sz="1200" dirty="0"/>
              <a:t>            console.info('code:' + </a:t>
            </a:r>
            <a:r>
              <a:rPr lang="en-US" altLang="zh-CN" sz="1200" dirty="0" err="1"/>
              <a:t>data.responseCode</a:t>
            </a:r>
            <a:r>
              <a:rPr lang="en-US" altLang="zh-CN" sz="1200" dirty="0"/>
              <a:t>);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this.message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JSON.stringify</a:t>
            </a:r>
            <a:r>
              <a:rPr lang="en-US" altLang="zh-CN" sz="1200" dirty="0"/>
              <a:t>(</a:t>
            </a:r>
            <a:r>
              <a:rPr lang="en-US" altLang="zh-CN" sz="1200" dirty="0" err="1"/>
              <a:t>data.result</a:t>
            </a:r>
            <a:r>
              <a:rPr lang="en-US" altLang="zh-CN" sz="1200" dirty="0"/>
              <a:t>);</a:t>
            </a:r>
          </a:p>
          <a:p>
            <a:r>
              <a:rPr lang="en-US" altLang="zh-CN" sz="1200" dirty="0"/>
              <a:t>        }</a:t>
            </a:r>
          </a:p>
          <a:p>
            <a:r>
              <a:rPr lang="en-US" altLang="zh-CN" sz="1200" dirty="0"/>
              <a:t>    }).catch((err) =&gt; {</a:t>
            </a:r>
          </a:p>
          <a:p>
            <a:r>
              <a:rPr lang="en-US" altLang="zh-CN" sz="1200" dirty="0"/>
              <a:t>        console.info('error:' + </a:t>
            </a:r>
            <a:r>
              <a:rPr lang="en-US" altLang="zh-CN" sz="1200" dirty="0" err="1"/>
              <a:t>JSON.stringify</a:t>
            </a:r>
            <a:r>
              <a:rPr lang="en-US" altLang="zh-CN" sz="1200" dirty="0"/>
              <a:t>(err));</a:t>
            </a:r>
          </a:p>
          <a:p>
            <a:r>
              <a:rPr lang="en-US" altLang="zh-CN" sz="1200" dirty="0"/>
              <a:t>    });</a:t>
            </a:r>
          </a:p>
          <a:p>
            <a:r>
              <a:rPr lang="en-US" altLang="zh-CN" sz="1200" dirty="0"/>
              <a:t>}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291849" y="1896750"/>
            <a:ext cx="36618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上述代码演示了发起HTTP请求的基本流程：</a:t>
            </a:r>
          </a:p>
          <a:p>
            <a:r>
              <a:rPr lang="zh-CN" altLang="en-US" sz="1200" dirty="0"/>
              <a:t>导入http模块。</a:t>
            </a:r>
          </a:p>
          <a:p>
            <a:r>
              <a:rPr lang="zh-CN" altLang="en-US" sz="1200" dirty="0"/>
              <a:t>创建httpRequest对象。需要注意的是，每个httpRequest对象对应一个HTTP请求任务，不可复用。</a:t>
            </a:r>
          </a:p>
          <a:p>
            <a:r>
              <a:rPr lang="zh-CN" altLang="en-US" sz="1200" dirty="0"/>
              <a:t>通过httpRequest对象发起HTTP请求。</a:t>
            </a:r>
          </a:p>
          <a:p>
            <a:r>
              <a:rPr lang="zh-CN" altLang="en-US" sz="1200" dirty="0"/>
              <a:t>处理HTTP请求返回的结果，并赋值给message变量。</a:t>
            </a:r>
          </a:p>
          <a:p>
            <a:r>
              <a:rPr lang="zh-CN" altLang="en-US" sz="1200" dirty="0"/>
              <a:t>界面重新渲染显示了新的message变量值。</a:t>
            </a:r>
          </a:p>
        </p:txBody>
      </p:sp>
    </p:spTree>
    <p:extLst>
      <p:ext uri="{BB962C8B-B14F-4D97-AF65-F5344CB8AC3E}">
        <p14:creationId xmlns:p14="http://schemas.microsoft.com/office/powerpoint/2010/main" val="197992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8.2.4  </a:t>
            </a:r>
            <a:r>
              <a:rPr lang="zh-CN" altLang="en-US" dirty="0"/>
              <a:t>增加权限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3E2A86-FEAB-7F39-00CF-722798320E5E}"/>
              </a:ext>
            </a:extLst>
          </p:cNvPr>
          <p:cNvSpPr txBox="1"/>
          <p:nvPr/>
        </p:nvSpPr>
        <p:spPr>
          <a:xfrm>
            <a:off x="931653" y="2087592"/>
            <a:ext cx="82123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要访问网络资源，需要在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module.json5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文件中声明使用网络的权限“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ohos.permission.INTERNET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580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76CEF-3E92-134D-4874-6BFE5409E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828F7E-07A4-D08C-ABC7-20C59E8AB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8.2.5  </a:t>
            </a:r>
            <a:r>
              <a:rPr lang="zh-CN" altLang="en-US" dirty="0"/>
              <a:t>运行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803713C-95C4-1202-D890-AA6C6041D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509898"/>
            <a:ext cx="88582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731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Web</a:t>
            </a:r>
            <a:r>
              <a:rPr lang="zh-CN" altLang="en-US" dirty="0"/>
              <a:t>组件概述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/>
              <a:t>ArkWeb</a:t>
            </a:r>
            <a:r>
              <a:rPr lang="zh-CN" altLang="en-US" dirty="0"/>
              <a:t>（方舟</a:t>
            </a:r>
            <a:r>
              <a:rPr lang="en-US" altLang="zh-CN" dirty="0"/>
              <a:t>Web</a:t>
            </a:r>
            <a:r>
              <a:rPr lang="zh-CN" altLang="en-US" dirty="0"/>
              <a:t>）为我们提供了</a:t>
            </a:r>
            <a:r>
              <a:rPr lang="en-US" altLang="zh-CN" dirty="0"/>
              <a:t>Web</a:t>
            </a:r>
            <a:r>
              <a:rPr lang="zh-CN" altLang="en-US" dirty="0"/>
              <a:t>组件来加载网页，借助它我们就相当于在自己的应用程序里嵌入一个浏览器，从而非常轻松地展示各种各样的网页。</a:t>
            </a:r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8.3.1  </a:t>
            </a:r>
            <a:r>
              <a:rPr lang="zh-CN" altLang="en-US" dirty="0"/>
              <a:t>加载本地网页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dirty="0"/>
              <a:t>使用</a:t>
            </a:r>
            <a:r>
              <a:rPr lang="en-US" altLang="zh-CN" dirty="0"/>
              <a:t>Web</a:t>
            </a:r>
            <a:r>
              <a:rPr lang="zh-CN" altLang="en-US" dirty="0"/>
              <a:t>组件来加载本地网页非常简单，只需要创建一个</a:t>
            </a:r>
            <a:r>
              <a:rPr lang="en-US" altLang="zh-CN" dirty="0"/>
              <a:t>Web</a:t>
            </a:r>
            <a:r>
              <a:rPr lang="zh-CN" altLang="en-US" dirty="0"/>
              <a:t>组件，并传入两个参数就可以了。其中</a:t>
            </a:r>
            <a:r>
              <a:rPr lang="en-US" altLang="zh-CN" dirty="0" err="1"/>
              <a:t>src</a:t>
            </a:r>
            <a:r>
              <a:rPr lang="zh-CN" altLang="en-US" dirty="0"/>
              <a:t>指定引用的网页路径，</a:t>
            </a:r>
            <a:r>
              <a:rPr lang="en-US" altLang="zh-CN" dirty="0"/>
              <a:t>controller</a:t>
            </a:r>
            <a:r>
              <a:rPr lang="zh-CN" altLang="en-US" dirty="0"/>
              <a:t>为组件的控制器，通过</a:t>
            </a:r>
            <a:r>
              <a:rPr lang="en-US" altLang="zh-CN" dirty="0"/>
              <a:t>controller</a:t>
            </a:r>
            <a:r>
              <a:rPr lang="zh-CN" altLang="en-US" dirty="0"/>
              <a:t>绑定</a:t>
            </a:r>
            <a:r>
              <a:rPr lang="en-US" altLang="zh-CN" dirty="0"/>
              <a:t>Web</a:t>
            </a:r>
            <a:r>
              <a:rPr lang="zh-CN" altLang="en-US" dirty="0"/>
              <a:t>组件，用于实现对</a:t>
            </a:r>
            <a:r>
              <a:rPr lang="en-US" altLang="zh-CN" dirty="0"/>
              <a:t>Web</a:t>
            </a:r>
            <a:r>
              <a:rPr lang="zh-CN" altLang="en-US" dirty="0"/>
              <a:t>组件的控制。</a:t>
            </a:r>
          </a:p>
          <a:p>
            <a:pPr marL="0" indent="0">
              <a:buNone/>
            </a:pPr>
            <a:r>
              <a:rPr lang="zh-CN" altLang="en-US" dirty="0"/>
              <a:t>比如在</a:t>
            </a:r>
            <a:r>
              <a:rPr lang="en-US" altLang="zh-CN" dirty="0"/>
              <a:t>main/resources/</a:t>
            </a:r>
            <a:r>
              <a:rPr lang="en-US" altLang="zh-CN" dirty="0" err="1"/>
              <a:t>rawfile</a:t>
            </a:r>
            <a:r>
              <a:rPr lang="zh-CN" altLang="en-US" dirty="0"/>
              <a:t>目录下有一个</a:t>
            </a:r>
            <a:r>
              <a:rPr lang="en-US" altLang="zh-CN" dirty="0"/>
              <a:t>HTML</a:t>
            </a:r>
            <a:r>
              <a:rPr lang="zh-CN" altLang="en-US" dirty="0"/>
              <a:t>文件</a:t>
            </a:r>
            <a:r>
              <a:rPr lang="en-US" altLang="zh-CN" dirty="0"/>
              <a:t>index.html</a:t>
            </a:r>
            <a:r>
              <a:rPr lang="zh-CN" altLang="en-US" dirty="0"/>
              <a:t>，可以通过</a:t>
            </a:r>
            <a:r>
              <a:rPr lang="en-US" altLang="zh-CN" dirty="0"/>
              <a:t>$</a:t>
            </a:r>
            <a:r>
              <a:rPr lang="en-US" altLang="zh-CN" dirty="0" err="1"/>
              <a:t>rawfile</a:t>
            </a:r>
            <a:r>
              <a:rPr lang="zh-CN" altLang="en-US" dirty="0"/>
              <a:t>引用本地网页资源，示例代码如下：</a:t>
            </a:r>
          </a:p>
          <a:p>
            <a:pPr marL="0" indent="0">
              <a:buNone/>
            </a:pPr>
            <a:r>
              <a:rPr lang="en-US" altLang="zh-CN" dirty="0"/>
              <a:t>@Entry</a:t>
            </a:r>
          </a:p>
          <a:p>
            <a:pPr marL="0" indent="0">
              <a:buNone/>
            </a:pPr>
            <a:r>
              <a:rPr lang="en-US" altLang="zh-CN" dirty="0"/>
              <a:t>@Component</a:t>
            </a:r>
          </a:p>
          <a:p>
            <a:pPr marL="0" indent="0">
              <a:buNone/>
            </a:pPr>
            <a:r>
              <a:rPr lang="en-US" altLang="zh-CN" dirty="0" err="1"/>
              <a:t>struct</a:t>
            </a:r>
            <a:r>
              <a:rPr lang="en-US" altLang="zh-CN" dirty="0"/>
              <a:t> </a:t>
            </a:r>
            <a:r>
              <a:rPr lang="en-US" altLang="zh-CN" dirty="0" err="1"/>
              <a:t>SecondPage</a:t>
            </a:r>
            <a:r>
              <a:rPr lang="en-US" altLang="zh-CN" dirty="0"/>
              <a:t> {</a:t>
            </a:r>
          </a:p>
          <a:p>
            <a:pPr marL="0" indent="0">
              <a:buNone/>
            </a:pPr>
            <a:r>
              <a:rPr lang="en-US" altLang="zh-CN" dirty="0"/>
              <a:t>  controller: </a:t>
            </a:r>
            <a:r>
              <a:rPr lang="en-US" altLang="zh-CN" dirty="0" err="1"/>
              <a:t>WebController</a:t>
            </a:r>
            <a:r>
              <a:rPr lang="en-US" altLang="zh-CN" dirty="0"/>
              <a:t> = new </a:t>
            </a:r>
            <a:r>
              <a:rPr lang="en-US" altLang="zh-CN" dirty="0" err="1"/>
              <a:t>WebController</a:t>
            </a:r>
            <a:r>
              <a:rPr lang="en-US" altLang="zh-CN" dirty="0"/>
              <a:t>();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build() {</a:t>
            </a:r>
          </a:p>
          <a:p>
            <a:pPr marL="0" indent="0">
              <a:buNone/>
            </a:pPr>
            <a:r>
              <a:rPr lang="en-US" altLang="zh-CN" dirty="0"/>
              <a:t>    Column() {</a:t>
            </a:r>
          </a:p>
          <a:p>
            <a:pPr marL="0" indent="0">
              <a:buNone/>
            </a:pPr>
            <a:r>
              <a:rPr lang="en-US" altLang="zh-CN" dirty="0"/>
              <a:t>      Web({ </a:t>
            </a:r>
            <a:r>
              <a:rPr lang="en-US" altLang="zh-CN" dirty="0" err="1"/>
              <a:t>src</a:t>
            </a:r>
            <a:r>
              <a:rPr lang="en-US" altLang="zh-CN" dirty="0"/>
              <a:t>: $</a:t>
            </a:r>
            <a:r>
              <a:rPr lang="en-US" altLang="zh-CN" dirty="0" err="1"/>
              <a:t>rawfile</a:t>
            </a:r>
            <a:r>
              <a:rPr lang="en-US" altLang="zh-CN" dirty="0"/>
              <a:t>('index.html'), controller: </a:t>
            </a:r>
            <a:r>
              <a:rPr lang="en-US" altLang="zh-CN" dirty="0" err="1"/>
              <a:t>this.controller</a:t>
            </a:r>
            <a:r>
              <a:rPr lang="en-US" altLang="zh-CN" dirty="0"/>
              <a:t> })</a:t>
            </a:r>
          </a:p>
          <a:p>
            <a:pPr marL="0" indent="0">
              <a:buNone/>
            </a:pPr>
            <a:r>
              <a:rPr lang="en-US" altLang="zh-CN" dirty="0"/>
              <a:t>    }</a:t>
            </a:r>
          </a:p>
          <a:p>
            <a:pPr marL="0" indent="0">
              <a:buNone/>
            </a:pPr>
            <a:r>
              <a:rPr lang="en-US" altLang="zh-CN" dirty="0"/>
              <a:t>  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830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8.3.2  </a:t>
            </a:r>
            <a:r>
              <a:rPr lang="zh-CN" altLang="en-US" dirty="0"/>
              <a:t>加载在线网页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dirty="0"/>
              <a:t>使用</a:t>
            </a:r>
            <a:r>
              <a:rPr lang="en-US" altLang="zh-CN" dirty="0"/>
              <a:t>Web</a:t>
            </a:r>
            <a:r>
              <a:rPr lang="zh-CN" altLang="en-US" dirty="0"/>
              <a:t>组件来加载在线网页的示例代码如下：</a:t>
            </a:r>
          </a:p>
          <a:p>
            <a:pPr marL="0" indent="0">
              <a:buNone/>
            </a:pPr>
            <a:r>
              <a:rPr lang="en-US" altLang="zh-CN" dirty="0"/>
              <a:t>@Entry</a:t>
            </a:r>
          </a:p>
          <a:p>
            <a:pPr marL="0" indent="0">
              <a:buNone/>
            </a:pPr>
            <a:r>
              <a:rPr lang="en-US" altLang="zh-CN" dirty="0"/>
              <a:t>@Component</a:t>
            </a:r>
          </a:p>
          <a:p>
            <a:pPr marL="0" indent="0">
              <a:buNone/>
            </a:pPr>
            <a:r>
              <a:rPr lang="en-US" altLang="zh-CN" dirty="0" err="1"/>
              <a:t>struct</a:t>
            </a:r>
            <a:r>
              <a:rPr lang="en-US" altLang="zh-CN" dirty="0"/>
              <a:t> </a:t>
            </a:r>
            <a:r>
              <a:rPr lang="en-US" altLang="zh-CN" dirty="0" err="1"/>
              <a:t>WebComponent</a:t>
            </a:r>
            <a:r>
              <a:rPr lang="en-US" altLang="zh-CN" dirty="0"/>
              <a:t> {</a:t>
            </a:r>
          </a:p>
          <a:p>
            <a:pPr marL="0" indent="0">
              <a:buNone/>
            </a:pPr>
            <a:r>
              <a:rPr lang="en-US" altLang="zh-CN" dirty="0"/>
              <a:t>  controller: </a:t>
            </a:r>
            <a:r>
              <a:rPr lang="en-US" altLang="zh-CN" dirty="0" err="1"/>
              <a:t>WebController</a:t>
            </a:r>
            <a:r>
              <a:rPr lang="en-US" altLang="zh-CN" dirty="0"/>
              <a:t> = new </a:t>
            </a:r>
            <a:r>
              <a:rPr lang="en-US" altLang="zh-CN" dirty="0" err="1"/>
              <a:t>WebController</a:t>
            </a:r>
            <a:r>
              <a:rPr lang="en-US" altLang="zh-CN" dirty="0"/>
              <a:t>();</a:t>
            </a:r>
          </a:p>
          <a:p>
            <a:pPr marL="0" indent="0">
              <a:buNone/>
            </a:pPr>
            <a:r>
              <a:rPr lang="en-US" altLang="zh-CN" dirty="0"/>
              <a:t>  build() {</a:t>
            </a:r>
          </a:p>
          <a:p>
            <a:pPr marL="0" indent="0">
              <a:buNone/>
            </a:pPr>
            <a:r>
              <a:rPr lang="en-US" altLang="zh-CN" dirty="0"/>
              <a:t>    Column() {</a:t>
            </a:r>
          </a:p>
          <a:p>
            <a:pPr marL="0" indent="0">
              <a:buNone/>
            </a:pPr>
            <a:r>
              <a:rPr lang="en-US" altLang="zh-CN" dirty="0"/>
              <a:t>      Web({ </a:t>
            </a:r>
            <a:r>
              <a:rPr lang="en-US" altLang="zh-CN" dirty="0" err="1"/>
              <a:t>src</a:t>
            </a:r>
            <a:r>
              <a:rPr lang="en-US" altLang="zh-CN" dirty="0"/>
              <a:t>: 'https://waylau.com/', controller: </a:t>
            </a:r>
            <a:r>
              <a:rPr lang="en-US" altLang="zh-CN" dirty="0" err="1"/>
              <a:t>this.controller</a:t>
            </a:r>
            <a:r>
              <a:rPr lang="en-US" altLang="zh-CN" dirty="0"/>
              <a:t> })</a:t>
            </a:r>
          </a:p>
          <a:p>
            <a:pPr marL="0" indent="0">
              <a:buNone/>
            </a:pPr>
            <a:r>
              <a:rPr lang="en-US" altLang="zh-CN" dirty="0"/>
              <a:t>    }</a:t>
            </a:r>
          </a:p>
          <a:p>
            <a:pPr marL="0" indent="0">
              <a:buNone/>
            </a:pPr>
            <a:r>
              <a:rPr lang="en-US" altLang="zh-CN" dirty="0"/>
              <a:t>  }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  <a:p>
            <a:pPr marL="0" indent="0">
              <a:buNone/>
            </a:pPr>
            <a:r>
              <a:rPr lang="zh-CN" altLang="en-US" dirty="0"/>
              <a:t>访问在线网页时还需要在</a:t>
            </a:r>
            <a:r>
              <a:rPr lang="en-US" altLang="zh-CN" dirty="0"/>
              <a:t>module.json5</a:t>
            </a:r>
            <a:r>
              <a:rPr lang="zh-CN" altLang="en-US" dirty="0"/>
              <a:t>文件中声明网络访问权限：</a:t>
            </a:r>
            <a:r>
              <a:rPr lang="en-US" altLang="zh-CN" dirty="0" err="1"/>
              <a:t>ohos.permission.INTERNET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20512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8.3.3  </a:t>
            </a:r>
            <a:r>
              <a:rPr lang="zh-CN" altLang="en-US" dirty="0"/>
              <a:t>隐私模式加载在线网页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下面示例是</a:t>
            </a:r>
            <a:r>
              <a:rPr lang="en-US" altLang="zh-CN" sz="1200" dirty="0"/>
              <a:t>Web</a:t>
            </a:r>
            <a:r>
              <a:rPr lang="zh-CN" altLang="en-US" sz="1200" dirty="0"/>
              <a:t>组件隐私模式加载在线网页的代码：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webview</a:t>
            </a:r>
            <a:r>
              <a:rPr lang="en-US" altLang="zh-CN" sz="1200" dirty="0"/>
              <a:t> } from '@</a:t>
            </a:r>
            <a:r>
              <a:rPr lang="en-US" altLang="zh-CN" sz="1200" dirty="0" err="1"/>
              <a:t>kit.ArkWeb</a:t>
            </a:r>
            <a:r>
              <a:rPr lang="en-US" altLang="zh-CN" sz="1200" dirty="0"/>
              <a:t>';</a:t>
            </a:r>
          </a:p>
          <a:p>
            <a:endParaRPr lang="en-US" altLang="zh-CN" sz="1200" dirty="0"/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struct </a:t>
            </a:r>
            <a:r>
              <a:rPr lang="en-US" altLang="zh-CN" sz="1200" dirty="0" err="1"/>
              <a:t>WebComponent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controller: </a:t>
            </a:r>
            <a:r>
              <a:rPr lang="en-US" altLang="zh-CN" sz="1200" dirty="0" err="1"/>
              <a:t>webview.WebviewController</a:t>
            </a:r>
            <a:r>
              <a:rPr lang="en-US" altLang="zh-CN" sz="1200" dirty="0"/>
              <a:t> = new </a:t>
            </a:r>
            <a:r>
              <a:rPr lang="en-US" altLang="zh-CN" sz="1200" dirty="0" err="1"/>
              <a:t>webview.WebviewController</a:t>
            </a:r>
            <a:r>
              <a:rPr lang="en-US" altLang="zh-CN" sz="1200" dirty="0"/>
              <a:t>();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Web({ </a:t>
            </a:r>
            <a:r>
              <a:rPr lang="en-US" altLang="zh-CN" sz="1200" dirty="0" err="1"/>
              <a:t>src</a:t>
            </a:r>
            <a:r>
              <a:rPr lang="en-US" altLang="zh-CN" sz="1200" dirty="0"/>
              <a:t>: 'https://waylau.com/', controller: </a:t>
            </a:r>
            <a:r>
              <a:rPr lang="en-US" altLang="zh-CN" sz="1200" dirty="0" err="1"/>
              <a:t>this.controller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incognitoMode</a:t>
            </a:r>
            <a:r>
              <a:rPr lang="en-US" altLang="zh-CN" sz="1200" dirty="0"/>
              <a:t>: true })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65961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6EC9D-802E-B1C9-5338-052DC113B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F4CB7-F823-DC06-EDA5-11EB4E6B1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8.3.4  </a:t>
            </a:r>
            <a:r>
              <a:rPr lang="zh-CN" altLang="en-US" dirty="0"/>
              <a:t>网页缩放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05E76E-A76D-CA2B-3341-619FE3EEF170}"/>
              </a:ext>
            </a:extLst>
          </p:cNvPr>
          <p:cNvSpPr txBox="1"/>
          <p:nvPr/>
        </p:nvSpPr>
        <p:spPr>
          <a:xfrm>
            <a:off x="1017431" y="1854557"/>
            <a:ext cx="105349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有的网页可能不能很好地适配手机屏幕，需要对其缩放才能有更好的效果，开发者可以根据需要给</a:t>
            </a:r>
            <a:r>
              <a:rPr lang="en-US" altLang="zh-CN" sz="1200" dirty="0"/>
              <a:t>Web</a:t>
            </a:r>
            <a:r>
              <a:rPr lang="zh-CN" altLang="en-US" sz="1200" dirty="0"/>
              <a:t>组件设置</a:t>
            </a:r>
            <a:r>
              <a:rPr lang="en-US" altLang="zh-CN" sz="1200" dirty="0" err="1"/>
              <a:t>zoomAccess</a:t>
            </a:r>
            <a:r>
              <a:rPr lang="zh-CN" altLang="en-US" sz="1200" dirty="0"/>
              <a:t>属性，</a:t>
            </a:r>
            <a:r>
              <a:rPr lang="en-US" altLang="zh-CN" sz="1200" dirty="0" err="1"/>
              <a:t>zoomAccess</a:t>
            </a:r>
            <a:r>
              <a:rPr lang="zh-CN" altLang="en-US" sz="1200" dirty="0"/>
              <a:t>属性用于设置是否支持手势进行缩放，默认允许执行缩放。</a:t>
            </a:r>
            <a:r>
              <a:rPr lang="en-US" altLang="zh-CN" sz="1200" dirty="0"/>
              <a:t>Web</a:t>
            </a:r>
            <a:r>
              <a:rPr lang="zh-CN" altLang="en-US" sz="1200" dirty="0"/>
              <a:t>组件默认支持手势进行缩放。代码如下：</a:t>
            </a:r>
          </a:p>
          <a:p>
            <a:r>
              <a:rPr lang="en-US" altLang="zh-CN" sz="1200" dirty="0"/>
              <a:t>Web({ </a:t>
            </a:r>
            <a:r>
              <a:rPr lang="en-US" altLang="zh-CN" sz="1200" dirty="0" err="1"/>
              <a:t>src</a:t>
            </a:r>
            <a:r>
              <a:rPr lang="en-US" altLang="zh-CN" sz="1200" dirty="0"/>
              <a:t>:'https://waylau.com/', </a:t>
            </a:r>
            <a:r>
              <a:rPr lang="en-US" altLang="zh-CN" sz="1200" dirty="0" err="1"/>
              <a:t>controller:this.controller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.</a:t>
            </a:r>
            <a:r>
              <a:rPr lang="en-US" altLang="zh-CN" sz="1200" dirty="0" err="1"/>
              <a:t>zoomAccess</a:t>
            </a:r>
            <a:r>
              <a:rPr lang="en-US" altLang="zh-CN" sz="1200" dirty="0"/>
              <a:t>(true)</a:t>
            </a:r>
          </a:p>
          <a:p>
            <a:r>
              <a:rPr lang="zh-CN" altLang="en-US" sz="1200" dirty="0"/>
              <a:t>还可以使用</a:t>
            </a:r>
            <a:r>
              <a:rPr lang="en-US" altLang="zh-CN" sz="1200" dirty="0"/>
              <a:t>zoom(factor: number)</a:t>
            </a:r>
            <a:r>
              <a:rPr lang="zh-CN" altLang="en-US" sz="1200" dirty="0"/>
              <a:t>方法来设置网站的缩放比例。其中</a:t>
            </a:r>
            <a:r>
              <a:rPr lang="en-US" altLang="zh-CN" sz="1200" dirty="0"/>
              <a:t>factor</a:t>
            </a:r>
            <a:r>
              <a:rPr lang="zh-CN" altLang="en-US" sz="1200" dirty="0"/>
              <a:t>表示缩放倍数，下面的示例为，当单击一次按钮时，页面放大为原来的</a:t>
            </a:r>
            <a:r>
              <a:rPr lang="en-US" altLang="zh-CN" sz="1200" dirty="0"/>
              <a:t>1.5</a:t>
            </a:r>
            <a:r>
              <a:rPr lang="zh-CN" altLang="en-US" sz="1200" dirty="0"/>
              <a:t>倍。</a:t>
            </a:r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WebComponent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controller: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 = new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();</a:t>
            </a:r>
          </a:p>
          <a:p>
            <a:r>
              <a:rPr lang="en-US" altLang="zh-CN" sz="1200" dirty="0"/>
              <a:t>  factor: number = 1.5;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Button('zoom')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onClick</a:t>
            </a:r>
            <a:r>
              <a:rPr lang="en-US" altLang="zh-CN" sz="1200" dirty="0"/>
              <a:t>(() =&gt;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this.controller.zoom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this.factor</a:t>
            </a:r>
            <a:r>
              <a:rPr lang="en-US" altLang="zh-CN" sz="1200" dirty="0"/>
              <a:t>);</a:t>
            </a:r>
          </a:p>
          <a:p>
            <a:r>
              <a:rPr lang="en-US" altLang="zh-CN" sz="1200" dirty="0"/>
              <a:t>        })</a:t>
            </a:r>
          </a:p>
          <a:p>
            <a:r>
              <a:rPr lang="en-US" altLang="zh-CN" sz="1200" dirty="0"/>
              <a:t>      Web({ </a:t>
            </a:r>
            <a:r>
              <a:rPr lang="en-US" altLang="zh-CN" sz="1200" dirty="0" err="1"/>
              <a:t>src</a:t>
            </a:r>
            <a:r>
              <a:rPr lang="en-US" altLang="zh-CN" sz="1200" dirty="0"/>
              <a:t>: 'https://waylau.com/', controller: </a:t>
            </a:r>
            <a:r>
              <a:rPr lang="en-US" altLang="zh-CN" sz="1200" dirty="0" err="1"/>
              <a:t>this.controller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85518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8.3.5  </a:t>
            </a:r>
            <a:r>
              <a:rPr lang="zh-CN" altLang="en-US" dirty="0"/>
              <a:t>文本缩放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如果需要对文本进行缩放，可以使用</a:t>
            </a:r>
            <a:r>
              <a:rPr lang="en-US" altLang="zh-CN" sz="1600" dirty="0" err="1"/>
              <a:t>textZoomAtio</a:t>
            </a:r>
            <a:r>
              <a:rPr lang="en-US" altLang="zh-CN" sz="1600" dirty="0"/>
              <a:t>(</a:t>
            </a:r>
            <a:r>
              <a:rPr lang="en-US" altLang="zh-CN" sz="1600" dirty="0" err="1"/>
              <a:t>textZoomAtio</a:t>
            </a:r>
            <a:r>
              <a:rPr lang="en-US" altLang="zh-CN" sz="1600" dirty="0"/>
              <a:t>: number)</a:t>
            </a:r>
            <a:r>
              <a:rPr lang="zh-CN" altLang="en-US" sz="1600" dirty="0"/>
              <a:t>方法。其中</a:t>
            </a:r>
            <a:r>
              <a:rPr lang="en-US" altLang="zh-CN" sz="1600" dirty="0" err="1"/>
              <a:t>textZoomAtio</a:t>
            </a:r>
            <a:r>
              <a:rPr lang="zh-CN" altLang="en-US" sz="1600" dirty="0"/>
              <a:t>用于设置页面的文本缩放百分比，默认值为</a:t>
            </a:r>
            <a:r>
              <a:rPr lang="en-US" altLang="zh-CN" sz="1600" dirty="0"/>
              <a:t>100</a:t>
            </a:r>
            <a:r>
              <a:rPr lang="zh-CN" altLang="en-US" sz="1600" dirty="0"/>
              <a:t>，表示</a:t>
            </a:r>
            <a:r>
              <a:rPr lang="en-US" altLang="zh-CN" sz="1600" dirty="0"/>
              <a:t>100%</a:t>
            </a:r>
            <a:r>
              <a:rPr lang="zh-CN" altLang="en-US" sz="1600" dirty="0"/>
              <a:t>，以下示例代码将文本放大为原来的</a:t>
            </a:r>
            <a:r>
              <a:rPr lang="en-US" altLang="zh-CN" sz="1600" dirty="0"/>
              <a:t>1.5</a:t>
            </a:r>
            <a:r>
              <a:rPr lang="zh-CN" altLang="en-US" sz="1600" dirty="0"/>
              <a:t>倍。</a:t>
            </a:r>
          </a:p>
          <a:p>
            <a:r>
              <a:rPr lang="en-US" altLang="zh-CN" sz="1600" dirty="0"/>
              <a:t>Web({ </a:t>
            </a:r>
            <a:r>
              <a:rPr lang="en-US" altLang="zh-CN" sz="1600" dirty="0" err="1"/>
              <a:t>src</a:t>
            </a:r>
            <a:r>
              <a:rPr lang="en-US" altLang="zh-CN" sz="1600" dirty="0"/>
              <a:t>:'https://waylau.com/', </a:t>
            </a:r>
            <a:r>
              <a:rPr lang="en-US" altLang="zh-CN" sz="1600" dirty="0" err="1"/>
              <a:t>controller:this.controller</a:t>
            </a:r>
            <a:r>
              <a:rPr lang="en-US" altLang="zh-CN" sz="1600" dirty="0"/>
              <a:t> })</a:t>
            </a:r>
          </a:p>
          <a:p>
            <a:r>
              <a:rPr lang="en-US" altLang="zh-CN" sz="1600" dirty="0"/>
              <a:t>    .</a:t>
            </a:r>
            <a:r>
              <a:rPr lang="en-US" altLang="zh-CN" sz="1600" dirty="0" err="1"/>
              <a:t>textZoomAtio</a:t>
            </a:r>
            <a:r>
              <a:rPr lang="en-US" altLang="zh-CN" sz="1600" dirty="0"/>
              <a:t>(150)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445616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8.3.6  Web</a:t>
            </a:r>
            <a:r>
              <a:rPr lang="zh-CN" altLang="en-US" dirty="0"/>
              <a:t>组件事件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Web</a:t>
            </a:r>
            <a:r>
              <a:rPr lang="zh-CN" altLang="en-US" sz="1600" dirty="0"/>
              <a:t>组件还提供了处理</a:t>
            </a:r>
            <a:r>
              <a:rPr lang="en-US" altLang="zh-CN" sz="1600" dirty="0"/>
              <a:t>JavaScript</a:t>
            </a:r>
            <a:r>
              <a:rPr lang="zh-CN" altLang="en-US" sz="1600" dirty="0"/>
              <a:t>的对话框、网页加载进度及各种通知与请求事件的方法。例如</a:t>
            </a:r>
            <a:r>
              <a:rPr lang="en-US" altLang="zh-CN" sz="1600" dirty="0" err="1"/>
              <a:t>onProgressChange</a:t>
            </a:r>
            <a:r>
              <a:rPr lang="zh-CN" altLang="en-US" sz="1600" dirty="0"/>
              <a:t>可以监听网页的加载进度，</a:t>
            </a:r>
            <a:r>
              <a:rPr lang="en-US" altLang="zh-CN" sz="1600" dirty="0" err="1"/>
              <a:t>onPageEnd</a:t>
            </a:r>
            <a:r>
              <a:rPr lang="zh-CN" altLang="en-US" sz="1600" dirty="0"/>
              <a:t>在网页加载完成时触发该回调，且只在主</a:t>
            </a:r>
            <a:r>
              <a:rPr lang="en-US" altLang="zh-CN" sz="1600" dirty="0"/>
              <a:t>Frame</a:t>
            </a:r>
            <a:r>
              <a:rPr lang="zh-CN" altLang="en-US" sz="1600" dirty="0"/>
              <a:t>触发，</a:t>
            </a:r>
            <a:r>
              <a:rPr lang="en-US" altLang="zh-CN" sz="1600" dirty="0" err="1"/>
              <a:t>onConfirm</a:t>
            </a:r>
            <a:r>
              <a:rPr lang="zh-CN" altLang="en-US" sz="1600" dirty="0"/>
              <a:t>则在网页触发</a:t>
            </a:r>
            <a:r>
              <a:rPr lang="en-US" altLang="zh-CN" sz="1600" dirty="0"/>
              <a:t>confirm</a:t>
            </a:r>
            <a:r>
              <a:rPr lang="zh-CN" altLang="en-US" sz="1600" dirty="0"/>
              <a:t>告警弹窗时触发回调。</a:t>
            </a:r>
          </a:p>
        </p:txBody>
      </p:sp>
    </p:spTree>
    <p:extLst>
      <p:ext uri="{BB962C8B-B14F-4D97-AF65-F5344CB8AC3E}">
        <p14:creationId xmlns:p14="http://schemas.microsoft.com/office/powerpoint/2010/main" val="60544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</a:t>
            </a:r>
            <a:r>
              <a:rPr lang="en-US" altLang="zh-CN" dirty="0" err="1"/>
              <a:t>HarmonyOS</a:t>
            </a:r>
            <a:r>
              <a:rPr lang="zh-CN" altLang="en-US" dirty="0"/>
              <a:t>的网络编程，内容包括</a:t>
            </a:r>
            <a:r>
              <a:rPr lang="en-US" altLang="zh-CN" dirty="0"/>
              <a:t>HTTP</a:t>
            </a:r>
            <a:r>
              <a:rPr lang="zh-CN" altLang="en-US" dirty="0"/>
              <a:t>数据请求以及</a:t>
            </a:r>
            <a:r>
              <a:rPr lang="en-US" altLang="zh-CN" dirty="0"/>
              <a:t>Web</a:t>
            </a:r>
            <a:r>
              <a:rPr lang="zh-CN" altLang="en-US" dirty="0"/>
              <a:t>组件的使用。</a:t>
            </a:r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8.3.7  Web</a:t>
            </a:r>
            <a:r>
              <a:rPr lang="zh-CN" altLang="en-US" dirty="0"/>
              <a:t>和</a:t>
            </a:r>
            <a:r>
              <a:rPr lang="en-US" altLang="zh-CN" dirty="0"/>
              <a:t>JavaScript</a:t>
            </a:r>
            <a:r>
              <a:rPr lang="zh-CN" altLang="en-US" dirty="0"/>
              <a:t>交互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在开发专为适配</a:t>
            </a:r>
            <a:r>
              <a:rPr lang="en-US" altLang="zh-CN" sz="1600" dirty="0"/>
              <a:t>Web</a:t>
            </a:r>
            <a:r>
              <a:rPr lang="zh-CN" altLang="en-US" sz="1600" dirty="0"/>
              <a:t>组件的网页时，可以实现</a:t>
            </a:r>
            <a:r>
              <a:rPr lang="en-US" altLang="zh-CN" sz="1600" dirty="0"/>
              <a:t>Web</a:t>
            </a:r>
            <a:r>
              <a:rPr lang="zh-CN" altLang="en-US" sz="1600" dirty="0"/>
              <a:t>组件和</a:t>
            </a:r>
            <a:r>
              <a:rPr lang="en-US" altLang="zh-CN" sz="1600" dirty="0"/>
              <a:t>JavaScript</a:t>
            </a:r>
            <a:r>
              <a:rPr lang="zh-CN" altLang="en-US" sz="1600" dirty="0"/>
              <a:t>代码之间的交互。</a:t>
            </a:r>
            <a:r>
              <a:rPr lang="en-US" altLang="zh-CN" sz="1600" dirty="0"/>
              <a:t>Web</a:t>
            </a:r>
            <a:r>
              <a:rPr lang="zh-CN" altLang="en-US" sz="1600" dirty="0"/>
              <a:t>组件可以调用</a:t>
            </a:r>
            <a:r>
              <a:rPr lang="en-US" altLang="zh-CN" sz="1600" dirty="0"/>
              <a:t>JavaScript</a:t>
            </a:r>
            <a:r>
              <a:rPr lang="zh-CN" altLang="en-US" sz="1600" dirty="0"/>
              <a:t>方法，</a:t>
            </a:r>
            <a:r>
              <a:rPr lang="en-US" altLang="zh-CN" sz="1600" dirty="0"/>
              <a:t>JavaScript</a:t>
            </a:r>
            <a:r>
              <a:rPr lang="zh-CN" altLang="en-US" sz="1600" dirty="0"/>
              <a:t>也可以调用</a:t>
            </a:r>
            <a:r>
              <a:rPr lang="en-US" altLang="zh-CN" sz="1600" dirty="0"/>
              <a:t>Web</a:t>
            </a:r>
            <a:r>
              <a:rPr lang="zh-CN" altLang="en-US" sz="1600" dirty="0"/>
              <a:t>组件中的方法。</a:t>
            </a:r>
          </a:p>
        </p:txBody>
      </p:sp>
    </p:spTree>
    <p:extLst>
      <p:ext uri="{BB962C8B-B14F-4D97-AF65-F5344CB8AC3E}">
        <p14:creationId xmlns:p14="http://schemas.microsoft.com/office/powerpoint/2010/main" val="4077958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Web</a:t>
            </a:r>
            <a:r>
              <a:rPr lang="zh-CN" altLang="en-US" dirty="0"/>
              <a:t>组件调用</a:t>
            </a:r>
            <a:r>
              <a:rPr lang="en-US" altLang="zh-CN" dirty="0"/>
              <a:t>JavaScript</a:t>
            </a:r>
            <a:r>
              <a:rPr lang="zh-CN" altLang="en-US" dirty="0"/>
              <a:t>方法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0" y="1481071"/>
            <a:ext cx="41974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如果希望加载的网页在</a:t>
            </a:r>
            <a:r>
              <a:rPr lang="en-US" altLang="zh-CN" sz="1200" dirty="0"/>
              <a:t>Web</a:t>
            </a:r>
            <a:r>
              <a:rPr lang="zh-CN" altLang="en-US" sz="1200" dirty="0"/>
              <a:t>组件中运行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，则必须为你的</a:t>
            </a:r>
            <a:r>
              <a:rPr lang="en-US" altLang="zh-CN" sz="1200" dirty="0"/>
              <a:t>Web</a:t>
            </a:r>
            <a:r>
              <a:rPr lang="zh-CN" altLang="en-US" sz="1200" dirty="0"/>
              <a:t>组件启用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功能，默认情况下是允许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执行的。</a:t>
            </a:r>
          </a:p>
          <a:p>
            <a:r>
              <a:rPr lang="zh-CN" altLang="en-US" sz="1200" dirty="0"/>
              <a:t>可以在</a:t>
            </a:r>
            <a:r>
              <a:rPr lang="en-US" altLang="zh-CN" sz="1200" dirty="0"/>
              <a:t>Web</a:t>
            </a:r>
            <a:r>
              <a:rPr lang="zh-CN" altLang="en-US" sz="1200" dirty="0"/>
              <a:t>组件的</a:t>
            </a:r>
            <a:r>
              <a:rPr lang="en-US" altLang="zh-CN" sz="1200" dirty="0" err="1"/>
              <a:t>onPageEnd</a:t>
            </a:r>
            <a:r>
              <a:rPr lang="zh-CN" altLang="en-US" sz="1200" dirty="0"/>
              <a:t>事件中添加</a:t>
            </a:r>
            <a:r>
              <a:rPr lang="en-US" altLang="zh-CN" sz="1200" dirty="0" err="1"/>
              <a:t>runJavaScript</a:t>
            </a:r>
            <a:r>
              <a:rPr lang="zh-CN" altLang="en-US" sz="1200" dirty="0"/>
              <a:t>方法。事件是网页加载完成时的回调，</a:t>
            </a:r>
            <a:r>
              <a:rPr lang="en-US" altLang="zh-CN" sz="1200" dirty="0" err="1"/>
              <a:t>runJavaScript</a:t>
            </a:r>
            <a:r>
              <a:rPr lang="zh-CN" altLang="en-US" sz="1200" dirty="0"/>
              <a:t>方法可以执行</a:t>
            </a:r>
            <a:r>
              <a:rPr lang="en-US" altLang="zh-CN" sz="1200" dirty="0"/>
              <a:t>HTML</a:t>
            </a:r>
            <a:r>
              <a:rPr lang="zh-CN" altLang="en-US" sz="1200" dirty="0"/>
              <a:t>中的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脚本。</a:t>
            </a:r>
          </a:p>
          <a:p>
            <a:r>
              <a:rPr lang="zh-CN" altLang="en-US" sz="1200" dirty="0"/>
              <a:t>示例如下：</a:t>
            </a:r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WebComponent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controller: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 = new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();</a:t>
            </a:r>
          </a:p>
          <a:p>
            <a:r>
              <a:rPr lang="en-US" altLang="zh-CN" sz="1200" dirty="0"/>
              <a:t>  @State </a:t>
            </a:r>
            <a:r>
              <a:rPr lang="en-US" altLang="zh-CN" sz="1200" dirty="0" err="1"/>
              <a:t>webResult</a:t>
            </a:r>
            <a:r>
              <a:rPr lang="en-US" altLang="zh-CN" sz="1200" dirty="0"/>
              <a:t>: string = ''</a:t>
            </a:r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Text(</a:t>
            </a:r>
            <a:r>
              <a:rPr lang="en-US" altLang="zh-CN" sz="1200" dirty="0" err="1"/>
              <a:t>this.webResult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(20)</a:t>
            </a:r>
          </a:p>
          <a:p>
            <a:r>
              <a:rPr lang="en-US" altLang="zh-CN" sz="1200" dirty="0"/>
              <a:t>      Web({ </a:t>
            </a:r>
            <a:r>
              <a:rPr lang="en-US" altLang="zh-CN" sz="1200" dirty="0" err="1"/>
              <a:t>src</a:t>
            </a:r>
            <a:r>
              <a:rPr lang="en-US" altLang="zh-CN" sz="1200" dirty="0"/>
              <a:t>: 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('index.html'), controller: </a:t>
            </a:r>
            <a:r>
              <a:rPr lang="en-US" altLang="zh-CN" sz="1200" dirty="0" err="1"/>
              <a:t>this.controller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  .</a:t>
            </a:r>
            <a:r>
              <a:rPr lang="en-US" altLang="zh-CN" sz="1200" dirty="0" err="1"/>
              <a:t>javaScriptAccess</a:t>
            </a:r>
            <a:r>
              <a:rPr lang="en-US" altLang="zh-CN" sz="1200" dirty="0"/>
              <a:t>(true)</a:t>
            </a:r>
          </a:p>
          <a:p>
            <a:r>
              <a:rPr lang="en-US" altLang="zh-CN" sz="1200" dirty="0"/>
              <a:t>      .</a:t>
            </a:r>
            <a:r>
              <a:rPr lang="en-US" altLang="zh-CN" sz="1200" dirty="0" err="1"/>
              <a:t>onPageEnd</a:t>
            </a:r>
            <a:r>
              <a:rPr lang="en-US" altLang="zh-CN" sz="1200" dirty="0"/>
              <a:t>(e =&gt;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this.controller.runJavaScript</a:t>
            </a:r>
            <a:r>
              <a:rPr lang="en-US" altLang="zh-CN" sz="1200" dirty="0"/>
              <a:t>({</a:t>
            </a:r>
          </a:p>
          <a:p>
            <a:r>
              <a:rPr lang="en-US" altLang="zh-CN" sz="1200" dirty="0"/>
              <a:t>          script: 'test()',</a:t>
            </a:r>
          </a:p>
          <a:p>
            <a:r>
              <a:rPr lang="en-US" altLang="zh-CN" sz="1200" dirty="0"/>
              <a:t>          callback: (result: string)=&gt; {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this.webResult</a:t>
            </a:r>
            <a:r>
              <a:rPr lang="en-US" altLang="zh-CN" sz="1200" dirty="0"/>
              <a:t> = result</a:t>
            </a:r>
          </a:p>
          <a:p>
            <a:r>
              <a:rPr lang="en-US" altLang="zh-CN" sz="1200" dirty="0"/>
              <a:t>          }});</a:t>
            </a:r>
          </a:p>
          <a:p>
            <a:r>
              <a:rPr lang="en-US" altLang="zh-CN" sz="1200" dirty="0"/>
              <a:t>      })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endParaRPr lang="en-US" altLang="zh-CN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5884572" y="1481071"/>
            <a:ext cx="41974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dirty="0"/>
          </a:p>
          <a:p>
            <a:r>
              <a:rPr lang="en-US" altLang="zh-CN" sz="1200" dirty="0"/>
              <a:t>&lt;!-- index.html --&gt;</a:t>
            </a:r>
          </a:p>
          <a:p>
            <a:r>
              <a:rPr lang="en-US" altLang="zh-CN" sz="1200" dirty="0"/>
              <a:t>&lt;!DOCTYPE html&gt;</a:t>
            </a:r>
          </a:p>
          <a:p>
            <a:r>
              <a:rPr lang="en-US" altLang="zh-CN" sz="1200" dirty="0"/>
              <a:t>&lt;html&gt;</a:t>
            </a:r>
          </a:p>
          <a:p>
            <a:r>
              <a:rPr lang="en-US" altLang="zh-CN" sz="1200" dirty="0"/>
              <a:t>  &lt;meta charset="utf-8"&gt;</a:t>
            </a:r>
          </a:p>
          <a:p>
            <a:r>
              <a:rPr lang="en-US" altLang="zh-CN" sz="1200" dirty="0"/>
              <a:t>  &lt;body&gt;</a:t>
            </a:r>
          </a:p>
          <a:p>
            <a:r>
              <a:rPr lang="en-US" altLang="zh-CN" sz="1200" dirty="0"/>
              <a:t>  &lt;/body&gt;</a:t>
            </a:r>
          </a:p>
          <a:p>
            <a:r>
              <a:rPr lang="en-US" altLang="zh-CN" sz="1200" dirty="0"/>
              <a:t>  &lt;script type="text/</a:t>
            </a:r>
            <a:r>
              <a:rPr lang="en-US" altLang="zh-CN" sz="1200" dirty="0" err="1"/>
              <a:t>javascript</a:t>
            </a:r>
            <a:r>
              <a:rPr lang="en-US" altLang="zh-CN" sz="1200" dirty="0"/>
              <a:t>"&gt;</a:t>
            </a:r>
          </a:p>
          <a:p>
            <a:r>
              <a:rPr lang="en-US" altLang="zh-CN" sz="1200" dirty="0"/>
              <a:t>  function test() {</a:t>
            </a:r>
          </a:p>
          <a:p>
            <a:r>
              <a:rPr lang="en-US" altLang="zh-CN" sz="1200" dirty="0"/>
              <a:t>      return "This value is from index.html"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  &lt;/script&gt;</a:t>
            </a:r>
          </a:p>
          <a:p>
            <a:r>
              <a:rPr lang="en-US" altLang="zh-CN" sz="1200" dirty="0"/>
              <a:t>&lt;/html&gt;</a:t>
            </a:r>
          </a:p>
          <a:p>
            <a:r>
              <a:rPr lang="zh-CN" altLang="en-US" sz="1200" dirty="0"/>
              <a:t>当页面加载完成时，触发</a:t>
            </a:r>
            <a:r>
              <a:rPr lang="en-US" altLang="zh-CN" sz="1200" dirty="0" err="1"/>
              <a:t>onPageEnd</a:t>
            </a:r>
            <a:r>
              <a:rPr lang="zh-CN" altLang="en-US" sz="1200" dirty="0"/>
              <a:t>事件，调用</a:t>
            </a:r>
            <a:r>
              <a:rPr lang="en-US" altLang="zh-CN" sz="1200" dirty="0"/>
              <a:t>HTML</a:t>
            </a:r>
            <a:r>
              <a:rPr lang="zh-CN" altLang="en-US" sz="1200" dirty="0"/>
              <a:t>文件中的</a:t>
            </a:r>
            <a:r>
              <a:rPr lang="en-US" altLang="zh-CN" sz="1200" dirty="0"/>
              <a:t>test</a:t>
            </a:r>
            <a:r>
              <a:rPr lang="zh-CN" altLang="en-US" sz="1200" dirty="0"/>
              <a:t>方法并将结果返回给</a:t>
            </a:r>
            <a:r>
              <a:rPr lang="en-US" altLang="zh-CN" sz="1200" dirty="0"/>
              <a:t>Web</a:t>
            </a:r>
            <a:r>
              <a:rPr lang="zh-CN" altLang="en-US" sz="1200" dirty="0"/>
              <a:t>组件。</a:t>
            </a:r>
          </a:p>
        </p:txBody>
      </p:sp>
    </p:spTree>
    <p:extLst>
      <p:ext uri="{BB962C8B-B14F-4D97-AF65-F5344CB8AC3E}">
        <p14:creationId xmlns:p14="http://schemas.microsoft.com/office/powerpoint/2010/main" val="37642323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JavaScript</a:t>
            </a:r>
            <a:r>
              <a:rPr lang="zh-CN" altLang="en-US" dirty="0"/>
              <a:t>调用</a:t>
            </a:r>
            <a:r>
              <a:rPr lang="en-US" altLang="zh-CN" dirty="0"/>
              <a:t>Web</a:t>
            </a:r>
            <a:r>
              <a:rPr lang="zh-CN" altLang="en-US" dirty="0"/>
              <a:t>组件方法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1987" y="1815921"/>
            <a:ext cx="38883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可以使用</a:t>
            </a:r>
            <a:r>
              <a:rPr lang="en-US" altLang="zh-CN" sz="1200" dirty="0" err="1"/>
              <a:t>registerJavaScriptProxy</a:t>
            </a:r>
            <a:r>
              <a:rPr lang="zh-CN" altLang="en-US" sz="1200" dirty="0"/>
              <a:t>将</a:t>
            </a:r>
            <a:r>
              <a:rPr lang="en-US" altLang="zh-CN" sz="1200" dirty="0"/>
              <a:t>Web</a:t>
            </a:r>
            <a:r>
              <a:rPr lang="zh-CN" altLang="en-US" sz="1200" dirty="0"/>
              <a:t>组件中的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对象注入</a:t>
            </a:r>
            <a:r>
              <a:rPr lang="en-US" altLang="zh-CN" sz="1200" dirty="0"/>
              <a:t>window</a:t>
            </a:r>
            <a:r>
              <a:rPr lang="zh-CN" altLang="en-US" sz="1200" dirty="0"/>
              <a:t>对象中，这样网页中的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就可以直接调用该对象了。需要注意的是，要想</a:t>
            </a:r>
            <a:r>
              <a:rPr lang="en-US" altLang="zh-CN" sz="1200" dirty="0" err="1"/>
              <a:t>registerJavaScriptProxy</a:t>
            </a:r>
            <a:r>
              <a:rPr lang="zh-CN" altLang="en-US" sz="1200" dirty="0"/>
              <a:t>方法生效，必须调用</a:t>
            </a:r>
            <a:r>
              <a:rPr lang="en-US" altLang="zh-CN" sz="1200" dirty="0"/>
              <a:t>refresh</a:t>
            </a:r>
            <a:r>
              <a:rPr lang="zh-CN" altLang="en-US" sz="1200" dirty="0"/>
              <a:t>方法。</a:t>
            </a:r>
          </a:p>
          <a:p>
            <a:r>
              <a:rPr lang="zh-CN" altLang="en-US" sz="1200" dirty="0"/>
              <a:t>下面的示例将</a:t>
            </a:r>
            <a:r>
              <a:rPr lang="en-US" altLang="zh-CN" sz="1200" dirty="0" err="1"/>
              <a:t>ets</a:t>
            </a:r>
            <a:r>
              <a:rPr lang="zh-CN" altLang="en-US" sz="1200" dirty="0"/>
              <a:t>文件中的对象</a:t>
            </a:r>
            <a:r>
              <a:rPr lang="en-US" altLang="zh-CN" sz="1200" dirty="0" err="1"/>
              <a:t>testObj</a:t>
            </a:r>
            <a:r>
              <a:rPr lang="zh-CN" altLang="en-US" sz="1200" dirty="0"/>
              <a:t>注入</a:t>
            </a:r>
            <a:r>
              <a:rPr lang="en-US" altLang="zh-CN" sz="1200" dirty="0"/>
              <a:t>window</a:t>
            </a:r>
            <a:r>
              <a:rPr lang="zh-CN" altLang="en-US" sz="1200" dirty="0"/>
              <a:t>对象中。</a:t>
            </a:r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WebComponent</a:t>
            </a:r>
            <a:r>
              <a:rPr lang="en-US" altLang="zh-CN" sz="1200" dirty="0"/>
              <a:t>{</a:t>
            </a:r>
          </a:p>
          <a:p>
            <a:r>
              <a:rPr lang="en-US" altLang="zh-CN" sz="1200" dirty="0"/>
              <a:t>  @State </a:t>
            </a:r>
            <a:r>
              <a:rPr lang="en-US" altLang="zh-CN" sz="1200" dirty="0" err="1"/>
              <a:t>dataFromHtml</a:t>
            </a:r>
            <a:r>
              <a:rPr lang="en-US" altLang="zh-CN" sz="1200" dirty="0"/>
              <a:t>: string = ''</a:t>
            </a:r>
          </a:p>
          <a:p>
            <a:r>
              <a:rPr lang="en-US" altLang="zh-CN" sz="1200" dirty="0"/>
              <a:t>  controller: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 = new </a:t>
            </a:r>
            <a:r>
              <a:rPr lang="en-US" altLang="zh-CN" sz="1200" dirty="0" err="1"/>
              <a:t>WebController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testObj</a:t>
            </a:r>
            <a:r>
              <a:rPr lang="en-US" altLang="zh-CN" sz="1200" dirty="0"/>
              <a:t> = {</a:t>
            </a:r>
          </a:p>
          <a:p>
            <a:r>
              <a:rPr lang="en-US" altLang="zh-CN" sz="1200" dirty="0"/>
              <a:t>    test: (data) =&gt; {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this.dataFromHtml</a:t>
            </a:r>
            <a:r>
              <a:rPr lang="en-US" altLang="zh-CN" sz="1200" dirty="0"/>
              <a:t> = data</a:t>
            </a:r>
          </a:p>
          <a:p>
            <a:r>
              <a:rPr lang="en-US" altLang="zh-CN" sz="1200" dirty="0"/>
              <a:t>      return "</a:t>
            </a:r>
            <a:r>
              <a:rPr lang="en-US" altLang="zh-CN" sz="1200" dirty="0" err="1"/>
              <a:t>ArkUI</a:t>
            </a:r>
            <a:r>
              <a:rPr lang="en-US" altLang="zh-CN" sz="1200" dirty="0"/>
              <a:t> Web Component";</a:t>
            </a:r>
          </a:p>
          <a:p>
            <a:r>
              <a:rPr lang="en-US" altLang="zh-CN" sz="1200" dirty="0"/>
              <a:t>    },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toString</a:t>
            </a:r>
            <a:r>
              <a:rPr lang="en-US" altLang="zh-CN" sz="1200" dirty="0"/>
              <a:t>: () =&gt; {</a:t>
            </a:r>
          </a:p>
          <a:p>
            <a:r>
              <a:rPr lang="en-US" altLang="zh-CN" sz="1200" dirty="0"/>
              <a:t>      console.log('Web Component </a:t>
            </a:r>
            <a:r>
              <a:rPr lang="en-US" altLang="zh-CN" sz="1200" dirty="0" err="1"/>
              <a:t>toString</a:t>
            </a:r>
            <a:r>
              <a:rPr lang="en-US" altLang="zh-CN" sz="1200" dirty="0"/>
              <a:t>');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endParaRPr lang="en-US" altLang="zh-CN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4841920" y="1690688"/>
            <a:ext cx="36452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dirty="0"/>
          </a:p>
          <a:p>
            <a:r>
              <a:rPr lang="en-US" altLang="zh-CN" sz="1200" dirty="0"/>
              <a:t>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Text(</a:t>
            </a:r>
            <a:r>
              <a:rPr lang="en-US" altLang="zh-CN" sz="1200" dirty="0" err="1"/>
              <a:t>this.dataFromHtml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(20)</a:t>
            </a:r>
          </a:p>
          <a:p>
            <a:r>
              <a:rPr lang="en-US" altLang="zh-CN" sz="1200" dirty="0"/>
              <a:t>      Row() {</a:t>
            </a:r>
          </a:p>
          <a:p>
            <a:r>
              <a:rPr lang="en-US" altLang="zh-CN" sz="1200" dirty="0"/>
              <a:t>        Button('Register JavaScript To Window').</a:t>
            </a:r>
            <a:r>
              <a:rPr lang="en-US" altLang="zh-CN" sz="1200" dirty="0" err="1"/>
              <a:t>onClick</a:t>
            </a:r>
            <a:r>
              <a:rPr lang="en-US" altLang="zh-CN" sz="1200" dirty="0"/>
              <a:t>(() =&gt;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this.controller.registerJavaScriptProxy</a:t>
            </a:r>
            <a:r>
              <a:rPr lang="en-US" altLang="zh-CN" sz="1200" dirty="0"/>
              <a:t>({</a:t>
            </a:r>
          </a:p>
          <a:p>
            <a:r>
              <a:rPr lang="en-US" altLang="zh-CN" sz="1200" dirty="0"/>
              <a:t>            object: </a:t>
            </a:r>
            <a:r>
              <a:rPr lang="en-US" altLang="zh-CN" sz="1200" dirty="0" err="1"/>
              <a:t>this.testObj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    name: "</a:t>
            </a:r>
            <a:r>
              <a:rPr lang="en-US" altLang="zh-CN" sz="1200" dirty="0" err="1"/>
              <a:t>objName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methodList</a:t>
            </a:r>
            <a:r>
              <a:rPr lang="en-US" altLang="zh-CN" sz="1200" dirty="0"/>
              <a:t>: ["test", "</a:t>
            </a:r>
            <a:r>
              <a:rPr lang="en-US" altLang="zh-CN" sz="1200" dirty="0" err="1"/>
              <a:t>toString</a:t>
            </a:r>
            <a:r>
              <a:rPr lang="en-US" altLang="zh-CN" sz="1200" dirty="0"/>
              <a:t>"],</a:t>
            </a:r>
          </a:p>
          <a:p>
            <a:r>
              <a:rPr lang="en-US" altLang="zh-CN" sz="1200" dirty="0"/>
              <a:t>          });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this.controller.refresh</a:t>
            </a:r>
            <a:r>
              <a:rPr lang="en-US" altLang="zh-CN" sz="1200" dirty="0"/>
              <a:t>();</a:t>
            </a:r>
          </a:p>
          <a:p>
            <a:r>
              <a:rPr lang="en-US" altLang="zh-CN" sz="1200" dirty="0"/>
              <a:t>        })</a:t>
            </a:r>
          </a:p>
          <a:p>
            <a:r>
              <a:rPr lang="en-US" altLang="zh-CN" sz="1200" dirty="0"/>
              <a:t>      }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Web({ </a:t>
            </a:r>
            <a:r>
              <a:rPr lang="en-US" altLang="zh-CN" sz="1200" dirty="0" err="1"/>
              <a:t>src</a:t>
            </a:r>
            <a:r>
              <a:rPr lang="en-US" altLang="zh-CN" sz="1200" dirty="0"/>
              <a:t>: 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('index.html'), controller: </a:t>
            </a:r>
            <a:r>
              <a:rPr lang="en-US" altLang="zh-CN" sz="1200" dirty="0" err="1"/>
              <a:t>this.controller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javaScriptAccess</a:t>
            </a:r>
            <a:r>
              <a:rPr lang="en-US" altLang="zh-CN" sz="1200" dirty="0"/>
              <a:t>(true)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  <a:endParaRPr lang="zh-CN" altLang="en-US" sz="1200" dirty="0"/>
          </a:p>
        </p:txBody>
      </p:sp>
      <p:sp>
        <p:nvSpPr>
          <p:cNvPr id="3" name="文本框 2"/>
          <p:cNvSpPr txBox="1"/>
          <p:nvPr/>
        </p:nvSpPr>
        <p:spPr>
          <a:xfrm>
            <a:off x="9023259" y="785611"/>
            <a:ext cx="27421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其中</a:t>
            </a:r>
            <a:r>
              <a:rPr lang="en-US" altLang="zh-CN" sz="1200" dirty="0"/>
              <a:t>object</a:t>
            </a:r>
            <a:r>
              <a:rPr lang="zh-CN" altLang="en-US" sz="1200" dirty="0"/>
              <a:t>表示参与注册的对象；</a:t>
            </a:r>
            <a:r>
              <a:rPr lang="en-US" altLang="zh-CN" sz="1200" dirty="0"/>
              <a:t>name</a:t>
            </a:r>
            <a:r>
              <a:rPr lang="zh-CN" altLang="en-US" sz="1200" dirty="0"/>
              <a:t>表示注册对象的名称为</a:t>
            </a:r>
            <a:r>
              <a:rPr lang="en-US" altLang="zh-CN" sz="1200" dirty="0" err="1"/>
              <a:t>objName</a:t>
            </a:r>
            <a:r>
              <a:rPr lang="zh-CN" altLang="en-US" sz="1200" dirty="0"/>
              <a:t>，与</a:t>
            </a:r>
            <a:r>
              <a:rPr lang="en-US" altLang="zh-CN" sz="1200" dirty="0"/>
              <a:t>window</a:t>
            </a:r>
            <a:r>
              <a:rPr lang="zh-CN" altLang="en-US" sz="1200" dirty="0"/>
              <a:t>中调用的对象名一致；</a:t>
            </a:r>
            <a:r>
              <a:rPr lang="en-US" altLang="zh-CN" sz="1200" dirty="0" err="1"/>
              <a:t>methodList</a:t>
            </a:r>
            <a:r>
              <a:rPr lang="zh-CN" altLang="en-US" sz="1200" dirty="0"/>
              <a:t>表示参与注册的应用侧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对象的方法，包含</a:t>
            </a:r>
            <a:r>
              <a:rPr lang="en-US" altLang="zh-CN" sz="1200" dirty="0"/>
              <a:t>test</a:t>
            </a:r>
            <a:r>
              <a:rPr lang="zh-CN" altLang="en-US" sz="1200" dirty="0"/>
              <a:t>、</a:t>
            </a:r>
            <a:r>
              <a:rPr lang="en-US" altLang="zh-CN" sz="1200" dirty="0" err="1"/>
              <a:t>toString</a:t>
            </a:r>
            <a:r>
              <a:rPr lang="zh-CN" altLang="en-US" sz="1200" dirty="0"/>
              <a:t>两个方法。在</a:t>
            </a:r>
            <a:r>
              <a:rPr lang="en-US" altLang="zh-CN" sz="1200" dirty="0"/>
              <a:t>HTML</a:t>
            </a:r>
            <a:r>
              <a:rPr lang="zh-CN" altLang="en-US" sz="1200" dirty="0"/>
              <a:t>中使用的时候，直接使用</a:t>
            </a:r>
            <a:r>
              <a:rPr lang="en-US" altLang="zh-CN" sz="1200" dirty="0" err="1"/>
              <a:t>objName</a:t>
            </a:r>
            <a:r>
              <a:rPr lang="zh-CN" altLang="en-US" sz="1200" dirty="0"/>
              <a:t>调用</a:t>
            </a:r>
            <a:r>
              <a:rPr lang="en-US" altLang="zh-CN" sz="1200" dirty="0" err="1"/>
              <a:t>methodList</a:t>
            </a:r>
            <a:r>
              <a:rPr lang="zh-CN" altLang="en-US" sz="1200" dirty="0"/>
              <a:t>中对应的方法即可，示例如下：</a:t>
            </a:r>
          </a:p>
          <a:p>
            <a:r>
              <a:rPr lang="en-US" altLang="zh-CN" sz="1200" dirty="0"/>
              <a:t>//index.html</a:t>
            </a:r>
          </a:p>
          <a:p>
            <a:r>
              <a:rPr lang="en-US" altLang="zh-CN" sz="1200" dirty="0"/>
              <a:t>&lt;!DOCTYPE html&gt;</a:t>
            </a:r>
          </a:p>
          <a:p>
            <a:r>
              <a:rPr lang="en-US" altLang="zh-CN" sz="1200" dirty="0"/>
              <a:t>&lt;html&gt;</a:t>
            </a:r>
          </a:p>
          <a:p>
            <a:r>
              <a:rPr lang="en-US" altLang="zh-CN" sz="1200" dirty="0"/>
              <a:t>&lt;meta charset="utf-8"&gt;</a:t>
            </a:r>
          </a:p>
          <a:p>
            <a:r>
              <a:rPr lang="en-US" altLang="zh-CN" sz="1200" dirty="0"/>
              <a:t>&lt;body&gt;</a:t>
            </a:r>
          </a:p>
          <a:p>
            <a:r>
              <a:rPr lang="en-US" altLang="zh-CN" sz="1200" dirty="0"/>
              <a:t>&lt;button </a:t>
            </a:r>
            <a:r>
              <a:rPr lang="en-US" altLang="zh-CN" sz="1200" dirty="0" err="1"/>
              <a:t>onclick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htmlTest</a:t>
            </a:r>
            <a:r>
              <a:rPr lang="en-US" altLang="zh-CN" sz="1200" dirty="0"/>
              <a:t>()"&gt;</a:t>
            </a:r>
            <a:r>
              <a:rPr lang="zh-CN" altLang="en-US" sz="1200" dirty="0"/>
              <a:t>调用</a:t>
            </a:r>
            <a:r>
              <a:rPr lang="en-US" altLang="zh-CN" sz="1200" dirty="0"/>
              <a:t>Web</a:t>
            </a:r>
            <a:r>
              <a:rPr lang="zh-CN" altLang="en-US" sz="1200" dirty="0"/>
              <a:t>组件中的方法</a:t>
            </a:r>
            <a:r>
              <a:rPr lang="en-US" altLang="zh-CN" sz="1200" dirty="0"/>
              <a:t>&lt;/button&gt;</a:t>
            </a:r>
          </a:p>
          <a:p>
            <a:r>
              <a:rPr lang="en-US" altLang="zh-CN" sz="1200" dirty="0"/>
              <a:t>&lt;/body&gt;</a:t>
            </a:r>
          </a:p>
          <a:p>
            <a:r>
              <a:rPr lang="en-US" altLang="zh-CN" sz="1200" dirty="0"/>
              <a:t>&lt;script type="text/</a:t>
            </a:r>
            <a:r>
              <a:rPr lang="en-US" altLang="zh-CN" sz="1200" dirty="0" err="1"/>
              <a:t>javascript</a:t>
            </a:r>
            <a:r>
              <a:rPr lang="en-US" altLang="zh-CN" sz="1200" dirty="0"/>
              <a:t>"&gt;</a:t>
            </a:r>
          </a:p>
          <a:p>
            <a:r>
              <a:rPr lang="en-US" altLang="zh-CN" sz="1200" dirty="0"/>
              <a:t>    function </a:t>
            </a:r>
            <a:r>
              <a:rPr lang="en-US" altLang="zh-CN" sz="1200" dirty="0" err="1"/>
              <a:t>htmlTest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str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objName.test</a:t>
            </a:r>
            <a:r>
              <a:rPr lang="en-US" altLang="zh-CN" sz="1200" dirty="0"/>
              <a:t>("</a:t>
            </a:r>
            <a:r>
              <a:rPr lang="en-US" altLang="zh-CN" sz="1200" dirty="0" err="1"/>
              <a:t>param</a:t>
            </a:r>
            <a:r>
              <a:rPr lang="en-US" altLang="zh-CN" sz="1200" dirty="0"/>
              <a:t> from Html");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&lt;/script&gt;</a:t>
            </a:r>
          </a:p>
          <a:p>
            <a:r>
              <a:rPr lang="en-US" altLang="zh-CN" sz="1200" dirty="0"/>
              <a:t>&lt;/html&gt;</a:t>
            </a:r>
          </a:p>
          <a:p>
            <a:r>
              <a:rPr lang="zh-CN" altLang="en-US" sz="1200" dirty="0"/>
              <a:t>还可以使用</a:t>
            </a:r>
            <a:r>
              <a:rPr lang="en-US" altLang="zh-CN" sz="1200" dirty="0" err="1"/>
              <a:t>deleteJavaScriptRegister</a:t>
            </a:r>
            <a:r>
              <a:rPr lang="zh-CN" altLang="en-US" sz="1200" dirty="0"/>
              <a:t>删除通过</a:t>
            </a:r>
            <a:r>
              <a:rPr lang="en-US" altLang="zh-CN" sz="1200" dirty="0" err="1"/>
              <a:t>registerJavaScriptProxy</a:t>
            </a:r>
            <a:r>
              <a:rPr lang="zh-CN" altLang="en-US" sz="1200" dirty="0"/>
              <a:t>注册到</a:t>
            </a:r>
            <a:r>
              <a:rPr lang="en-US" altLang="zh-CN" sz="1200" dirty="0"/>
              <a:t>window</a:t>
            </a:r>
            <a:r>
              <a:rPr lang="zh-CN" altLang="en-US" sz="1200" dirty="0"/>
              <a:t>上的指定</a:t>
            </a:r>
            <a:r>
              <a:rPr lang="en-US" altLang="zh-CN" sz="1200" dirty="0"/>
              <a:t>name</a:t>
            </a:r>
            <a:r>
              <a:rPr lang="zh-CN" altLang="en-US" sz="1200" dirty="0"/>
              <a:t>的应用侧</a:t>
            </a:r>
            <a:r>
              <a:rPr lang="en-US" altLang="zh-CN" sz="1200" dirty="0"/>
              <a:t>JavaScript</a:t>
            </a:r>
            <a:r>
              <a:rPr lang="zh-CN" altLang="en-US" sz="1200" dirty="0"/>
              <a:t>对象。</a:t>
            </a:r>
          </a:p>
        </p:txBody>
      </p:sp>
    </p:spTree>
    <p:extLst>
      <p:ext uri="{BB962C8B-B14F-4D97-AF65-F5344CB8AC3E}">
        <p14:creationId xmlns:p14="http://schemas.microsoft.com/office/powerpoint/2010/main" val="443113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8.3.8  </a:t>
            </a:r>
            <a:r>
              <a:rPr lang="zh-CN" altLang="en-US" dirty="0"/>
              <a:t>处理页面导航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使用浏览器浏览网页时，可以执行返回、前进、刷新等操作，</a:t>
            </a:r>
            <a:r>
              <a:rPr lang="en-US" altLang="zh-CN" sz="1600" dirty="0"/>
              <a:t>Web</a:t>
            </a:r>
            <a:r>
              <a:rPr lang="zh-CN" altLang="en-US" sz="1600" dirty="0"/>
              <a:t>组件同样支持这些操作。可以使用</a:t>
            </a:r>
            <a:r>
              <a:rPr lang="en-US" altLang="zh-CN" sz="1600" dirty="0"/>
              <a:t>backward()</a:t>
            </a:r>
            <a:r>
              <a:rPr lang="zh-CN" altLang="en-US" sz="1600" dirty="0"/>
              <a:t>返回到上一个页面，使用</a:t>
            </a:r>
            <a:r>
              <a:rPr lang="en-US" altLang="zh-CN" sz="1600" dirty="0"/>
              <a:t>forward()</a:t>
            </a:r>
            <a:r>
              <a:rPr lang="zh-CN" altLang="en-US" sz="1600" dirty="0"/>
              <a:t>前进一个页面，也可以使用</a:t>
            </a:r>
            <a:r>
              <a:rPr lang="en-US" altLang="zh-CN" sz="1600" dirty="0"/>
              <a:t>refresh()</a:t>
            </a:r>
            <a:r>
              <a:rPr lang="zh-CN" altLang="en-US" sz="1600" dirty="0"/>
              <a:t>刷新页面，使用</a:t>
            </a:r>
            <a:r>
              <a:rPr lang="en-US" altLang="zh-CN" sz="1600" dirty="0" err="1"/>
              <a:t>clearHistory</a:t>
            </a:r>
            <a:r>
              <a:rPr lang="en-US" altLang="zh-CN" sz="1600" dirty="0"/>
              <a:t>()</a:t>
            </a:r>
            <a:r>
              <a:rPr lang="zh-CN" altLang="en-US" sz="1600" dirty="0"/>
              <a:t>来清除历史记录。</a:t>
            </a:r>
          </a:p>
          <a:p>
            <a:r>
              <a:rPr lang="zh-CN" altLang="en-US" sz="1600" dirty="0"/>
              <a:t>示例如下：</a:t>
            </a:r>
          </a:p>
          <a:p>
            <a:r>
              <a:rPr lang="en-US" altLang="zh-CN" sz="1600" dirty="0"/>
              <a:t>Button("</a:t>
            </a:r>
            <a:r>
              <a:rPr lang="zh-CN" altLang="en-US" sz="1600" dirty="0"/>
              <a:t>前进</a:t>
            </a:r>
            <a:r>
              <a:rPr lang="en-US" altLang="zh-CN" sz="1600" dirty="0"/>
              <a:t>").</a:t>
            </a:r>
            <a:r>
              <a:rPr lang="en-US" altLang="zh-CN" sz="1600" dirty="0" err="1"/>
              <a:t>onClick</a:t>
            </a:r>
            <a:r>
              <a:rPr lang="en-US" altLang="zh-CN" sz="1600" dirty="0"/>
              <a:t>(() =&gt;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this.controller.forward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})</a:t>
            </a:r>
          </a:p>
          <a:p>
            <a:r>
              <a:rPr lang="en-US" altLang="zh-CN" sz="1600" dirty="0"/>
              <a:t>Button("</a:t>
            </a:r>
            <a:r>
              <a:rPr lang="zh-CN" altLang="en-US" sz="1600" dirty="0"/>
              <a:t>后退</a:t>
            </a:r>
            <a:r>
              <a:rPr lang="en-US" altLang="zh-CN" sz="1600" dirty="0"/>
              <a:t>").</a:t>
            </a:r>
            <a:r>
              <a:rPr lang="en-US" altLang="zh-CN" sz="1600" dirty="0" err="1"/>
              <a:t>onClick</a:t>
            </a:r>
            <a:r>
              <a:rPr lang="en-US" altLang="zh-CN" sz="1600" dirty="0"/>
              <a:t>(() =&gt;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this.controller.backward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})</a:t>
            </a:r>
          </a:p>
          <a:p>
            <a:r>
              <a:rPr lang="en-US" altLang="zh-CN" sz="1600" dirty="0"/>
              <a:t>Button("</a:t>
            </a:r>
            <a:r>
              <a:rPr lang="zh-CN" altLang="en-US" sz="1600" dirty="0"/>
              <a:t>刷新</a:t>
            </a:r>
            <a:r>
              <a:rPr lang="en-US" altLang="zh-CN" sz="1600" dirty="0"/>
              <a:t>").</a:t>
            </a:r>
            <a:r>
              <a:rPr lang="en-US" altLang="zh-CN" sz="1600" dirty="0" err="1"/>
              <a:t>onClick</a:t>
            </a:r>
            <a:r>
              <a:rPr lang="en-US" altLang="zh-CN" sz="1600" dirty="0"/>
              <a:t>(() =&gt;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this.controller.refresh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})</a:t>
            </a:r>
          </a:p>
          <a:p>
            <a:r>
              <a:rPr lang="en-US" altLang="zh-CN" sz="1600" dirty="0"/>
              <a:t>Button("</a:t>
            </a:r>
            <a:r>
              <a:rPr lang="zh-CN" altLang="en-US" sz="1600" dirty="0"/>
              <a:t>停止</a:t>
            </a:r>
            <a:r>
              <a:rPr lang="en-US" altLang="zh-CN" sz="1600" dirty="0"/>
              <a:t>").</a:t>
            </a:r>
            <a:r>
              <a:rPr lang="en-US" altLang="zh-CN" sz="1600" dirty="0" err="1"/>
              <a:t>onClick</a:t>
            </a:r>
            <a:r>
              <a:rPr lang="en-US" altLang="zh-CN" sz="1600" dirty="0"/>
              <a:t>(() =&gt;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this.controller.stop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})</a:t>
            </a:r>
          </a:p>
          <a:p>
            <a:r>
              <a:rPr lang="en-US" altLang="zh-CN" sz="1600" dirty="0"/>
              <a:t>Button("</a:t>
            </a:r>
            <a:r>
              <a:rPr lang="zh-CN" altLang="en-US" sz="1600" dirty="0"/>
              <a:t>清除历史</a:t>
            </a:r>
            <a:r>
              <a:rPr lang="en-US" altLang="zh-CN" sz="1600" dirty="0"/>
              <a:t>").</a:t>
            </a:r>
            <a:r>
              <a:rPr lang="en-US" altLang="zh-CN" sz="1600" dirty="0" err="1"/>
              <a:t>onClick</a:t>
            </a:r>
            <a:r>
              <a:rPr lang="en-US" altLang="zh-CN" sz="1600" dirty="0"/>
              <a:t>(() =&gt;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this.controller.clearHistory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})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129282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8.4  </a:t>
            </a:r>
            <a:r>
              <a:rPr lang="zh-CN" altLang="en-US" dirty="0"/>
              <a:t>实战：</a:t>
            </a:r>
            <a:r>
              <a:rPr lang="en-US" altLang="zh-CN" dirty="0"/>
              <a:t>Web</a:t>
            </a:r>
            <a:r>
              <a:rPr lang="zh-CN" altLang="en-US" dirty="0"/>
              <a:t>组件加载在线网页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本节演示如何通过</a:t>
            </a:r>
            <a:r>
              <a:rPr lang="en-US" altLang="zh-CN" dirty="0"/>
              <a:t>Web</a:t>
            </a:r>
            <a:r>
              <a:rPr lang="zh-CN" altLang="en-US" dirty="0"/>
              <a:t>组件来加载在线网页。为了演示该功能，创建一个名为</a:t>
            </a:r>
            <a:r>
              <a:rPr lang="en-US" altLang="zh-CN" dirty="0" err="1"/>
              <a:t>ArkTSWebComponent</a:t>
            </a:r>
            <a:r>
              <a:rPr lang="zh-CN" altLang="en-US" dirty="0"/>
              <a:t>的应用。在应用的界面上，通过单击按钮来触发加载网页的操作。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8.4.1  </a:t>
            </a:r>
            <a:r>
              <a:rPr lang="zh-CN" altLang="en-US" dirty="0"/>
              <a:t>准备一个在线网页地址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8.4.2  </a:t>
            </a:r>
            <a:r>
              <a:rPr lang="zh-CN" altLang="en-US" dirty="0"/>
              <a:t>声明网络访问权限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8.4.3  </a:t>
            </a:r>
            <a:r>
              <a:rPr lang="zh-CN" altLang="en-US" dirty="0"/>
              <a:t>发起</a:t>
            </a:r>
            <a:r>
              <a:rPr lang="en-US" altLang="zh-CN" dirty="0"/>
              <a:t>HTTP</a:t>
            </a:r>
            <a:r>
              <a:rPr lang="zh-CN" altLang="en-US" dirty="0"/>
              <a:t>请求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8.4.4  </a:t>
            </a:r>
            <a:r>
              <a:rPr lang="zh-CN" altLang="en-US" dirty="0"/>
              <a:t>运行</a:t>
            </a:r>
          </a:p>
        </p:txBody>
      </p:sp>
    </p:spTree>
    <p:extLst>
      <p:ext uri="{BB962C8B-B14F-4D97-AF65-F5344CB8AC3E}">
        <p14:creationId xmlns:p14="http://schemas.microsoft.com/office/powerpoint/2010/main" val="1072795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8.4.1  </a:t>
            </a:r>
            <a:r>
              <a:rPr lang="zh-CN" altLang="en-US" dirty="0"/>
              <a:t>准备一个在线网页地址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7431" y="1854557"/>
            <a:ext cx="10534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在线网页地址为</a:t>
            </a:r>
            <a:r>
              <a:rPr lang="en-US" altLang="zh-CN" sz="1600" dirty="0"/>
              <a:t>https://waylau.com/</a:t>
            </a:r>
            <a:r>
              <a:rPr lang="zh-CN" altLang="en-US" sz="1600" dirty="0"/>
              <a:t>，通过在浏览器中访问该地址可以看到如图所示的网页。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7F6C3F0-D902-1D99-34CC-33E187FBE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963" y="2203136"/>
            <a:ext cx="5102075" cy="453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40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6836" y="352247"/>
            <a:ext cx="10515600" cy="1325563"/>
          </a:xfrm>
        </p:spPr>
        <p:txBody>
          <a:bodyPr/>
          <a:lstStyle/>
          <a:p>
            <a:r>
              <a:rPr lang="en-US" altLang="zh-CN" dirty="0"/>
              <a:t>8.4.2  </a:t>
            </a:r>
            <a:r>
              <a:rPr lang="zh-CN" altLang="en-US" dirty="0"/>
              <a:t>声明网络访问权限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6068" y="2137892"/>
            <a:ext cx="105349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在</a:t>
            </a:r>
            <a:r>
              <a:rPr lang="en-US" altLang="zh-CN" sz="1600" dirty="0"/>
              <a:t>module.json5</a:t>
            </a:r>
            <a:r>
              <a:rPr lang="zh-CN" altLang="en-US" sz="1600" dirty="0"/>
              <a:t>文件中声明网络访问权限：</a:t>
            </a:r>
            <a:r>
              <a:rPr lang="en-US" altLang="zh-CN" sz="1600" dirty="0" err="1"/>
              <a:t>ohos.permission.INTERNET</a:t>
            </a:r>
            <a:r>
              <a:rPr lang="zh-CN" altLang="en-US" sz="1600" dirty="0"/>
              <a:t>。</a:t>
            </a:r>
          </a:p>
          <a:p>
            <a:r>
              <a:rPr lang="en-US" altLang="zh-CN" sz="1600" dirty="0"/>
              <a:t>{</a:t>
            </a:r>
          </a:p>
          <a:p>
            <a:r>
              <a:rPr lang="en-US" altLang="zh-CN" sz="1600" dirty="0"/>
              <a:t>    "module" : {</a:t>
            </a:r>
          </a:p>
          <a:p>
            <a:r>
              <a:rPr lang="en-US" altLang="zh-CN" sz="1600" dirty="0"/>
              <a:t>        ...</a:t>
            </a:r>
          </a:p>
          <a:p>
            <a:r>
              <a:rPr lang="en-US" altLang="zh-CN" sz="1600" dirty="0"/>
              <a:t>        "</a:t>
            </a:r>
            <a:r>
              <a:rPr lang="en-US" altLang="zh-CN" sz="1600" dirty="0" err="1"/>
              <a:t>requestPermissions</a:t>
            </a:r>
            <a:r>
              <a:rPr lang="en-US" altLang="zh-CN" sz="1600" dirty="0"/>
              <a:t>":[</a:t>
            </a:r>
          </a:p>
          <a:p>
            <a:r>
              <a:rPr lang="en-US" altLang="zh-CN" sz="1600" dirty="0"/>
              <a:t>           {</a:t>
            </a:r>
          </a:p>
          <a:p>
            <a:r>
              <a:rPr lang="en-US" altLang="zh-CN" sz="1600" dirty="0"/>
              <a:t>             "name": "</a:t>
            </a:r>
            <a:r>
              <a:rPr lang="en-US" altLang="zh-CN" sz="1600" dirty="0" err="1"/>
              <a:t>ohos.permission.INTERNET</a:t>
            </a:r>
            <a:r>
              <a:rPr lang="en-US" altLang="zh-CN" sz="1600" dirty="0"/>
              <a:t>"</a:t>
            </a:r>
          </a:p>
          <a:p>
            <a:r>
              <a:rPr lang="en-US" altLang="zh-CN" sz="1600" dirty="0"/>
              <a:t>           }</a:t>
            </a:r>
          </a:p>
          <a:p>
            <a:r>
              <a:rPr lang="en-US" altLang="zh-CN" sz="1600" dirty="0"/>
              <a:t>        ],</a:t>
            </a:r>
          </a:p>
          <a:p>
            <a:r>
              <a:rPr lang="en-US" altLang="zh-CN" sz="1600" dirty="0"/>
              <a:t>        ...</a:t>
            </a:r>
          </a:p>
          <a:p>
            <a:r>
              <a:rPr lang="en-US" altLang="zh-CN" sz="1600" dirty="0"/>
              <a:t>    }</a:t>
            </a:r>
          </a:p>
          <a:p>
            <a:r>
              <a:rPr lang="en-US" altLang="zh-CN" sz="1600" dirty="0"/>
              <a:t>}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461638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6836" y="352247"/>
            <a:ext cx="10515600" cy="1325563"/>
          </a:xfrm>
        </p:spPr>
        <p:txBody>
          <a:bodyPr/>
          <a:lstStyle/>
          <a:p>
            <a:r>
              <a:rPr lang="en-US" altLang="zh-CN" dirty="0"/>
              <a:t>8.4.3  </a:t>
            </a:r>
            <a:r>
              <a:rPr lang="zh-CN" altLang="en-US" dirty="0"/>
              <a:t>发起</a:t>
            </a:r>
            <a:r>
              <a:rPr lang="en-US" altLang="zh-CN" dirty="0"/>
              <a:t>HTTP</a:t>
            </a:r>
            <a:r>
              <a:rPr lang="zh-CN" altLang="en-US" dirty="0"/>
              <a:t>请求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674" y="1815920"/>
            <a:ext cx="105349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/>
              <a:t>httpReq</a:t>
            </a:r>
            <a:r>
              <a:rPr lang="zh-CN" altLang="en-US" sz="1600" dirty="0"/>
              <a:t>方法实现如下：</a:t>
            </a:r>
          </a:p>
          <a:p>
            <a:r>
              <a:rPr lang="en-US" altLang="zh-CN" sz="1600" dirty="0"/>
              <a:t>@Entry</a:t>
            </a:r>
          </a:p>
          <a:p>
            <a:r>
              <a:rPr lang="en-US" altLang="zh-CN" sz="1600" dirty="0"/>
              <a:t>@Component</a:t>
            </a:r>
          </a:p>
          <a:p>
            <a:r>
              <a:rPr lang="en-US" altLang="zh-CN" sz="1600" dirty="0" err="1"/>
              <a:t>struct</a:t>
            </a:r>
            <a:r>
              <a:rPr lang="en-US" altLang="zh-CN" sz="1600" dirty="0"/>
              <a:t> Index {</a:t>
            </a:r>
          </a:p>
          <a:p>
            <a:endParaRPr lang="en-US" altLang="zh-CN" sz="1600" dirty="0"/>
          </a:p>
          <a:p>
            <a:r>
              <a:rPr lang="en-US" altLang="zh-CN" sz="1600" dirty="0"/>
              <a:t>  //</a:t>
            </a:r>
            <a:r>
              <a:rPr lang="zh-CN" altLang="en-US" sz="1600" dirty="0"/>
              <a:t>创建</a:t>
            </a:r>
            <a:r>
              <a:rPr lang="en-US" altLang="zh-CN" sz="1600" dirty="0" err="1"/>
              <a:t>WebController</a:t>
            </a:r>
            <a:endParaRPr lang="en-US" altLang="zh-CN" sz="1600" dirty="0"/>
          </a:p>
          <a:p>
            <a:r>
              <a:rPr lang="en-US" altLang="zh-CN" sz="1600" dirty="0"/>
              <a:t>  controller: </a:t>
            </a:r>
            <a:r>
              <a:rPr lang="en-US" altLang="zh-CN" sz="1600" dirty="0" err="1"/>
              <a:t>WebController</a:t>
            </a:r>
            <a:r>
              <a:rPr lang="en-US" altLang="zh-CN" sz="1600" dirty="0"/>
              <a:t> = new </a:t>
            </a:r>
            <a:r>
              <a:rPr lang="en-US" altLang="zh-CN" sz="1600" dirty="0" err="1"/>
              <a:t>WebController</a:t>
            </a:r>
            <a:r>
              <a:rPr lang="en-US" altLang="zh-CN" sz="1600" dirty="0"/>
              <a:t>();</a:t>
            </a:r>
          </a:p>
          <a:p>
            <a:r>
              <a:rPr lang="en-US" altLang="zh-CN" sz="1600" dirty="0"/>
              <a:t>  build() {</a:t>
            </a:r>
          </a:p>
          <a:p>
            <a:r>
              <a:rPr lang="en-US" altLang="zh-CN" sz="1600" dirty="0"/>
              <a:t>    Column() {</a:t>
            </a:r>
          </a:p>
          <a:p>
            <a:r>
              <a:rPr lang="en-US" altLang="zh-CN" sz="1600" dirty="0"/>
              <a:t>      //</a:t>
            </a:r>
            <a:r>
              <a:rPr lang="zh-CN" altLang="en-US" sz="1600" dirty="0"/>
              <a:t>添加</a:t>
            </a:r>
            <a:r>
              <a:rPr lang="en-US" altLang="zh-CN" sz="1600" dirty="0"/>
              <a:t>Web</a:t>
            </a:r>
            <a:r>
              <a:rPr lang="zh-CN" altLang="en-US" sz="1600" dirty="0"/>
              <a:t>组件</a:t>
            </a:r>
          </a:p>
          <a:p>
            <a:r>
              <a:rPr lang="zh-CN" altLang="en-US" sz="1600" dirty="0"/>
              <a:t>      </a:t>
            </a:r>
            <a:r>
              <a:rPr lang="en-US" altLang="zh-CN" sz="1600" dirty="0"/>
              <a:t>Web({ </a:t>
            </a:r>
            <a:r>
              <a:rPr lang="en-US" altLang="zh-CN" sz="1600" dirty="0" err="1"/>
              <a:t>src</a:t>
            </a:r>
            <a:r>
              <a:rPr lang="en-US" altLang="zh-CN" sz="1600" dirty="0"/>
              <a:t>: 'https://waylau.com/', controller:</a:t>
            </a:r>
          </a:p>
          <a:p>
            <a:r>
              <a:rPr lang="en-US" altLang="zh-CN" sz="1600" dirty="0"/>
              <a:t> </a:t>
            </a:r>
            <a:r>
              <a:rPr lang="en-US" altLang="zh-CN" sz="1600" dirty="0" err="1"/>
              <a:t>this.controller</a:t>
            </a:r>
            <a:r>
              <a:rPr lang="en-US" altLang="zh-CN" sz="1600" dirty="0"/>
              <a:t> })</a:t>
            </a:r>
          </a:p>
          <a:p>
            <a:r>
              <a:rPr lang="en-US" altLang="zh-CN" sz="1600" dirty="0"/>
              <a:t>    }</a:t>
            </a:r>
          </a:p>
          <a:p>
            <a:r>
              <a:rPr lang="en-US" altLang="zh-CN" sz="1600" dirty="0"/>
              <a:t>  }</a:t>
            </a:r>
          </a:p>
          <a:p>
            <a:r>
              <a:rPr lang="en-US" altLang="zh-CN" sz="1600" dirty="0"/>
              <a:t>}</a:t>
            </a:r>
          </a:p>
          <a:p>
            <a:r>
              <a:rPr lang="zh-CN" altLang="en-US" sz="1600" dirty="0"/>
              <a:t>上述代码演示了发起</a:t>
            </a:r>
            <a:r>
              <a:rPr lang="en-US" altLang="zh-CN" sz="1600" dirty="0"/>
              <a:t>HTTP</a:t>
            </a:r>
            <a:r>
              <a:rPr lang="zh-CN" altLang="en-US" sz="1600" dirty="0"/>
              <a:t>请求的基本流程：</a:t>
            </a:r>
          </a:p>
          <a:p>
            <a:r>
              <a:rPr lang="zh-CN" altLang="en-US" sz="1600" dirty="0"/>
              <a:t>创建</a:t>
            </a:r>
            <a:r>
              <a:rPr lang="en-US" altLang="zh-CN" sz="1600" dirty="0" err="1"/>
              <a:t>WebController</a:t>
            </a:r>
            <a:r>
              <a:rPr lang="zh-CN" altLang="en-US" sz="1600" dirty="0"/>
              <a:t>。</a:t>
            </a:r>
          </a:p>
          <a:p>
            <a:r>
              <a:rPr lang="zh-CN" altLang="en-US" sz="1600" dirty="0"/>
              <a:t>添加</a:t>
            </a:r>
            <a:r>
              <a:rPr lang="en-US" altLang="zh-CN" sz="1600" dirty="0"/>
              <a:t>Web</a:t>
            </a:r>
            <a:r>
              <a:rPr lang="zh-CN" altLang="en-US" sz="1600" dirty="0"/>
              <a:t>组件。</a:t>
            </a:r>
          </a:p>
        </p:txBody>
      </p:sp>
    </p:spTree>
    <p:extLst>
      <p:ext uri="{BB962C8B-B14F-4D97-AF65-F5344CB8AC3E}">
        <p14:creationId xmlns:p14="http://schemas.microsoft.com/office/powerpoint/2010/main" val="1023899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6836" y="352247"/>
            <a:ext cx="10515600" cy="1325563"/>
          </a:xfrm>
        </p:spPr>
        <p:txBody>
          <a:bodyPr/>
          <a:lstStyle/>
          <a:p>
            <a:r>
              <a:rPr lang="en-US" altLang="zh-CN" dirty="0"/>
              <a:t>8.4.4  </a:t>
            </a:r>
            <a:r>
              <a:rPr lang="zh-CN" altLang="en-US" dirty="0"/>
              <a:t>运行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C4BD6C2-2577-2DDC-8B74-953D96E70B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290512"/>
            <a:ext cx="3505200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05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本章介绍了网络编程中常用的</a:t>
            </a:r>
            <a:r>
              <a:rPr lang="en-US" altLang="zh-CN" dirty="0"/>
              <a:t>HTTP</a:t>
            </a:r>
            <a:r>
              <a:rPr lang="zh-CN" altLang="en-US" dirty="0"/>
              <a:t>请求数据和</a:t>
            </a:r>
            <a:r>
              <a:rPr lang="en-US" altLang="zh-CN" dirty="0"/>
              <a:t>Web</a:t>
            </a:r>
            <a:r>
              <a:rPr lang="zh-CN" altLang="en-US" dirty="0"/>
              <a:t>组件的用法。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  <a:p>
            <a:r>
              <a:rPr lang="en-US" altLang="zh-CN" dirty="0"/>
              <a:t>8.1  HTTP</a:t>
            </a:r>
            <a:r>
              <a:rPr lang="zh-CN" altLang="en-US" dirty="0"/>
              <a:t>数据请求概述</a:t>
            </a:r>
            <a:endParaRPr lang="en-US" altLang="zh-CN" dirty="0"/>
          </a:p>
          <a:p>
            <a:r>
              <a:rPr lang="en-US" altLang="zh-CN" dirty="0"/>
              <a:t>8.2  </a:t>
            </a:r>
            <a:r>
              <a:rPr lang="zh-CN" altLang="en-US" dirty="0"/>
              <a:t>实战：通过</a:t>
            </a:r>
            <a:r>
              <a:rPr lang="en-US" altLang="zh-CN" dirty="0"/>
              <a:t>HTTP</a:t>
            </a:r>
            <a:r>
              <a:rPr lang="zh-CN" altLang="en-US" dirty="0"/>
              <a:t>请求数据</a:t>
            </a:r>
            <a:endParaRPr lang="en-US" altLang="zh-CN" dirty="0"/>
          </a:p>
          <a:p>
            <a:r>
              <a:rPr lang="en-US" altLang="zh-CN" dirty="0"/>
              <a:t>8.3  Web</a:t>
            </a:r>
            <a:r>
              <a:rPr lang="zh-CN" altLang="en-US" dirty="0"/>
              <a:t>组件概述</a:t>
            </a:r>
            <a:endParaRPr lang="en-US" altLang="zh-CN" dirty="0"/>
          </a:p>
          <a:p>
            <a:r>
              <a:rPr lang="en-US" altLang="zh-CN" dirty="0"/>
              <a:t>8.4  </a:t>
            </a:r>
            <a:r>
              <a:rPr lang="zh-CN" altLang="en-US" dirty="0"/>
              <a:t>实战：</a:t>
            </a:r>
            <a:r>
              <a:rPr lang="en-US" altLang="zh-CN" dirty="0"/>
              <a:t>Web</a:t>
            </a:r>
            <a:r>
              <a:rPr lang="zh-CN" altLang="en-US" dirty="0"/>
              <a:t>组件加载在线网页</a:t>
            </a:r>
            <a:endParaRPr lang="en-US" altLang="zh-CN" dirty="0"/>
          </a:p>
          <a:p>
            <a:r>
              <a:rPr lang="en-US" altLang="zh-CN" dirty="0"/>
              <a:t>8.5  </a:t>
            </a:r>
            <a:r>
              <a:rPr lang="zh-CN" altLang="en-US" dirty="0"/>
              <a:t>本章小结</a:t>
            </a:r>
            <a:endParaRPr lang="en-US" altLang="zh-CN" dirty="0"/>
          </a:p>
          <a:p>
            <a:r>
              <a:rPr lang="en-US" altLang="zh-CN" dirty="0"/>
              <a:t>8.6  </a:t>
            </a:r>
            <a:r>
              <a:rPr lang="zh-CN" altLang="en-US" dirty="0"/>
              <a:t>上机练习：实现一个</a:t>
            </a:r>
            <a:r>
              <a:rPr lang="en-US" altLang="zh-CN" dirty="0"/>
              <a:t>Web</a:t>
            </a:r>
            <a:r>
              <a:rPr lang="zh-CN" altLang="en-US" dirty="0"/>
              <a:t>组件展示</a:t>
            </a:r>
            <a:r>
              <a:rPr lang="en-US" altLang="zh-CN" dirty="0"/>
              <a:t>HTML</a:t>
            </a:r>
            <a:r>
              <a:rPr lang="zh-CN" altLang="en-US" dirty="0"/>
              <a:t>页面的应用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上机练习：实现一个</a:t>
            </a:r>
            <a:r>
              <a:rPr lang="en-US" altLang="zh-CN" dirty="0"/>
              <a:t>Web</a:t>
            </a:r>
            <a:r>
              <a:rPr lang="zh-CN" altLang="en-US" dirty="0"/>
              <a:t>组件展示</a:t>
            </a:r>
            <a:r>
              <a:rPr lang="en-US" altLang="zh-CN" dirty="0"/>
              <a:t>HTML</a:t>
            </a:r>
            <a:r>
              <a:rPr lang="zh-CN" altLang="en-US" dirty="0"/>
              <a:t>页面的应用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5257" y="1690687"/>
            <a:ext cx="11078988" cy="1980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任务要求：根据本章所学的知识，参考图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8-5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编写一个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HarmonyOS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应用程序，使用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组件来展示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HTML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页面，并能成功显示出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HTML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里面的图片。</a:t>
            </a:r>
            <a:endParaRPr lang="en-US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9875" algn="just">
              <a:lnSpc>
                <a:spcPts val="1560"/>
              </a:lnSpc>
              <a:spcAft>
                <a:spcPts val="600"/>
              </a:spcAft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练习步骤：</a:t>
            </a:r>
          </a:p>
          <a:p>
            <a:pPr indent="269875" algn="just">
              <a:lnSpc>
                <a:spcPts val="1560"/>
              </a:lnSpc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）编写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index.html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页面，在页面中使用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img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标签来显示图片。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）导入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'@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kit.ArkWeb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'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模块。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）使用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Web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组件来加载本地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index.html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页面。</a:t>
            </a:r>
          </a:p>
          <a:p>
            <a:pPr indent="269875" algn="just">
              <a:lnSpc>
                <a:spcPts val="1560"/>
              </a:lnSpc>
              <a:spcBef>
                <a:spcPts val="600"/>
              </a:spcBef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代码参考：见“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ArkTSWebComponentHTML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”应用。</a:t>
            </a:r>
          </a:p>
          <a:p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HTTP</a:t>
            </a:r>
            <a:r>
              <a:rPr lang="zh-CN" altLang="en-US" dirty="0"/>
              <a:t>数据请求概述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HarmonyOS</a:t>
            </a:r>
            <a:r>
              <a:rPr lang="zh-CN" altLang="en-US" dirty="0"/>
              <a:t>的</a:t>
            </a:r>
            <a:r>
              <a:rPr lang="en-US" altLang="zh-CN" dirty="0"/>
              <a:t>http</a:t>
            </a:r>
            <a:r>
              <a:rPr lang="zh-CN" altLang="en-US" dirty="0"/>
              <a:t>模块支持发起</a:t>
            </a:r>
            <a:r>
              <a:rPr lang="en-US" altLang="zh-CN" dirty="0"/>
              <a:t>HTTP</a:t>
            </a:r>
            <a:r>
              <a:rPr lang="zh-CN" altLang="en-US" dirty="0"/>
              <a:t>请求，从服务端获取数据。例如，新闻应用可以从新闻服务器中获取最新的热点新闻，从而给用户打造更加丰富、更加实用的体验。按照以下方式来导入</a:t>
            </a:r>
            <a:r>
              <a:rPr lang="en-US" altLang="zh-CN" dirty="0"/>
              <a:t>http    </a:t>
            </a:r>
            <a:r>
              <a:rPr lang="zh-CN" altLang="en-US" dirty="0"/>
              <a:t>模块：</a:t>
            </a:r>
          </a:p>
          <a:p>
            <a:r>
              <a:rPr lang="en-US" altLang="zh-CN" dirty="0"/>
              <a:t>// </a:t>
            </a:r>
            <a:r>
              <a:rPr lang="zh-CN" altLang="en-US" dirty="0"/>
              <a:t>导入</a:t>
            </a:r>
            <a:r>
              <a:rPr lang="en-US" altLang="zh-CN" dirty="0"/>
              <a:t>http</a:t>
            </a:r>
            <a:r>
              <a:rPr lang="zh-CN" altLang="en-US" dirty="0"/>
              <a:t>模块</a:t>
            </a:r>
          </a:p>
          <a:p>
            <a:r>
              <a:rPr lang="en-US" altLang="zh-CN" dirty="0"/>
              <a:t>import { http } from '@</a:t>
            </a:r>
            <a:r>
              <a:rPr lang="en-US" altLang="zh-CN" dirty="0" err="1"/>
              <a:t>kit.NetworkKit</a:t>
            </a:r>
            <a:r>
              <a:rPr lang="en-US" altLang="zh-CN" dirty="0"/>
              <a:t>';</a:t>
            </a:r>
          </a:p>
          <a:p>
            <a:endParaRPr lang="en-US" altLang="zh-CN" dirty="0"/>
          </a:p>
          <a:p>
            <a:r>
              <a:rPr lang="en-US" altLang="zh-CN" dirty="0"/>
              <a:t>8.1.1  HTTP</a:t>
            </a:r>
            <a:r>
              <a:rPr lang="zh-CN" altLang="en-US" dirty="0"/>
              <a:t>请求方法</a:t>
            </a:r>
            <a:endParaRPr lang="en-US" altLang="zh-CN" dirty="0"/>
          </a:p>
          <a:p>
            <a:r>
              <a:rPr lang="en-US" altLang="zh-CN" dirty="0"/>
              <a:t>8.1.2  HTTP</a:t>
            </a:r>
            <a:r>
              <a:rPr lang="zh-CN" altLang="en-US" dirty="0"/>
              <a:t>状态码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8.1.1  HTTP</a:t>
            </a:r>
            <a:r>
              <a:rPr lang="zh-CN" altLang="en-US" dirty="0"/>
              <a:t>请求方法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/>
              <a:t>根据 </a:t>
            </a:r>
            <a:r>
              <a:rPr lang="en-US" altLang="zh-CN" dirty="0"/>
              <a:t>HTTP </a:t>
            </a:r>
            <a:r>
              <a:rPr lang="zh-CN" altLang="en-US" dirty="0"/>
              <a:t>标准，</a:t>
            </a:r>
            <a:r>
              <a:rPr lang="en-US" altLang="zh-CN" dirty="0"/>
              <a:t>HTTP </a:t>
            </a:r>
            <a:r>
              <a:rPr lang="zh-CN" altLang="en-US" dirty="0"/>
              <a:t>请求可以使用多种请求方法。常用的请求方法如下：</a:t>
            </a:r>
          </a:p>
          <a:p>
            <a:r>
              <a:rPr lang="en-US" altLang="zh-CN" dirty="0"/>
              <a:t>GET</a:t>
            </a:r>
            <a:r>
              <a:rPr lang="zh-CN" altLang="en-US" dirty="0"/>
              <a:t>：请求指定的页面信息，并返回实体主体。</a:t>
            </a:r>
          </a:p>
          <a:p>
            <a:r>
              <a:rPr lang="en-US" altLang="zh-CN" dirty="0"/>
              <a:t>HEAD</a:t>
            </a:r>
            <a:r>
              <a:rPr lang="zh-CN" altLang="en-US" dirty="0"/>
              <a:t>：类似于</a:t>
            </a:r>
            <a:r>
              <a:rPr lang="en-US" altLang="zh-CN" dirty="0"/>
              <a:t>GET</a:t>
            </a:r>
            <a:r>
              <a:rPr lang="zh-CN" altLang="en-US" dirty="0"/>
              <a:t>请求，只不过返回的响应中没有具体的内容，用于获取报头。</a:t>
            </a:r>
          </a:p>
          <a:p>
            <a:r>
              <a:rPr lang="en-US" altLang="zh-CN" dirty="0"/>
              <a:t>POST</a:t>
            </a:r>
            <a:r>
              <a:rPr lang="zh-CN" altLang="en-US" dirty="0"/>
              <a:t>：向指定资源提交数据并处理请求（例如提交表单或者上传文件）。数据被包含在请求体中。</a:t>
            </a:r>
            <a:r>
              <a:rPr lang="en-US" altLang="zh-CN" dirty="0"/>
              <a:t>POST</a:t>
            </a:r>
            <a:r>
              <a:rPr lang="zh-CN" altLang="en-US" dirty="0"/>
              <a:t>请求可能会导致新的资源的建立和</a:t>
            </a:r>
            <a:r>
              <a:rPr lang="en-US" altLang="zh-CN" dirty="0"/>
              <a:t>/</a:t>
            </a:r>
            <a:r>
              <a:rPr lang="zh-CN" altLang="en-US" dirty="0"/>
              <a:t>或已有资源的修改。</a:t>
            </a:r>
          </a:p>
          <a:p>
            <a:r>
              <a:rPr lang="en-US" altLang="zh-CN" dirty="0"/>
              <a:t>PUT</a:t>
            </a:r>
            <a:r>
              <a:rPr lang="zh-CN" altLang="en-US" dirty="0"/>
              <a:t>：使用从客户端向服务器传送的数据取代指定的文档内容。</a:t>
            </a:r>
          </a:p>
          <a:p>
            <a:r>
              <a:rPr lang="en-US" altLang="zh-CN" dirty="0"/>
              <a:t>DELETE</a:t>
            </a:r>
            <a:r>
              <a:rPr lang="zh-CN" altLang="en-US" dirty="0"/>
              <a:t>：请求服务器删除指定的页面。</a:t>
            </a:r>
          </a:p>
          <a:p>
            <a:r>
              <a:rPr lang="en-US" altLang="zh-CN" dirty="0"/>
              <a:t>CONNECT</a:t>
            </a:r>
            <a:r>
              <a:rPr lang="zh-CN" altLang="en-US" dirty="0"/>
              <a:t>：</a:t>
            </a:r>
            <a:r>
              <a:rPr lang="en-US" altLang="zh-CN" dirty="0"/>
              <a:t>HTTP/1.1</a:t>
            </a:r>
            <a:r>
              <a:rPr lang="zh-CN" altLang="en-US" dirty="0"/>
              <a:t>协议中预留给能够将连接改为管道方式的代理服务器。</a:t>
            </a:r>
          </a:p>
          <a:p>
            <a:r>
              <a:rPr lang="en-US" altLang="zh-CN" dirty="0"/>
              <a:t>OPTIONS</a:t>
            </a:r>
            <a:r>
              <a:rPr lang="zh-CN" altLang="en-US" dirty="0"/>
              <a:t>：允许客户端查看服务器的性能。</a:t>
            </a:r>
          </a:p>
          <a:p>
            <a:r>
              <a:rPr lang="en-US" altLang="zh-CN" dirty="0"/>
              <a:t>TRACE</a:t>
            </a:r>
            <a:r>
              <a:rPr lang="zh-CN" altLang="en-US" dirty="0"/>
              <a:t>：回显服务器收到的请求，主要用于测试或诊断。</a:t>
            </a:r>
          </a:p>
          <a:p>
            <a:r>
              <a:rPr lang="en-US" altLang="zh-CN" dirty="0"/>
              <a:t>PATCH</a:t>
            </a:r>
            <a:r>
              <a:rPr lang="zh-CN" altLang="en-US" dirty="0"/>
              <a:t>：是对</a:t>
            </a:r>
            <a:r>
              <a:rPr lang="en-US" altLang="zh-CN" dirty="0"/>
              <a:t>PUT</a:t>
            </a:r>
            <a:r>
              <a:rPr lang="zh-CN" altLang="en-US" dirty="0"/>
              <a:t>方法的补充，用来对已知资源进行局部更新。</a:t>
            </a:r>
          </a:p>
        </p:txBody>
      </p:sp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8.1.2  HTTP</a:t>
            </a:r>
            <a:r>
              <a:rPr lang="zh-CN" altLang="en-US" dirty="0"/>
              <a:t>状态码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当浏览者访问一个网页时，浏览者的浏览器会向网页所在服务器发出请求。当浏览器接收并显示网页时，此网页所在的服务器会返回一个包含</a:t>
            </a:r>
            <a:r>
              <a:rPr lang="en-US" altLang="zh-CN" dirty="0"/>
              <a:t>HTTP</a:t>
            </a:r>
            <a:r>
              <a:rPr lang="zh-CN" altLang="en-US" dirty="0"/>
              <a:t>状态码的信息头用以响应浏览器的请求。</a:t>
            </a:r>
          </a:p>
          <a:p>
            <a:pPr marL="0" indent="0">
              <a:buNone/>
            </a:pPr>
            <a:r>
              <a:rPr lang="zh-CN" altLang="en-US" dirty="0"/>
              <a:t>下面是常见的 </a:t>
            </a:r>
            <a:r>
              <a:rPr lang="en-US" altLang="zh-CN" dirty="0"/>
              <a:t>HTTP </a:t>
            </a:r>
            <a:r>
              <a:rPr lang="zh-CN" altLang="en-US" dirty="0"/>
              <a:t>状态码：</a:t>
            </a:r>
          </a:p>
          <a:p>
            <a:pPr marL="0" indent="0">
              <a:buNone/>
            </a:pPr>
            <a:r>
              <a:rPr lang="en-US" altLang="zh-CN" dirty="0"/>
              <a:t>200</a:t>
            </a:r>
            <a:r>
              <a:rPr lang="zh-CN" altLang="en-US" dirty="0"/>
              <a:t>：请求成功。</a:t>
            </a:r>
          </a:p>
          <a:p>
            <a:pPr marL="0" indent="0">
              <a:buNone/>
            </a:pPr>
            <a:r>
              <a:rPr lang="en-US" altLang="zh-CN" dirty="0"/>
              <a:t>301</a:t>
            </a:r>
            <a:r>
              <a:rPr lang="zh-CN" altLang="en-US" dirty="0"/>
              <a:t>：资源（网页等）被永久转移到其他</a:t>
            </a:r>
            <a:r>
              <a:rPr lang="en-US" altLang="zh-CN" dirty="0"/>
              <a:t>URL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404</a:t>
            </a:r>
            <a:r>
              <a:rPr lang="zh-CN" altLang="en-US" dirty="0"/>
              <a:t>：请求的资源（网页等）不存在。</a:t>
            </a:r>
          </a:p>
          <a:p>
            <a:pPr marL="0" indent="0">
              <a:buNone/>
            </a:pPr>
            <a:r>
              <a:rPr lang="en-US" altLang="zh-CN" dirty="0"/>
              <a:t>500</a:t>
            </a:r>
            <a:r>
              <a:rPr lang="zh-CN" altLang="en-US" dirty="0"/>
              <a:t>：内部服务器错误。</a:t>
            </a:r>
          </a:p>
          <a:p>
            <a:pPr marL="0" indent="0">
              <a:buNone/>
            </a:pPr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8189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实战：通过</a:t>
            </a:r>
            <a:r>
              <a:rPr lang="en-US" altLang="zh-CN" dirty="0"/>
              <a:t>HTTP</a:t>
            </a:r>
            <a:r>
              <a:rPr lang="zh-CN" altLang="en-US" dirty="0"/>
              <a:t>请求数据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9986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本节演示如何通过</a:t>
            </a:r>
            <a:r>
              <a:rPr lang="en-US" altLang="zh-CN" dirty="0"/>
              <a:t>HTTP</a:t>
            </a:r>
            <a:r>
              <a:rPr lang="zh-CN" altLang="en-US" dirty="0"/>
              <a:t>来向</a:t>
            </a:r>
            <a:r>
              <a:rPr lang="en-US" altLang="zh-CN" dirty="0"/>
              <a:t>Web</a:t>
            </a:r>
            <a:r>
              <a:rPr lang="zh-CN" altLang="en-US" dirty="0"/>
              <a:t>服务请求数据。为了演示该功能，创建一个名为</a:t>
            </a:r>
            <a:r>
              <a:rPr lang="en-US" altLang="zh-CN" dirty="0" err="1"/>
              <a:t>ArkTSHttp</a:t>
            </a:r>
            <a:r>
              <a:rPr lang="zh-CN" altLang="en-US" dirty="0"/>
              <a:t>的应用。在应用的界面上，通过单击按钮来触发</a:t>
            </a:r>
            <a:r>
              <a:rPr lang="en-US" altLang="zh-CN" dirty="0"/>
              <a:t>HTTP</a:t>
            </a:r>
            <a:r>
              <a:rPr lang="zh-CN" altLang="en-US" dirty="0"/>
              <a:t>请求的操作。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8.2.1  </a:t>
            </a:r>
            <a:r>
              <a:rPr lang="zh-CN" altLang="en-US" dirty="0"/>
              <a:t>准备一个</a:t>
            </a:r>
            <a:r>
              <a:rPr lang="en-US" altLang="zh-CN" dirty="0"/>
              <a:t>HTTP</a:t>
            </a:r>
            <a:r>
              <a:rPr lang="zh-CN" altLang="en-US" dirty="0"/>
              <a:t>服务接口</a:t>
            </a:r>
            <a:endParaRPr lang="en-US" altLang="zh-CN" dirty="0"/>
          </a:p>
          <a:p>
            <a:r>
              <a:rPr lang="en-US" altLang="zh-CN" dirty="0"/>
              <a:t>8.2.2  </a:t>
            </a:r>
            <a:r>
              <a:rPr lang="zh-CN" altLang="en-US" dirty="0"/>
              <a:t>添加使用</a:t>
            </a:r>
            <a:r>
              <a:rPr lang="en-US" altLang="zh-CN" dirty="0"/>
              <a:t>Button</a:t>
            </a:r>
            <a:r>
              <a:rPr lang="zh-CN" altLang="en-US" dirty="0"/>
              <a:t>组件来触发单击</a:t>
            </a:r>
            <a:endParaRPr lang="en-US" altLang="zh-CN" dirty="0"/>
          </a:p>
          <a:p>
            <a:r>
              <a:rPr lang="en-US" altLang="zh-CN" dirty="0"/>
              <a:t>8.2.3  </a:t>
            </a:r>
            <a:r>
              <a:rPr lang="zh-CN" altLang="en-US" dirty="0"/>
              <a:t>发起</a:t>
            </a:r>
            <a:r>
              <a:rPr lang="en-US" altLang="zh-CN" dirty="0"/>
              <a:t>HTTP</a:t>
            </a:r>
            <a:r>
              <a:rPr lang="zh-CN" altLang="en-US" dirty="0"/>
              <a:t>请求</a:t>
            </a:r>
            <a:endParaRPr lang="en-US" altLang="zh-CN" dirty="0"/>
          </a:p>
          <a:p>
            <a:r>
              <a:rPr lang="en-US" altLang="zh-CN" dirty="0"/>
              <a:t>8.2.4  </a:t>
            </a:r>
            <a:r>
              <a:rPr lang="zh-CN" altLang="en-US" dirty="0"/>
              <a:t>增加权限</a:t>
            </a:r>
            <a:endParaRPr lang="en-US" altLang="zh-CN" dirty="0"/>
          </a:p>
          <a:p>
            <a:r>
              <a:rPr lang="en-US" altLang="zh-CN" dirty="0"/>
              <a:t>8.2.5  </a:t>
            </a:r>
            <a:r>
              <a:rPr lang="zh-CN" altLang="en-US" dirty="0"/>
              <a:t>运行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751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8.2.1  </a:t>
            </a:r>
            <a:r>
              <a:rPr lang="zh-CN" altLang="en-US" dirty="0"/>
              <a:t>准备一个</a:t>
            </a:r>
            <a:r>
              <a:rPr lang="en-US" altLang="zh-CN" dirty="0"/>
              <a:t>HTTP</a:t>
            </a:r>
            <a:r>
              <a:rPr lang="zh-CN" altLang="en-US" dirty="0"/>
              <a:t>服务接口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</a:t>
            </a:r>
            <a:r>
              <a:rPr lang="zh-CN" altLang="en-US" dirty="0"/>
              <a:t>服务接口的地址为</a:t>
            </a:r>
            <a:r>
              <a:rPr lang="en-US" altLang="zh-CN" dirty="0"/>
              <a:t>https://waylau.com/data/people.json</a:t>
            </a:r>
            <a:r>
              <a:rPr lang="zh-CN" altLang="en-US" dirty="0"/>
              <a:t>，通过调用该接口，可以返回如下</a:t>
            </a:r>
            <a:r>
              <a:rPr lang="en-US" altLang="zh-CN" dirty="0"/>
              <a:t>JSON</a:t>
            </a:r>
            <a:r>
              <a:rPr lang="zh-CN" altLang="en-US" dirty="0"/>
              <a:t>格式的数据：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[{"name": "Michael"},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{"name": "Andy </a:t>
            </a:r>
            <a:r>
              <a:rPr lang="en-US" altLang="zh-CN" dirty="0" err="1">
                <a:solidFill>
                  <a:srgbClr val="00B0F0"/>
                </a:solidFill>
              </a:rPr>
              <a:t>Huang","age</a:t>
            </a:r>
            <a:r>
              <a:rPr lang="en-US" altLang="zh-CN" dirty="0">
                <a:solidFill>
                  <a:srgbClr val="00B0F0"/>
                </a:solidFill>
              </a:rPr>
              <a:t>": 25,"homePage": "https://waylau.com/books"},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{"name": "</a:t>
            </a:r>
            <a:r>
              <a:rPr lang="en-US" altLang="zh-CN" dirty="0" err="1">
                <a:solidFill>
                  <a:srgbClr val="00B0F0"/>
                </a:solidFill>
              </a:rPr>
              <a:t>Justin","age</a:t>
            </a:r>
            <a:r>
              <a:rPr lang="en-US" altLang="zh-CN" dirty="0">
                <a:solidFill>
                  <a:srgbClr val="00B0F0"/>
                </a:solidFill>
              </a:rPr>
              <a:t>": 19},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{"name": "Way </a:t>
            </a:r>
            <a:r>
              <a:rPr lang="en-US" altLang="zh-CN" dirty="0" err="1">
                <a:solidFill>
                  <a:srgbClr val="00B0F0"/>
                </a:solidFill>
              </a:rPr>
              <a:t>Lau","age</a:t>
            </a:r>
            <a:r>
              <a:rPr lang="en-US" altLang="zh-CN" dirty="0">
                <a:solidFill>
                  <a:srgbClr val="00B0F0"/>
                </a:solidFill>
              </a:rPr>
              <a:t>": 35,"homePage": "https://waylau.com"}]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13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8.2.2  </a:t>
            </a:r>
            <a:r>
              <a:rPr lang="zh-CN" altLang="en-US" dirty="0"/>
              <a:t>添加使用</a:t>
            </a:r>
            <a:r>
              <a:rPr lang="en-US" altLang="zh-CN" dirty="0"/>
              <a:t>Button</a:t>
            </a:r>
            <a:r>
              <a:rPr lang="zh-CN" altLang="en-US" dirty="0"/>
              <a:t>组件来触发单击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0" y="1896750"/>
            <a:ext cx="1048340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在初始化的</a:t>
            </a:r>
            <a:r>
              <a:rPr lang="en-US" altLang="zh-CN" sz="1200" dirty="0"/>
              <a:t>Text</a:t>
            </a:r>
            <a:r>
              <a:rPr lang="zh-CN" altLang="en-US" sz="1200" dirty="0"/>
              <a:t>组件的下方增加一个</a:t>
            </a:r>
            <a:r>
              <a:rPr lang="en-US" altLang="zh-CN" sz="1200" dirty="0"/>
              <a:t>Button</a:t>
            </a:r>
            <a:r>
              <a:rPr lang="zh-CN" altLang="en-US" sz="1200" dirty="0"/>
              <a:t>组件，以实现“请求”按钮。代码如下：</a:t>
            </a:r>
          </a:p>
          <a:p>
            <a:r>
              <a:rPr lang="en-US" altLang="zh-CN" sz="1200" dirty="0"/>
              <a:t>build() {</a:t>
            </a:r>
          </a:p>
          <a:p>
            <a:r>
              <a:rPr lang="en-US" altLang="zh-CN" sz="1200" dirty="0"/>
              <a:t>Row()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Text(</a:t>
            </a:r>
            <a:r>
              <a:rPr lang="en-US" altLang="zh-CN" sz="1200" dirty="0" err="1"/>
              <a:t>this.message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(38)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fontWeight</a:t>
            </a:r>
            <a:r>
              <a:rPr lang="en-US" altLang="zh-CN" sz="1200" dirty="0"/>
              <a:t>(</a:t>
            </a:r>
            <a:r>
              <a:rPr lang="en-US" altLang="zh-CN" sz="1200" dirty="0" err="1"/>
              <a:t>FontWeight.Bold</a:t>
            </a:r>
            <a:r>
              <a:rPr lang="en-US" altLang="zh-CN" sz="1200" dirty="0"/>
              <a:t>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//</a:t>
            </a:r>
            <a:r>
              <a:rPr lang="zh-CN" altLang="en-US" sz="1200" dirty="0"/>
              <a:t>请求</a:t>
            </a:r>
          </a:p>
          <a:p>
            <a:r>
              <a:rPr lang="zh-CN" altLang="en-US" sz="1200" dirty="0"/>
              <a:t>    </a:t>
            </a:r>
            <a:r>
              <a:rPr lang="en-US" altLang="zh-CN" sz="1200" dirty="0"/>
              <a:t>Button(('</a:t>
            </a:r>
            <a:r>
              <a:rPr lang="zh-CN" altLang="en-US" sz="1200" dirty="0"/>
              <a:t>请求</a:t>
            </a:r>
            <a:r>
              <a:rPr lang="en-US" altLang="zh-CN" sz="1200" dirty="0"/>
              <a:t>'), { type: </a:t>
            </a:r>
            <a:r>
              <a:rPr lang="en-US" altLang="zh-CN" sz="1200" dirty="0" err="1"/>
              <a:t>ButtonType.Capsule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    .width(140)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(40)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fontWeight</a:t>
            </a:r>
            <a:r>
              <a:rPr lang="en-US" altLang="zh-CN" sz="1200" dirty="0"/>
              <a:t>(</a:t>
            </a:r>
            <a:r>
              <a:rPr lang="en-US" altLang="zh-CN" sz="1200" dirty="0" err="1"/>
              <a:t>FontWeight.Medium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    .margin({ top: 20, bottom: 20 })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onClick</a:t>
            </a:r>
            <a:r>
              <a:rPr lang="en-US" altLang="zh-CN" sz="1200" dirty="0"/>
              <a:t>(() =&gt; {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this.httpReq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  })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}</a:t>
            </a:r>
          </a:p>
          <a:p>
            <a:r>
              <a:rPr lang="en-US" altLang="zh-CN" sz="1200" dirty="0"/>
              <a:t>.height('100%')</a:t>
            </a:r>
          </a:p>
          <a:p>
            <a:r>
              <a:rPr lang="en-US" altLang="zh-CN" sz="1200" dirty="0"/>
              <a:t>}</a:t>
            </a:r>
          </a:p>
          <a:p>
            <a:r>
              <a:rPr lang="zh-CN" altLang="en-US" sz="1200" dirty="0"/>
              <a:t>当触发</a:t>
            </a:r>
            <a:r>
              <a:rPr lang="en-US" altLang="zh-CN" sz="1200" dirty="0" err="1"/>
              <a:t>onClick</a:t>
            </a:r>
            <a:r>
              <a:rPr lang="zh-CN" altLang="en-US" sz="1200" dirty="0"/>
              <a:t>事件时，会执行</a:t>
            </a:r>
            <a:r>
              <a:rPr lang="en-US" altLang="zh-CN" sz="1200" dirty="0" err="1"/>
              <a:t>httpReq</a:t>
            </a:r>
            <a:r>
              <a:rPr lang="zh-CN" altLang="en-US" sz="1200" dirty="0"/>
              <a:t>方法。</a:t>
            </a:r>
          </a:p>
        </p:txBody>
      </p:sp>
    </p:spTree>
    <p:extLst>
      <p:ext uri="{BB962C8B-B14F-4D97-AF65-F5344CB8AC3E}">
        <p14:creationId xmlns:p14="http://schemas.microsoft.com/office/powerpoint/2010/main" val="1996869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</TotalTime>
  <Words>3000</Words>
  <Application>Microsoft Office PowerPoint</Application>
  <PresentationFormat>宽屏</PresentationFormat>
  <Paragraphs>357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主题</vt:lpstr>
      <vt:lpstr>第8章  网络编程</vt:lpstr>
      <vt:lpstr>本章简介</vt:lpstr>
      <vt:lpstr>本章内容</vt:lpstr>
      <vt:lpstr>8.1  HTTP数据请求概述</vt:lpstr>
      <vt:lpstr>8.1.1  HTTP请求方法</vt:lpstr>
      <vt:lpstr>8.1.2  HTTP状态码</vt:lpstr>
      <vt:lpstr>8.2  实战：通过HTTP请求数据</vt:lpstr>
      <vt:lpstr>8.2.1  准备一个HTTP服务接口</vt:lpstr>
      <vt:lpstr>8.2.2  添加使用Button组件来触发单击</vt:lpstr>
      <vt:lpstr>8.2.3  发起HTTP请求</vt:lpstr>
      <vt:lpstr>8.2.4  增加权限</vt:lpstr>
      <vt:lpstr>8.2.5  运行</vt:lpstr>
      <vt:lpstr>8.3  Web组件概述</vt:lpstr>
      <vt:lpstr>8.3.1  加载本地网页</vt:lpstr>
      <vt:lpstr>8.3.2  加载在线网页</vt:lpstr>
      <vt:lpstr>8.3.3  隐私模式加载在线网页</vt:lpstr>
      <vt:lpstr>8.3.4  网页缩放</vt:lpstr>
      <vt:lpstr>8.3.5  文本缩放</vt:lpstr>
      <vt:lpstr>8.3.6  Web组件事件</vt:lpstr>
      <vt:lpstr>8.3.7  Web和JavaScript交互</vt:lpstr>
      <vt:lpstr>Web组件调用JavaScript方法</vt:lpstr>
      <vt:lpstr>JavaScript调用Web组件方法</vt:lpstr>
      <vt:lpstr>8.3.8  处理页面导航</vt:lpstr>
      <vt:lpstr> 8.4  实战：Web组件加载在线网页</vt:lpstr>
      <vt:lpstr>8.4.1  准备一个在线网页地址</vt:lpstr>
      <vt:lpstr>8.4.2  声明网络访问权限</vt:lpstr>
      <vt:lpstr>8.4.3  发起HTTP请求</vt:lpstr>
      <vt:lpstr>8.4.4  运行</vt:lpstr>
      <vt:lpstr>8.5  本章小结</vt:lpstr>
      <vt:lpstr>8.6  上机练习：实现一个Web组件展示HTML页面的应用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133</cp:revision>
  <dcterms:created xsi:type="dcterms:W3CDTF">2020-09-05T11:09:37Z</dcterms:created>
  <dcterms:modified xsi:type="dcterms:W3CDTF">2024-11-24T07:58:36Z</dcterms:modified>
</cp:coreProperties>
</file>