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0" r:id="rId5"/>
    <p:sldId id="261" r:id="rId6"/>
    <p:sldId id="293" r:id="rId7"/>
    <p:sldId id="294" r:id="rId8"/>
    <p:sldId id="295" r:id="rId9"/>
    <p:sldId id="310" r:id="rId10"/>
    <p:sldId id="292" r:id="rId11"/>
    <p:sldId id="264" r:id="rId12"/>
    <p:sldId id="347" r:id="rId13"/>
    <p:sldId id="348" r:id="rId14"/>
    <p:sldId id="271" r:id="rId15"/>
    <p:sldId id="272" r:id="rId16"/>
    <p:sldId id="312" r:id="rId17"/>
    <p:sldId id="300" r:id="rId18"/>
    <p:sldId id="273" r:id="rId19"/>
    <p:sldId id="278" r:id="rId20"/>
    <p:sldId id="315" r:id="rId21"/>
    <p:sldId id="316" r:id="rId22"/>
    <p:sldId id="318" r:id="rId23"/>
    <p:sldId id="319" r:id="rId24"/>
    <p:sldId id="320" r:id="rId25"/>
    <p:sldId id="321" r:id="rId26"/>
    <p:sldId id="322" r:id="rId27"/>
    <p:sldId id="323" r:id="rId28"/>
    <p:sldId id="324" r:id="rId29"/>
    <p:sldId id="325" r:id="rId30"/>
    <p:sldId id="326" r:id="rId31"/>
    <p:sldId id="327" r:id="rId32"/>
    <p:sldId id="328" r:id="rId33"/>
    <p:sldId id="329" r:id="rId34"/>
    <p:sldId id="332" r:id="rId35"/>
    <p:sldId id="286" r:id="rId36"/>
    <p:sldId id="274"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225"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445660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969262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008147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1188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53601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69307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544738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93673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50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75013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36148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322681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11</a:t>
            </a:r>
            <a:r>
              <a:rPr lang="zh-CN" altLang="en-US" dirty="0"/>
              <a:t>章 多媒体开发</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666601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11.1.3  </a:t>
            </a:r>
            <a:r>
              <a:rPr lang="zh-CN" altLang="en-US" dirty="0"/>
              <a:t>如何选择音频播放开发方式</a:t>
            </a:r>
          </a:p>
        </p:txBody>
      </p:sp>
      <p:sp>
        <p:nvSpPr>
          <p:cNvPr id="9" name="文本框 8"/>
          <p:cNvSpPr txBox="1"/>
          <p:nvPr/>
        </p:nvSpPr>
        <p:spPr>
          <a:xfrm>
            <a:off x="838200" y="1803041"/>
            <a:ext cx="10084157" cy="3139321"/>
          </a:xfrm>
          <a:prstGeom prst="rect">
            <a:avLst/>
          </a:prstGeom>
          <a:noFill/>
        </p:spPr>
        <p:txBody>
          <a:bodyPr wrap="square" rtlCol="0">
            <a:spAutoFit/>
          </a:bodyPr>
          <a:lstStyle/>
          <a:p>
            <a:r>
              <a:rPr lang="zh-CN" altLang="en-US" dirty="0"/>
              <a:t>常用的音频播放开发方式有以下</a:t>
            </a:r>
            <a:r>
              <a:rPr lang="en-US" altLang="zh-CN" dirty="0"/>
              <a:t>3</a:t>
            </a:r>
            <a:r>
              <a:rPr lang="zh-CN" altLang="en-US" dirty="0"/>
              <a:t>种：</a:t>
            </a:r>
            <a:endParaRPr lang="en-US" altLang="zh-CN" dirty="0"/>
          </a:p>
          <a:p>
            <a:endParaRPr lang="zh-CN" altLang="en-US" dirty="0"/>
          </a:p>
          <a:p>
            <a:pPr marL="285750" indent="-285750">
              <a:buFont typeface="Arial" panose="020B0604020202020204" pitchFamily="34" charset="0"/>
              <a:buChar char="•"/>
            </a:pPr>
            <a:r>
              <a:rPr lang="en-US" altLang="zh-CN" dirty="0" err="1">
                <a:solidFill>
                  <a:srgbClr val="00B0F0"/>
                </a:solidFill>
              </a:rPr>
              <a:t>AVPlayer</a:t>
            </a:r>
            <a:r>
              <a:rPr lang="zh-CN" altLang="en-US" dirty="0">
                <a:solidFill>
                  <a:srgbClr val="00B0F0"/>
                </a:solidFill>
              </a:rPr>
              <a:t>：功能较完善的音频、视频播放</a:t>
            </a:r>
            <a:r>
              <a:rPr lang="en-US" altLang="zh-CN" dirty="0" err="1">
                <a:solidFill>
                  <a:srgbClr val="00B0F0"/>
                </a:solidFill>
              </a:rPr>
              <a:t>ArkTS</a:t>
            </a:r>
            <a:r>
              <a:rPr lang="en-US" altLang="zh-CN" dirty="0">
                <a:solidFill>
                  <a:srgbClr val="00B0F0"/>
                </a:solidFill>
              </a:rPr>
              <a:t>/JS API</a:t>
            </a:r>
            <a:r>
              <a:rPr lang="zh-CN" altLang="en-US" dirty="0">
                <a:solidFill>
                  <a:srgbClr val="00B0F0"/>
                </a:solidFill>
              </a:rPr>
              <a:t>集成了流媒体和本地资源解析、媒体资源解封装、音频解码和音频输出功能，可以用于直接播放</a:t>
            </a:r>
            <a:r>
              <a:rPr lang="en-US" altLang="zh-CN" dirty="0">
                <a:solidFill>
                  <a:srgbClr val="00B0F0"/>
                </a:solidFill>
              </a:rPr>
              <a:t>MP3</a:t>
            </a:r>
            <a:r>
              <a:rPr lang="zh-CN" altLang="en-US" dirty="0">
                <a:solidFill>
                  <a:srgbClr val="00B0F0"/>
                </a:solidFill>
              </a:rPr>
              <a:t>、</a:t>
            </a:r>
            <a:r>
              <a:rPr lang="en-US" altLang="zh-CN" dirty="0">
                <a:solidFill>
                  <a:srgbClr val="00B0F0"/>
                </a:solidFill>
              </a:rPr>
              <a:t>m4a</a:t>
            </a:r>
            <a:r>
              <a:rPr lang="zh-CN" altLang="en-US" dirty="0">
                <a:solidFill>
                  <a:srgbClr val="00B0F0"/>
                </a:solidFill>
              </a:rPr>
              <a:t>等格式的音频文件，不支持直接播放</a:t>
            </a:r>
            <a:r>
              <a:rPr lang="en-US" altLang="zh-CN" dirty="0">
                <a:solidFill>
                  <a:srgbClr val="00B0F0"/>
                </a:solidFill>
              </a:rPr>
              <a:t>PCM</a:t>
            </a:r>
            <a:r>
              <a:rPr lang="zh-CN" altLang="en-US" dirty="0">
                <a:solidFill>
                  <a:srgbClr val="00B0F0"/>
                </a:solidFill>
              </a:rPr>
              <a:t>格式的文件。</a:t>
            </a:r>
          </a:p>
          <a:p>
            <a:pPr marL="285750" indent="-285750">
              <a:buFont typeface="Arial" panose="020B0604020202020204" pitchFamily="34" charset="0"/>
              <a:buChar char="•"/>
            </a:pPr>
            <a:r>
              <a:rPr lang="en-US" altLang="zh-CN" dirty="0" err="1">
                <a:solidFill>
                  <a:srgbClr val="00B0F0"/>
                </a:solidFill>
              </a:rPr>
              <a:t>AudioRenderer</a:t>
            </a:r>
            <a:r>
              <a:rPr lang="zh-CN" altLang="en-US" dirty="0">
                <a:solidFill>
                  <a:srgbClr val="00B0F0"/>
                </a:solidFill>
              </a:rPr>
              <a:t>：用于音频输出的</a:t>
            </a:r>
            <a:r>
              <a:rPr lang="en-US" altLang="zh-CN" dirty="0" err="1">
                <a:solidFill>
                  <a:srgbClr val="00B0F0"/>
                </a:solidFill>
              </a:rPr>
              <a:t>ArkTS</a:t>
            </a:r>
            <a:r>
              <a:rPr lang="en-US" altLang="zh-CN" dirty="0">
                <a:solidFill>
                  <a:srgbClr val="00B0F0"/>
                </a:solidFill>
              </a:rPr>
              <a:t>/JS API</a:t>
            </a:r>
            <a:r>
              <a:rPr lang="zh-CN" altLang="en-US" dirty="0">
                <a:solidFill>
                  <a:srgbClr val="00B0F0"/>
                </a:solidFill>
              </a:rPr>
              <a:t>，仅支持</a:t>
            </a:r>
            <a:r>
              <a:rPr lang="en-US" altLang="zh-CN" dirty="0">
                <a:solidFill>
                  <a:srgbClr val="00B0F0"/>
                </a:solidFill>
              </a:rPr>
              <a:t>PCM</a:t>
            </a:r>
            <a:r>
              <a:rPr lang="zh-CN" altLang="en-US" dirty="0">
                <a:solidFill>
                  <a:srgbClr val="00B0F0"/>
                </a:solidFill>
              </a:rPr>
              <a:t>格式，需要应用持续写入音频数据进行工作。应用可以在输入前添加数据预处理，如设定音频文件的采样率、位宽等，要求开发者具备音频处理的基础知识，适用于更专业、更多样化的媒体播放应用开发。</a:t>
            </a:r>
          </a:p>
          <a:p>
            <a:pPr marL="285750" indent="-285750">
              <a:buFont typeface="Arial" panose="020B0604020202020204" pitchFamily="34" charset="0"/>
              <a:buChar char="•"/>
            </a:pPr>
            <a:r>
              <a:rPr lang="en-US" altLang="zh-CN" dirty="0" err="1">
                <a:solidFill>
                  <a:srgbClr val="00B0F0"/>
                </a:solidFill>
              </a:rPr>
              <a:t>OpenSL</a:t>
            </a:r>
            <a:r>
              <a:rPr lang="en-US" altLang="zh-CN" dirty="0">
                <a:solidFill>
                  <a:srgbClr val="00B0F0"/>
                </a:solidFill>
              </a:rPr>
              <a:t> ES</a:t>
            </a:r>
            <a:r>
              <a:rPr lang="zh-CN" altLang="en-US" dirty="0">
                <a:solidFill>
                  <a:srgbClr val="00B0F0"/>
                </a:solidFill>
              </a:rPr>
              <a:t>：一套跨平台标准化的音频</a:t>
            </a:r>
            <a:r>
              <a:rPr lang="en-US" altLang="zh-CN" dirty="0">
                <a:solidFill>
                  <a:srgbClr val="00B0F0"/>
                </a:solidFill>
              </a:rPr>
              <a:t>Native API</a:t>
            </a:r>
            <a:r>
              <a:rPr lang="zh-CN" altLang="en-US" dirty="0">
                <a:solidFill>
                  <a:srgbClr val="00B0F0"/>
                </a:solidFill>
              </a:rPr>
              <a:t>，目前阶段唯一的音频类</a:t>
            </a:r>
            <a:r>
              <a:rPr lang="en-US" altLang="zh-CN" dirty="0">
                <a:solidFill>
                  <a:srgbClr val="00B0F0"/>
                </a:solidFill>
              </a:rPr>
              <a:t>Native API</a:t>
            </a:r>
            <a:r>
              <a:rPr lang="zh-CN" altLang="en-US" dirty="0">
                <a:solidFill>
                  <a:srgbClr val="00B0F0"/>
                </a:solidFill>
              </a:rPr>
              <a:t>，同样提供音频输出能力，仅支持</a:t>
            </a:r>
            <a:r>
              <a:rPr lang="en-US" altLang="zh-CN" dirty="0">
                <a:solidFill>
                  <a:srgbClr val="00B0F0"/>
                </a:solidFill>
              </a:rPr>
              <a:t>PCM</a:t>
            </a:r>
            <a:r>
              <a:rPr lang="zh-CN" altLang="en-US" dirty="0">
                <a:solidFill>
                  <a:srgbClr val="00B0F0"/>
                </a:solidFill>
              </a:rPr>
              <a:t>格式，适用于从其他嵌入式平台移植，或依赖在</a:t>
            </a:r>
            <a:r>
              <a:rPr lang="en-US" altLang="zh-CN" dirty="0">
                <a:solidFill>
                  <a:srgbClr val="00B0F0"/>
                </a:solidFill>
              </a:rPr>
              <a:t>Native</a:t>
            </a:r>
            <a:r>
              <a:rPr lang="zh-CN" altLang="en-US" dirty="0">
                <a:solidFill>
                  <a:srgbClr val="00B0F0"/>
                </a:solidFill>
              </a:rPr>
              <a:t>层实现音频输出功能的播放应用使用。</a:t>
            </a:r>
          </a:p>
        </p:txBody>
      </p:sp>
    </p:spTree>
    <p:extLst>
      <p:ext uri="{BB962C8B-B14F-4D97-AF65-F5344CB8AC3E}">
        <p14:creationId xmlns:p14="http://schemas.microsoft.com/office/powerpoint/2010/main" val="40406493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11.1.4  </a:t>
            </a:r>
            <a:r>
              <a:rPr lang="en-US" altLang="zh-CN" dirty="0" err="1"/>
              <a:t>AVPlayer</a:t>
            </a:r>
            <a:r>
              <a:rPr lang="en-US" altLang="zh-CN" dirty="0"/>
              <a:t> API</a:t>
            </a:r>
            <a:r>
              <a:rPr lang="zh-CN" altLang="en-US" dirty="0"/>
              <a:t>的开发步骤</a:t>
            </a:r>
          </a:p>
        </p:txBody>
      </p:sp>
      <p:sp>
        <p:nvSpPr>
          <p:cNvPr id="3" name="内容占位符 2"/>
          <p:cNvSpPr>
            <a:spLocks noGrp="1"/>
          </p:cNvSpPr>
          <p:nvPr>
            <p:ph idx="1"/>
          </p:nvPr>
        </p:nvSpPr>
        <p:spPr>
          <a:xfrm>
            <a:off x="696532" y="2005929"/>
            <a:ext cx="10515600" cy="4351338"/>
          </a:xfrm>
        </p:spPr>
        <p:txBody>
          <a:bodyPr>
            <a:normAutofit fontScale="47500" lnSpcReduction="20000"/>
          </a:bodyPr>
          <a:lstStyle/>
          <a:p>
            <a:pPr marL="0" indent="0">
              <a:buNone/>
            </a:pPr>
            <a:r>
              <a:rPr lang="zh-CN" altLang="en-US" dirty="0"/>
              <a:t>（</a:t>
            </a:r>
            <a:r>
              <a:rPr lang="en-US" altLang="zh-CN" dirty="0"/>
              <a:t>1</a:t>
            </a:r>
            <a:r>
              <a:rPr lang="zh-CN" altLang="en-US" dirty="0"/>
              <a:t>）创建实例</a:t>
            </a:r>
            <a:r>
              <a:rPr lang="en-US" altLang="zh-CN" dirty="0" err="1"/>
              <a:t>createAVPlayer</a:t>
            </a:r>
            <a:r>
              <a:rPr lang="en-US" altLang="zh-CN" dirty="0"/>
              <a:t>()</a:t>
            </a:r>
            <a:r>
              <a:rPr lang="zh-CN" altLang="en-US" dirty="0"/>
              <a:t>，</a:t>
            </a:r>
            <a:r>
              <a:rPr lang="en-US" altLang="zh-CN" dirty="0" err="1"/>
              <a:t>AVPlayer</a:t>
            </a:r>
            <a:r>
              <a:rPr lang="zh-CN" altLang="en-US" dirty="0"/>
              <a:t>初始化</a:t>
            </a:r>
            <a:r>
              <a:rPr lang="en-US" altLang="zh-CN" dirty="0"/>
              <a:t>idle</a:t>
            </a:r>
            <a:r>
              <a:rPr lang="zh-CN" altLang="en-US" dirty="0"/>
              <a:t>状态。 设置业务需要的监听事件，搭配全流程场景使用。支持的监听事件说明如下：</a:t>
            </a:r>
          </a:p>
          <a:p>
            <a:r>
              <a:rPr lang="en-US" altLang="zh-CN" dirty="0" err="1">
                <a:solidFill>
                  <a:srgbClr val="00B0F0"/>
                </a:solidFill>
              </a:rPr>
              <a:t>stateChange</a:t>
            </a:r>
            <a:r>
              <a:rPr lang="zh-CN" altLang="en-US" dirty="0">
                <a:solidFill>
                  <a:srgbClr val="00B0F0"/>
                </a:solidFill>
              </a:rPr>
              <a:t>：监听播放器的</a:t>
            </a:r>
            <a:r>
              <a:rPr lang="en-US" altLang="zh-CN" dirty="0">
                <a:solidFill>
                  <a:srgbClr val="00B0F0"/>
                </a:solidFill>
              </a:rPr>
              <a:t>state</a:t>
            </a:r>
            <a:r>
              <a:rPr lang="zh-CN" altLang="en-US" dirty="0">
                <a:solidFill>
                  <a:srgbClr val="00B0F0"/>
                </a:solidFill>
              </a:rPr>
              <a:t>属性改变。</a:t>
            </a:r>
          </a:p>
          <a:p>
            <a:r>
              <a:rPr lang="en-US" altLang="zh-CN" dirty="0">
                <a:solidFill>
                  <a:srgbClr val="00B0F0"/>
                </a:solidFill>
              </a:rPr>
              <a:t>error</a:t>
            </a:r>
            <a:r>
              <a:rPr lang="zh-CN" altLang="en-US" dirty="0">
                <a:solidFill>
                  <a:srgbClr val="00B0F0"/>
                </a:solidFill>
              </a:rPr>
              <a:t>：监听播放器的错误信息。</a:t>
            </a:r>
          </a:p>
          <a:p>
            <a:r>
              <a:rPr lang="en-US" altLang="zh-CN" dirty="0" err="1">
                <a:solidFill>
                  <a:srgbClr val="00B0F0"/>
                </a:solidFill>
              </a:rPr>
              <a:t>durationUpdate</a:t>
            </a:r>
            <a:r>
              <a:rPr lang="zh-CN" altLang="en-US" dirty="0">
                <a:solidFill>
                  <a:srgbClr val="00B0F0"/>
                </a:solidFill>
              </a:rPr>
              <a:t>：用于进度条，监听进度条长度，刷新资源时长。</a:t>
            </a:r>
          </a:p>
          <a:p>
            <a:r>
              <a:rPr lang="en-US" altLang="zh-CN" dirty="0" err="1">
                <a:solidFill>
                  <a:srgbClr val="00B0F0"/>
                </a:solidFill>
              </a:rPr>
              <a:t>timeUpdate</a:t>
            </a:r>
            <a:r>
              <a:rPr lang="zh-CN" altLang="en-US" dirty="0">
                <a:solidFill>
                  <a:srgbClr val="00B0F0"/>
                </a:solidFill>
              </a:rPr>
              <a:t>：监听进度条当前位置，刷新当前时间。</a:t>
            </a:r>
          </a:p>
          <a:p>
            <a:r>
              <a:rPr lang="en-US" altLang="zh-CN" dirty="0" err="1">
                <a:solidFill>
                  <a:srgbClr val="00B0F0"/>
                </a:solidFill>
              </a:rPr>
              <a:t>seekDone</a:t>
            </a:r>
            <a:r>
              <a:rPr lang="zh-CN" altLang="en-US" dirty="0">
                <a:solidFill>
                  <a:srgbClr val="00B0F0"/>
                </a:solidFill>
              </a:rPr>
              <a:t>：响应</a:t>
            </a:r>
            <a:r>
              <a:rPr lang="en-US" altLang="zh-CN" dirty="0">
                <a:solidFill>
                  <a:srgbClr val="00B0F0"/>
                </a:solidFill>
              </a:rPr>
              <a:t>API</a:t>
            </a:r>
            <a:r>
              <a:rPr lang="zh-CN" altLang="en-US" dirty="0">
                <a:solidFill>
                  <a:srgbClr val="00B0F0"/>
                </a:solidFill>
              </a:rPr>
              <a:t>调用，监听</a:t>
            </a:r>
            <a:r>
              <a:rPr lang="en-US" altLang="zh-CN" dirty="0">
                <a:solidFill>
                  <a:srgbClr val="00B0F0"/>
                </a:solidFill>
              </a:rPr>
              <a:t>seek()</a:t>
            </a:r>
            <a:r>
              <a:rPr lang="zh-CN" altLang="en-US" dirty="0">
                <a:solidFill>
                  <a:srgbClr val="00B0F0"/>
                </a:solidFill>
              </a:rPr>
              <a:t>请求完成情况。</a:t>
            </a:r>
          </a:p>
          <a:p>
            <a:r>
              <a:rPr lang="en-US" altLang="zh-CN" dirty="0" err="1">
                <a:solidFill>
                  <a:srgbClr val="00B0F0"/>
                </a:solidFill>
              </a:rPr>
              <a:t>speedDone</a:t>
            </a:r>
            <a:r>
              <a:rPr lang="zh-CN" altLang="en-US" dirty="0">
                <a:solidFill>
                  <a:srgbClr val="00B0F0"/>
                </a:solidFill>
              </a:rPr>
              <a:t>：响应</a:t>
            </a:r>
            <a:r>
              <a:rPr lang="en-US" altLang="zh-CN" dirty="0">
                <a:solidFill>
                  <a:srgbClr val="00B0F0"/>
                </a:solidFill>
              </a:rPr>
              <a:t>API</a:t>
            </a:r>
            <a:r>
              <a:rPr lang="zh-CN" altLang="en-US" dirty="0">
                <a:solidFill>
                  <a:srgbClr val="00B0F0"/>
                </a:solidFill>
              </a:rPr>
              <a:t>调用，监听</a:t>
            </a:r>
            <a:r>
              <a:rPr lang="en-US" altLang="zh-CN" dirty="0" err="1">
                <a:solidFill>
                  <a:srgbClr val="00B0F0"/>
                </a:solidFill>
              </a:rPr>
              <a:t>setSpeed</a:t>
            </a:r>
            <a:r>
              <a:rPr lang="en-US" altLang="zh-CN" dirty="0">
                <a:solidFill>
                  <a:srgbClr val="00B0F0"/>
                </a:solidFill>
              </a:rPr>
              <a:t>()</a:t>
            </a:r>
            <a:r>
              <a:rPr lang="zh-CN" altLang="en-US" dirty="0">
                <a:solidFill>
                  <a:srgbClr val="00B0F0"/>
                </a:solidFill>
              </a:rPr>
              <a:t>请求完成情况。</a:t>
            </a:r>
          </a:p>
          <a:p>
            <a:r>
              <a:rPr lang="en-US" altLang="zh-CN" dirty="0" err="1">
                <a:solidFill>
                  <a:srgbClr val="00B0F0"/>
                </a:solidFill>
              </a:rPr>
              <a:t>volumeChange</a:t>
            </a:r>
            <a:r>
              <a:rPr lang="zh-CN" altLang="en-US" dirty="0">
                <a:solidFill>
                  <a:srgbClr val="00B0F0"/>
                </a:solidFill>
              </a:rPr>
              <a:t>：响应</a:t>
            </a:r>
            <a:r>
              <a:rPr lang="en-US" altLang="zh-CN" dirty="0">
                <a:solidFill>
                  <a:srgbClr val="00B0F0"/>
                </a:solidFill>
              </a:rPr>
              <a:t>API</a:t>
            </a:r>
            <a:r>
              <a:rPr lang="zh-CN" altLang="en-US" dirty="0">
                <a:solidFill>
                  <a:srgbClr val="00B0F0"/>
                </a:solidFill>
              </a:rPr>
              <a:t>调用，监听</a:t>
            </a:r>
            <a:r>
              <a:rPr lang="en-US" altLang="zh-CN" dirty="0" err="1">
                <a:solidFill>
                  <a:srgbClr val="00B0F0"/>
                </a:solidFill>
              </a:rPr>
              <a:t>setVolume</a:t>
            </a:r>
            <a:r>
              <a:rPr lang="en-US" altLang="zh-CN" dirty="0">
                <a:solidFill>
                  <a:srgbClr val="00B0F0"/>
                </a:solidFill>
              </a:rPr>
              <a:t>()</a:t>
            </a:r>
            <a:r>
              <a:rPr lang="zh-CN" altLang="en-US" dirty="0">
                <a:solidFill>
                  <a:srgbClr val="00B0F0"/>
                </a:solidFill>
              </a:rPr>
              <a:t>请求完成情况。</a:t>
            </a:r>
          </a:p>
          <a:p>
            <a:r>
              <a:rPr lang="en-US" altLang="zh-CN" dirty="0" err="1">
                <a:solidFill>
                  <a:srgbClr val="00B0F0"/>
                </a:solidFill>
              </a:rPr>
              <a:t>bufferingUpdate</a:t>
            </a:r>
            <a:r>
              <a:rPr lang="zh-CN" altLang="en-US" dirty="0">
                <a:solidFill>
                  <a:srgbClr val="00B0F0"/>
                </a:solidFill>
              </a:rPr>
              <a:t>：用于网络播放，监听网络播放缓冲信息，用于上报缓冲百分比以及缓存播放进度。</a:t>
            </a:r>
          </a:p>
          <a:p>
            <a:r>
              <a:rPr lang="en-US" altLang="zh-CN" dirty="0" err="1">
                <a:solidFill>
                  <a:srgbClr val="00B0F0"/>
                </a:solidFill>
              </a:rPr>
              <a:t>audioInterrupt</a:t>
            </a:r>
            <a:r>
              <a:rPr lang="zh-CN" altLang="en-US" dirty="0">
                <a:solidFill>
                  <a:srgbClr val="00B0F0"/>
                </a:solidFill>
              </a:rPr>
              <a:t>：监听音频焦点切换信息，搭配属性</a:t>
            </a:r>
            <a:r>
              <a:rPr lang="en-US" altLang="zh-CN" dirty="0" err="1">
                <a:solidFill>
                  <a:srgbClr val="00B0F0"/>
                </a:solidFill>
              </a:rPr>
              <a:t>audioInterruptMode</a:t>
            </a:r>
            <a:r>
              <a:rPr lang="zh-CN" altLang="en-US" dirty="0">
                <a:solidFill>
                  <a:srgbClr val="00B0F0"/>
                </a:solidFill>
              </a:rPr>
              <a:t>使用。</a:t>
            </a:r>
          </a:p>
          <a:p>
            <a:pPr marL="0" indent="0">
              <a:buNone/>
            </a:pPr>
            <a:r>
              <a:rPr lang="zh-CN" altLang="en-US" dirty="0"/>
              <a:t>（</a:t>
            </a:r>
            <a:r>
              <a:rPr lang="en-US" altLang="zh-CN" dirty="0"/>
              <a:t>2</a:t>
            </a:r>
            <a:r>
              <a:rPr lang="zh-CN" altLang="en-US" dirty="0"/>
              <a:t>）设置资源：设置</a:t>
            </a:r>
            <a:r>
              <a:rPr lang="en-US" altLang="zh-CN" dirty="0"/>
              <a:t>URL</a:t>
            </a:r>
            <a:r>
              <a:rPr lang="zh-CN" altLang="en-US" dirty="0"/>
              <a:t>属性，</a:t>
            </a:r>
            <a:r>
              <a:rPr lang="en-US" altLang="zh-CN" dirty="0" err="1"/>
              <a:t>AVPlayer</a:t>
            </a:r>
            <a:r>
              <a:rPr lang="zh-CN" altLang="en-US" dirty="0"/>
              <a:t>进入</a:t>
            </a:r>
            <a:r>
              <a:rPr lang="en-US" altLang="zh-CN" dirty="0"/>
              <a:t>initialized</a:t>
            </a:r>
            <a:r>
              <a:rPr lang="zh-CN" altLang="en-US" dirty="0"/>
              <a:t>状态。</a:t>
            </a:r>
          </a:p>
          <a:p>
            <a:pPr marL="0" indent="0">
              <a:buNone/>
            </a:pPr>
            <a:r>
              <a:rPr lang="zh-CN" altLang="en-US" dirty="0"/>
              <a:t>（</a:t>
            </a:r>
            <a:r>
              <a:rPr lang="en-US" altLang="zh-CN" dirty="0"/>
              <a:t>3</a:t>
            </a:r>
            <a:r>
              <a:rPr lang="zh-CN" altLang="en-US" dirty="0"/>
              <a:t>）准备播放：调用</a:t>
            </a:r>
            <a:r>
              <a:rPr lang="en-US" altLang="zh-CN" dirty="0"/>
              <a:t>prepare()</a:t>
            </a:r>
            <a:r>
              <a:rPr lang="zh-CN" altLang="en-US" dirty="0"/>
              <a:t>方法，</a:t>
            </a:r>
            <a:r>
              <a:rPr lang="en-US" altLang="zh-CN" dirty="0" err="1"/>
              <a:t>AVPlayer</a:t>
            </a:r>
            <a:r>
              <a:rPr lang="zh-CN" altLang="en-US" dirty="0"/>
              <a:t>进入</a:t>
            </a:r>
            <a:r>
              <a:rPr lang="en-US" altLang="zh-CN" dirty="0"/>
              <a:t>prepared</a:t>
            </a:r>
            <a:r>
              <a:rPr lang="zh-CN" altLang="en-US" dirty="0"/>
              <a:t>状态，此时可以获取视频的总时长（</a:t>
            </a:r>
            <a:r>
              <a:rPr lang="en-US" altLang="zh-CN" dirty="0"/>
              <a:t>duration</a:t>
            </a:r>
            <a:r>
              <a:rPr lang="zh-CN" altLang="en-US" dirty="0"/>
              <a:t>），也可以设置音量。</a:t>
            </a:r>
          </a:p>
          <a:p>
            <a:pPr marL="0" indent="0">
              <a:buNone/>
            </a:pPr>
            <a:r>
              <a:rPr lang="zh-CN" altLang="en-US" dirty="0"/>
              <a:t>（</a:t>
            </a:r>
            <a:r>
              <a:rPr lang="en-US" altLang="zh-CN" dirty="0"/>
              <a:t>4</a:t>
            </a:r>
            <a:r>
              <a:rPr lang="zh-CN" altLang="en-US" dirty="0"/>
              <a:t>）音频播控：包括播放（</a:t>
            </a:r>
            <a:r>
              <a:rPr lang="en-US" altLang="zh-CN" dirty="0"/>
              <a:t>play()</a:t>
            </a:r>
            <a:r>
              <a:rPr lang="zh-CN" altLang="en-US" dirty="0"/>
              <a:t>）、暂停（</a:t>
            </a:r>
            <a:r>
              <a:rPr lang="en-US" altLang="zh-CN" dirty="0"/>
              <a:t>pause()</a:t>
            </a:r>
            <a:r>
              <a:rPr lang="zh-CN" altLang="en-US" dirty="0"/>
              <a:t>）、跳转（</a:t>
            </a:r>
            <a:r>
              <a:rPr lang="en-US" altLang="zh-CN" dirty="0"/>
              <a:t>seek()</a:t>
            </a:r>
            <a:r>
              <a:rPr lang="zh-CN" altLang="en-US" dirty="0"/>
              <a:t>）、停止（</a:t>
            </a:r>
            <a:r>
              <a:rPr lang="en-US" altLang="zh-CN" dirty="0"/>
              <a:t>stop()</a:t>
            </a:r>
            <a:r>
              <a:rPr lang="zh-CN" altLang="en-US" dirty="0"/>
              <a:t>）等操作。</a:t>
            </a:r>
          </a:p>
          <a:p>
            <a:pPr marL="0" indent="0">
              <a:buNone/>
            </a:pPr>
            <a:r>
              <a:rPr lang="zh-CN" altLang="en-US" dirty="0"/>
              <a:t>（</a:t>
            </a:r>
            <a:r>
              <a:rPr lang="en-US" altLang="zh-CN" dirty="0"/>
              <a:t>5</a:t>
            </a:r>
            <a:r>
              <a:rPr lang="zh-CN" altLang="en-US" dirty="0"/>
              <a:t>）（可选）更换资源：调用</a:t>
            </a:r>
            <a:r>
              <a:rPr lang="en-US" altLang="zh-CN" dirty="0"/>
              <a:t>reset()</a:t>
            </a:r>
            <a:r>
              <a:rPr lang="zh-CN" altLang="en-US" dirty="0"/>
              <a:t>重置资源，</a:t>
            </a:r>
            <a:r>
              <a:rPr lang="en-US" altLang="zh-CN" dirty="0" err="1"/>
              <a:t>AVPlayer</a:t>
            </a:r>
            <a:r>
              <a:rPr lang="zh-CN" altLang="en-US" dirty="0"/>
              <a:t>重新进入</a:t>
            </a:r>
            <a:r>
              <a:rPr lang="en-US" altLang="zh-CN" dirty="0"/>
              <a:t>idle</a:t>
            </a:r>
            <a:r>
              <a:rPr lang="zh-CN" altLang="en-US" dirty="0"/>
              <a:t>状态，允许更换资源</a:t>
            </a:r>
            <a:r>
              <a:rPr lang="en-US" altLang="zh-CN" dirty="0" err="1"/>
              <a:t>url</a:t>
            </a:r>
            <a:r>
              <a:rPr lang="zh-CN" altLang="en-US" dirty="0"/>
              <a:t>。</a:t>
            </a:r>
          </a:p>
          <a:p>
            <a:pPr marL="0" indent="0">
              <a:buNone/>
            </a:pPr>
            <a:r>
              <a:rPr lang="zh-CN" altLang="en-US" dirty="0"/>
              <a:t>（</a:t>
            </a:r>
            <a:r>
              <a:rPr lang="en-US" altLang="zh-CN" dirty="0"/>
              <a:t>6</a:t>
            </a:r>
            <a:r>
              <a:rPr lang="zh-CN" altLang="en-US" dirty="0"/>
              <a:t>）退出播放：调用</a:t>
            </a:r>
            <a:r>
              <a:rPr lang="en-US" altLang="zh-CN" dirty="0"/>
              <a:t>release()</a:t>
            </a:r>
            <a:r>
              <a:rPr lang="zh-CN" altLang="en-US" dirty="0"/>
              <a:t>销毁实例，</a:t>
            </a:r>
            <a:r>
              <a:rPr lang="en-US" altLang="zh-CN" dirty="0" err="1"/>
              <a:t>AVPlayer</a:t>
            </a:r>
            <a:r>
              <a:rPr lang="zh-CN" altLang="en-US" dirty="0"/>
              <a:t>进入</a:t>
            </a:r>
            <a:r>
              <a:rPr lang="en-US" altLang="zh-CN" dirty="0"/>
              <a:t>released</a:t>
            </a:r>
            <a:r>
              <a:rPr lang="zh-CN" altLang="en-US" dirty="0"/>
              <a:t>状态，退出播放。</a:t>
            </a:r>
          </a:p>
        </p:txBody>
      </p:sp>
    </p:spTree>
    <p:extLst>
      <p:ext uri="{BB962C8B-B14F-4D97-AF65-F5344CB8AC3E}">
        <p14:creationId xmlns:p14="http://schemas.microsoft.com/office/powerpoint/2010/main" val="1578813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10475E-E039-6525-C7B5-8B4A509EAED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1410BB6-AE9E-0C66-2EDF-7B66097FDB6D}"/>
              </a:ext>
            </a:extLst>
          </p:cNvPr>
          <p:cNvSpPr>
            <a:spLocks noGrp="1"/>
          </p:cNvSpPr>
          <p:nvPr>
            <p:ph type="title"/>
          </p:nvPr>
        </p:nvSpPr>
        <p:spPr/>
        <p:txBody>
          <a:bodyPr/>
          <a:lstStyle/>
          <a:p>
            <a:r>
              <a:rPr lang="en-US" altLang="zh-CN" dirty="0"/>
              <a:t>11.1.5  </a:t>
            </a:r>
            <a:r>
              <a:rPr lang="zh-CN" altLang="en-US" dirty="0"/>
              <a:t>如何选择音频录制开发方式</a:t>
            </a:r>
          </a:p>
        </p:txBody>
      </p:sp>
      <p:sp>
        <p:nvSpPr>
          <p:cNvPr id="3" name="内容占位符 2">
            <a:extLst>
              <a:ext uri="{FF2B5EF4-FFF2-40B4-BE49-F238E27FC236}">
                <a16:creationId xmlns:a16="http://schemas.microsoft.com/office/drawing/2014/main" id="{FEA9BBA1-4DB2-91E0-739E-2959DB4A67BA}"/>
              </a:ext>
            </a:extLst>
          </p:cNvPr>
          <p:cNvSpPr>
            <a:spLocks noGrp="1"/>
          </p:cNvSpPr>
          <p:nvPr>
            <p:ph idx="1"/>
          </p:nvPr>
        </p:nvSpPr>
        <p:spPr>
          <a:xfrm>
            <a:off x="696532" y="2005929"/>
            <a:ext cx="10515600" cy="4351338"/>
          </a:xfrm>
        </p:spPr>
        <p:txBody>
          <a:bodyPr>
            <a:normAutofit fontScale="77500" lnSpcReduction="20000"/>
          </a:bodyPr>
          <a:lstStyle/>
          <a:p>
            <a:pPr marL="0" indent="0">
              <a:buNone/>
            </a:pPr>
            <a:r>
              <a:rPr lang="zh-CN" altLang="en-US" dirty="0"/>
              <a:t>系统提供了多样化的</a:t>
            </a:r>
            <a:r>
              <a:rPr lang="en-US" altLang="zh-CN" dirty="0"/>
              <a:t>API</a:t>
            </a:r>
            <a:r>
              <a:rPr lang="zh-CN" altLang="en-US" dirty="0"/>
              <a:t>，来帮助开发者完成音频录制的开发，不同的</a:t>
            </a:r>
            <a:r>
              <a:rPr lang="en-US" altLang="zh-CN" dirty="0"/>
              <a:t>API</a:t>
            </a:r>
            <a:r>
              <a:rPr lang="zh-CN" altLang="en-US" dirty="0"/>
              <a:t>适用于不同录音输出格式、音频使用场景或不同的开发语言。因此，选择合适的音频录制</a:t>
            </a:r>
            <a:r>
              <a:rPr lang="en-US" altLang="zh-CN" dirty="0"/>
              <a:t>API</a:t>
            </a:r>
            <a:r>
              <a:rPr lang="zh-CN" altLang="en-US" dirty="0"/>
              <a:t>，有助于降低开发工作量，实现更佳的音频录制效果。</a:t>
            </a:r>
          </a:p>
          <a:p>
            <a:pPr marL="0" indent="0">
              <a:buNone/>
            </a:pPr>
            <a:r>
              <a:rPr lang="en-US" altLang="zh-CN" dirty="0" err="1"/>
              <a:t>AudioCapturer</a:t>
            </a:r>
            <a:r>
              <a:rPr lang="zh-CN" altLang="en-US" dirty="0"/>
              <a:t>：用于音频输入的的</a:t>
            </a:r>
            <a:r>
              <a:rPr lang="en-US" altLang="zh-CN" dirty="0" err="1"/>
              <a:t>ArkTS</a:t>
            </a:r>
            <a:r>
              <a:rPr lang="en-US" altLang="zh-CN" dirty="0"/>
              <a:t>/JS API</a:t>
            </a:r>
            <a:r>
              <a:rPr lang="zh-CN" altLang="en-US" dirty="0"/>
              <a:t>，仅支持</a:t>
            </a:r>
            <a:r>
              <a:rPr lang="en-US" altLang="zh-CN" dirty="0"/>
              <a:t>PCM</a:t>
            </a:r>
            <a:r>
              <a:rPr lang="zh-CN" altLang="en-US" dirty="0"/>
              <a:t>格式，需要应用持续读取音频数据进行工作。应用可以在音频输出后添加数据处理，要求开发者具备音频处理的基础知识，适用于更专业、更多样化的媒体录制应用开发。</a:t>
            </a:r>
          </a:p>
          <a:p>
            <a:pPr marL="0" indent="0">
              <a:buNone/>
            </a:pPr>
            <a:r>
              <a:rPr lang="en-US" altLang="zh-CN" dirty="0" err="1"/>
              <a:t>OpenSL</a:t>
            </a:r>
            <a:r>
              <a:rPr lang="en-US" altLang="zh-CN" dirty="0"/>
              <a:t> ES</a:t>
            </a:r>
            <a:r>
              <a:rPr lang="zh-CN" altLang="en-US" dirty="0"/>
              <a:t>：一套跨平台标准化的音频</a:t>
            </a:r>
            <a:r>
              <a:rPr lang="en-US" altLang="zh-CN" dirty="0"/>
              <a:t>Native API</a:t>
            </a:r>
            <a:r>
              <a:rPr lang="zh-CN" altLang="en-US" dirty="0"/>
              <a:t>，同样提供音频输入原子能力，仅支持</a:t>
            </a:r>
            <a:r>
              <a:rPr lang="en-US" altLang="zh-CN" dirty="0"/>
              <a:t>PCM</a:t>
            </a:r>
            <a:r>
              <a:rPr lang="zh-CN" altLang="en-US" dirty="0"/>
              <a:t>格式，适用于从其他嵌入式平台移植，或依赖在</a:t>
            </a:r>
            <a:r>
              <a:rPr lang="en-US" altLang="zh-CN" dirty="0"/>
              <a:t>Native</a:t>
            </a:r>
            <a:r>
              <a:rPr lang="zh-CN" altLang="en-US" dirty="0"/>
              <a:t>层实现音频输入功能的录音应用使用。</a:t>
            </a:r>
          </a:p>
          <a:p>
            <a:pPr marL="0" indent="0">
              <a:buNone/>
            </a:pPr>
            <a:r>
              <a:rPr lang="en-US" altLang="zh-CN" dirty="0" err="1"/>
              <a:t>OHAudio</a:t>
            </a:r>
            <a:r>
              <a:rPr lang="zh-CN" altLang="en-US" dirty="0"/>
              <a:t>：用于音频输入的</a:t>
            </a:r>
            <a:r>
              <a:rPr lang="en-US" altLang="zh-CN" dirty="0"/>
              <a:t>Native API</a:t>
            </a:r>
            <a:r>
              <a:rPr lang="zh-CN" altLang="en-US" dirty="0"/>
              <a:t>，此</a:t>
            </a:r>
            <a:r>
              <a:rPr lang="en-US" altLang="zh-CN" dirty="0"/>
              <a:t>API</a:t>
            </a:r>
            <a:r>
              <a:rPr lang="zh-CN" altLang="en-US" dirty="0"/>
              <a:t>在设计上实现归一，同时支持普通音频通路和低时延通路。仅支持</a:t>
            </a:r>
            <a:r>
              <a:rPr lang="en-US" altLang="zh-CN" dirty="0"/>
              <a:t>PCM</a:t>
            </a:r>
            <a:r>
              <a:rPr lang="zh-CN" altLang="en-US" dirty="0"/>
              <a:t>格式，适用于依赖</a:t>
            </a:r>
            <a:r>
              <a:rPr lang="en-US" altLang="zh-CN" dirty="0"/>
              <a:t>Native</a:t>
            </a:r>
            <a:r>
              <a:rPr lang="zh-CN" altLang="en-US" dirty="0"/>
              <a:t>层实现音频输入功能的场景。</a:t>
            </a:r>
          </a:p>
          <a:p>
            <a:pPr marL="0" indent="0">
              <a:buNone/>
            </a:pPr>
            <a:r>
              <a:rPr lang="zh-CN" altLang="en-US" dirty="0"/>
              <a:t>除上述方式外，也可以通过</a:t>
            </a:r>
            <a:r>
              <a:rPr lang="en-US" altLang="zh-CN" dirty="0"/>
              <a:t>Media Kit</a:t>
            </a:r>
            <a:r>
              <a:rPr lang="zh-CN" altLang="en-US" dirty="0"/>
              <a:t>实现音频录制。</a:t>
            </a:r>
          </a:p>
          <a:p>
            <a:pPr marL="0" indent="0">
              <a:buNone/>
            </a:pPr>
            <a:r>
              <a:rPr lang="en-US" altLang="zh-CN" dirty="0" err="1"/>
              <a:t>AVRecorder</a:t>
            </a:r>
            <a:r>
              <a:rPr lang="zh-CN" altLang="en-US" dirty="0"/>
              <a:t>：用于音频录制的</a:t>
            </a:r>
            <a:r>
              <a:rPr lang="en-US" altLang="zh-CN" dirty="0" err="1"/>
              <a:t>ArkTS</a:t>
            </a:r>
            <a:r>
              <a:rPr lang="en-US" altLang="zh-CN" dirty="0"/>
              <a:t>/JS API</a:t>
            </a:r>
            <a:r>
              <a:rPr lang="zh-CN" altLang="en-US" dirty="0"/>
              <a:t>，集成了音频输入录制、音频编码和媒体封装的功能。开发者可以直接调用设备硬件如麦克风录音，并生成</a:t>
            </a:r>
            <a:r>
              <a:rPr lang="en-US" altLang="zh-CN" dirty="0"/>
              <a:t>m4a</a:t>
            </a:r>
            <a:r>
              <a:rPr lang="zh-CN" altLang="en-US" dirty="0"/>
              <a:t>音频文件。</a:t>
            </a:r>
          </a:p>
        </p:txBody>
      </p:sp>
    </p:spTree>
    <p:extLst>
      <p:ext uri="{BB962C8B-B14F-4D97-AF65-F5344CB8AC3E}">
        <p14:creationId xmlns:p14="http://schemas.microsoft.com/office/powerpoint/2010/main" val="1769171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A3B17-C638-2810-7259-775AD3CBA88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1F4390B-1686-6DF9-DBE3-567BE806F878}"/>
              </a:ext>
            </a:extLst>
          </p:cNvPr>
          <p:cNvSpPr>
            <a:spLocks noGrp="1"/>
          </p:cNvSpPr>
          <p:nvPr>
            <p:ph type="title"/>
          </p:nvPr>
        </p:nvSpPr>
        <p:spPr/>
        <p:txBody>
          <a:bodyPr/>
          <a:lstStyle/>
          <a:p>
            <a:r>
              <a:rPr lang="en-US" altLang="zh-CN" dirty="0"/>
              <a:t>11.1.6  </a:t>
            </a:r>
            <a:r>
              <a:rPr lang="en-US" altLang="zh-CN" dirty="0" err="1"/>
              <a:t>AudioCapturer</a:t>
            </a:r>
            <a:r>
              <a:rPr lang="zh-CN" altLang="en-US" dirty="0"/>
              <a:t>开发步骤</a:t>
            </a:r>
          </a:p>
        </p:txBody>
      </p:sp>
      <p:sp>
        <p:nvSpPr>
          <p:cNvPr id="3" name="内容占位符 2">
            <a:extLst>
              <a:ext uri="{FF2B5EF4-FFF2-40B4-BE49-F238E27FC236}">
                <a16:creationId xmlns:a16="http://schemas.microsoft.com/office/drawing/2014/main" id="{0EEE6D23-8A2B-AF65-AF9E-5EBE6454D120}"/>
              </a:ext>
            </a:extLst>
          </p:cNvPr>
          <p:cNvSpPr>
            <a:spLocks noGrp="1"/>
          </p:cNvSpPr>
          <p:nvPr>
            <p:ph idx="1"/>
          </p:nvPr>
        </p:nvSpPr>
        <p:spPr>
          <a:xfrm>
            <a:off x="696532" y="2005929"/>
            <a:ext cx="10515600" cy="4351338"/>
          </a:xfrm>
        </p:spPr>
        <p:txBody>
          <a:bodyPr>
            <a:normAutofit/>
          </a:bodyPr>
          <a:lstStyle/>
          <a:p>
            <a:pPr indent="269875" algn="just">
              <a:lnSpc>
                <a:spcPts val="1560"/>
              </a:lnSpc>
              <a:spcAft>
                <a:spcPts val="600"/>
              </a:spcAft>
            </a:pPr>
            <a:r>
              <a:rPr lang="zh-CN" altLang="zh-CN" sz="1800" dirty="0">
                <a:effectLst/>
                <a:latin typeface="Times New Roman" panose="02020603050405020304" pitchFamily="18" charset="0"/>
                <a:ea typeface="宋体" panose="02010600030101010101" pitchFamily="2" charset="-122"/>
              </a:rPr>
              <a:t>首先，配置音频采集参数并创建</a:t>
            </a:r>
            <a:r>
              <a:rPr lang="en-US" altLang="zh-CN" sz="1800" dirty="0" err="1">
                <a:effectLst/>
                <a:latin typeface="Times New Roman" panose="02020603050405020304" pitchFamily="18" charset="0"/>
                <a:ea typeface="宋体" panose="02010600030101010101" pitchFamily="2" charset="-122"/>
              </a:rPr>
              <a:t>AudioCapturer</a:t>
            </a:r>
            <a:r>
              <a:rPr lang="zh-CN" altLang="zh-CN" sz="1800" dirty="0">
                <a:effectLst/>
                <a:latin typeface="Times New Roman" panose="02020603050405020304" pitchFamily="18" charset="0"/>
                <a:ea typeface="宋体" panose="02010600030101010101" pitchFamily="2" charset="-122"/>
              </a:rPr>
              <a:t>实例。当设置</a:t>
            </a:r>
            <a:r>
              <a:rPr lang="en-US" altLang="zh-CN" sz="1800" dirty="0">
                <a:effectLst/>
                <a:latin typeface="Times New Roman" panose="02020603050405020304" pitchFamily="18" charset="0"/>
                <a:ea typeface="宋体" panose="02010600030101010101" pitchFamily="2" charset="-122"/>
              </a:rPr>
              <a:t>Mic</a:t>
            </a:r>
            <a:r>
              <a:rPr lang="zh-CN" altLang="zh-CN" sz="1800" dirty="0">
                <a:effectLst/>
                <a:latin typeface="Times New Roman" panose="02020603050405020304" pitchFamily="18" charset="0"/>
                <a:ea typeface="宋体" panose="02010600030101010101" pitchFamily="2" charset="-122"/>
              </a:rPr>
              <a:t>音频源（即</a:t>
            </a:r>
            <a:r>
              <a:rPr lang="en-US" altLang="zh-CN" sz="1800" dirty="0" err="1">
                <a:effectLst/>
                <a:latin typeface="Times New Roman" panose="02020603050405020304" pitchFamily="18" charset="0"/>
                <a:ea typeface="宋体" panose="02010600030101010101" pitchFamily="2" charset="-122"/>
              </a:rPr>
              <a:t>SourceType</a:t>
            </a:r>
            <a:r>
              <a:rPr lang="zh-CN" altLang="zh-CN" sz="1800" dirty="0">
                <a:effectLst/>
                <a:latin typeface="Times New Roman" panose="02020603050405020304" pitchFamily="18" charset="0"/>
                <a:ea typeface="宋体" panose="02010600030101010101" pitchFamily="2" charset="-122"/>
              </a:rPr>
              <a:t>为</a:t>
            </a:r>
            <a:r>
              <a:rPr lang="en-US" altLang="zh-CN" sz="1800" dirty="0">
                <a:effectLst/>
                <a:latin typeface="Times New Roman" panose="02020603050405020304" pitchFamily="18" charset="0"/>
                <a:ea typeface="宋体" panose="02010600030101010101" pitchFamily="2" charset="-122"/>
              </a:rPr>
              <a:t>SOURCE_TYPE_MIC</a:t>
            </a:r>
            <a:r>
              <a:rPr lang="zh-CN" altLang="zh-CN" sz="1800" dirty="0">
                <a:effectLst/>
                <a:latin typeface="Times New Roman" panose="02020603050405020304" pitchFamily="18" charset="0"/>
                <a:ea typeface="宋体" panose="02010600030101010101" pitchFamily="2" charset="-122"/>
              </a:rPr>
              <a:t>）时，需要申请麦克风权限</a:t>
            </a:r>
            <a:r>
              <a:rPr lang="en-US" altLang="zh-CN" sz="1800" dirty="0" err="1">
                <a:effectLst/>
                <a:latin typeface="Times New Roman" panose="02020603050405020304" pitchFamily="18" charset="0"/>
                <a:ea typeface="宋体" panose="02010600030101010101" pitchFamily="2" charset="-122"/>
              </a:rPr>
              <a:t>ohos.permission.MICROPHONE</a:t>
            </a:r>
            <a:r>
              <a:rPr lang="zh-CN" altLang="zh-CN" sz="1800" dirty="0">
                <a:effectLst/>
                <a:latin typeface="Times New Roman" panose="02020603050405020304" pitchFamily="18" charset="0"/>
                <a:ea typeface="宋体" panose="02010600030101010101" pitchFamily="2" charset="-122"/>
              </a:rPr>
              <a:t>。</a:t>
            </a:r>
            <a:endParaRPr lang="en-US" altLang="zh-CN" sz="1800" dirty="0">
              <a:effectLst/>
              <a:latin typeface="Times New Roman" panose="02020603050405020304" pitchFamily="18" charset="0"/>
              <a:ea typeface="宋体" panose="02010600030101010101" pitchFamily="2" charset="-122"/>
            </a:endParaRPr>
          </a:p>
          <a:p>
            <a:pPr indent="269875" algn="just">
              <a:lnSpc>
                <a:spcPts val="1560"/>
              </a:lnSpc>
              <a:spcAft>
                <a:spcPts val="600"/>
              </a:spcAft>
            </a:pPr>
            <a:r>
              <a:rPr lang="zh-CN" altLang="zh-CN" sz="1800" dirty="0">
                <a:effectLst/>
                <a:latin typeface="Times New Roman" panose="02020603050405020304" pitchFamily="18" charset="0"/>
                <a:ea typeface="宋体" panose="02010600030101010101" pitchFamily="2" charset="-122"/>
              </a:rPr>
              <a:t>接着，调用</a:t>
            </a:r>
            <a:r>
              <a:rPr lang="en-US" altLang="zh-CN" sz="1800" dirty="0">
                <a:effectLst/>
                <a:latin typeface="Times New Roman" panose="02020603050405020304" pitchFamily="18" charset="0"/>
                <a:ea typeface="宋体" panose="02010600030101010101" pitchFamily="2" charset="-122"/>
              </a:rPr>
              <a:t>on(‘</a:t>
            </a:r>
            <a:r>
              <a:rPr lang="en-US" altLang="zh-CN" sz="1800" dirty="0" err="1">
                <a:effectLst/>
                <a:latin typeface="Times New Roman" panose="02020603050405020304" pitchFamily="18" charset="0"/>
                <a:ea typeface="宋体" panose="02010600030101010101" pitchFamily="2" charset="-122"/>
              </a:rPr>
              <a:t>readData</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方法，订阅监听音频数据读入回调。</a:t>
            </a:r>
          </a:p>
          <a:p>
            <a:pPr indent="269875" algn="just">
              <a:lnSpc>
                <a:spcPts val="1560"/>
              </a:lnSpc>
              <a:spcAft>
                <a:spcPts val="600"/>
              </a:spcAft>
            </a:pPr>
            <a:r>
              <a:rPr lang="zh-CN" altLang="zh-CN" sz="1800" dirty="0">
                <a:effectLst/>
                <a:latin typeface="Times New Roman" panose="02020603050405020304" pitchFamily="18" charset="0"/>
                <a:ea typeface="宋体" panose="02010600030101010101" pitchFamily="2" charset="-122"/>
              </a:rPr>
              <a:t>再接着调用</a:t>
            </a:r>
            <a:r>
              <a:rPr lang="en-US" altLang="zh-CN" sz="1800" dirty="0">
                <a:effectLst/>
                <a:latin typeface="Times New Roman" panose="02020603050405020304" pitchFamily="18" charset="0"/>
                <a:ea typeface="宋体" panose="02010600030101010101" pitchFamily="2" charset="-122"/>
              </a:rPr>
              <a:t>start()</a:t>
            </a:r>
            <a:r>
              <a:rPr lang="zh-CN" altLang="zh-CN" sz="1800" dirty="0">
                <a:effectLst/>
                <a:latin typeface="Times New Roman" panose="02020603050405020304" pitchFamily="18" charset="0"/>
                <a:ea typeface="宋体" panose="02010600030101010101" pitchFamily="2" charset="-122"/>
              </a:rPr>
              <a:t>方法进入</a:t>
            </a:r>
            <a:r>
              <a:rPr lang="en-US" altLang="zh-CN" sz="1800" dirty="0">
                <a:effectLst/>
                <a:latin typeface="Times New Roman" panose="02020603050405020304" pitchFamily="18" charset="0"/>
                <a:ea typeface="宋体" panose="02010600030101010101" pitchFamily="2" charset="-122"/>
              </a:rPr>
              <a:t>running</a:t>
            </a:r>
            <a:r>
              <a:rPr lang="zh-CN" altLang="zh-CN" sz="1800" dirty="0">
                <a:effectLst/>
                <a:latin typeface="Times New Roman" panose="02020603050405020304" pitchFamily="18" charset="0"/>
                <a:ea typeface="宋体" panose="02010600030101010101" pitchFamily="2" charset="-122"/>
              </a:rPr>
              <a:t>状态，开始录制音频。</a:t>
            </a:r>
          </a:p>
          <a:p>
            <a:pPr indent="269875" algn="just">
              <a:lnSpc>
                <a:spcPts val="1560"/>
              </a:lnSpc>
              <a:spcAft>
                <a:spcPts val="600"/>
              </a:spcAft>
            </a:pPr>
            <a:r>
              <a:rPr lang="zh-CN" altLang="zh-CN" sz="1800" dirty="0">
                <a:effectLst/>
                <a:latin typeface="Times New Roman" panose="02020603050405020304" pitchFamily="18" charset="0"/>
                <a:ea typeface="宋体" panose="02010600030101010101" pitchFamily="2" charset="-122"/>
              </a:rPr>
              <a:t>而后调用</a:t>
            </a:r>
            <a:r>
              <a:rPr lang="en-US" altLang="zh-CN" sz="1800" dirty="0">
                <a:effectLst/>
                <a:latin typeface="Times New Roman" panose="02020603050405020304" pitchFamily="18" charset="0"/>
                <a:ea typeface="宋体" panose="02010600030101010101" pitchFamily="2" charset="-122"/>
              </a:rPr>
              <a:t>stop()</a:t>
            </a:r>
            <a:r>
              <a:rPr lang="zh-CN" altLang="zh-CN" sz="1800" dirty="0">
                <a:effectLst/>
                <a:latin typeface="Times New Roman" panose="02020603050405020304" pitchFamily="18" charset="0"/>
                <a:ea typeface="宋体" panose="02010600030101010101" pitchFamily="2" charset="-122"/>
              </a:rPr>
              <a:t>方法停止录制。</a:t>
            </a:r>
          </a:p>
          <a:p>
            <a:pPr indent="269875" algn="just">
              <a:lnSpc>
                <a:spcPts val="1560"/>
              </a:lnSpc>
              <a:spcAft>
                <a:spcPts val="600"/>
              </a:spcAft>
            </a:pPr>
            <a:r>
              <a:rPr lang="zh-CN" altLang="zh-CN" sz="1800" dirty="0">
                <a:effectLst/>
                <a:latin typeface="Times New Roman" panose="02020603050405020304" pitchFamily="18" charset="0"/>
                <a:ea typeface="宋体" panose="02010600030101010101" pitchFamily="2" charset="-122"/>
              </a:rPr>
              <a:t>最后，调用</a:t>
            </a:r>
            <a:r>
              <a:rPr lang="en-US" altLang="zh-CN" sz="1800" dirty="0">
                <a:effectLst/>
                <a:latin typeface="Times New Roman" panose="02020603050405020304" pitchFamily="18" charset="0"/>
                <a:ea typeface="宋体" panose="02010600030101010101" pitchFamily="2" charset="-122"/>
              </a:rPr>
              <a:t>release()</a:t>
            </a:r>
            <a:r>
              <a:rPr lang="zh-CN" altLang="zh-CN" sz="1800" dirty="0">
                <a:effectLst/>
                <a:latin typeface="Times New Roman" panose="02020603050405020304" pitchFamily="18" charset="0"/>
                <a:ea typeface="宋体" panose="02010600030101010101" pitchFamily="2" charset="-122"/>
              </a:rPr>
              <a:t>方法销毁实例，释放资源。</a:t>
            </a:r>
          </a:p>
          <a:p>
            <a:pPr indent="269875" algn="just">
              <a:lnSpc>
                <a:spcPts val="1560"/>
              </a:lnSpc>
              <a:spcAft>
                <a:spcPts val="600"/>
              </a:spcAft>
            </a:pP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427407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  </a:t>
            </a:r>
            <a:r>
              <a:rPr lang="zh-CN" altLang="en-US" dirty="0"/>
              <a:t>图片开发</a:t>
            </a:r>
          </a:p>
        </p:txBody>
      </p:sp>
      <p:sp>
        <p:nvSpPr>
          <p:cNvPr id="3" name="内容占位符 2"/>
          <p:cNvSpPr>
            <a:spLocks noGrp="1"/>
          </p:cNvSpPr>
          <p:nvPr>
            <p:ph idx="1"/>
          </p:nvPr>
        </p:nvSpPr>
        <p:spPr/>
        <p:txBody>
          <a:bodyPr>
            <a:normAutofit fontScale="92500"/>
          </a:bodyPr>
          <a:lstStyle/>
          <a:p>
            <a:pPr marL="0" indent="0">
              <a:buNone/>
            </a:pPr>
            <a:r>
              <a:rPr lang="zh-CN" altLang="en-US" dirty="0"/>
              <a:t>应用开发中的图片开发是对图片像素数据进行解析、处理、构造的过程，以达到目标图片效果，主要涉及图片解码、图片处理、图片编码等。</a:t>
            </a:r>
          </a:p>
          <a:p>
            <a:pPr marL="0" indent="0">
              <a:buNone/>
            </a:pPr>
            <a:r>
              <a:rPr lang="en-US" altLang="zh-CN" dirty="0"/>
              <a:t>11.2.1  </a:t>
            </a:r>
            <a:r>
              <a:rPr lang="zh-CN" altLang="en-US" dirty="0"/>
              <a:t>图片开发的基本概念</a:t>
            </a:r>
            <a:endParaRPr lang="en-US" altLang="zh-CN" dirty="0"/>
          </a:p>
          <a:p>
            <a:pPr marL="0" indent="0">
              <a:buNone/>
            </a:pPr>
            <a:r>
              <a:rPr lang="en-US" altLang="zh-CN" dirty="0"/>
              <a:t>11.2.2  </a:t>
            </a:r>
            <a:r>
              <a:rPr lang="zh-CN" altLang="en-US" dirty="0"/>
              <a:t>图片开发的主要流程</a:t>
            </a:r>
            <a:endParaRPr lang="en-US" altLang="zh-CN" dirty="0"/>
          </a:p>
          <a:p>
            <a:pPr marL="0" indent="0">
              <a:buNone/>
            </a:pPr>
            <a:r>
              <a:rPr lang="en-US" altLang="zh-CN" dirty="0"/>
              <a:t>11.2.3  </a:t>
            </a:r>
            <a:r>
              <a:rPr lang="zh-CN" altLang="en-US" dirty="0"/>
              <a:t>图片解码</a:t>
            </a:r>
            <a:endParaRPr lang="en-US" altLang="zh-CN" dirty="0"/>
          </a:p>
          <a:p>
            <a:pPr marL="0" indent="0">
              <a:buNone/>
            </a:pPr>
            <a:r>
              <a:rPr lang="en-US" altLang="zh-CN" dirty="0"/>
              <a:t>11.2.4  </a:t>
            </a:r>
            <a:r>
              <a:rPr lang="zh-CN" altLang="en-US" dirty="0"/>
              <a:t>图像变换</a:t>
            </a:r>
            <a:endParaRPr lang="en-US" altLang="zh-CN" dirty="0"/>
          </a:p>
          <a:p>
            <a:pPr marL="0" indent="0">
              <a:buNone/>
            </a:pPr>
            <a:r>
              <a:rPr lang="en-US" altLang="zh-CN" dirty="0"/>
              <a:t>11.2.5  </a:t>
            </a:r>
            <a:r>
              <a:rPr lang="zh-CN" altLang="en-US" dirty="0"/>
              <a:t>位图操作</a:t>
            </a:r>
            <a:endParaRPr lang="en-US" altLang="zh-CN" dirty="0"/>
          </a:p>
          <a:p>
            <a:pPr marL="0" indent="0">
              <a:buNone/>
            </a:pPr>
            <a:r>
              <a:rPr lang="en-US" altLang="zh-CN" dirty="0"/>
              <a:t>11.2.6  </a:t>
            </a:r>
            <a:r>
              <a:rPr lang="zh-CN" altLang="en-US" dirty="0"/>
              <a:t>图片编码</a:t>
            </a:r>
            <a:endParaRPr lang="en-US" altLang="zh-CN" dirty="0"/>
          </a:p>
          <a:p>
            <a:pPr marL="0" indent="0">
              <a:buNone/>
            </a:pPr>
            <a:r>
              <a:rPr lang="en-US" altLang="zh-CN" dirty="0"/>
              <a:t>11.2.7  </a:t>
            </a:r>
            <a:r>
              <a:rPr lang="zh-CN" altLang="en-US" dirty="0"/>
              <a:t>图片工具</a:t>
            </a:r>
          </a:p>
        </p:txBody>
      </p:sp>
    </p:spTree>
    <p:extLst>
      <p:ext uri="{BB962C8B-B14F-4D97-AF65-F5344CB8AC3E}">
        <p14:creationId xmlns:p14="http://schemas.microsoft.com/office/powerpoint/2010/main" val="2978505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11.2.1  </a:t>
            </a:r>
            <a:r>
              <a:rPr lang="zh-CN" altLang="en-US" dirty="0"/>
              <a:t>图片开发的基本概念</a:t>
            </a:r>
          </a:p>
        </p:txBody>
      </p:sp>
      <p:sp>
        <p:nvSpPr>
          <p:cNvPr id="3" name="内容占位符 2"/>
          <p:cNvSpPr>
            <a:spLocks noGrp="1"/>
          </p:cNvSpPr>
          <p:nvPr>
            <p:ph idx="1"/>
          </p:nvPr>
        </p:nvSpPr>
        <p:spPr/>
        <p:txBody>
          <a:bodyPr/>
          <a:lstStyle/>
          <a:p>
            <a:r>
              <a:rPr lang="zh-CN" altLang="en-US" dirty="0"/>
              <a:t>图片解码：是指将所支持格式的存档图片解码成统一的</a:t>
            </a:r>
            <a:r>
              <a:rPr lang="en-US" altLang="zh-CN" dirty="0" err="1"/>
              <a:t>PixelMap</a:t>
            </a:r>
            <a:r>
              <a:rPr lang="zh-CN" altLang="en-US" dirty="0"/>
              <a:t>，以便在应用或系统中进行图片显示或图片处理。当前支持的存档图片格式包括</a:t>
            </a:r>
            <a:r>
              <a:rPr lang="en-US" altLang="zh-CN" dirty="0"/>
              <a:t>JPEG</a:t>
            </a:r>
            <a:r>
              <a:rPr lang="zh-CN" altLang="en-US" dirty="0"/>
              <a:t>、</a:t>
            </a:r>
            <a:r>
              <a:rPr lang="en-US" altLang="zh-CN" dirty="0"/>
              <a:t>PNG</a:t>
            </a:r>
            <a:r>
              <a:rPr lang="zh-CN" altLang="en-US" dirty="0"/>
              <a:t>、</a:t>
            </a:r>
            <a:r>
              <a:rPr lang="en-US" altLang="zh-CN" dirty="0"/>
              <a:t>GIF</a:t>
            </a:r>
            <a:r>
              <a:rPr lang="zh-CN" altLang="en-US" dirty="0"/>
              <a:t>、</a:t>
            </a:r>
            <a:r>
              <a:rPr lang="en-US" altLang="zh-CN" dirty="0"/>
              <a:t>RAW</a:t>
            </a:r>
            <a:r>
              <a:rPr lang="zh-CN" altLang="en-US" dirty="0"/>
              <a:t>、</a:t>
            </a:r>
            <a:r>
              <a:rPr lang="en-US" altLang="zh-CN" dirty="0" err="1"/>
              <a:t>WebP</a:t>
            </a:r>
            <a:r>
              <a:rPr lang="zh-CN" altLang="en-US" dirty="0"/>
              <a:t>、</a:t>
            </a:r>
            <a:r>
              <a:rPr lang="en-US" altLang="zh-CN" dirty="0"/>
              <a:t>BMP</a:t>
            </a:r>
            <a:r>
              <a:rPr lang="zh-CN" altLang="en-US" dirty="0"/>
              <a:t>、</a:t>
            </a:r>
            <a:r>
              <a:rPr lang="en-US" altLang="zh-CN" dirty="0"/>
              <a:t>SVG</a:t>
            </a:r>
            <a:r>
              <a:rPr lang="zh-CN" altLang="en-US" dirty="0"/>
              <a:t>。</a:t>
            </a:r>
          </a:p>
          <a:p>
            <a:r>
              <a:rPr lang="en-US" altLang="zh-CN" dirty="0" err="1"/>
              <a:t>PixelMap</a:t>
            </a:r>
            <a:r>
              <a:rPr lang="zh-CN" altLang="en-US" dirty="0"/>
              <a:t>：是指图片解码后无压缩的位图，用于图片显示或图片处理。</a:t>
            </a:r>
          </a:p>
          <a:p>
            <a:r>
              <a:rPr lang="zh-CN" altLang="en-US" dirty="0"/>
              <a:t>图片处理：是指对</a:t>
            </a:r>
            <a:r>
              <a:rPr lang="en-US" altLang="zh-CN" dirty="0" err="1"/>
              <a:t>PixelMap</a:t>
            </a:r>
            <a:r>
              <a:rPr lang="zh-CN" altLang="en-US" dirty="0"/>
              <a:t>进行相关的操作，如旋转、缩放、设置透明度、获取图片信息、读写像素数据等。</a:t>
            </a:r>
          </a:p>
          <a:p>
            <a:r>
              <a:rPr lang="zh-CN" altLang="en-US" dirty="0"/>
              <a:t>图片编码：是指将</a:t>
            </a:r>
            <a:r>
              <a:rPr lang="en-US" altLang="zh-CN" dirty="0" err="1"/>
              <a:t>PixelMap</a:t>
            </a:r>
            <a:r>
              <a:rPr lang="zh-CN" altLang="en-US" dirty="0"/>
              <a:t>编码成不同格式的存档图片（当前仅支持</a:t>
            </a:r>
            <a:r>
              <a:rPr lang="en-US" altLang="zh-CN" dirty="0"/>
              <a:t>JPEG</a:t>
            </a:r>
            <a:r>
              <a:rPr lang="zh-CN" altLang="en-US" dirty="0"/>
              <a:t>和</a:t>
            </a:r>
            <a:r>
              <a:rPr lang="en-US" altLang="zh-CN" dirty="0" err="1"/>
              <a:t>WebP</a:t>
            </a:r>
            <a:r>
              <a:rPr lang="zh-CN" altLang="en-US" dirty="0"/>
              <a:t>），用于后续处理，如保存、传输等。</a:t>
            </a:r>
          </a:p>
        </p:txBody>
      </p:sp>
    </p:spTree>
    <p:extLst>
      <p:ext uri="{BB962C8B-B14F-4D97-AF65-F5344CB8AC3E}">
        <p14:creationId xmlns:p14="http://schemas.microsoft.com/office/powerpoint/2010/main" val="1789830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11.2.2  </a:t>
            </a:r>
            <a:r>
              <a:rPr lang="zh-CN" altLang="en-US" dirty="0"/>
              <a:t>图片开发的主要流程</a:t>
            </a:r>
          </a:p>
        </p:txBody>
      </p:sp>
      <p:sp>
        <p:nvSpPr>
          <p:cNvPr id="3" name="内容占位符 2"/>
          <p:cNvSpPr>
            <a:spLocks noGrp="1"/>
          </p:cNvSpPr>
          <p:nvPr>
            <p:ph idx="1"/>
          </p:nvPr>
        </p:nvSpPr>
        <p:spPr>
          <a:xfrm>
            <a:off x="845713" y="1870992"/>
            <a:ext cx="10508087" cy="4351338"/>
          </a:xfrm>
        </p:spPr>
        <p:txBody>
          <a:bodyPr>
            <a:normAutofit/>
          </a:bodyPr>
          <a:lstStyle/>
          <a:p>
            <a:r>
              <a:rPr lang="zh-CN" altLang="en-US" dirty="0"/>
              <a:t>获取图片：通过应用沙箱等方式获取原始图片。创建</a:t>
            </a:r>
            <a:r>
              <a:rPr lang="en-US" altLang="zh-CN" dirty="0" err="1"/>
              <a:t>ImageSource</a:t>
            </a:r>
            <a:r>
              <a:rPr lang="zh-CN" altLang="en-US" dirty="0"/>
              <a:t>实例，</a:t>
            </a:r>
            <a:r>
              <a:rPr lang="en-US" altLang="zh-CN" dirty="0" err="1"/>
              <a:t>ImageSource</a:t>
            </a:r>
            <a:r>
              <a:rPr lang="zh-CN" altLang="en-US" dirty="0"/>
              <a:t>是图片解码出来的图片源类，用于获取或修改图片相关信息。</a:t>
            </a:r>
          </a:p>
          <a:p>
            <a:r>
              <a:rPr lang="zh-CN" altLang="en-US" dirty="0"/>
              <a:t>图片解码：通过</a:t>
            </a:r>
            <a:r>
              <a:rPr lang="en-US" altLang="zh-CN" dirty="0" err="1"/>
              <a:t>ImageSource</a:t>
            </a:r>
            <a:r>
              <a:rPr lang="zh-CN" altLang="en-US" dirty="0"/>
              <a:t>解码生成</a:t>
            </a:r>
            <a:r>
              <a:rPr lang="en-US" altLang="zh-CN" dirty="0" err="1"/>
              <a:t>PixelMap</a:t>
            </a:r>
            <a:r>
              <a:rPr lang="zh-CN" altLang="en-US" dirty="0"/>
              <a:t>。</a:t>
            </a:r>
          </a:p>
          <a:p>
            <a:r>
              <a:rPr lang="zh-CN" altLang="en-US" dirty="0"/>
              <a:t>图片处理：对</a:t>
            </a:r>
            <a:r>
              <a:rPr lang="en-US" altLang="zh-CN" dirty="0" err="1"/>
              <a:t>PixelMap</a:t>
            </a:r>
            <a:r>
              <a:rPr lang="zh-CN" altLang="en-US" dirty="0"/>
              <a:t>进行处理，更改图片属性实现图片的旋转、缩放、裁剪等效果。然后通过</a:t>
            </a:r>
            <a:r>
              <a:rPr lang="en-US" altLang="zh-CN" dirty="0"/>
              <a:t>Image</a:t>
            </a:r>
            <a:r>
              <a:rPr lang="zh-CN" altLang="en-US" dirty="0"/>
              <a:t>组件显示图片。</a:t>
            </a:r>
          </a:p>
          <a:p>
            <a:r>
              <a:rPr lang="zh-CN" altLang="en-US" dirty="0"/>
              <a:t>图片编码：使用图片打包器类</a:t>
            </a:r>
            <a:r>
              <a:rPr lang="en-US" altLang="zh-CN" dirty="0" err="1"/>
              <a:t>ImagePacker</a:t>
            </a:r>
            <a:r>
              <a:rPr lang="zh-CN" altLang="en-US" dirty="0"/>
              <a:t>将</a:t>
            </a:r>
            <a:r>
              <a:rPr lang="en-US" altLang="zh-CN" dirty="0" err="1"/>
              <a:t>PixelMap</a:t>
            </a:r>
            <a:r>
              <a:rPr lang="zh-CN" altLang="en-US" dirty="0"/>
              <a:t>或</a:t>
            </a:r>
            <a:r>
              <a:rPr lang="en-US" altLang="zh-CN" dirty="0" err="1"/>
              <a:t>ImageSource</a:t>
            </a:r>
            <a:r>
              <a:rPr lang="zh-CN" altLang="en-US" dirty="0"/>
              <a:t>进行压缩编码，生成一幅新的图片。</a:t>
            </a:r>
          </a:p>
        </p:txBody>
      </p:sp>
    </p:spTree>
    <p:extLst>
      <p:ext uri="{BB962C8B-B14F-4D97-AF65-F5344CB8AC3E}">
        <p14:creationId xmlns:p14="http://schemas.microsoft.com/office/powerpoint/2010/main" val="2637371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960691A-6B1C-E06F-5D34-C449397A1728}"/>
              </a:ext>
            </a:extLst>
          </p:cNvPr>
          <p:cNvPicPr>
            <a:picLocks noChangeAspect="1"/>
          </p:cNvPicPr>
          <p:nvPr/>
        </p:nvPicPr>
        <p:blipFill>
          <a:blip r:embed="rId2"/>
          <a:stretch>
            <a:fillRect/>
          </a:stretch>
        </p:blipFill>
        <p:spPr>
          <a:xfrm>
            <a:off x="647700" y="33337"/>
            <a:ext cx="10896600" cy="6791325"/>
          </a:xfrm>
          <a:prstGeom prst="rect">
            <a:avLst/>
          </a:prstGeom>
        </p:spPr>
      </p:pic>
    </p:spTree>
    <p:extLst>
      <p:ext uri="{BB962C8B-B14F-4D97-AF65-F5344CB8AC3E}">
        <p14:creationId xmlns:p14="http://schemas.microsoft.com/office/powerpoint/2010/main" val="3764232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11.2.3  </a:t>
            </a:r>
            <a:r>
              <a:rPr lang="zh-CN" altLang="en-US" dirty="0"/>
              <a:t>图片解码</a:t>
            </a:r>
          </a:p>
        </p:txBody>
      </p:sp>
      <p:sp>
        <p:nvSpPr>
          <p:cNvPr id="3" name="内容占位符 2"/>
          <p:cNvSpPr>
            <a:spLocks noGrp="1"/>
          </p:cNvSpPr>
          <p:nvPr>
            <p:ph idx="1"/>
          </p:nvPr>
        </p:nvSpPr>
        <p:spPr/>
        <p:txBody>
          <a:bodyPr>
            <a:normAutofit/>
          </a:bodyPr>
          <a:lstStyle/>
          <a:p>
            <a:r>
              <a:rPr lang="zh-CN" altLang="en-US" dirty="0"/>
              <a:t>图片解码是指将所支持格式的存档图片解码成统一的</a:t>
            </a:r>
            <a:r>
              <a:rPr lang="en-US" altLang="zh-CN" dirty="0" err="1"/>
              <a:t>PixelMap</a:t>
            </a:r>
            <a:r>
              <a:rPr lang="zh-CN" altLang="en-US" dirty="0"/>
              <a:t>，以便在应用或系统中进行图片显示或图片处理。当前支持的存档图片格式包括</a:t>
            </a:r>
            <a:r>
              <a:rPr lang="en-US" altLang="zh-CN" dirty="0"/>
              <a:t>JPEG</a:t>
            </a:r>
            <a:r>
              <a:rPr lang="zh-CN" altLang="en-US" dirty="0"/>
              <a:t>、</a:t>
            </a:r>
            <a:r>
              <a:rPr lang="en-US" altLang="zh-CN" dirty="0"/>
              <a:t>PNG</a:t>
            </a:r>
            <a:r>
              <a:rPr lang="zh-CN" altLang="en-US" dirty="0"/>
              <a:t>、</a:t>
            </a:r>
            <a:r>
              <a:rPr lang="en-US" altLang="zh-CN" dirty="0"/>
              <a:t>GIF</a:t>
            </a:r>
            <a:r>
              <a:rPr lang="zh-CN" altLang="en-US" dirty="0"/>
              <a:t>、</a:t>
            </a:r>
            <a:r>
              <a:rPr lang="en-US" altLang="zh-CN" dirty="0"/>
              <a:t>RAW</a:t>
            </a:r>
            <a:r>
              <a:rPr lang="zh-CN" altLang="en-US" dirty="0"/>
              <a:t>、</a:t>
            </a:r>
            <a:r>
              <a:rPr lang="en-US" altLang="zh-CN" dirty="0" err="1"/>
              <a:t>WebP</a:t>
            </a:r>
            <a:r>
              <a:rPr lang="zh-CN" altLang="en-US" dirty="0"/>
              <a:t>、</a:t>
            </a:r>
            <a:r>
              <a:rPr lang="en-US" altLang="zh-CN" dirty="0"/>
              <a:t>BMP</a:t>
            </a:r>
            <a:r>
              <a:rPr lang="zh-CN" altLang="en-US" dirty="0"/>
              <a:t>、</a:t>
            </a:r>
            <a:r>
              <a:rPr lang="en-US" altLang="zh-CN" dirty="0"/>
              <a:t>SVG</a:t>
            </a:r>
            <a:r>
              <a:rPr lang="zh-CN" altLang="en-US" dirty="0"/>
              <a:t>。</a:t>
            </a:r>
          </a:p>
        </p:txBody>
      </p:sp>
    </p:spTree>
    <p:extLst>
      <p:ext uri="{BB962C8B-B14F-4D97-AF65-F5344CB8AC3E}">
        <p14:creationId xmlns:p14="http://schemas.microsoft.com/office/powerpoint/2010/main" val="3396523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11.2.4  </a:t>
            </a:r>
            <a:r>
              <a:rPr lang="zh-CN" altLang="en-US" dirty="0"/>
              <a:t>图像变换</a:t>
            </a:r>
          </a:p>
        </p:txBody>
      </p:sp>
      <p:sp>
        <p:nvSpPr>
          <p:cNvPr id="3" name="内容占位符 2"/>
          <p:cNvSpPr>
            <a:spLocks noGrp="1"/>
          </p:cNvSpPr>
          <p:nvPr>
            <p:ph idx="1"/>
          </p:nvPr>
        </p:nvSpPr>
        <p:spPr/>
        <p:txBody>
          <a:bodyPr/>
          <a:lstStyle/>
          <a:p>
            <a:r>
              <a:rPr lang="zh-CN" altLang="en-US" dirty="0"/>
              <a:t>图像变换的开发步骤如下：</a:t>
            </a:r>
          </a:p>
        </p:txBody>
      </p:sp>
      <p:sp>
        <p:nvSpPr>
          <p:cNvPr id="4" name="文本框 3"/>
          <p:cNvSpPr txBox="1"/>
          <p:nvPr/>
        </p:nvSpPr>
        <p:spPr>
          <a:xfrm>
            <a:off x="1184855" y="3026535"/>
            <a:ext cx="9388699" cy="2585323"/>
          </a:xfrm>
          <a:prstGeom prst="rect">
            <a:avLst/>
          </a:prstGeom>
          <a:noFill/>
        </p:spPr>
        <p:txBody>
          <a:bodyPr wrap="square" rtlCol="0">
            <a:spAutoFit/>
          </a:bodyPr>
          <a:lstStyle/>
          <a:p>
            <a:r>
              <a:rPr lang="zh-CN" altLang="en-US" dirty="0"/>
              <a:t>步骤一：完成图片解码，获取</a:t>
            </a:r>
            <a:r>
              <a:rPr lang="en-US" altLang="zh-CN" dirty="0" err="1"/>
              <a:t>Pixelmap</a:t>
            </a:r>
            <a:r>
              <a:rPr lang="zh-CN" altLang="en-US" dirty="0"/>
              <a:t>对象。</a:t>
            </a:r>
          </a:p>
          <a:p>
            <a:r>
              <a:rPr lang="zh-CN" altLang="en-US" dirty="0"/>
              <a:t>步骤二：获取图片信息。</a:t>
            </a:r>
          </a:p>
          <a:p>
            <a:r>
              <a:rPr lang="en-US" altLang="zh-CN" dirty="0"/>
              <a:t>//</a:t>
            </a:r>
            <a:r>
              <a:rPr lang="zh-CN" altLang="en-US" dirty="0"/>
              <a:t>获取图片大小</a:t>
            </a:r>
          </a:p>
          <a:p>
            <a:r>
              <a:rPr lang="en-US" altLang="zh-CN" dirty="0" err="1"/>
              <a:t>pixelMap.getImageInfo</a:t>
            </a:r>
            <a:r>
              <a:rPr lang="en-US" altLang="zh-CN" dirty="0"/>
              <a:t>().then( info =&gt; {</a:t>
            </a:r>
          </a:p>
          <a:p>
            <a:r>
              <a:rPr lang="en-US" altLang="zh-CN" dirty="0"/>
              <a:t>  console.info('</a:t>
            </a:r>
            <a:r>
              <a:rPr lang="en-US" altLang="zh-CN" dirty="0" err="1"/>
              <a:t>info.width</a:t>
            </a:r>
            <a:r>
              <a:rPr lang="en-US" altLang="zh-CN" dirty="0"/>
              <a:t> = ' + </a:t>
            </a:r>
            <a:r>
              <a:rPr lang="en-US" altLang="zh-CN" dirty="0" err="1"/>
              <a:t>info.size.width</a:t>
            </a:r>
            <a:r>
              <a:rPr lang="en-US" altLang="zh-CN" dirty="0"/>
              <a:t>);</a:t>
            </a:r>
          </a:p>
          <a:p>
            <a:r>
              <a:rPr lang="en-US" altLang="zh-CN" dirty="0"/>
              <a:t>  console.info('</a:t>
            </a:r>
            <a:r>
              <a:rPr lang="en-US" altLang="zh-CN" dirty="0" err="1"/>
              <a:t>info.height</a:t>
            </a:r>
            <a:r>
              <a:rPr lang="en-US" altLang="zh-CN" dirty="0"/>
              <a:t> = ' + </a:t>
            </a:r>
            <a:r>
              <a:rPr lang="en-US" altLang="zh-CN" dirty="0" err="1"/>
              <a:t>info.size.height</a:t>
            </a:r>
            <a:r>
              <a:rPr lang="en-US" altLang="zh-CN" dirty="0"/>
              <a:t>);</a:t>
            </a:r>
          </a:p>
          <a:p>
            <a:r>
              <a:rPr lang="en-US" altLang="zh-CN" dirty="0"/>
              <a:t>}).catch((err) =&gt; {</a:t>
            </a:r>
          </a:p>
          <a:p>
            <a:r>
              <a:rPr lang="en-US" altLang="zh-CN" dirty="0"/>
              <a:t>  </a:t>
            </a:r>
            <a:r>
              <a:rPr lang="en-US" altLang="zh-CN" dirty="0" err="1"/>
              <a:t>console.error</a:t>
            </a:r>
            <a:r>
              <a:rPr lang="en-US" altLang="zh-CN" dirty="0"/>
              <a:t>("Failed to obtain the image pixel map </a:t>
            </a:r>
            <a:r>
              <a:rPr lang="en-US" altLang="zh-CN" dirty="0" err="1"/>
              <a:t>information.And</a:t>
            </a:r>
            <a:r>
              <a:rPr lang="en-US" altLang="zh-CN" dirty="0"/>
              <a:t> the error is: " + err);</a:t>
            </a:r>
          </a:p>
          <a:p>
            <a:r>
              <a:rPr lang="en-US" altLang="zh-CN" dirty="0"/>
              <a:t>});</a:t>
            </a:r>
            <a:endParaRPr lang="zh-CN" altLang="en-US" dirty="0"/>
          </a:p>
        </p:txBody>
      </p:sp>
    </p:spTree>
    <p:extLst>
      <p:ext uri="{BB962C8B-B14F-4D97-AF65-F5344CB8AC3E}">
        <p14:creationId xmlns:p14="http://schemas.microsoft.com/office/powerpoint/2010/main" val="750298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本章简介</a:t>
            </a:r>
          </a:p>
        </p:txBody>
      </p:sp>
      <p:sp>
        <p:nvSpPr>
          <p:cNvPr id="3" name="内容占位符 2"/>
          <p:cNvSpPr>
            <a:spLocks noGrp="1"/>
          </p:cNvSpPr>
          <p:nvPr>
            <p:ph idx="1"/>
          </p:nvPr>
        </p:nvSpPr>
        <p:spPr/>
        <p:txBody>
          <a:bodyPr/>
          <a:lstStyle/>
          <a:p>
            <a:r>
              <a:rPr lang="zh-CN" altLang="en-US" dirty="0"/>
              <a:t>本章开始介绍</a:t>
            </a:r>
            <a:r>
              <a:rPr lang="en-US" altLang="zh-CN" dirty="0" err="1"/>
              <a:t>HarmonyOS</a:t>
            </a:r>
            <a:r>
              <a:rPr lang="zh-CN" altLang="en-US" dirty="0"/>
              <a:t>的多媒体开发，包括音频、视频、图片相关组件及其在实际开发中的应用。</a:t>
            </a:r>
          </a:p>
        </p:txBody>
      </p:sp>
    </p:spTree>
    <p:extLst>
      <p:ext uri="{BB962C8B-B14F-4D97-AF65-F5344CB8AC3E}">
        <p14:creationId xmlns:p14="http://schemas.microsoft.com/office/powerpoint/2010/main" val="2336941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40157" y="1043189"/>
            <a:ext cx="9388699" cy="12557284"/>
          </a:xfrm>
          <a:prstGeom prst="rect">
            <a:avLst/>
          </a:prstGeom>
          <a:noFill/>
        </p:spPr>
        <p:txBody>
          <a:bodyPr wrap="square" rtlCol="0">
            <a:spAutoFit/>
          </a:bodyPr>
          <a:lstStyle/>
          <a:p>
            <a:r>
              <a:rPr lang="zh-CN" altLang="en-US" dirty="0"/>
              <a:t>步骤三：进行图像变换操作。</a:t>
            </a:r>
          </a:p>
          <a:p>
            <a:endParaRPr lang="en-US" altLang="zh-CN" dirty="0"/>
          </a:p>
          <a:p>
            <a:r>
              <a:rPr lang="zh-CN" altLang="en-US" dirty="0"/>
              <a:t>通过以下步骤对图片进行裁剪：</a:t>
            </a:r>
          </a:p>
          <a:p>
            <a:r>
              <a:rPr lang="en-US" altLang="zh-CN" dirty="0"/>
              <a:t>//x: </a:t>
            </a:r>
            <a:r>
              <a:rPr lang="zh-CN" altLang="en-US" dirty="0"/>
              <a:t>裁剪起始点横坐标</a:t>
            </a:r>
            <a:r>
              <a:rPr lang="en-US" altLang="zh-CN" dirty="0"/>
              <a:t>0</a:t>
            </a:r>
          </a:p>
          <a:p>
            <a:r>
              <a:rPr lang="en-US" altLang="zh-CN" dirty="0"/>
              <a:t>//y: </a:t>
            </a:r>
            <a:r>
              <a:rPr lang="zh-CN" altLang="en-US" dirty="0"/>
              <a:t>裁剪起始点纵坐标</a:t>
            </a:r>
            <a:r>
              <a:rPr lang="en-US" altLang="zh-CN" dirty="0"/>
              <a:t>0</a:t>
            </a:r>
          </a:p>
          <a:p>
            <a:r>
              <a:rPr lang="en-US" altLang="zh-CN" dirty="0"/>
              <a:t>//height: </a:t>
            </a:r>
            <a:r>
              <a:rPr lang="zh-CN" altLang="en-US" dirty="0"/>
              <a:t>裁剪高度为</a:t>
            </a:r>
            <a:r>
              <a:rPr lang="en-US" altLang="zh-CN" dirty="0"/>
              <a:t>400</a:t>
            </a:r>
            <a:r>
              <a:rPr lang="zh-CN" altLang="en-US" dirty="0"/>
              <a:t>，方向为从上往下（裁剪后的图片高度为</a:t>
            </a:r>
            <a:r>
              <a:rPr lang="en-US" altLang="zh-CN" dirty="0"/>
              <a:t>400</a:t>
            </a:r>
            <a:r>
              <a:rPr lang="zh-CN" altLang="en-US" dirty="0"/>
              <a:t>）</a:t>
            </a:r>
          </a:p>
          <a:p>
            <a:r>
              <a:rPr lang="en-US" altLang="zh-CN" dirty="0"/>
              <a:t>//width: </a:t>
            </a:r>
            <a:r>
              <a:rPr lang="zh-CN" altLang="en-US" dirty="0"/>
              <a:t>裁剪宽度为</a:t>
            </a:r>
            <a:r>
              <a:rPr lang="en-US" altLang="zh-CN" dirty="0"/>
              <a:t>400</a:t>
            </a:r>
            <a:r>
              <a:rPr lang="zh-CN" altLang="en-US" dirty="0"/>
              <a:t>，方向为从左到右（裁剪后的图片宽度为</a:t>
            </a:r>
            <a:r>
              <a:rPr lang="en-US" altLang="zh-CN" dirty="0"/>
              <a:t>400</a:t>
            </a:r>
            <a:r>
              <a:rPr lang="zh-CN" altLang="en-US" dirty="0"/>
              <a:t>）</a:t>
            </a:r>
          </a:p>
          <a:p>
            <a:r>
              <a:rPr lang="en-US" altLang="zh-CN" dirty="0" err="1"/>
              <a:t>pixelMap.crop</a:t>
            </a:r>
            <a:r>
              <a:rPr lang="en-US" altLang="zh-CN" dirty="0"/>
              <a:t>({ x: 0, y: 0, size: { height: 400, width: 400 } });</a:t>
            </a:r>
          </a:p>
          <a:p>
            <a:r>
              <a:rPr lang="zh-CN" altLang="en-US" dirty="0"/>
              <a:t>裁剪结果如图</a:t>
            </a:r>
            <a:r>
              <a:rPr lang="en-US" altLang="zh-CN" dirty="0"/>
              <a:t>10-5</a:t>
            </a:r>
            <a:r>
              <a:rPr lang="zh-CN" altLang="en-US" dirty="0"/>
              <a:t>所示。</a:t>
            </a:r>
          </a:p>
          <a:p>
            <a:r>
              <a:rPr lang="zh-CN" altLang="en-US" dirty="0"/>
              <a:t>		</a:t>
            </a:r>
          </a:p>
          <a:p>
            <a:r>
              <a:rPr lang="zh-CN" altLang="en-US" dirty="0"/>
              <a:t>	</a:t>
            </a:r>
            <a:endParaRPr lang="en-US" altLang="zh-CN" dirty="0"/>
          </a:p>
          <a:p>
            <a:endParaRPr lang="en-US" altLang="zh-CN" dirty="0"/>
          </a:p>
          <a:p>
            <a:r>
              <a:rPr lang="zh-CN" altLang="en-US" dirty="0"/>
              <a:t>通过以下步骤对图片进行缩放：</a:t>
            </a:r>
          </a:p>
          <a:p>
            <a:r>
              <a:rPr lang="en-US" altLang="zh-CN" dirty="0"/>
              <a:t>//</a:t>
            </a:r>
            <a:r>
              <a:rPr lang="zh-CN" altLang="en-US" dirty="0"/>
              <a:t>宽为原来的</a:t>
            </a:r>
            <a:r>
              <a:rPr lang="en-US" altLang="zh-CN" dirty="0"/>
              <a:t>0.5</a:t>
            </a:r>
            <a:r>
              <a:rPr lang="zh-CN" altLang="en-US" dirty="0"/>
              <a:t>倍</a:t>
            </a:r>
          </a:p>
          <a:p>
            <a:r>
              <a:rPr lang="en-US" altLang="zh-CN" dirty="0"/>
              <a:t>//</a:t>
            </a:r>
            <a:r>
              <a:rPr lang="zh-CN" altLang="en-US" dirty="0"/>
              <a:t>高为原来的</a:t>
            </a:r>
            <a:r>
              <a:rPr lang="en-US" altLang="zh-CN" dirty="0"/>
              <a:t>0.5</a:t>
            </a:r>
            <a:r>
              <a:rPr lang="zh-CN" altLang="en-US" dirty="0"/>
              <a:t>倍</a:t>
            </a:r>
          </a:p>
          <a:p>
            <a:r>
              <a:rPr lang="en-US" altLang="zh-CN" dirty="0" err="1"/>
              <a:t>pixelMap.scale</a:t>
            </a:r>
            <a:r>
              <a:rPr lang="en-US" altLang="zh-CN" dirty="0"/>
              <a:t>(0.5, 0.5);</a:t>
            </a:r>
          </a:p>
          <a:p>
            <a:r>
              <a:rPr lang="zh-CN" altLang="en-US" dirty="0"/>
              <a:t>缩放结果如图</a:t>
            </a:r>
            <a:r>
              <a:rPr lang="en-US" altLang="zh-CN" dirty="0"/>
              <a:t>10-6</a:t>
            </a:r>
            <a:r>
              <a:rPr lang="zh-CN" altLang="en-US" dirty="0"/>
              <a:t>所示。</a:t>
            </a:r>
          </a:p>
          <a:p>
            <a:r>
              <a:rPr lang="zh-CN" altLang="en-US" dirty="0"/>
              <a:t>通过以下步骤对图片进行偏移：</a:t>
            </a:r>
          </a:p>
          <a:p>
            <a:r>
              <a:rPr lang="en-US" altLang="zh-CN" dirty="0"/>
              <a:t>//</a:t>
            </a:r>
            <a:r>
              <a:rPr lang="zh-CN" altLang="en-US" dirty="0"/>
              <a:t>向下偏移</a:t>
            </a:r>
            <a:r>
              <a:rPr lang="en-US" altLang="zh-CN" dirty="0"/>
              <a:t>100</a:t>
            </a:r>
          </a:p>
          <a:p>
            <a:r>
              <a:rPr lang="en-US" altLang="zh-CN" dirty="0"/>
              <a:t>//</a:t>
            </a:r>
            <a:r>
              <a:rPr lang="zh-CN" altLang="en-US" dirty="0"/>
              <a:t>向右偏移</a:t>
            </a:r>
            <a:r>
              <a:rPr lang="en-US" altLang="zh-CN" dirty="0"/>
              <a:t>100</a:t>
            </a:r>
          </a:p>
          <a:p>
            <a:r>
              <a:rPr lang="en-US" altLang="zh-CN" dirty="0" err="1"/>
              <a:t>pixelMap.translate</a:t>
            </a:r>
            <a:r>
              <a:rPr lang="en-US" altLang="zh-CN" dirty="0"/>
              <a:t>(100, 100);</a:t>
            </a:r>
          </a:p>
          <a:p>
            <a:r>
              <a:rPr lang="zh-CN" altLang="en-US" dirty="0"/>
              <a:t>偏移结果如图</a:t>
            </a:r>
            <a:r>
              <a:rPr lang="en-US" altLang="zh-CN" dirty="0"/>
              <a:t>10-7</a:t>
            </a:r>
            <a:r>
              <a:rPr lang="zh-CN" altLang="en-US" dirty="0"/>
              <a:t>所示。</a:t>
            </a:r>
          </a:p>
          <a:p>
            <a:r>
              <a:rPr lang="zh-CN" altLang="en-US" dirty="0"/>
              <a:t>		</a:t>
            </a:r>
          </a:p>
          <a:p>
            <a:r>
              <a:rPr lang="zh-CN" altLang="en-US" dirty="0"/>
              <a:t>	图</a:t>
            </a:r>
            <a:r>
              <a:rPr lang="en-US" altLang="zh-CN" dirty="0"/>
              <a:t>10-6  </a:t>
            </a:r>
            <a:r>
              <a:rPr lang="zh-CN" altLang="en-US" dirty="0"/>
              <a:t>图片缩放后的效果	图</a:t>
            </a:r>
            <a:r>
              <a:rPr lang="en-US" altLang="zh-CN" dirty="0"/>
              <a:t>10-7  </a:t>
            </a:r>
            <a:r>
              <a:rPr lang="zh-CN" altLang="en-US" dirty="0"/>
              <a:t>图片偏移后的效果</a:t>
            </a:r>
          </a:p>
          <a:p>
            <a:r>
              <a:rPr lang="zh-CN" altLang="en-US" dirty="0"/>
              <a:t>通过以下步骤对图片进行旋转：</a:t>
            </a:r>
          </a:p>
          <a:p>
            <a:r>
              <a:rPr lang="en-US" altLang="zh-CN" dirty="0"/>
              <a:t>//</a:t>
            </a:r>
            <a:r>
              <a:rPr lang="zh-CN" altLang="en-US" dirty="0"/>
              <a:t>顺时针旋转</a:t>
            </a:r>
            <a:r>
              <a:rPr lang="en-US" altLang="zh-CN" dirty="0"/>
              <a:t>90°</a:t>
            </a:r>
          </a:p>
          <a:p>
            <a:r>
              <a:rPr lang="en-US" altLang="zh-CN" dirty="0" err="1"/>
              <a:t>pixelMap.rotate</a:t>
            </a:r>
            <a:r>
              <a:rPr lang="en-US" altLang="zh-CN" dirty="0"/>
              <a:t>(90);</a:t>
            </a:r>
          </a:p>
          <a:p>
            <a:r>
              <a:rPr lang="zh-CN" altLang="en-US" dirty="0"/>
              <a:t>旋转结果如图</a:t>
            </a:r>
            <a:r>
              <a:rPr lang="en-US" altLang="zh-CN" dirty="0"/>
              <a:t>10-8</a:t>
            </a:r>
            <a:r>
              <a:rPr lang="zh-CN" altLang="en-US" dirty="0"/>
              <a:t>所示。</a:t>
            </a:r>
          </a:p>
          <a:p>
            <a:r>
              <a:rPr lang="zh-CN" altLang="en-US" dirty="0"/>
              <a:t>通过以下步骤对图片进行垂直翻转：</a:t>
            </a:r>
          </a:p>
          <a:p>
            <a:r>
              <a:rPr lang="en-US" altLang="zh-CN" dirty="0"/>
              <a:t>//</a:t>
            </a:r>
            <a:r>
              <a:rPr lang="zh-CN" altLang="en-US" dirty="0"/>
              <a:t>垂直翻转</a:t>
            </a:r>
          </a:p>
          <a:p>
            <a:r>
              <a:rPr lang="en-US" altLang="zh-CN" dirty="0" err="1"/>
              <a:t>pixelMap.flip</a:t>
            </a:r>
            <a:r>
              <a:rPr lang="en-US" altLang="zh-CN" dirty="0"/>
              <a:t>(false, true);</a:t>
            </a:r>
          </a:p>
          <a:p>
            <a:r>
              <a:rPr lang="zh-CN" altLang="en-US" dirty="0"/>
              <a:t>翻转结果如图</a:t>
            </a:r>
            <a:r>
              <a:rPr lang="en-US" altLang="zh-CN" dirty="0"/>
              <a:t>10-9</a:t>
            </a:r>
            <a:r>
              <a:rPr lang="zh-CN" altLang="en-US" dirty="0"/>
              <a:t>所示。</a:t>
            </a:r>
          </a:p>
          <a:p>
            <a:r>
              <a:rPr lang="zh-CN" altLang="en-US" dirty="0"/>
              <a:t>		</a:t>
            </a:r>
          </a:p>
          <a:p>
            <a:r>
              <a:rPr lang="zh-CN" altLang="en-US" dirty="0"/>
              <a:t>	图</a:t>
            </a:r>
            <a:r>
              <a:rPr lang="en-US" altLang="zh-CN" dirty="0"/>
              <a:t>10-8  </a:t>
            </a:r>
            <a:r>
              <a:rPr lang="zh-CN" altLang="en-US" dirty="0"/>
              <a:t>图片旋转后的效果	图</a:t>
            </a:r>
            <a:r>
              <a:rPr lang="en-US" altLang="zh-CN" dirty="0"/>
              <a:t>10-9  </a:t>
            </a:r>
            <a:r>
              <a:rPr lang="zh-CN" altLang="en-US" dirty="0"/>
              <a:t>图片垂直翻转后的效果</a:t>
            </a:r>
          </a:p>
          <a:p>
            <a:r>
              <a:rPr lang="zh-CN" altLang="en-US" dirty="0"/>
              <a:t>通过以下步骤对图片进行水平翻转：</a:t>
            </a:r>
          </a:p>
          <a:p>
            <a:r>
              <a:rPr lang="en-US" altLang="zh-CN" dirty="0"/>
              <a:t>//</a:t>
            </a:r>
            <a:r>
              <a:rPr lang="zh-CN" altLang="en-US" dirty="0"/>
              <a:t>水平翻转 </a:t>
            </a:r>
          </a:p>
          <a:p>
            <a:r>
              <a:rPr lang="en-US" altLang="zh-CN" dirty="0" err="1"/>
              <a:t>pixelMap.flip</a:t>
            </a:r>
            <a:r>
              <a:rPr lang="en-US" altLang="zh-CN" dirty="0"/>
              <a:t>(true, false);</a:t>
            </a:r>
          </a:p>
          <a:p>
            <a:r>
              <a:rPr lang="zh-CN" altLang="en-US" dirty="0"/>
              <a:t>翻转结果如图</a:t>
            </a:r>
            <a:r>
              <a:rPr lang="en-US" altLang="zh-CN" dirty="0"/>
              <a:t>10-10</a:t>
            </a:r>
            <a:r>
              <a:rPr lang="zh-CN" altLang="en-US" dirty="0"/>
              <a:t>所示。</a:t>
            </a:r>
          </a:p>
          <a:p>
            <a:r>
              <a:rPr lang="zh-CN" altLang="en-US" dirty="0"/>
              <a:t>通过以下步骤对图片设置透明度：</a:t>
            </a:r>
          </a:p>
          <a:p>
            <a:r>
              <a:rPr lang="en-US" altLang="zh-CN" dirty="0"/>
              <a:t>//</a:t>
            </a:r>
            <a:r>
              <a:rPr lang="zh-CN" altLang="en-US" dirty="0"/>
              <a:t>透明度为</a:t>
            </a:r>
            <a:r>
              <a:rPr lang="en-US" altLang="zh-CN" dirty="0"/>
              <a:t>0.5 </a:t>
            </a:r>
          </a:p>
          <a:p>
            <a:r>
              <a:rPr lang="en-US" altLang="zh-CN" dirty="0" err="1"/>
              <a:t>pixelMap.opacity</a:t>
            </a:r>
            <a:r>
              <a:rPr lang="en-US" altLang="zh-CN" dirty="0"/>
              <a:t>(0.5);</a:t>
            </a:r>
          </a:p>
          <a:p>
            <a:r>
              <a:rPr lang="zh-CN" altLang="en-US" dirty="0"/>
              <a:t>设置透明度后的结果如图</a:t>
            </a:r>
            <a:r>
              <a:rPr lang="en-US" altLang="zh-CN" dirty="0"/>
              <a:t>10-11</a:t>
            </a:r>
            <a:r>
              <a:rPr lang="zh-CN" altLang="en-US" dirty="0"/>
              <a:t>所示。</a:t>
            </a:r>
          </a:p>
          <a:p>
            <a:r>
              <a:rPr lang="zh-CN" altLang="en-US" dirty="0"/>
              <a:t>		</a:t>
            </a:r>
          </a:p>
          <a:p>
            <a:r>
              <a:rPr lang="zh-CN" altLang="en-US" dirty="0"/>
              <a:t>	图</a:t>
            </a:r>
            <a:r>
              <a:rPr lang="en-US" altLang="zh-CN" dirty="0"/>
              <a:t>10-10  </a:t>
            </a:r>
            <a:r>
              <a:rPr lang="zh-CN" altLang="en-US" dirty="0"/>
              <a:t>图片水平翻转后的效果	图</a:t>
            </a:r>
            <a:r>
              <a:rPr lang="en-US" altLang="zh-CN" dirty="0"/>
              <a:t>10-11  </a:t>
            </a:r>
            <a:r>
              <a:rPr lang="zh-CN" altLang="en-US" dirty="0"/>
              <a:t>图片设置透明度后的效果</a:t>
            </a:r>
          </a:p>
        </p:txBody>
      </p:sp>
    </p:spTree>
    <p:extLst>
      <p:ext uri="{BB962C8B-B14F-4D97-AF65-F5344CB8AC3E}">
        <p14:creationId xmlns:p14="http://schemas.microsoft.com/office/powerpoint/2010/main" val="687267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40157" y="1043189"/>
            <a:ext cx="9388699" cy="3139321"/>
          </a:xfrm>
          <a:prstGeom prst="rect">
            <a:avLst/>
          </a:prstGeom>
          <a:noFill/>
        </p:spPr>
        <p:txBody>
          <a:bodyPr wrap="square" rtlCol="0">
            <a:spAutoFit/>
          </a:bodyPr>
          <a:lstStyle/>
          <a:p>
            <a:r>
              <a:rPr lang="zh-CN" altLang="en-US" dirty="0"/>
              <a:t>步骤三：进行图像变换操作。</a:t>
            </a:r>
          </a:p>
          <a:p>
            <a:endParaRPr lang="en-US" altLang="zh-CN" dirty="0"/>
          </a:p>
          <a:p>
            <a:r>
              <a:rPr lang="zh-CN" altLang="en-US" dirty="0"/>
              <a:t>通过以下步骤对图片进行裁剪：</a:t>
            </a:r>
          </a:p>
          <a:p>
            <a:r>
              <a:rPr lang="en-US" altLang="zh-CN" dirty="0"/>
              <a:t>//x: </a:t>
            </a:r>
            <a:r>
              <a:rPr lang="zh-CN" altLang="en-US" dirty="0"/>
              <a:t>裁剪起始点横坐标</a:t>
            </a:r>
            <a:r>
              <a:rPr lang="en-US" altLang="zh-CN" dirty="0"/>
              <a:t>0</a:t>
            </a:r>
          </a:p>
          <a:p>
            <a:r>
              <a:rPr lang="en-US" altLang="zh-CN" dirty="0"/>
              <a:t>//y: </a:t>
            </a:r>
            <a:r>
              <a:rPr lang="zh-CN" altLang="en-US" dirty="0"/>
              <a:t>裁剪起始点纵坐标</a:t>
            </a:r>
            <a:r>
              <a:rPr lang="en-US" altLang="zh-CN" dirty="0"/>
              <a:t>0</a:t>
            </a:r>
          </a:p>
          <a:p>
            <a:r>
              <a:rPr lang="en-US" altLang="zh-CN" dirty="0"/>
              <a:t>//height: </a:t>
            </a:r>
            <a:r>
              <a:rPr lang="zh-CN" altLang="en-US" dirty="0"/>
              <a:t>裁剪高度为</a:t>
            </a:r>
            <a:r>
              <a:rPr lang="en-US" altLang="zh-CN" dirty="0"/>
              <a:t>400</a:t>
            </a:r>
            <a:r>
              <a:rPr lang="zh-CN" altLang="en-US" dirty="0"/>
              <a:t>，方向为从上往下（裁剪后的图片高度为</a:t>
            </a:r>
            <a:r>
              <a:rPr lang="en-US" altLang="zh-CN" dirty="0"/>
              <a:t>400</a:t>
            </a:r>
            <a:r>
              <a:rPr lang="zh-CN" altLang="en-US" dirty="0"/>
              <a:t>）</a:t>
            </a:r>
          </a:p>
          <a:p>
            <a:r>
              <a:rPr lang="en-US" altLang="zh-CN" dirty="0"/>
              <a:t>//width: </a:t>
            </a:r>
            <a:r>
              <a:rPr lang="zh-CN" altLang="en-US" dirty="0"/>
              <a:t>裁剪宽度为</a:t>
            </a:r>
            <a:r>
              <a:rPr lang="en-US" altLang="zh-CN" dirty="0"/>
              <a:t>400</a:t>
            </a:r>
            <a:r>
              <a:rPr lang="zh-CN" altLang="en-US" dirty="0"/>
              <a:t>，方向为从左到右（裁剪后的图片宽度为</a:t>
            </a:r>
            <a:r>
              <a:rPr lang="en-US" altLang="zh-CN" dirty="0"/>
              <a:t>400</a:t>
            </a:r>
            <a:r>
              <a:rPr lang="zh-CN" altLang="en-US" dirty="0"/>
              <a:t>）</a:t>
            </a:r>
          </a:p>
          <a:p>
            <a:r>
              <a:rPr lang="en-US" altLang="zh-CN" dirty="0" err="1"/>
              <a:t>pixelMap.crop</a:t>
            </a:r>
            <a:r>
              <a:rPr lang="en-US" altLang="zh-CN" dirty="0"/>
              <a:t>({ x: 0, y: 0, size: { height: 400, width: 400 } });</a:t>
            </a:r>
          </a:p>
          <a:p>
            <a:r>
              <a:rPr lang="zh-CN" altLang="en-US" dirty="0"/>
              <a:t>		</a:t>
            </a:r>
          </a:p>
          <a:p>
            <a:r>
              <a:rPr lang="zh-CN" altLang="en-US" dirty="0"/>
              <a:t>	</a:t>
            </a:r>
            <a:endParaRPr lang="en-US" altLang="zh-CN" dirty="0"/>
          </a:p>
          <a:p>
            <a:endParaRPr lang="en-US" altLang="zh-CN" dirty="0"/>
          </a:p>
        </p:txBody>
      </p:sp>
      <p:pic>
        <p:nvPicPr>
          <p:cNvPr id="5" name="图片 4">
            <a:extLst>
              <a:ext uri="{FF2B5EF4-FFF2-40B4-BE49-F238E27FC236}">
                <a16:creationId xmlns:a16="http://schemas.microsoft.com/office/drawing/2014/main" id="{7BCFAFB3-E49B-FE26-6CBE-FFDF6C478D14}"/>
              </a:ext>
            </a:extLst>
          </p:cNvPr>
          <p:cNvPicPr>
            <a:picLocks noChangeAspect="1"/>
          </p:cNvPicPr>
          <p:nvPr/>
        </p:nvPicPr>
        <p:blipFill>
          <a:blip r:embed="rId2"/>
          <a:stretch>
            <a:fillRect/>
          </a:stretch>
        </p:blipFill>
        <p:spPr>
          <a:xfrm>
            <a:off x="940157" y="3536547"/>
            <a:ext cx="3700732" cy="2990324"/>
          </a:xfrm>
          <a:prstGeom prst="rect">
            <a:avLst/>
          </a:prstGeom>
        </p:spPr>
      </p:pic>
      <p:pic>
        <p:nvPicPr>
          <p:cNvPr id="7" name="图片 6">
            <a:extLst>
              <a:ext uri="{FF2B5EF4-FFF2-40B4-BE49-F238E27FC236}">
                <a16:creationId xmlns:a16="http://schemas.microsoft.com/office/drawing/2014/main" id="{230D9B7F-C7C2-D8F1-B764-D2701A184184}"/>
              </a:ext>
            </a:extLst>
          </p:cNvPr>
          <p:cNvPicPr>
            <a:picLocks noChangeAspect="1"/>
          </p:cNvPicPr>
          <p:nvPr/>
        </p:nvPicPr>
        <p:blipFill>
          <a:blip r:embed="rId3"/>
          <a:stretch>
            <a:fillRect/>
          </a:stretch>
        </p:blipFill>
        <p:spPr>
          <a:xfrm>
            <a:off x="7131169" y="3429000"/>
            <a:ext cx="3619410" cy="3259270"/>
          </a:xfrm>
          <a:prstGeom prst="rect">
            <a:avLst/>
          </a:prstGeom>
        </p:spPr>
      </p:pic>
    </p:spTree>
    <p:extLst>
      <p:ext uri="{BB962C8B-B14F-4D97-AF65-F5344CB8AC3E}">
        <p14:creationId xmlns:p14="http://schemas.microsoft.com/office/powerpoint/2010/main" val="1677352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5458" y="283336"/>
            <a:ext cx="9388699" cy="6463308"/>
          </a:xfrm>
          <a:prstGeom prst="rect">
            <a:avLst/>
          </a:prstGeom>
          <a:noFill/>
        </p:spPr>
        <p:txBody>
          <a:bodyPr wrap="square" rtlCol="0">
            <a:spAutoFit/>
          </a:bodyPr>
          <a:lstStyle/>
          <a:p>
            <a:r>
              <a:rPr lang="zh-CN" altLang="en-US" dirty="0"/>
              <a:t>通过以下步骤对图片进行缩放：</a:t>
            </a:r>
          </a:p>
          <a:p>
            <a:r>
              <a:rPr lang="en-US" altLang="zh-CN" dirty="0"/>
              <a:t>//</a:t>
            </a:r>
            <a:r>
              <a:rPr lang="zh-CN" altLang="en-US" dirty="0"/>
              <a:t>宽为原来的</a:t>
            </a:r>
            <a:r>
              <a:rPr lang="en-US" altLang="zh-CN" dirty="0"/>
              <a:t>0.5</a:t>
            </a:r>
            <a:r>
              <a:rPr lang="zh-CN" altLang="en-US" dirty="0"/>
              <a:t>倍</a:t>
            </a:r>
          </a:p>
          <a:p>
            <a:r>
              <a:rPr lang="en-US" altLang="zh-CN" dirty="0"/>
              <a:t>//</a:t>
            </a:r>
            <a:r>
              <a:rPr lang="zh-CN" altLang="en-US" dirty="0"/>
              <a:t>高为原来的</a:t>
            </a:r>
            <a:r>
              <a:rPr lang="en-US" altLang="zh-CN" dirty="0"/>
              <a:t>0.5</a:t>
            </a:r>
            <a:r>
              <a:rPr lang="zh-CN" altLang="en-US" dirty="0"/>
              <a:t>倍</a:t>
            </a:r>
          </a:p>
          <a:p>
            <a:r>
              <a:rPr lang="en-US" altLang="zh-CN" dirty="0" err="1"/>
              <a:t>pixelMap.scale</a:t>
            </a:r>
            <a:r>
              <a:rPr lang="en-US" altLang="zh-CN" dirty="0"/>
              <a:t>(0.5, 0.5);</a:t>
            </a:r>
          </a:p>
          <a:p>
            <a:endParaRPr lang="en-US" altLang="zh-CN" dirty="0"/>
          </a:p>
          <a:p>
            <a:r>
              <a:rPr lang="zh-CN" altLang="en-US" dirty="0"/>
              <a:t>通过以下步骤对图片进行偏移：</a:t>
            </a:r>
          </a:p>
          <a:p>
            <a:r>
              <a:rPr lang="en-US" altLang="zh-CN" dirty="0"/>
              <a:t>//</a:t>
            </a:r>
            <a:r>
              <a:rPr lang="zh-CN" altLang="en-US" dirty="0"/>
              <a:t>向下偏移</a:t>
            </a:r>
            <a:r>
              <a:rPr lang="en-US" altLang="zh-CN" dirty="0"/>
              <a:t>100</a:t>
            </a:r>
          </a:p>
          <a:p>
            <a:r>
              <a:rPr lang="en-US" altLang="zh-CN" dirty="0"/>
              <a:t>//</a:t>
            </a:r>
            <a:r>
              <a:rPr lang="zh-CN" altLang="en-US" dirty="0"/>
              <a:t>向右偏移</a:t>
            </a:r>
            <a:r>
              <a:rPr lang="en-US" altLang="zh-CN" dirty="0"/>
              <a:t>100</a:t>
            </a:r>
          </a:p>
          <a:p>
            <a:r>
              <a:rPr lang="en-US" altLang="zh-CN" dirty="0" err="1"/>
              <a:t>pixelMap.translate</a:t>
            </a:r>
            <a:r>
              <a:rPr lang="en-US" altLang="zh-CN" dirty="0"/>
              <a:t>(100, 100);</a:t>
            </a:r>
          </a:p>
          <a:p>
            <a:endParaRPr lang="en-US" altLang="zh-CN" dirty="0"/>
          </a:p>
          <a:p>
            <a:r>
              <a:rPr lang="zh-CN" altLang="en-US" dirty="0"/>
              <a:t>通过以下步骤对图片进行旋转：</a:t>
            </a:r>
          </a:p>
          <a:p>
            <a:r>
              <a:rPr lang="en-US" altLang="zh-CN" dirty="0"/>
              <a:t>//</a:t>
            </a:r>
            <a:r>
              <a:rPr lang="zh-CN" altLang="en-US" dirty="0"/>
              <a:t>顺时针旋转</a:t>
            </a:r>
            <a:r>
              <a:rPr lang="en-US" altLang="zh-CN" dirty="0"/>
              <a:t>90°</a:t>
            </a:r>
          </a:p>
          <a:p>
            <a:r>
              <a:rPr lang="en-US" altLang="zh-CN" dirty="0" err="1"/>
              <a:t>pixelMap.rotate</a:t>
            </a:r>
            <a:r>
              <a:rPr lang="en-US" altLang="zh-CN" dirty="0"/>
              <a:t>(90);</a:t>
            </a:r>
          </a:p>
          <a:p>
            <a:r>
              <a:rPr lang="zh-CN" altLang="en-US" dirty="0"/>
              <a:t>旋转结果如图</a:t>
            </a:r>
            <a:r>
              <a:rPr lang="en-US" altLang="zh-CN" dirty="0"/>
              <a:t>10-8</a:t>
            </a:r>
            <a:r>
              <a:rPr lang="zh-CN" altLang="en-US" dirty="0"/>
              <a:t>所示。</a:t>
            </a:r>
          </a:p>
          <a:p>
            <a:r>
              <a:rPr lang="zh-CN" altLang="en-US" dirty="0"/>
              <a:t>通过以下步骤对图片进行垂直翻转：</a:t>
            </a:r>
          </a:p>
          <a:p>
            <a:r>
              <a:rPr lang="en-US" altLang="zh-CN" dirty="0"/>
              <a:t>//</a:t>
            </a:r>
            <a:r>
              <a:rPr lang="zh-CN" altLang="en-US" dirty="0"/>
              <a:t>垂直翻转</a:t>
            </a:r>
          </a:p>
          <a:p>
            <a:r>
              <a:rPr lang="en-US" altLang="zh-CN" dirty="0" err="1"/>
              <a:t>pixelMap.flip</a:t>
            </a:r>
            <a:r>
              <a:rPr lang="en-US" altLang="zh-CN" dirty="0"/>
              <a:t>(false, true);</a:t>
            </a:r>
          </a:p>
          <a:p>
            <a:endParaRPr lang="zh-CN" altLang="en-US" dirty="0"/>
          </a:p>
          <a:p>
            <a:r>
              <a:rPr lang="zh-CN" altLang="en-US" dirty="0"/>
              <a:t>通过以下步骤对图片进行水平翻转：</a:t>
            </a:r>
          </a:p>
          <a:p>
            <a:r>
              <a:rPr lang="en-US" altLang="zh-CN" dirty="0"/>
              <a:t>//</a:t>
            </a:r>
            <a:r>
              <a:rPr lang="zh-CN" altLang="en-US" dirty="0"/>
              <a:t>水平翻转 </a:t>
            </a:r>
          </a:p>
          <a:p>
            <a:r>
              <a:rPr lang="en-US" altLang="zh-CN" dirty="0" err="1"/>
              <a:t>pixelMap.flip</a:t>
            </a:r>
            <a:r>
              <a:rPr lang="en-US" altLang="zh-CN" dirty="0"/>
              <a:t>(true, false);</a:t>
            </a:r>
          </a:p>
          <a:p>
            <a:r>
              <a:rPr lang="zh-CN" altLang="en-US" dirty="0"/>
              <a:t>翻转结果如图</a:t>
            </a:r>
            <a:r>
              <a:rPr lang="en-US" altLang="zh-CN" dirty="0"/>
              <a:t>10-10</a:t>
            </a:r>
            <a:r>
              <a:rPr lang="zh-CN" altLang="en-US" dirty="0"/>
              <a:t>所示。	</a:t>
            </a:r>
            <a:endParaRPr lang="en-US" altLang="zh-CN" dirty="0"/>
          </a:p>
          <a:p>
            <a:endParaRPr lang="en-US" altLang="zh-CN" dirty="0"/>
          </a:p>
        </p:txBody>
      </p:sp>
      <p:pic>
        <p:nvPicPr>
          <p:cNvPr id="6" name="图片 5">
            <a:extLst>
              <a:ext uri="{FF2B5EF4-FFF2-40B4-BE49-F238E27FC236}">
                <a16:creationId xmlns:a16="http://schemas.microsoft.com/office/drawing/2014/main" id="{8B89339F-21BF-2731-3C13-9CA325E727E6}"/>
              </a:ext>
            </a:extLst>
          </p:cNvPr>
          <p:cNvPicPr>
            <a:picLocks noChangeAspect="1"/>
          </p:cNvPicPr>
          <p:nvPr/>
        </p:nvPicPr>
        <p:blipFill>
          <a:blip r:embed="rId2"/>
          <a:stretch>
            <a:fillRect/>
          </a:stretch>
        </p:blipFill>
        <p:spPr>
          <a:xfrm>
            <a:off x="4772929" y="180436"/>
            <a:ext cx="3054110" cy="3249053"/>
          </a:xfrm>
          <a:prstGeom prst="rect">
            <a:avLst/>
          </a:prstGeom>
        </p:spPr>
      </p:pic>
      <p:pic>
        <p:nvPicPr>
          <p:cNvPr id="8" name="图片 7">
            <a:extLst>
              <a:ext uri="{FF2B5EF4-FFF2-40B4-BE49-F238E27FC236}">
                <a16:creationId xmlns:a16="http://schemas.microsoft.com/office/drawing/2014/main" id="{8AD340DC-485F-9656-4AD6-D3B7EC71B824}"/>
              </a:ext>
            </a:extLst>
          </p:cNvPr>
          <p:cNvPicPr>
            <a:picLocks noChangeAspect="1"/>
          </p:cNvPicPr>
          <p:nvPr/>
        </p:nvPicPr>
        <p:blipFill>
          <a:blip r:embed="rId3"/>
          <a:stretch>
            <a:fillRect/>
          </a:stretch>
        </p:blipFill>
        <p:spPr>
          <a:xfrm>
            <a:off x="8375245" y="255936"/>
            <a:ext cx="2711496" cy="3098052"/>
          </a:xfrm>
          <a:prstGeom prst="rect">
            <a:avLst/>
          </a:prstGeom>
        </p:spPr>
      </p:pic>
      <p:pic>
        <p:nvPicPr>
          <p:cNvPr id="10" name="图片 9">
            <a:extLst>
              <a:ext uri="{FF2B5EF4-FFF2-40B4-BE49-F238E27FC236}">
                <a16:creationId xmlns:a16="http://schemas.microsoft.com/office/drawing/2014/main" id="{34248B66-9E3B-7FA7-8978-0602BAC12677}"/>
              </a:ext>
            </a:extLst>
          </p:cNvPr>
          <p:cNvPicPr>
            <a:picLocks noChangeAspect="1"/>
          </p:cNvPicPr>
          <p:nvPr/>
        </p:nvPicPr>
        <p:blipFill>
          <a:blip r:embed="rId4"/>
          <a:stretch>
            <a:fillRect/>
          </a:stretch>
        </p:blipFill>
        <p:spPr>
          <a:xfrm>
            <a:off x="4862697" y="3700757"/>
            <a:ext cx="2874573" cy="2976807"/>
          </a:xfrm>
          <a:prstGeom prst="rect">
            <a:avLst/>
          </a:prstGeom>
        </p:spPr>
      </p:pic>
      <p:pic>
        <p:nvPicPr>
          <p:cNvPr id="12" name="图片 11">
            <a:extLst>
              <a:ext uri="{FF2B5EF4-FFF2-40B4-BE49-F238E27FC236}">
                <a16:creationId xmlns:a16="http://schemas.microsoft.com/office/drawing/2014/main" id="{B793F19A-B0E5-D91B-7316-8AA13BD70E5A}"/>
              </a:ext>
            </a:extLst>
          </p:cNvPr>
          <p:cNvPicPr>
            <a:picLocks noChangeAspect="1"/>
          </p:cNvPicPr>
          <p:nvPr/>
        </p:nvPicPr>
        <p:blipFill>
          <a:blip r:embed="rId5"/>
          <a:stretch>
            <a:fillRect/>
          </a:stretch>
        </p:blipFill>
        <p:spPr>
          <a:xfrm>
            <a:off x="8456853" y="3804668"/>
            <a:ext cx="2629888" cy="2872896"/>
          </a:xfrm>
          <a:prstGeom prst="rect">
            <a:avLst/>
          </a:prstGeom>
        </p:spPr>
      </p:pic>
    </p:spTree>
    <p:extLst>
      <p:ext uri="{BB962C8B-B14F-4D97-AF65-F5344CB8AC3E}">
        <p14:creationId xmlns:p14="http://schemas.microsoft.com/office/powerpoint/2010/main" val="1102351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5458" y="283336"/>
            <a:ext cx="9388699" cy="2585323"/>
          </a:xfrm>
          <a:prstGeom prst="rect">
            <a:avLst/>
          </a:prstGeom>
          <a:noFill/>
        </p:spPr>
        <p:txBody>
          <a:bodyPr wrap="square" rtlCol="0">
            <a:spAutoFit/>
          </a:bodyPr>
          <a:lstStyle/>
          <a:p>
            <a:r>
              <a:rPr lang="zh-CN" altLang="en-US" dirty="0"/>
              <a:t>通过以下步骤对图片进行水平翻转：</a:t>
            </a:r>
          </a:p>
          <a:p>
            <a:r>
              <a:rPr lang="en-US" altLang="zh-CN" dirty="0"/>
              <a:t>//</a:t>
            </a:r>
            <a:r>
              <a:rPr lang="zh-CN" altLang="en-US" dirty="0"/>
              <a:t>水平翻转 </a:t>
            </a:r>
          </a:p>
          <a:p>
            <a:r>
              <a:rPr lang="en-US" altLang="zh-CN" dirty="0" err="1"/>
              <a:t>pixelMap.flip</a:t>
            </a:r>
            <a:r>
              <a:rPr lang="en-US" altLang="zh-CN" dirty="0"/>
              <a:t>(true, false);</a:t>
            </a:r>
          </a:p>
          <a:p>
            <a:endParaRPr lang="en-US" altLang="zh-CN" dirty="0"/>
          </a:p>
          <a:p>
            <a:endParaRPr lang="zh-CN" altLang="en-US" dirty="0"/>
          </a:p>
          <a:p>
            <a:r>
              <a:rPr lang="zh-CN" altLang="en-US" dirty="0"/>
              <a:t>通过以下步骤对图片设置透明度：</a:t>
            </a:r>
          </a:p>
          <a:p>
            <a:r>
              <a:rPr lang="en-US" altLang="zh-CN" dirty="0"/>
              <a:t>//</a:t>
            </a:r>
            <a:r>
              <a:rPr lang="zh-CN" altLang="en-US" dirty="0"/>
              <a:t>透明度为</a:t>
            </a:r>
            <a:r>
              <a:rPr lang="en-US" altLang="zh-CN" dirty="0"/>
              <a:t>0.5 </a:t>
            </a:r>
          </a:p>
          <a:p>
            <a:r>
              <a:rPr lang="en-US" altLang="zh-CN" dirty="0" err="1"/>
              <a:t>pixelMap.opacity</a:t>
            </a:r>
            <a:r>
              <a:rPr lang="en-US" altLang="zh-CN" dirty="0"/>
              <a:t>(0.5);</a:t>
            </a:r>
          </a:p>
          <a:p>
            <a:endParaRPr lang="en-US" altLang="zh-CN" dirty="0"/>
          </a:p>
        </p:txBody>
      </p:sp>
      <p:pic>
        <p:nvPicPr>
          <p:cNvPr id="5" name="图片 4">
            <a:extLst>
              <a:ext uri="{FF2B5EF4-FFF2-40B4-BE49-F238E27FC236}">
                <a16:creationId xmlns:a16="http://schemas.microsoft.com/office/drawing/2014/main" id="{1A3C0FCE-94D2-A250-BB80-E1E017B32355}"/>
              </a:ext>
            </a:extLst>
          </p:cNvPr>
          <p:cNvPicPr>
            <a:picLocks noChangeAspect="1"/>
          </p:cNvPicPr>
          <p:nvPr/>
        </p:nvPicPr>
        <p:blipFill>
          <a:blip r:embed="rId2"/>
          <a:stretch>
            <a:fillRect/>
          </a:stretch>
        </p:blipFill>
        <p:spPr>
          <a:xfrm>
            <a:off x="4612257" y="283336"/>
            <a:ext cx="3285495" cy="3508126"/>
          </a:xfrm>
          <a:prstGeom prst="rect">
            <a:avLst/>
          </a:prstGeom>
        </p:spPr>
      </p:pic>
      <p:pic>
        <p:nvPicPr>
          <p:cNvPr id="7" name="图片 6">
            <a:extLst>
              <a:ext uri="{FF2B5EF4-FFF2-40B4-BE49-F238E27FC236}">
                <a16:creationId xmlns:a16="http://schemas.microsoft.com/office/drawing/2014/main" id="{84199F11-36F7-54F3-5FAF-3F7161E6F1D1}"/>
              </a:ext>
            </a:extLst>
          </p:cNvPr>
          <p:cNvPicPr>
            <a:picLocks noChangeAspect="1"/>
          </p:cNvPicPr>
          <p:nvPr/>
        </p:nvPicPr>
        <p:blipFill>
          <a:blip r:embed="rId3"/>
          <a:stretch>
            <a:fillRect/>
          </a:stretch>
        </p:blipFill>
        <p:spPr>
          <a:xfrm>
            <a:off x="7988061" y="363421"/>
            <a:ext cx="3408782" cy="3428041"/>
          </a:xfrm>
          <a:prstGeom prst="rect">
            <a:avLst/>
          </a:prstGeom>
        </p:spPr>
      </p:pic>
    </p:spTree>
    <p:extLst>
      <p:ext uri="{BB962C8B-B14F-4D97-AF65-F5344CB8AC3E}">
        <p14:creationId xmlns:p14="http://schemas.microsoft.com/office/powerpoint/2010/main" val="20951414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11.2.5  </a:t>
            </a:r>
            <a:r>
              <a:rPr lang="zh-CN" altLang="en-US" dirty="0"/>
              <a:t>位图操作</a:t>
            </a:r>
          </a:p>
        </p:txBody>
      </p:sp>
      <p:sp>
        <p:nvSpPr>
          <p:cNvPr id="3" name="内容占位符 2"/>
          <p:cNvSpPr>
            <a:spLocks noGrp="1"/>
          </p:cNvSpPr>
          <p:nvPr>
            <p:ph idx="1"/>
          </p:nvPr>
        </p:nvSpPr>
        <p:spPr>
          <a:xfrm>
            <a:off x="838200" y="1838504"/>
            <a:ext cx="10515600" cy="4351338"/>
          </a:xfrm>
        </p:spPr>
        <p:txBody>
          <a:bodyPr>
            <a:normAutofit/>
          </a:bodyPr>
          <a:lstStyle/>
          <a:p>
            <a:r>
              <a:rPr lang="zh-CN" altLang="en-US" sz="1800" dirty="0"/>
              <a:t>如图所示为一幅图片中，将指定的矩形区域的像素数据读取出来并进行修改后，再写回原图片的对应区域。</a:t>
            </a:r>
          </a:p>
        </p:txBody>
      </p:sp>
      <p:pic>
        <p:nvPicPr>
          <p:cNvPr id="6" name="图片 5">
            <a:extLst>
              <a:ext uri="{FF2B5EF4-FFF2-40B4-BE49-F238E27FC236}">
                <a16:creationId xmlns:a16="http://schemas.microsoft.com/office/drawing/2014/main" id="{CBA823A0-3817-932B-6B61-A477B9290D5F}"/>
              </a:ext>
            </a:extLst>
          </p:cNvPr>
          <p:cNvPicPr>
            <a:picLocks noChangeAspect="1"/>
          </p:cNvPicPr>
          <p:nvPr/>
        </p:nvPicPr>
        <p:blipFill>
          <a:blip r:embed="rId2"/>
          <a:stretch>
            <a:fillRect/>
          </a:stretch>
        </p:blipFill>
        <p:spPr>
          <a:xfrm>
            <a:off x="3491138" y="2352502"/>
            <a:ext cx="5209725" cy="4314998"/>
          </a:xfrm>
          <a:prstGeom prst="rect">
            <a:avLst/>
          </a:prstGeom>
        </p:spPr>
      </p:pic>
    </p:spTree>
    <p:extLst>
      <p:ext uri="{BB962C8B-B14F-4D97-AF65-F5344CB8AC3E}">
        <p14:creationId xmlns:p14="http://schemas.microsoft.com/office/powerpoint/2010/main" val="30026920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5458" y="283336"/>
            <a:ext cx="9388699" cy="3693319"/>
          </a:xfrm>
          <a:prstGeom prst="rect">
            <a:avLst/>
          </a:prstGeom>
          <a:noFill/>
        </p:spPr>
        <p:txBody>
          <a:bodyPr wrap="square" rtlCol="0">
            <a:spAutoFit/>
          </a:bodyPr>
          <a:lstStyle/>
          <a:p>
            <a:r>
              <a:rPr lang="zh-CN" altLang="en-US" dirty="0"/>
              <a:t>位图操作的开发步骤如下：</a:t>
            </a:r>
            <a:endParaRPr lang="en-US" altLang="zh-CN" dirty="0"/>
          </a:p>
          <a:p>
            <a:endParaRPr lang="en-US" altLang="zh-CN" dirty="0"/>
          </a:p>
          <a:p>
            <a:r>
              <a:rPr lang="zh-CN" altLang="en-US" dirty="0"/>
              <a:t>步骤一：完成图片解码，获取</a:t>
            </a:r>
            <a:r>
              <a:rPr lang="en-US" altLang="zh-CN" dirty="0" err="1"/>
              <a:t>PixelMap</a:t>
            </a:r>
            <a:r>
              <a:rPr lang="zh-CN" altLang="en-US" dirty="0"/>
              <a:t>位图对象。</a:t>
            </a:r>
            <a:endParaRPr lang="en-US" altLang="zh-CN" dirty="0"/>
          </a:p>
          <a:p>
            <a:endParaRPr lang="zh-CN" altLang="en-US" dirty="0"/>
          </a:p>
          <a:p>
            <a:r>
              <a:rPr lang="zh-CN" altLang="en-US" dirty="0"/>
              <a:t>步骤二：从</a:t>
            </a:r>
            <a:r>
              <a:rPr lang="en-US" altLang="zh-CN" dirty="0" err="1"/>
              <a:t>PixelMap</a:t>
            </a:r>
            <a:r>
              <a:rPr lang="zh-CN" altLang="en-US" dirty="0"/>
              <a:t>位图对象中获取信息。</a:t>
            </a:r>
          </a:p>
          <a:p>
            <a:endParaRPr lang="en-US" altLang="zh-CN" dirty="0"/>
          </a:p>
          <a:p>
            <a:r>
              <a:rPr lang="en-US" altLang="zh-CN" dirty="0"/>
              <a:t>//</a:t>
            </a:r>
            <a:r>
              <a:rPr lang="zh-CN" altLang="en-US" dirty="0"/>
              <a:t>获取图像像素的总字节数</a:t>
            </a:r>
          </a:p>
          <a:p>
            <a:r>
              <a:rPr lang="en-US" altLang="zh-CN" dirty="0"/>
              <a:t>let </a:t>
            </a:r>
            <a:r>
              <a:rPr lang="en-US" altLang="zh-CN" dirty="0" err="1"/>
              <a:t>pixelBytesNumber</a:t>
            </a:r>
            <a:r>
              <a:rPr lang="en-US" altLang="zh-CN" dirty="0"/>
              <a:t> = </a:t>
            </a:r>
            <a:r>
              <a:rPr lang="en-US" altLang="zh-CN" dirty="0" err="1"/>
              <a:t>pixelMap.getPixelBytesNumber</a:t>
            </a:r>
            <a:r>
              <a:rPr lang="en-US" altLang="zh-CN" dirty="0"/>
              <a:t>();</a:t>
            </a:r>
          </a:p>
          <a:p>
            <a:r>
              <a:rPr lang="en-US" altLang="zh-CN" dirty="0"/>
              <a:t>//</a:t>
            </a:r>
            <a:r>
              <a:rPr lang="zh-CN" altLang="en-US" dirty="0"/>
              <a:t>获取图像像素每行的字节数</a:t>
            </a:r>
          </a:p>
          <a:p>
            <a:r>
              <a:rPr lang="en-US" altLang="zh-CN" dirty="0"/>
              <a:t>let </a:t>
            </a:r>
            <a:r>
              <a:rPr lang="en-US" altLang="zh-CN" dirty="0" err="1"/>
              <a:t>rowCount</a:t>
            </a:r>
            <a:r>
              <a:rPr lang="en-US" altLang="zh-CN" dirty="0"/>
              <a:t> = </a:t>
            </a:r>
            <a:r>
              <a:rPr lang="en-US" altLang="zh-CN" dirty="0" err="1"/>
              <a:t>pixelMap.getBytesNumberPerRow</a:t>
            </a:r>
            <a:r>
              <a:rPr lang="en-US" altLang="zh-CN" dirty="0"/>
              <a:t>();</a:t>
            </a:r>
          </a:p>
          <a:p>
            <a:r>
              <a:rPr lang="en-US" altLang="zh-CN" dirty="0"/>
              <a:t>//</a:t>
            </a:r>
            <a:r>
              <a:rPr lang="zh-CN" altLang="en-US" dirty="0"/>
              <a:t>获取当前图像像素密度。像素密度是指每英寸图片所拥有的像素数量。像素密度越大，图片越精细</a:t>
            </a:r>
          </a:p>
          <a:p>
            <a:r>
              <a:rPr lang="en-US" altLang="zh-CN" dirty="0"/>
              <a:t>let </a:t>
            </a:r>
            <a:r>
              <a:rPr lang="en-US" altLang="zh-CN" dirty="0" err="1"/>
              <a:t>getDensity</a:t>
            </a:r>
            <a:r>
              <a:rPr lang="en-US" altLang="zh-CN" dirty="0"/>
              <a:t> = </a:t>
            </a:r>
            <a:r>
              <a:rPr lang="en-US" altLang="zh-CN" dirty="0" err="1"/>
              <a:t>pixelMap.getDensity</a:t>
            </a:r>
            <a:r>
              <a:rPr lang="en-US" altLang="zh-CN" dirty="0"/>
              <a:t>();</a:t>
            </a:r>
          </a:p>
        </p:txBody>
      </p:sp>
    </p:spTree>
    <p:extLst>
      <p:ext uri="{BB962C8B-B14F-4D97-AF65-F5344CB8AC3E}">
        <p14:creationId xmlns:p14="http://schemas.microsoft.com/office/powerpoint/2010/main" val="33728484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5458" y="283336"/>
            <a:ext cx="9388699" cy="2585323"/>
          </a:xfrm>
          <a:prstGeom prst="rect">
            <a:avLst/>
          </a:prstGeom>
          <a:noFill/>
        </p:spPr>
        <p:txBody>
          <a:bodyPr wrap="square" rtlCol="0">
            <a:spAutoFit/>
          </a:bodyPr>
          <a:lstStyle/>
          <a:p>
            <a:endParaRPr lang="en-US" altLang="zh-CN" dirty="0"/>
          </a:p>
          <a:p>
            <a:r>
              <a:rPr lang="zh-CN" altLang="en-US" dirty="0"/>
              <a:t>读取并修改目标区域的像素数据，然后写回原图。</a:t>
            </a:r>
          </a:p>
          <a:p>
            <a:r>
              <a:rPr lang="en-US" altLang="zh-CN" dirty="0"/>
              <a:t>//</a:t>
            </a:r>
            <a:r>
              <a:rPr lang="zh-CN" altLang="en-US" dirty="0"/>
              <a:t>场景一：将读取的整张图像的像素数据结果写入</a:t>
            </a:r>
            <a:r>
              <a:rPr lang="en-US" altLang="zh-CN" dirty="0" err="1"/>
              <a:t>ArrayBuffer</a:t>
            </a:r>
            <a:r>
              <a:rPr lang="zh-CN" altLang="en-US" dirty="0"/>
              <a:t>中</a:t>
            </a:r>
          </a:p>
          <a:p>
            <a:r>
              <a:rPr lang="en-US" altLang="zh-CN" dirty="0" err="1"/>
              <a:t>const</a:t>
            </a:r>
            <a:r>
              <a:rPr lang="en-US" altLang="zh-CN" dirty="0"/>
              <a:t> </a:t>
            </a:r>
            <a:r>
              <a:rPr lang="en-US" altLang="zh-CN" dirty="0" err="1"/>
              <a:t>readBuffer</a:t>
            </a:r>
            <a:r>
              <a:rPr lang="en-US" altLang="zh-CN" dirty="0"/>
              <a:t> = new </a:t>
            </a:r>
            <a:r>
              <a:rPr lang="en-US" altLang="zh-CN" dirty="0" err="1"/>
              <a:t>ArrayBuffer</a:t>
            </a:r>
            <a:r>
              <a:rPr lang="en-US" altLang="zh-CN" dirty="0"/>
              <a:t>(</a:t>
            </a:r>
            <a:r>
              <a:rPr lang="en-US" altLang="zh-CN" dirty="0" err="1"/>
              <a:t>pixelBytesNumber</a:t>
            </a:r>
            <a:r>
              <a:rPr lang="en-US" altLang="zh-CN" dirty="0"/>
              <a:t>);</a:t>
            </a:r>
          </a:p>
          <a:p>
            <a:r>
              <a:rPr lang="en-US" altLang="zh-CN" dirty="0" err="1"/>
              <a:t>pixelMap.readPixelsToBuffer</a:t>
            </a:r>
            <a:r>
              <a:rPr lang="en-US" altLang="zh-CN" dirty="0"/>
              <a:t>(</a:t>
            </a:r>
            <a:r>
              <a:rPr lang="en-US" altLang="zh-CN" dirty="0" err="1"/>
              <a:t>readBuffer</a:t>
            </a:r>
            <a:r>
              <a:rPr lang="en-US" altLang="zh-CN" dirty="0"/>
              <a:t>).then(() =&gt; {</a:t>
            </a:r>
          </a:p>
          <a:p>
            <a:r>
              <a:rPr lang="en-US" altLang="zh-CN" dirty="0"/>
              <a:t>  console.info('Succeeded in reading image pixel data.');</a:t>
            </a:r>
          </a:p>
          <a:p>
            <a:r>
              <a:rPr lang="en-US" altLang="zh-CN" dirty="0"/>
              <a:t>}).catch(error =&gt; {</a:t>
            </a:r>
          </a:p>
          <a:p>
            <a:r>
              <a:rPr lang="en-US" altLang="zh-CN" dirty="0"/>
              <a:t>  </a:t>
            </a:r>
            <a:r>
              <a:rPr lang="en-US" altLang="zh-CN" dirty="0" err="1"/>
              <a:t>console.error</a:t>
            </a:r>
            <a:r>
              <a:rPr lang="en-US" altLang="zh-CN" dirty="0"/>
              <a:t>('Failed to read image pixel data. And the error is: ' + error);</a:t>
            </a:r>
          </a:p>
          <a:p>
            <a:r>
              <a:rPr lang="en-US" altLang="zh-CN" dirty="0"/>
              <a:t>})</a:t>
            </a:r>
          </a:p>
        </p:txBody>
      </p:sp>
    </p:spTree>
    <p:extLst>
      <p:ext uri="{BB962C8B-B14F-4D97-AF65-F5344CB8AC3E}">
        <p14:creationId xmlns:p14="http://schemas.microsoft.com/office/powerpoint/2010/main" val="3640456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95458" y="193184"/>
            <a:ext cx="11101590" cy="5786199"/>
          </a:xfrm>
          <a:prstGeom prst="rect">
            <a:avLst/>
          </a:prstGeom>
          <a:noFill/>
        </p:spPr>
        <p:txBody>
          <a:bodyPr wrap="square" rtlCol="0">
            <a:spAutoFit/>
          </a:bodyPr>
          <a:lstStyle/>
          <a:p>
            <a:endParaRPr lang="en-US" altLang="zh-CN" dirty="0"/>
          </a:p>
          <a:p>
            <a:r>
              <a:rPr lang="en-US" altLang="zh-CN" sz="1600" dirty="0"/>
              <a:t>/</a:t>
            </a:r>
            <a:r>
              <a:rPr lang="zh-CN" altLang="en-US" sz="1600" dirty="0"/>
              <a:t>场景二：读取指定区域内的图片数据，结果写入</a:t>
            </a:r>
            <a:r>
              <a:rPr lang="en-US" altLang="zh-CN" sz="1600" dirty="0" err="1"/>
              <a:t>area.pixels</a:t>
            </a:r>
            <a:r>
              <a:rPr lang="zh-CN" altLang="en-US" sz="1600" dirty="0"/>
              <a:t>中</a:t>
            </a:r>
          </a:p>
          <a:p>
            <a:r>
              <a:rPr lang="en-US" altLang="zh-CN" sz="1600" dirty="0" err="1"/>
              <a:t>const</a:t>
            </a:r>
            <a:r>
              <a:rPr lang="en-US" altLang="zh-CN" sz="1600" dirty="0"/>
              <a:t> area = {</a:t>
            </a:r>
          </a:p>
          <a:p>
            <a:r>
              <a:rPr lang="en-US" altLang="zh-CN" sz="1600" dirty="0"/>
              <a:t>  pixels: new </a:t>
            </a:r>
            <a:r>
              <a:rPr lang="en-US" altLang="zh-CN" sz="1600" dirty="0" err="1"/>
              <a:t>ArrayBuffer</a:t>
            </a:r>
            <a:r>
              <a:rPr lang="en-US" altLang="zh-CN" sz="1600" dirty="0"/>
              <a:t>(8),</a:t>
            </a:r>
          </a:p>
          <a:p>
            <a:r>
              <a:rPr lang="en-US" altLang="zh-CN" sz="1600" dirty="0"/>
              <a:t>  offset: 0,</a:t>
            </a:r>
          </a:p>
          <a:p>
            <a:r>
              <a:rPr lang="en-US" altLang="zh-CN" sz="1600" dirty="0"/>
              <a:t>  stride: 8,</a:t>
            </a:r>
          </a:p>
          <a:p>
            <a:r>
              <a:rPr lang="en-US" altLang="zh-CN" sz="1600" dirty="0"/>
              <a:t>  region: { size: { height: 1, width: 2 }, x: 0, y: 0 }</a:t>
            </a:r>
          </a:p>
          <a:p>
            <a:r>
              <a:rPr lang="en-US" altLang="zh-CN" sz="1600" dirty="0"/>
              <a:t>}</a:t>
            </a:r>
          </a:p>
          <a:p>
            <a:r>
              <a:rPr lang="en-US" altLang="zh-CN" sz="1600" dirty="0" err="1"/>
              <a:t>pixelMap.readPixels</a:t>
            </a:r>
            <a:r>
              <a:rPr lang="en-US" altLang="zh-CN" sz="1600" dirty="0"/>
              <a:t>(area).then(() =&gt; {</a:t>
            </a:r>
          </a:p>
          <a:p>
            <a:r>
              <a:rPr lang="en-US" altLang="zh-CN" sz="1600" dirty="0"/>
              <a:t>  console.info('Succeeded in reading the image data in the area.');</a:t>
            </a:r>
          </a:p>
          <a:p>
            <a:r>
              <a:rPr lang="en-US" altLang="zh-CN" sz="1600" dirty="0"/>
              <a:t>}).catch(error =&gt; {</a:t>
            </a:r>
          </a:p>
          <a:p>
            <a:r>
              <a:rPr lang="en-US" altLang="zh-CN" sz="1600" dirty="0"/>
              <a:t>  </a:t>
            </a:r>
            <a:r>
              <a:rPr lang="en-US" altLang="zh-CN" sz="1600" dirty="0" err="1"/>
              <a:t>console.error</a:t>
            </a:r>
            <a:r>
              <a:rPr lang="en-US" altLang="zh-CN" sz="1600" dirty="0"/>
              <a:t>('Failed to read the image data in the area. And the error is: ' + error);</a:t>
            </a:r>
          </a:p>
          <a:p>
            <a:r>
              <a:rPr lang="en-US" altLang="zh-CN" sz="1600" dirty="0"/>
              <a:t>})</a:t>
            </a:r>
          </a:p>
          <a:p>
            <a:endParaRPr lang="en-US" altLang="zh-CN" sz="1600" dirty="0"/>
          </a:p>
          <a:p>
            <a:r>
              <a:rPr lang="en-US" altLang="zh-CN" sz="1600" dirty="0"/>
              <a:t>//</a:t>
            </a:r>
            <a:r>
              <a:rPr lang="zh-CN" altLang="en-US" sz="1600" dirty="0"/>
              <a:t>对于读取的图片数据，可以独立使用（创建新的</a:t>
            </a:r>
            <a:r>
              <a:rPr lang="en-US" altLang="zh-CN" sz="1600" dirty="0" err="1"/>
              <a:t>pixelMap</a:t>
            </a:r>
            <a:r>
              <a:rPr lang="zh-CN" altLang="en-US" sz="1600" dirty="0"/>
              <a:t>），也可以对</a:t>
            </a:r>
            <a:r>
              <a:rPr lang="en-US" altLang="zh-CN" sz="1600" dirty="0" err="1"/>
              <a:t>area.pixels</a:t>
            </a:r>
            <a:r>
              <a:rPr lang="zh-CN" altLang="en-US" sz="1600" dirty="0"/>
              <a:t>进行修改</a:t>
            </a:r>
          </a:p>
          <a:p>
            <a:r>
              <a:rPr lang="en-US" altLang="zh-CN" sz="1600" dirty="0"/>
              <a:t>//</a:t>
            </a:r>
            <a:r>
              <a:rPr lang="zh-CN" altLang="en-US" sz="1600" dirty="0"/>
              <a:t>将图片数据</a:t>
            </a:r>
            <a:r>
              <a:rPr lang="en-US" altLang="zh-CN" sz="1600" dirty="0" err="1"/>
              <a:t>area.pixels</a:t>
            </a:r>
            <a:r>
              <a:rPr lang="zh-CN" altLang="en-US" sz="1600" dirty="0"/>
              <a:t>写入指定区域内</a:t>
            </a:r>
          </a:p>
          <a:p>
            <a:r>
              <a:rPr lang="en-US" altLang="zh-CN" sz="1600" dirty="0" err="1"/>
              <a:t>pixelMap.writePixels</a:t>
            </a:r>
            <a:r>
              <a:rPr lang="en-US" altLang="zh-CN" sz="1600" dirty="0"/>
              <a:t>(area).then(() =&gt; {</a:t>
            </a:r>
          </a:p>
          <a:p>
            <a:r>
              <a:rPr lang="en-US" altLang="zh-CN" sz="1600" dirty="0"/>
              <a:t>  console.info('Succeeded to write </a:t>
            </a:r>
            <a:r>
              <a:rPr lang="en-US" altLang="zh-CN" sz="1600" dirty="0" err="1"/>
              <a:t>pixelMap</a:t>
            </a:r>
            <a:r>
              <a:rPr lang="en-US" altLang="zh-CN" sz="1600" dirty="0"/>
              <a:t> into the specified area.');</a:t>
            </a:r>
          </a:p>
          <a:p>
            <a:r>
              <a:rPr lang="en-US" altLang="zh-CN" sz="1600" dirty="0"/>
              <a:t>})</a:t>
            </a:r>
          </a:p>
          <a:p>
            <a:endParaRPr lang="en-US" altLang="zh-CN" sz="1600" dirty="0"/>
          </a:p>
          <a:p>
            <a:r>
              <a:rPr lang="en-US" altLang="zh-CN" sz="1600" dirty="0"/>
              <a:t>//</a:t>
            </a:r>
            <a:r>
              <a:rPr lang="zh-CN" altLang="en-US" sz="1600" dirty="0"/>
              <a:t>将图片数据结果写入</a:t>
            </a:r>
            <a:r>
              <a:rPr lang="en-US" altLang="zh-CN" sz="1600" dirty="0" err="1"/>
              <a:t>pixelMap</a:t>
            </a:r>
            <a:r>
              <a:rPr lang="zh-CN" altLang="en-US" sz="1600" dirty="0"/>
              <a:t>中</a:t>
            </a:r>
          </a:p>
          <a:p>
            <a:r>
              <a:rPr lang="en-US" altLang="zh-CN" sz="1600" dirty="0" err="1"/>
              <a:t>const</a:t>
            </a:r>
            <a:r>
              <a:rPr lang="en-US" altLang="zh-CN" sz="1600" dirty="0"/>
              <a:t> </a:t>
            </a:r>
            <a:r>
              <a:rPr lang="en-US" altLang="zh-CN" sz="1600" dirty="0" err="1"/>
              <a:t>writeColor</a:t>
            </a:r>
            <a:r>
              <a:rPr lang="en-US" altLang="zh-CN" sz="1600" dirty="0"/>
              <a:t> = new </a:t>
            </a:r>
            <a:r>
              <a:rPr lang="en-US" altLang="zh-CN" sz="1600" dirty="0" err="1"/>
              <a:t>ArrayBuffer</a:t>
            </a:r>
            <a:r>
              <a:rPr lang="en-US" altLang="zh-CN" sz="1600" dirty="0"/>
              <a:t>(96);</a:t>
            </a:r>
          </a:p>
          <a:p>
            <a:r>
              <a:rPr lang="en-US" altLang="zh-CN" sz="1600" dirty="0" err="1"/>
              <a:t>pixelMap.writeBufferToPixels</a:t>
            </a:r>
            <a:r>
              <a:rPr lang="en-US" altLang="zh-CN" sz="1600" dirty="0"/>
              <a:t>(</a:t>
            </a:r>
            <a:r>
              <a:rPr lang="en-US" altLang="zh-CN" sz="1600" dirty="0" err="1"/>
              <a:t>writeColor</a:t>
            </a:r>
            <a:r>
              <a:rPr lang="en-US" altLang="zh-CN" sz="1600" dirty="0"/>
              <a:t>, () =&gt; {});</a:t>
            </a:r>
          </a:p>
        </p:txBody>
      </p:sp>
    </p:spTree>
    <p:extLst>
      <p:ext uri="{BB962C8B-B14F-4D97-AF65-F5344CB8AC3E}">
        <p14:creationId xmlns:p14="http://schemas.microsoft.com/office/powerpoint/2010/main" val="9674936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63958" y="107547"/>
            <a:ext cx="10515600" cy="1325563"/>
          </a:xfrm>
        </p:spPr>
        <p:txBody>
          <a:bodyPr/>
          <a:lstStyle/>
          <a:p>
            <a:r>
              <a:rPr lang="en-US" altLang="zh-CN" dirty="0"/>
              <a:t>11.2.6  </a:t>
            </a:r>
            <a:r>
              <a:rPr lang="zh-CN" altLang="en-US" dirty="0"/>
              <a:t>图片编码</a:t>
            </a:r>
          </a:p>
        </p:txBody>
      </p:sp>
      <p:sp>
        <p:nvSpPr>
          <p:cNvPr id="7" name="文本框 6"/>
          <p:cNvSpPr txBox="1"/>
          <p:nvPr/>
        </p:nvSpPr>
        <p:spPr>
          <a:xfrm>
            <a:off x="1738648" y="1629849"/>
            <a:ext cx="10453352" cy="5262979"/>
          </a:xfrm>
          <a:prstGeom prst="rect">
            <a:avLst/>
          </a:prstGeom>
          <a:noFill/>
        </p:spPr>
        <p:txBody>
          <a:bodyPr wrap="square" rtlCol="0">
            <a:spAutoFit/>
          </a:bodyPr>
          <a:lstStyle/>
          <a:p>
            <a:r>
              <a:rPr lang="zh-CN" altLang="en-US" sz="1200" dirty="0"/>
              <a:t>图片编码的开发步骤如下：</a:t>
            </a:r>
            <a:endParaRPr lang="en-US" altLang="zh-CN" sz="1200" dirty="0"/>
          </a:p>
          <a:p>
            <a:endParaRPr lang="en-US" altLang="zh-CN" sz="1200" dirty="0"/>
          </a:p>
          <a:p>
            <a:r>
              <a:rPr lang="zh-CN" altLang="en-US" sz="1200" dirty="0"/>
              <a:t>步骤一：创建图像编码</a:t>
            </a:r>
            <a:r>
              <a:rPr lang="en-US" altLang="zh-CN" sz="1200" dirty="0" err="1"/>
              <a:t>ImagePacker</a:t>
            </a:r>
            <a:r>
              <a:rPr lang="zh-CN" altLang="en-US" sz="1200" dirty="0"/>
              <a:t>对象。</a:t>
            </a:r>
          </a:p>
          <a:p>
            <a:endParaRPr lang="en-US" altLang="zh-CN" sz="1200" dirty="0"/>
          </a:p>
          <a:p>
            <a:r>
              <a:rPr lang="en-US" altLang="zh-CN" sz="1200" dirty="0"/>
              <a:t>//</a:t>
            </a:r>
            <a:r>
              <a:rPr lang="zh-CN" altLang="en-US" sz="1200" dirty="0"/>
              <a:t>导入相关模块包</a:t>
            </a:r>
          </a:p>
          <a:p>
            <a:r>
              <a:rPr lang="en-US" altLang="zh-CN" sz="1200" dirty="0"/>
              <a:t>import image from '@</a:t>
            </a:r>
            <a:r>
              <a:rPr lang="en-US" altLang="zh-CN" sz="1200" dirty="0" err="1"/>
              <a:t>ohos.multimedia.image</a:t>
            </a:r>
            <a:r>
              <a:rPr lang="en-US" altLang="zh-CN" sz="1200" dirty="0"/>
              <a:t>';</a:t>
            </a:r>
          </a:p>
          <a:p>
            <a:endParaRPr lang="en-US" altLang="zh-CN" sz="1200" dirty="0"/>
          </a:p>
          <a:p>
            <a:r>
              <a:rPr lang="en-US" altLang="zh-CN" sz="1200" dirty="0" err="1"/>
              <a:t>const</a:t>
            </a:r>
            <a:r>
              <a:rPr lang="en-US" altLang="zh-CN" sz="1200" dirty="0"/>
              <a:t> </a:t>
            </a:r>
            <a:r>
              <a:rPr lang="en-US" altLang="zh-CN" sz="1200" dirty="0" err="1"/>
              <a:t>imagePackerApi</a:t>
            </a:r>
            <a:r>
              <a:rPr lang="en-US" altLang="zh-CN" sz="1200" dirty="0"/>
              <a:t> = </a:t>
            </a:r>
            <a:r>
              <a:rPr lang="en-US" altLang="zh-CN" sz="1200" dirty="0" err="1"/>
              <a:t>image.createImagePacker</a:t>
            </a:r>
            <a:r>
              <a:rPr lang="en-US" altLang="zh-CN" sz="1200" dirty="0"/>
              <a:t>();</a:t>
            </a:r>
          </a:p>
          <a:p>
            <a:endParaRPr lang="en-US" altLang="zh-CN" sz="1200" dirty="0"/>
          </a:p>
          <a:p>
            <a:r>
              <a:rPr lang="zh-CN" altLang="en-US" sz="1200" dirty="0"/>
              <a:t>步骤二：设置编码输出流和编码参数。 </a:t>
            </a:r>
            <a:r>
              <a:rPr lang="en-US" altLang="zh-CN" sz="1200" dirty="0"/>
              <a:t>format</a:t>
            </a:r>
            <a:r>
              <a:rPr lang="zh-CN" altLang="en-US" sz="1200" dirty="0"/>
              <a:t>为图像的编码格式；</a:t>
            </a:r>
            <a:r>
              <a:rPr lang="en-US" altLang="zh-CN" sz="1200" dirty="0"/>
              <a:t>quality</a:t>
            </a:r>
            <a:r>
              <a:rPr lang="zh-CN" altLang="en-US" sz="1200" dirty="0"/>
              <a:t>为图像质量，范围为</a:t>
            </a:r>
            <a:r>
              <a:rPr lang="en-US" altLang="zh-CN" sz="1200" dirty="0"/>
              <a:t>0</a:t>
            </a:r>
            <a:r>
              <a:rPr lang="zh-CN" altLang="en-US" sz="1200" dirty="0"/>
              <a:t>～</a:t>
            </a:r>
            <a:r>
              <a:rPr lang="en-US" altLang="zh-CN" sz="1200" dirty="0"/>
              <a:t>100</a:t>
            </a:r>
            <a:r>
              <a:rPr lang="zh-CN" altLang="en-US" sz="1200" dirty="0"/>
              <a:t>，</a:t>
            </a:r>
            <a:r>
              <a:rPr lang="en-US" altLang="zh-CN" sz="1200" dirty="0"/>
              <a:t>100</a:t>
            </a:r>
            <a:r>
              <a:rPr lang="zh-CN" altLang="en-US" sz="1200" dirty="0"/>
              <a:t>为最佳质量。</a:t>
            </a:r>
          </a:p>
          <a:p>
            <a:r>
              <a:rPr lang="en-US" altLang="zh-CN" sz="1200" dirty="0"/>
              <a:t>let </a:t>
            </a:r>
            <a:r>
              <a:rPr lang="en-US" altLang="zh-CN" sz="1200" dirty="0" err="1"/>
              <a:t>packOpts</a:t>
            </a:r>
            <a:r>
              <a:rPr lang="en-US" altLang="zh-CN" sz="1200" dirty="0"/>
              <a:t> = { </a:t>
            </a:r>
            <a:r>
              <a:rPr lang="en-US" altLang="zh-CN" sz="1200" dirty="0" err="1"/>
              <a:t>format:"image</a:t>
            </a:r>
            <a:r>
              <a:rPr lang="en-US" altLang="zh-CN" sz="1200" dirty="0"/>
              <a:t>/jpeg", quality:98 };</a:t>
            </a:r>
          </a:p>
          <a:p>
            <a:r>
              <a:rPr lang="en-US" altLang="zh-CN" sz="1200" dirty="0"/>
              <a:t>	</a:t>
            </a:r>
          </a:p>
          <a:p>
            <a:r>
              <a:rPr lang="zh-CN" altLang="en-US" sz="1200" dirty="0"/>
              <a:t>步骤三：创建</a:t>
            </a:r>
            <a:r>
              <a:rPr lang="en-US" altLang="zh-CN" sz="1200" dirty="0" err="1"/>
              <a:t>PixelMap</a:t>
            </a:r>
            <a:r>
              <a:rPr lang="zh-CN" altLang="en-US" sz="1200" dirty="0"/>
              <a:t>对象或创建</a:t>
            </a:r>
            <a:r>
              <a:rPr lang="en-US" altLang="zh-CN" sz="1200" dirty="0" err="1"/>
              <a:t>ImageSource</a:t>
            </a:r>
            <a:r>
              <a:rPr lang="zh-CN" altLang="en-US" sz="1200" dirty="0"/>
              <a:t>对象。</a:t>
            </a:r>
          </a:p>
          <a:p>
            <a:endParaRPr lang="en-US" altLang="zh-CN" sz="1200" dirty="0"/>
          </a:p>
          <a:p>
            <a:r>
              <a:rPr lang="zh-CN" altLang="en-US" sz="1200" dirty="0"/>
              <a:t>步骤四：进行图片编码，并保存编码后的图片。</a:t>
            </a:r>
          </a:p>
          <a:p>
            <a:endParaRPr lang="en-US" altLang="zh-CN" sz="1200" dirty="0"/>
          </a:p>
          <a:p>
            <a:r>
              <a:rPr lang="zh-CN" altLang="en-US" sz="1200" dirty="0"/>
              <a:t>方法一：通过</a:t>
            </a:r>
            <a:r>
              <a:rPr lang="en-US" altLang="zh-CN" sz="1200" dirty="0" err="1"/>
              <a:t>PixelMap</a:t>
            </a:r>
            <a:r>
              <a:rPr lang="zh-CN" altLang="en-US" sz="1200" dirty="0"/>
              <a:t>进行编码。</a:t>
            </a:r>
          </a:p>
          <a:p>
            <a:r>
              <a:rPr lang="en-US" altLang="zh-CN" sz="1200" dirty="0" err="1"/>
              <a:t>imagePackerApi.packing</a:t>
            </a:r>
            <a:r>
              <a:rPr lang="en-US" altLang="zh-CN" sz="1200" dirty="0"/>
              <a:t>(</a:t>
            </a:r>
            <a:r>
              <a:rPr lang="en-US" altLang="zh-CN" sz="1200" dirty="0" err="1"/>
              <a:t>pixelMap</a:t>
            </a:r>
            <a:r>
              <a:rPr lang="en-US" altLang="zh-CN" sz="1200" dirty="0"/>
              <a:t>, </a:t>
            </a:r>
            <a:r>
              <a:rPr lang="en-US" altLang="zh-CN" sz="1200" dirty="0" err="1"/>
              <a:t>packOpts</a:t>
            </a:r>
            <a:r>
              <a:rPr lang="en-US" altLang="zh-CN" sz="1200" dirty="0"/>
              <a:t>).then( data =&gt; {</a:t>
            </a:r>
          </a:p>
          <a:p>
            <a:r>
              <a:rPr lang="en-US" altLang="zh-CN" sz="1200" dirty="0"/>
              <a:t>  //data</a:t>
            </a:r>
            <a:r>
              <a:rPr lang="zh-CN" altLang="en-US" sz="1200" dirty="0"/>
              <a:t>为打包获取到的文件流，写入文件保存即可得到一幅图片</a:t>
            </a:r>
          </a:p>
          <a:p>
            <a:r>
              <a:rPr lang="en-US" altLang="zh-CN" sz="1200" dirty="0"/>
              <a:t>}).catch(error =&gt; { </a:t>
            </a:r>
          </a:p>
          <a:p>
            <a:r>
              <a:rPr lang="en-US" altLang="zh-CN" sz="1200" dirty="0"/>
              <a:t>  </a:t>
            </a:r>
            <a:r>
              <a:rPr lang="en-US" altLang="zh-CN" sz="1200" dirty="0" err="1"/>
              <a:t>console.error</a:t>
            </a:r>
            <a:r>
              <a:rPr lang="en-US" altLang="zh-CN" sz="1200" dirty="0"/>
              <a:t>('Failed to pack the image. And the error is: ' + error); </a:t>
            </a:r>
          </a:p>
          <a:p>
            <a:r>
              <a:rPr lang="en-US" altLang="zh-CN" sz="1200" dirty="0"/>
              <a:t>})</a:t>
            </a:r>
          </a:p>
          <a:p>
            <a:r>
              <a:rPr lang="zh-CN" altLang="en-US" sz="1200" dirty="0"/>
              <a:t>方法二：通过</a:t>
            </a:r>
            <a:r>
              <a:rPr lang="en-US" altLang="zh-CN" sz="1200" dirty="0" err="1"/>
              <a:t>imageSource</a:t>
            </a:r>
            <a:r>
              <a:rPr lang="zh-CN" altLang="en-US" sz="1200" dirty="0"/>
              <a:t>进行编码。</a:t>
            </a:r>
          </a:p>
          <a:p>
            <a:r>
              <a:rPr lang="en-US" altLang="zh-CN" sz="1200" dirty="0" err="1"/>
              <a:t>imagePackerApi.packing</a:t>
            </a:r>
            <a:r>
              <a:rPr lang="en-US" altLang="zh-CN" sz="1200" dirty="0"/>
              <a:t>(</a:t>
            </a:r>
            <a:r>
              <a:rPr lang="en-US" altLang="zh-CN" sz="1200" dirty="0" err="1"/>
              <a:t>imageSource</a:t>
            </a:r>
            <a:r>
              <a:rPr lang="en-US" altLang="zh-CN" sz="1200" dirty="0"/>
              <a:t>, </a:t>
            </a:r>
            <a:r>
              <a:rPr lang="en-US" altLang="zh-CN" sz="1200" dirty="0" err="1"/>
              <a:t>packOpts</a:t>
            </a:r>
            <a:r>
              <a:rPr lang="en-US" altLang="zh-CN" sz="1200" dirty="0"/>
              <a:t>).then( data =&gt; {</a:t>
            </a:r>
          </a:p>
          <a:p>
            <a:r>
              <a:rPr lang="en-US" altLang="zh-CN" sz="1200" dirty="0"/>
              <a:t>    //data</a:t>
            </a:r>
            <a:r>
              <a:rPr lang="zh-CN" altLang="en-US" sz="1200" dirty="0"/>
              <a:t>为打包获取到的文件流，写入文件保存即可得到一幅图片</a:t>
            </a:r>
          </a:p>
          <a:p>
            <a:r>
              <a:rPr lang="en-US" altLang="zh-CN" sz="1200" dirty="0"/>
              <a:t>}).catch(error =&gt; { </a:t>
            </a:r>
          </a:p>
          <a:p>
            <a:r>
              <a:rPr lang="en-US" altLang="zh-CN" sz="1200" dirty="0"/>
              <a:t>  </a:t>
            </a:r>
            <a:r>
              <a:rPr lang="en-US" altLang="zh-CN" sz="1200" dirty="0" err="1"/>
              <a:t>console.error</a:t>
            </a:r>
            <a:r>
              <a:rPr lang="en-US" altLang="zh-CN" sz="1200" dirty="0"/>
              <a:t>('Failed to pack the image. And the error is: ' + error); </a:t>
            </a:r>
          </a:p>
          <a:p>
            <a:r>
              <a:rPr lang="en-US" altLang="zh-CN" sz="1200" dirty="0"/>
              <a:t>})</a:t>
            </a:r>
            <a:endParaRPr lang="zh-CN" altLang="en-US" sz="1200" dirty="0"/>
          </a:p>
        </p:txBody>
      </p:sp>
    </p:spTree>
    <p:extLst>
      <p:ext uri="{BB962C8B-B14F-4D97-AF65-F5344CB8AC3E}">
        <p14:creationId xmlns:p14="http://schemas.microsoft.com/office/powerpoint/2010/main" val="16714098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63958" y="107547"/>
            <a:ext cx="10515600" cy="1325563"/>
          </a:xfrm>
        </p:spPr>
        <p:txBody>
          <a:bodyPr/>
          <a:lstStyle/>
          <a:p>
            <a:r>
              <a:rPr lang="en-US" altLang="zh-CN" dirty="0"/>
              <a:t>11.2.7  </a:t>
            </a:r>
            <a:r>
              <a:rPr lang="zh-CN" altLang="en-US" dirty="0"/>
              <a:t>图片工具</a:t>
            </a:r>
          </a:p>
        </p:txBody>
      </p:sp>
      <p:sp>
        <p:nvSpPr>
          <p:cNvPr id="7" name="文本框 6"/>
          <p:cNvSpPr txBox="1"/>
          <p:nvPr/>
        </p:nvSpPr>
        <p:spPr>
          <a:xfrm>
            <a:off x="926206" y="1433110"/>
            <a:ext cx="10453352" cy="1323439"/>
          </a:xfrm>
          <a:prstGeom prst="rect">
            <a:avLst/>
          </a:prstGeom>
          <a:noFill/>
        </p:spPr>
        <p:txBody>
          <a:bodyPr wrap="square" rtlCol="0">
            <a:spAutoFit/>
          </a:bodyPr>
          <a:lstStyle/>
          <a:p>
            <a:r>
              <a:rPr lang="zh-CN" altLang="en-US" sz="1600" dirty="0"/>
              <a:t>图片工具当前主要提供图片</a:t>
            </a:r>
            <a:r>
              <a:rPr lang="en-US" altLang="zh-CN" sz="1600" dirty="0"/>
              <a:t>EXIF</a:t>
            </a:r>
            <a:r>
              <a:rPr lang="zh-CN" altLang="en-US" sz="1600" dirty="0"/>
              <a:t>信息的读取与编辑能力。</a:t>
            </a:r>
            <a:r>
              <a:rPr lang="en-US" altLang="zh-CN" sz="1600" dirty="0"/>
              <a:t>EXIF</a:t>
            </a:r>
            <a:r>
              <a:rPr lang="zh-CN" altLang="en-US" sz="1600" dirty="0"/>
              <a:t>（</a:t>
            </a:r>
            <a:r>
              <a:rPr lang="en-US" altLang="zh-CN" sz="1600" dirty="0"/>
              <a:t>Exchangeable Image File Format</a:t>
            </a:r>
            <a:r>
              <a:rPr lang="zh-CN" altLang="en-US" sz="1600" dirty="0"/>
              <a:t>）是专门为数码相机的照片设定的文件格式，可以记录数码照片的属性信息和拍摄数据，当前仅支持</a:t>
            </a:r>
            <a:r>
              <a:rPr lang="en-US" altLang="zh-CN" sz="1600" dirty="0"/>
              <a:t>JPEG</a:t>
            </a:r>
            <a:r>
              <a:rPr lang="zh-CN" altLang="en-US" sz="1600" dirty="0"/>
              <a:t>格式的图片。在图库等应用中，需要查看或修改数码照片的</a:t>
            </a:r>
            <a:r>
              <a:rPr lang="en-US" altLang="zh-CN" sz="1600" dirty="0"/>
              <a:t>EXIF</a:t>
            </a:r>
            <a:r>
              <a:rPr lang="zh-CN" altLang="en-US" sz="1600" dirty="0"/>
              <a:t>信息。由于摄像机的手动镜头的参数无法自动写入</a:t>
            </a:r>
            <a:r>
              <a:rPr lang="en-US" altLang="zh-CN" sz="1600" dirty="0"/>
              <a:t>EXIF</a:t>
            </a:r>
            <a:r>
              <a:rPr lang="zh-CN" altLang="en-US" sz="1600" dirty="0"/>
              <a:t>信息中或者因为相机断电等原因经常导致拍摄时间出错，这时就需要手动修改错误的</a:t>
            </a:r>
            <a:r>
              <a:rPr lang="en-US" altLang="zh-CN" sz="1600" dirty="0"/>
              <a:t>EXIF</a:t>
            </a:r>
            <a:r>
              <a:rPr lang="zh-CN" altLang="en-US" sz="1600" dirty="0"/>
              <a:t>数据，才能使用本功能。</a:t>
            </a:r>
            <a:endParaRPr lang="en-US" altLang="zh-CN" sz="1600" dirty="0"/>
          </a:p>
          <a:p>
            <a:endParaRPr lang="zh-CN" altLang="en-US" sz="1600" dirty="0"/>
          </a:p>
        </p:txBody>
      </p:sp>
    </p:spTree>
    <p:extLst>
      <p:ext uri="{BB962C8B-B14F-4D97-AF65-F5344CB8AC3E}">
        <p14:creationId xmlns:p14="http://schemas.microsoft.com/office/powerpoint/2010/main" val="214605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本章内容</a:t>
            </a:r>
          </a:p>
        </p:txBody>
      </p:sp>
      <p:sp>
        <p:nvSpPr>
          <p:cNvPr id="3" name="内容占位符 2"/>
          <p:cNvSpPr>
            <a:spLocks noGrp="1"/>
          </p:cNvSpPr>
          <p:nvPr>
            <p:ph idx="1"/>
          </p:nvPr>
        </p:nvSpPr>
        <p:spPr/>
        <p:txBody>
          <a:bodyPr/>
          <a:lstStyle/>
          <a:p>
            <a:endParaRPr lang="zh-CN" altLang="en-US" dirty="0"/>
          </a:p>
          <a:p>
            <a:r>
              <a:rPr lang="en-US" altLang="zh-CN" dirty="0"/>
              <a:t>11.1  </a:t>
            </a:r>
            <a:r>
              <a:rPr lang="zh-CN" altLang="en-US" dirty="0"/>
              <a:t>音频开发</a:t>
            </a:r>
          </a:p>
          <a:p>
            <a:r>
              <a:rPr lang="en-US" altLang="zh-CN" dirty="0"/>
              <a:t>11.2  </a:t>
            </a:r>
            <a:r>
              <a:rPr lang="zh-CN" altLang="en-US" dirty="0"/>
              <a:t>图片开发</a:t>
            </a:r>
          </a:p>
          <a:p>
            <a:r>
              <a:rPr lang="en-US" altLang="zh-CN" dirty="0"/>
              <a:t>11.3  </a:t>
            </a:r>
            <a:r>
              <a:rPr lang="zh-CN" altLang="en-US" dirty="0"/>
              <a:t>视频开发</a:t>
            </a:r>
          </a:p>
          <a:p>
            <a:r>
              <a:rPr lang="en-US" altLang="zh-CN" dirty="0"/>
              <a:t>11.4  </a:t>
            </a:r>
            <a:r>
              <a:rPr lang="zh-CN" altLang="en-US" dirty="0"/>
              <a:t>实战：实现音乐播放器</a:t>
            </a:r>
          </a:p>
          <a:p>
            <a:r>
              <a:rPr lang="en-US" altLang="zh-CN" dirty="0"/>
              <a:t>11.5  </a:t>
            </a:r>
            <a:r>
              <a:rPr lang="zh-CN" altLang="en-US" dirty="0"/>
              <a:t>本章小结</a:t>
            </a:r>
          </a:p>
          <a:p>
            <a:r>
              <a:rPr lang="en-US" altLang="zh-CN" dirty="0"/>
              <a:t>11.6  </a:t>
            </a:r>
            <a:r>
              <a:rPr lang="zh-CN" altLang="en-US" dirty="0"/>
              <a:t>上机练习：实现录音机应用</a:t>
            </a:r>
            <a:endParaRPr lang="en-US" altLang="zh-CN" dirty="0"/>
          </a:p>
        </p:txBody>
      </p:sp>
    </p:spTree>
    <p:extLst>
      <p:ext uri="{BB962C8B-B14F-4D97-AF65-F5344CB8AC3E}">
        <p14:creationId xmlns:p14="http://schemas.microsoft.com/office/powerpoint/2010/main" val="5442976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29992" y="595983"/>
            <a:ext cx="10453352" cy="7232749"/>
          </a:xfrm>
          <a:prstGeom prst="rect">
            <a:avLst/>
          </a:prstGeom>
          <a:noFill/>
        </p:spPr>
        <p:txBody>
          <a:bodyPr wrap="square" rtlCol="0">
            <a:spAutoFit/>
          </a:bodyPr>
          <a:lstStyle/>
          <a:p>
            <a:r>
              <a:rPr lang="en-US" altLang="zh-CN" sz="1600" dirty="0" err="1"/>
              <a:t>HarmonyOS</a:t>
            </a:r>
            <a:r>
              <a:rPr lang="zh-CN" altLang="en-US" sz="1600" dirty="0"/>
              <a:t>目前仅支持对部分</a:t>
            </a:r>
            <a:r>
              <a:rPr lang="en-US" altLang="zh-CN" sz="1600" dirty="0"/>
              <a:t>EXIF</a:t>
            </a:r>
            <a:r>
              <a:rPr lang="zh-CN" altLang="en-US" sz="1600" dirty="0"/>
              <a:t>信息的查看和修改。</a:t>
            </a:r>
            <a:endParaRPr lang="en-US" altLang="zh-CN" sz="1600" dirty="0"/>
          </a:p>
          <a:p>
            <a:endParaRPr lang="zh-CN" altLang="en-US" sz="1600" dirty="0"/>
          </a:p>
          <a:p>
            <a:r>
              <a:rPr lang="en-US" altLang="zh-CN" sz="1600" dirty="0"/>
              <a:t>EXIF</a:t>
            </a:r>
            <a:r>
              <a:rPr lang="zh-CN" altLang="en-US" sz="1600" dirty="0"/>
              <a:t>信息的读取与编辑的开发步骤如下：</a:t>
            </a:r>
          </a:p>
          <a:p>
            <a:endParaRPr lang="en-US" altLang="zh-CN" sz="1600" dirty="0"/>
          </a:p>
          <a:p>
            <a:r>
              <a:rPr lang="zh-CN" altLang="en-US" sz="1600" dirty="0">
                <a:solidFill>
                  <a:srgbClr val="00B0F0"/>
                </a:solidFill>
              </a:rPr>
              <a:t>步骤一：</a:t>
            </a:r>
            <a:r>
              <a:rPr lang="zh-CN" altLang="en-US" sz="1600" dirty="0"/>
              <a:t>获取图片，创建图片源</a:t>
            </a:r>
            <a:r>
              <a:rPr lang="en-US" altLang="zh-CN" sz="1600" dirty="0" err="1"/>
              <a:t>ImageSource</a:t>
            </a:r>
            <a:r>
              <a:rPr lang="zh-CN" altLang="en-US" sz="1600" dirty="0"/>
              <a:t>。</a:t>
            </a:r>
          </a:p>
          <a:p>
            <a:r>
              <a:rPr lang="en-US" altLang="zh-CN" sz="1600" dirty="0"/>
              <a:t>//</a:t>
            </a:r>
            <a:r>
              <a:rPr lang="zh-CN" altLang="en-US" sz="1600" dirty="0"/>
              <a:t>导入相关模块包</a:t>
            </a:r>
          </a:p>
          <a:p>
            <a:r>
              <a:rPr lang="en-US" altLang="zh-CN" sz="1600" dirty="0"/>
              <a:t>import image from '@</a:t>
            </a:r>
            <a:r>
              <a:rPr lang="en-US" altLang="zh-CN" sz="1600" dirty="0" err="1"/>
              <a:t>ohos.multimedia.image</a:t>
            </a:r>
            <a:r>
              <a:rPr lang="en-US" altLang="zh-CN" sz="1600" dirty="0"/>
              <a:t>';</a:t>
            </a:r>
          </a:p>
          <a:p>
            <a:endParaRPr lang="en-US" altLang="zh-CN" sz="1600" dirty="0"/>
          </a:p>
          <a:p>
            <a:r>
              <a:rPr lang="en-US" altLang="zh-CN" sz="1600" dirty="0"/>
              <a:t>//</a:t>
            </a:r>
            <a:r>
              <a:rPr lang="zh-CN" altLang="en-US" sz="1600" dirty="0"/>
              <a:t>获取沙箱路径创建</a:t>
            </a:r>
            <a:r>
              <a:rPr lang="en-US" altLang="zh-CN" sz="1600" dirty="0" err="1"/>
              <a:t>ImageSource</a:t>
            </a:r>
            <a:endParaRPr lang="en-US" altLang="zh-CN" sz="1600" dirty="0"/>
          </a:p>
          <a:p>
            <a:r>
              <a:rPr lang="en-US" altLang="zh-CN" sz="1600" dirty="0" err="1"/>
              <a:t>const</a:t>
            </a:r>
            <a:r>
              <a:rPr lang="en-US" altLang="zh-CN" sz="1600" dirty="0"/>
              <a:t> </a:t>
            </a:r>
            <a:r>
              <a:rPr lang="en-US" altLang="zh-CN" sz="1600" dirty="0" err="1"/>
              <a:t>fd</a:t>
            </a:r>
            <a:r>
              <a:rPr lang="en-US" altLang="zh-CN" sz="1600" dirty="0"/>
              <a:t> = ...; //</a:t>
            </a:r>
            <a:r>
              <a:rPr lang="zh-CN" altLang="en-US" sz="1600" dirty="0"/>
              <a:t>获取需要被处理的图片的</a:t>
            </a:r>
            <a:r>
              <a:rPr lang="en-US" altLang="zh-CN" sz="1600" dirty="0" err="1"/>
              <a:t>fd</a:t>
            </a:r>
            <a:endParaRPr lang="en-US" altLang="zh-CN" sz="1600" dirty="0"/>
          </a:p>
          <a:p>
            <a:r>
              <a:rPr lang="en-US" altLang="zh-CN" sz="1600" dirty="0" err="1"/>
              <a:t>const</a:t>
            </a:r>
            <a:r>
              <a:rPr lang="en-US" altLang="zh-CN" sz="1600" dirty="0"/>
              <a:t> </a:t>
            </a:r>
            <a:r>
              <a:rPr lang="en-US" altLang="zh-CN" sz="1600" dirty="0" err="1"/>
              <a:t>imageSource</a:t>
            </a:r>
            <a:r>
              <a:rPr lang="en-US" altLang="zh-CN" sz="1600" dirty="0"/>
              <a:t> = </a:t>
            </a:r>
            <a:r>
              <a:rPr lang="en-US" altLang="zh-CN" sz="1600" dirty="0" err="1"/>
              <a:t>image.createImageSource</a:t>
            </a:r>
            <a:r>
              <a:rPr lang="en-US" altLang="zh-CN" sz="1600" dirty="0"/>
              <a:t>(</a:t>
            </a:r>
            <a:r>
              <a:rPr lang="en-US" altLang="zh-CN" sz="1600" dirty="0" err="1"/>
              <a:t>fd</a:t>
            </a:r>
            <a:r>
              <a:rPr lang="en-US" altLang="zh-CN" sz="1600" dirty="0"/>
              <a:t>);</a:t>
            </a:r>
          </a:p>
          <a:p>
            <a:endParaRPr lang="en-US" altLang="zh-CN" sz="1600" dirty="0"/>
          </a:p>
          <a:p>
            <a:r>
              <a:rPr lang="zh-CN" altLang="en-US" sz="1600" dirty="0">
                <a:solidFill>
                  <a:srgbClr val="00B0F0"/>
                </a:solidFill>
              </a:rPr>
              <a:t>步骤二：</a:t>
            </a:r>
            <a:r>
              <a:rPr lang="zh-CN" altLang="en-US" sz="1600" dirty="0"/>
              <a:t>读取、编辑</a:t>
            </a:r>
            <a:r>
              <a:rPr lang="en-US" altLang="zh-CN" sz="1600" dirty="0"/>
              <a:t>EXIF</a:t>
            </a:r>
            <a:r>
              <a:rPr lang="zh-CN" altLang="en-US" sz="1600" dirty="0"/>
              <a:t>信息。</a:t>
            </a:r>
          </a:p>
          <a:p>
            <a:r>
              <a:rPr lang="en-US" altLang="zh-CN" sz="1600" dirty="0"/>
              <a:t>//</a:t>
            </a:r>
            <a:r>
              <a:rPr lang="zh-CN" altLang="en-US" sz="1600" dirty="0"/>
              <a:t>读取</a:t>
            </a:r>
            <a:r>
              <a:rPr lang="en-US" altLang="zh-CN" sz="1600" dirty="0"/>
              <a:t>EXIF</a:t>
            </a:r>
            <a:r>
              <a:rPr lang="zh-CN" altLang="en-US" sz="1600" dirty="0"/>
              <a:t>信息，</a:t>
            </a:r>
            <a:r>
              <a:rPr lang="en-US" altLang="zh-CN" sz="1600" dirty="0" err="1"/>
              <a:t>BitsPerSample</a:t>
            </a:r>
            <a:r>
              <a:rPr lang="zh-CN" altLang="en-US" sz="1600" dirty="0"/>
              <a:t>为每个像素的比特数</a:t>
            </a:r>
          </a:p>
          <a:p>
            <a:r>
              <a:rPr lang="en-US" altLang="zh-CN" sz="1600" dirty="0" err="1"/>
              <a:t>imageSource.getImageProperty</a:t>
            </a:r>
            <a:r>
              <a:rPr lang="en-US" altLang="zh-CN" sz="1600" dirty="0"/>
              <a:t>('</a:t>
            </a:r>
            <a:r>
              <a:rPr lang="en-US" altLang="zh-CN" sz="1600" dirty="0" err="1"/>
              <a:t>BitsPerSample</a:t>
            </a:r>
            <a:r>
              <a:rPr lang="en-US" altLang="zh-CN" sz="1600" dirty="0"/>
              <a:t>', (error, data) =&gt; {</a:t>
            </a:r>
          </a:p>
          <a:p>
            <a:r>
              <a:rPr lang="en-US" altLang="zh-CN" sz="1600" dirty="0"/>
              <a:t>  if (error) {</a:t>
            </a:r>
          </a:p>
          <a:p>
            <a:r>
              <a:rPr lang="en-US" altLang="zh-CN" sz="1600" dirty="0"/>
              <a:t>    </a:t>
            </a:r>
            <a:r>
              <a:rPr lang="en-US" altLang="zh-CN" sz="1600" dirty="0" err="1"/>
              <a:t>console.error</a:t>
            </a:r>
            <a:r>
              <a:rPr lang="en-US" altLang="zh-CN" sz="1600" dirty="0"/>
              <a:t>('Failed to get the value of the specified attribute key of the </a:t>
            </a:r>
            <a:r>
              <a:rPr lang="en-US" altLang="zh-CN" sz="1600" dirty="0" err="1"/>
              <a:t>image.And</a:t>
            </a:r>
            <a:r>
              <a:rPr lang="en-US" altLang="zh-CN" sz="1600" dirty="0"/>
              <a:t> the error is: ' + error);</a:t>
            </a:r>
          </a:p>
          <a:p>
            <a:r>
              <a:rPr lang="en-US" altLang="zh-CN" sz="1600" dirty="0"/>
              <a:t>  } else {</a:t>
            </a:r>
          </a:p>
          <a:p>
            <a:r>
              <a:rPr lang="en-US" altLang="zh-CN" sz="1600" dirty="0"/>
              <a:t>    console.info('Succeeded in getting the value of the specified attribute key of the image ' + data);</a:t>
            </a:r>
          </a:p>
          <a:p>
            <a:r>
              <a:rPr lang="en-US" altLang="zh-CN" sz="1600" dirty="0"/>
              <a:t>  }</a:t>
            </a:r>
          </a:p>
          <a:p>
            <a:r>
              <a:rPr lang="en-US" altLang="zh-CN" sz="1600" dirty="0"/>
              <a:t>})</a:t>
            </a:r>
          </a:p>
          <a:p>
            <a:endParaRPr lang="en-US" altLang="zh-CN" sz="1600" dirty="0"/>
          </a:p>
          <a:p>
            <a:r>
              <a:rPr lang="en-US" altLang="zh-CN" sz="1600" dirty="0"/>
              <a:t>//</a:t>
            </a:r>
            <a:r>
              <a:rPr lang="zh-CN" altLang="en-US" sz="1600" dirty="0"/>
              <a:t>编辑</a:t>
            </a:r>
            <a:r>
              <a:rPr lang="en-US" altLang="zh-CN" sz="1600" dirty="0"/>
              <a:t>EXIF</a:t>
            </a:r>
            <a:r>
              <a:rPr lang="zh-CN" altLang="en-US" sz="1600" dirty="0"/>
              <a:t>信息</a:t>
            </a:r>
          </a:p>
          <a:p>
            <a:r>
              <a:rPr lang="en-US" altLang="zh-CN" sz="1600" dirty="0" err="1"/>
              <a:t>imageSource.modifyImageProperty</a:t>
            </a:r>
            <a:r>
              <a:rPr lang="en-US" altLang="zh-CN" sz="1600" dirty="0"/>
              <a:t>('</a:t>
            </a:r>
            <a:r>
              <a:rPr lang="en-US" altLang="zh-CN" sz="1600" dirty="0" err="1"/>
              <a:t>ImageWidth</a:t>
            </a:r>
            <a:r>
              <a:rPr lang="en-US" altLang="zh-CN" sz="1600" dirty="0"/>
              <a:t>', '120').then(() =&gt; {</a:t>
            </a:r>
          </a:p>
          <a:p>
            <a:r>
              <a:rPr lang="en-US" altLang="zh-CN" sz="1600" dirty="0"/>
              <a:t>  </a:t>
            </a:r>
            <a:r>
              <a:rPr lang="en-US" altLang="zh-CN" sz="1600" dirty="0" err="1"/>
              <a:t>const</a:t>
            </a:r>
            <a:r>
              <a:rPr lang="en-US" altLang="zh-CN" sz="1600" dirty="0"/>
              <a:t> width = </a:t>
            </a:r>
            <a:r>
              <a:rPr lang="en-US" altLang="zh-CN" sz="1600" dirty="0" err="1"/>
              <a:t>imageSource.getImageProperty</a:t>
            </a:r>
            <a:r>
              <a:rPr lang="en-US" altLang="zh-CN" sz="1600" dirty="0"/>
              <a:t>("</a:t>
            </a:r>
            <a:r>
              <a:rPr lang="en-US" altLang="zh-CN" sz="1600" dirty="0" err="1"/>
              <a:t>ImageWidth</a:t>
            </a:r>
            <a:r>
              <a:rPr lang="en-US" altLang="zh-CN" sz="1600" dirty="0"/>
              <a:t>");</a:t>
            </a:r>
          </a:p>
          <a:p>
            <a:r>
              <a:rPr lang="en-US" altLang="zh-CN" sz="1600" dirty="0"/>
              <a:t>  console.info('The new </a:t>
            </a:r>
            <a:r>
              <a:rPr lang="en-US" altLang="zh-CN" sz="1600" dirty="0" err="1"/>
              <a:t>imageWidth</a:t>
            </a:r>
            <a:r>
              <a:rPr lang="en-US" altLang="zh-CN" sz="1600" dirty="0"/>
              <a:t> is ' + width);</a:t>
            </a:r>
          </a:p>
          <a:p>
            <a:r>
              <a:rPr lang="en-US" altLang="zh-CN" sz="1600" dirty="0"/>
              <a:t>})</a:t>
            </a:r>
          </a:p>
          <a:p>
            <a:endParaRPr lang="en-US" altLang="zh-CN" sz="1600" dirty="0"/>
          </a:p>
          <a:p>
            <a:endParaRPr lang="zh-CN" altLang="en-US" sz="1600" dirty="0"/>
          </a:p>
        </p:txBody>
      </p:sp>
    </p:spTree>
    <p:extLst>
      <p:ext uri="{BB962C8B-B14F-4D97-AF65-F5344CB8AC3E}">
        <p14:creationId xmlns:p14="http://schemas.microsoft.com/office/powerpoint/2010/main" val="14922220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11.3  </a:t>
            </a:r>
            <a:r>
              <a:rPr lang="zh-CN" altLang="en-US" dirty="0"/>
              <a:t>视频开发</a:t>
            </a:r>
          </a:p>
        </p:txBody>
      </p:sp>
      <p:sp>
        <p:nvSpPr>
          <p:cNvPr id="3" name="内容占位符 2"/>
          <p:cNvSpPr>
            <a:spLocks noGrp="1"/>
          </p:cNvSpPr>
          <p:nvPr>
            <p:ph idx="1"/>
          </p:nvPr>
        </p:nvSpPr>
        <p:spPr/>
        <p:txBody>
          <a:bodyPr>
            <a:normAutofit fontScale="92500" lnSpcReduction="10000"/>
          </a:bodyPr>
          <a:lstStyle/>
          <a:p>
            <a:pPr marL="0" indent="0">
              <a:buNone/>
            </a:pPr>
            <a:r>
              <a:rPr lang="zh-CN" altLang="en-US" dirty="0"/>
              <a:t>在</a:t>
            </a:r>
            <a:r>
              <a:rPr lang="en-US" altLang="zh-CN" dirty="0" err="1"/>
              <a:t>HarmonyOS</a:t>
            </a:r>
            <a:r>
              <a:rPr lang="zh-CN" altLang="en-US" dirty="0"/>
              <a:t>系统中，提供以下两种视频播放开发的方案。</a:t>
            </a:r>
          </a:p>
          <a:p>
            <a:r>
              <a:rPr lang="en-US" altLang="zh-CN" dirty="0" err="1"/>
              <a:t>Vid</a:t>
            </a:r>
            <a:r>
              <a:rPr lang="en-US" altLang="zh-CN" dirty="0" err="1">
                <a:solidFill>
                  <a:srgbClr val="00B0F0"/>
                </a:solidFill>
              </a:rPr>
              <a:t>AVPlayer</a:t>
            </a:r>
            <a:r>
              <a:rPr lang="zh-CN" altLang="en-US" dirty="0">
                <a:solidFill>
                  <a:srgbClr val="00B0F0"/>
                </a:solidFill>
              </a:rPr>
              <a:t>：功能较完善的音视频播放</a:t>
            </a:r>
            <a:r>
              <a:rPr lang="en-US" altLang="zh-CN" dirty="0" err="1">
                <a:solidFill>
                  <a:srgbClr val="00B0F0"/>
                </a:solidFill>
              </a:rPr>
              <a:t>ArkTS</a:t>
            </a:r>
            <a:r>
              <a:rPr lang="en-US" altLang="zh-CN" dirty="0">
                <a:solidFill>
                  <a:srgbClr val="00B0F0"/>
                </a:solidFill>
              </a:rPr>
              <a:t>/JS API</a:t>
            </a:r>
            <a:r>
              <a:rPr lang="zh-CN" altLang="en-US" dirty="0">
                <a:solidFill>
                  <a:srgbClr val="00B0F0"/>
                </a:solidFill>
              </a:rPr>
              <a:t>，集成了流媒体和本地资源解析、媒体资源解封装、视频解码和渲染功能，适用于对媒体资源进行端到端播放的场景，可直接播放</a:t>
            </a:r>
            <a:r>
              <a:rPr lang="en-US" altLang="zh-CN" dirty="0">
                <a:solidFill>
                  <a:srgbClr val="00B0F0"/>
                </a:solidFill>
              </a:rPr>
              <a:t>MP4</a:t>
            </a:r>
            <a:r>
              <a:rPr lang="zh-CN" altLang="en-US" dirty="0">
                <a:solidFill>
                  <a:srgbClr val="00B0F0"/>
                </a:solidFill>
              </a:rPr>
              <a:t>、</a:t>
            </a:r>
            <a:r>
              <a:rPr lang="en-US" altLang="zh-CN" dirty="0">
                <a:solidFill>
                  <a:srgbClr val="00B0F0"/>
                </a:solidFill>
              </a:rPr>
              <a:t>MKV</a:t>
            </a:r>
            <a:r>
              <a:rPr lang="zh-CN" altLang="en-US" dirty="0">
                <a:solidFill>
                  <a:srgbClr val="00B0F0"/>
                </a:solidFill>
              </a:rPr>
              <a:t>等格式的视频文件。</a:t>
            </a:r>
          </a:p>
          <a:p>
            <a:r>
              <a:rPr lang="en-US" altLang="zh-CN" dirty="0">
                <a:solidFill>
                  <a:srgbClr val="00B0F0"/>
                </a:solidFill>
              </a:rPr>
              <a:t>Video</a:t>
            </a:r>
            <a:r>
              <a:rPr lang="zh-CN" altLang="en-US" dirty="0">
                <a:solidFill>
                  <a:srgbClr val="00B0F0"/>
                </a:solidFill>
              </a:rPr>
              <a:t>组件：封装了视频播放的基础能力，设置数据源和基础信息即可播放视频，但相对扩展能力较弱。</a:t>
            </a:r>
            <a:endParaRPr lang="zh-CN" altLang="en-US" dirty="0"/>
          </a:p>
          <a:p>
            <a:pPr marL="0" indent="0">
              <a:buNone/>
            </a:pPr>
            <a:r>
              <a:rPr lang="zh-CN" altLang="en-US" dirty="0"/>
              <a:t>本节重点介绍如何使用</a:t>
            </a:r>
            <a:r>
              <a:rPr lang="en-US" altLang="zh-CN" dirty="0" err="1"/>
              <a:t>AVPlayer</a:t>
            </a:r>
            <a:r>
              <a:rPr lang="zh-CN" altLang="en-US" dirty="0"/>
              <a:t>开发视频播放功能，以完整地播放一个视频作为示例，实现端到端播放原始媒体资源。</a:t>
            </a:r>
          </a:p>
          <a:p>
            <a:pPr marL="0" indent="0">
              <a:buNone/>
            </a:pPr>
            <a:r>
              <a:rPr lang="en-US" altLang="zh-CN" dirty="0"/>
              <a:t>11.3.1  </a:t>
            </a:r>
            <a:r>
              <a:rPr lang="zh-CN" altLang="en-US" dirty="0"/>
              <a:t>视频开发指导</a:t>
            </a:r>
            <a:endParaRPr lang="en-US" altLang="zh-CN" dirty="0"/>
          </a:p>
          <a:p>
            <a:pPr marL="0" indent="0">
              <a:buNone/>
            </a:pPr>
            <a:r>
              <a:rPr lang="en-US" altLang="zh-CN" dirty="0"/>
              <a:t>11.3.2  </a:t>
            </a:r>
            <a:r>
              <a:rPr lang="zh-CN" altLang="en-US" dirty="0"/>
              <a:t>视频开发步骤</a:t>
            </a:r>
          </a:p>
        </p:txBody>
      </p:sp>
    </p:spTree>
    <p:extLst>
      <p:ext uri="{BB962C8B-B14F-4D97-AF65-F5344CB8AC3E}">
        <p14:creationId xmlns:p14="http://schemas.microsoft.com/office/powerpoint/2010/main" val="8803017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63958" y="107547"/>
            <a:ext cx="10515600" cy="1325563"/>
          </a:xfrm>
        </p:spPr>
        <p:txBody>
          <a:bodyPr/>
          <a:lstStyle/>
          <a:p>
            <a:r>
              <a:rPr lang="en-US" altLang="zh-CN" dirty="0"/>
              <a:t>11.3.1  </a:t>
            </a:r>
            <a:r>
              <a:rPr lang="zh-CN" altLang="en-US" dirty="0"/>
              <a:t>视频开发指导</a:t>
            </a:r>
          </a:p>
        </p:txBody>
      </p:sp>
      <p:sp>
        <p:nvSpPr>
          <p:cNvPr id="7" name="文本框 6"/>
          <p:cNvSpPr txBox="1"/>
          <p:nvPr/>
        </p:nvSpPr>
        <p:spPr>
          <a:xfrm>
            <a:off x="1467118" y="1554731"/>
            <a:ext cx="2563969" cy="4031873"/>
          </a:xfrm>
          <a:prstGeom prst="rect">
            <a:avLst/>
          </a:prstGeom>
          <a:noFill/>
        </p:spPr>
        <p:txBody>
          <a:bodyPr wrap="square" rtlCol="0">
            <a:spAutoFit/>
          </a:bodyPr>
          <a:lstStyle/>
          <a:p>
            <a:r>
              <a:rPr lang="zh-CN" altLang="en-US" sz="1600" dirty="0"/>
              <a:t>视频播放的全流程包括创建</a:t>
            </a:r>
            <a:r>
              <a:rPr lang="en-US" altLang="zh-CN" sz="1600" dirty="0" err="1"/>
              <a:t>AVPlayer</a:t>
            </a:r>
            <a:r>
              <a:rPr lang="zh-CN" altLang="en-US" sz="1600" dirty="0"/>
              <a:t>、设置播放资源和窗口、设置播放参数（音量</a:t>
            </a:r>
            <a:r>
              <a:rPr lang="en-US" altLang="zh-CN" sz="1600" dirty="0"/>
              <a:t>/</a:t>
            </a:r>
            <a:r>
              <a:rPr lang="zh-CN" altLang="en-US" sz="1600" dirty="0"/>
              <a:t>倍速</a:t>
            </a:r>
            <a:r>
              <a:rPr lang="en-US" altLang="zh-CN" sz="1600" dirty="0"/>
              <a:t>/</a:t>
            </a:r>
            <a:r>
              <a:rPr lang="zh-CN" altLang="en-US" sz="1600" dirty="0"/>
              <a:t>缩放模式）、播放控制（播放</a:t>
            </a:r>
            <a:r>
              <a:rPr lang="en-US" altLang="zh-CN" sz="1600" dirty="0"/>
              <a:t>/</a:t>
            </a:r>
            <a:r>
              <a:rPr lang="zh-CN" altLang="en-US" sz="1600" dirty="0"/>
              <a:t>暂停</a:t>
            </a:r>
            <a:r>
              <a:rPr lang="en-US" altLang="zh-CN" sz="1600" dirty="0"/>
              <a:t>/</a:t>
            </a:r>
            <a:r>
              <a:rPr lang="zh-CN" altLang="en-US" sz="1600" dirty="0"/>
              <a:t>跳转</a:t>
            </a:r>
            <a:r>
              <a:rPr lang="en-US" altLang="zh-CN" sz="1600" dirty="0"/>
              <a:t>/</a:t>
            </a:r>
            <a:r>
              <a:rPr lang="zh-CN" altLang="en-US" sz="1600" dirty="0"/>
              <a:t>停止）、重置、销毁资源。在进行应用开发的过程中，开发者可以通过</a:t>
            </a:r>
            <a:r>
              <a:rPr lang="en-US" altLang="zh-CN" sz="1600" dirty="0" err="1"/>
              <a:t>AVPlayer</a:t>
            </a:r>
            <a:r>
              <a:rPr lang="zh-CN" altLang="en-US" sz="1600" dirty="0"/>
              <a:t>的</a:t>
            </a:r>
            <a:r>
              <a:rPr lang="en-US" altLang="zh-CN" sz="1600" dirty="0"/>
              <a:t>state</a:t>
            </a:r>
            <a:r>
              <a:rPr lang="zh-CN" altLang="en-US" sz="1600" dirty="0"/>
              <a:t>属性主动获取当前状态或使用</a:t>
            </a:r>
            <a:r>
              <a:rPr lang="en-US" altLang="zh-CN" sz="1600" dirty="0"/>
              <a:t>on('</a:t>
            </a:r>
            <a:r>
              <a:rPr lang="en-US" altLang="zh-CN" sz="1600" dirty="0" err="1"/>
              <a:t>stateChange</a:t>
            </a:r>
            <a:r>
              <a:rPr lang="en-US" altLang="zh-CN" sz="1600" dirty="0"/>
              <a:t>')</a:t>
            </a:r>
            <a:r>
              <a:rPr lang="zh-CN" altLang="en-US" sz="1600" dirty="0"/>
              <a:t>方法监听状态变化。如果应用在视频播放器处于错误状态时执行操作，则系统可能会抛出异常或生成其他未定义的行为。</a:t>
            </a:r>
          </a:p>
        </p:txBody>
      </p:sp>
      <p:pic>
        <p:nvPicPr>
          <p:cNvPr id="5" name="图片 4">
            <a:extLst>
              <a:ext uri="{FF2B5EF4-FFF2-40B4-BE49-F238E27FC236}">
                <a16:creationId xmlns:a16="http://schemas.microsoft.com/office/drawing/2014/main" id="{199C5B93-F4D9-AB0B-DF14-A33E3484BE24}"/>
              </a:ext>
            </a:extLst>
          </p:cNvPr>
          <p:cNvPicPr>
            <a:picLocks noChangeAspect="1"/>
          </p:cNvPicPr>
          <p:nvPr/>
        </p:nvPicPr>
        <p:blipFill>
          <a:blip r:embed="rId2"/>
          <a:stretch>
            <a:fillRect/>
          </a:stretch>
        </p:blipFill>
        <p:spPr>
          <a:xfrm>
            <a:off x="4608420" y="1433110"/>
            <a:ext cx="7310222" cy="5424890"/>
          </a:xfrm>
          <a:prstGeom prst="rect">
            <a:avLst/>
          </a:prstGeom>
        </p:spPr>
      </p:pic>
    </p:spTree>
    <p:extLst>
      <p:ext uri="{BB962C8B-B14F-4D97-AF65-F5344CB8AC3E}">
        <p14:creationId xmlns:p14="http://schemas.microsoft.com/office/powerpoint/2010/main" val="27757315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63958" y="107547"/>
            <a:ext cx="10515600" cy="1325563"/>
          </a:xfrm>
        </p:spPr>
        <p:txBody>
          <a:bodyPr/>
          <a:lstStyle/>
          <a:p>
            <a:r>
              <a:rPr lang="en-US" altLang="zh-CN" dirty="0"/>
              <a:t>11.3.2  </a:t>
            </a:r>
            <a:r>
              <a:rPr lang="zh-CN" altLang="en-US" dirty="0"/>
              <a:t>视频开发步骤</a:t>
            </a:r>
          </a:p>
        </p:txBody>
      </p:sp>
      <p:sp>
        <p:nvSpPr>
          <p:cNvPr id="7" name="文本框 6"/>
          <p:cNvSpPr txBox="1"/>
          <p:nvPr/>
        </p:nvSpPr>
        <p:spPr>
          <a:xfrm>
            <a:off x="1080752" y="1263833"/>
            <a:ext cx="4869287" cy="338554"/>
          </a:xfrm>
          <a:prstGeom prst="rect">
            <a:avLst/>
          </a:prstGeom>
          <a:noFill/>
        </p:spPr>
        <p:txBody>
          <a:bodyPr wrap="square" rtlCol="0">
            <a:spAutoFit/>
          </a:bodyPr>
          <a:lstStyle/>
          <a:p>
            <a:r>
              <a:rPr lang="en-US" altLang="zh-CN" sz="1600" dirty="0" err="1"/>
              <a:t>AVPlayer</a:t>
            </a:r>
            <a:r>
              <a:rPr lang="zh-CN" altLang="en-US" sz="1600" dirty="0"/>
              <a:t>开发视频播放功能的步骤如下：</a:t>
            </a:r>
          </a:p>
        </p:txBody>
      </p:sp>
      <p:sp>
        <p:nvSpPr>
          <p:cNvPr id="4" name="文本框 3"/>
          <p:cNvSpPr txBox="1"/>
          <p:nvPr/>
        </p:nvSpPr>
        <p:spPr>
          <a:xfrm>
            <a:off x="1080752" y="1764406"/>
            <a:ext cx="10298806" cy="4832092"/>
          </a:xfrm>
          <a:prstGeom prst="rect">
            <a:avLst/>
          </a:prstGeom>
          <a:noFill/>
        </p:spPr>
        <p:txBody>
          <a:bodyPr wrap="square" rtlCol="0">
            <a:spAutoFit/>
          </a:bodyPr>
          <a:lstStyle/>
          <a:p>
            <a:r>
              <a:rPr lang="zh-CN" altLang="en-US" sz="1400" dirty="0"/>
              <a:t>步骤一：创建实例</a:t>
            </a:r>
            <a:r>
              <a:rPr lang="en-US" altLang="zh-CN" sz="1400" dirty="0" err="1"/>
              <a:t>createAVPlayer</a:t>
            </a:r>
            <a:r>
              <a:rPr lang="en-US" altLang="zh-CN" sz="1400" dirty="0"/>
              <a:t>()</a:t>
            </a:r>
            <a:r>
              <a:rPr lang="zh-CN" altLang="en-US" sz="1400" dirty="0"/>
              <a:t>，</a:t>
            </a:r>
            <a:r>
              <a:rPr lang="en-US" altLang="zh-CN" sz="1400" dirty="0" err="1"/>
              <a:t>AVPlayer</a:t>
            </a:r>
            <a:r>
              <a:rPr lang="zh-CN" altLang="en-US" sz="1400" dirty="0"/>
              <a:t>初始化</a:t>
            </a:r>
            <a:r>
              <a:rPr lang="en-US" altLang="zh-CN" sz="1400" dirty="0"/>
              <a:t>idle</a:t>
            </a:r>
            <a:r>
              <a:rPr lang="zh-CN" altLang="en-US" sz="1400" dirty="0"/>
              <a:t>状态。设置业务需要的监听事件，搭配全流程场景使用。支持的监听事件说明如下：</a:t>
            </a:r>
          </a:p>
          <a:p>
            <a:pPr marL="285750" indent="-285750">
              <a:buFont typeface="Arial" panose="020B0604020202020204" pitchFamily="34" charset="0"/>
              <a:buChar char="•"/>
            </a:pPr>
            <a:r>
              <a:rPr lang="en-US" altLang="zh-CN" sz="1400" dirty="0" err="1">
                <a:solidFill>
                  <a:srgbClr val="00B0F0"/>
                </a:solidFill>
              </a:rPr>
              <a:t>stateChange</a:t>
            </a:r>
            <a:r>
              <a:rPr lang="zh-CN" altLang="en-US" sz="1400" dirty="0">
                <a:solidFill>
                  <a:srgbClr val="00B0F0"/>
                </a:solidFill>
              </a:rPr>
              <a:t>：监听播放器的</a:t>
            </a:r>
            <a:r>
              <a:rPr lang="en-US" altLang="zh-CN" sz="1400" dirty="0">
                <a:solidFill>
                  <a:srgbClr val="00B0F0"/>
                </a:solidFill>
              </a:rPr>
              <a:t>state</a:t>
            </a:r>
            <a:r>
              <a:rPr lang="zh-CN" altLang="en-US" sz="1400" dirty="0">
                <a:solidFill>
                  <a:srgbClr val="00B0F0"/>
                </a:solidFill>
              </a:rPr>
              <a:t>属性改变。</a:t>
            </a:r>
          </a:p>
          <a:p>
            <a:pPr marL="285750" indent="-285750">
              <a:buFont typeface="Arial" panose="020B0604020202020204" pitchFamily="34" charset="0"/>
              <a:buChar char="•"/>
            </a:pPr>
            <a:r>
              <a:rPr lang="en-US" altLang="zh-CN" sz="1400" dirty="0">
                <a:solidFill>
                  <a:srgbClr val="00B0F0"/>
                </a:solidFill>
              </a:rPr>
              <a:t>error</a:t>
            </a:r>
            <a:r>
              <a:rPr lang="zh-CN" altLang="en-US" sz="1400" dirty="0">
                <a:solidFill>
                  <a:srgbClr val="00B0F0"/>
                </a:solidFill>
              </a:rPr>
              <a:t>：监听播放器的错误信息。</a:t>
            </a:r>
          </a:p>
          <a:p>
            <a:pPr marL="285750" indent="-285750">
              <a:buFont typeface="Arial" panose="020B0604020202020204" pitchFamily="34" charset="0"/>
              <a:buChar char="•"/>
            </a:pPr>
            <a:r>
              <a:rPr lang="en-US" altLang="zh-CN" sz="1400" dirty="0" err="1">
                <a:solidFill>
                  <a:srgbClr val="00B0F0"/>
                </a:solidFill>
              </a:rPr>
              <a:t>durationUpdate</a:t>
            </a:r>
            <a:r>
              <a:rPr lang="zh-CN" altLang="en-US" sz="1400" dirty="0">
                <a:solidFill>
                  <a:srgbClr val="00B0F0"/>
                </a:solidFill>
              </a:rPr>
              <a:t>：用于进度条，监听进度条长度，刷新资源时长。</a:t>
            </a:r>
          </a:p>
          <a:p>
            <a:pPr marL="285750" indent="-285750">
              <a:buFont typeface="Arial" panose="020B0604020202020204" pitchFamily="34" charset="0"/>
              <a:buChar char="•"/>
            </a:pPr>
            <a:r>
              <a:rPr lang="en-US" altLang="zh-CN" sz="1400" dirty="0" err="1">
                <a:solidFill>
                  <a:srgbClr val="00B0F0"/>
                </a:solidFill>
              </a:rPr>
              <a:t>timeUpdate</a:t>
            </a:r>
            <a:r>
              <a:rPr lang="zh-CN" altLang="en-US" sz="1400" dirty="0">
                <a:solidFill>
                  <a:srgbClr val="00B0F0"/>
                </a:solidFill>
              </a:rPr>
              <a:t>：监听进度条当前位置，刷新当前时间。</a:t>
            </a:r>
          </a:p>
          <a:p>
            <a:pPr marL="285750" indent="-285750">
              <a:buFont typeface="Arial" panose="020B0604020202020204" pitchFamily="34" charset="0"/>
              <a:buChar char="•"/>
            </a:pPr>
            <a:r>
              <a:rPr lang="en-US" altLang="zh-CN" sz="1400" dirty="0" err="1">
                <a:solidFill>
                  <a:srgbClr val="00B0F0"/>
                </a:solidFill>
              </a:rPr>
              <a:t>seekDone</a:t>
            </a:r>
            <a:r>
              <a:rPr lang="zh-CN" altLang="en-US" sz="1400" dirty="0">
                <a:solidFill>
                  <a:srgbClr val="00B0F0"/>
                </a:solidFill>
              </a:rPr>
              <a:t>：响应</a:t>
            </a:r>
            <a:r>
              <a:rPr lang="en-US" altLang="zh-CN" sz="1400" dirty="0">
                <a:solidFill>
                  <a:srgbClr val="00B0F0"/>
                </a:solidFill>
              </a:rPr>
              <a:t>API</a:t>
            </a:r>
            <a:r>
              <a:rPr lang="zh-CN" altLang="en-US" sz="1400" dirty="0">
                <a:solidFill>
                  <a:srgbClr val="00B0F0"/>
                </a:solidFill>
              </a:rPr>
              <a:t>调用，监听</a:t>
            </a:r>
            <a:r>
              <a:rPr lang="en-US" altLang="zh-CN" sz="1400" dirty="0">
                <a:solidFill>
                  <a:srgbClr val="00B0F0"/>
                </a:solidFill>
              </a:rPr>
              <a:t>seek()</a:t>
            </a:r>
            <a:r>
              <a:rPr lang="zh-CN" altLang="en-US" sz="1400" dirty="0">
                <a:solidFill>
                  <a:srgbClr val="00B0F0"/>
                </a:solidFill>
              </a:rPr>
              <a:t>请求完成情况。</a:t>
            </a:r>
          </a:p>
          <a:p>
            <a:pPr marL="285750" indent="-285750">
              <a:buFont typeface="Arial" panose="020B0604020202020204" pitchFamily="34" charset="0"/>
              <a:buChar char="•"/>
            </a:pPr>
            <a:r>
              <a:rPr lang="en-US" altLang="zh-CN" sz="1400" dirty="0" err="1">
                <a:solidFill>
                  <a:srgbClr val="00B0F0"/>
                </a:solidFill>
              </a:rPr>
              <a:t>speedDone</a:t>
            </a:r>
            <a:r>
              <a:rPr lang="zh-CN" altLang="en-US" sz="1400" dirty="0">
                <a:solidFill>
                  <a:srgbClr val="00B0F0"/>
                </a:solidFill>
              </a:rPr>
              <a:t>：响应</a:t>
            </a:r>
            <a:r>
              <a:rPr lang="en-US" altLang="zh-CN" sz="1400" dirty="0">
                <a:solidFill>
                  <a:srgbClr val="00B0F0"/>
                </a:solidFill>
              </a:rPr>
              <a:t>API</a:t>
            </a:r>
            <a:r>
              <a:rPr lang="zh-CN" altLang="en-US" sz="1400" dirty="0">
                <a:solidFill>
                  <a:srgbClr val="00B0F0"/>
                </a:solidFill>
              </a:rPr>
              <a:t>调用，监听</a:t>
            </a:r>
            <a:r>
              <a:rPr lang="en-US" altLang="zh-CN" sz="1400" dirty="0" err="1">
                <a:solidFill>
                  <a:srgbClr val="00B0F0"/>
                </a:solidFill>
              </a:rPr>
              <a:t>setSpeed</a:t>
            </a:r>
            <a:r>
              <a:rPr lang="en-US" altLang="zh-CN" sz="1400" dirty="0">
                <a:solidFill>
                  <a:srgbClr val="00B0F0"/>
                </a:solidFill>
              </a:rPr>
              <a:t>()</a:t>
            </a:r>
            <a:r>
              <a:rPr lang="zh-CN" altLang="en-US" sz="1400" dirty="0">
                <a:solidFill>
                  <a:srgbClr val="00B0F0"/>
                </a:solidFill>
              </a:rPr>
              <a:t>请求完成情况。</a:t>
            </a:r>
          </a:p>
          <a:p>
            <a:pPr marL="285750" indent="-285750">
              <a:buFont typeface="Arial" panose="020B0604020202020204" pitchFamily="34" charset="0"/>
              <a:buChar char="•"/>
            </a:pPr>
            <a:r>
              <a:rPr lang="en-US" altLang="zh-CN" sz="1400" dirty="0" err="1">
                <a:solidFill>
                  <a:srgbClr val="00B0F0"/>
                </a:solidFill>
              </a:rPr>
              <a:t>volumeChange</a:t>
            </a:r>
            <a:r>
              <a:rPr lang="zh-CN" altLang="en-US" sz="1400" dirty="0">
                <a:solidFill>
                  <a:srgbClr val="00B0F0"/>
                </a:solidFill>
              </a:rPr>
              <a:t>：响应</a:t>
            </a:r>
            <a:r>
              <a:rPr lang="en-US" altLang="zh-CN" sz="1400" dirty="0">
                <a:solidFill>
                  <a:srgbClr val="00B0F0"/>
                </a:solidFill>
              </a:rPr>
              <a:t>API</a:t>
            </a:r>
            <a:r>
              <a:rPr lang="zh-CN" altLang="en-US" sz="1400" dirty="0">
                <a:solidFill>
                  <a:srgbClr val="00B0F0"/>
                </a:solidFill>
              </a:rPr>
              <a:t>调用，监听</a:t>
            </a:r>
            <a:r>
              <a:rPr lang="en-US" altLang="zh-CN" sz="1400" dirty="0" err="1">
                <a:solidFill>
                  <a:srgbClr val="00B0F0"/>
                </a:solidFill>
              </a:rPr>
              <a:t>setVolume</a:t>
            </a:r>
            <a:r>
              <a:rPr lang="en-US" altLang="zh-CN" sz="1400" dirty="0">
                <a:solidFill>
                  <a:srgbClr val="00B0F0"/>
                </a:solidFill>
              </a:rPr>
              <a:t>()</a:t>
            </a:r>
            <a:r>
              <a:rPr lang="zh-CN" altLang="en-US" sz="1400" dirty="0">
                <a:solidFill>
                  <a:srgbClr val="00B0F0"/>
                </a:solidFill>
              </a:rPr>
              <a:t>请求完成情况。</a:t>
            </a:r>
          </a:p>
          <a:p>
            <a:pPr marL="285750" indent="-285750">
              <a:buFont typeface="Arial" panose="020B0604020202020204" pitchFamily="34" charset="0"/>
              <a:buChar char="•"/>
            </a:pPr>
            <a:r>
              <a:rPr lang="en-US" altLang="zh-CN" sz="1400" dirty="0" err="1">
                <a:solidFill>
                  <a:srgbClr val="00B0F0"/>
                </a:solidFill>
              </a:rPr>
              <a:t>bitrateDone</a:t>
            </a:r>
            <a:r>
              <a:rPr lang="zh-CN" altLang="en-US" sz="1400" dirty="0">
                <a:solidFill>
                  <a:srgbClr val="00B0F0"/>
                </a:solidFill>
              </a:rPr>
              <a:t>：响应</a:t>
            </a:r>
            <a:r>
              <a:rPr lang="en-US" altLang="zh-CN" sz="1400" dirty="0">
                <a:solidFill>
                  <a:srgbClr val="00B0F0"/>
                </a:solidFill>
              </a:rPr>
              <a:t>API</a:t>
            </a:r>
            <a:r>
              <a:rPr lang="zh-CN" altLang="en-US" sz="1400" dirty="0">
                <a:solidFill>
                  <a:srgbClr val="00B0F0"/>
                </a:solidFill>
              </a:rPr>
              <a:t>调用，用于</a:t>
            </a:r>
            <a:r>
              <a:rPr lang="en-US" altLang="zh-CN" sz="1400" dirty="0">
                <a:solidFill>
                  <a:srgbClr val="00B0F0"/>
                </a:solidFill>
              </a:rPr>
              <a:t>HLS</a:t>
            </a:r>
            <a:r>
              <a:rPr lang="zh-CN" altLang="en-US" sz="1400" dirty="0">
                <a:solidFill>
                  <a:srgbClr val="00B0F0"/>
                </a:solidFill>
              </a:rPr>
              <a:t>协议流，监听</a:t>
            </a:r>
            <a:r>
              <a:rPr lang="en-US" altLang="zh-CN" sz="1400" dirty="0" err="1">
                <a:solidFill>
                  <a:srgbClr val="00B0F0"/>
                </a:solidFill>
              </a:rPr>
              <a:t>setBitrate</a:t>
            </a:r>
            <a:r>
              <a:rPr lang="en-US" altLang="zh-CN" sz="1400" dirty="0">
                <a:solidFill>
                  <a:srgbClr val="00B0F0"/>
                </a:solidFill>
              </a:rPr>
              <a:t>()</a:t>
            </a:r>
            <a:r>
              <a:rPr lang="zh-CN" altLang="en-US" sz="1400" dirty="0">
                <a:solidFill>
                  <a:srgbClr val="00B0F0"/>
                </a:solidFill>
              </a:rPr>
              <a:t>请求完成情况。</a:t>
            </a:r>
          </a:p>
          <a:p>
            <a:pPr marL="285750" indent="-285750">
              <a:buFont typeface="Arial" panose="020B0604020202020204" pitchFamily="34" charset="0"/>
              <a:buChar char="•"/>
            </a:pPr>
            <a:r>
              <a:rPr lang="en-US" altLang="zh-CN" sz="1400" dirty="0" err="1">
                <a:solidFill>
                  <a:srgbClr val="00B0F0"/>
                </a:solidFill>
              </a:rPr>
              <a:t>availableBitrates</a:t>
            </a:r>
            <a:r>
              <a:rPr lang="zh-CN" altLang="en-US" sz="1400" dirty="0">
                <a:solidFill>
                  <a:srgbClr val="00B0F0"/>
                </a:solidFill>
              </a:rPr>
              <a:t>：用于</a:t>
            </a:r>
            <a:r>
              <a:rPr lang="en-US" altLang="zh-CN" sz="1400" dirty="0">
                <a:solidFill>
                  <a:srgbClr val="00B0F0"/>
                </a:solidFill>
              </a:rPr>
              <a:t>HLS</a:t>
            </a:r>
            <a:r>
              <a:rPr lang="zh-CN" altLang="en-US" sz="1400" dirty="0">
                <a:solidFill>
                  <a:srgbClr val="00B0F0"/>
                </a:solidFill>
              </a:rPr>
              <a:t>协议流，监听</a:t>
            </a:r>
            <a:r>
              <a:rPr lang="en-US" altLang="zh-CN" sz="1400" dirty="0">
                <a:solidFill>
                  <a:srgbClr val="00B0F0"/>
                </a:solidFill>
              </a:rPr>
              <a:t>HLS</a:t>
            </a:r>
            <a:r>
              <a:rPr lang="zh-CN" altLang="en-US" sz="1400" dirty="0">
                <a:solidFill>
                  <a:srgbClr val="00B0F0"/>
                </a:solidFill>
              </a:rPr>
              <a:t>资源的可选</a:t>
            </a:r>
            <a:r>
              <a:rPr lang="en-US" altLang="zh-CN" sz="1400" dirty="0">
                <a:solidFill>
                  <a:srgbClr val="00B0F0"/>
                </a:solidFill>
              </a:rPr>
              <a:t>bitrates</a:t>
            </a:r>
            <a:r>
              <a:rPr lang="zh-CN" altLang="en-US" sz="1400" dirty="0">
                <a:solidFill>
                  <a:srgbClr val="00B0F0"/>
                </a:solidFill>
              </a:rPr>
              <a:t>，用于</a:t>
            </a:r>
            <a:r>
              <a:rPr lang="en-US" altLang="zh-CN" sz="1400" dirty="0" err="1">
                <a:solidFill>
                  <a:srgbClr val="00B0F0"/>
                </a:solidFill>
              </a:rPr>
              <a:t>setBitrate</a:t>
            </a:r>
            <a:r>
              <a:rPr lang="en-US" altLang="zh-CN" sz="1400" dirty="0">
                <a:solidFill>
                  <a:srgbClr val="00B0F0"/>
                </a:solidFill>
              </a:rPr>
              <a:t>()</a:t>
            </a:r>
            <a:r>
              <a:rPr lang="zh-CN" altLang="en-US" sz="1400" dirty="0">
                <a:solidFill>
                  <a:srgbClr val="00B0F0"/>
                </a:solidFill>
              </a:rPr>
              <a:t>。</a:t>
            </a:r>
          </a:p>
          <a:p>
            <a:pPr marL="285750" indent="-285750">
              <a:buFont typeface="Arial" panose="020B0604020202020204" pitchFamily="34" charset="0"/>
              <a:buChar char="•"/>
            </a:pPr>
            <a:r>
              <a:rPr lang="en-US" altLang="zh-CN" sz="1400" dirty="0" err="1">
                <a:solidFill>
                  <a:srgbClr val="00B0F0"/>
                </a:solidFill>
              </a:rPr>
              <a:t>bufferingUpdate</a:t>
            </a:r>
            <a:r>
              <a:rPr lang="zh-CN" altLang="en-US" sz="1400" dirty="0">
                <a:solidFill>
                  <a:srgbClr val="00B0F0"/>
                </a:solidFill>
              </a:rPr>
              <a:t>：用于网络播放，监听网络播放缓冲信息。</a:t>
            </a:r>
          </a:p>
          <a:p>
            <a:pPr marL="285750" indent="-285750">
              <a:buFont typeface="Arial" panose="020B0604020202020204" pitchFamily="34" charset="0"/>
              <a:buChar char="•"/>
            </a:pPr>
            <a:r>
              <a:rPr lang="en-US" altLang="zh-CN" sz="1400" dirty="0" err="1">
                <a:solidFill>
                  <a:srgbClr val="00B0F0"/>
                </a:solidFill>
              </a:rPr>
              <a:t>startRenderFrame</a:t>
            </a:r>
            <a:r>
              <a:rPr lang="zh-CN" altLang="en-US" sz="1400" dirty="0">
                <a:solidFill>
                  <a:srgbClr val="00B0F0"/>
                </a:solidFill>
              </a:rPr>
              <a:t>：用于视频播放，监听视频播放首帧渲染时间。</a:t>
            </a:r>
          </a:p>
          <a:p>
            <a:pPr marL="285750" indent="-285750">
              <a:buFont typeface="Arial" panose="020B0604020202020204" pitchFamily="34" charset="0"/>
              <a:buChar char="•"/>
            </a:pPr>
            <a:r>
              <a:rPr lang="en-US" altLang="zh-CN" sz="1400" dirty="0" err="1">
                <a:solidFill>
                  <a:srgbClr val="00B0F0"/>
                </a:solidFill>
              </a:rPr>
              <a:t>videoSizeChange</a:t>
            </a:r>
            <a:r>
              <a:rPr lang="zh-CN" altLang="en-US" sz="1400" dirty="0">
                <a:solidFill>
                  <a:srgbClr val="00B0F0"/>
                </a:solidFill>
              </a:rPr>
              <a:t>：用于视频播放，监听视频播放的宽高信息，可用于调整窗口大小和比例。</a:t>
            </a:r>
          </a:p>
          <a:p>
            <a:pPr marL="285750" indent="-285750">
              <a:buFont typeface="Arial" panose="020B0604020202020204" pitchFamily="34" charset="0"/>
              <a:buChar char="•"/>
            </a:pPr>
            <a:r>
              <a:rPr lang="en-US" altLang="zh-CN" sz="1400" dirty="0" err="1">
                <a:solidFill>
                  <a:srgbClr val="00B0F0"/>
                </a:solidFill>
              </a:rPr>
              <a:t>audioInterrupt</a:t>
            </a:r>
            <a:r>
              <a:rPr lang="zh-CN" altLang="en-US" sz="1400" dirty="0">
                <a:solidFill>
                  <a:srgbClr val="00B0F0"/>
                </a:solidFill>
              </a:rPr>
              <a:t>：监听音频焦点切换信息，搭配属性</a:t>
            </a:r>
            <a:r>
              <a:rPr lang="en-US" altLang="zh-CN" sz="1400" dirty="0" err="1">
                <a:solidFill>
                  <a:srgbClr val="00B0F0"/>
                </a:solidFill>
              </a:rPr>
              <a:t>audioInterruptMode</a:t>
            </a:r>
            <a:r>
              <a:rPr lang="zh-CN" altLang="en-US" sz="1400" dirty="0">
                <a:solidFill>
                  <a:srgbClr val="00B0F0"/>
                </a:solidFill>
              </a:rPr>
              <a:t>使用。</a:t>
            </a:r>
          </a:p>
          <a:p>
            <a:r>
              <a:rPr lang="zh-CN" altLang="en-US" sz="1400" dirty="0"/>
              <a:t>步骤二：设置资源：设置属性</a:t>
            </a:r>
            <a:r>
              <a:rPr lang="en-US" altLang="zh-CN" sz="1400" dirty="0" err="1"/>
              <a:t>url</a:t>
            </a:r>
            <a:r>
              <a:rPr lang="zh-CN" altLang="en-US" sz="1400" dirty="0"/>
              <a:t>，</a:t>
            </a:r>
            <a:r>
              <a:rPr lang="en-US" altLang="zh-CN" sz="1400" dirty="0" err="1"/>
              <a:t>AVPlayer</a:t>
            </a:r>
            <a:r>
              <a:rPr lang="zh-CN" altLang="en-US" sz="1400" dirty="0"/>
              <a:t>进入</a:t>
            </a:r>
            <a:r>
              <a:rPr lang="en-US" altLang="zh-CN" sz="1400" dirty="0"/>
              <a:t>initialized</a:t>
            </a:r>
            <a:r>
              <a:rPr lang="zh-CN" altLang="en-US" sz="1400" dirty="0"/>
              <a:t>状态。</a:t>
            </a:r>
          </a:p>
          <a:p>
            <a:r>
              <a:rPr lang="zh-CN" altLang="en-US" sz="1400" dirty="0"/>
              <a:t>步骤三：设置窗口：获取并设置属性</a:t>
            </a:r>
            <a:r>
              <a:rPr lang="en-US" altLang="zh-CN" sz="1400" dirty="0" err="1"/>
              <a:t>SurfaceID</a:t>
            </a:r>
            <a:r>
              <a:rPr lang="zh-CN" altLang="en-US" sz="1400" dirty="0"/>
              <a:t>，用于设置显示画面。应用需要从</a:t>
            </a:r>
            <a:r>
              <a:rPr lang="en-US" altLang="zh-CN" sz="1400" dirty="0" err="1"/>
              <a:t>XComponent</a:t>
            </a:r>
            <a:r>
              <a:rPr lang="zh-CN" altLang="en-US" sz="1400" dirty="0"/>
              <a:t>组件获取</a:t>
            </a:r>
            <a:r>
              <a:rPr lang="en-US" altLang="zh-CN" sz="1400" dirty="0" err="1"/>
              <a:t>surfaceID</a:t>
            </a:r>
            <a:r>
              <a:rPr lang="zh-CN" altLang="en-US" sz="1400" dirty="0"/>
              <a:t>。</a:t>
            </a:r>
          </a:p>
          <a:p>
            <a:r>
              <a:rPr lang="zh-CN" altLang="en-US" sz="1400" dirty="0"/>
              <a:t>步骤四：准备播放：调用</a:t>
            </a:r>
            <a:r>
              <a:rPr lang="en-US" altLang="zh-CN" sz="1400" dirty="0"/>
              <a:t>prepare()</a:t>
            </a:r>
            <a:r>
              <a:rPr lang="zh-CN" altLang="en-US" sz="1400" dirty="0"/>
              <a:t>，</a:t>
            </a:r>
            <a:r>
              <a:rPr lang="en-US" altLang="zh-CN" sz="1400" dirty="0" err="1"/>
              <a:t>AVPlayer</a:t>
            </a:r>
            <a:r>
              <a:rPr lang="zh-CN" altLang="en-US" sz="1400" dirty="0"/>
              <a:t>进入</a:t>
            </a:r>
            <a:r>
              <a:rPr lang="en-US" altLang="zh-CN" sz="1400" dirty="0"/>
              <a:t>prepared</a:t>
            </a:r>
            <a:r>
              <a:rPr lang="zh-CN" altLang="en-US" sz="1400" dirty="0"/>
              <a:t>状态，此时可以获取</a:t>
            </a:r>
            <a:r>
              <a:rPr lang="en-US" altLang="zh-CN" sz="1400" dirty="0"/>
              <a:t>duration</a:t>
            </a:r>
            <a:r>
              <a:rPr lang="zh-CN" altLang="en-US" sz="1400" dirty="0"/>
              <a:t>，设置缩放模式、音量等。</a:t>
            </a:r>
          </a:p>
          <a:p>
            <a:r>
              <a:rPr lang="zh-CN" altLang="en-US" sz="1400" dirty="0"/>
              <a:t>步骤五：视频播控：包括播放（</a:t>
            </a:r>
            <a:r>
              <a:rPr lang="en-US" altLang="zh-CN" sz="1400" dirty="0"/>
              <a:t>play()</a:t>
            </a:r>
            <a:r>
              <a:rPr lang="zh-CN" altLang="en-US" sz="1400" dirty="0"/>
              <a:t>）、暂停（</a:t>
            </a:r>
            <a:r>
              <a:rPr lang="en-US" altLang="zh-CN" sz="1400" dirty="0"/>
              <a:t>pause()</a:t>
            </a:r>
            <a:r>
              <a:rPr lang="zh-CN" altLang="en-US" sz="1400" dirty="0"/>
              <a:t>）、跳转（</a:t>
            </a:r>
            <a:r>
              <a:rPr lang="en-US" altLang="zh-CN" sz="1400" dirty="0"/>
              <a:t>seek()</a:t>
            </a:r>
            <a:r>
              <a:rPr lang="zh-CN" altLang="en-US" sz="1400" dirty="0"/>
              <a:t>）、停止（</a:t>
            </a:r>
            <a:r>
              <a:rPr lang="en-US" altLang="zh-CN" sz="1400" dirty="0"/>
              <a:t>stop()</a:t>
            </a:r>
            <a:r>
              <a:rPr lang="zh-CN" altLang="en-US" sz="1400" dirty="0"/>
              <a:t>） 等操作。</a:t>
            </a:r>
          </a:p>
          <a:p>
            <a:r>
              <a:rPr lang="zh-CN" altLang="en-US" sz="1400" dirty="0"/>
              <a:t>步骤六：（可选）更换资源：调用</a:t>
            </a:r>
            <a:r>
              <a:rPr lang="en-US" altLang="zh-CN" sz="1400" dirty="0"/>
              <a:t>reset()</a:t>
            </a:r>
            <a:r>
              <a:rPr lang="zh-CN" altLang="en-US" sz="1400" dirty="0"/>
              <a:t>重置资源，</a:t>
            </a:r>
            <a:r>
              <a:rPr lang="en-US" altLang="zh-CN" sz="1400" dirty="0" err="1"/>
              <a:t>AVPlayer</a:t>
            </a:r>
            <a:r>
              <a:rPr lang="zh-CN" altLang="en-US" sz="1400" dirty="0"/>
              <a:t>重新进入</a:t>
            </a:r>
            <a:r>
              <a:rPr lang="en-US" altLang="zh-CN" sz="1400" dirty="0"/>
              <a:t>idle</a:t>
            </a:r>
            <a:r>
              <a:rPr lang="zh-CN" altLang="en-US" sz="1400" dirty="0"/>
              <a:t>状态，允许更换资</a:t>
            </a:r>
          </a:p>
          <a:p>
            <a:r>
              <a:rPr lang="zh-CN" altLang="en-US" sz="1400" dirty="0"/>
              <a:t>源</a:t>
            </a:r>
            <a:r>
              <a:rPr lang="en-US" altLang="zh-CN" sz="1400" dirty="0" err="1"/>
              <a:t>url</a:t>
            </a:r>
            <a:r>
              <a:rPr lang="zh-CN" altLang="en-US" sz="1400" dirty="0"/>
              <a:t>。</a:t>
            </a:r>
            <a:endParaRPr lang="en-US" altLang="zh-CN" sz="1400" dirty="0"/>
          </a:p>
          <a:p>
            <a:r>
              <a:rPr lang="zh-CN" altLang="en-US" sz="1400" dirty="0"/>
              <a:t>步骤七：退出播放：调用</a:t>
            </a:r>
            <a:r>
              <a:rPr lang="en-US" altLang="zh-CN" sz="1400" dirty="0"/>
              <a:t>release()</a:t>
            </a:r>
            <a:r>
              <a:rPr lang="zh-CN" altLang="en-US" sz="1400" dirty="0"/>
              <a:t>销毁实例，</a:t>
            </a:r>
            <a:r>
              <a:rPr lang="en-US" altLang="zh-CN" sz="1400" dirty="0" err="1"/>
              <a:t>AVPlayer</a:t>
            </a:r>
            <a:r>
              <a:rPr lang="zh-CN" altLang="en-US" sz="1400" dirty="0"/>
              <a:t>进入</a:t>
            </a:r>
            <a:r>
              <a:rPr lang="en-US" altLang="zh-CN" sz="1400" dirty="0"/>
              <a:t>released</a:t>
            </a:r>
            <a:r>
              <a:rPr lang="zh-CN" altLang="en-US" sz="1400" dirty="0"/>
              <a:t>状态，退出播放。</a:t>
            </a:r>
          </a:p>
        </p:txBody>
      </p:sp>
    </p:spTree>
    <p:extLst>
      <p:ext uri="{BB962C8B-B14F-4D97-AF65-F5344CB8AC3E}">
        <p14:creationId xmlns:p14="http://schemas.microsoft.com/office/powerpoint/2010/main" val="41143826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11.4  </a:t>
            </a:r>
            <a:r>
              <a:rPr lang="zh-CN" altLang="en-US" dirty="0"/>
              <a:t>实战：实现音乐播放器</a:t>
            </a:r>
          </a:p>
        </p:txBody>
      </p:sp>
      <p:sp>
        <p:nvSpPr>
          <p:cNvPr id="3" name="内容占位符 2"/>
          <p:cNvSpPr>
            <a:spLocks noGrp="1"/>
          </p:cNvSpPr>
          <p:nvPr>
            <p:ph idx="1"/>
          </p:nvPr>
        </p:nvSpPr>
        <p:spPr>
          <a:xfrm>
            <a:off x="838200" y="1555169"/>
            <a:ext cx="10515600" cy="4351338"/>
          </a:xfrm>
        </p:spPr>
        <p:txBody>
          <a:bodyPr>
            <a:normAutofit fontScale="92500" lnSpcReduction="10000"/>
          </a:bodyPr>
          <a:lstStyle/>
          <a:p>
            <a:pPr marL="0" indent="0" algn="l">
              <a:spcAft>
                <a:spcPts val="1200"/>
              </a:spcAft>
              <a:buNone/>
            </a:pPr>
            <a:r>
              <a:rPr lang="zh-CN" altLang="en-US" b="0" i="0" dirty="0">
                <a:solidFill>
                  <a:srgbClr val="000000"/>
                </a:solidFill>
                <a:effectLst/>
                <a:latin typeface="-apple-system"/>
              </a:rPr>
              <a:t>本节介绍使用</a:t>
            </a:r>
            <a:r>
              <a:rPr lang="en-US" altLang="zh-CN" b="0" i="0" dirty="0" err="1">
                <a:solidFill>
                  <a:srgbClr val="000000"/>
                </a:solidFill>
                <a:effectLst/>
                <a:latin typeface="-apple-system"/>
              </a:rPr>
              <a:t>ArkTS</a:t>
            </a:r>
            <a:r>
              <a:rPr lang="zh-CN" altLang="en-US" b="0" i="0" dirty="0">
                <a:solidFill>
                  <a:srgbClr val="000000"/>
                </a:solidFill>
                <a:effectLst/>
                <a:latin typeface="-apple-system"/>
              </a:rPr>
              <a:t>语言实现音乐播放器，主要包括音乐获取和音乐播放功能：</a:t>
            </a:r>
          </a:p>
          <a:p>
            <a:pPr algn="l">
              <a:buFont typeface="Arial" panose="020B0604020202020204" pitchFamily="34" charset="0"/>
              <a:buChar char="•"/>
            </a:pPr>
            <a:r>
              <a:rPr lang="zh-CN" altLang="en-US" b="0" i="0" dirty="0">
                <a:solidFill>
                  <a:srgbClr val="000000"/>
                </a:solidFill>
                <a:effectLst/>
                <a:latin typeface="-apple-system"/>
              </a:rPr>
              <a:t>获取本地音乐。</a:t>
            </a:r>
          </a:p>
          <a:p>
            <a:pPr algn="l">
              <a:buFont typeface="Arial" panose="020B0604020202020204" pitchFamily="34" charset="0"/>
              <a:buChar char="•"/>
            </a:pPr>
            <a:r>
              <a:rPr lang="zh-CN" altLang="en-US" b="0" i="0" dirty="0">
                <a:solidFill>
                  <a:srgbClr val="000000"/>
                </a:solidFill>
                <a:effectLst/>
                <a:latin typeface="-apple-system"/>
              </a:rPr>
              <a:t>通过</a:t>
            </a:r>
            <a:r>
              <a:rPr lang="en-US" altLang="zh-CN" b="0" i="0" dirty="0" err="1">
                <a:solidFill>
                  <a:srgbClr val="000000"/>
                </a:solidFill>
                <a:effectLst/>
                <a:latin typeface="-apple-system"/>
              </a:rPr>
              <a:t>AVPlayer</a:t>
            </a:r>
            <a:r>
              <a:rPr lang="zh-CN" altLang="en-US" b="0" i="0" dirty="0">
                <a:solidFill>
                  <a:srgbClr val="000000"/>
                </a:solidFill>
                <a:effectLst/>
                <a:latin typeface="-apple-system"/>
              </a:rPr>
              <a:t>进行音乐播放。</a:t>
            </a:r>
          </a:p>
          <a:p>
            <a:pPr marL="0" indent="0" algn="l">
              <a:spcAft>
                <a:spcPts val="1200"/>
              </a:spcAft>
              <a:buNone/>
            </a:pPr>
            <a:r>
              <a:rPr lang="zh-CN" altLang="en-US" b="0" i="0" dirty="0">
                <a:solidFill>
                  <a:srgbClr val="000000"/>
                </a:solidFill>
                <a:effectLst/>
                <a:latin typeface="-apple-system"/>
              </a:rPr>
              <a:t>为了演示该功能，创建一个名为“</a:t>
            </a:r>
            <a:r>
              <a:rPr lang="en-US" altLang="zh-CN" b="0" i="0" dirty="0" err="1">
                <a:solidFill>
                  <a:srgbClr val="000000"/>
                </a:solidFill>
                <a:effectLst/>
                <a:latin typeface="-apple-system"/>
              </a:rPr>
              <a:t>ArkTSAVPlayer</a:t>
            </a:r>
            <a:r>
              <a:rPr lang="en-US" altLang="zh-CN" b="0" i="0" dirty="0">
                <a:solidFill>
                  <a:srgbClr val="000000"/>
                </a:solidFill>
                <a:effectLst/>
                <a:latin typeface="-apple-system"/>
              </a:rPr>
              <a:t>”</a:t>
            </a:r>
            <a:r>
              <a:rPr lang="zh-CN" altLang="en-US" b="0" i="0" dirty="0">
                <a:solidFill>
                  <a:srgbClr val="000000"/>
                </a:solidFill>
                <a:effectLst/>
                <a:latin typeface="-apple-system"/>
              </a:rPr>
              <a:t>的应用。</a:t>
            </a:r>
          </a:p>
          <a:p>
            <a:r>
              <a:rPr lang="en-US" altLang="zh-CN" dirty="0"/>
              <a:t>11.4.1  </a:t>
            </a:r>
            <a:r>
              <a:rPr lang="zh-CN" altLang="en-US" dirty="0"/>
              <a:t>获取本地音乐</a:t>
            </a:r>
            <a:endParaRPr lang="en-US" altLang="zh-CN" dirty="0"/>
          </a:p>
          <a:p>
            <a:r>
              <a:rPr lang="en-US" altLang="zh-CN" dirty="0"/>
              <a:t>11.4.2  </a:t>
            </a:r>
            <a:r>
              <a:rPr lang="zh-CN" altLang="en-US" dirty="0"/>
              <a:t>音乐播放控制</a:t>
            </a:r>
            <a:endParaRPr lang="en-US" altLang="zh-CN" dirty="0"/>
          </a:p>
          <a:p>
            <a:r>
              <a:rPr lang="en-US" altLang="zh-CN" dirty="0"/>
              <a:t>11.4.3  </a:t>
            </a:r>
            <a:r>
              <a:rPr lang="zh-CN" altLang="en-US" dirty="0"/>
              <a:t>创建播放器界面</a:t>
            </a:r>
            <a:endParaRPr lang="en-US" altLang="zh-CN" dirty="0"/>
          </a:p>
          <a:p>
            <a:r>
              <a:rPr lang="en-US" altLang="zh-CN" dirty="0"/>
              <a:t>11.4.4  </a:t>
            </a:r>
            <a:r>
              <a:rPr lang="zh-CN" altLang="en-US" dirty="0"/>
              <a:t>运行</a:t>
            </a:r>
          </a:p>
        </p:txBody>
      </p:sp>
    </p:spTree>
    <p:extLst>
      <p:ext uri="{BB962C8B-B14F-4D97-AF65-F5344CB8AC3E}">
        <p14:creationId xmlns:p14="http://schemas.microsoft.com/office/powerpoint/2010/main" val="1748737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11.5  </a:t>
            </a:r>
            <a:r>
              <a:rPr lang="zh-CN" altLang="en-US" dirty="0"/>
              <a:t>本章小结</a:t>
            </a:r>
          </a:p>
        </p:txBody>
      </p:sp>
      <p:sp>
        <p:nvSpPr>
          <p:cNvPr id="3" name="内容占位符 2"/>
          <p:cNvSpPr>
            <a:spLocks noGrp="1"/>
          </p:cNvSpPr>
          <p:nvPr>
            <p:ph idx="1"/>
          </p:nvPr>
        </p:nvSpPr>
        <p:spPr/>
        <p:txBody>
          <a:bodyPr/>
          <a:lstStyle/>
          <a:p>
            <a:r>
              <a:rPr lang="zh-CN" altLang="en-US" dirty="0"/>
              <a:t>本章介绍了多媒体开发，内容包括音频、视频、图片等的开发。最后，通过一个实战案例介绍了音乐播放器的实现过程。。</a:t>
            </a:r>
          </a:p>
        </p:txBody>
      </p:sp>
    </p:spTree>
    <p:extLst>
      <p:ext uri="{BB962C8B-B14F-4D97-AF65-F5344CB8AC3E}">
        <p14:creationId xmlns:p14="http://schemas.microsoft.com/office/powerpoint/2010/main" val="11445235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11.6  </a:t>
            </a:r>
            <a:r>
              <a:rPr lang="zh-CN" altLang="en-US" dirty="0"/>
              <a:t>上机练习：实现录音机应用</a:t>
            </a:r>
          </a:p>
        </p:txBody>
      </p:sp>
      <p:sp>
        <p:nvSpPr>
          <p:cNvPr id="5" name="文本框 4"/>
          <p:cNvSpPr txBox="1"/>
          <p:nvPr/>
        </p:nvSpPr>
        <p:spPr>
          <a:xfrm>
            <a:off x="473279" y="1565958"/>
            <a:ext cx="10723808" cy="3395801"/>
          </a:xfrm>
          <a:prstGeom prst="rect">
            <a:avLst/>
          </a:prstGeom>
          <a:noFill/>
        </p:spPr>
        <p:txBody>
          <a:bodyPr wrap="square" rtlCol="0">
            <a:spAutoFit/>
          </a:bodyPr>
          <a:lstStyle/>
          <a:p>
            <a:pPr indent="269875" algn="just">
              <a:lnSpc>
                <a:spcPts val="1560"/>
              </a:lnSpc>
            </a:pPr>
            <a:r>
              <a:rPr lang="zh-CN" altLang="zh-CN" sz="1800" dirty="0">
                <a:effectLst/>
                <a:latin typeface="Times New Roman" panose="02020603050405020304" pitchFamily="18" charset="0"/>
                <a:ea typeface="宋体" panose="02010600030101010101" pitchFamily="2" charset="-122"/>
              </a:rPr>
              <a:t>任务要求：根据本章所学的知识，参考图</a:t>
            </a:r>
            <a:r>
              <a:rPr lang="en-US" altLang="zh-CN" sz="1800" dirty="0">
                <a:effectLst/>
                <a:latin typeface="Times New Roman" panose="02020603050405020304" pitchFamily="18" charset="0"/>
                <a:ea typeface="宋体" panose="02010600030101010101" pitchFamily="2" charset="-122"/>
              </a:rPr>
              <a:t>11-18</a:t>
            </a:r>
            <a:r>
              <a:rPr lang="zh-CN" altLang="zh-CN" sz="1800" dirty="0">
                <a:effectLst/>
                <a:latin typeface="Times New Roman" panose="02020603050405020304" pitchFamily="18" charset="0"/>
                <a:ea typeface="宋体" panose="02010600030101010101" pitchFamily="2" charset="-122"/>
              </a:rPr>
              <a:t>编写一个</a:t>
            </a:r>
            <a:r>
              <a:rPr lang="en-US" altLang="zh-CN" sz="1800" dirty="0">
                <a:effectLst/>
                <a:latin typeface="Times New Roman" panose="02020603050405020304" pitchFamily="18" charset="0"/>
                <a:ea typeface="宋体" panose="02010600030101010101" pitchFamily="2" charset="-122"/>
              </a:rPr>
              <a:t>HarmonyOS</a:t>
            </a:r>
            <a:r>
              <a:rPr lang="zh-CN" altLang="zh-CN" sz="1800" dirty="0">
                <a:effectLst/>
                <a:latin typeface="Times New Roman" panose="02020603050405020304" pitchFamily="18" charset="0"/>
                <a:ea typeface="宋体" panose="02010600030101010101" pitchFamily="2" charset="-122"/>
              </a:rPr>
              <a:t>应用程序，演示使用</a:t>
            </a:r>
            <a:r>
              <a:rPr lang="en-US" altLang="zh-CN" sz="1800" dirty="0" err="1">
                <a:effectLst/>
                <a:latin typeface="Times New Roman" panose="02020603050405020304" pitchFamily="18" charset="0"/>
                <a:ea typeface="宋体" panose="02010600030101010101" pitchFamily="2" charset="-122"/>
              </a:rPr>
              <a:t>AudioCapturer</a:t>
            </a:r>
            <a:r>
              <a:rPr lang="zh-CN" altLang="zh-CN" sz="1800" dirty="0">
                <a:effectLst/>
                <a:latin typeface="Times New Roman" panose="02020603050405020304" pitchFamily="18" charset="0"/>
                <a:ea typeface="宋体" panose="02010600030101010101" pitchFamily="2" charset="-122"/>
              </a:rPr>
              <a:t>和</a:t>
            </a:r>
            <a:r>
              <a:rPr lang="en-US" altLang="zh-CN" sz="1800" dirty="0" err="1">
                <a:effectLst/>
                <a:latin typeface="Times New Roman" panose="02020603050405020304" pitchFamily="18" charset="0"/>
                <a:ea typeface="宋体" panose="02010600030101010101" pitchFamily="2" charset="-122"/>
              </a:rPr>
              <a:t>AudioRenderer</a:t>
            </a:r>
            <a:r>
              <a:rPr lang="zh-CN" altLang="zh-CN" sz="1800" dirty="0">
                <a:effectLst/>
                <a:latin typeface="Times New Roman" panose="02020603050405020304" pitchFamily="18" charset="0"/>
                <a:ea typeface="宋体" panose="02010600030101010101" pitchFamily="2" charset="-122"/>
              </a:rPr>
              <a:t>实现录音机，能够录制和播放声音。</a:t>
            </a:r>
          </a:p>
          <a:p>
            <a:pPr indent="269875" algn="just">
              <a:lnSpc>
                <a:spcPts val="1560"/>
              </a:lnSpc>
              <a:spcBef>
                <a:spcPts val="600"/>
              </a:spcBef>
              <a:spcAft>
                <a:spcPts val="600"/>
              </a:spcAft>
            </a:pPr>
            <a:r>
              <a:rPr lang="zh-CN" altLang="zh-CN" sz="1800" dirty="0">
                <a:effectLst/>
                <a:latin typeface="Times New Roman" panose="02020603050405020304" pitchFamily="18" charset="0"/>
                <a:ea typeface="宋体" panose="02010600030101010101" pitchFamily="2" charset="-122"/>
              </a:rPr>
              <a:t>练习步骤：</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）导入</a:t>
            </a:r>
            <a:r>
              <a:rPr lang="en-US" altLang="zh-CN" sz="1800" dirty="0">
                <a:effectLst/>
                <a:latin typeface="Times New Roman" panose="02020603050405020304" pitchFamily="18" charset="0"/>
                <a:ea typeface="宋体" panose="02010600030101010101" pitchFamily="2" charset="-122"/>
              </a:rPr>
              <a:t>audio</a:t>
            </a:r>
            <a:r>
              <a:rPr lang="zh-CN" altLang="zh-CN" sz="1800" dirty="0">
                <a:effectLst/>
                <a:latin typeface="Times New Roman" panose="02020603050405020304" pitchFamily="18" charset="0"/>
                <a:ea typeface="宋体" panose="02010600030101010101" pitchFamily="2" charset="-122"/>
              </a:rPr>
              <a:t>和</a:t>
            </a:r>
            <a:r>
              <a:rPr lang="en-US" altLang="zh-CN" sz="1800" dirty="0" err="1">
                <a:effectLst/>
                <a:latin typeface="Times New Roman" panose="02020603050405020304" pitchFamily="18" charset="0"/>
                <a:ea typeface="宋体" panose="02010600030101010101" pitchFamily="2" charset="-122"/>
              </a:rPr>
              <a:t>fileIo</a:t>
            </a:r>
            <a:r>
              <a:rPr lang="zh-CN" altLang="zh-CN" sz="1800" dirty="0">
                <a:effectLst/>
                <a:latin typeface="Times New Roman" panose="02020603050405020304" pitchFamily="18" charset="0"/>
                <a:ea typeface="宋体" panose="02010600030101010101" pitchFamily="2" charset="-122"/>
              </a:rPr>
              <a:t>模块；</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）指定录音文件缓存的位置；</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）调用</a:t>
            </a:r>
            <a:r>
              <a:rPr lang="en-US" altLang="zh-CN" sz="1800" dirty="0">
                <a:effectLst/>
                <a:latin typeface="Times New Roman" panose="02020603050405020304" pitchFamily="18" charset="0"/>
                <a:ea typeface="宋体" panose="02010600030101010101" pitchFamily="2" charset="-122"/>
              </a:rPr>
              <a:t>on('</a:t>
            </a:r>
            <a:r>
              <a:rPr lang="en-US" altLang="zh-CN" sz="1800" dirty="0" err="1">
                <a:effectLst/>
                <a:latin typeface="Times New Roman" panose="02020603050405020304" pitchFamily="18" charset="0"/>
                <a:ea typeface="宋体" panose="02010600030101010101" pitchFamily="2" charset="-122"/>
              </a:rPr>
              <a:t>readData</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方法，订阅监听音频数据读入回调；</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）调用</a:t>
            </a:r>
            <a:r>
              <a:rPr lang="en-US" altLang="zh-CN" sz="1800" dirty="0">
                <a:effectLst/>
                <a:latin typeface="Times New Roman" panose="02020603050405020304" pitchFamily="18" charset="0"/>
                <a:ea typeface="宋体" panose="02010600030101010101" pitchFamily="2" charset="-122"/>
              </a:rPr>
              <a:t>start()</a:t>
            </a:r>
            <a:r>
              <a:rPr lang="zh-CN" altLang="zh-CN" sz="1800" dirty="0">
                <a:effectLst/>
                <a:latin typeface="Times New Roman" panose="02020603050405020304" pitchFamily="18" charset="0"/>
                <a:ea typeface="宋体" panose="02010600030101010101" pitchFamily="2" charset="-122"/>
              </a:rPr>
              <a:t>方法进入</a:t>
            </a:r>
            <a:r>
              <a:rPr lang="en-US" altLang="zh-CN" sz="1800" dirty="0">
                <a:effectLst/>
                <a:latin typeface="Times New Roman" panose="02020603050405020304" pitchFamily="18" charset="0"/>
                <a:ea typeface="宋体" panose="02010600030101010101" pitchFamily="2" charset="-122"/>
              </a:rPr>
              <a:t>running</a:t>
            </a:r>
            <a:r>
              <a:rPr lang="zh-CN" altLang="zh-CN" sz="1800" dirty="0">
                <a:effectLst/>
                <a:latin typeface="Times New Roman" panose="02020603050405020304" pitchFamily="18" charset="0"/>
                <a:ea typeface="宋体" panose="02010600030101010101" pitchFamily="2" charset="-122"/>
              </a:rPr>
              <a:t>状态，开始录制音频；</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rPr>
              <a:t>）调用</a:t>
            </a:r>
            <a:r>
              <a:rPr lang="en-US" altLang="zh-CN" sz="1800" dirty="0">
                <a:effectLst/>
                <a:latin typeface="Times New Roman" panose="02020603050405020304" pitchFamily="18" charset="0"/>
                <a:ea typeface="宋体" panose="02010600030101010101" pitchFamily="2" charset="-122"/>
              </a:rPr>
              <a:t>stop()</a:t>
            </a:r>
            <a:r>
              <a:rPr lang="zh-CN" altLang="zh-CN" sz="1800" dirty="0">
                <a:effectLst/>
                <a:latin typeface="Times New Roman" panose="02020603050405020304" pitchFamily="18" charset="0"/>
                <a:ea typeface="宋体" panose="02010600030101010101" pitchFamily="2" charset="-122"/>
              </a:rPr>
              <a:t>方法停止录制；</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rPr>
              <a:t>）调用</a:t>
            </a:r>
            <a:r>
              <a:rPr lang="en-US" altLang="zh-CN" sz="1800" dirty="0">
                <a:effectLst/>
                <a:latin typeface="Times New Roman" panose="02020603050405020304" pitchFamily="18" charset="0"/>
                <a:ea typeface="宋体" panose="02010600030101010101" pitchFamily="2" charset="-122"/>
              </a:rPr>
              <a:t>release()</a:t>
            </a:r>
            <a:r>
              <a:rPr lang="zh-CN" altLang="zh-CN" sz="1800" dirty="0">
                <a:effectLst/>
                <a:latin typeface="Times New Roman" panose="02020603050405020304" pitchFamily="18" charset="0"/>
                <a:ea typeface="宋体" panose="02010600030101010101" pitchFamily="2" charset="-122"/>
              </a:rPr>
              <a:t>方法销毁实例，释放资源；</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rPr>
              <a:t>）配置音频渲染参数并创建</a:t>
            </a:r>
            <a:r>
              <a:rPr lang="en-US" altLang="zh-CN" sz="1800" dirty="0" err="1">
                <a:effectLst/>
                <a:latin typeface="Times New Roman" panose="02020603050405020304" pitchFamily="18" charset="0"/>
                <a:ea typeface="宋体" panose="02010600030101010101" pitchFamily="2" charset="-122"/>
              </a:rPr>
              <a:t>AudioRenderer</a:t>
            </a:r>
            <a:r>
              <a:rPr lang="zh-CN" altLang="zh-CN" sz="1800" dirty="0">
                <a:effectLst/>
                <a:latin typeface="Times New Roman" panose="02020603050405020304" pitchFamily="18" charset="0"/>
                <a:ea typeface="宋体" panose="02010600030101010101" pitchFamily="2" charset="-122"/>
              </a:rPr>
              <a:t>实例；</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7</a:t>
            </a:r>
            <a:r>
              <a:rPr lang="zh-CN" altLang="zh-CN" sz="1800" dirty="0">
                <a:effectLst/>
                <a:latin typeface="Times New Roman" panose="02020603050405020304" pitchFamily="18" charset="0"/>
                <a:ea typeface="宋体" panose="02010600030101010101" pitchFamily="2" charset="-122"/>
              </a:rPr>
              <a:t>）调用</a:t>
            </a:r>
            <a:r>
              <a:rPr lang="en-US" altLang="zh-CN" sz="1800" dirty="0">
                <a:effectLst/>
                <a:latin typeface="Times New Roman" panose="02020603050405020304" pitchFamily="18" charset="0"/>
                <a:ea typeface="宋体" panose="02010600030101010101" pitchFamily="2" charset="-122"/>
              </a:rPr>
              <a:t>on('</a:t>
            </a:r>
            <a:r>
              <a:rPr lang="en-US" altLang="zh-CN" sz="1800" dirty="0" err="1">
                <a:effectLst/>
                <a:latin typeface="Times New Roman" panose="02020603050405020304" pitchFamily="18" charset="0"/>
                <a:ea typeface="宋体" panose="02010600030101010101" pitchFamily="2" charset="-122"/>
              </a:rPr>
              <a:t>writeData</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方法，订阅监听音频数据写入回调；</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8</a:t>
            </a:r>
            <a:r>
              <a:rPr lang="zh-CN" altLang="zh-CN" sz="1800" dirty="0">
                <a:effectLst/>
                <a:latin typeface="Times New Roman" panose="02020603050405020304" pitchFamily="18" charset="0"/>
                <a:ea typeface="宋体" panose="02010600030101010101" pitchFamily="2" charset="-122"/>
              </a:rPr>
              <a:t>）调用</a:t>
            </a:r>
            <a:r>
              <a:rPr lang="en-US" altLang="zh-CN" sz="1800" dirty="0">
                <a:effectLst/>
                <a:latin typeface="Times New Roman" panose="02020603050405020304" pitchFamily="18" charset="0"/>
                <a:ea typeface="宋体" panose="02010600030101010101" pitchFamily="2" charset="-122"/>
              </a:rPr>
              <a:t>start()</a:t>
            </a:r>
            <a:r>
              <a:rPr lang="zh-CN" altLang="zh-CN" sz="1800" dirty="0">
                <a:effectLst/>
                <a:latin typeface="Times New Roman" panose="02020603050405020304" pitchFamily="18" charset="0"/>
                <a:ea typeface="宋体" panose="02010600030101010101" pitchFamily="2" charset="-122"/>
              </a:rPr>
              <a:t>方法进入</a:t>
            </a:r>
            <a:r>
              <a:rPr lang="en-US" altLang="zh-CN" sz="1800" dirty="0">
                <a:effectLst/>
                <a:latin typeface="Times New Roman" panose="02020603050405020304" pitchFamily="18" charset="0"/>
                <a:ea typeface="宋体" panose="02010600030101010101" pitchFamily="2" charset="-122"/>
              </a:rPr>
              <a:t>running</a:t>
            </a:r>
            <a:r>
              <a:rPr lang="zh-CN" altLang="zh-CN" sz="1800" dirty="0">
                <a:effectLst/>
                <a:latin typeface="Times New Roman" panose="02020603050405020304" pitchFamily="18" charset="0"/>
                <a:ea typeface="宋体" panose="02010600030101010101" pitchFamily="2" charset="-122"/>
              </a:rPr>
              <a:t>状态，开始渲染音频；</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9</a:t>
            </a:r>
            <a:r>
              <a:rPr lang="zh-CN" altLang="zh-CN" sz="1800" dirty="0">
                <a:effectLst/>
                <a:latin typeface="Times New Roman" panose="02020603050405020304" pitchFamily="18" charset="0"/>
                <a:ea typeface="宋体" panose="02010600030101010101" pitchFamily="2" charset="-122"/>
              </a:rPr>
              <a:t>）调用</a:t>
            </a:r>
            <a:r>
              <a:rPr lang="en-US" altLang="zh-CN" sz="1800" dirty="0">
                <a:effectLst/>
                <a:latin typeface="Times New Roman" panose="02020603050405020304" pitchFamily="18" charset="0"/>
                <a:ea typeface="宋体" panose="02010600030101010101" pitchFamily="2" charset="-122"/>
              </a:rPr>
              <a:t>stop()</a:t>
            </a:r>
            <a:r>
              <a:rPr lang="zh-CN" altLang="zh-CN" sz="1800" dirty="0">
                <a:effectLst/>
                <a:latin typeface="Times New Roman" panose="02020603050405020304" pitchFamily="18" charset="0"/>
                <a:ea typeface="宋体" panose="02010600030101010101" pitchFamily="2" charset="-122"/>
              </a:rPr>
              <a:t>方法停止渲染；</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10</a:t>
            </a:r>
            <a:r>
              <a:rPr lang="zh-CN" altLang="zh-CN" sz="1800" dirty="0">
                <a:effectLst/>
                <a:latin typeface="Times New Roman" panose="02020603050405020304" pitchFamily="18" charset="0"/>
                <a:ea typeface="宋体" panose="02010600030101010101" pitchFamily="2" charset="-122"/>
              </a:rPr>
              <a:t>）调用</a:t>
            </a:r>
            <a:r>
              <a:rPr lang="en-US" altLang="zh-CN" sz="1800" dirty="0">
                <a:effectLst/>
                <a:latin typeface="Times New Roman" panose="02020603050405020304" pitchFamily="18" charset="0"/>
                <a:ea typeface="宋体" panose="02010600030101010101" pitchFamily="2" charset="-122"/>
              </a:rPr>
              <a:t>release()</a:t>
            </a:r>
            <a:r>
              <a:rPr lang="zh-CN" altLang="zh-CN" sz="1800" dirty="0">
                <a:effectLst/>
                <a:latin typeface="Times New Roman" panose="02020603050405020304" pitchFamily="18" charset="0"/>
                <a:ea typeface="宋体" panose="02010600030101010101" pitchFamily="2" charset="-122"/>
              </a:rPr>
              <a:t>方法销毁实例，释放资源；</a:t>
            </a:r>
          </a:p>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代码参考：见“</a:t>
            </a:r>
            <a:r>
              <a:rPr lang="en-US" altLang="zh-CN" sz="1800" dirty="0" err="1">
                <a:effectLst/>
                <a:latin typeface="Times New Roman" panose="02020603050405020304" pitchFamily="18" charset="0"/>
                <a:ea typeface="宋体" panose="02010600030101010101" pitchFamily="2" charset="-122"/>
              </a:rPr>
              <a:t>ArkTSAudioCapturer</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”应用。</a:t>
            </a:r>
            <a:endParaRPr lang="zh-CN" altLang="en-US" sz="1200" dirty="0"/>
          </a:p>
        </p:txBody>
      </p:sp>
      <p:pic>
        <p:nvPicPr>
          <p:cNvPr id="4" name="图片 3">
            <a:extLst>
              <a:ext uri="{FF2B5EF4-FFF2-40B4-BE49-F238E27FC236}">
                <a16:creationId xmlns:a16="http://schemas.microsoft.com/office/drawing/2014/main" id="{06A10F69-7694-F55A-C52B-15E60B224121}"/>
              </a:ext>
            </a:extLst>
          </p:cNvPr>
          <p:cNvPicPr>
            <a:picLocks noChangeAspect="1"/>
          </p:cNvPicPr>
          <p:nvPr/>
        </p:nvPicPr>
        <p:blipFill>
          <a:blip r:embed="rId2"/>
          <a:stretch>
            <a:fillRect/>
          </a:stretch>
        </p:blipFill>
        <p:spPr>
          <a:xfrm>
            <a:off x="8597660" y="2001944"/>
            <a:ext cx="2756140" cy="4856056"/>
          </a:xfrm>
          <a:prstGeom prst="rect">
            <a:avLst/>
          </a:prstGeom>
        </p:spPr>
      </p:pic>
    </p:spTree>
    <p:extLst>
      <p:ext uri="{BB962C8B-B14F-4D97-AF65-F5344CB8AC3E}">
        <p14:creationId xmlns:p14="http://schemas.microsoft.com/office/powerpoint/2010/main" val="1484870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en-US" dirty="0"/>
              <a:t>音频开发</a:t>
            </a:r>
          </a:p>
        </p:txBody>
      </p:sp>
      <p:sp>
        <p:nvSpPr>
          <p:cNvPr id="3" name="内容占位符 2"/>
          <p:cNvSpPr>
            <a:spLocks noGrp="1"/>
          </p:cNvSpPr>
          <p:nvPr>
            <p:ph idx="1"/>
          </p:nvPr>
        </p:nvSpPr>
        <p:spPr/>
        <p:txBody>
          <a:bodyPr/>
          <a:lstStyle/>
          <a:p>
            <a:pPr marL="0" indent="0">
              <a:buNone/>
            </a:pPr>
            <a:r>
              <a:rPr lang="en-US" altLang="zh-CN" dirty="0"/>
              <a:t>11.1.1  </a:t>
            </a:r>
            <a:r>
              <a:rPr lang="zh-CN" altLang="en-US" dirty="0"/>
              <a:t>音频开发的基本概念</a:t>
            </a:r>
            <a:endParaRPr lang="en-US" altLang="zh-CN" dirty="0"/>
          </a:p>
          <a:p>
            <a:pPr marL="0" indent="0">
              <a:buNone/>
            </a:pPr>
            <a:r>
              <a:rPr lang="en-US" altLang="zh-CN" dirty="0"/>
              <a:t>11.1.2  </a:t>
            </a:r>
            <a:r>
              <a:rPr lang="zh-CN" altLang="en-US" dirty="0"/>
              <a:t>音频播放开发指导</a:t>
            </a:r>
            <a:endParaRPr lang="en-US" altLang="zh-CN" dirty="0"/>
          </a:p>
          <a:p>
            <a:pPr marL="0" indent="0">
              <a:buNone/>
            </a:pPr>
            <a:r>
              <a:rPr lang="en-US" altLang="zh-CN" dirty="0"/>
              <a:t>11.1.3  </a:t>
            </a:r>
            <a:r>
              <a:rPr lang="zh-CN" altLang="en-US" dirty="0"/>
              <a:t>如何选择音频播放开发方式</a:t>
            </a:r>
            <a:endParaRPr lang="en-US" altLang="zh-CN" dirty="0"/>
          </a:p>
          <a:p>
            <a:pPr marL="0" indent="0">
              <a:buNone/>
            </a:pPr>
            <a:r>
              <a:rPr lang="en-US" altLang="zh-CN" dirty="0"/>
              <a:t>11.1.4  </a:t>
            </a:r>
            <a:r>
              <a:rPr lang="en-US" altLang="zh-CN" dirty="0" err="1"/>
              <a:t>AVPlayer</a:t>
            </a:r>
            <a:r>
              <a:rPr lang="en-US" altLang="zh-CN" dirty="0"/>
              <a:t> API</a:t>
            </a:r>
            <a:r>
              <a:rPr lang="zh-CN" altLang="en-US" dirty="0"/>
              <a:t>的开发步骤</a:t>
            </a:r>
          </a:p>
        </p:txBody>
      </p:sp>
    </p:spTree>
    <p:extLst>
      <p:ext uri="{BB962C8B-B14F-4D97-AF65-F5344CB8AC3E}">
        <p14:creationId xmlns:p14="http://schemas.microsoft.com/office/powerpoint/2010/main" val="2549036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11.1.1  </a:t>
            </a:r>
            <a:r>
              <a:rPr lang="zh-CN" altLang="en-US" dirty="0"/>
              <a:t>音频开发的基本概念</a:t>
            </a:r>
          </a:p>
        </p:txBody>
      </p:sp>
      <p:sp>
        <p:nvSpPr>
          <p:cNvPr id="3" name="内容占位符 2"/>
          <p:cNvSpPr>
            <a:spLocks noGrp="1"/>
          </p:cNvSpPr>
          <p:nvPr>
            <p:ph idx="1"/>
          </p:nvPr>
        </p:nvSpPr>
        <p:spPr/>
        <p:txBody>
          <a:bodyPr/>
          <a:lstStyle/>
          <a:p>
            <a:r>
              <a:rPr lang="zh-CN" altLang="en-US" dirty="0"/>
              <a:t>音频模块支持音频业务的开发，提供与音频相关的功能，主要包括音频播放、音量管理等。</a:t>
            </a:r>
          </a:p>
        </p:txBody>
      </p:sp>
    </p:spTree>
    <p:extLst>
      <p:ext uri="{BB962C8B-B14F-4D97-AF65-F5344CB8AC3E}">
        <p14:creationId xmlns:p14="http://schemas.microsoft.com/office/powerpoint/2010/main" val="108732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音频开发的基本概念</a:t>
            </a:r>
          </a:p>
        </p:txBody>
      </p:sp>
      <p:sp>
        <p:nvSpPr>
          <p:cNvPr id="3" name="内容占位符 2"/>
          <p:cNvSpPr>
            <a:spLocks noGrp="1"/>
          </p:cNvSpPr>
          <p:nvPr>
            <p:ph idx="1"/>
          </p:nvPr>
        </p:nvSpPr>
        <p:spPr/>
        <p:txBody>
          <a:bodyPr>
            <a:normAutofit fontScale="77500" lnSpcReduction="20000"/>
          </a:bodyPr>
          <a:lstStyle/>
          <a:p>
            <a:r>
              <a:rPr lang="zh-CN" altLang="en-US" dirty="0"/>
              <a:t>采样：采样是指将连续时域上的模拟信号按照一定的时间间隔采样，以获取离散时域上离散信号的过程。</a:t>
            </a:r>
          </a:p>
          <a:p>
            <a:r>
              <a:rPr lang="zh-CN" altLang="en-US" dirty="0"/>
              <a:t>采样率：采样率为每秒从连续信号中提取并组成离散信号的采样次数，单位用赫兹（</a:t>
            </a:r>
            <a:r>
              <a:rPr lang="en-US" altLang="zh-CN" dirty="0"/>
              <a:t>Hz</a:t>
            </a:r>
            <a:r>
              <a:rPr lang="zh-CN" altLang="en-US" dirty="0"/>
              <a:t>）来表示。通常人耳能听到频率范围大约在</a:t>
            </a:r>
            <a:r>
              <a:rPr lang="en-US" altLang="zh-CN" dirty="0"/>
              <a:t>20Hz</a:t>
            </a:r>
            <a:r>
              <a:rPr lang="zh-CN" altLang="en-US" dirty="0"/>
              <a:t>～</a:t>
            </a:r>
            <a:r>
              <a:rPr lang="en-US" altLang="zh-CN" dirty="0"/>
              <a:t>20kHz</a:t>
            </a:r>
            <a:r>
              <a:rPr lang="zh-CN" altLang="en-US" dirty="0"/>
              <a:t>的声音。常用的音频采样频率有</a:t>
            </a:r>
            <a:r>
              <a:rPr lang="en-US" altLang="zh-CN" dirty="0"/>
              <a:t>8kHz</a:t>
            </a:r>
            <a:r>
              <a:rPr lang="zh-CN" altLang="en-US" dirty="0"/>
              <a:t>、</a:t>
            </a:r>
            <a:r>
              <a:rPr lang="en-US" altLang="zh-CN" dirty="0"/>
              <a:t>11.025kHz</a:t>
            </a:r>
            <a:r>
              <a:rPr lang="zh-CN" altLang="en-US" dirty="0"/>
              <a:t>、</a:t>
            </a:r>
            <a:r>
              <a:rPr lang="en-US" altLang="zh-CN" dirty="0"/>
              <a:t>22.05kHz</a:t>
            </a:r>
            <a:r>
              <a:rPr lang="zh-CN" altLang="en-US" dirty="0"/>
              <a:t>、</a:t>
            </a:r>
            <a:r>
              <a:rPr lang="en-US" altLang="zh-CN" dirty="0"/>
              <a:t>16kHz</a:t>
            </a:r>
            <a:r>
              <a:rPr lang="zh-CN" altLang="en-US" dirty="0"/>
              <a:t>、</a:t>
            </a:r>
            <a:r>
              <a:rPr lang="en-US" altLang="zh-CN" dirty="0"/>
              <a:t>37.8kHz</a:t>
            </a:r>
            <a:r>
              <a:rPr lang="zh-CN" altLang="en-US" dirty="0"/>
              <a:t>、</a:t>
            </a:r>
            <a:r>
              <a:rPr lang="en-US" altLang="zh-CN" dirty="0"/>
              <a:t>44.1kHz</a:t>
            </a:r>
            <a:r>
              <a:rPr lang="zh-CN" altLang="en-US" dirty="0"/>
              <a:t>、</a:t>
            </a:r>
            <a:r>
              <a:rPr lang="en-US" altLang="zh-CN" dirty="0"/>
              <a:t>48kHz</a:t>
            </a:r>
            <a:r>
              <a:rPr lang="zh-CN" altLang="en-US" dirty="0"/>
              <a:t>等。</a:t>
            </a:r>
          </a:p>
          <a:p>
            <a:r>
              <a:rPr lang="zh-CN" altLang="en-US" dirty="0"/>
              <a:t>声道：声道是指声音在录制或播放时在不同空间位置采集或回放的相互独立的音频信号，所以声道数也就是声音录制时的音源数量或回放时相应的扬声器数量。</a:t>
            </a:r>
          </a:p>
          <a:p>
            <a:r>
              <a:rPr lang="zh-CN" altLang="en-US" dirty="0"/>
              <a:t>音频帧：音频数据是流式的，本身没有明确的一帧帧的概念，在实际应用中，为了音频算法处理</a:t>
            </a:r>
            <a:r>
              <a:rPr lang="en-US" altLang="zh-CN" dirty="0"/>
              <a:t>/</a:t>
            </a:r>
            <a:r>
              <a:rPr lang="zh-CN" altLang="en-US" dirty="0"/>
              <a:t>传输的方便，一般约定俗成取</a:t>
            </a:r>
            <a:r>
              <a:rPr lang="en-US" altLang="zh-CN" dirty="0"/>
              <a:t>2.5~60ms</a:t>
            </a:r>
            <a:r>
              <a:rPr lang="zh-CN" altLang="en-US" dirty="0"/>
              <a:t>为单位的数据量为一帧音频。这个时间被称为“采样时间”，其长度没有特别的标准，是根据编解码器和具体应用的需求来决定的。</a:t>
            </a:r>
          </a:p>
          <a:p>
            <a:r>
              <a:rPr lang="zh-CN" altLang="en-US" dirty="0"/>
              <a:t>脉冲编码调制（</a:t>
            </a:r>
            <a:r>
              <a:rPr lang="en-US" altLang="zh-CN" dirty="0"/>
              <a:t>Pulse Code Modulation</a:t>
            </a:r>
            <a:r>
              <a:rPr lang="zh-CN" altLang="en-US" dirty="0"/>
              <a:t>，</a:t>
            </a:r>
            <a:r>
              <a:rPr lang="en-US" altLang="zh-CN" dirty="0"/>
              <a:t>PCM</a:t>
            </a:r>
            <a:r>
              <a:rPr lang="zh-CN" altLang="en-US" dirty="0"/>
              <a:t>）：脉冲编码调制是一种将模拟信号数字化的方</a:t>
            </a:r>
          </a:p>
          <a:p>
            <a:r>
              <a:rPr lang="zh-CN" altLang="en-US" dirty="0"/>
              <a:t>法，是将时间连续、取值连续的模拟信号转换成时间离散、采样值离散的数字信号的过程。</a:t>
            </a:r>
          </a:p>
        </p:txBody>
      </p:sp>
    </p:spTree>
    <p:extLst>
      <p:ext uri="{BB962C8B-B14F-4D97-AF65-F5344CB8AC3E}">
        <p14:creationId xmlns:p14="http://schemas.microsoft.com/office/powerpoint/2010/main" val="2169902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11.1.2  </a:t>
            </a:r>
            <a:r>
              <a:rPr lang="zh-CN" altLang="en-US" dirty="0"/>
              <a:t>音频播放开发指导</a:t>
            </a:r>
          </a:p>
        </p:txBody>
      </p:sp>
      <p:sp>
        <p:nvSpPr>
          <p:cNvPr id="3" name="内容占位符 2"/>
          <p:cNvSpPr>
            <a:spLocks noGrp="1"/>
          </p:cNvSpPr>
          <p:nvPr>
            <p:ph idx="1"/>
          </p:nvPr>
        </p:nvSpPr>
        <p:spPr/>
        <p:txBody>
          <a:bodyPr/>
          <a:lstStyle/>
          <a:p>
            <a:pPr marL="0" indent="0">
              <a:buNone/>
            </a:pPr>
            <a:r>
              <a:rPr lang="zh-CN" altLang="en-US" dirty="0"/>
              <a:t>音频播放的主要工作是将音频数据信号转换为可听见的音频模拟信号，并通过输出设备进行播放，同时对播放任务进行管理，包括开始播放、暂停播放、停止播放、释放资源、设置音量、跳转播放位置、获取轨道信息等功能控制。</a:t>
            </a:r>
          </a:p>
        </p:txBody>
      </p:sp>
    </p:spTree>
    <p:extLst>
      <p:ext uri="{BB962C8B-B14F-4D97-AF65-F5344CB8AC3E}">
        <p14:creationId xmlns:p14="http://schemas.microsoft.com/office/powerpoint/2010/main" val="317623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音频播放状态变化示意图</a:t>
            </a:r>
          </a:p>
        </p:txBody>
      </p:sp>
      <p:pic>
        <p:nvPicPr>
          <p:cNvPr id="4" name="图片 3">
            <a:extLst>
              <a:ext uri="{FF2B5EF4-FFF2-40B4-BE49-F238E27FC236}">
                <a16:creationId xmlns:a16="http://schemas.microsoft.com/office/drawing/2014/main" id="{C56489D8-03B8-DEA5-DFC9-13445215C9C0}"/>
              </a:ext>
            </a:extLst>
          </p:cNvPr>
          <p:cNvPicPr>
            <a:picLocks noChangeAspect="1"/>
          </p:cNvPicPr>
          <p:nvPr/>
        </p:nvPicPr>
        <p:blipFill>
          <a:blip r:embed="rId2"/>
          <a:stretch>
            <a:fillRect/>
          </a:stretch>
        </p:blipFill>
        <p:spPr>
          <a:xfrm>
            <a:off x="2177309" y="1359008"/>
            <a:ext cx="7837382" cy="5498991"/>
          </a:xfrm>
          <a:prstGeom prst="rect">
            <a:avLst/>
          </a:prstGeom>
        </p:spPr>
      </p:pic>
    </p:spTree>
    <p:extLst>
      <p:ext uri="{BB962C8B-B14F-4D97-AF65-F5344CB8AC3E}">
        <p14:creationId xmlns:p14="http://schemas.microsoft.com/office/powerpoint/2010/main" val="1408537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音频播放外部模块交互图</a:t>
            </a:r>
          </a:p>
        </p:txBody>
      </p:sp>
      <p:pic>
        <p:nvPicPr>
          <p:cNvPr id="5" name="图片 4">
            <a:extLst>
              <a:ext uri="{FF2B5EF4-FFF2-40B4-BE49-F238E27FC236}">
                <a16:creationId xmlns:a16="http://schemas.microsoft.com/office/drawing/2014/main" id="{210F2BAE-C7FC-9901-BD33-904268A66CEF}"/>
              </a:ext>
            </a:extLst>
          </p:cNvPr>
          <p:cNvPicPr>
            <a:picLocks noChangeAspect="1"/>
          </p:cNvPicPr>
          <p:nvPr/>
        </p:nvPicPr>
        <p:blipFill>
          <a:blip r:embed="rId2"/>
          <a:stretch>
            <a:fillRect/>
          </a:stretch>
        </p:blipFill>
        <p:spPr>
          <a:xfrm>
            <a:off x="2500897" y="1274541"/>
            <a:ext cx="7190206" cy="5140546"/>
          </a:xfrm>
          <a:prstGeom prst="rect">
            <a:avLst/>
          </a:prstGeom>
        </p:spPr>
      </p:pic>
    </p:spTree>
    <p:extLst>
      <p:ext uri="{BB962C8B-B14F-4D97-AF65-F5344CB8AC3E}">
        <p14:creationId xmlns:p14="http://schemas.microsoft.com/office/powerpoint/2010/main" val="171243646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1007</TotalTime>
  <Words>4291</Words>
  <Application>Microsoft Office PowerPoint</Application>
  <PresentationFormat>宽屏</PresentationFormat>
  <Paragraphs>342</Paragraphs>
  <Slides>36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36</vt:i4>
      </vt:variant>
    </vt:vector>
  </HeadingPairs>
  <TitlesOfParts>
    <vt:vector size="42" baseType="lpstr">
      <vt:lpstr>-apple-system</vt:lpstr>
      <vt:lpstr>Arial</vt:lpstr>
      <vt:lpstr>Calibri</vt:lpstr>
      <vt:lpstr>Calibri Light</vt:lpstr>
      <vt:lpstr>Times New Roman</vt:lpstr>
      <vt:lpstr>Office 主题</vt:lpstr>
      <vt:lpstr>第11章 多媒体开发</vt:lpstr>
      <vt:lpstr>本章简介</vt:lpstr>
      <vt:lpstr>本章内容</vt:lpstr>
      <vt:lpstr>11.1  音频开发</vt:lpstr>
      <vt:lpstr>11.1.1  音频开发的基本概念</vt:lpstr>
      <vt:lpstr>音频开发的基本概念</vt:lpstr>
      <vt:lpstr>11.1.2  音频播放开发指导</vt:lpstr>
      <vt:lpstr>音频播放状态变化示意图</vt:lpstr>
      <vt:lpstr>音频播放外部模块交互图</vt:lpstr>
      <vt:lpstr>11.1.3  如何选择音频播放开发方式</vt:lpstr>
      <vt:lpstr>11.1.4  AVPlayer API的开发步骤</vt:lpstr>
      <vt:lpstr>11.1.5  如何选择音频录制开发方式</vt:lpstr>
      <vt:lpstr>11.1.6  AudioCapturer开发步骤</vt:lpstr>
      <vt:lpstr>11.2  图片开发</vt:lpstr>
      <vt:lpstr>11.2.1  图片开发的基本概念</vt:lpstr>
      <vt:lpstr>11.2.2  图片开发的主要流程</vt:lpstr>
      <vt:lpstr>PowerPoint 演示文稿</vt:lpstr>
      <vt:lpstr>11.2.3  图片解码</vt:lpstr>
      <vt:lpstr>11.2.4  图像变换</vt:lpstr>
      <vt:lpstr>PowerPoint 演示文稿</vt:lpstr>
      <vt:lpstr>PowerPoint 演示文稿</vt:lpstr>
      <vt:lpstr>PowerPoint 演示文稿</vt:lpstr>
      <vt:lpstr>PowerPoint 演示文稿</vt:lpstr>
      <vt:lpstr>11.2.5  位图操作</vt:lpstr>
      <vt:lpstr>PowerPoint 演示文稿</vt:lpstr>
      <vt:lpstr>PowerPoint 演示文稿</vt:lpstr>
      <vt:lpstr>PowerPoint 演示文稿</vt:lpstr>
      <vt:lpstr>11.2.6  图片编码</vt:lpstr>
      <vt:lpstr>11.2.7  图片工具</vt:lpstr>
      <vt:lpstr>PowerPoint 演示文稿</vt:lpstr>
      <vt:lpstr> 11.3  视频开发</vt:lpstr>
      <vt:lpstr>11.3.1  视频开发指导</vt:lpstr>
      <vt:lpstr>11.3.2  视频开发步骤</vt:lpstr>
      <vt:lpstr> 11.4  实战：实现音乐播放器</vt:lpstr>
      <vt:lpstr> 11.5  本章小结</vt:lpstr>
      <vt:lpstr> 11.6  上机练习：实现录音机应用</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课程前言</dc:title>
  <dc:creator>Lenovo</dc:creator>
  <cp:lastModifiedBy>伟卫 柳</cp:lastModifiedBy>
  <cp:revision>158</cp:revision>
  <dcterms:created xsi:type="dcterms:W3CDTF">2020-09-05T11:09:37Z</dcterms:created>
  <dcterms:modified xsi:type="dcterms:W3CDTF">2024-11-24T08:43:48Z</dcterms:modified>
</cp:coreProperties>
</file>