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8" r:id="rId4"/>
    <p:sldId id="257" r:id="rId5"/>
    <p:sldId id="259" r:id="rId6"/>
    <p:sldId id="260" r:id="rId7"/>
    <p:sldId id="337" r:id="rId8"/>
    <p:sldId id="261" r:id="rId9"/>
    <p:sldId id="262" r:id="rId10"/>
    <p:sldId id="263" r:id="rId11"/>
    <p:sldId id="264" r:id="rId12"/>
    <p:sldId id="265" r:id="rId13"/>
    <p:sldId id="268" r:id="rId14"/>
    <p:sldId id="271" r:id="rId15"/>
    <p:sldId id="314" r:id="rId16"/>
    <p:sldId id="272" r:id="rId17"/>
    <p:sldId id="315" r:id="rId18"/>
    <p:sldId id="316" r:id="rId19"/>
    <p:sldId id="338" r:id="rId20"/>
    <p:sldId id="339" r:id="rId21"/>
    <p:sldId id="279" r:id="rId22"/>
    <p:sldId id="284" r:id="rId23"/>
    <p:sldId id="317" r:id="rId24"/>
    <p:sldId id="318" r:id="rId25"/>
    <p:sldId id="319" r:id="rId26"/>
    <p:sldId id="320" r:id="rId27"/>
    <p:sldId id="322" r:id="rId28"/>
    <p:sldId id="323" r:id="rId29"/>
    <p:sldId id="324" r:id="rId30"/>
    <p:sldId id="325" r:id="rId31"/>
    <p:sldId id="326" r:id="rId32"/>
    <p:sldId id="327" r:id="rId33"/>
    <p:sldId id="340" r:id="rId34"/>
    <p:sldId id="341" r:id="rId35"/>
    <p:sldId id="342" r:id="rId36"/>
    <p:sldId id="328" r:id="rId37"/>
    <p:sldId id="304" r:id="rId38"/>
    <p:sldId id="329" r:id="rId39"/>
    <p:sldId id="330" r:id="rId40"/>
    <p:sldId id="331" r:id="rId41"/>
    <p:sldId id="332" r:id="rId42"/>
    <p:sldId id="333" r:id="rId43"/>
    <p:sldId id="343" r:id="rId44"/>
    <p:sldId id="334" r:id="rId45"/>
    <p:sldId id="283" r:id="rId46"/>
    <p:sldId id="335" r:id="rId47"/>
    <p:sldId id="344" r:id="rId48"/>
    <p:sldId id="286" r:id="rId49"/>
    <p:sldId id="274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83" d="100"/>
          <a:sy n="83" d="100"/>
        </p:scale>
        <p:origin x="45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鸿蒙之光</a:t>
            </a:r>
            <a:r>
              <a:rPr lang="en-US" altLang="zh-CN" dirty="0"/>
              <a:t>HarmonyOS NEXT</a:t>
            </a:r>
            <a:r>
              <a:rPr lang="zh-CN" altLang="en-US"/>
              <a:t>原生应用开发入门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392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 HarmonyOS</a:t>
            </a:r>
            <a:r>
              <a:rPr lang="zh-CN" altLang="en-US" dirty="0"/>
              <a:t>核心技术理念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本节介绍</a:t>
            </a:r>
            <a:r>
              <a:rPr lang="en-US" altLang="zh-CN" dirty="0"/>
              <a:t>HarmonyOS</a:t>
            </a:r>
            <a:r>
              <a:rPr lang="zh-CN" altLang="en-US" dirty="0"/>
              <a:t>核心技术理念。</a:t>
            </a:r>
            <a:endParaRPr lang="en-US" altLang="zh-CN" dirty="0"/>
          </a:p>
          <a:p>
            <a:r>
              <a:rPr lang="en-US" altLang="zh-CN" dirty="0"/>
              <a:t>1.2.1  </a:t>
            </a:r>
            <a:r>
              <a:rPr lang="zh-CN" altLang="en-US" dirty="0"/>
              <a:t>一次开发，多端部署</a:t>
            </a:r>
            <a:endParaRPr lang="en-US" altLang="zh-CN" dirty="0"/>
          </a:p>
          <a:p>
            <a:r>
              <a:rPr lang="en-US" altLang="zh-CN" dirty="0"/>
              <a:t>1.2.2  </a:t>
            </a:r>
            <a:r>
              <a:rPr lang="zh-CN" altLang="en-US" dirty="0"/>
              <a:t>可分可合自由流转</a:t>
            </a:r>
            <a:endParaRPr lang="en-US" altLang="zh-CN" dirty="0"/>
          </a:p>
          <a:p>
            <a:r>
              <a:rPr lang="en-US" altLang="zh-CN" dirty="0"/>
              <a:t>1.2.3  </a:t>
            </a:r>
            <a:r>
              <a:rPr lang="zh-CN" altLang="en-US" dirty="0"/>
              <a:t>统一生态原生智能</a:t>
            </a:r>
          </a:p>
        </p:txBody>
      </p:sp>
    </p:spTree>
    <p:extLst>
      <p:ext uri="{BB962C8B-B14F-4D97-AF65-F5344CB8AC3E}">
        <p14:creationId xmlns:p14="http://schemas.microsoft.com/office/powerpoint/2010/main" val="57751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1.2.1  </a:t>
            </a:r>
            <a:r>
              <a:rPr lang="zh-CN" altLang="en-US" dirty="0"/>
              <a:t>一次开发，多端部署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“一次开发，多端部署”指的是一个工程，一次开发上架，多端按需部署。目的是为了支撑开发者高效地开发多种终端设备上的应用。</a:t>
            </a:r>
            <a:endParaRPr lang="en-US" altLang="zh-CN" dirty="0"/>
          </a:p>
          <a:p>
            <a:r>
              <a:rPr lang="en-US" altLang="zh-CN" dirty="0"/>
              <a:t>HarmonyOS</a:t>
            </a:r>
            <a:r>
              <a:rPr lang="zh-CN" altLang="en-US" dirty="0"/>
              <a:t>提供了几个核心能力，包括多端开发环境、多端开发能力以及多端分发机制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4A1405-60F0-E2D7-C192-92FF05D68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562" y="3899174"/>
            <a:ext cx="8091582" cy="295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13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0579" y="299222"/>
            <a:ext cx="10515600" cy="1325563"/>
          </a:xfrm>
        </p:spPr>
        <p:txBody>
          <a:bodyPr/>
          <a:lstStyle/>
          <a:p>
            <a:r>
              <a:rPr lang="en-US" altLang="zh-CN" dirty="0"/>
              <a:t>1.2.2  </a:t>
            </a:r>
            <a:r>
              <a:rPr lang="zh-CN" altLang="en-US" dirty="0"/>
              <a:t>可分可合自由流转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69FDFC4-FA15-C119-4E1B-A0FE9AC7E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826" y="1276531"/>
            <a:ext cx="5323766" cy="558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86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1.2.3</a:t>
            </a:r>
            <a:r>
              <a:rPr lang="zh-CN" altLang="en-US" dirty="0"/>
              <a:t>统一生态原生智能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 </a:t>
            </a:r>
            <a:r>
              <a:rPr lang="zh-CN" altLang="en-US" dirty="0"/>
              <a:t>统一生态。移动操作系统和桌面操作系统的跨平台应用开发框架不尽相同，从渲染方式的角度可以归纳为</a:t>
            </a:r>
            <a:r>
              <a:rPr lang="en-US" altLang="zh-CN" dirty="0"/>
              <a:t>WebView</a:t>
            </a:r>
            <a:r>
              <a:rPr lang="zh-CN" altLang="en-US" dirty="0"/>
              <a:t>渲染、原生渲染和自渲染这三类，</a:t>
            </a:r>
            <a:r>
              <a:rPr lang="en-US" altLang="zh-CN" dirty="0"/>
              <a:t>HarmonyOS</a:t>
            </a:r>
            <a:r>
              <a:rPr lang="zh-CN" altLang="en-US" dirty="0"/>
              <a:t>对应的提供系统</a:t>
            </a:r>
            <a:r>
              <a:rPr lang="en-US" altLang="zh-CN" dirty="0"/>
              <a:t>WebView</a:t>
            </a:r>
            <a:r>
              <a:rPr lang="zh-CN" altLang="en-US" dirty="0"/>
              <a:t>、</a:t>
            </a:r>
            <a:r>
              <a:rPr lang="en-US" altLang="zh-CN" dirty="0" err="1"/>
              <a:t>ArkUI</a:t>
            </a:r>
            <a:r>
              <a:rPr lang="zh-CN" altLang="en-US" dirty="0"/>
              <a:t>框架和</a:t>
            </a:r>
            <a:r>
              <a:rPr lang="en-US" altLang="zh-CN" dirty="0" err="1"/>
              <a:t>XComponent</a:t>
            </a:r>
            <a:r>
              <a:rPr lang="zh-CN" altLang="en-US" dirty="0"/>
              <a:t>能力来支撑三种类型的跨平台框架的接入。主流跨平台开发框架已有版本正在适配</a:t>
            </a:r>
            <a:r>
              <a:rPr lang="en-US" altLang="zh-CN" dirty="0"/>
              <a:t>HarmonyOS</a:t>
            </a:r>
            <a:r>
              <a:rPr lang="zh-CN" altLang="en-US" dirty="0"/>
              <a:t>，基于这些框架开发的应用可以以较低成本迁移到</a:t>
            </a:r>
            <a:r>
              <a:rPr lang="en-US" altLang="zh-CN" dirty="0"/>
              <a:t>HarmonyOS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/>
              <a:t>原生智能。</a:t>
            </a:r>
            <a:r>
              <a:rPr lang="en-US" altLang="zh-CN" dirty="0"/>
              <a:t>HarmonyOS</a:t>
            </a:r>
            <a:r>
              <a:rPr lang="zh-CN" altLang="en-US" dirty="0"/>
              <a:t>内置强大的</a:t>
            </a:r>
            <a:r>
              <a:rPr lang="en-US" altLang="zh-CN" dirty="0"/>
              <a:t>AI</a:t>
            </a:r>
            <a:r>
              <a:rPr lang="zh-CN" altLang="en-US" dirty="0"/>
              <a:t>能力，面向鸿蒙生态应用的开发，通过不同层次的</a:t>
            </a:r>
            <a:r>
              <a:rPr lang="en-US" altLang="zh-CN" dirty="0"/>
              <a:t>AI</a:t>
            </a:r>
            <a:r>
              <a:rPr lang="zh-CN" altLang="en-US" dirty="0"/>
              <a:t>能力开放，满足开发者的不同开发场景下的诉求，降低应用的开发门槛，帮助开发者快速实现应用智能化。</a:t>
            </a:r>
          </a:p>
        </p:txBody>
      </p:sp>
    </p:spTree>
    <p:extLst>
      <p:ext uri="{BB962C8B-B14F-4D97-AF65-F5344CB8AC3E}">
        <p14:creationId xmlns:p14="http://schemas.microsoft.com/office/powerpoint/2010/main" val="2545714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 HarmonyOS NEXT</a:t>
            </a:r>
            <a:r>
              <a:rPr lang="zh-CN" altLang="en-US" dirty="0"/>
              <a:t>新特性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1.3.1  Stage</a:t>
            </a:r>
            <a:r>
              <a:rPr lang="zh-CN" altLang="en-US" dirty="0"/>
              <a:t>模型</a:t>
            </a:r>
            <a:endParaRPr lang="en-US" altLang="zh-CN" dirty="0"/>
          </a:p>
          <a:p>
            <a:r>
              <a:rPr lang="en-US" altLang="zh-CN" dirty="0"/>
              <a:t>1.3.2  Ability</a:t>
            </a:r>
            <a:r>
              <a:rPr lang="zh-CN" altLang="en-US" dirty="0"/>
              <a:t>组件的生命周期</a:t>
            </a:r>
            <a:endParaRPr lang="en-US" altLang="zh-CN" dirty="0"/>
          </a:p>
          <a:p>
            <a:r>
              <a:rPr lang="en-US" altLang="zh-CN" dirty="0"/>
              <a:t>1.3.3  </a:t>
            </a:r>
            <a:r>
              <a:rPr lang="en-US" altLang="zh-CN" dirty="0" err="1"/>
              <a:t>ArkUI</a:t>
            </a:r>
            <a:r>
              <a:rPr lang="zh-CN" altLang="en-US" dirty="0"/>
              <a:t>开发框架</a:t>
            </a:r>
            <a:endParaRPr lang="en-US" altLang="zh-CN" dirty="0"/>
          </a:p>
          <a:p>
            <a:r>
              <a:rPr lang="en-US" altLang="zh-CN" dirty="0"/>
              <a:t>1.3.4  </a:t>
            </a:r>
            <a:r>
              <a:rPr lang="en-US" altLang="zh-CN" dirty="0" err="1"/>
              <a:t>ArkTS</a:t>
            </a:r>
            <a:r>
              <a:rPr lang="zh-CN" altLang="en-US" dirty="0"/>
              <a:t>编程语言</a:t>
            </a:r>
            <a:endParaRPr lang="en-US" altLang="zh-CN" dirty="0"/>
          </a:p>
          <a:p>
            <a:r>
              <a:rPr lang="en-US" altLang="zh-CN" dirty="0"/>
              <a:t>1.3.5  </a:t>
            </a:r>
            <a:r>
              <a:rPr lang="en-US" altLang="zh-CN" dirty="0" err="1"/>
              <a:t>ArkWeb</a:t>
            </a:r>
            <a:endParaRPr lang="en-US" altLang="zh-CN" dirty="0"/>
          </a:p>
          <a:p>
            <a:r>
              <a:rPr lang="en-US" altLang="zh-CN" dirty="0"/>
              <a:t>1.3.6  “</a:t>
            </a:r>
            <a:r>
              <a:rPr lang="zh-CN" altLang="en-US" dirty="0"/>
              <a:t>纯血鸿蒙”解读</a:t>
            </a:r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1.3.1  Stage</a:t>
            </a:r>
            <a:r>
              <a:rPr lang="zh-CN" altLang="en-US" dirty="0"/>
              <a:t>模型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69E6F3-BF6C-E19E-D596-B2B55D609BF8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Stage</a:t>
            </a:r>
            <a:r>
              <a:rPr lang="zh-CN" altLang="en-US" dirty="0"/>
              <a:t>模型是</a:t>
            </a:r>
            <a:r>
              <a:rPr lang="en-US" altLang="zh-CN" dirty="0"/>
              <a:t>HarmonyOS 3.1</a:t>
            </a:r>
            <a:r>
              <a:rPr lang="zh-CN" altLang="en-US" dirty="0"/>
              <a:t>开始新增的模型，也是目前</a:t>
            </a:r>
            <a:r>
              <a:rPr lang="en-US" altLang="zh-CN" dirty="0"/>
              <a:t>HarmonyOS</a:t>
            </a:r>
            <a:r>
              <a:rPr lang="zh-CN" altLang="en-US" dirty="0"/>
              <a:t>主推且会长期演进的模型。在该模型中，由于提供了</a:t>
            </a:r>
            <a:r>
              <a:rPr lang="en-US" altLang="zh-CN" dirty="0" err="1"/>
              <a:t>AbilityStage</a:t>
            </a:r>
            <a:r>
              <a:rPr lang="zh-CN" altLang="en-US" dirty="0"/>
              <a:t>、</a:t>
            </a:r>
            <a:r>
              <a:rPr lang="en-US" altLang="zh-CN" dirty="0" err="1"/>
              <a:t>WindowStage</a:t>
            </a:r>
            <a:r>
              <a:rPr lang="zh-CN" altLang="en-US" dirty="0"/>
              <a:t>等类作为应用组件和</a:t>
            </a:r>
            <a:r>
              <a:rPr lang="en-US" altLang="zh-CN" dirty="0"/>
              <a:t>Window</a:t>
            </a:r>
            <a:r>
              <a:rPr lang="zh-CN" altLang="en-US" dirty="0"/>
              <a:t>窗口的“舞台”，因此称这种应用模型为</a:t>
            </a:r>
            <a:r>
              <a:rPr lang="en-US" altLang="zh-CN" dirty="0"/>
              <a:t>Stage</a:t>
            </a:r>
            <a:r>
              <a:rPr lang="zh-CN" altLang="en-US" dirty="0"/>
              <a:t>模型。本书也主要介绍以</a:t>
            </a:r>
            <a:r>
              <a:rPr lang="en-US" altLang="zh-CN" dirty="0"/>
              <a:t>Stage</a:t>
            </a:r>
            <a:r>
              <a:rPr lang="zh-CN" altLang="en-US" dirty="0"/>
              <a:t>模型为主的开发方式。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443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1.3.2  Ability</a:t>
            </a:r>
            <a:r>
              <a:rPr lang="zh-CN" altLang="en-US" dirty="0"/>
              <a:t>组件的生命周期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121C95B-5ACF-1BFF-F621-C18FE797A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928" y="1300537"/>
            <a:ext cx="8572143" cy="550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830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1.3.3  </a:t>
            </a:r>
            <a:r>
              <a:rPr lang="en-US" altLang="zh-CN" dirty="0" err="1"/>
              <a:t>ArkUI</a:t>
            </a:r>
            <a:r>
              <a:rPr lang="zh-CN" altLang="en-US" dirty="0"/>
              <a:t>开发框架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针对三方框架场景提供组件</a:t>
            </a:r>
            <a:r>
              <a:rPr lang="en-US" altLang="zh-CN" dirty="0"/>
              <a:t>NDK</a:t>
            </a:r>
            <a:r>
              <a:rPr lang="zh-CN" altLang="en-US" dirty="0"/>
              <a:t>接口，涵盖组件创建、属性设置、事件注册、自定义能力、组件树构建。</a:t>
            </a:r>
          </a:p>
          <a:p>
            <a:r>
              <a:rPr lang="zh-CN" altLang="en-US" dirty="0"/>
              <a:t>自定义节点能力增强，提供</a:t>
            </a:r>
            <a:r>
              <a:rPr lang="en-US" altLang="zh-CN" dirty="0" err="1"/>
              <a:t>FrameNode</a:t>
            </a:r>
            <a:r>
              <a:rPr lang="zh-CN" altLang="en-US" dirty="0"/>
              <a:t>的自定义能力以及节点代理能力，并提供基础组件、手势、事件的</a:t>
            </a:r>
            <a:r>
              <a:rPr lang="en-US" altLang="zh-CN" dirty="0"/>
              <a:t>Modifier</a:t>
            </a:r>
            <a:r>
              <a:rPr lang="zh-CN" altLang="en-US" dirty="0"/>
              <a:t>能力。</a:t>
            </a:r>
          </a:p>
          <a:p>
            <a:r>
              <a:rPr lang="en-US" altLang="zh-CN" dirty="0"/>
              <a:t>Navigation</a:t>
            </a:r>
            <a:r>
              <a:rPr lang="zh-CN" altLang="en-US" dirty="0"/>
              <a:t>新增页面生命周期：支持</a:t>
            </a:r>
            <a:r>
              <a:rPr lang="en-US" altLang="zh-CN" dirty="0" err="1"/>
              <a:t>onWillShow</a:t>
            </a:r>
            <a:r>
              <a:rPr lang="zh-CN" altLang="en-US" dirty="0"/>
              <a:t>和</a:t>
            </a:r>
            <a:r>
              <a:rPr lang="en-US" altLang="zh-CN" dirty="0" err="1"/>
              <a:t>onWillHide</a:t>
            </a:r>
            <a:r>
              <a:rPr lang="zh-CN" altLang="en-US" dirty="0"/>
              <a:t>页面生命周期、转场动画支持打断和接续、页面内容扩展到状态栏、单例跳转能力和自定义动效能力增强。</a:t>
            </a:r>
          </a:p>
          <a:p>
            <a:r>
              <a:rPr lang="en-US" altLang="zh-CN" dirty="0"/>
              <a:t>Video/</a:t>
            </a:r>
            <a:r>
              <a:rPr lang="en-US" altLang="zh-CN" dirty="0" err="1"/>
              <a:t>XComponent</a:t>
            </a:r>
            <a:r>
              <a:rPr lang="en-US" altLang="zh-CN" dirty="0"/>
              <a:t>/Canvas</a:t>
            </a:r>
            <a:r>
              <a:rPr lang="zh-CN" altLang="en-US" dirty="0"/>
              <a:t>组件支持</a:t>
            </a:r>
            <a:r>
              <a:rPr lang="en-US" altLang="zh-CN" dirty="0"/>
              <a:t>AI</a:t>
            </a:r>
            <a:r>
              <a:rPr lang="zh-CN" altLang="en-US" dirty="0"/>
              <a:t>能力，支持文本和实体识别。</a:t>
            </a:r>
            <a:r>
              <a:rPr lang="en-US" altLang="zh-CN" dirty="0"/>
              <a:t>Text</a:t>
            </a:r>
            <a:r>
              <a:rPr lang="zh-CN" altLang="en-US" dirty="0"/>
              <a:t>等文本类组件支持属性字符串。</a:t>
            </a:r>
          </a:p>
          <a:p>
            <a:r>
              <a:rPr lang="zh-CN" altLang="en-US" dirty="0"/>
              <a:t>支持使用</a:t>
            </a:r>
            <a:r>
              <a:rPr lang="en-US" altLang="zh-CN" dirty="0" err="1"/>
              <a:t>NativeWindowEventFilter</a:t>
            </a:r>
            <a:r>
              <a:rPr lang="zh-CN" altLang="en-US" dirty="0"/>
              <a:t>能力拦截按键事件。</a:t>
            </a:r>
          </a:p>
          <a:p>
            <a:r>
              <a:rPr lang="zh-CN" altLang="en-US" dirty="0"/>
              <a:t>支持使用画中画功能。</a:t>
            </a:r>
          </a:p>
          <a:p>
            <a:r>
              <a:rPr lang="zh-CN" altLang="en-US" dirty="0"/>
              <a:t>新增提供智慧多窗的适配指导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591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1.3.4  </a:t>
            </a:r>
            <a:r>
              <a:rPr lang="en-US" altLang="zh-CN" dirty="0" err="1"/>
              <a:t>ArkTS</a:t>
            </a:r>
            <a:r>
              <a:rPr lang="zh-CN" altLang="en-US" dirty="0"/>
              <a:t>编程语言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ArkTS</a:t>
            </a:r>
            <a:r>
              <a:rPr lang="zh-CN" altLang="en-US" dirty="0"/>
              <a:t>（方舟编程语言）提供</a:t>
            </a:r>
            <a:r>
              <a:rPr lang="en-US" altLang="zh-CN" dirty="0"/>
              <a:t>HarmonyOS</a:t>
            </a:r>
            <a:r>
              <a:rPr lang="zh-CN" altLang="en-US" dirty="0"/>
              <a:t>应用开发语言</a:t>
            </a:r>
            <a:r>
              <a:rPr lang="en-US" altLang="zh-CN" dirty="0" err="1"/>
              <a:t>ArkTS</a:t>
            </a:r>
            <a:r>
              <a:rPr lang="zh-CN" altLang="en-US" dirty="0"/>
              <a:t>相关的公共核心基础能力接口，包括并发、容器、流、文本编解码、</a:t>
            </a:r>
            <a:r>
              <a:rPr lang="en-US" altLang="zh-CN" dirty="0"/>
              <a:t>XML</a:t>
            </a:r>
            <a:r>
              <a:rPr lang="zh-CN" altLang="en-US" dirty="0"/>
              <a:t>、</a:t>
            </a:r>
            <a:r>
              <a:rPr lang="en-US" altLang="zh-CN" dirty="0"/>
              <a:t>URI</a:t>
            </a:r>
            <a:r>
              <a:rPr lang="zh-CN" altLang="en-US" dirty="0"/>
              <a:t>、</a:t>
            </a:r>
            <a:r>
              <a:rPr lang="en-US" altLang="zh-CN" dirty="0"/>
              <a:t>Buffer</a:t>
            </a:r>
            <a:r>
              <a:rPr lang="zh-CN" altLang="en-US" dirty="0"/>
              <a:t>等能力。</a:t>
            </a:r>
          </a:p>
          <a:p>
            <a:r>
              <a:rPr lang="en-US" altLang="zh-CN" dirty="0" err="1"/>
              <a:t>ArkTS</a:t>
            </a:r>
            <a:r>
              <a:rPr lang="zh-CN" altLang="en-US" dirty="0"/>
              <a:t>是</a:t>
            </a:r>
            <a:r>
              <a:rPr lang="en-US" altLang="zh-CN" dirty="0"/>
              <a:t>HarmonyOS</a:t>
            </a:r>
            <a:r>
              <a:rPr lang="zh-CN" altLang="en-US" dirty="0"/>
              <a:t>优选的主力应用开发语言。</a:t>
            </a:r>
            <a:r>
              <a:rPr lang="en-US" altLang="zh-CN" dirty="0" err="1"/>
              <a:t>ArkTS</a:t>
            </a:r>
            <a:r>
              <a:rPr lang="zh-CN" altLang="en-US" dirty="0"/>
              <a:t>基于</a:t>
            </a:r>
            <a:r>
              <a:rPr lang="en-US" altLang="zh-CN" dirty="0"/>
              <a:t>TypeScript</a:t>
            </a:r>
            <a:r>
              <a:rPr lang="zh-CN" altLang="en-US" dirty="0"/>
              <a:t>（简称</a:t>
            </a:r>
            <a:r>
              <a:rPr lang="en-US" altLang="zh-CN" dirty="0"/>
              <a:t>TS</a:t>
            </a:r>
            <a:r>
              <a:rPr lang="zh-CN" altLang="en-US" dirty="0"/>
              <a:t>）语言扩展而来，是</a:t>
            </a:r>
            <a:r>
              <a:rPr lang="en-US" altLang="zh-CN" dirty="0"/>
              <a:t>TS</a:t>
            </a:r>
            <a:r>
              <a:rPr lang="zh-CN" altLang="en-US" dirty="0"/>
              <a:t>的超集。这也是为什么</a:t>
            </a:r>
            <a:r>
              <a:rPr lang="en-US" altLang="zh-CN" dirty="0" err="1"/>
              <a:t>ArkTS</a:t>
            </a:r>
            <a:r>
              <a:rPr lang="zh-CN" altLang="en-US" dirty="0"/>
              <a:t>的原名叫</a:t>
            </a:r>
            <a:r>
              <a:rPr lang="en-US" altLang="zh-CN" dirty="0" err="1"/>
              <a:t>eTS</a:t>
            </a:r>
            <a:r>
              <a:rPr lang="en-US" altLang="zh-CN" dirty="0"/>
              <a:t>, </a:t>
            </a:r>
            <a:r>
              <a:rPr lang="zh-CN" altLang="en-US" dirty="0"/>
              <a:t>是</a:t>
            </a:r>
            <a:r>
              <a:rPr lang="en-US" altLang="zh-CN" dirty="0"/>
              <a:t>extend TypeScript</a:t>
            </a:r>
            <a:r>
              <a:rPr lang="zh-CN" altLang="en-US" dirty="0"/>
              <a:t>的简写。</a:t>
            </a:r>
            <a:r>
              <a:rPr lang="en-US" altLang="zh-CN" dirty="0" err="1"/>
              <a:t>ArkTS</a:t>
            </a:r>
            <a:r>
              <a:rPr lang="zh-CN" altLang="en-US" dirty="0"/>
              <a:t>继承了</a:t>
            </a:r>
            <a:r>
              <a:rPr lang="en-US" altLang="zh-CN" dirty="0"/>
              <a:t>TS</a:t>
            </a:r>
            <a:r>
              <a:rPr lang="zh-CN" altLang="en-US" dirty="0"/>
              <a:t>的所有特性，并且</a:t>
            </a:r>
            <a:r>
              <a:rPr lang="en-US" altLang="zh-CN" dirty="0" err="1"/>
              <a:t>ArkTS</a:t>
            </a:r>
            <a:r>
              <a:rPr lang="zh-CN" altLang="en-US" dirty="0"/>
              <a:t>在</a:t>
            </a:r>
            <a:r>
              <a:rPr lang="en-US" altLang="zh-CN" dirty="0"/>
              <a:t>TS</a:t>
            </a:r>
            <a:r>
              <a:rPr lang="zh-CN" altLang="en-US" dirty="0"/>
              <a:t>基础上还扩展了声明式</a:t>
            </a:r>
            <a:r>
              <a:rPr lang="en-US" altLang="zh-CN" dirty="0"/>
              <a:t>UI</a:t>
            </a:r>
            <a:r>
              <a:rPr lang="zh-CN" altLang="en-US" dirty="0"/>
              <a:t>能力，让开发者以更简洁、更自然的方式开发高性能应用。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9090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6E8FE-5886-48DF-DE43-FC1D672C7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0CFBD5-23D4-F12B-CDA8-C6B6D2009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1.3.5 </a:t>
            </a:r>
            <a:r>
              <a:rPr lang="en-US" altLang="zh-CN" dirty="0" err="1"/>
              <a:t>ArkWeb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C518AD-17EA-A031-747B-5D2C3E727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/>
              <a:t>网页加载与页面导航：新增支持打开</a:t>
            </a:r>
            <a:r>
              <a:rPr lang="en-US" altLang="zh-CN" dirty="0" err="1"/>
              <a:t>UniversalLink</a:t>
            </a:r>
            <a:r>
              <a:rPr lang="zh-CN" altLang="en-US" dirty="0"/>
              <a:t>链接、应用托管网络、应用级自定义</a:t>
            </a:r>
            <a:r>
              <a:rPr lang="en-US" altLang="zh-CN" dirty="0"/>
              <a:t>DNS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网页渲染与显示：新增支持</a:t>
            </a:r>
            <a:r>
              <a:rPr lang="en-US" altLang="zh-CN" dirty="0"/>
              <a:t>object/embed</a:t>
            </a:r>
            <a:r>
              <a:rPr lang="zh-CN" altLang="en-US" dirty="0"/>
              <a:t>标签的同层渲染与事件传递、长网页渲染模式、网页长截图、扩展安全区域与</a:t>
            </a:r>
            <a:r>
              <a:rPr lang="en-US" altLang="zh-CN" dirty="0"/>
              <a:t>H5</a:t>
            </a:r>
            <a:r>
              <a:rPr lang="zh-CN" altLang="en-US" dirty="0"/>
              <a:t>避让区查询能力、预览</a:t>
            </a:r>
            <a:r>
              <a:rPr lang="en-US" altLang="zh-CN" dirty="0"/>
              <a:t>PDF</a:t>
            </a:r>
            <a:r>
              <a:rPr lang="zh-CN" altLang="en-US" dirty="0"/>
              <a:t>（内置</a:t>
            </a:r>
            <a:r>
              <a:rPr lang="en-US" altLang="zh-CN" dirty="0" err="1"/>
              <a:t>PDFView</a:t>
            </a:r>
            <a:r>
              <a:rPr lang="zh-CN" altLang="en-US" dirty="0"/>
              <a:t>扩展）。</a:t>
            </a:r>
          </a:p>
          <a:p>
            <a:r>
              <a:rPr lang="en-US" altLang="zh-CN" dirty="0"/>
              <a:t>UX</a:t>
            </a:r>
            <a:r>
              <a:rPr lang="zh-CN" altLang="en-US" dirty="0"/>
              <a:t>一致性增强：增强支持文本选择智能选词、图片长按识文、列表滑动曲线与原生一致。</a:t>
            </a:r>
          </a:p>
          <a:p>
            <a:r>
              <a:rPr lang="zh-CN" altLang="en-US" dirty="0"/>
              <a:t>网页媒体：新增支持显示</a:t>
            </a:r>
            <a:r>
              <a:rPr lang="en-US" altLang="zh-CN" dirty="0"/>
              <a:t>HEIF</a:t>
            </a:r>
            <a:r>
              <a:rPr lang="zh-CN" altLang="en-US" dirty="0"/>
              <a:t>图片、网页视频托管、网页音视频与摄像头控制。</a:t>
            </a:r>
          </a:p>
          <a:p>
            <a:r>
              <a:rPr lang="zh-CN" altLang="en-US" dirty="0"/>
              <a:t>网页安全隐私：新增广告过滤能力支持定义自定义拦截规则，智能防跟踪及限制三方</a:t>
            </a:r>
            <a:r>
              <a:rPr lang="en-US" altLang="zh-CN" dirty="0"/>
              <a:t>Cookie</a:t>
            </a:r>
            <a:r>
              <a:rPr lang="zh-CN" altLang="en-US" dirty="0"/>
              <a:t>的访问，网页高级安全模式。</a:t>
            </a:r>
          </a:p>
          <a:p>
            <a:r>
              <a:rPr lang="en-US" altLang="zh-CN" dirty="0"/>
              <a:t>W3C</a:t>
            </a:r>
            <a:r>
              <a:rPr lang="zh-CN" altLang="en-US" dirty="0"/>
              <a:t>兼容性增强：支持设置</a:t>
            </a:r>
            <a:r>
              <a:rPr lang="en-US" altLang="zh-CN" dirty="0"/>
              <a:t>meta</a:t>
            </a:r>
            <a:r>
              <a:rPr lang="zh-CN" altLang="en-US" dirty="0"/>
              <a:t>标签的</a:t>
            </a:r>
            <a:r>
              <a:rPr lang="en-US" altLang="zh-CN" dirty="0"/>
              <a:t>viewport</a:t>
            </a:r>
            <a:r>
              <a:rPr lang="zh-CN" altLang="en-US" dirty="0"/>
              <a:t>属性，支持鼠标悬停提示</a:t>
            </a:r>
            <a:r>
              <a:rPr lang="en-US" altLang="zh-CN" dirty="0"/>
              <a:t>tooltip</a:t>
            </a:r>
            <a:r>
              <a:rPr lang="zh-CN" altLang="en-US" dirty="0"/>
              <a:t>、</a:t>
            </a:r>
            <a:r>
              <a:rPr lang="en-US" altLang="zh-CN" dirty="0" err="1"/>
              <a:t>datalist</a:t>
            </a:r>
            <a:r>
              <a:rPr lang="zh-CN" altLang="en-US" dirty="0"/>
              <a:t>元素，支持自定义光标样式等。</a:t>
            </a:r>
          </a:p>
          <a:p>
            <a:r>
              <a:rPr lang="zh-CN" altLang="en-US" dirty="0"/>
              <a:t>性能增强：新增</a:t>
            </a:r>
            <a:r>
              <a:rPr lang="en-US" altLang="zh-CN" dirty="0" err="1"/>
              <a:t>ArkWeb</a:t>
            </a:r>
            <a:r>
              <a:rPr lang="zh-CN" altLang="en-US" dirty="0"/>
              <a:t>组件动态创建与上下树、</a:t>
            </a:r>
            <a:r>
              <a:rPr lang="en-US" altLang="zh-CN" dirty="0"/>
              <a:t>JavaScript</a:t>
            </a:r>
            <a:r>
              <a:rPr lang="zh-CN" altLang="en-US" dirty="0"/>
              <a:t>接口性能提升、</a:t>
            </a:r>
            <a:r>
              <a:rPr lang="en-US" altLang="zh-CN" dirty="0"/>
              <a:t>V8</a:t>
            </a:r>
            <a:r>
              <a:rPr lang="zh-CN" altLang="en-US" dirty="0"/>
              <a:t>引擎性能优化。</a:t>
            </a:r>
          </a:p>
          <a:p>
            <a:r>
              <a:rPr lang="en-US" altLang="zh-CN" dirty="0"/>
              <a:t>DFX</a:t>
            </a:r>
            <a:r>
              <a:rPr lang="zh-CN" altLang="en-US" dirty="0"/>
              <a:t>增强：新增了对独立</a:t>
            </a:r>
            <a:r>
              <a:rPr lang="en-US" altLang="zh-CN" dirty="0"/>
              <a:t>Web GPU</a:t>
            </a:r>
            <a:r>
              <a:rPr lang="zh-CN" altLang="en-US" dirty="0"/>
              <a:t>进程的支持，以增强应用的稳定性和安全性。应用现在可以启用独立的</a:t>
            </a:r>
            <a:r>
              <a:rPr lang="en-US" altLang="zh-CN" dirty="0"/>
              <a:t>Web</a:t>
            </a:r>
            <a:r>
              <a:rPr lang="zh-CN" altLang="en-US" dirty="0"/>
              <a:t>渲染进程，这不仅提高了应用的运行安全性，还增强了稳定性。同时，我们优化了无障碍常用功能，并且增强了网页性能度量接口（</a:t>
            </a:r>
            <a:r>
              <a:rPr lang="en-US" altLang="zh-CN" dirty="0"/>
              <a:t>LCP/FMP</a:t>
            </a:r>
            <a:r>
              <a:rPr lang="zh-CN" altLang="en-US" dirty="0"/>
              <a:t>），以便更准确地监测性能。此外，我们还集成了</a:t>
            </a:r>
            <a:r>
              <a:rPr lang="en-US" altLang="zh-CN" dirty="0" err="1"/>
              <a:t>crashpad</a:t>
            </a:r>
            <a:r>
              <a:rPr lang="zh-CN" altLang="en-US" dirty="0"/>
              <a:t>崩溃信息生成功能，以便于崩溃问题的分析和修复。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2070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关于鸿蒙</a:t>
            </a:r>
            <a:r>
              <a:rPr lang="en-US" altLang="zh-CN" dirty="0"/>
              <a:t>HarmonyOS</a:t>
            </a:r>
            <a:r>
              <a:rPr lang="zh-CN" altLang="en-US" dirty="0"/>
              <a:t>系统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dirty="0"/>
          </a:p>
          <a:p>
            <a:r>
              <a:rPr lang="en-US" altLang="zh-CN" dirty="0" err="1"/>
              <a:t>HarmonyOS</a:t>
            </a:r>
            <a:r>
              <a:rPr lang="zh-CN" altLang="en-US" dirty="0"/>
              <a:t>是一款面向未来、面向全场景的分布式操作系统，借助</a:t>
            </a:r>
            <a:r>
              <a:rPr lang="en-US" altLang="zh-CN" dirty="0" err="1"/>
              <a:t>HarmonyOS</a:t>
            </a:r>
            <a:r>
              <a:rPr lang="zh-CN" altLang="en-US" dirty="0"/>
              <a:t>全场景分布式系统和设备生态，定义全新的硬件、交互和服务体验。</a:t>
            </a:r>
            <a:endParaRPr lang="en-US" altLang="zh-CN" dirty="0"/>
          </a:p>
          <a:p>
            <a:r>
              <a:rPr lang="zh-CN" altLang="en-US" dirty="0"/>
              <a:t>本课程采用最新的</a:t>
            </a:r>
            <a:r>
              <a:rPr lang="en-US" altLang="zh-CN" dirty="0"/>
              <a:t>HarmonyOS NEXT</a:t>
            </a:r>
            <a:r>
              <a:rPr lang="zh-CN" altLang="en-US" dirty="0"/>
              <a:t>版本作为基石，详细介绍了如何基于</a:t>
            </a:r>
            <a:r>
              <a:rPr lang="en-US" altLang="zh-CN" dirty="0"/>
              <a:t>HarmonyOS NEXT</a:t>
            </a:r>
            <a:r>
              <a:rPr lang="zh-CN" altLang="en-US" dirty="0"/>
              <a:t>来进行应用开发，包括</a:t>
            </a:r>
            <a:r>
              <a:rPr lang="en-US" altLang="zh-CN" dirty="0"/>
              <a:t>HarmonyOS</a:t>
            </a:r>
            <a:r>
              <a:rPr lang="zh-CN" altLang="en-US" dirty="0"/>
              <a:t>架构、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、应用结构、</a:t>
            </a:r>
            <a:r>
              <a:rPr lang="en-US" altLang="zh-CN" dirty="0" err="1"/>
              <a:t>ArkTS</a:t>
            </a:r>
            <a:r>
              <a:rPr lang="zh-CN" altLang="en-US" dirty="0"/>
              <a:t>语言、</a:t>
            </a:r>
            <a:r>
              <a:rPr lang="en-US" altLang="zh-CN" dirty="0"/>
              <a:t>Ability</a:t>
            </a:r>
            <a:r>
              <a:rPr lang="zh-CN" altLang="en-US" dirty="0"/>
              <a:t>、</a:t>
            </a:r>
            <a:r>
              <a:rPr lang="en-US" altLang="zh-CN" dirty="0" err="1"/>
              <a:t>ArkUI</a:t>
            </a:r>
            <a:r>
              <a:rPr lang="zh-CN" altLang="en-US" dirty="0"/>
              <a:t>开发、公共事件、窗口管理、网络编程、安全管理、数据管理、多端部署、应用测试等多个主题。还介绍如何从</a:t>
            </a:r>
            <a:r>
              <a:rPr lang="en-US" altLang="zh-CN" dirty="0"/>
              <a:t>0</a:t>
            </a:r>
            <a:r>
              <a:rPr lang="zh-CN" altLang="en-US" dirty="0"/>
              <a:t>开始开发计算器、</a:t>
            </a:r>
            <a:r>
              <a:rPr lang="en-US" altLang="zh-CN" dirty="0" err="1"/>
              <a:t>WeLink</a:t>
            </a:r>
            <a:r>
              <a:rPr lang="zh-CN" altLang="en-US" dirty="0"/>
              <a:t>打卡、图片轮播播放器、购物车、录音机、音乐播放器、购物应用、微信应用、图片查看器等。</a:t>
            </a:r>
          </a:p>
        </p:txBody>
      </p:sp>
    </p:spTree>
    <p:extLst>
      <p:ext uri="{BB962C8B-B14F-4D97-AF65-F5344CB8AC3E}">
        <p14:creationId xmlns:p14="http://schemas.microsoft.com/office/powerpoint/2010/main" val="125826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64D46-C88E-7CCE-57FC-DA22B74F6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CCB4E3-E2CC-53BF-28B1-11CF1EE56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1.3.6 </a:t>
            </a:r>
            <a:r>
              <a:rPr lang="zh-CN" altLang="en-US" dirty="0"/>
              <a:t>“纯血鸿蒙”解读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291E5B-1BF4-F741-5B5F-2D275EFE12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/>
              <a:t>全面自研：鸿蒙系统通过全新的架构和核心技术实现了全面自研，正式脱离了</a:t>
            </a:r>
            <a:r>
              <a:rPr lang="en-US" altLang="zh-CN" dirty="0"/>
              <a:t>Android</a:t>
            </a:r>
            <a:r>
              <a:rPr lang="zh-CN" altLang="en-US" dirty="0"/>
              <a:t>的影响，成为真正独立的操作系统。</a:t>
            </a:r>
          </a:p>
          <a:p>
            <a:r>
              <a:rPr lang="zh-CN" altLang="en-US" dirty="0"/>
              <a:t>自主可控：鸿蒙内核、文件系统、编程语言和编译器等均为华为自主研发，确保了系统的安全性和稳定性。</a:t>
            </a:r>
          </a:p>
          <a:p>
            <a:r>
              <a:rPr lang="zh-CN" altLang="en-US" dirty="0"/>
              <a:t>高度弹性：鸿蒙内核具有高度弹性的架构，能够根据硬件需求灵活组合操作系统能力，满足各种终端的需求。</a:t>
            </a:r>
          </a:p>
          <a:p>
            <a:r>
              <a:rPr lang="zh-CN" altLang="en-US" dirty="0"/>
              <a:t>鸿蒙内核：作为“纯血鸿蒙”的核心，鸿蒙内核提供了更安全、更流畅、更弹性的系统基础。其服务之间能够更好地隔离，从架构上保证了系统的安全性。</a:t>
            </a:r>
          </a:p>
          <a:p>
            <a:r>
              <a:rPr lang="zh-CN" altLang="en-US" dirty="0"/>
              <a:t>文件系统：使用自研的文件系统，进一步提升了系统的稳定性和性能。</a:t>
            </a:r>
          </a:p>
          <a:p>
            <a:r>
              <a:rPr lang="zh-CN" altLang="en-US" dirty="0"/>
              <a:t>编程语言与编译器：鸿蒙还自研了编程语言和编译器，确保了开发过程的独立性和高效性。</a:t>
            </a:r>
          </a:p>
          <a:p>
            <a:r>
              <a:rPr lang="zh-CN" altLang="en-US" dirty="0"/>
              <a:t>系统隔离：鸿蒙内核的服务之间隔离性更好，从架构上保证了系统的安全性，获得了全球首张智能终端领域</a:t>
            </a:r>
            <a:r>
              <a:rPr lang="en-US" altLang="zh-CN" dirty="0"/>
              <a:t>CC EAL 6+</a:t>
            </a:r>
            <a:r>
              <a:rPr lang="zh-CN" altLang="en-US" dirty="0"/>
              <a:t>证书。</a:t>
            </a:r>
          </a:p>
          <a:p>
            <a:r>
              <a:rPr lang="zh-CN" altLang="en-US" dirty="0"/>
              <a:t>隐私保护：新的隐私保护机制极大减少了权限弹窗，提升了用户的隐私安全体验。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5295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  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的安装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要想快速体验</a:t>
            </a:r>
            <a:r>
              <a:rPr lang="en-US" altLang="zh-CN" dirty="0" err="1"/>
              <a:t>HarmonyOS</a:t>
            </a:r>
            <a:r>
              <a:rPr lang="zh-CN" altLang="en-US" dirty="0"/>
              <a:t>应用开发，</a:t>
            </a:r>
            <a:r>
              <a:rPr lang="en-US" altLang="zh-CN" dirty="0"/>
              <a:t>IDE</a:t>
            </a:r>
            <a:r>
              <a:rPr lang="zh-CN" altLang="en-US" dirty="0"/>
              <a:t>必不可少，而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是华为官方指定的</a:t>
            </a:r>
            <a:r>
              <a:rPr lang="en-US" altLang="zh-CN" dirty="0" err="1"/>
              <a:t>HarmonyOS</a:t>
            </a:r>
            <a:r>
              <a:rPr lang="zh-CN" altLang="en-US" dirty="0"/>
              <a:t>集成开发环境。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本节介绍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的安装步骤。</a:t>
            </a:r>
          </a:p>
        </p:txBody>
      </p:sp>
    </p:spTree>
    <p:extLst>
      <p:ext uri="{BB962C8B-B14F-4D97-AF65-F5344CB8AC3E}">
        <p14:creationId xmlns:p14="http://schemas.microsoft.com/office/powerpoint/2010/main" val="514176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1.4.1  </a:t>
            </a:r>
            <a:r>
              <a:rPr lang="zh-CN" altLang="en-US" dirty="0"/>
              <a:t>下载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目前，</a:t>
            </a:r>
            <a:r>
              <a:rPr lang="en-US" altLang="zh-CN" dirty="0"/>
              <a:t>HarmonyOS</a:t>
            </a:r>
            <a:r>
              <a:rPr lang="zh-CN" altLang="en-US" dirty="0"/>
              <a:t>专属</a:t>
            </a:r>
            <a:r>
              <a:rPr lang="en-US" altLang="zh-CN" dirty="0"/>
              <a:t>IDE</a:t>
            </a:r>
            <a:r>
              <a:rPr lang="zh-CN" altLang="en-US" dirty="0"/>
              <a:t>的为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，可以从</a:t>
            </a:r>
            <a:r>
              <a:rPr lang="en-US" altLang="zh-CN" dirty="0"/>
              <a:t>HarmonyOS</a:t>
            </a:r>
            <a:r>
              <a:rPr lang="zh-CN" altLang="en-US" dirty="0"/>
              <a:t>官网免费下载使用。下载地址为：</a:t>
            </a:r>
            <a:r>
              <a:rPr lang="en-US" altLang="zh-CN" dirty="0"/>
              <a:t>https://developer.huawei.com/consumer/cn/download/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支持</a:t>
            </a:r>
            <a:r>
              <a:rPr lang="en-US" altLang="zh-CN" dirty="0"/>
              <a:t>Windows</a:t>
            </a:r>
            <a:r>
              <a:rPr lang="zh-CN" altLang="en-US" dirty="0"/>
              <a:t>（</a:t>
            </a:r>
            <a:r>
              <a:rPr lang="en-US" altLang="zh-CN" dirty="0"/>
              <a:t>64-bit</a:t>
            </a:r>
            <a:r>
              <a:rPr lang="zh-CN" altLang="en-US" dirty="0"/>
              <a:t>）、</a:t>
            </a:r>
            <a:r>
              <a:rPr lang="en-US" altLang="zh-CN" dirty="0"/>
              <a:t>Mac</a:t>
            </a:r>
            <a:r>
              <a:rPr lang="zh-CN" altLang="en-US" dirty="0"/>
              <a:t>（</a:t>
            </a:r>
            <a:r>
              <a:rPr lang="en-US" altLang="zh-CN" dirty="0"/>
              <a:t>X86</a:t>
            </a:r>
            <a:r>
              <a:rPr lang="zh-CN" altLang="en-US" dirty="0"/>
              <a:t>）、</a:t>
            </a:r>
            <a:r>
              <a:rPr lang="en-US" altLang="zh-CN" dirty="0"/>
              <a:t>Mac</a:t>
            </a:r>
            <a:r>
              <a:rPr lang="zh-CN" altLang="en-US" dirty="0"/>
              <a:t>（</a:t>
            </a:r>
            <a:r>
              <a:rPr lang="en-US" altLang="zh-CN" dirty="0"/>
              <a:t>ARM</a:t>
            </a:r>
            <a:r>
              <a:rPr lang="zh-CN" altLang="en-US" dirty="0"/>
              <a:t>）三个平台。</a:t>
            </a:r>
          </a:p>
          <a:p>
            <a:pPr marL="0" indent="0">
              <a:buNone/>
            </a:pPr>
            <a:r>
              <a:rPr lang="zh-CN" altLang="en-US" dirty="0"/>
              <a:t>以下以</a:t>
            </a:r>
            <a:r>
              <a:rPr lang="en-US" altLang="zh-CN" dirty="0"/>
              <a:t>Windows (64-bit) </a:t>
            </a:r>
            <a:r>
              <a:rPr lang="zh-CN" altLang="en-US" dirty="0"/>
              <a:t>操作系统为例，下载获得了</a:t>
            </a:r>
            <a:r>
              <a:rPr lang="en-US" altLang="zh-CN" dirty="0"/>
              <a:t>devecostudio-windows-x.x.x.xxx.zip</a:t>
            </a:r>
            <a:r>
              <a:rPr lang="zh-CN" altLang="en-US" dirty="0"/>
              <a:t>压缩包，其中“</a:t>
            </a:r>
            <a:r>
              <a:rPr lang="en-US" altLang="zh-CN" dirty="0" err="1"/>
              <a:t>x.x.x.xxx</a:t>
            </a:r>
            <a:r>
              <a:rPr lang="en-US" altLang="zh-CN" dirty="0"/>
              <a:t>”</a:t>
            </a:r>
            <a:r>
              <a:rPr lang="zh-CN" altLang="en-US" dirty="0"/>
              <a:t>为实际下载的版本号。解压该压缩包，就能得到一个</a:t>
            </a:r>
            <a:r>
              <a:rPr lang="en-US" altLang="zh-CN" dirty="0"/>
              <a:t>deveco-studio-x.x.x.xxx.exe</a:t>
            </a:r>
            <a:r>
              <a:rPr lang="zh-CN" altLang="en-US" dirty="0"/>
              <a:t>安装文件。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8057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1.4.2  </a:t>
            </a:r>
            <a:r>
              <a:rPr lang="zh-CN" altLang="en-US" dirty="0"/>
              <a:t>安装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双击</a:t>
            </a:r>
            <a:r>
              <a:rPr lang="en-US" altLang="zh-CN" dirty="0"/>
              <a:t>deveco-studio-x.x.x.xxx.exe</a:t>
            </a:r>
            <a:r>
              <a:rPr lang="zh-CN" altLang="en-US" dirty="0"/>
              <a:t>文件执行安装，进入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安装向导。在如图</a:t>
            </a:r>
            <a:r>
              <a:rPr lang="en-US" altLang="zh-CN" dirty="0"/>
              <a:t>1-8</a:t>
            </a:r>
            <a:r>
              <a:rPr lang="zh-CN" altLang="en-US" dirty="0"/>
              <a:t>所示的界面选择安装路径，默认安装于</a:t>
            </a:r>
            <a:r>
              <a:rPr lang="en-US" altLang="zh-CN" dirty="0"/>
              <a:t>C:\Program Files</a:t>
            </a:r>
            <a:r>
              <a:rPr lang="zh-CN" altLang="en-US" dirty="0"/>
              <a:t>路径下，也可以单击“浏览（</a:t>
            </a:r>
            <a:r>
              <a:rPr lang="en-US" altLang="zh-CN" dirty="0"/>
              <a:t>B</a:t>
            </a:r>
            <a:r>
              <a:rPr lang="zh-CN" altLang="en-US" dirty="0"/>
              <a:t>）</a:t>
            </a:r>
            <a:r>
              <a:rPr lang="en-US" altLang="zh-CN" dirty="0"/>
              <a:t>…”</a:t>
            </a:r>
            <a:r>
              <a:rPr lang="zh-CN" altLang="en-US" dirty="0"/>
              <a:t>指定其他安装路径，然后单击“下一步”。</a:t>
            </a:r>
          </a:p>
          <a:p>
            <a:pPr marL="0" indent="0">
              <a:buNone/>
            </a:pPr>
            <a:r>
              <a:rPr lang="zh-CN" altLang="en-US" dirty="0"/>
              <a:t>在如图</a:t>
            </a:r>
            <a:r>
              <a:rPr lang="en-US" altLang="zh-CN" dirty="0"/>
              <a:t>1-9</a:t>
            </a:r>
            <a:r>
              <a:rPr lang="zh-CN" altLang="en-US" dirty="0"/>
              <a:t>所示安装选项界面勾选“创建桌面快捷方式”后，单击“下一步”，直至安装完成。</a:t>
            </a: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97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DFABE88-9B46-69C0-C589-09BE5D23A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77" y="1733958"/>
            <a:ext cx="4890563" cy="369914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7B4EE6F-8E52-575A-6E4F-9BB43E6DF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314" y="1733958"/>
            <a:ext cx="4817608" cy="369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402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1.4.3  </a:t>
            </a:r>
            <a:r>
              <a:rPr lang="zh-CN" altLang="en-US" dirty="0"/>
              <a:t>配置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双击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桌面上的快捷方式以启动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3F10C2-0C92-6A40-D8FC-711758616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435" y="2693398"/>
            <a:ext cx="7215129" cy="354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48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7973E35-3DC1-3EAF-F82F-9965887B3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212" y="988457"/>
            <a:ext cx="7389575" cy="550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998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835F95-7121-CEBA-42C9-8038CBA4B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847" y="749478"/>
            <a:ext cx="6614305" cy="585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02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C384F3D-F69D-56BC-A6B9-8EFCC8B43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112" y="791423"/>
            <a:ext cx="8365776" cy="58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90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A7647D-F5F3-7084-72C4-A13D0FEB0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290" y="723665"/>
            <a:ext cx="7803419" cy="560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26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章  </a:t>
            </a:r>
            <a:r>
              <a:rPr lang="en-US" altLang="zh-CN" dirty="0"/>
              <a:t>HarmonyOS</a:t>
            </a:r>
            <a:r>
              <a:rPr lang="zh-CN" altLang="en-US" dirty="0"/>
              <a:t>介绍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4F64241-1227-017F-6470-BCF7C61EC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428" y="361863"/>
            <a:ext cx="8531145" cy="613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79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664A97B-717F-5310-6720-1FACF1859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018" y="356489"/>
            <a:ext cx="8359965" cy="61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298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A89893B-8937-DF5F-F50F-CB8309AA9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206" y="297320"/>
            <a:ext cx="8615588" cy="626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506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6C4572B-9A9F-409B-E9A8-0FD1E15C3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978" y="295951"/>
            <a:ext cx="8706044" cy="626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91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9124C4-8BC7-1EFC-0E7C-CA7ACB8E1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063" y="332789"/>
            <a:ext cx="9687874" cy="6192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0428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29F14-8D63-B408-3200-9FE9518B2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9BF9F5-9D9C-CFB6-7B4F-74A269B3E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485" y="312924"/>
            <a:ext cx="9749030" cy="623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005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1.5  </a:t>
            </a:r>
            <a:r>
              <a:rPr lang="zh-CN" altLang="en-US" dirty="0"/>
              <a:t>创建第一个</a:t>
            </a:r>
            <a:r>
              <a:rPr lang="en-US" altLang="zh-CN" dirty="0" err="1"/>
              <a:t>HarmonyOS</a:t>
            </a:r>
            <a:r>
              <a:rPr lang="zh-CN" altLang="en-US" dirty="0"/>
              <a:t>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本节将演示如何基于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开发第一个</a:t>
            </a:r>
            <a:r>
              <a:rPr lang="en-US" altLang="zh-CN" dirty="0" err="1"/>
              <a:t>HarmonyOS</a:t>
            </a:r>
            <a:r>
              <a:rPr lang="zh-CN" altLang="en-US" dirty="0"/>
              <a:t>应用。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964752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1.5.1  </a:t>
            </a:r>
            <a:r>
              <a:rPr lang="zh-CN" altLang="en-US" dirty="0"/>
              <a:t>选择创建新项目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33DAD61-E0F3-592D-01FE-F73EE6683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04" y="1401580"/>
            <a:ext cx="6073793" cy="533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184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1.5.2  </a:t>
            </a:r>
            <a:r>
              <a:rPr lang="zh-CN" altLang="en-US" dirty="0"/>
              <a:t>选择模板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F3CDFA0-8620-FA91-F4AD-7827D6783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818" y="1449406"/>
            <a:ext cx="7704364" cy="540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725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1.5.3  </a:t>
            </a:r>
            <a:r>
              <a:rPr lang="zh-CN" altLang="en-US" dirty="0"/>
              <a:t>配置项目信息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4350"/>
            <a:ext cx="10515600" cy="4351338"/>
          </a:xfrm>
        </p:spPr>
        <p:txBody>
          <a:bodyPr/>
          <a:lstStyle/>
          <a:p>
            <a:r>
              <a:rPr lang="zh-CN" altLang="en-US" dirty="0"/>
              <a:t>配置项目信息，比如项目名称、包名、位置、</a:t>
            </a:r>
            <a:r>
              <a:rPr lang="en-US" altLang="zh-CN" dirty="0"/>
              <a:t>SDK</a:t>
            </a:r>
            <a:r>
              <a:rPr lang="zh-CN" altLang="en-US" dirty="0"/>
              <a:t>版本等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AE54CAC-185C-9F33-D80C-5864207CE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361" y="1950014"/>
            <a:ext cx="6807278" cy="490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5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本章介绍</a:t>
            </a:r>
            <a:r>
              <a:rPr lang="en-US" altLang="zh-CN" dirty="0" err="1"/>
              <a:t>HarmonyOS</a:t>
            </a:r>
            <a:r>
              <a:rPr lang="zh-CN" altLang="en-US" dirty="0"/>
              <a:t>产生的历史背景、特点及开发环境的搭建，并演示如何通过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来初始化</a:t>
            </a:r>
            <a:r>
              <a:rPr lang="en-US" altLang="zh-CN" dirty="0" err="1"/>
              <a:t>HarmonyOS</a:t>
            </a:r>
            <a:r>
              <a:rPr lang="zh-CN" altLang="en-US" dirty="0"/>
              <a:t>项目结构。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1.5.4  </a:t>
            </a:r>
            <a:r>
              <a:rPr lang="zh-CN" altLang="en-US" dirty="0"/>
              <a:t>自动生成工程代码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3751C5B-6035-F8EF-54DE-309945F79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183" y="1340746"/>
            <a:ext cx="8625635" cy="551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307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1.5.5  </a:t>
            </a:r>
            <a:r>
              <a:rPr lang="zh-CN" altLang="en-US" dirty="0"/>
              <a:t>预览项目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A84C4E9-67EA-56A2-9B2C-34E6B6D19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263" y="1342334"/>
            <a:ext cx="5229475" cy="55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400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1.5.6  </a:t>
            </a:r>
            <a:r>
              <a:rPr lang="zh-CN" altLang="en-US" dirty="0"/>
              <a:t>运行项目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FD88853-07B1-66EB-EE0C-F3790CC42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04" y="3296281"/>
            <a:ext cx="4747657" cy="116883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376D3AB-FE79-AF90-243A-2BEDC18BF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756" y="0"/>
            <a:ext cx="359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391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C5C32-EA75-280F-864F-7F5589FDF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9213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1.6  </a:t>
            </a:r>
            <a:r>
              <a:rPr lang="zh-CN" altLang="en-US" dirty="0"/>
              <a:t>应用工程结构介绍</a:t>
            </a:r>
          </a:p>
        </p:txBody>
      </p:sp>
      <p:sp>
        <p:nvSpPr>
          <p:cNvPr id="6" name="矩形 5"/>
          <p:cNvSpPr/>
          <p:nvPr/>
        </p:nvSpPr>
        <p:spPr>
          <a:xfrm>
            <a:off x="1128709" y="1979220"/>
            <a:ext cx="2257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1.6.1 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App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包结构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DC5A4D-69A8-14F4-7F76-C082D6F5B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867" y="1351966"/>
            <a:ext cx="3242266" cy="55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423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1.6.2 </a:t>
            </a:r>
            <a:r>
              <a:rPr lang="zh-CN" altLang="en-US" dirty="0"/>
              <a:t>工程级目录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868963F-20D4-CF60-7C4B-17F5F7952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938" y="0"/>
            <a:ext cx="2264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60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1.6.3  entry</a:t>
            </a:r>
            <a:r>
              <a:rPr lang="zh-CN" altLang="en-US" dirty="0"/>
              <a:t>模块级目录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src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/main/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ets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：用于存放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ArkTS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源码。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src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/main/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ets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entryability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：应用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服务的入口。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src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/main/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ets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/pages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：应用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服务包含的页面。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src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/main/resources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：用于存放应用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服务模块所用到的资源文件，如图形、多媒体、字符串、布局文件等。关于资源文件的详细说明请参考资源分类与访问。</a:t>
            </a:r>
          </a:p>
          <a:p>
            <a:pPr marL="800100" lvl="1" indent="-342900" algn="just">
              <a:lnSpc>
                <a:spcPts val="1560"/>
              </a:lnSpc>
              <a:buSzPts val="900"/>
              <a:buFont typeface="Wingdings" panose="05000000000000000000" pitchFamily="2" charset="2"/>
              <a:buChar char=""/>
              <a:tabLst>
                <a:tab pos="228600" algn="l"/>
                <a:tab pos="266700" algn="l"/>
              </a:tabLs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base/element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：包括字符串、整型数、颜色、样式等资源的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json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文件。每个资源均由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json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格式进行定义，例如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boolean.json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color.json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string.json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等。</a:t>
            </a:r>
          </a:p>
          <a:p>
            <a:pPr marL="800100" lvl="1" indent="-342900" algn="just">
              <a:lnSpc>
                <a:spcPts val="1560"/>
              </a:lnSpc>
              <a:buSzPts val="900"/>
              <a:buFont typeface="Wingdings" panose="05000000000000000000" pitchFamily="2" charset="2"/>
              <a:buChar char=""/>
              <a:tabLst>
                <a:tab pos="228600" algn="l"/>
                <a:tab pos="266700" algn="l"/>
              </a:tabLst>
            </a:pP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base/media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：多媒体文件，如图形、视频、音频等文件，支持的文件格式包括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.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png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.gif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.mp3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楷体_GB2312"/>
              </a:rPr>
              <a:t>.mp4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等。</a:t>
            </a:r>
          </a:p>
          <a:p>
            <a:pPr marL="800100" lvl="1" indent="-342900" algn="just">
              <a:lnSpc>
                <a:spcPts val="1560"/>
              </a:lnSpc>
              <a:buSzPts val="900"/>
              <a:buFont typeface="Wingdings" panose="05000000000000000000" pitchFamily="2" charset="2"/>
              <a:buChar char=""/>
              <a:tabLst>
                <a:tab pos="228600" algn="l"/>
                <a:tab pos="266700" algn="l"/>
              </a:tabLst>
            </a:pP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rawfile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：用于存储任意格式的原始资源文件。</a:t>
            </a:r>
            <a:r>
              <a:rPr lang="en-US" altLang="zh-CN" sz="1400" dirty="0" err="1">
                <a:effectLst/>
                <a:latin typeface="Times New Roman" panose="02020603050405020304" pitchFamily="18" charset="0"/>
                <a:ea typeface="楷体_GB2312"/>
              </a:rPr>
              <a:t>rawfile</a:t>
            </a:r>
            <a:r>
              <a:rPr lang="zh-CN" altLang="zh-CN" sz="1400" dirty="0">
                <a:effectLst/>
                <a:latin typeface="Times New Roman" panose="02020603050405020304" pitchFamily="18" charset="0"/>
                <a:ea typeface="楷体_GB2312"/>
              </a:rPr>
              <a:t>不会根据设备的状态去匹配不同的资源，需要指定文件路径和文件名进行引用。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src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/main/module.json5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Stage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模型模块配置文件，主要包含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HAP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的配置信息、应用在具体设备上的配置信息以及应用的全局配置信息。具体请参考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module.json5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配置文件。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build-profile.json5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：当前的模块信息、编译信息配置项，包括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buildOption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、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targets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配置等。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 err="1">
                <a:effectLst/>
                <a:latin typeface="Times New Roman" panose="02020603050405020304" pitchFamily="18" charset="0"/>
                <a:ea typeface="楷体_GB2312"/>
              </a:rPr>
              <a:t>hvigorfile.ts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：模块级编译构建任务脚本。</a:t>
            </a:r>
          </a:p>
          <a:p>
            <a:pPr marL="342900" lvl="0" indent="-342900" algn="just">
              <a:lnSpc>
                <a:spcPts val="1560"/>
              </a:lnSpc>
              <a:buSzPts val="750"/>
              <a:buFont typeface="Wingdings" panose="05000000000000000000" pitchFamily="2" charset="2"/>
              <a:buChar char=""/>
              <a:tabLst>
                <a:tab pos="467995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楷体_GB2312"/>
              </a:rPr>
              <a:t>oh-package.json5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楷体_GB2312"/>
              </a:rPr>
              <a:t>：描述三方包的包名、版本、入口文件（类型声明文件）和依赖项等信息。</a:t>
            </a:r>
          </a:p>
        </p:txBody>
      </p:sp>
    </p:spTree>
    <p:extLst>
      <p:ext uri="{BB962C8B-B14F-4D97-AF65-F5344CB8AC3E}">
        <p14:creationId xmlns:p14="http://schemas.microsoft.com/office/powerpoint/2010/main" val="20486254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51865-76D5-9E5B-24F6-24A72078A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C30C45-94F5-3D73-7448-42D12B76F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zh-CN" altLang="en-US" dirty="0"/>
            </a:br>
            <a:r>
              <a:rPr lang="en-US" altLang="zh-CN" dirty="0"/>
              <a:t>1.6.4  </a:t>
            </a:r>
            <a:r>
              <a:rPr lang="zh-CN" altLang="en-US" dirty="0"/>
              <a:t>配置文件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28453A-5E2D-DD4E-8B3A-ACEB0CE64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app.json5</a:t>
            </a:r>
          </a:p>
          <a:p>
            <a:r>
              <a:rPr lang="en-US" altLang="zh-CN" dirty="0"/>
              <a:t>module.json5</a:t>
            </a:r>
          </a:p>
          <a:p>
            <a:r>
              <a:rPr lang="en-US" altLang="zh-CN" dirty="0" err="1"/>
              <a:t>main_pages.json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577513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1.7  </a:t>
            </a:r>
            <a:r>
              <a:rPr lang="zh-CN" altLang="en-US" dirty="0"/>
              <a:t>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本章主要介绍了</a:t>
            </a:r>
            <a:r>
              <a:rPr lang="en-US" altLang="zh-CN" dirty="0"/>
              <a:t>HarmonyOS</a:t>
            </a:r>
            <a:r>
              <a:rPr lang="zh-CN" altLang="en-US" dirty="0"/>
              <a:t>的概念、背景、特征，以及如何通过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来创建</a:t>
            </a:r>
            <a:r>
              <a:rPr lang="en-US" altLang="zh-CN" dirty="0"/>
              <a:t>HarmonyOS</a:t>
            </a:r>
            <a:r>
              <a:rPr lang="zh-CN" altLang="en-US" dirty="0"/>
              <a:t>项目。本章也详细介绍了</a:t>
            </a:r>
            <a:r>
              <a:rPr lang="en-US" altLang="zh-CN" dirty="0"/>
              <a:t>HarmonyOS</a:t>
            </a:r>
            <a:r>
              <a:rPr lang="zh-CN" altLang="en-US" dirty="0"/>
              <a:t>应用工程结构的含义。这些都是开发</a:t>
            </a:r>
            <a:r>
              <a:rPr lang="en-US" altLang="zh-CN" dirty="0"/>
              <a:t>HarmonyOS</a:t>
            </a:r>
            <a:r>
              <a:rPr lang="zh-CN" altLang="en-US" dirty="0"/>
              <a:t>项目的基础，希望读者能够掌握。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1.8  </a:t>
            </a:r>
            <a:r>
              <a:rPr lang="zh-CN" altLang="en-US" dirty="0"/>
              <a:t>上机练习：开发第一个</a:t>
            </a:r>
            <a:r>
              <a:rPr lang="en-US" altLang="zh-CN" dirty="0"/>
              <a:t>HarmonyOS NEXT</a:t>
            </a:r>
            <a:r>
              <a:rPr lang="zh-CN" altLang="en-US" dirty="0"/>
              <a:t>应用</a:t>
            </a:r>
            <a:br>
              <a:rPr lang="zh-CN" altLang="en-US" dirty="0"/>
            </a:br>
            <a:r>
              <a:rPr lang="en-US" altLang="zh-CN" dirty="0"/>
              <a:t>——“Hello World”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任务要求：安装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、搭建</a:t>
            </a:r>
            <a:r>
              <a:rPr lang="en-US" altLang="zh-CN" dirty="0"/>
              <a:t>HarmonyOS</a:t>
            </a:r>
            <a:r>
              <a:rPr lang="zh-CN" altLang="en-US" dirty="0"/>
              <a:t>开发环境，并开发第一个</a:t>
            </a:r>
            <a:r>
              <a:rPr lang="en-US" altLang="zh-CN" dirty="0"/>
              <a:t>HarmonyOS</a:t>
            </a:r>
            <a:r>
              <a:rPr lang="zh-CN" altLang="en-US" dirty="0"/>
              <a:t>应用“</a:t>
            </a:r>
            <a:r>
              <a:rPr lang="en-US" altLang="zh-CN" dirty="0"/>
              <a:t>Hello World”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练习步骤：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）安装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、搭建</a:t>
            </a:r>
            <a:r>
              <a:rPr lang="en-US" altLang="zh-CN" dirty="0"/>
              <a:t>HarmonyOS</a:t>
            </a:r>
            <a:r>
              <a:rPr lang="zh-CN" altLang="en-US" dirty="0"/>
              <a:t>开发环境；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）开发“</a:t>
            </a:r>
            <a:r>
              <a:rPr lang="en-US" altLang="zh-CN" dirty="0"/>
              <a:t>Hello World”</a:t>
            </a:r>
            <a:r>
              <a:rPr lang="zh-CN" altLang="en-US" dirty="0"/>
              <a:t>应用；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）运行“</a:t>
            </a:r>
            <a:r>
              <a:rPr lang="en-US" altLang="zh-CN" dirty="0"/>
              <a:t>Hello World”</a:t>
            </a:r>
            <a:r>
              <a:rPr lang="zh-CN" altLang="en-US" dirty="0"/>
              <a:t>应用。</a:t>
            </a:r>
          </a:p>
          <a:p>
            <a:r>
              <a:rPr lang="zh-CN" altLang="en-US" dirty="0"/>
              <a:t>代码参考：见“</a:t>
            </a:r>
            <a:r>
              <a:rPr lang="en-US" altLang="zh-CN" dirty="0" err="1"/>
              <a:t>ArkUIHelloWorld</a:t>
            </a:r>
            <a:r>
              <a:rPr lang="en-US" altLang="zh-CN" dirty="0"/>
              <a:t>”</a:t>
            </a:r>
            <a:r>
              <a:rPr lang="zh-CN" altLang="en-US" dirty="0"/>
              <a:t>应用。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dirty="0"/>
              <a:t>1.1  HarmonyOS</a:t>
            </a:r>
            <a:r>
              <a:rPr lang="zh-CN" altLang="en-US" dirty="0"/>
              <a:t>产生的背景</a:t>
            </a:r>
            <a:endParaRPr lang="en-US" altLang="zh-CN" dirty="0"/>
          </a:p>
          <a:p>
            <a:pPr lvl="1"/>
            <a:r>
              <a:rPr lang="en-US" altLang="zh-CN" dirty="0"/>
              <a:t>1.2  HarmonyOS</a:t>
            </a:r>
            <a:r>
              <a:rPr lang="zh-CN" altLang="en-US" dirty="0"/>
              <a:t>核心技术理念</a:t>
            </a:r>
            <a:endParaRPr lang="en-US" altLang="zh-CN" dirty="0"/>
          </a:p>
          <a:p>
            <a:pPr lvl="1"/>
            <a:r>
              <a:rPr lang="en-US" altLang="zh-CN" dirty="0"/>
              <a:t>1.3  HarmonyOS NEXT</a:t>
            </a:r>
            <a:r>
              <a:rPr lang="zh-CN" altLang="en-US" dirty="0"/>
              <a:t>新特性</a:t>
            </a:r>
            <a:endParaRPr lang="en-US" altLang="zh-CN" dirty="0"/>
          </a:p>
          <a:p>
            <a:pPr lvl="1"/>
            <a:r>
              <a:rPr lang="en-US" altLang="zh-CN" dirty="0"/>
              <a:t>1.4  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的安装</a:t>
            </a:r>
            <a:endParaRPr lang="en-US" altLang="zh-CN" dirty="0"/>
          </a:p>
          <a:p>
            <a:pPr lvl="1"/>
            <a:r>
              <a:rPr lang="en-US" altLang="zh-CN" dirty="0"/>
              <a:t>1.5 </a:t>
            </a:r>
            <a:r>
              <a:rPr lang="zh-CN" altLang="en-US" dirty="0"/>
              <a:t>创建第一个</a:t>
            </a:r>
            <a:r>
              <a:rPr lang="en-US" altLang="zh-CN" dirty="0"/>
              <a:t>HarmonyOS NEXT</a:t>
            </a:r>
            <a:r>
              <a:rPr lang="zh-CN" altLang="en-US" dirty="0"/>
              <a:t>应用</a:t>
            </a:r>
            <a:endParaRPr lang="en-US" altLang="zh-CN" dirty="0"/>
          </a:p>
          <a:p>
            <a:pPr lvl="1"/>
            <a:r>
              <a:rPr lang="en-US" altLang="zh-CN" dirty="0"/>
              <a:t>1.6  </a:t>
            </a:r>
            <a:r>
              <a:rPr lang="zh-CN" altLang="en-US" dirty="0"/>
              <a:t>应用工程结构介绍</a:t>
            </a:r>
            <a:endParaRPr lang="en-US" altLang="zh-CN" dirty="0"/>
          </a:p>
          <a:p>
            <a:pPr lvl="1"/>
            <a:r>
              <a:rPr lang="en-US" altLang="zh-CN" dirty="0"/>
              <a:t>1.7</a:t>
            </a:r>
            <a:r>
              <a:rPr lang="zh-CN" altLang="en-US" dirty="0"/>
              <a:t> </a:t>
            </a:r>
            <a:r>
              <a:rPr lang="en-US" altLang="zh-CN" dirty="0"/>
              <a:t> </a:t>
            </a:r>
            <a:r>
              <a:rPr lang="zh-CN" altLang="en-US" dirty="0"/>
              <a:t>本章小结</a:t>
            </a:r>
            <a:endParaRPr lang="en-US" altLang="zh-CN" dirty="0"/>
          </a:p>
          <a:p>
            <a:pPr lvl="1"/>
            <a:r>
              <a:rPr lang="en-US" altLang="zh-CN" dirty="0"/>
              <a:t>1.8 </a:t>
            </a:r>
            <a:r>
              <a:rPr lang="zh-CN" altLang="en-US" dirty="0"/>
              <a:t>上机练习：开发第一个</a:t>
            </a:r>
            <a:r>
              <a:rPr lang="en-US" altLang="zh-CN" dirty="0"/>
              <a:t>HarmonyOS NEXT</a:t>
            </a:r>
            <a:r>
              <a:rPr lang="zh-CN" altLang="en-US"/>
              <a:t>应用</a:t>
            </a:r>
            <a:r>
              <a:rPr lang="en-US" altLang="zh-CN"/>
              <a:t>——“</a:t>
            </a:r>
            <a:r>
              <a:rPr lang="en-US" altLang="zh-CN" dirty="0"/>
              <a:t>Hello World”</a:t>
            </a:r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  HarmonyOS </a:t>
            </a:r>
            <a:r>
              <a:rPr lang="zh-CN" altLang="en-US" dirty="0"/>
              <a:t>产生的背景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2024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8</a:t>
            </a:r>
            <a:r>
              <a:rPr lang="zh-CN" altLang="en-US" dirty="0"/>
              <a:t>日，</a:t>
            </a:r>
            <a:r>
              <a:rPr lang="en-US" altLang="zh-CN" dirty="0"/>
              <a:t>HarmonyOS NEXT Release</a:t>
            </a:r>
            <a:r>
              <a:rPr lang="zh-CN" altLang="en-US" dirty="0"/>
              <a:t>版本正式发布，标志着以</a:t>
            </a:r>
            <a:r>
              <a:rPr lang="en-US" altLang="zh-CN" dirty="0"/>
              <a:t>API 12</a:t>
            </a:r>
            <a:r>
              <a:rPr lang="zh-CN" altLang="en-US" dirty="0"/>
              <a:t>为核心的</a:t>
            </a:r>
            <a:r>
              <a:rPr lang="en-US" altLang="zh-CN" dirty="0"/>
              <a:t>HarmonyOS</a:t>
            </a:r>
            <a:r>
              <a:rPr lang="zh-CN" altLang="en-US" dirty="0"/>
              <a:t>全套开发套件（含</a:t>
            </a:r>
            <a:r>
              <a:rPr lang="en-US" altLang="zh-CN" dirty="0"/>
              <a:t>SDK</a:t>
            </a:r>
            <a:r>
              <a:rPr lang="zh-CN" altLang="en-US" dirty="0"/>
              <a:t>及开发工具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）均达到</a:t>
            </a:r>
            <a:r>
              <a:rPr lang="en-US" altLang="zh-CN" dirty="0"/>
              <a:t>Release</a:t>
            </a:r>
            <a:r>
              <a:rPr lang="zh-CN" altLang="en-US" dirty="0"/>
              <a:t>状态并正式发布。开发者可基于</a:t>
            </a:r>
            <a:r>
              <a:rPr lang="en-US" altLang="zh-CN" dirty="0"/>
              <a:t>Release</a:t>
            </a:r>
            <a:r>
              <a:rPr lang="zh-CN" altLang="en-US" dirty="0"/>
              <a:t>状态的开发套件进行应用开发并正式上架华为应用市场。</a:t>
            </a:r>
          </a:p>
          <a:p>
            <a:r>
              <a:rPr lang="en-US" altLang="zh-CN" dirty="0"/>
              <a:t>1.1.1  </a:t>
            </a:r>
            <a:r>
              <a:rPr lang="zh-CN" altLang="en-US" dirty="0"/>
              <a:t>万物互联时代的新挑战</a:t>
            </a:r>
            <a:endParaRPr lang="en-US" altLang="zh-CN" dirty="0"/>
          </a:p>
          <a:p>
            <a:r>
              <a:rPr lang="en-US" altLang="zh-CN" dirty="0"/>
              <a:t>1.1.2  </a:t>
            </a:r>
            <a:r>
              <a:rPr lang="zh-CN" altLang="en-US" dirty="0"/>
              <a:t>什么是</a:t>
            </a:r>
            <a:r>
              <a:rPr lang="en-US" altLang="zh-CN" dirty="0"/>
              <a:t>HarmonyOS</a:t>
            </a:r>
          </a:p>
          <a:p>
            <a:r>
              <a:rPr lang="en-US" altLang="zh-CN" dirty="0"/>
              <a:t>1.1.3  HarmonyOS</a:t>
            </a:r>
            <a:r>
              <a:rPr lang="zh-CN" altLang="en-US" dirty="0"/>
              <a:t>应用开发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C7F82-CB64-D4FD-F025-A59B11C1F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690E2-5B12-F729-8C2E-B768FBCF0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1.1.1  </a:t>
            </a:r>
            <a:r>
              <a:rPr lang="zh-CN" altLang="en-US" dirty="0"/>
              <a:t>万物互联时代的新挑战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374D0D4-73E6-BA2B-74B2-23106DBC8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针对不同设备上的不同操作系统，重复开发，维护多套版本。</a:t>
            </a:r>
          </a:p>
          <a:p>
            <a:r>
              <a:rPr lang="zh-CN" altLang="en-US" dirty="0"/>
              <a:t>多种语言栈，对人员技能要求高。</a:t>
            </a:r>
          </a:p>
          <a:p>
            <a:r>
              <a:rPr lang="zh-CN" altLang="en-US" dirty="0"/>
              <a:t>多种开发框架，不同的编程范式。</a:t>
            </a:r>
          </a:p>
          <a:p>
            <a:r>
              <a:rPr lang="zh-CN" altLang="en-US" dirty="0"/>
              <a:t>命令式编程，需关注细节，变更频繁，维护成本高。</a:t>
            </a:r>
          </a:p>
        </p:txBody>
      </p:sp>
    </p:spTree>
    <p:extLst>
      <p:ext uri="{BB962C8B-B14F-4D97-AF65-F5344CB8AC3E}">
        <p14:creationId xmlns:p14="http://schemas.microsoft.com/office/powerpoint/2010/main" val="3094355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1.1.2  </a:t>
            </a:r>
            <a:r>
              <a:rPr lang="zh-CN" altLang="en-US" dirty="0"/>
              <a:t>什么是</a:t>
            </a:r>
            <a:r>
              <a:rPr lang="en-US" altLang="zh-CN" dirty="0" err="1"/>
              <a:t>HarmonyOS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HarmonyOS</a:t>
            </a:r>
            <a:r>
              <a:rPr lang="zh-CN" altLang="en-US" dirty="0"/>
              <a:t>也称为鸿蒙系统，或者鸿蒙</a:t>
            </a:r>
            <a:r>
              <a:rPr lang="en-US" altLang="zh-CN" dirty="0"/>
              <a:t>OS</a:t>
            </a:r>
            <a:r>
              <a:rPr lang="zh-CN" altLang="en-US" dirty="0"/>
              <a:t>，是一款面向万物互联时代的、全新的分布式操作系统。</a:t>
            </a:r>
          </a:p>
          <a:p>
            <a:r>
              <a:rPr lang="zh-CN" altLang="en-US" dirty="0"/>
              <a:t>在传统的单设备系统能力基础上，</a:t>
            </a:r>
            <a:r>
              <a:rPr lang="en-US" altLang="zh-CN" dirty="0" err="1"/>
              <a:t>HarmonyOS</a:t>
            </a:r>
            <a:r>
              <a:rPr lang="zh-CN" altLang="en-US" dirty="0"/>
              <a:t>提出了基于同一套系统能力、适配多种终端形态的分布式理念，能够支持手机、平板、智能穿戴、智慧屏、车机、</a:t>
            </a:r>
            <a:r>
              <a:rPr lang="en-US" altLang="zh-CN" dirty="0"/>
              <a:t>PC</a:t>
            </a:r>
            <a:r>
              <a:rPr lang="zh-CN" altLang="en-US" dirty="0"/>
              <a:t>、智能音箱、耳机、</a:t>
            </a:r>
            <a:r>
              <a:rPr lang="en-US" altLang="zh-CN" dirty="0"/>
              <a:t>AR/VR</a:t>
            </a:r>
            <a:r>
              <a:rPr lang="zh-CN" altLang="en-US" dirty="0"/>
              <a:t>眼镜等多种终端设备，提供全场景（移动办公、运动健康、社交通信、媒体娱乐等）业务能力。</a:t>
            </a:r>
            <a:endParaRPr lang="en-US" altLang="zh-CN" dirty="0"/>
          </a:p>
          <a:p>
            <a:r>
              <a:rPr lang="zh-CN" altLang="en-US" dirty="0"/>
              <a:t>举例来说，当用户走进厨房，用</a:t>
            </a:r>
            <a:r>
              <a:rPr lang="en-US" altLang="zh-CN" dirty="0" err="1"/>
              <a:t>HarmonyOS</a:t>
            </a:r>
            <a:r>
              <a:rPr lang="zh-CN" altLang="en-US" dirty="0"/>
              <a:t>手机一碰微波炉，就能实现设备极速联网；用</a:t>
            </a:r>
            <a:r>
              <a:rPr lang="en-US" altLang="zh-CN" dirty="0" err="1"/>
              <a:t>HarmonyOS</a:t>
            </a:r>
            <a:r>
              <a:rPr lang="zh-CN" altLang="en-US" dirty="0"/>
              <a:t>手机碰一下豆浆机，就能快速实现无屏变有屏。</a:t>
            </a:r>
          </a:p>
        </p:txBody>
      </p:sp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1.1.3  HarmonyOS</a:t>
            </a:r>
            <a:r>
              <a:rPr lang="zh-CN" altLang="en-US" dirty="0"/>
              <a:t>应用开发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为了进一步扩大</a:t>
            </a:r>
            <a:r>
              <a:rPr lang="en-US" altLang="zh-CN" dirty="0" err="1"/>
              <a:t>HarmonyOS</a:t>
            </a:r>
            <a:r>
              <a:rPr lang="zh-CN" altLang="en-US" dirty="0"/>
              <a:t>的生态圈，面对广大的硬件设备厂商，</a:t>
            </a:r>
            <a:r>
              <a:rPr lang="en-US" altLang="zh-CN" dirty="0" err="1"/>
              <a:t>HarmonyOS</a:t>
            </a:r>
            <a:r>
              <a:rPr lang="zh-CN" altLang="en-US" dirty="0"/>
              <a:t>通过</a:t>
            </a:r>
            <a:r>
              <a:rPr lang="en-US" altLang="zh-CN" dirty="0"/>
              <a:t>SDK</a:t>
            </a:r>
            <a:r>
              <a:rPr lang="zh-CN" altLang="en-US" dirty="0"/>
              <a:t>、源代码、开发板</a:t>
            </a:r>
            <a:r>
              <a:rPr lang="en-US" altLang="zh-CN" dirty="0"/>
              <a:t>/</a:t>
            </a:r>
            <a:r>
              <a:rPr lang="zh-CN" altLang="en-US" dirty="0"/>
              <a:t>模组和</a:t>
            </a:r>
            <a:r>
              <a:rPr lang="en-US" altLang="zh-CN" dirty="0"/>
              <a:t>HUAWEI </a:t>
            </a:r>
            <a:r>
              <a:rPr lang="en-US" altLang="zh-CN" dirty="0" err="1"/>
              <a:t>DevEco</a:t>
            </a:r>
            <a:r>
              <a:rPr lang="en-US" altLang="zh-CN" dirty="0"/>
              <a:t> Studio</a:t>
            </a:r>
            <a:r>
              <a:rPr lang="zh-CN" altLang="en-US" dirty="0"/>
              <a:t>等装备共同构成了完备的开发平台与工具链，让</a:t>
            </a:r>
            <a:r>
              <a:rPr lang="en-US" altLang="zh-CN" dirty="0" err="1"/>
              <a:t>HarmonyOS</a:t>
            </a:r>
            <a:r>
              <a:rPr lang="zh-CN" altLang="en-US" dirty="0"/>
              <a:t>设备开发易如反掌。</a:t>
            </a:r>
          </a:p>
          <a:p>
            <a:r>
              <a:rPr lang="zh-CN" altLang="en-US" dirty="0"/>
              <a:t>应用创新是一款操作系统发展的关键，应用开发体验更是如此。在一条完整的应用开发生态链中，应用框架、编译器、</a:t>
            </a:r>
            <a:r>
              <a:rPr lang="en-US" altLang="zh-CN" dirty="0"/>
              <a:t>IDE</a:t>
            </a:r>
            <a:r>
              <a:rPr lang="zh-CN" altLang="en-US" dirty="0"/>
              <a:t>、</a:t>
            </a:r>
            <a:r>
              <a:rPr lang="en-US" altLang="zh-CN" dirty="0"/>
              <a:t>API/SDK</a:t>
            </a:r>
            <a:r>
              <a:rPr lang="zh-CN" altLang="en-US" dirty="0"/>
              <a:t>都是必不可少的。为了赋能开发者，</a:t>
            </a:r>
            <a:r>
              <a:rPr lang="en-US" altLang="zh-CN" dirty="0" err="1"/>
              <a:t>HarmonyOS</a:t>
            </a:r>
            <a:r>
              <a:rPr lang="zh-CN" altLang="en-US" dirty="0"/>
              <a:t>提供了一系列构建全场景应用的完整平台工具链与生态体系，可以助力开发者，让应用能力可分、可合、可流转，轻松构筑全场景创新体验。</a:t>
            </a:r>
          </a:p>
        </p:txBody>
      </p:sp>
    </p:spTree>
    <p:extLst>
      <p:ext uri="{BB962C8B-B14F-4D97-AF65-F5344CB8AC3E}">
        <p14:creationId xmlns:p14="http://schemas.microsoft.com/office/powerpoint/2010/main" val="4200097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2575</Words>
  <Application>Microsoft Office PowerPoint</Application>
  <PresentationFormat>宽屏</PresentationFormat>
  <Paragraphs>142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5" baseType="lpstr">
      <vt:lpstr>Arial</vt:lpstr>
      <vt:lpstr>Calibri</vt:lpstr>
      <vt:lpstr>Calibri Light</vt:lpstr>
      <vt:lpstr>Times New Roman</vt:lpstr>
      <vt:lpstr>Wingdings</vt:lpstr>
      <vt:lpstr>Office 主题</vt:lpstr>
      <vt:lpstr>鸿蒙之光HarmonyOS NEXT原生应用开发入门</vt:lpstr>
      <vt:lpstr>关于鸿蒙HarmonyOS系统</vt:lpstr>
      <vt:lpstr>第1章  HarmonyOS介绍</vt:lpstr>
      <vt:lpstr>本章简介</vt:lpstr>
      <vt:lpstr>本章内容</vt:lpstr>
      <vt:lpstr>1.1  HarmonyOS 产生的背景 </vt:lpstr>
      <vt:lpstr>1.1.1  万物互联时代的新挑战</vt:lpstr>
      <vt:lpstr>1.1.2  什么是HarmonyOS</vt:lpstr>
      <vt:lpstr>1.1.3  HarmonyOS应用开发</vt:lpstr>
      <vt:lpstr>1.2  HarmonyOS核心技术理念</vt:lpstr>
      <vt:lpstr>1.2.1  一次开发，多端部署</vt:lpstr>
      <vt:lpstr>1.2.2  可分可合自由流转</vt:lpstr>
      <vt:lpstr>1.2.3统一生态原生智能</vt:lpstr>
      <vt:lpstr>1.3  HarmonyOS NEXT新特性</vt:lpstr>
      <vt:lpstr>1.3.1  Stage模型</vt:lpstr>
      <vt:lpstr>1.3.2  Ability组件的生命周期</vt:lpstr>
      <vt:lpstr>1.3.3  ArkUI开发框架</vt:lpstr>
      <vt:lpstr>1.3.4  ArkTS编程语言</vt:lpstr>
      <vt:lpstr>1.3.5 ArkWeb</vt:lpstr>
      <vt:lpstr>1.3.6 “纯血鸿蒙”解读</vt:lpstr>
      <vt:lpstr>1.4   DevEco Studio的安装</vt:lpstr>
      <vt:lpstr>1.4.1  下载DevEco Studio</vt:lpstr>
      <vt:lpstr>1.4.2  安装DevEco Studio</vt:lpstr>
      <vt:lpstr>PowerPoint 演示文稿</vt:lpstr>
      <vt:lpstr> 1.4.3  配置DevEco Studio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1.5  创建第一个HarmonyOS应用</vt:lpstr>
      <vt:lpstr>1.5.1  选择创建新项目</vt:lpstr>
      <vt:lpstr>1.5.2  选择模板</vt:lpstr>
      <vt:lpstr>1.5.3  配置项目信息</vt:lpstr>
      <vt:lpstr>1.5.4  自动生成工程代码</vt:lpstr>
      <vt:lpstr>1.5.5  预览项目</vt:lpstr>
      <vt:lpstr>1.5.6  运行项目</vt:lpstr>
      <vt:lpstr>PowerPoint 演示文稿</vt:lpstr>
      <vt:lpstr> 1.6  应用工程结构介绍</vt:lpstr>
      <vt:lpstr>1.6.2 工程级目录</vt:lpstr>
      <vt:lpstr>1.6.3  entry模块级目录</vt:lpstr>
      <vt:lpstr> 1.6.4  配置文件</vt:lpstr>
      <vt:lpstr>1.7  总结</vt:lpstr>
      <vt:lpstr>1.8  上机练习：开发第一个HarmonyOS NEXT应用 ——“Hello World” 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174</cp:revision>
  <dcterms:created xsi:type="dcterms:W3CDTF">2020-09-05T11:09:37Z</dcterms:created>
  <dcterms:modified xsi:type="dcterms:W3CDTF">2024-11-23T14:39:02Z</dcterms:modified>
</cp:coreProperties>
</file>