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57" r:id="rId3"/>
    <p:sldId id="259" r:id="rId4"/>
    <p:sldId id="260" r:id="rId5"/>
    <p:sldId id="261" r:id="rId6"/>
    <p:sldId id="347" r:id="rId7"/>
    <p:sldId id="348" r:id="rId8"/>
    <p:sldId id="271" r:id="rId9"/>
    <p:sldId id="312" r:id="rId10"/>
    <p:sldId id="365" r:id="rId11"/>
    <p:sldId id="286" r:id="rId12"/>
    <p:sldId id="27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25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12353-9C6D-4E57-B681-9AA38506FFDA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A62B2-30AC-4284-A381-59E54ABAC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43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6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6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4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88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1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07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38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3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01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3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4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513AA-8199-4004-9AC0-7FD933396CD1}" type="datetimeFigureOut">
              <a:rPr lang="zh-CN" altLang="en-US" smtClean="0"/>
              <a:t>2024/11/24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8B04-7060-45E1-B15C-B980B95B0C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8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 </a:t>
            </a:r>
            <a:br>
              <a:rPr lang="zh-CN" altLang="en-US" dirty="0"/>
            </a:br>
            <a:r>
              <a:rPr lang="zh-CN" altLang="en-US" dirty="0"/>
              <a:t>综合实战（</a:t>
            </a:r>
            <a:r>
              <a:rPr lang="en-US" altLang="zh-CN" dirty="0"/>
              <a:t>3</a:t>
            </a:r>
            <a:r>
              <a:rPr lang="zh-CN" altLang="en-US" dirty="0"/>
              <a:t>）：购物应用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601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16.5  </a:t>
            </a:r>
            <a:r>
              <a:rPr lang="zh-CN" altLang="en-US" dirty="0"/>
              <a:t>实战：商品详情页面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5713" y="1870992"/>
            <a:ext cx="10508087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dirty="0"/>
              <a:t>商品详情页面主要由下面</a:t>
            </a:r>
            <a:r>
              <a:rPr lang="en-US" altLang="zh-CN" dirty="0"/>
              <a:t>5</a:t>
            </a:r>
            <a:r>
              <a:rPr lang="zh-CN" altLang="en-US" dirty="0"/>
              <a:t>部分组成：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顶部的返回栏。</a:t>
            </a:r>
          </a:p>
          <a:p>
            <a:r>
              <a:rPr lang="en-US" altLang="zh-CN" dirty="0" err="1">
                <a:solidFill>
                  <a:srgbClr val="00B0F0"/>
                </a:solidFill>
              </a:rPr>
              <a:t>Swiper</a:t>
            </a:r>
            <a:r>
              <a:rPr lang="zh-CN" altLang="en-US" dirty="0">
                <a:solidFill>
                  <a:srgbClr val="00B0F0"/>
                </a:solidFill>
              </a:rPr>
              <a:t>组件。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中间多个</a:t>
            </a:r>
            <a:r>
              <a:rPr lang="en-US" altLang="zh-CN" dirty="0">
                <a:solidFill>
                  <a:srgbClr val="00B0F0"/>
                </a:solidFill>
              </a:rPr>
              <a:t>Text</a:t>
            </a:r>
            <a:r>
              <a:rPr lang="zh-CN" altLang="en-US" dirty="0">
                <a:solidFill>
                  <a:srgbClr val="00B0F0"/>
                </a:solidFill>
              </a:rPr>
              <a:t>组件组成的布局。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参数列表。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底部的</a:t>
            </a:r>
            <a:r>
              <a:rPr lang="en-US" altLang="zh-CN" dirty="0">
                <a:solidFill>
                  <a:srgbClr val="00B0F0"/>
                </a:solidFill>
              </a:rPr>
              <a:t>Buy</a:t>
            </a:r>
            <a:r>
              <a:rPr lang="zh-CN" altLang="en-US" dirty="0">
                <a:solidFill>
                  <a:srgbClr val="00B0F0"/>
                </a:solidFill>
              </a:rPr>
              <a:t>。</a:t>
            </a:r>
          </a:p>
          <a:p>
            <a:pPr marL="0" indent="0">
              <a:buNone/>
            </a:pPr>
            <a:r>
              <a:rPr lang="zh-CN" altLang="en-US" dirty="0"/>
              <a:t>把上面每一部分都封装成一个组件，然后放到入口组件内，当单击顶部返回图标时，返回主页的商品列表页签，单击底部的</a:t>
            </a:r>
            <a:r>
              <a:rPr lang="en-US" altLang="zh-CN" dirty="0"/>
              <a:t>Buy</a:t>
            </a:r>
            <a:r>
              <a:rPr lang="zh-CN" altLang="en-US" dirty="0"/>
              <a:t>时，会触发进度条弹窗。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16.5.1  </a:t>
            </a:r>
            <a:r>
              <a:rPr lang="zh-CN" altLang="en-US" dirty="0"/>
              <a:t>创建一个页面	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16.5.2  </a:t>
            </a:r>
            <a:r>
              <a:rPr lang="zh-CN" altLang="en-US" dirty="0"/>
              <a:t>创建组件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16.5.3  </a:t>
            </a:r>
            <a:r>
              <a:rPr lang="zh-CN" altLang="en-US" dirty="0"/>
              <a:t>设置路由</a:t>
            </a:r>
          </a:p>
        </p:txBody>
      </p:sp>
    </p:spTree>
    <p:extLst>
      <p:ext uri="{BB962C8B-B14F-4D97-AF65-F5344CB8AC3E}">
        <p14:creationId xmlns:p14="http://schemas.microsoft.com/office/powerpoint/2010/main" val="1282728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16.6   </a:t>
            </a:r>
            <a:r>
              <a:rPr lang="zh-CN" altLang="en-US" dirty="0"/>
              <a:t>本章小结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本章介绍了购物应用的完整开发过程，实现了包括商品列表页面、购物车页面、我的页面、详情页面等</a:t>
            </a:r>
            <a:r>
              <a:rPr lang="en-US" altLang="zh-CN" dirty="0"/>
              <a:t>4</a:t>
            </a:r>
            <a:r>
              <a:rPr lang="zh-CN" altLang="en-US" dirty="0"/>
              <a:t>块核心功能。希望读者通过本例的学习，能够进一步掌握</a:t>
            </a:r>
            <a:r>
              <a:rPr lang="en-US" altLang="zh-CN" dirty="0" err="1"/>
              <a:t>HarnonyOS</a:t>
            </a:r>
            <a:r>
              <a:rPr lang="zh-CN" altLang="en-US" dirty="0"/>
              <a:t>的开发技能。</a:t>
            </a:r>
          </a:p>
        </p:txBody>
      </p:sp>
    </p:spTree>
    <p:extLst>
      <p:ext uri="{BB962C8B-B14F-4D97-AF65-F5344CB8AC3E}">
        <p14:creationId xmlns:p14="http://schemas.microsoft.com/office/powerpoint/2010/main" val="1144523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 </a:t>
            </a:r>
            <a:r>
              <a:rPr lang="en-US" altLang="zh-CN" dirty="0"/>
              <a:t>16.7  </a:t>
            </a:r>
            <a:r>
              <a:rPr lang="zh-CN" altLang="en-US" dirty="0"/>
              <a:t>上机练习：实现一个购物应用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13645" y="1841680"/>
            <a:ext cx="10723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任务要求：参考本章所学的知识，实现一个购物应用，包括商品列表页面、购物车页面、我的页面、详情页面等。</a:t>
            </a:r>
          </a:p>
          <a:p>
            <a:r>
              <a:rPr lang="zh-CN" altLang="en-US" dirty="0"/>
              <a:t>练习步骤：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）应用首页设计。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）实现商品列表页面。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）实现购物车页面。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）实现我的页面。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）实现详情页面。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）实现应用首页和商品详情页的切换。</a:t>
            </a:r>
          </a:p>
          <a:p>
            <a:r>
              <a:rPr lang="zh-CN" altLang="en-US" dirty="0"/>
              <a:t>代码参考：见“</a:t>
            </a:r>
            <a:r>
              <a:rPr lang="en-US" altLang="zh-CN" dirty="0" err="1"/>
              <a:t>ArkUIShopping</a:t>
            </a:r>
            <a:r>
              <a:rPr lang="en-US" altLang="zh-CN" dirty="0"/>
              <a:t>”</a:t>
            </a:r>
            <a:r>
              <a:rPr lang="zh-CN" altLang="en-US" dirty="0"/>
              <a:t>应用。</a:t>
            </a:r>
          </a:p>
        </p:txBody>
      </p:sp>
    </p:spTree>
    <p:extLst>
      <p:ext uri="{BB962C8B-B14F-4D97-AF65-F5344CB8AC3E}">
        <p14:creationId xmlns:p14="http://schemas.microsoft.com/office/powerpoint/2010/main" val="1484870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本章是一个实战章节。结合前面所介绍的知识点来实现一个真实的</a:t>
            </a:r>
            <a:r>
              <a:rPr lang="en-US" altLang="zh-CN" dirty="0"/>
              <a:t>App——</a:t>
            </a:r>
            <a:r>
              <a:rPr lang="zh-CN" altLang="en-US" dirty="0"/>
              <a:t>购物应用。</a:t>
            </a:r>
          </a:p>
        </p:txBody>
      </p:sp>
    </p:spTree>
    <p:extLst>
      <p:ext uri="{BB962C8B-B14F-4D97-AF65-F5344CB8AC3E}">
        <p14:creationId xmlns:p14="http://schemas.microsoft.com/office/powerpoint/2010/main" val="2336941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en-US" altLang="zh-CN" dirty="0"/>
              <a:t>16.1  </a:t>
            </a:r>
            <a:r>
              <a:rPr lang="zh-CN" altLang="en-US" dirty="0"/>
              <a:t>购物应用概述</a:t>
            </a:r>
            <a:endParaRPr lang="en-US" altLang="zh-CN" dirty="0"/>
          </a:p>
          <a:p>
            <a:r>
              <a:rPr lang="zh-CN" altLang="en-US" dirty="0"/>
              <a:t> </a:t>
            </a:r>
            <a:r>
              <a:rPr lang="en-US" altLang="zh-CN" dirty="0"/>
              <a:t>16.2  </a:t>
            </a:r>
            <a:r>
              <a:rPr lang="zh-CN" altLang="en-US" dirty="0"/>
              <a:t>实战：实现商品列表页签</a:t>
            </a:r>
            <a:endParaRPr lang="en-US" altLang="zh-CN" dirty="0"/>
          </a:p>
          <a:p>
            <a:r>
              <a:rPr lang="en-US" altLang="zh-CN" dirty="0"/>
              <a:t> 16.3  </a:t>
            </a:r>
            <a:r>
              <a:rPr lang="zh-CN" altLang="en-US" dirty="0"/>
              <a:t>实战：实现购物车页签</a:t>
            </a:r>
            <a:endParaRPr lang="en-US" altLang="zh-CN" dirty="0"/>
          </a:p>
          <a:p>
            <a:r>
              <a:rPr lang="en-US" altLang="zh-CN" dirty="0"/>
              <a:t> 16.4  </a:t>
            </a:r>
            <a:r>
              <a:rPr lang="zh-CN" altLang="en-US" dirty="0"/>
              <a:t>实战：实现我的页签</a:t>
            </a:r>
            <a:endParaRPr lang="en-US" altLang="zh-CN" dirty="0"/>
          </a:p>
          <a:p>
            <a:r>
              <a:rPr lang="zh-CN" altLang="en-US" dirty="0"/>
              <a:t> </a:t>
            </a:r>
            <a:r>
              <a:rPr lang="en-US" altLang="zh-CN" dirty="0"/>
              <a:t>16.5  </a:t>
            </a:r>
            <a:r>
              <a:rPr lang="zh-CN" altLang="en-US" dirty="0"/>
              <a:t>实战：商品详情页面</a:t>
            </a:r>
            <a:endParaRPr lang="en-US" altLang="zh-CN" dirty="0"/>
          </a:p>
          <a:p>
            <a:r>
              <a:rPr lang="en-US" altLang="zh-CN" dirty="0"/>
              <a:t> 16.6  </a:t>
            </a:r>
            <a:r>
              <a:rPr lang="zh-CN" altLang="en-US" dirty="0"/>
              <a:t>总结</a:t>
            </a:r>
            <a:endParaRPr lang="en-US" altLang="zh-CN" dirty="0"/>
          </a:p>
          <a:p>
            <a:r>
              <a:rPr lang="en-US" altLang="zh-CN" dirty="0"/>
              <a:t> 16.7  </a:t>
            </a:r>
            <a:r>
              <a:rPr lang="zh-CN" altLang="en-US" dirty="0"/>
              <a:t>习题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4297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16.1  </a:t>
            </a:r>
            <a:r>
              <a:rPr lang="zh-CN" altLang="en-US" dirty="0"/>
              <a:t>购物应用概述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err="1"/>
              <a:t>HarmonyOS</a:t>
            </a:r>
            <a:r>
              <a:rPr lang="zh-CN" altLang="en-US" dirty="0"/>
              <a:t>提供了丰富的动画组件和接口，开发者可以根据实际场景和开发需求，选用丰富的动画组件和接口来实现不同的动画效果。</a:t>
            </a:r>
          </a:p>
          <a:p>
            <a:pPr marL="0" indent="0">
              <a:buNone/>
            </a:pPr>
            <a:r>
              <a:rPr lang="zh-CN" altLang="en-US" dirty="0"/>
              <a:t>通过本章的学习，最终会构建一个简易的购物应用</a:t>
            </a:r>
            <a:r>
              <a:rPr lang="en-US" altLang="zh-CN" dirty="0" err="1"/>
              <a:t>ArkUIShopping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16.1.1  </a:t>
            </a:r>
            <a:r>
              <a:rPr lang="zh-CN" altLang="en-US" dirty="0"/>
              <a:t>购物应用的功能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16.1.2  </a:t>
            </a:r>
            <a:r>
              <a:rPr lang="zh-CN" altLang="en-US" dirty="0"/>
              <a:t>购物应用效果展示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49036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16.1.1  </a:t>
            </a:r>
            <a:r>
              <a:rPr lang="zh-CN" altLang="en-US" dirty="0"/>
              <a:t>购物应用的功能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购物应用包含两级页面，分别是主页（商品浏览页签、购物车页签、我的页签）和商品详情页面。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虽然只有两个页面，但都展示了丰富的</a:t>
            </a:r>
            <a:r>
              <a:rPr lang="en-US" altLang="zh-CN" dirty="0" err="1"/>
              <a:t>HarmonyOS</a:t>
            </a:r>
            <a:r>
              <a:rPr lang="en-US" altLang="zh-CN" dirty="0"/>
              <a:t> </a:t>
            </a:r>
            <a:r>
              <a:rPr lang="en-US" altLang="zh-CN" dirty="0" err="1"/>
              <a:t>ArkUI</a:t>
            </a:r>
            <a:r>
              <a:rPr lang="zh-CN" altLang="en-US" dirty="0"/>
              <a:t>框架组件，包括自定义弹窗容器（</a:t>
            </a:r>
            <a:r>
              <a:rPr lang="en-US" altLang="zh-CN" dirty="0"/>
              <a:t>Dialog</a:t>
            </a:r>
            <a:r>
              <a:rPr lang="zh-CN" altLang="en-US" dirty="0"/>
              <a:t>）、列表（</a:t>
            </a:r>
            <a:r>
              <a:rPr lang="en-US" altLang="zh-CN" dirty="0"/>
              <a:t>List</a:t>
            </a:r>
            <a:r>
              <a:rPr lang="zh-CN" altLang="en-US" dirty="0"/>
              <a:t>）、滑动容器（</a:t>
            </a:r>
            <a:r>
              <a:rPr lang="en-US" altLang="zh-CN" dirty="0" err="1"/>
              <a:t>Swiper</a:t>
            </a:r>
            <a:r>
              <a:rPr lang="zh-CN" altLang="en-US" dirty="0"/>
              <a:t>）、页签组件（</a:t>
            </a:r>
            <a:r>
              <a:rPr lang="en-US" altLang="zh-CN" dirty="0"/>
              <a:t>Tabs</a:t>
            </a:r>
            <a:r>
              <a:rPr lang="zh-CN" altLang="en-US" dirty="0"/>
              <a:t>）、按钮组件（</a:t>
            </a:r>
            <a:r>
              <a:rPr lang="en-US" altLang="zh-CN" dirty="0"/>
              <a:t>Button</a:t>
            </a:r>
            <a:r>
              <a:rPr lang="zh-CN" altLang="en-US" dirty="0"/>
              <a:t>）、图片组件（</a:t>
            </a:r>
            <a:r>
              <a:rPr lang="en-US" altLang="zh-CN" dirty="0"/>
              <a:t>Image</a:t>
            </a:r>
            <a:r>
              <a:rPr lang="zh-CN" altLang="en-US" dirty="0"/>
              <a:t>）、进度条组件（</a:t>
            </a:r>
            <a:r>
              <a:rPr lang="en-US" altLang="zh-CN" dirty="0"/>
              <a:t>Progress</a:t>
            </a:r>
            <a:r>
              <a:rPr lang="zh-CN" altLang="en-US" dirty="0"/>
              <a:t>）、格栅组件（</a:t>
            </a:r>
            <a:r>
              <a:rPr lang="en-US" altLang="zh-CN" dirty="0"/>
              <a:t>Grid</a:t>
            </a:r>
            <a:r>
              <a:rPr lang="zh-CN" altLang="en-US" dirty="0"/>
              <a:t>）、单选框组件（</a:t>
            </a:r>
            <a:r>
              <a:rPr lang="en-US" altLang="zh-CN" dirty="0"/>
              <a:t>Toggle</a:t>
            </a:r>
            <a:r>
              <a:rPr lang="zh-CN" altLang="en-US" dirty="0"/>
              <a:t>）、可滚动容器组件（</a:t>
            </a:r>
            <a:r>
              <a:rPr lang="en-US" altLang="zh-CN" dirty="0"/>
              <a:t>Scroll</a:t>
            </a:r>
            <a:r>
              <a:rPr lang="zh-CN" altLang="en-US" dirty="0"/>
              <a:t>）、弹性布局组件（</a:t>
            </a:r>
            <a:r>
              <a:rPr lang="en-US" altLang="zh-CN" dirty="0"/>
              <a:t>Flex</a:t>
            </a:r>
            <a:r>
              <a:rPr lang="zh-CN" altLang="en-US" dirty="0"/>
              <a:t>）、水平布局组件（</a:t>
            </a:r>
            <a:r>
              <a:rPr lang="en-US" altLang="zh-CN" dirty="0"/>
              <a:t>Row</a:t>
            </a:r>
            <a:r>
              <a:rPr lang="zh-CN" altLang="en-US" dirty="0"/>
              <a:t>）、垂直布局组件（</a:t>
            </a:r>
            <a:r>
              <a:rPr lang="en-US" altLang="zh-CN" dirty="0"/>
              <a:t>Column</a:t>
            </a:r>
            <a:r>
              <a:rPr lang="zh-CN" altLang="en-US" dirty="0"/>
              <a:t>）和路由容器组件（</a:t>
            </a:r>
            <a:r>
              <a:rPr lang="en-US" altLang="zh-CN" dirty="0"/>
              <a:t>Navigator</a:t>
            </a:r>
            <a:r>
              <a:rPr lang="zh-CN" altLang="en-US" dirty="0"/>
              <a:t>）。</a:t>
            </a:r>
          </a:p>
          <a:p>
            <a:pPr marL="0" indent="0">
              <a:buNone/>
            </a:pPr>
            <a:r>
              <a:rPr lang="zh-CN" altLang="en-US" dirty="0"/>
              <a:t>程序中所用到的资源文件都放置到</a:t>
            </a:r>
            <a:r>
              <a:rPr lang="en-US" altLang="zh-CN" dirty="0"/>
              <a:t>resources</a:t>
            </a:r>
            <a:r>
              <a:rPr lang="zh-CN" altLang="en-US" dirty="0"/>
              <a:t>下。</a:t>
            </a:r>
          </a:p>
        </p:txBody>
      </p:sp>
    </p:spTree>
    <p:extLst>
      <p:ext uri="{BB962C8B-B14F-4D97-AF65-F5344CB8AC3E}">
        <p14:creationId xmlns:p14="http://schemas.microsoft.com/office/powerpoint/2010/main" val="108732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3197" y="26209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16.1.2  </a:t>
            </a:r>
            <a:br>
              <a:rPr lang="en-US" altLang="zh-CN" dirty="0"/>
            </a:br>
            <a:r>
              <a:rPr lang="zh-CN" altLang="en-US" dirty="0"/>
              <a:t>购物应用</a:t>
            </a:r>
            <a:br>
              <a:rPr lang="en-US" altLang="zh-CN" dirty="0"/>
            </a:br>
            <a:r>
              <a:rPr lang="zh-CN" altLang="en-US" dirty="0"/>
              <a:t>效果展示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D38CBEA-5A5E-166B-169A-0A6CFDA8D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81" y="0"/>
            <a:ext cx="485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08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16.2  </a:t>
            </a:r>
            <a:r>
              <a:rPr lang="zh-CN" altLang="en-US" dirty="0"/>
              <a:t>实战：实现商品列表页签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主界面商品列表页签主要由以下</a:t>
            </a:r>
            <a:r>
              <a:rPr lang="en-US" altLang="zh-CN" dirty="0"/>
              <a:t>3</a:t>
            </a:r>
            <a:r>
              <a:rPr lang="zh-CN" altLang="en-US" dirty="0"/>
              <a:t>部分组成：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顶部的</a:t>
            </a:r>
            <a:r>
              <a:rPr lang="en-US" altLang="zh-CN" dirty="0">
                <a:solidFill>
                  <a:srgbClr val="00B0F0"/>
                </a:solidFill>
              </a:rPr>
              <a:t>Tabs</a:t>
            </a:r>
            <a:r>
              <a:rPr lang="zh-CN" altLang="en-US" dirty="0">
                <a:solidFill>
                  <a:srgbClr val="00B0F0"/>
                </a:solidFill>
              </a:rPr>
              <a:t>组件。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中间的</a:t>
            </a:r>
            <a:r>
              <a:rPr lang="en-US" altLang="zh-CN" dirty="0" err="1">
                <a:solidFill>
                  <a:srgbClr val="00B0F0"/>
                </a:solidFill>
              </a:rPr>
              <a:t>TabContent</a:t>
            </a:r>
            <a:r>
              <a:rPr lang="zh-CN" altLang="en-US" dirty="0">
                <a:solidFill>
                  <a:srgbClr val="00B0F0"/>
                </a:solidFill>
              </a:rPr>
              <a:t>组件内包含</a:t>
            </a:r>
            <a:r>
              <a:rPr lang="en-US" altLang="zh-CN" dirty="0">
                <a:solidFill>
                  <a:srgbClr val="00B0F0"/>
                </a:solidFill>
              </a:rPr>
              <a:t>List</a:t>
            </a:r>
            <a:r>
              <a:rPr lang="zh-CN" altLang="en-US" dirty="0">
                <a:solidFill>
                  <a:srgbClr val="00B0F0"/>
                </a:solidFill>
              </a:rPr>
              <a:t>组件。其中</a:t>
            </a:r>
            <a:r>
              <a:rPr lang="en-US" altLang="zh-CN" dirty="0">
                <a:solidFill>
                  <a:srgbClr val="00B0F0"/>
                </a:solidFill>
              </a:rPr>
              <a:t>List</a:t>
            </a:r>
            <a:r>
              <a:rPr lang="zh-CN" altLang="en-US" dirty="0">
                <a:solidFill>
                  <a:srgbClr val="00B0F0"/>
                </a:solidFill>
              </a:rPr>
              <a:t>组件的每个项是水平布局的，该水平布局的项又是由一个垂直布局的项和一个</a:t>
            </a:r>
            <a:r>
              <a:rPr lang="en-US" altLang="zh-CN" dirty="0">
                <a:solidFill>
                  <a:srgbClr val="00B0F0"/>
                </a:solidFill>
              </a:rPr>
              <a:t>Image</a:t>
            </a:r>
            <a:r>
              <a:rPr lang="zh-CN" altLang="en-US" dirty="0">
                <a:solidFill>
                  <a:srgbClr val="00B0F0"/>
                </a:solidFill>
              </a:rPr>
              <a:t>组件组成，垂直布局的项由</a:t>
            </a:r>
            <a:r>
              <a:rPr lang="en-US" altLang="zh-CN" dirty="0">
                <a:solidFill>
                  <a:srgbClr val="00B0F0"/>
                </a:solidFill>
              </a:rPr>
              <a:t>3</a:t>
            </a:r>
            <a:r>
              <a:rPr lang="zh-CN" altLang="en-US" dirty="0">
                <a:solidFill>
                  <a:srgbClr val="00B0F0"/>
                </a:solidFill>
              </a:rPr>
              <a:t>个</a:t>
            </a:r>
            <a:r>
              <a:rPr lang="en-US" altLang="zh-CN" dirty="0">
                <a:solidFill>
                  <a:srgbClr val="00B0F0"/>
                </a:solidFill>
              </a:rPr>
              <a:t>Text</a:t>
            </a:r>
            <a:r>
              <a:rPr lang="zh-CN" altLang="en-US" dirty="0">
                <a:solidFill>
                  <a:srgbClr val="00B0F0"/>
                </a:solidFill>
              </a:rPr>
              <a:t>组件组成。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底部的页签导航。</a:t>
            </a:r>
            <a:endParaRPr lang="en-US" altLang="zh-CN" dirty="0">
              <a:solidFill>
                <a:srgbClr val="00B0F0"/>
              </a:solidFill>
            </a:endParaRPr>
          </a:p>
          <a:p>
            <a:r>
              <a:rPr lang="en-US" altLang="zh-CN" dirty="0"/>
              <a:t>16.2.1  </a:t>
            </a:r>
            <a:r>
              <a:rPr lang="zh-CN" altLang="en-US" dirty="0"/>
              <a:t>创建一个页面</a:t>
            </a:r>
            <a:endParaRPr lang="en-US" altLang="zh-CN" dirty="0"/>
          </a:p>
          <a:p>
            <a:r>
              <a:rPr lang="en-US" altLang="zh-CN" dirty="0"/>
              <a:t>16.2.2  </a:t>
            </a:r>
            <a:r>
              <a:rPr lang="zh-CN" altLang="en-US" dirty="0"/>
              <a:t>创建模型</a:t>
            </a:r>
            <a:endParaRPr lang="en-US" altLang="zh-CN" dirty="0"/>
          </a:p>
          <a:p>
            <a:r>
              <a:rPr lang="en-US" altLang="zh-CN" dirty="0"/>
              <a:t>16.2.3  </a:t>
            </a:r>
            <a:r>
              <a:rPr lang="zh-CN" altLang="en-US" dirty="0"/>
              <a:t>创建组件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5243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16.3  </a:t>
            </a:r>
            <a:r>
              <a:rPr lang="zh-CN" altLang="en-US" dirty="0"/>
              <a:t>实战：实现购物车页签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dirty="0"/>
              <a:t>主界面购物车页签主要由以下</a:t>
            </a:r>
            <a:r>
              <a:rPr lang="en-US" altLang="zh-CN" dirty="0"/>
              <a:t>3</a:t>
            </a:r>
            <a:r>
              <a:rPr lang="zh-CN" altLang="en-US" dirty="0"/>
              <a:t>部分组成：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顶部的</a:t>
            </a:r>
            <a:r>
              <a:rPr lang="en-US" altLang="zh-CN" dirty="0">
                <a:solidFill>
                  <a:srgbClr val="00B0F0"/>
                </a:solidFill>
              </a:rPr>
              <a:t>Text</a:t>
            </a:r>
            <a:r>
              <a:rPr lang="zh-CN" altLang="en-US" dirty="0">
                <a:solidFill>
                  <a:srgbClr val="00B0F0"/>
                </a:solidFill>
              </a:rPr>
              <a:t>组件。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中间的</a:t>
            </a:r>
            <a:r>
              <a:rPr lang="en-US" altLang="zh-CN" dirty="0">
                <a:solidFill>
                  <a:srgbClr val="00B0F0"/>
                </a:solidFill>
              </a:rPr>
              <a:t>List</a:t>
            </a:r>
            <a:r>
              <a:rPr lang="zh-CN" altLang="en-US" dirty="0">
                <a:solidFill>
                  <a:srgbClr val="00B0F0"/>
                </a:solidFill>
              </a:rPr>
              <a:t>组件，其中</a:t>
            </a:r>
            <a:r>
              <a:rPr lang="en-US" altLang="zh-CN" dirty="0">
                <a:solidFill>
                  <a:srgbClr val="00B0F0"/>
                </a:solidFill>
              </a:rPr>
              <a:t>List</a:t>
            </a:r>
            <a:r>
              <a:rPr lang="zh-CN" altLang="en-US" dirty="0">
                <a:solidFill>
                  <a:srgbClr val="00B0F0"/>
                </a:solidFill>
              </a:rPr>
              <a:t>组件的</a:t>
            </a:r>
            <a:r>
              <a:rPr lang="en-US" altLang="zh-CN" dirty="0">
                <a:solidFill>
                  <a:srgbClr val="00B0F0"/>
                </a:solidFill>
              </a:rPr>
              <a:t>item</a:t>
            </a:r>
            <a:r>
              <a:rPr lang="zh-CN" altLang="en-US" dirty="0">
                <a:solidFill>
                  <a:srgbClr val="00B0F0"/>
                </a:solidFill>
              </a:rPr>
              <a:t>是水平布局的，其内包含一个</a:t>
            </a:r>
            <a:r>
              <a:rPr lang="en-US" altLang="zh-CN" dirty="0">
                <a:solidFill>
                  <a:srgbClr val="00B0F0"/>
                </a:solidFill>
              </a:rPr>
              <a:t>toggle</a:t>
            </a:r>
            <a:r>
              <a:rPr lang="zh-CN" altLang="en-US" dirty="0">
                <a:solidFill>
                  <a:srgbClr val="00B0F0"/>
                </a:solidFill>
              </a:rPr>
              <a:t>组件、一个</a:t>
            </a:r>
            <a:r>
              <a:rPr lang="en-US" altLang="zh-CN" dirty="0">
                <a:solidFill>
                  <a:srgbClr val="00B0F0"/>
                </a:solidFill>
              </a:rPr>
              <a:t>Image</a:t>
            </a:r>
            <a:r>
              <a:rPr lang="zh-CN" altLang="en-US" dirty="0">
                <a:solidFill>
                  <a:srgbClr val="00B0F0"/>
                </a:solidFill>
              </a:rPr>
              <a:t>组件和一个垂直布局的</a:t>
            </a:r>
            <a:r>
              <a:rPr lang="en-US" altLang="zh-CN" dirty="0">
                <a:solidFill>
                  <a:srgbClr val="00B0F0"/>
                </a:solidFill>
              </a:rPr>
              <a:t>item</a:t>
            </a:r>
            <a:r>
              <a:rPr lang="zh-CN" altLang="en-US" dirty="0">
                <a:solidFill>
                  <a:srgbClr val="00B0F0"/>
                </a:solidFill>
              </a:rPr>
              <a:t>，其垂直布局中的</a:t>
            </a:r>
            <a:r>
              <a:rPr lang="en-US" altLang="zh-CN" dirty="0">
                <a:solidFill>
                  <a:srgbClr val="00B0F0"/>
                </a:solidFill>
              </a:rPr>
              <a:t>item</a:t>
            </a:r>
            <a:r>
              <a:rPr lang="zh-CN" altLang="en-US" dirty="0">
                <a:solidFill>
                  <a:srgbClr val="00B0F0"/>
                </a:solidFill>
              </a:rPr>
              <a:t>是由</a:t>
            </a:r>
            <a:r>
              <a:rPr lang="en-US" altLang="zh-CN" dirty="0">
                <a:solidFill>
                  <a:srgbClr val="00B0F0"/>
                </a:solidFill>
              </a:rPr>
              <a:t>2</a:t>
            </a:r>
            <a:r>
              <a:rPr lang="zh-CN" altLang="en-US" dirty="0">
                <a:solidFill>
                  <a:srgbClr val="00B0F0"/>
                </a:solidFill>
              </a:rPr>
              <a:t>个</a:t>
            </a:r>
            <a:r>
              <a:rPr lang="en-US" altLang="zh-CN" dirty="0">
                <a:solidFill>
                  <a:srgbClr val="00B0F0"/>
                </a:solidFill>
              </a:rPr>
              <a:t>Text</a:t>
            </a:r>
            <a:r>
              <a:rPr lang="zh-CN" altLang="en-US" dirty="0">
                <a:solidFill>
                  <a:srgbClr val="00B0F0"/>
                </a:solidFill>
              </a:rPr>
              <a:t>组件组成的。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底部一个水平布局包含两个</a:t>
            </a:r>
            <a:r>
              <a:rPr lang="en-US" altLang="zh-CN" dirty="0">
                <a:solidFill>
                  <a:srgbClr val="00B0F0"/>
                </a:solidFill>
              </a:rPr>
              <a:t>Text</a:t>
            </a:r>
            <a:r>
              <a:rPr lang="zh-CN" altLang="en-US" dirty="0">
                <a:solidFill>
                  <a:srgbClr val="00B0F0"/>
                </a:solidFill>
              </a:rPr>
              <a:t>组件。</a:t>
            </a:r>
          </a:p>
          <a:p>
            <a:pPr marL="0" indent="0">
              <a:buNone/>
            </a:pPr>
            <a:r>
              <a:rPr lang="zh-CN" altLang="en-US" dirty="0"/>
              <a:t>本节我们来构建一个购物车页签（</a:t>
            </a:r>
            <a:r>
              <a:rPr lang="en-US" altLang="zh-CN" dirty="0"/>
              <a:t> </a:t>
            </a:r>
            <a:r>
              <a:rPr lang="en-US" altLang="zh-CN" dirty="0" err="1"/>
              <a:t>ShoppingCart</a:t>
            </a:r>
            <a:r>
              <a:rPr lang="en-US" altLang="zh-CN" dirty="0"/>
              <a:t> </a:t>
            </a:r>
            <a:r>
              <a:rPr lang="zh-CN" altLang="en-US" dirty="0"/>
              <a:t>），给商品列表的每个商品设置一个单选框，可以选中与取消选中，底部</a:t>
            </a:r>
            <a:r>
              <a:rPr lang="en-US" altLang="zh-CN" dirty="0"/>
              <a:t>Total</a:t>
            </a:r>
            <a:r>
              <a:rPr lang="zh-CN" altLang="en-US" dirty="0"/>
              <a:t>值也会随之增加或减少，单击</a:t>
            </a:r>
            <a:r>
              <a:rPr lang="en-US" altLang="zh-CN" dirty="0"/>
              <a:t>Check Out</a:t>
            </a:r>
            <a:r>
              <a:rPr lang="zh-CN" altLang="en-US" dirty="0"/>
              <a:t>时会触发弹窗。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16.3.1  </a:t>
            </a:r>
            <a:r>
              <a:rPr lang="zh-CN" altLang="en-US" dirty="0"/>
              <a:t>创建一个页面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16.3.2  </a:t>
            </a:r>
            <a:r>
              <a:rPr lang="zh-CN" altLang="en-US" dirty="0"/>
              <a:t>创建组件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78505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16.4  </a:t>
            </a:r>
            <a:r>
              <a:rPr lang="zh-CN" altLang="en-US" dirty="0"/>
              <a:t>实战：实现我的页签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5713" y="1870992"/>
            <a:ext cx="10508087" cy="4351338"/>
          </a:xfrm>
        </p:spPr>
        <p:txBody>
          <a:bodyPr>
            <a:normAutofit/>
          </a:bodyPr>
          <a:lstStyle/>
          <a:p>
            <a:r>
              <a:rPr lang="zh-CN" altLang="en-US" dirty="0"/>
              <a:t>我的页签主要由以下</a:t>
            </a:r>
            <a:r>
              <a:rPr lang="en-US" altLang="zh-CN" dirty="0"/>
              <a:t>4</a:t>
            </a:r>
            <a:r>
              <a:rPr lang="zh-CN" altLang="en-US" dirty="0"/>
              <a:t>部分组成：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顶部的水平布局。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顶部下面的文本加数字的水平</a:t>
            </a:r>
            <a:r>
              <a:rPr lang="en-US" altLang="zh-CN" dirty="0">
                <a:solidFill>
                  <a:srgbClr val="00B0F0"/>
                </a:solidFill>
              </a:rPr>
              <a:t>List</a:t>
            </a:r>
            <a:r>
              <a:rPr lang="zh-CN" altLang="en-US" dirty="0">
                <a:solidFill>
                  <a:srgbClr val="00B0F0"/>
                </a:solidFill>
              </a:rPr>
              <a:t>。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My </a:t>
            </a:r>
            <a:r>
              <a:rPr lang="en-US" altLang="zh-CN" dirty="0" err="1">
                <a:solidFill>
                  <a:srgbClr val="00B0F0"/>
                </a:solidFill>
              </a:rPr>
              <a:t>Transactio</a:t>
            </a:r>
            <a:r>
              <a:rPr lang="zh-CN" altLang="en-US" dirty="0">
                <a:solidFill>
                  <a:srgbClr val="00B0F0"/>
                </a:solidFill>
              </a:rPr>
              <a:t>模块，图片加文本的水平</a:t>
            </a:r>
            <a:r>
              <a:rPr lang="en-US" altLang="zh-CN" dirty="0">
                <a:solidFill>
                  <a:srgbClr val="00B0F0"/>
                </a:solidFill>
              </a:rPr>
              <a:t>List</a:t>
            </a:r>
            <a:r>
              <a:rPr lang="zh-CN" altLang="en-US" dirty="0">
                <a:solidFill>
                  <a:srgbClr val="00B0F0"/>
                </a:solidFill>
              </a:rPr>
              <a:t>。</a:t>
            </a:r>
          </a:p>
          <a:p>
            <a:r>
              <a:rPr lang="en-US" altLang="zh-CN" dirty="0">
                <a:solidFill>
                  <a:srgbClr val="00B0F0"/>
                </a:solidFill>
              </a:rPr>
              <a:t>More</a:t>
            </a:r>
            <a:r>
              <a:rPr lang="zh-CN" altLang="en-US" dirty="0">
                <a:solidFill>
                  <a:srgbClr val="00B0F0"/>
                </a:solidFill>
              </a:rPr>
              <a:t>模块，图片加文本的</a:t>
            </a:r>
            <a:r>
              <a:rPr lang="en-US" altLang="zh-CN" dirty="0">
                <a:solidFill>
                  <a:srgbClr val="00B0F0"/>
                </a:solidFill>
              </a:rPr>
              <a:t>Grid</a:t>
            </a:r>
            <a:r>
              <a:rPr lang="zh-CN" altLang="en-US" dirty="0">
                <a:solidFill>
                  <a:srgbClr val="00B0F0"/>
                </a:solidFill>
              </a:rPr>
              <a:t>。</a:t>
            </a:r>
          </a:p>
          <a:p>
            <a:r>
              <a:rPr lang="zh-CN" altLang="en-US" dirty="0"/>
              <a:t>本节将详细介绍构建主页我的页签的详细步骤。</a:t>
            </a:r>
            <a:endParaRPr lang="en-US" altLang="zh-CN" dirty="0"/>
          </a:p>
          <a:p>
            <a:r>
              <a:rPr lang="en-US" altLang="zh-CN" dirty="0"/>
              <a:t>16.4.1  </a:t>
            </a:r>
            <a:r>
              <a:rPr lang="zh-CN" altLang="en-US" dirty="0"/>
              <a:t>创建一个页面</a:t>
            </a:r>
            <a:endParaRPr lang="en-US" altLang="zh-CN" dirty="0"/>
          </a:p>
          <a:p>
            <a:r>
              <a:rPr lang="en-US" altLang="zh-CN" dirty="0"/>
              <a:t>16.4.2  </a:t>
            </a:r>
            <a:r>
              <a:rPr lang="zh-CN" altLang="en-US" dirty="0"/>
              <a:t>创建组件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7371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1121</TotalTime>
  <Words>888</Words>
  <Application>Microsoft Office PowerPoint</Application>
  <PresentationFormat>宽屏</PresentationFormat>
  <Paragraphs>72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主题</vt:lpstr>
      <vt:lpstr>第16章  综合实战（3）：购物应用</vt:lpstr>
      <vt:lpstr>本章简介</vt:lpstr>
      <vt:lpstr>本章内容</vt:lpstr>
      <vt:lpstr>16.1  购物应用概述</vt:lpstr>
      <vt:lpstr>16.1.1  购物应用的功能</vt:lpstr>
      <vt:lpstr>16.1.2   购物应用 效果展示</vt:lpstr>
      <vt:lpstr>16.2  实战：实现商品列表页签</vt:lpstr>
      <vt:lpstr> 16.3  实战：实现购物车页签</vt:lpstr>
      <vt:lpstr>16.4  实战：实现我的页签</vt:lpstr>
      <vt:lpstr> 16.5  实战：商品详情页面</vt:lpstr>
      <vt:lpstr> 16.6   本章小结</vt:lpstr>
      <vt:lpstr>  16.7  上机练习：实现一个购物应用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课程前言</dc:title>
  <dc:creator>Lenovo</dc:creator>
  <cp:lastModifiedBy>伟卫 柳</cp:lastModifiedBy>
  <cp:revision>166</cp:revision>
  <dcterms:created xsi:type="dcterms:W3CDTF">2020-09-05T11:09:37Z</dcterms:created>
  <dcterms:modified xsi:type="dcterms:W3CDTF">2024-11-24T15:07:24Z</dcterms:modified>
</cp:coreProperties>
</file>