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257" r:id="rId3"/>
    <p:sldId id="259" r:id="rId4"/>
    <p:sldId id="260" r:id="rId5"/>
    <p:sldId id="389" r:id="rId6"/>
    <p:sldId id="348" r:id="rId7"/>
    <p:sldId id="350" r:id="rId8"/>
    <p:sldId id="380" r:id="rId9"/>
    <p:sldId id="385" r:id="rId10"/>
    <p:sldId id="384" r:id="rId11"/>
    <p:sldId id="274"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60" y="3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B12353-9C6D-4E57-B681-9AA38506FFDA}" type="datetimeFigureOut">
              <a:rPr lang="zh-CN" altLang="en-US" smtClean="0"/>
              <a:t>2024/11/24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FA62B2-30AC-4284-A381-59E54ABAC126}" type="slidenum">
              <a:rPr lang="zh-CN" altLang="en-US" smtClean="0"/>
              <a:t>‹#›</a:t>
            </a:fld>
            <a:endParaRPr lang="zh-CN" altLang="en-US"/>
          </a:p>
        </p:txBody>
      </p:sp>
    </p:spTree>
    <p:extLst>
      <p:ext uri="{BB962C8B-B14F-4D97-AF65-F5344CB8AC3E}">
        <p14:creationId xmlns:p14="http://schemas.microsoft.com/office/powerpoint/2010/main" val="169643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445660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969262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008147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1188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1536012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69307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544738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936736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250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27501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5513AA-8199-4004-9AC0-7FD933396CD1}" type="datetimeFigureOut">
              <a:rPr lang="zh-CN" altLang="en-US" smtClean="0"/>
              <a:t>2024/11/24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736148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513AA-8199-4004-9AC0-7FD933396CD1}" type="datetimeFigureOut">
              <a:rPr lang="zh-CN" altLang="en-US" smtClean="0"/>
              <a:t>2024/11/24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B38B04-7060-45E1-B15C-B980B95B0C16}" type="slidenum">
              <a:rPr lang="zh-CN" altLang="en-US" smtClean="0"/>
              <a:t>‹#›</a:t>
            </a:fld>
            <a:endParaRPr lang="zh-CN" altLang="en-US"/>
          </a:p>
        </p:txBody>
      </p:sp>
    </p:spTree>
    <p:extLst>
      <p:ext uri="{BB962C8B-B14F-4D97-AF65-F5344CB8AC3E}">
        <p14:creationId xmlns:p14="http://schemas.microsoft.com/office/powerpoint/2010/main" val="3322681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5095" y="1122363"/>
            <a:ext cx="11122324" cy="2387600"/>
          </a:xfrm>
        </p:spPr>
        <p:txBody>
          <a:bodyPr>
            <a:normAutofit fontScale="90000"/>
          </a:bodyPr>
          <a:lstStyle/>
          <a:p>
            <a:r>
              <a:rPr lang="zh-CN" altLang="en-US" dirty="0"/>
              <a:t>第</a:t>
            </a:r>
            <a:r>
              <a:rPr lang="en-US" altLang="zh-CN" dirty="0"/>
              <a:t>15</a:t>
            </a:r>
            <a:r>
              <a:rPr lang="zh-CN" altLang="en-US" dirty="0"/>
              <a:t>章 </a:t>
            </a:r>
            <a:br>
              <a:rPr lang="zh-CN" altLang="en-US" dirty="0"/>
            </a:br>
            <a:r>
              <a:rPr lang="zh-CN" altLang="en-US" dirty="0"/>
              <a:t>综合实战（</a:t>
            </a:r>
            <a:r>
              <a:rPr lang="en-US" altLang="zh-CN" dirty="0"/>
              <a:t>2</a:t>
            </a:r>
            <a:r>
              <a:rPr lang="zh-CN" altLang="en-US" dirty="0"/>
              <a:t>）：一多图片查看器</a:t>
            </a: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6666014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3" y="-433368"/>
            <a:ext cx="10515600" cy="1325563"/>
          </a:xfrm>
        </p:spPr>
        <p:txBody>
          <a:bodyPr>
            <a:normAutofit fontScale="90000"/>
          </a:bodyPr>
          <a:lstStyle/>
          <a:p>
            <a:br>
              <a:rPr lang="zh-CN" altLang="en-US" dirty="0"/>
            </a:br>
            <a:br>
              <a:rPr lang="zh-CN" altLang="en-US" dirty="0"/>
            </a:br>
            <a:r>
              <a:rPr lang="zh-CN" altLang="en-US" dirty="0"/>
              <a:t> </a:t>
            </a:r>
            <a:r>
              <a:rPr lang="en-US" altLang="zh-CN" dirty="0"/>
              <a:t>15.6  </a:t>
            </a:r>
            <a:r>
              <a:rPr lang="zh-CN" altLang="en-US" dirty="0"/>
              <a:t>本章小结</a:t>
            </a:r>
          </a:p>
        </p:txBody>
      </p:sp>
      <p:sp>
        <p:nvSpPr>
          <p:cNvPr id="3" name="文本框 2"/>
          <p:cNvSpPr txBox="1"/>
          <p:nvPr/>
        </p:nvSpPr>
        <p:spPr>
          <a:xfrm>
            <a:off x="928353" y="1506829"/>
            <a:ext cx="10714148" cy="769441"/>
          </a:xfrm>
          <a:prstGeom prst="rect">
            <a:avLst/>
          </a:prstGeom>
          <a:noFill/>
        </p:spPr>
        <p:txBody>
          <a:bodyPr wrap="square" rtlCol="0">
            <a:spAutoFit/>
          </a:bodyPr>
          <a:lstStyle/>
          <a:p>
            <a:r>
              <a:rPr lang="zh-CN" altLang="en-US" sz="1600" dirty="0"/>
              <a:t>本章介绍了如何实现图片查看器的完整功能，并且实现了“一次开发多端部署”的特征。图片查看器的开发内容涉及顶部区域、中部图片显示区、图片预览列表、底部区域操作栏、尺寸适配等。</a:t>
            </a:r>
            <a:endParaRPr lang="en-US" altLang="zh-CN" sz="1600" dirty="0"/>
          </a:p>
          <a:p>
            <a:endParaRPr lang="zh-CN" altLang="en-US" sz="1200" dirty="0"/>
          </a:p>
        </p:txBody>
      </p:sp>
    </p:spTree>
    <p:extLst>
      <p:ext uri="{BB962C8B-B14F-4D97-AF65-F5344CB8AC3E}">
        <p14:creationId xmlns:p14="http://schemas.microsoft.com/office/powerpoint/2010/main" val="1640706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a:t>15.7  </a:t>
            </a:r>
            <a:r>
              <a:rPr lang="zh-CN" altLang="en-US" dirty="0"/>
              <a:t>上机练习：图片查看器</a:t>
            </a:r>
          </a:p>
        </p:txBody>
      </p:sp>
      <p:sp>
        <p:nvSpPr>
          <p:cNvPr id="5" name="文本框 4"/>
          <p:cNvSpPr txBox="1"/>
          <p:nvPr/>
        </p:nvSpPr>
        <p:spPr>
          <a:xfrm>
            <a:off x="838200" y="1867438"/>
            <a:ext cx="10723808" cy="2862322"/>
          </a:xfrm>
          <a:prstGeom prst="rect">
            <a:avLst/>
          </a:prstGeom>
          <a:noFill/>
        </p:spPr>
        <p:txBody>
          <a:bodyPr wrap="square" rtlCol="0">
            <a:spAutoFit/>
          </a:bodyPr>
          <a:lstStyle/>
          <a:p>
            <a:r>
              <a:rPr lang="zh-CN" altLang="en-US" dirty="0"/>
              <a:t>任务要求：参考本章所学的知识，实现一个图片查看器的应用，并实现“一次开发多端部署”特征。</a:t>
            </a:r>
          </a:p>
          <a:p>
            <a:r>
              <a:rPr lang="zh-CN" altLang="en-US" dirty="0"/>
              <a:t>练习步骤：</a:t>
            </a:r>
          </a:p>
          <a:p>
            <a:r>
              <a:rPr lang="zh-CN" altLang="en-US" dirty="0"/>
              <a:t>（</a:t>
            </a:r>
            <a:r>
              <a:rPr lang="en-US" altLang="zh-CN" dirty="0"/>
              <a:t>1</a:t>
            </a:r>
            <a:r>
              <a:rPr lang="zh-CN" altLang="en-US" dirty="0"/>
              <a:t>）</a:t>
            </a:r>
            <a:r>
              <a:rPr lang="en-US" altLang="zh-CN" dirty="0"/>
              <a:t>UX</a:t>
            </a:r>
            <a:r>
              <a:rPr lang="zh-CN" altLang="en-US" dirty="0"/>
              <a:t>设计；</a:t>
            </a:r>
          </a:p>
          <a:p>
            <a:r>
              <a:rPr lang="zh-CN" altLang="en-US" dirty="0"/>
              <a:t>（</a:t>
            </a:r>
            <a:r>
              <a:rPr lang="en-US" altLang="zh-CN" dirty="0"/>
              <a:t>2</a:t>
            </a:r>
            <a:r>
              <a:rPr lang="zh-CN" altLang="en-US" dirty="0"/>
              <a:t>）梳理模块的依赖关系；</a:t>
            </a:r>
          </a:p>
          <a:p>
            <a:r>
              <a:rPr lang="zh-CN" altLang="en-US" dirty="0"/>
              <a:t>（</a:t>
            </a:r>
            <a:r>
              <a:rPr lang="en-US" altLang="zh-CN" dirty="0"/>
              <a:t>3</a:t>
            </a:r>
            <a:r>
              <a:rPr lang="zh-CN" altLang="en-US" dirty="0"/>
              <a:t>）实现顶部区域；</a:t>
            </a:r>
          </a:p>
          <a:p>
            <a:r>
              <a:rPr lang="zh-CN" altLang="en-US" dirty="0"/>
              <a:t>（</a:t>
            </a:r>
            <a:r>
              <a:rPr lang="en-US" altLang="zh-CN" dirty="0"/>
              <a:t>3</a:t>
            </a:r>
            <a:r>
              <a:rPr lang="zh-CN" altLang="en-US" dirty="0"/>
              <a:t>）实现中部图片显示区；</a:t>
            </a:r>
          </a:p>
          <a:p>
            <a:r>
              <a:rPr lang="zh-CN" altLang="en-US" dirty="0"/>
              <a:t>（</a:t>
            </a:r>
            <a:r>
              <a:rPr lang="en-US" altLang="zh-CN" dirty="0"/>
              <a:t>4</a:t>
            </a:r>
            <a:r>
              <a:rPr lang="zh-CN" altLang="en-US" dirty="0"/>
              <a:t>）实现图片预览列表；</a:t>
            </a:r>
          </a:p>
          <a:p>
            <a:r>
              <a:rPr lang="zh-CN" altLang="en-US" dirty="0"/>
              <a:t>（</a:t>
            </a:r>
            <a:r>
              <a:rPr lang="en-US" altLang="zh-CN" dirty="0"/>
              <a:t>5</a:t>
            </a:r>
            <a:r>
              <a:rPr lang="zh-CN" altLang="en-US" dirty="0"/>
              <a:t>）实现底部区域操作栏；</a:t>
            </a:r>
          </a:p>
          <a:p>
            <a:r>
              <a:rPr lang="zh-CN" altLang="en-US" dirty="0"/>
              <a:t>（</a:t>
            </a:r>
            <a:r>
              <a:rPr lang="en-US" altLang="zh-CN" dirty="0"/>
              <a:t>6</a:t>
            </a:r>
            <a:r>
              <a:rPr lang="zh-CN" altLang="en-US" dirty="0"/>
              <a:t>）实现多种设备的尺寸适配。</a:t>
            </a:r>
          </a:p>
          <a:p>
            <a:r>
              <a:rPr lang="zh-CN" altLang="en-US" dirty="0"/>
              <a:t>代码参考：见“</a:t>
            </a:r>
            <a:r>
              <a:rPr lang="en-US" altLang="zh-CN" dirty="0" err="1"/>
              <a:t>ArkTSMultiPicture</a:t>
            </a:r>
            <a:r>
              <a:rPr lang="en-US" altLang="zh-CN" dirty="0"/>
              <a:t>”</a:t>
            </a:r>
            <a:r>
              <a:rPr lang="zh-CN" altLang="en-US" dirty="0"/>
              <a:t>应用。</a:t>
            </a:r>
          </a:p>
        </p:txBody>
      </p:sp>
    </p:spTree>
    <p:extLst>
      <p:ext uri="{BB962C8B-B14F-4D97-AF65-F5344CB8AC3E}">
        <p14:creationId xmlns:p14="http://schemas.microsoft.com/office/powerpoint/2010/main" val="1484870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本章简介</a:t>
            </a:r>
          </a:p>
        </p:txBody>
      </p:sp>
      <p:sp>
        <p:nvSpPr>
          <p:cNvPr id="3" name="内容占位符 2"/>
          <p:cNvSpPr>
            <a:spLocks noGrp="1"/>
          </p:cNvSpPr>
          <p:nvPr>
            <p:ph idx="1"/>
          </p:nvPr>
        </p:nvSpPr>
        <p:spPr/>
        <p:txBody>
          <a:bodyPr/>
          <a:lstStyle/>
          <a:p>
            <a:r>
              <a:rPr lang="zh-CN" altLang="en-US" dirty="0"/>
              <a:t>在第</a:t>
            </a:r>
            <a:r>
              <a:rPr lang="en-US" altLang="zh-CN" dirty="0"/>
              <a:t>12</a:t>
            </a:r>
            <a:r>
              <a:rPr lang="zh-CN" altLang="en-US" dirty="0"/>
              <a:t>章，已经初步介绍了一多的定义、目标等，并且从</a:t>
            </a:r>
            <a:r>
              <a:rPr lang="en-US" altLang="zh-CN" dirty="0"/>
              <a:t>UX</a:t>
            </a:r>
            <a:r>
              <a:rPr lang="zh-CN" altLang="en-US" dirty="0"/>
              <a:t>设计角度，快速开发出适配多种类型设备的图片查看器的</a:t>
            </a:r>
            <a:r>
              <a:rPr lang="en-US" altLang="zh-CN" dirty="0"/>
              <a:t>UI</a:t>
            </a:r>
            <a:r>
              <a:rPr lang="zh-CN" altLang="en-US" dirty="0"/>
              <a:t>原型。</a:t>
            </a:r>
          </a:p>
          <a:p>
            <a:r>
              <a:rPr lang="zh-CN" altLang="en-US" dirty="0"/>
              <a:t>本章基于图片查看器的</a:t>
            </a:r>
            <a:r>
              <a:rPr lang="en-US" altLang="zh-CN" dirty="0"/>
              <a:t>UI</a:t>
            </a:r>
            <a:r>
              <a:rPr lang="zh-CN" altLang="en-US" dirty="0"/>
              <a:t>原型，继续深入介绍如何实现图片查看器的完整功能。</a:t>
            </a:r>
          </a:p>
        </p:txBody>
      </p:sp>
    </p:spTree>
    <p:extLst>
      <p:ext uri="{BB962C8B-B14F-4D97-AF65-F5344CB8AC3E}">
        <p14:creationId xmlns:p14="http://schemas.microsoft.com/office/powerpoint/2010/main" val="2336941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本章内容</a:t>
            </a:r>
          </a:p>
        </p:txBody>
      </p:sp>
      <p:sp>
        <p:nvSpPr>
          <p:cNvPr id="3" name="内容占位符 2"/>
          <p:cNvSpPr>
            <a:spLocks noGrp="1"/>
          </p:cNvSpPr>
          <p:nvPr>
            <p:ph idx="1"/>
          </p:nvPr>
        </p:nvSpPr>
        <p:spPr/>
        <p:txBody>
          <a:bodyPr>
            <a:normAutofit/>
          </a:bodyPr>
          <a:lstStyle/>
          <a:p>
            <a:endParaRPr lang="zh-CN" altLang="en-US" dirty="0"/>
          </a:p>
          <a:p>
            <a:pPr marL="0" indent="0">
              <a:buNone/>
            </a:pPr>
            <a:r>
              <a:rPr lang="en-US" altLang="zh-CN" dirty="0"/>
              <a:t>15.1  UX</a:t>
            </a:r>
            <a:r>
              <a:rPr lang="zh-CN" altLang="en-US" dirty="0"/>
              <a:t>设计</a:t>
            </a:r>
            <a:endParaRPr lang="en-US" altLang="zh-CN" dirty="0"/>
          </a:p>
          <a:p>
            <a:pPr marL="0" indent="0">
              <a:buNone/>
            </a:pPr>
            <a:r>
              <a:rPr lang="en-US" altLang="zh-CN" dirty="0"/>
              <a:t>15.2  </a:t>
            </a:r>
            <a:r>
              <a:rPr lang="zh-CN" altLang="en-US" dirty="0"/>
              <a:t>架构设计</a:t>
            </a:r>
            <a:endParaRPr lang="en-US" altLang="zh-CN" dirty="0"/>
          </a:p>
          <a:p>
            <a:pPr marL="0" indent="0">
              <a:buNone/>
            </a:pPr>
            <a:r>
              <a:rPr lang="en-US" altLang="zh-CN" dirty="0"/>
              <a:t>15.3  </a:t>
            </a:r>
            <a:r>
              <a:rPr lang="en-US" altLang="zh-CN" dirty="0" err="1"/>
              <a:t>pictureView</a:t>
            </a:r>
            <a:r>
              <a:rPr lang="zh-CN" altLang="en-US" dirty="0"/>
              <a:t>模块实现</a:t>
            </a:r>
            <a:endParaRPr lang="en-US" altLang="zh-CN" dirty="0"/>
          </a:p>
          <a:p>
            <a:pPr marL="0" indent="0">
              <a:buNone/>
            </a:pPr>
            <a:r>
              <a:rPr lang="en-US" altLang="zh-CN" dirty="0"/>
              <a:t>15.4  base</a:t>
            </a:r>
            <a:r>
              <a:rPr lang="zh-CN" altLang="en-US" dirty="0"/>
              <a:t>模块实现</a:t>
            </a:r>
            <a:endParaRPr lang="en-US" altLang="zh-CN" dirty="0"/>
          </a:p>
          <a:p>
            <a:pPr marL="0" indent="0">
              <a:buNone/>
            </a:pPr>
            <a:r>
              <a:rPr lang="en-US" altLang="zh-CN" dirty="0"/>
              <a:t>15.5  default</a:t>
            </a:r>
            <a:r>
              <a:rPr lang="zh-CN" altLang="en-US" dirty="0"/>
              <a:t>模块实现</a:t>
            </a:r>
            <a:endParaRPr lang="en-US" altLang="zh-CN" dirty="0"/>
          </a:p>
          <a:p>
            <a:pPr marL="0" indent="0">
              <a:buNone/>
            </a:pPr>
            <a:r>
              <a:rPr lang="en-US" altLang="zh-CN" dirty="0"/>
              <a:t>15.6  </a:t>
            </a:r>
            <a:r>
              <a:rPr lang="zh-CN" altLang="en-US" dirty="0"/>
              <a:t>本章小结</a:t>
            </a:r>
            <a:endParaRPr lang="en-US" altLang="zh-CN" dirty="0"/>
          </a:p>
          <a:p>
            <a:pPr marL="0" indent="0">
              <a:buNone/>
            </a:pPr>
            <a:r>
              <a:rPr lang="en-US" altLang="zh-CN" dirty="0"/>
              <a:t>15.7  </a:t>
            </a:r>
            <a:r>
              <a:rPr lang="zh-CN" altLang="en-US" dirty="0"/>
              <a:t>上机练习：图片查看器</a:t>
            </a:r>
            <a:endParaRPr lang="en-US" altLang="zh-CN" dirty="0"/>
          </a:p>
        </p:txBody>
      </p:sp>
    </p:spTree>
    <p:extLst>
      <p:ext uri="{BB962C8B-B14F-4D97-AF65-F5344CB8AC3E}">
        <p14:creationId xmlns:p14="http://schemas.microsoft.com/office/powerpoint/2010/main" val="544297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15.1  UX</a:t>
            </a:r>
            <a:r>
              <a:rPr lang="zh-CN" altLang="en-US" dirty="0"/>
              <a:t>设计</a:t>
            </a:r>
          </a:p>
        </p:txBody>
      </p:sp>
      <p:sp>
        <p:nvSpPr>
          <p:cNvPr id="3" name="内容占位符 2"/>
          <p:cNvSpPr>
            <a:spLocks noGrp="1"/>
          </p:cNvSpPr>
          <p:nvPr>
            <p:ph idx="1"/>
          </p:nvPr>
        </p:nvSpPr>
        <p:spPr/>
        <p:txBody>
          <a:bodyPr>
            <a:normAutofit/>
          </a:bodyPr>
          <a:lstStyle/>
          <a:p>
            <a:pPr marL="0" indent="0">
              <a:buNone/>
            </a:pPr>
            <a:r>
              <a:rPr lang="zh-CN" altLang="en-US" dirty="0"/>
              <a:t>本小节将以图片查看器为例，介绍如何使用自适应布局能力和响应式布局能力适配不同尺寸的窗口，以实现“一多”功能。</a:t>
            </a:r>
          </a:p>
          <a:p>
            <a:pPr marL="0" indent="0">
              <a:buNone/>
            </a:pPr>
            <a:r>
              <a:rPr lang="zh-CN" altLang="en-US" dirty="0"/>
              <a:t>本章示例源码可以在“</a:t>
            </a:r>
            <a:r>
              <a:rPr lang="en-US" altLang="zh-CN" dirty="0" err="1"/>
              <a:t>ArkTSMultiPicture</a:t>
            </a:r>
            <a:r>
              <a:rPr lang="en-US" altLang="zh-CN" dirty="0"/>
              <a:t>”</a:t>
            </a:r>
            <a:r>
              <a:rPr lang="zh-CN" altLang="en-US" dirty="0"/>
              <a:t>应用中找到。</a:t>
            </a:r>
          </a:p>
          <a:p>
            <a:pPr marL="0" indent="0">
              <a:buNone/>
            </a:pPr>
            <a:r>
              <a:rPr lang="zh-CN" altLang="en-US" dirty="0"/>
              <a:t>图片查看器的</a:t>
            </a:r>
            <a:r>
              <a:rPr lang="en-US" altLang="zh-CN" dirty="0"/>
              <a:t>UX</a:t>
            </a:r>
            <a:r>
              <a:rPr lang="zh-CN" altLang="en-US" dirty="0"/>
              <a:t>设计从最初的设计阶段开始就拉通综合考虑到多设备适配。默认设备和平板对应于小设备、中设备及大设备，本示例以这</a:t>
            </a:r>
            <a:r>
              <a:rPr lang="en-US" altLang="zh-CN" dirty="0"/>
              <a:t>3</a:t>
            </a:r>
            <a:r>
              <a:rPr lang="zh-CN" altLang="en-US" dirty="0"/>
              <a:t>类设备场景为例，介绍不同设备上的</a:t>
            </a:r>
            <a:r>
              <a:rPr lang="en-US" altLang="zh-CN" dirty="0"/>
              <a:t>UX</a:t>
            </a:r>
            <a:r>
              <a:rPr lang="zh-CN" altLang="en-US" dirty="0"/>
              <a:t>设计。一个典型的图片查看器的小设备、中设备及大设备</a:t>
            </a:r>
            <a:r>
              <a:rPr lang="en-US" altLang="zh-CN" dirty="0"/>
              <a:t>UX</a:t>
            </a:r>
            <a:r>
              <a:rPr lang="zh-CN" altLang="en-US" dirty="0"/>
              <a:t>设计如图</a:t>
            </a:r>
            <a:r>
              <a:rPr lang="en-US" altLang="zh-CN" dirty="0"/>
              <a:t>15-1~</a:t>
            </a:r>
            <a:r>
              <a:rPr lang="zh-CN" altLang="en-US" dirty="0"/>
              <a:t>图</a:t>
            </a:r>
            <a:r>
              <a:rPr lang="en-US" altLang="zh-CN" dirty="0"/>
              <a:t>15-3</a:t>
            </a:r>
            <a:r>
              <a:rPr lang="zh-CN" altLang="en-US" dirty="0"/>
              <a:t>所示。</a:t>
            </a:r>
          </a:p>
        </p:txBody>
      </p:sp>
    </p:spTree>
    <p:extLst>
      <p:ext uri="{BB962C8B-B14F-4D97-AF65-F5344CB8AC3E}">
        <p14:creationId xmlns:p14="http://schemas.microsoft.com/office/powerpoint/2010/main" val="2549036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553AB00-7BC3-6F4B-6485-FE6EA0F92805}"/>
              </a:ext>
            </a:extLst>
          </p:cNvPr>
          <p:cNvPicPr>
            <a:picLocks noChangeAspect="1"/>
          </p:cNvPicPr>
          <p:nvPr/>
        </p:nvPicPr>
        <p:blipFill>
          <a:blip r:embed="rId2"/>
          <a:stretch>
            <a:fillRect/>
          </a:stretch>
        </p:blipFill>
        <p:spPr>
          <a:xfrm>
            <a:off x="3103198" y="0"/>
            <a:ext cx="5985604" cy="6858000"/>
          </a:xfrm>
          <a:prstGeom prst="rect">
            <a:avLst/>
          </a:prstGeom>
        </p:spPr>
      </p:pic>
    </p:spTree>
    <p:extLst>
      <p:ext uri="{BB962C8B-B14F-4D97-AF65-F5344CB8AC3E}">
        <p14:creationId xmlns:p14="http://schemas.microsoft.com/office/powerpoint/2010/main" val="3427400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15.2  </a:t>
            </a:r>
            <a:r>
              <a:rPr lang="zh-CN" altLang="en-US" dirty="0"/>
              <a:t>架构设计</a:t>
            </a:r>
          </a:p>
        </p:txBody>
      </p:sp>
      <p:sp>
        <p:nvSpPr>
          <p:cNvPr id="3" name="内容占位符 2"/>
          <p:cNvSpPr>
            <a:spLocks noGrp="1"/>
          </p:cNvSpPr>
          <p:nvPr>
            <p:ph idx="1"/>
          </p:nvPr>
        </p:nvSpPr>
        <p:spPr>
          <a:xfrm>
            <a:off x="838200" y="1825625"/>
            <a:ext cx="7758545" cy="4351338"/>
          </a:xfrm>
        </p:spPr>
        <p:txBody>
          <a:bodyPr>
            <a:normAutofit lnSpcReduction="10000"/>
          </a:bodyPr>
          <a:lstStyle/>
          <a:p>
            <a:pPr marL="0" indent="0">
              <a:buNone/>
            </a:pPr>
            <a:r>
              <a:rPr lang="zh-CN" altLang="en-US" dirty="0"/>
              <a:t>图片查看器采用</a:t>
            </a:r>
            <a:r>
              <a:rPr lang="en-US" altLang="zh-CN" dirty="0"/>
              <a:t>HarmonyOS</a:t>
            </a:r>
            <a:r>
              <a:rPr lang="zh-CN" altLang="en-US" dirty="0"/>
              <a:t>一多所推荐的三层工程结构，整个应用结构分为</a:t>
            </a:r>
            <a:r>
              <a:rPr lang="en-US" altLang="zh-CN" dirty="0"/>
              <a:t>common</a:t>
            </a:r>
            <a:r>
              <a:rPr lang="zh-CN" altLang="en-US" dirty="0"/>
              <a:t>、</a:t>
            </a:r>
            <a:r>
              <a:rPr lang="en-US" altLang="zh-CN" dirty="0"/>
              <a:t>features</a:t>
            </a:r>
            <a:r>
              <a:rPr lang="zh-CN" altLang="en-US" dirty="0"/>
              <a:t>、</a:t>
            </a:r>
            <a:r>
              <a:rPr lang="en-US" altLang="zh-CN" dirty="0"/>
              <a:t>product</a:t>
            </a:r>
            <a:r>
              <a:rPr lang="zh-CN" altLang="en-US" dirty="0"/>
              <a:t>三层。工程结构如图</a:t>
            </a:r>
            <a:r>
              <a:rPr lang="en-US" altLang="zh-CN" dirty="0"/>
              <a:t>15-5</a:t>
            </a:r>
            <a:r>
              <a:rPr lang="zh-CN" altLang="en-US" dirty="0"/>
              <a:t>所示。</a:t>
            </a:r>
          </a:p>
          <a:p>
            <a:pPr marL="0" indent="0">
              <a:buNone/>
            </a:pPr>
            <a:r>
              <a:rPr lang="zh-CN" altLang="en-US" dirty="0"/>
              <a:t>其中，</a:t>
            </a:r>
          </a:p>
          <a:p>
            <a:pPr>
              <a:buFont typeface="Wingdings" panose="05000000000000000000" pitchFamily="2" charset="2"/>
              <a:buChar char="l"/>
            </a:pPr>
            <a:r>
              <a:rPr lang="en-US" altLang="zh-CN" dirty="0"/>
              <a:t>common</a:t>
            </a:r>
            <a:r>
              <a:rPr lang="zh-CN" altLang="en-US" dirty="0"/>
              <a:t>：公共特性目录，用于存放公共的类、工具等；</a:t>
            </a:r>
          </a:p>
          <a:p>
            <a:pPr>
              <a:buFont typeface="Wingdings" panose="05000000000000000000" pitchFamily="2" charset="2"/>
              <a:buChar char="l"/>
            </a:pPr>
            <a:r>
              <a:rPr lang="en-US" altLang="zh-CN" dirty="0"/>
              <a:t>features</a:t>
            </a:r>
            <a:r>
              <a:rPr lang="zh-CN" altLang="en-US" dirty="0"/>
              <a:t>：功能目录，用于存放业务功能，比如本章所要介绍的图片查看功能；</a:t>
            </a:r>
          </a:p>
          <a:p>
            <a:pPr>
              <a:buFont typeface="Wingdings" panose="05000000000000000000" pitchFamily="2" charset="2"/>
              <a:buChar char="l"/>
            </a:pPr>
            <a:r>
              <a:rPr lang="en-US" altLang="zh-CN" dirty="0"/>
              <a:t>product</a:t>
            </a:r>
            <a:r>
              <a:rPr lang="zh-CN" altLang="en-US" dirty="0"/>
              <a:t>：产品层目录，用于存放不同设备差异性的部分。</a:t>
            </a:r>
          </a:p>
        </p:txBody>
      </p:sp>
      <p:pic>
        <p:nvPicPr>
          <p:cNvPr id="5" name="图片 4">
            <a:extLst>
              <a:ext uri="{FF2B5EF4-FFF2-40B4-BE49-F238E27FC236}">
                <a16:creationId xmlns:a16="http://schemas.microsoft.com/office/drawing/2014/main" id="{4C9F970E-82E5-9082-A3FB-7EE283F2EB0D}"/>
              </a:ext>
            </a:extLst>
          </p:cNvPr>
          <p:cNvPicPr>
            <a:picLocks noChangeAspect="1"/>
          </p:cNvPicPr>
          <p:nvPr/>
        </p:nvPicPr>
        <p:blipFill>
          <a:blip r:embed="rId2"/>
          <a:stretch>
            <a:fillRect/>
          </a:stretch>
        </p:blipFill>
        <p:spPr>
          <a:xfrm>
            <a:off x="8876697" y="0"/>
            <a:ext cx="2779059" cy="6858000"/>
          </a:xfrm>
          <a:prstGeom prst="rect">
            <a:avLst/>
          </a:prstGeom>
        </p:spPr>
      </p:pic>
    </p:spTree>
    <p:extLst>
      <p:ext uri="{BB962C8B-B14F-4D97-AF65-F5344CB8AC3E}">
        <p14:creationId xmlns:p14="http://schemas.microsoft.com/office/powerpoint/2010/main" val="2175243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199" y="-291699"/>
            <a:ext cx="10515600" cy="1325563"/>
          </a:xfrm>
        </p:spPr>
        <p:txBody>
          <a:bodyPr>
            <a:normAutofit fontScale="90000"/>
          </a:bodyPr>
          <a:lstStyle/>
          <a:p>
            <a:br>
              <a:rPr lang="zh-CN" altLang="en-US" dirty="0"/>
            </a:br>
            <a:br>
              <a:rPr lang="zh-CN" altLang="en-US" dirty="0"/>
            </a:br>
            <a:r>
              <a:rPr lang="en-US" altLang="zh-CN" dirty="0"/>
              <a:t>15.3  </a:t>
            </a:r>
            <a:r>
              <a:rPr lang="en-US" altLang="zh-CN" dirty="0" err="1"/>
              <a:t>pictureView</a:t>
            </a:r>
            <a:r>
              <a:rPr lang="zh-CN" altLang="en-US" dirty="0"/>
              <a:t>模块实现</a:t>
            </a:r>
          </a:p>
        </p:txBody>
      </p:sp>
      <p:sp>
        <p:nvSpPr>
          <p:cNvPr id="6" name="文本框 5"/>
          <p:cNvSpPr txBox="1"/>
          <p:nvPr/>
        </p:nvSpPr>
        <p:spPr>
          <a:xfrm>
            <a:off x="748048" y="1676450"/>
            <a:ext cx="11074758" cy="2492990"/>
          </a:xfrm>
          <a:prstGeom prst="rect">
            <a:avLst/>
          </a:prstGeom>
          <a:noFill/>
        </p:spPr>
        <p:txBody>
          <a:bodyPr wrap="square" rtlCol="0">
            <a:spAutoFit/>
          </a:bodyPr>
          <a:lstStyle/>
          <a:p>
            <a:r>
              <a:rPr lang="zh-CN" altLang="en-US" dirty="0"/>
              <a:t>本节演示图片查看器的核心</a:t>
            </a:r>
            <a:r>
              <a:rPr lang="en-US" altLang="zh-CN" dirty="0" err="1"/>
              <a:t>pictureView</a:t>
            </a:r>
            <a:r>
              <a:rPr lang="zh-CN" altLang="en-US" dirty="0"/>
              <a:t>模块的实现。</a:t>
            </a:r>
            <a:endParaRPr lang="en-US" altLang="zh-CN" dirty="0"/>
          </a:p>
          <a:p>
            <a:endParaRPr lang="en-US" altLang="zh-CN" dirty="0"/>
          </a:p>
          <a:p>
            <a:r>
              <a:rPr lang="en-US" altLang="zh-CN" dirty="0"/>
              <a:t>15.3.1  </a:t>
            </a:r>
            <a:r>
              <a:rPr lang="zh-CN" altLang="en-US" dirty="0"/>
              <a:t>实现顶部区域</a:t>
            </a:r>
            <a:endParaRPr lang="en-US" altLang="zh-CN" dirty="0"/>
          </a:p>
          <a:p>
            <a:r>
              <a:rPr lang="en-US" altLang="zh-CN" dirty="0"/>
              <a:t>15.3.2  </a:t>
            </a:r>
            <a:r>
              <a:rPr lang="zh-CN" altLang="en-US" dirty="0"/>
              <a:t>实现中部图片显示区	</a:t>
            </a:r>
            <a:endParaRPr lang="en-US" altLang="zh-CN" dirty="0"/>
          </a:p>
          <a:p>
            <a:r>
              <a:rPr lang="en-US" altLang="zh-CN" dirty="0"/>
              <a:t>15.3.3  </a:t>
            </a:r>
            <a:r>
              <a:rPr lang="zh-CN" altLang="en-US" dirty="0"/>
              <a:t>实现图片预览列表</a:t>
            </a:r>
            <a:endParaRPr lang="en-US" altLang="zh-CN" dirty="0"/>
          </a:p>
          <a:p>
            <a:r>
              <a:rPr lang="en-US" altLang="zh-CN" dirty="0"/>
              <a:t>15.3.4  </a:t>
            </a:r>
            <a:r>
              <a:rPr lang="zh-CN" altLang="en-US" dirty="0"/>
              <a:t>实现底部区域操作栏	</a:t>
            </a:r>
            <a:endParaRPr lang="en-US" altLang="zh-CN" dirty="0"/>
          </a:p>
          <a:p>
            <a:r>
              <a:rPr lang="en-US" altLang="zh-CN" dirty="0"/>
              <a:t>15.3.5  </a:t>
            </a:r>
            <a:r>
              <a:rPr lang="zh-CN" altLang="en-US" dirty="0"/>
              <a:t>尺寸适配</a:t>
            </a:r>
            <a:endParaRPr lang="en-US" altLang="zh-CN" dirty="0"/>
          </a:p>
          <a:p>
            <a:r>
              <a:rPr lang="en-US" altLang="zh-CN" dirty="0"/>
              <a:t>15.3.6  </a:t>
            </a:r>
            <a:r>
              <a:rPr lang="zh-CN" altLang="en-US" dirty="0"/>
              <a:t>常量和接口</a:t>
            </a:r>
          </a:p>
          <a:p>
            <a:endParaRPr lang="en-US" altLang="zh-CN" sz="1200" dirty="0"/>
          </a:p>
        </p:txBody>
      </p:sp>
    </p:spTree>
    <p:extLst>
      <p:ext uri="{BB962C8B-B14F-4D97-AF65-F5344CB8AC3E}">
        <p14:creationId xmlns:p14="http://schemas.microsoft.com/office/powerpoint/2010/main" val="1029051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3" y="-433368"/>
            <a:ext cx="10515600" cy="1325563"/>
          </a:xfrm>
        </p:spPr>
        <p:txBody>
          <a:bodyPr>
            <a:normAutofit fontScale="90000"/>
          </a:bodyPr>
          <a:lstStyle/>
          <a:p>
            <a:br>
              <a:rPr lang="zh-CN" altLang="en-US" dirty="0"/>
            </a:br>
            <a:br>
              <a:rPr lang="zh-CN" altLang="en-US" dirty="0"/>
            </a:br>
            <a:r>
              <a:rPr lang="en-US" altLang="zh-CN" dirty="0"/>
              <a:t>15.4  base</a:t>
            </a:r>
            <a:r>
              <a:rPr lang="zh-CN" altLang="en-US" dirty="0"/>
              <a:t>模块实现</a:t>
            </a:r>
          </a:p>
        </p:txBody>
      </p:sp>
      <p:sp>
        <p:nvSpPr>
          <p:cNvPr id="6" name="文本框 5"/>
          <p:cNvSpPr txBox="1"/>
          <p:nvPr/>
        </p:nvSpPr>
        <p:spPr>
          <a:xfrm>
            <a:off x="928352" y="1225689"/>
            <a:ext cx="9847861" cy="1477328"/>
          </a:xfrm>
          <a:prstGeom prst="rect">
            <a:avLst/>
          </a:prstGeom>
          <a:noFill/>
        </p:spPr>
        <p:txBody>
          <a:bodyPr wrap="square" rtlCol="0">
            <a:spAutoFit/>
          </a:bodyPr>
          <a:lstStyle/>
          <a:p>
            <a:r>
              <a:rPr lang="zh-CN" altLang="en-US" dirty="0"/>
              <a:t>本节介绍</a:t>
            </a:r>
            <a:r>
              <a:rPr lang="en-US" altLang="zh-CN" dirty="0"/>
              <a:t>base</a:t>
            </a:r>
            <a:r>
              <a:rPr lang="zh-CN" altLang="en-US" dirty="0"/>
              <a:t>模块核心代码的实现。</a:t>
            </a:r>
            <a:r>
              <a:rPr lang="en-US" altLang="zh-CN" dirty="0"/>
              <a:t>base</a:t>
            </a:r>
            <a:r>
              <a:rPr lang="zh-CN" altLang="en-US" dirty="0"/>
              <a:t>模块主要是提供应用的常量和工具类。</a:t>
            </a:r>
            <a:endParaRPr lang="en-US" altLang="zh-CN" dirty="0"/>
          </a:p>
          <a:p>
            <a:endParaRPr lang="en-US" altLang="zh-CN" dirty="0"/>
          </a:p>
          <a:p>
            <a:r>
              <a:rPr lang="en-US" altLang="zh-CN" dirty="0"/>
              <a:t>15.4.1  </a:t>
            </a:r>
            <a:r>
              <a:rPr lang="zh-CN" altLang="en-US" dirty="0"/>
              <a:t>基础常量类	</a:t>
            </a:r>
            <a:endParaRPr lang="en-US" altLang="zh-CN" dirty="0"/>
          </a:p>
          <a:p>
            <a:r>
              <a:rPr lang="en-US" altLang="zh-CN" dirty="0"/>
              <a:t>15.4.2  </a:t>
            </a:r>
            <a:r>
              <a:rPr lang="zh-CN" altLang="en-US" dirty="0"/>
              <a:t>设备类型常量</a:t>
            </a:r>
            <a:endParaRPr lang="en-US" altLang="zh-CN" dirty="0"/>
          </a:p>
          <a:p>
            <a:r>
              <a:rPr lang="en-US" altLang="zh-CN" dirty="0"/>
              <a:t>15.4.3  </a:t>
            </a:r>
            <a:r>
              <a:rPr lang="zh-CN" altLang="en-US" dirty="0"/>
              <a:t>设备尺寸类型</a:t>
            </a:r>
          </a:p>
        </p:txBody>
      </p:sp>
    </p:spTree>
    <p:extLst>
      <p:ext uri="{BB962C8B-B14F-4D97-AF65-F5344CB8AC3E}">
        <p14:creationId xmlns:p14="http://schemas.microsoft.com/office/powerpoint/2010/main" val="668739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353" y="-433368"/>
            <a:ext cx="10515600" cy="1325563"/>
          </a:xfrm>
        </p:spPr>
        <p:txBody>
          <a:bodyPr>
            <a:normAutofit fontScale="90000"/>
          </a:bodyPr>
          <a:lstStyle/>
          <a:p>
            <a:br>
              <a:rPr lang="zh-CN" altLang="en-US" dirty="0"/>
            </a:br>
            <a:br>
              <a:rPr lang="zh-CN" altLang="en-US" dirty="0"/>
            </a:br>
            <a:r>
              <a:rPr lang="en-US" altLang="zh-CN" dirty="0"/>
              <a:t>15.5  default</a:t>
            </a:r>
            <a:r>
              <a:rPr lang="zh-CN" altLang="en-US" dirty="0"/>
              <a:t>模块实现</a:t>
            </a:r>
          </a:p>
        </p:txBody>
      </p:sp>
      <p:sp>
        <p:nvSpPr>
          <p:cNvPr id="6" name="文本框 5"/>
          <p:cNvSpPr txBox="1"/>
          <p:nvPr/>
        </p:nvSpPr>
        <p:spPr>
          <a:xfrm>
            <a:off x="928352" y="1225689"/>
            <a:ext cx="9847861" cy="1754326"/>
          </a:xfrm>
          <a:prstGeom prst="rect">
            <a:avLst/>
          </a:prstGeom>
          <a:noFill/>
        </p:spPr>
        <p:txBody>
          <a:bodyPr wrap="square" rtlCol="0">
            <a:spAutoFit/>
          </a:bodyPr>
          <a:lstStyle/>
          <a:p>
            <a:r>
              <a:rPr lang="en-US" altLang="zh-CN" dirty="0"/>
              <a:t>default</a:t>
            </a:r>
            <a:r>
              <a:rPr lang="zh-CN" altLang="en-US" dirty="0"/>
              <a:t>模块实现独立的产品代码。本应用可支持在小设备（比如手机）、中设备（比如折叠屏手机）、大设备（比如平板）上运行。</a:t>
            </a:r>
            <a:endParaRPr lang="en-US" altLang="zh-CN" dirty="0"/>
          </a:p>
          <a:p>
            <a:endParaRPr lang="en-US" altLang="zh-CN" dirty="0"/>
          </a:p>
          <a:p>
            <a:r>
              <a:rPr lang="en-US" altLang="zh-CN" dirty="0"/>
              <a:t>15.5.1  </a:t>
            </a:r>
            <a:r>
              <a:rPr lang="zh-CN" altLang="en-US" dirty="0"/>
              <a:t>图片查看器主页</a:t>
            </a:r>
            <a:endParaRPr lang="en-US" altLang="zh-CN" dirty="0"/>
          </a:p>
          <a:p>
            <a:r>
              <a:rPr lang="en-US" altLang="zh-CN" dirty="0"/>
              <a:t>15.5.2  </a:t>
            </a:r>
            <a:r>
              <a:rPr lang="zh-CN" altLang="en-US" dirty="0"/>
              <a:t>计算设备的类型</a:t>
            </a:r>
          </a:p>
          <a:p>
            <a:endParaRPr lang="en-US" altLang="zh-CN" dirty="0"/>
          </a:p>
        </p:txBody>
      </p:sp>
    </p:spTree>
    <p:extLst>
      <p:ext uri="{BB962C8B-B14F-4D97-AF65-F5344CB8AC3E}">
        <p14:creationId xmlns:p14="http://schemas.microsoft.com/office/powerpoint/2010/main" val="5316524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1099</TotalTime>
  <Words>639</Words>
  <Application>Microsoft Office PowerPoint</Application>
  <PresentationFormat>宽屏</PresentationFormat>
  <Paragraphs>56</Paragraphs>
  <Slides>11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Arial</vt:lpstr>
      <vt:lpstr>Calibri</vt:lpstr>
      <vt:lpstr>Calibri Light</vt:lpstr>
      <vt:lpstr>Wingdings</vt:lpstr>
      <vt:lpstr>Office 主题</vt:lpstr>
      <vt:lpstr>第15章  综合实战（2）：一多图片查看器</vt:lpstr>
      <vt:lpstr>本章简介</vt:lpstr>
      <vt:lpstr>本章内容</vt:lpstr>
      <vt:lpstr> 15.1  UX设计</vt:lpstr>
      <vt:lpstr>PowerPoint 演示文稿</vt:lpstr>
      <vt:lpstr>15.2  架构设计</vt:lpstr>
      <vt:lpstr>  15.3  pictureView模块实现</vt:lpstr>
      <vt:lpstr>  15.4  base模块实现</vt:lpstr>
      <vt:lpstr>  15.5  default模块实现</vt:lpstr>
      <vt:lpstr>   15.6  本章小结</vt:lpstr>
      <vt:lpstr>  15.7  上机练习：图片查看器</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课程前言</dc:title>
  <dc:creator>Lenovo</dc:creator>
  <cp:lastModifiedBy>伟卫 柳</cp:lastModifiedBy>
  <cp:revision>225</cp:revision>
  <dcterms:created xsi:type="dcterms:W3CDTF">2020-09-05T11:09:37Z</dcterms:created>
  <dcterms:modified xsi:type="dcterms:W3CDTF">2024-11-24T15:27:59Z</dcterms:modified>
</cp:coreProperties>
</file>