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0" r:id="rId5"/>
    <p:sldId id="261" r:id="rId6"/>
    <p:sldId id="310" r:id="rId7"/>
    <p:sldId id="293" r:id="rId8"/>
    <p:sldId id="294" r:id="rId9"/>
    <p:sldId id="311" r:id="rId10"/>
    <p:sldId id="312" r:id="rId11"/>
    <p:sldId id="262" r:id="rId12"/>
    <p:sldId id="295" r:id="rId13"/>
    <p:sldId id="292" r:id="rId14"/>
    <p:sldId id="313" r:id="rId15"/>
    <p:sldId id="314" r:id="rId16"/>
    <p:sldId id="286" r:id="rId17"/>
    <p:sldId id="316" r:id="rId18"/>
    <p:sldId id="317" r:id="rId19"/>
    <p:sldId id="318" r:id="rId20"/>
    <p:sldId id="315" r:id="rId21"/>
    <p:sldId id="320" r:id="rId22"/>
    <p:sldId id="319" r:id="rId23"/>
    <p:sldId id="322" r:id="rId24"/>
    <p:sldId id="321" r:id="rId25"/>
    <p:sldId id="323" r:id="rId26"/>
    <p:sldId id="27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3" d="100"/>
          <a:sy n="83" d="100"/>
        </p:scale>
        <p:origin x="225"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445660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969262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008147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1188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53601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693075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544738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93673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50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75013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36148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322681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6</a:t>
            </a:r>
            <a:r>
              <a:rPr lang="zh-CN" altLang="en-US" dirty="0"/>
              <a:t>章  公共事件</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666601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2152" y="365125"/>
            <a:ext cx="10515600" cy="1325563"/>
          </a:xfrm>
        </p:spPr>
        <p:txBody>
          <a:bodyPr/>
          <a:lstStyle/>
          <a:p>
            <a:r>
              <a:rPr lang="en-US" altLang="zh-CN" dirty="0"/>
              <a:t>6.2  </a:t>
            </a:r>
            <a:r>
              <a:rPr lang="zh-CN" altLang="en-US" dirty="0"/>
              <a:t>订阅、发布、取消公共事件</a:t>
            </a:r>
          </a:p>
        </p:txBody>
      </p:sp>
      <p:sp>
        <p:nvSpPr>
          <p:cNvPr id="3" name="内容占位符 2"/>
          <p:cNvSpPr>
            <a:spLocks noGrp="1"/>
          </p:cNvSpPr>
          <p:nvPr>
            <p:ph idx="1"/>
          </p:nvPr>
        </p:nvSpPr>
        <p:spPr/>
        <p:txBody>
          <a:bodyPr/>
          <a:lstStyle/>
          <a:p>
            <a:pPr marL="0" indent="0">
              <a:buNone/>
            </a:pPr>
            <a:r>
              <a:rPr lang="zh-CN" altLang="en-US" dirty="0"/>
              <a:t>本节主要演示如何实现公共事件的订阅、发布和取消操作。</a:t>
            </a:r>
          </a:p>
          <a:p>
            <a:pPr marL="0" indent="0">
              <a:buNone/>
            </a:pPr>
            <a:r>
              <a:rPr lang="zh-CN" altLang="en-US" dirty="0"/>
              <a:t>打开</a:t>
            </a:r>
            <a:r>
              <a:rPr lang="en-US" altLang="zh-CN" dirty="0" err="1"/>
              <a:t>DevEco</a:t>
            </a:r>
            <a:r>
              <a:rPr lang="en-US" altLang="zh-CN" dirty="0"/>
              <a:t> Studio</a:t>
            </a:r>
            <a:r>
              <a:rPr lang="zh-CN" altLang="en-US" dirty="0"/>
              <a:t>，选择一个</a:t>
            </a:r>
            <a:r>
              <a:rPr lang="en-US" altLang="zh-CN" dirty="0"/>
              <a:t>Empty Ability</a:t>
            </a:r>
            <a:r>
              <a:rPr lang="zh-CN" altLang="en-US" dirty="0"/>
              <a:t>工程模板，创建一个名为“</a:t>
            </a:r>
            <a:r>
              <a:rPr lang="en-US" altLang="zh-CN" dirty="0" err="1"/>
              <a:t>ArkTSCommonEventService</a:t>
            </a:r>
            <a:r>
              <a:rPr lang="en-US" altLang="zh-CN" dirty="0"/>
              <a:t>”</a:t>
            </a:r>
            <a:r>
              <a:rPr lang="zh-CN" altLang="en-US" dirty="0"/>
              <a:t>的工程为演示示例。</a:t>
            </a:r>
          </a:p>
        </p:txBody>
      </p:sp>
    </p:spTree>
    <p:extLst>
      <p:ext uri="{BB962C8B-B14F-4D97-AF65-F5344CB8AC3E}">
        <p14:creationId xmlns:p14="http://schemas.microsoft.com/office/powerpoint/2010/main" val="607665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6.2.1  </a:t>
            </a:r>
            <a:r>
              <a:rPr lang="zh-CN" altLang="en-US" dirty="0"/>
              <a:t>添加按钮</a:t>
            </a:r>
          </a:p>
        </p:txBody>
      </p:sp>
      <p:sp>
        <p:nvSpPr>
          <p:cNvPr id="3" name="内容占位符 2"/>
          <p:cNvSpPr>
            <a:spLocks noGrp="1"/>
          </p:cNvSpPr>
          <p:nvPr>
            <p:ph idx="1"/>
          </p:nvPr>
        </p:nvSpPr>
        <p:spPr/>
        <p:txBody>
          <a:bodyPr/>
          <a:lstStyle/>
          <a:p>
            <a:pPr marL="0" indent="0">
              <a:buNone/>
            </a:pPr>
            <a:r>
              <a:rPr lang="zh-CN" altLang="en-US" dirty="0"/>
              <a:t>在</a:t>
            </a:r>
            <a:r>
              <a:rPr lang="en-US" altLang="zh-CN" dirty="0" err="1"/>
              <a:t>Index.ets</a:t>
            </a:r>
            <a:r>
              <a:rPr lang="zh-CN" altLang="en-US" dirty="0"/>
              <a:t>的</a:t>
            </a:r>
            <a:r>
              <a:rPr lang="en-US" altLang="zh-CN" dirty="0"/>
              <a:t>Text</a:t>
            </a:r>
            <a:r>
              <a:rPr lang="zh-CN" altLang="en-US" dirty="0"/>
              <a:t>组件下，添加</a:t>
            </a:r>
            <a:r>
              <a:rPr lang="en-US" altLang="zh-CN" dirty="0"/>
              <a:t>4</a:t>
            </a:r>
            <a:r>
              <a:rPr lang="zh-CN" altLang="en-US" dirty="0"/>
              <a:t>个按钮</a:t>
            </a:r>
          </a:p>
        </p:txBody>
      </p:sp>
    </p:spTree>
    <p:extLst>
      <p:ext uri="{BB962C8B-B14F-4D97-AF65-F5344CB8AC3E}">
        <p14:creationId xmlns:p14="http://schemas.microsoft.com/office/powerpoint/2010/main" val="4200097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75009" y="0"/>
            <a:ext cx="6593983" cy="6740307"/>
          </a:xfrm>
          <a:prstGeom prst="rect">
            <a:avLst/>
          </a:prstGeom>
          <a:noFill/>
        </p:spPr>
        <p:txBody>
          <a:bodyPr wrap="square" rtlCol="0">
            <a:spAutoFit/>
          </a:bodyPr>
          <a:lstStyle/>
          <a:p>
            <a:r>
              <a:rPr lang="zh-CN" altLang="en-US" sz="1200" dirty="0"/>
              <a:t>在</a:t>
            </a:r>
            <a:r>
              <a:rPr lang="en-US" altLang="zh-CN" sz="1200" dirty="0" err="1"/>
              <a:t>Index.ets</a:t>
            </a:r>
            <a:r>
              <a:rPr lang="zh-CN" altLang="en-US" sz="1200" dirty="0"/>
              <a:t>的</a:t>
            </a:r>
            <a:r>
              <a:rPr lang="en-US" altLang="zh-CN" sz="1200" dirty="0"/>
              <a:t>Text</a:t>
            </a:r>
            <a:r>
              <a:rPr lang="zh-CN" altLang="en-US" sz="1200" dirty="0"/>
              <a:t>组件下，添加</a:t>
            </a:r>
            <a:r>
              <a:rPr lang="en-US" altLang="zh-CN" sz="1200" dirty="0"/>
              <a:t>4</a:t>
            </a:r>
            <a:r>
              <a:rPr lang="zh-CN" altLang="en-US" sz="1200" dirty="0"/>
              <a:t>个按钮，代码如下：</a:t>
            </a:r>
          </a:p>
          <a:p>
            <a:r>
              <a:rPr lang="en-US" altLang="zh-CN" sz="1200" dirty="0"/>
              <a:t>//</a:t>
            </a:r>
            <a:r>
              <a:rPr lang="zh-CN" altLang="en-US" sz="1200" dirty="0"/>
              <a:t>创建订阅者</a:t>
            </a:r>
          </a:p>
          <a:p>
            <a:r>
              <a:rPr lang="en-US" altLang="zh-CN" sz="1200" dirty="0"/>
              <a:t>Button(('</a:t>
            </a:r>
            <a:r>
              <a:rPr lang="zh-CN" altLang="en-US" sz="1200" dirty="0"/>
              <a:t>创建订阅者</a:t>
            </a:r>
            <a:r>
              <a:rPr lang="en-US" altLang="zh-CN" sz="1200" dirty="0"/>
              <a:t>'), { type: </a:t>
            </a:r>
            <a:r>
              <a:rPr lang="en-US" altLang="zh-CN" sz="1200" dirty="0" err="1"/>
              <a:t>ButtonType.Capsule</a:t>
            </a:r>
            <a:r>
              <a:rPr lang="en-US" altLang="zh-CN" sz="1200" dirty="0"/>
              <a:t> })</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10, bottom: 10 })</a:t>
            </a:r>
          </a:p>
          <a:p>
            <a:r>
              <a:rPr lang="en-US" altLang="zh-CN" sz="1200" dirty="0"/>
              <a:t>    .</a:t>
            </a:r>
            <a:r>
              <a:rPr lang="en-US" altLang="zh-CN" sz="1200" dirty="0" err="1"/>
              <a:t>onClick</a:t>
            </a:r>
            <a:r>
              <a:rPr lang="en-US" altLang="zh-CN" sz="1200" dirty="0"/>
              <a:t>(() =&gt; {</a:t>
            </a:r>
          </a:p>
          <a:p>
            <a:r>
              <a:rPr lang="en-US" altLang="zh-CN" sz="1200" dirty="0"/>
              <a:t>    </a:t>
            </a:r>
            <a:r>
              <a:rPr lang="en-US" altLang="zh-CN" sz="1200" dirty="0" err="1"/>
              <a:t>this.createSubscriber</a:t>
            </a:r>
            <a:r>
              <a:rPr lang="en-US" altLang="zh-CN" sz="1200" dirty="0"/>
              <a:t>()</a:t>
            </a:r>
          </a:p>
          <a:p>
            <a:r>
              <a:rPr lang="en-US" altLang="zh-CN" sz="1200" dirty="0"/>
              <a:t>    })</a:t>
            </a:r>
          </a:p>
          <a:p>
            <a:endParaRPr lang="en-US" altLang="zh-CN" sz="1200" dirty="0"/>
          </a:p>
          <a:p>
            <a:r>
              <a:rPr lang="en-US" altLang="zh-CN" sz="1200" dirty="0"/>
              <a:t>//</a:t>
            </a:r>
            <a:r>
              <a:rPr lang="zh-CN" altLang="en-US" sz="1200" dirty="0"/>
              <a:t>订阅事件</a:t>
            </a:r>
          </a:p>
          <a:p>
            <a:r>
              <a:rPr lang="en-US" altLang="zh-CN" sz="1200" dirty="0"/>
              <a:t>Button(('</a:t>
            </a:r>
            <a:r>
              <a:rPr lang="zh-CN" altLang="en-US" sz="1200" dirty="0"/>
              <a:t>订阅事件</a:t>
            </a:r>
            <a:r>
              <a:rPr lang="en-US" altLang="zh-CN" sz="1200" dirty="0"/>
              <a:t>'), { type: </a:t>
            </a:r>
            <a:r>
              <a:rPr lang="en-US" altLang="zh-CN" sz="1200" dirty="0" err="1"/>
              <a:t>ButtonType.Capsule</a:t>
            </a:r>
            <a:r>
              <a:rPr lang="en-US" altLang="zh-CN" sz="1200" dirty="0"/>
              <a:t> })</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10, bottom: 10 })</a:t>
            </a:r>
          </a:p>
          <a:p>
            <a:r>
              <a:rPr lang="en-US" altLang="zh-CN" sz="1200" dirty="0"/>
              <a:t>    .</a:t>
            </a:r>
            <a:r>
              <a:rPr lang="en-US" altLang="zh-CN" sz="1200" dirty="0" err="1"/>
              <a:t>onClick</a:t>
            </a:r>
            <a:r>
              <a:rPr lang="en-US" altLang="zh-CN" sz="1200" dirty="0"/>
              <a:t>(() =&gt; {</a:t>
            </a:r>
          </a:p>
          <a:p>
            <a:r>
              <a:rPr lang="en-US" altLang="zh-CN" sz="1200" dirty="0"/>
              <a:t>    </a:t>
            </a:r>
            <a:r>
              <a:rPr lang="en-US" altLang="zh-CN" sz="1200" dirty="0" err="1"/>
              <a:t>this.subscriberCommonEvent</a:t>
            </a:r>
            <a:r>
              <a:rPr lang="en-US" altLang="zh-CN" sz="1200" dirty="0"/>
              <a:t>()</a:t>
            </a:r>
          </a:p>
          <a:p>
            <a:r>
              <a:rPr lang="en-US" altLang="zh-CN" sz="1200" dirty="0"/>
              <a:t>    })</a:t>
            </a:r>
          </a:p>
          <a:p>
            <a:endParaRPr lang="en-US" altLang="zh-CN" sz="1200" dirty="0"/>
          </a:p>
          <a:p>
            <a:r>
              <a:rPr lang="en-US" altLang="zh-CN" sz="1200" dirty="0"/>
              <a:t>//</a:t>
            </a:r>
            <a:r>
              <a:rPr lang="zh-CN" altLang="en-US" sz="1200" dirty="0"/>
              <a:t>发送事件</a:t>
            </a:r>
          </a:p>
          <a:p>
            <a:r>
              <a:rPr lang="en-US" altLang="zh-CN" sz="1200" dirty="0"/>
              <a:t>Button(('</a:t>
            </a:r>
            <a:r>
              <a:rPr lang="zh-CN" altLang="en-US" sz="1200" dirty="0"/>
              <a:t>发送事件</a:t>
            </a:r>
            <a:r>
              <a:rPr lang="en-US" altLang="zh-CN" sz="1200" dirty="0"/>
              <a:t>'), { type: </a:t>
            </a:r>
            <a:r>
              <a:rPr lang="en-US" altLang="zh-CN" sz="1200" dirty="0" err="1"/>
              <a:t>ButtonType.Capsule</a:t>
            </a:r>
            <a:r>
              <a:rPr lang="en-US" altLang="zh-CN" sz="1200" dirty="0"/>
              <a:t> })</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10, bottom: 10 })</a:t>
            </a:r>
          </a:p>
          <a:p>
            <a:r>
              <a:rPr lang="en-US" altLang="zh-CN" sz="1200" dirty="0"/>
              <a:t>    .</a:t>
            </a:r>
            <a:r>
              <a:rPr lang="en-US" altLang="zh-CN" sz="1200" dirty="0" err="1"/>
              <a:t>onClick</a:t>
            </a:r>
            <a:r>
              <a:rPr lang="en-US" altLang="zh-CN" sz="1200" dirty="0"/>
              <a:t>(() =&gt; {</a:t>
            </a:r>
          </a:p>
          <a:p>
            <a:r>
              <a:rPr lang="en-US" altLang="zh-CN" sz="1200" dirty="0"/>
              <a:t>    </a:t>
            </a:r>
            <a:r>
              <a:rPr lang="en-US" altLang="zh-CN" sz="1200" dirty="0" err="1"/>
              <a:t>this.publishCommonEvent</a:t>
            </a:r>
            <a:r>
              <a:rPr lang="en-US" altLang="zh-CN" sz="1200" dirty="0"/>
              <a:t>()</a:t>
            </a:r>
          </a:p>
          <a:p>
            <a:r>
              <a:rPr lang="en-US" altLang="zh-CN" sz="1200" dirty="0"/>
              <a:t>    })</a:t>
            </a:r>
          </a:p>
          <a:p>
            <a:endParaRPr lang="en-US" altLang="zh-CN" sz="1200" dirty="0"/>
          </a:p>
          <a:p>
            <a:r>
              <a:rPr lang="en-US" altLang="zh-CN" sz="1200" dirty="0"/>
              <a:t>//</a:t>
            </a:r>
            <a:r>
              <a:rPr lang="zh-CN" altLang="en-US" sz="1200" dirty="0"/>
              <a:t>发送事件</a:t>
            </a:r>
          </a:p>
          <a:p>
            <a:r>
              <a:rPr lang="en-US" altLang="zh-CN" sz="1200" dirty="0"/>
              <a:t>Button(('</a:t>
            </a:r>
            <a:r>
              <a:rPr lang="zh-CN" altLang="en-US" sz="1200" dirty="0"/>
              <a:t>取消订阅</a:t>
            </a:r>
            <a:r>
              <a:rPr lang="en-US" altLang="zh-CN" sz="1200" dirty="0"/>
              <a:t>'), { type: </a:t>
            </a:r>
            <a:r>
              <a:rPr lang="en-US" altLang="zh-CN" sz="1200" dirty="0" err="1"/>
              <a:t>ButtonType.Capsule</a:t>
            </a:r>
            <a:r>
              <a:rPr lang="en-US" altLang="zh-CN" sz="1200" dirty="0"/>
              <a:t> })</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10, bottom: 10 })</a:t>
            </a:r>
          </a:p>
          <a:p>
            <a:r>
              <a:rPr lang="en-US" altLang="zh-CN" sz="1200" dirty="0"/>
              <a:t>    .</a:t>
            </a:r>
            <a:r>
              <a:rPr lang="en-US" altLang="zh-CN" sz="1200" dirty="0" err="1"/>
              <a:t>onClick</a:t>
            </a:r>
            <a:r>
              <a:rPr lang="en-US" altLang="zh-CN" sz="1200" dirty="0"/>
              <a:t>(() =&gt; {</a:t>
            </a:r>
          </a:p>
          <a:p>
            <a:r>
              <a:rPr lang="en-US" altLang="zh-CN" sz="1200" dirty="0"/>
              <a:t>    </a:t>
            </a:r>
            <a:r>
              <a:rPr lang="en-US" altLang="zh-CN" sz="1200" dirty="0" err="1"/>
              <a:t>this.unsubscribeCommonEvent</a:t>
            </a:r>
            <a:r>
              <a:rPr lang="en-US" altLang="zh-CN" sz="1200" dirty="0"/>
              <a:t>()</a:t>
            </a:r>
          </a:p>
          <a:p>
            <a:r>
              <a:rPr lang="en-US" altLang="zh-CN" sz="1200" dirty="0"/>
              <a:t>    })</a:t>
            </a:r>
            <a:endParaRPr lang="zh-CN" altLang="en-US" sz="1200" dirty="0"/>
          </a:p>
        </p:txBody>
      </p:sp>
      <p:pic>
        <p:nvPicPr>
          <p:cNvPr id="3" name="图片 2">
            <a:extLst>
              <a:ext uri="{FF2B5EF4-FFF2-40B4-BE49-F238E27FC236}">
                <a16:creationId xmlns:a16="http://schemas.microsoft.com/office/drawing/2014/main" id="{6C078F63-1178-455D-16F8-6494244DA48C}"/>
              </a:ext>
            </a:extLst>
          </p:cNvPr>
          <p:cNvPicPr>
            <a:picLocks noChangeAspect="1"/>
          </p:cNvPicPr>
          <p:nvPr/>
        </p:nvPicPr>
        <p:blipFill>
          <a:blip r:embed="rId2"/>
          <a:stretch>
            <a:fillRect/>
          </a:stretch>
        </p:blipFill>
        <p:spPr>
          <a:xfrm>
            <a:off x="6583839" y="433387"/>
            <a:ext cx="2428875" cy="5991225"/>
          </a:xfrm>
          <a:prstGeom prst="rect">
            <a:avLst/>
          </a:prstGeom>
        </p:spPr>
      </p:pic>
    </p:spTree>
    <p:extLst>
      <p:ext uri="{BB962C8B-B14F-4D97-AF65-F5344CB8AC3E}">
        <p14:creationId xmlns:p14="http://schemas.microsoft.com/office/powerpoint/2010/main" val="1408537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6.2.2  </a:t>
            </a:r>
            <a:r>
              <a:rPr lang="zh-CN" altLang="en-US" dirty="0"/>
              <a:t>添加</a:t>
            </a:r>
            <a:r>
              <a:rPr lang="en-US" altLang="zh-CN" dirty="0"/>
              <a:t>Text</a:t>
            </a:r>
            <a:r>
              <a:rPr lang="zh-CN" altLang="en-US" dirty="0"/>
              <a:t>显示接收的事件</a:t>
            </a:r>
          </a:p>
        </p:txBody>
      </p:sp>
      <p:sp>
        <p:nvSpPr>
          <p:cNvPr id="9" name="文本框 8"/>
          <p:cNvSpPr txBox="1"/>
          <p:nvPr/>
        </p:nvSpPr>
        <p:spPr>
          <a:xfrm>
            <a:off x="1030312" y="1983347"/>
            <a:ext cx="6349284" cy="2308324"/>
          </a:xfrm>
          <a:prstGeom prst="rect">
            <a:avLst/>
          </a:prstGeom>
          <a:noFill/>
        </p:spPr>
        <p:txBody>
          <a:bodyPr wrap="square" rtlCol="0">
            <a:spAutoFit/>
          </a:bodyPr>
          <a:lstStyle/>
          <a:p>
            <a:r>
              <a:rPr lang="zh-CN" altLang="en-US" sz="1200" dirty="0"/>
              <a:t>为了能显示接收到的事件的信息，在</a:t>
            </a:r>
            <a:r>
              <a:rPr lang="en-US" altLang="zh-CN" sz="1200" dirty="0"/>
              <a:t>4</a:t>
            </a:r>
            <a:r>
              <a:rPr lang="zh-CN" altLang="en-US" sz="1200" dirty="0"/>
              <a:t>个按钮下添加一个</a:t>
            </a:r>
            <a:r>
              <a:rPr lang="en-US" altLang="zh-CN" sz="1200" dirty="0"/>
              <a:t>Text</a:t>
            </a:r>
            <a:r>
              <a:rPr lang="zh-CN" altLang="en-US" sz="1200" dirty="0"/>
              <a:t>组件，代码如下：</a:t>
            </a:r>
          </a:p>
          <a:p>
            <a:r>
              <a:rPr lang="en-US" altLang="zh-CN" sz="1200" dirty="0"/>
              <a:t>//</a:t>
            </a:r>
            <a:r>
              <a:rPr lang="zh-CN" altLang="en-US" sz="1200" dirty="0"/>
              <a:t>用于接收事件数据</a:t>
            </a:r>
          </a:p>
          <a:p>
            <a:r>
              <a:rPr lang="en-US" altLang="zh-CN" sz="1200" dirty="0"/>
              <a:t>@State </a:t>
            </a:r>
            <a:r>
              <a:rPr lang="en-US" altLang="zh-CN" sz="1200" dirty="0" err="1"/>
              <a:t>eventData</a:t>
            </a:r>
            <a:r>
              <a:rPr lang="en-US" altLang="zh-CN" sz="1200" dirty="0"/>
              <a:t>: string = ''</a:t>
            </a:r>
          </a:p>
          <a:p>
            <a:endParaRPr lang="en-US" altLang="zh-CN" sz="1200" dirty="0"/>
          </a:p>
          <a:p>
            <a:r>
              <a:rPr lang="en-US" altLang="zh-CN" sz="1200" dirty="0"/>
              <a:t>...</a:t>
            </a:r>
          </a:p>
          <a:p>
            <a:endParaRPr lang="en-US" altLang="zh-CN" sz="1200" dirty="0"/>
          </a:p>
          <a:p>
            <a:r>
              <a:rPr lang="en-US" altLang="zh-CN" sz="1200" dirty="0"/>
              <a:t>//</a:t>
            </a:r>
            <a:r>
              <a:rPr lang="zh-CN" altLang="en-US" sz="1200" dirty="0"/>
              <a:t>接收到的事件数据</a:t>
            </a:r>
          </a:p>
          <a:p>
            <a:r>
              <a:rPr lang="en-US" altLang="zh-CN" sz="1200" dirty="0"/>
              <a:t>Text(</a:t>
            </a:r>
            <a:r>
              <a:rPr lang="en-US" altLang="zh-CN" sz="1200" dirty="0" err="1"/>
              <a:t>this.eventData</a:t>
            </a:r>
            <a:r>
              <a:rPr lang="en-US" altLang="zh-CN" sz="1200" dirty="0"/>
              <a:t>)</a:t>
            </a:r>
          </a:p>
          <a:p>
            <a:r>
              <a:rPr lang="en-US" altLang="zh-CN" sz="1200" dirty="0"/>
              <a:t>    .</a:t>
            </a:r>
            <a:r>
              <a:rPr lang="en-US" altLang="zh-CN" sz="1200" dirty="0" err="1"/>
              <a:t>fontSize</a:t>
            </a:r>
            <a:r>
              <a:rPr lang="en-US" altLang="zh-CN" sz="1200" dirty="0"/>
              <a:t>(50)</a:t>
            </a:r>
          </a:p>
          <a:p>
            <a:r>
              <a:rPr lang="en-US" altLang="zh-CN" sz="1200" dirty="0"/>
              <a:t>    .</a:t>
            </a:r>
            <a:r>
              <a:rPr lang="en-US" altLang="zh-CN" sz="1200" dirty="0" err="1"/>
              <a:t>fontWeight</a:t>
            </a:r>
            <a:r>
              <a:rPr lang="en-US" altLang="zh-CN" sz="1200" dirty="0"/>
              <a:t>(</a:t>
            </a:r>
            <a:r>
              <a:rPr lang="en-US" altLang="zh-CN" sz="1200" dirty="0" err="1"/>
              <a:t>FontWeight.Bold</a:t>
            </a:r>
            <a:r>
              <a:rPr lang="en-US" altLang="zh-CN" sz="1200" dirty="0"/>
              <a:t>)</a:t>
            </a:r>
          </a:p>
          <a:p>
            <a:r>
              <a:rPr lang="en-US" altLang="zh-CN" sz="1200" dirty="0"/>
              <a:t>Text</a:t>
            </a:r>
            <a:r>
              <a:rPr lang="zh-CN" altLang="en-US" sz="1200" dirty="0"/>
              <a:t>组件的显示内容通过</a:t>
            </a:r>
            <a:r>
              <a:rPr lang="en-US" altLang="zh-CN" sz="1200" dirty="0"/>
              <a:t>@State</a:t>
            </a:r>
            <a:r>
              <a:rPr lang="zh-CN" altLang="en-US" sz="1200" dirty="0"/>
              <a:t>绑定了</a:t>
            </a:r>
            <a:r>
              <a:rPr lang="en-US" altLang="zh-CN" sz="1200" dirty="0" err="1"/>
              <a:t>eventData</a:t>
            </a:r>
            <a:r>
              <a:rPr lang="zh-CN" altLang="en-US" sz="1200" dirty="0"/>
              <a:t>变量。当</a:t>
            </a:r>
            <a:r>
              <a:rPr lang="en-US" altLang="zh-CN" sz="1200" dirty="0" err="1"/>
              <a:t>eventData</a:t>
            </a:r>
            <a:r>
              <a:rPr lang="zh-CN" altLang="en-US" sz="1200" dirty="0"/>
              <a:t>变量变化时，</a:t>
            </a:r>
            <a:r>
              <a:rPr lang="en-US" altLang="zh-CN" sz="1200" dirty="0"/>
              <a:t>Text</a:t>
            </a:r>
            <a:r>
              <a:rPr lang="zh-CN" altLang="en-US" sz="1200" dirty="0"/>
              <a:t>的显示内容也会实时更新。</a:t>
            </a:r>
          </a:p>
        </p:txBody>
      </p:sp>
    </p:spTree>
    <p:extLst>
      <p:ext uri="{BB962C8B-B14F-4D97-AF65-F5344CB8AC3E}">
        <p14:creationId xmlns:p14="http://schemas.microsoft.com/office/powerpoint/2010/main" val="4040649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8301" y="-1103067"/>
            <a:ext cx="10515600" cy="1325563"/>
          </a:xfrm>
        </p:spPr>
        <p:txBody>
          <a:bodyPr/>
          <a:lstStyle/>
          <a:p>
            <a:r>
              <a:rPr lang="en-US" altLang="zh-CN" dirty="0"/>
              <a:t>6.2.3  </a:t>
            </a:r>
            <a:r>
              <a:rPr lang="zh-CN" altLang="en-US" dirty="0"/>
              <a:t>设置按钮的单击事件方法</a:t>
            </a:r>
          </a:p>
        </p:txBody>
      </p:sp>
      <p:sp>
        <p:nvSpPr>
          <p:cNvPr id="9" name="文本框 8"/>
          <p:cNvSpPr txBox="1"/>
          <p:nvPr/>
        </p:nvSpPr>
        <p:spPr>
          <a:xfrm>
            <a:off x="619259" y="0"/>
            <a:ext cx="5536842" cy="7294305"/>
          </a:xfrm>
          <a:prstGeom prst="rect">
            <a:avLst/>
          </a:prstGeom>
          <a:noFill/>
        </p:spPr>
        <p:txBody>
          <a:bodyPr wrap="square" rtlCol="0">
            <a:spAutoFit/>
          </a:bodyPr>
          <a:lstStyle/>
          <a:p>
            <a:r>
              <a:rPr lang="en-US" altLang="zh-CN" sz="1200" dirty="0"/>
              <a:t>4</a:t>
            </a:r>
            <a:r>
              <a:rPr lang="zh-CN" altLang="en-US" sz="1200" dirty="0"/>
              <a:t>个按钮的单击事件方法如下：</a:t>
            </a:r>
          </a:p>
          <a:p>
            <a:r>
              <a:rPr lang="en-US" altLang="zh-CN" sz="1200" dirty="0"/>
              <a:t>//</a:t>
            </a:r>
            <a:r>
              <a:rPr lang="zh-CN" altLang="en-US" sz="1200" dirty="0"/>
              <a:t>用于保存创建成功的订阅者对象，后续使用其完成订阅及退订的动作</a:t>
            </a:r>
          </a:p>
          <a:p>
            <a:r>
              <a:rPr lang="en-US" altLang="zh-CN" sz="1200" dirty="0"/>
              <a:t>private subscriber = null </a:t>
            </a:r>
          </a:p>
          <a:p>
            <a:endParaRPr lang="en-US" altLang="zh-CN" sz="1200" dirty="0"/>
          </a:p>
          <a:p>
            <a:r>
              <a:rPr lang="en-US" altLang="zh-CN" sz="1200" dirty="0"/>
              <a:t>...</a:t>
            </a:r>
          </a:p>
          <a:p>
            <a:endParaRPr lang="en-US" altLang="zh-CN" sz="1200" dirty="0"/>
          </a:p>
          <a:p>
            <a:r>
              <a:rPr lang="en-US" altLang="zh-CN" sz="1200" dirty="0"/>
              <a:t>private </a:t>
            </a:r>
            <a:r>
              <a:rPr lang="en-US" altLang="zh-CN" sz="1200" dirty="0" err="1"/>
              <a:t>createSubscriber</a:t>
            </a:r>
            <a:r>
              <a:rPr lang="en-US" altLang="zh-CN" sz="1200" dirty="0"/>
              <a:t>() {</a:t>
            </a:r>
          </a:p>
          <a:p>
            <a:r>
              <a:rPr lang="en-US" altLang="zh-CN" sz="1200" dirty="0"/>
              <a:t>if (</a:t>
            </a:r>
            <a:r>
              <a:rPr lang="en-US" altLang="zh-CN" sz="1200" dirty="0" err="1"/>
              <a:t>this.subscriber</a:t>
            </a:r>
            <a:r>
              <a:rPr lang="en-US" altLang="zh-CN" sz="1200" dirty="0"/>
              <a:t>) {</a:t>
            </a:r>
          </a:p>
          <a:p>
            <a:r>
              <a:rPr lang="en-US" altLang="zh-CN" sz="1200" dirty="0"/>
              <a:t>    </a:t>
            </a:r>
            <a:r>
              <a:rPr lang="en-US" altLang="zh-CN" sz="1200" dirty="0" err="1"/>
              <a:t>this.message</a:t>
            </a:r>
            <a:r>
              <a:rPr lang="en-US" altLang="zh-CN" sz="1200" dirty="0"/>
              <a:t> = "subscriber already created";</a:t>
            </a:r>
          </a:p>
          <a:p>
            <a:r>
              <a:rPr lang="en-US" altLang="zh-CN" sz="1200" dirty="0"/>
              <a:t>} else {</a:t>
            </a:r>
          </a:p>
          <a:p>
            <a:r>
              <a:rPr lang="en-US" altLang="zh-CN" sz="1200" dirty="0"/>
              <a:t>    </a:t>
            </a:r>
            <a:r>
              <a:rPr lang="en-US" altLang="zh-CN" sz="1200" dirty="0" err="1"/>
              <a:t>commonEvent.createSubscriber</a:t>
            </a:r>
            <a:r>
              <a:rPr lang="en-US" altLang="zh-CN" sz="1200" dirty="0"/>
              <a:t>({ 		//</a:t>
            </a:r>
            <a:r>
              <a:rPr lang="zh-CN" altLang="en-US" sz="1200" dirty="0"/>
              <a:t>创建订阅者</a:t>
            </a:r>
          </a:p>
          <a:p>
            <a:r>
              <a:rPr lang="zh-CN" altLang="en-US" sz="1200" dirty="0"/>
              <a:t>    </a:t>
            </a:r>
            <a:r>
              <a:rPr lang="en-US" altLang="zh-CN" sz="1200" dirty="0"/>
              <a:t>events: ["</a:t>
            </a:r>
            <a:r>
              <a:rPr lang="en-US" altLang="zh-CN" sz="1200" dirty="0" err="1"/>
              <a:t>testEvent</a:t>
            </a:r>
            <a:r>
              <a:rPr lang="en-US" altLang="zh-CN" sz="1200" dirty="0"/>
              <a:t>"] 			//</a:t>
            </a:r>
            <a:r>
              <a:rPr lang="zh-CN" altLang="en-US" sz="1200" dirty="0"/>
              <a:t>指定订阅的事件名称</a:t>
            </a:r>
          </a:p>
          <a:p>
            <a:r>
              <a:rPr lang="zh-CN" altLang="en-US" sz="1200" dirty="0"/>
              <a:t>    </a:t>
            </a:r>
            <a:r>
              <a:rPr lang="en-US" altLang="zh-CN" sz="1200" dirty="0"/>
              <a:t>}, (err, subscriber) =&gt; { 			//</a:t>
            </a:r>
            <a:r>
              <a:rPr lang="zh-CN" altLang="en-US" sz="1200" dirty="0"/>
              <a:t>创建结果的回调</a:t>
            </a:r>
          </a:p>
          <a:p>
            <a:r>
              <a:rPr lang="zh-CN" altLang="en-US" sz="1200" dirty="0"/>
              <a:t>    </a:t>
            </a:r>
            <a:r>
              <a:rPr lang="en-US" altLang="zh-CN" sz="1200" dirty="0"/>
              <a:t>if (err) {</a:t>
            </a:r>
          </a:p>
          <a:p>
            <a:r>
              <a:rPr lang="en-US" altLang="zh-CN" sz="1200" dirty="0"/>
              <a:t>        </a:t>
            </a:r>
            <a:r>
              <a:rPr lang="en-US" altLang="zh-CN" sz="1200" dirty="0" err="1"/>
              <a:t>this.message</a:t>
            </a:r>
            <a:r>
              <a:rPr lang="en-US" altLang="zh-CN" sz="1200" dirty="0"/>
              <a:t> = "create subscriber failure"</a:t>
            </a:r>
          </a:p>
          <a:p>
            <a:r>
              <a:rPr lang="en-US" altLang="zh-CN" sz="1200" dirty="0"/>
              <a:t>    } else {</a:t>
            </a:r>
          </a:p>
          <a:p>
            <a:r>
              <a:rPr lang="en-US" altLang="zh-CN" sz="1200" dirty="0"/>
              <a:t>        </a:t>
            </a:r>
            <a:r>
              <a:rPr lang="en-US" altLang="zh-CN" sz="1200" dirty="0" err="1"/>
              <a:t>this.subscriber</a:t>
            </a:r>
            <a:r>
              <a:rPr lang="en-US" altLang="zh-CN" sz="1200" dirty="0"/>
              <a:t> = subscriber; 		//</a:t>
            </a:r>
            <a:r>
              <a:rPr lang="zh-CN" altLang="en-US" sz="1200" dirty="0"/>
              <a:t>创建订阅成功</a:t>
            </a:r>
          </a:p>
          <a:p>
            <a:r>
              <a:rPr lang="zh-CN" altLang="en-US" sz="1200" dirty="0"/>
              <a:t>        </a:t>
            </a:r>
            <a:r>
              <a:rPr lang="en-US" altLang="zh-CN" sz="1200" dirty="0" err="1"/>
              <a:t>this.message</a:t>
            </a:r>
            <a:r>
              <a:rPr lang="en-US" altLang="zh-CN" sz="1200" dirty="0"/>
              <a:t> = "create subscriber success";</a:t>
            </a:r>
          </a:p>
          <a:p>
            <a:r>
              <a:rPr lang="en-US" altLang="zh-CN" sz="1200" dirty="0"/>
              <a:t>    }</a:t>
            </a:r>
          </a:p>
          <a:p>
            <a:r>
              <a:rPr lang="en-US" altLang="zh-CN" sz="1200" dirty="0"/>
              <a:t>    })</a:t>
            </a:r>
          </a:p>
          <a:p>
            <a:r>
              <a:rPr lang="en-US" altLang="zh-CN" sz="1200" dirty="0"/>
              <a:t>}</a:t>
            </a:r>
          </a:p>
          <a:p>
            <a:r>
              <a:rPr lang="en-US" altLang="zh-CN" sz="1200" dirty="0"/>
              <a:t>}</a:t>
            </a:r>
          </a:p>
          <a:p>
            <a:endParaRPr lang="en-US" altLang="zh-CN" sz="1200" dirty="0"/>
          </a:p>
          <a:p>
            <a:r>
              <a:rPr lang="en-US" altLang="zh-CN" sz="1200" dirty="0"/>
              <a:t>private </a:t>
            </a:r>
            <a:r>
              <a:rPr lang="en-US" altLang="zh-CN" sz="1200" dirty="0" err="1"/>
              <a:t>subscriberCommonEvent</a:t>
            </a:r>
            <a:r>
              <a:rPr lang="en-US" altLang="zh-CN" sz="1200" dirty="0"/>
              <a:t>() {</a:t>
            </a:r>
          </a:p>
          <a:p>
            <a:r>
              <a:rPr lang="en-US" altLang="zh-CN" sz="1200" dirty="0"/>
              <a:t>if (</a:t>
            </a:r>
            <a:r>
              <a:rPr lang="en-US" altLang="zh-CN" sz="1200" dirty="0" err="1"/>
              <a:t>this.subscriber</a:t>
            </a:r>
            <a:r>
              <a:rPr lang="en-US" altLang="zh-CN" sz="1200" dirty="0"/>
              <a:t>) {</a:t>
            </a:r>
          </a:p>
          <a:p>
            <a:r>
              <a:rPr lang="en-US" altLang="zh-CN" sz="1200" dirty="0"/>
              <a:t>    //</a:t>
            </a:r>
            <a:r>
              <a:rPr lang="zh-CN" altLang="en-US" sz="1200" dirty="0"/>
              <a:t>根据创建的</a:t>
            </a:r>
            <a:r>
              <a:rPr lang="en-US" altLang="zh-CN" sz="1200" dirty="0"/>
              <a:t>subscriber</a:t>
            </a:r>
            <a:r>
              <a:rPr lang="zh-CN" altLang="en-US" sz="1200" dirty="0"/>
              <a:t>开始订阅事件</a:t>
            </a:r>
          </a:p>
          <a:p>
            <a:r>
              <a:rPr lang="zh-CN" altLang="en-US" sz="1200" dirty="0"/>
              <a:t>    </a:t>
            </a:r>
            <a:r>
              <a:rPr lang="en-US" altLang="zh-CN" sz="1200" dirty="0" err="1"/>
              <a:t>commonEvent.subscribe</a:t>
            </a:r>
            <a:r>
              <a:rPr lang="en-US" altLang="zh-CN" sz="1200" dirty="0"/>
              <a:t>(</a:t>
            </a:r>
            <a:r>
              <a:rPr lang="en-US" altLang="zh-CN" sz="1200" dirty="0" err="1"/>
              <a:t>this.subscriber</a:t>
            </a:r>
            <a:r>
              <a:rPr lang="en-US" altLang="zh-CN" sz="1200" dirty="0"/>
              <a:t>, (err, data) =&gt; {</a:t>
            </a:r>
          </a:p>
          <a:p>
            <a:r>
              <a:rPr lang="en-US" altLang="zh-CN" sz="1200" dirty="0"/>
              <a:t>    if (err) {</a:t>
            </a:r>
          </a:p>
          <a:p>
            <a:r>
              <a:rPr lang="en-US" altLang="zh-CN" sz="1200" dirty="0"/>
              <a:t>        //</a:t>
            </a:r>
            <a:r>
              <a:rPr lang="zh-CN" altLang="en-US" sz="1200" dirty="0"/>
              <a:t>异常处理</a:t>
            </a:r>
          </a:p>
          <a:p>
            <a:r>
              <a:rPr lang="zh-CN" altLang="en-US" sz="1200" dirty="0"/>
              <a:t>        </a:t>
            </a:r>
            <a:r>
              <a:rPr lang="en-US" altLang="zh-CN" sz="1200" dirty="0" err="1"/>
              <a:t>this.eventData</a:t>
            </a:r>
            <a:r>
              <a:rPr lang="en-US" altLang="zh-CN" sz="1200" dirty="0"/>
              <a:t> = "subscribe event failure: " + err;</a:t>
            </a:r>
          </a:p>
          <a:p>
            <a:r>
              <a:rPr lang="en-US" altLang="zh-CN" sz="1200" dirty="0"/>
              <a:t>    } else {</a:t>
            </a:r>
          </a:p>
          <a:p>
            <a:r>
              <a:rPr lang="en-US" altLang="zh-CN" sz="1200" dirty="0"/>
              <a:t>        //</a:t>
            </a:r>
            <a:r>
              <a:rPr lang="zh-CN" altLang="en-US" sz="1200" dirty="0"/>
              <a:t>接收到事件</a:t>
            </a:r>
          </a:p>
          <a:p>
            <a:r>
              <a:rPr lang="zh-CN" altLang="en-US" sz="1200" dirty="0"/>
              <a:t>        </a:t>
            </a:r>
            <a:r>
              <a:rPr lang="en-US" altLang="zh-CN" sz="1200" dirty="0" err="1"/>
              <a:t>this.eventData</a:t>
            </a:r>
            <a:r>
              <a:rPr lang="en-US" altLang="zh-CN" sz="1200" dirty="0"/>
              <a:t> = "subscribe event success: " + </a:t>
            </a:r>
            <a:r>
              <a:rPr lang="en-US" altLang="zh-CN" sz="1200" dirty="0" err="1"/>
              <a:t>JSON.stringify</a:t>
            </a:r>
            <a:r>
              <a:rPr lang="en-US" altLang="zh-CN" sz="1200" dirty="0"/>
              <a:t>(data);</a:t>
            </a:r>
          </a:p>
          <a:p>
            <a:r>
              <a:rPr lang="en-US" altLang="zh-CN" sz="1200" dirty="0"/>
              <a:t>    }</a:t>
            </a:r>
          </a:p>
          <a:p>
            <a:r>
              <a:rPr lang="en-US" altLang="zh-CN" sz="1200" dirty="0"/>
              <a:t>    })</a:t>
            </a:r>
          </a:p>
          <a:p>
            <a:r>
              <a:rPr lang="en-US" altLang="zh-CN" sz="1200" dirty="0"/>
              <a:t>} else {</a:t>
            </a:r>
          </a:p>
          <a:p>
            <a:r>
              <a:rPr lang="en-US" altLang="zh-CN" sz="1200" dirty="0"/>
              <a:t>    </a:t>
            </a:r>
            <a:r>
              <a:rPr lang="en-US" altLang="zh-CN" sz="1200" dirty="0" err="1"/>
              <a:t>this.message</a:t>
            </a:r>
            <a:r>
              <a:rPr lang="en-US" altLang="zh-CN" sz="1200" dirty="0"/>
              <a:t> = "please create subscriber";</a:t>
            </a:r>
          </a:p>
          <a:p>
            <a:r>
              <a:rPr lang="en-US" altLang="zh-CN" sz="1200" dirty="0"/>
              <a:t>}</a:t>
            </a:r>
          </a:p>
          <a:p>
            <a:r>
              <a:rPr lang="en-US" altLang="zh-CN" sz="1200" dirty="0"/>
              <a:t>}</a:t>
            </a:r>
            <a:endParaRPr lang="zh-CN" altLang="en-US" sz="1200" dirty="0"/>
          </a:p>
        </p:txBody>
      </p:sp>
      <p:sp>
        <p:nvSpPr>
          <p:cNvPr id="4" name="文本框 3"/>
          <p:cNvSpPr txBox="1"/>
          <p:nvPr/>
        </p:nvSpPr>
        <p:spPr>
          <a:xfrm>
            <a:off x="6272010" y="195777"/>
            <a:ext cx="5536842" cy="5632311"/>
          </a:xfrm>
          <a:prstGeom prst="rect">
            <a:avLst/>
          </a:prstGeom>
          <a:noFill/>
        </p:spPr>
        <p:txBody>
          <a:bodyPr wrap="square" rtlCol="0">
            <a:spAutoFit/>
          </a:bodyPr>
          <a:lstStyle/>
          <a:p>
            <a:endParaRPr lang="en-US" altLang="zh-CN" sz="1200" dirty="0"/>
          </a:p>
          <a:p>
            <a:r>
              <a:rPr lang="en-US" altLang="zh-CN" sz="1200" dirty="0"/>
              <a:t>private </a:t>
            </a:r>
            <a:r>
              <a:rPr lang="en-US" altLang="zh-CN" sz="1200" dirty="0" err="1"/>
              <a:t>publishCommonEvent</a:t>
            </a:r>
            <a:r>
              <a:rPr lang="en-US" altLang="zh-CN" sz="1200" dirty="0"/>
              <a:t>() {</a:t>
            </a:r>
          </a:p>
          <a:p>
            <a:r>
              <a:rPr lang="en-US" altLang="zh-CN" sz="1200" dirty="0"/>
              <a:t>//</a:t>
            </a:r>
            <a:r>
              <a:rPr lang="zh-CN" altLang="en-US" sz="1200" dirty="0"/>
              <a:t>发布公共事件</a:t>
            </a:r>
          </a:p>
          <a:p>
            <a:r>
              <a:rPr lang="en-US" altLang="zh-CN" sz="1200" dirty="0" err="1"/>
              <a:t>commonEvent.publish</a:t>
            </a:r>
            <a:r>
              <a:rPr lang="en-US" altLang="zh-CN" sz="1200" dirty="0"/>
              <a:t>("</a:t>
            </a:r>
            <a:r>
              <a:rPr lang="en-US" altLang="zh-CN" sz="1200" dirty="0" err="1"/>
              <a:t>testEvent</a:t>
            </a:r>
            <a:r>
              <a:rPr lang="en-US" altLang="zh-CN" sz="1200" dirty="0"/>
              <a:t>", (err) =&gt; { //</a:t>
            </a:r>
            <a:r>
              <a:rPr lang="zh-CN" altLang="en-US" sz="1200" dirty="0"/>
              <a:t>结果回调</a:t>
            </a:r>
          </a:p>
          <a:p>
            <a:r>
              <a:rPr lang="zh-CN" altLang="en-US" sz="1200" dirty="0"/>
              <a:t>    </a:t>
            </a:r>
            <a:r>
              <a:rPr lang="en-US" altLang="zh-CN" sz="1200" dirty="0"/>
              <a:t>if (err) {</a:t>
            </a:r>
          </a:p>
          <a:p>
            <a:r>
              <a:rPr lang="en-US" altLang="zh-CN" sz="1200" dirty="0"/>
              <a:t>    </a:t>
            </a:r>
            <a:r>
              <a:rPr lang="en-US" altLang="zh-CN" sz="1200" dirty="0" err="1"/>
              <a:t>this.message</a:t>
            </a:r>
            <a:r>
              <a:rPr lang="en-US" altLang="zh-CN" sz="1200" dirty="0"/>
              <a:t> = "publish event error: " + err;</a:t>
            </a:r>
          </a:p>
          <a:p>
            <a:r>
              <a:rPr lang="en-US" altLang="zh-CN" sz="1200" dirty="0"/>
              <a:t>    } else {</a:t>
            </a:r>
          </a:p>
          <a:p>
            <a:r>
              <a:rPr lang="en-US" altLang="zh-CN" sz="1200" dirty="0"/>
              <a:t>    </a:t>
            </a:r>
            <a:r>
              <a:rPr lang="en-US" altLang="zh-CN" sz="1200" dirty="0" err="1"/>
              <a:t>this.message</a:t>
            </a:r>
            <a:r>
              <a:rPr lang="en-US" altLang="zh-CN" sz="1200" dirty="0"/>
              <a:t> = "publish event with data success";</a:t>
            </a:r>
          </a:p>
          <a:p>
            <a:r>
              <a:rPr lang="en-US" altLang="zh-CN" sz="1200" dirty="0"/>
              <a:t>    }</a:t>
            </a:r>
          </a:p>
          <a:p>
            <a:r>
              <a:rPr lang="en-US" altLang="zh-CN" sz="1200" dirty="0"/>
              <a:t>})</a:t>
            </a:r>
          </a:p>
          <a:p>
            <a:r>
              <a:rPr lang="en-US" altLang="zh-CN" sz="1200" dirty="0"/>
              <a:t>}</a:t>
            </a:r>
          </a:p>
          <a:p>
            <a:endParaRPr lang="en-US" altLang="zh-CN" sz="1200" dirty="0"/>
          </a:p>
          <a:p>
            <a:r>
              <a:rPr lang="en-US" altLang="zh-CN" sz="1200" dirty="0"/>
              <a:t>private </a:t>
            </a:r>
            <a:r>
              <a:rPr lang="en-US" altLang="zh-CN" sz="1200" dirty="0" err="1"/>
              <a:t>unsubscribeCommonEvent</a:t>
            </a:r>
            <a:r>
              <a:rPr lang="en-US" altLang="zh-CN" sz="1200" dirty="0"/>
              <a:t>() {</a:t>
            </a:r>
          </a:p>
          <a:p>
            <a:r>
              <a:rPr lang="en-US" altLang="zh-CN" sz="1200" dirty="0"/>
              <a:t>if (</a:t>
            </a:r>
            <a:r>
              <a:rPr lang="en-US" altLang="zh-CN" sz="1200" dirty="0" err="1"/>
              <a:t>this.subscriber</a:t>
            </a:r>
            <a:r>
              <a:rPr lang="en-US" altLang="zh-CN" sz="1200" dirty="0"/>
              <a:t>) {</a:t>
            </a:r>
          </a:p>
          <a:p>
            <a:r>
              <a:rPr lang="en-US" altLang="zh-CN" sz="1200" dirty="0"/>
              <a:t>    </a:t>
            </a:r>
            <a:r>
              <a:rPr lang="en-US" altLang="zh-CN" sz="1200" dirty="0" err="1"/>
              <a:t>commonEvent.unsubscribe</a:t>
            </a:r>
            <a:r>
              <a:rPr lang="en-US" altLang="zh-CN" sz="1200" dirty="0"/>
              <a:t>(</a:t>
            </a:r>
            <a:r>
              <a:rPr lang="en-US" altLang="zh-CN" sz="1200" dirty="0" err="1"/>
              <a:t>this.subscriber</a:t>
            </a:r>
            <a:r>
              <a:rPr lang="en-US" altLang="zh-CN" sz="1200" dirty="0"/>
              <a:t>, (err) =&gt; { //</a:t>
            </a:r>
            <a:r>
              <a:rPr lang="zh-CN" altLang="en-US" sz="1200" dirty="0"/>
              <a:t>取消订阅事件</a:t>
            </a:r>
          </a:p>
          <a:p>
            <a:r>
              <a:rPr lang="zh-CN" altLang="en-US" sz="1200" dirty="0"/>
              <a:t>    </a:t>
            </a:r>
            <a:r>
              <a:rPr lang="en-US" altLang="zh-CN" sz="1200" dirty="0"/>
              <a:t>if (err) {</a:t>
            </a:r>
          </a:p>
          <a:p>
            <a:r>
              <a:rPr lang="en-US" altLang="zh-CN" sz="1200" dirty="0"/>
              <a:t>        </a:t>
            </a:r>
            <a:r>
              <a:rPr lang="en-US" altLang="zh-CN" sz="1200" dirty="0" err="1"/>
              <a:t>this.message</a:t>
            </a:r>
            <a:r>
              <a:rPr lang="en-US" altLang="zh-CN" sz="1200" dirty="0"/>
              <a:t> = "unsubscribe event failure: " + err;</a:t>
            </a:r>
          </a:p>
          <a:p>
            <a:r>
              <a:rPr lang="en-US" altLang="zh-CN" sz="1200" dirty="0"/>
              <a:t>    } else {</a:t>
            </a:r>
          </a:p>
          <a:p>
            <a:r>
              <a:rPr lang="en-US" altLang="zh-CN" sz="1200" dirty="0"/>
              <a:t>        </a:t>
            </a:r>
            <a:r>
              <a:rPr lang="en-US" altLang="zh-CN" sz="1200" dirty="0" err="1"/>
              <a:t>this.subscriber</a:t>
            </a:r>
            <a:r>
              <a:rPr lang="en-US" altLang="zh-CN" sz="1200" dirty="0"/>
              <a:t> = null;</a:t>
            </a:r>
          </a:p>
          <a:p>
            <a:r>
              <a:rPr lang="en-US" altLang="zh-CN" sz="1200" dirty="0"/>
              <a:t>        </a:t>
            </a:r>
            <a:r>
              <a:rPr lang="en-US" altLang="zh-CN" sz="1200" dirty="0" err="1"/>
              <a:t>this.message</a:t>
            </a:r>
            <a:r>
              <a:rPr lang="en-US" altLang="zh-CN" sz="1200" dirty="0"/>
              <a:t> = "unsubscribe event success";</a:t>
            </a:r>
          </a:p>
          <a:p>
            <a:r>
              <a:rPr lang="en-US" altLang="zh-CN" sz="1200" dirty="0"/>
              <a:t>    }</a:t>
            </a:r>
          </a:p>
          <a:p>
            <a:r>
              <a:rPr lang="en-US" altLang="zh-CN" sz="1200" dirty="0"/>
              <a:t>    })</a:t>
            </a:r>
          </a:p>
          <a:p>
            <a:r>
              <a:rPr lang="en-US" altLang="zh-CN" sz="1200" dirty="0"/>
              <a:t>} else {</a:t>
            </a:r>
          </a:p>
          <a:p>
            <a:r>
              <a:rPr lang="en-US" altLang="zh-CN" sz="1200" dirty="0"/>
              <a:t>    </a:t>
            </a:r>
            <a:r>
              <a:rPr lang="en-US" altLang="zh-CN" sz="1200" dirty="0" err="1"/>
              <a:t>this.message</a:t>
            </a:r>
            <a:r>
              <a:rPr lang="en-US" altLang="zh-CN" sz="1200" dirty="0"/>
              <a:t> = "already subscribed";</a:t>
            </a:r>
          </a:p>
          <a:p>
            <a:r>
              <a:rPr lang="en-US" altLang="zh-CN" sz="1200" dirty="0"/>
              <a:t>}</a:t>
            </a:r>
          </a:p>
          <a:p>
            <a:r>
              <a:rPr lang="en-US" altLang="zh-CN" sz="1200" dirty="0"/>
              <a:t>}</a:t>
            </a:r>
          </a:p>
          <a:p>
            <a:endParaRPr lang="en-US" altLang="zh-CN" sz="1200" dirty="0"/>
          </a:p>
          <a:p>
            <a:r>
              <a:rPr lang="en-US" altLang="zh-CN" sz="1200" dirty="0"/>
              <a:t>subscriber</a:t>
            </a:r>
            <a:r>
              <a:rPr lang="zh-CN" altLang="en-US" sz="1200" dirty="0"/>
              <a:t>是作为订阅者的变量。</a:t>
            </a:r>
            <a:r>
              <a:rPr lang="en-US" altLang="zh-CN" sz="1200" dirty="0" err="1"/>
              <a:t>createSubscriber</a:t>
            </a:r>
            <a:r>
              <a:rPr lang="en-US" altLang="zh-CN" sz="1200" dirty="0"/>
              <a:t>()</a:t>
            </a:r>
            <a:r>
              <a:rPr lang="zh-CN" altLang="en-US" sz="1200" dirty="0"/>
              <a:t>方法用于创建订阅者。</a:t>
            </a:r>
            <a:r>
              <a:rPr lang="en-US" altLang="zh-CN" sz="1200" dirty="0" err="1"/>
              <a:t>subscriberCommonEvent</a:t>
            </a:r>
            <a:r>
              <a:rPr lang="en-US" altLang="zh-CN" sz="1200" dirty="0"/>
              <a:t>()</a:t>
            </a:r>
            <a:r>
              <a:rPr lang="zh-CN" altLang="en-US" sz="1200" dirty="0"/>
              <a:t>方法用于订阅事件。</a:t>
            </a:r>
            <a:r>
              <a:rPr lang="en-US" altLang="zh-CN" sz="1200" dirty="0" err="1"/>
              <a:t>publishCommonEvent</a:t>
            </a:r>
            <a:r>
              <a:rPr lang="en-US" altLang="zh-CN" sz="1200" dirty="0"/>
              <a:t>()</a:t>
            </a:r>
            <a:r>
              <a:rPr lang="zh-CN" altLang="en-US" sz="1200" dirty="0"/>
              <a:t>方法用于发布公共事件。</a:t>
            </a:r>
            <a:r>
              <a:rPr lang="en-US" altLang="zh-CN" sz="1200" dirty="0" err="1"/>
              <a:t>unsubscribeCommonEvent</a:t>
            </a:r>
            <a:r>
              <a:rPr lang="en-US" altLang="zh-CN" sz="1200" dirty="0"/>
              <a:t>()</a:t>
            </a:r>
            <a:r>
              <a:rPr lang="zh-CN" altLang="en-US" sz="1200" dirty="0"/>
              <a:t>方法用于取消订阅。</a:t>
            </a:r>
          </a:p>
        </p:txBody>
      </p:sp>
    </p:spTree>
    <p:extLst>
      <p:ext uri="{BB962C8B-B14F-4D97-AF65-F5344CB8AC3E}">
        <p14:creationId xmlns:p14="http://schemas.microsoft.com/office/powerpoint/2010/main" val="1165722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6.2.4  </a:t>
            </a:r>
            <a:r>
              <a:rPr lang="zh-CN" altLang="en-US" dirty="0"/>
              <a:t>运行</a:t>
            </a:r>
          </a:p>
        </p:txBody>
      </p:sp>
      <p:pic>
        <p:nvPicPr>
          <p:cNvPr id="5" name="图片 4">
            <a:extLst>
              <a:ext uri="{FF2B5EF4-FFF2-40B4-BE49-F238E27FC236}">
                <a16:creationId xmlns:a16="http://schemas.microsoft.com/office/drawing/2014/main" id="{075CCB52-BB77-5352-9C78-43CB54E58283}"/>
              </a:ext>
            </a:extLst>
          </p:cNvPr>
          <p:cNvPicPr>
            <a:picLocks noChangeAspect="1"/>
          </p:cNvPicPr>
          <p:nvPr/>
        </p:nvPicPr>
        <p:blipFill>
          <a:blip r:embed="rId2"/>
          <a:stretch>
            <a:fillRect/>
          </a:stretch>
        </p:blipFill>
        <p:spPr>
          <a:xfrm>
            <a:off x="2304421" y="1337699"/>
            <a:ext cx="7583158" cy="5333309"/>
          </a:xfrm>
          <a:prstGeom prst="rect">
            <a:avLst/>
          </a:prstGeom>
        </p:spPr>
      </p:pic>
    </p:spTree>
    <p:extLst>
      <p:ext uri="{BB962C8B-B14F-4D97-AF65-F5344CB8AC3E}">
        <p14:creationId xmlns:p14="http://schemas.microsoft.com/office/powerpoint/2010/main" val="2913468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  Emitter</a:t>
            </a:r>
            <a:r>
              <a:rPr lang="zh-CN" altLang="en-US" dirty="0"/>
              <a:t>概述</a:t>
            </a:r>
          </a:p>
        </p:txBody>
      </p:sp>
      <p:sp>
        <p:nvSpPr>
          <p:cNvPr id="3" name="内容占位符 2"/>
          <p:cNvSpPr>
            <a:spLocks noGrp="1"/>
          </p:cNvSpPr>
          <p:nvPr>
            <p:ph idx="1"/>
          </p:nvPr>
        </p:nvSpPr>
        <p:spPr/>
        <p:txBody>
          <a:bodyPr/>
          <a:lstStyle/>
          <a:p>
            <a:r>
              <a:rPr lang="en-US" altLang="zh-CN" dirty="0"/>
              <a:t>Emitter</a:t>
            </a:r>
            <a:r>
              <a:rPr lang="zh-CN" altLang="en-US" dirty="0"/>
              <a:t>提供了在同一进程不同线程间，或同一进程同一线程内，发送和处理事件的能力，包括持续订阅事件、单次订阅事件、取消订阅事件，以及发送事件到事件队列的能力。</a:t>
            </a:r>
          </a:p>
          <a:p>
            <a:r>
              <a:rPr lang="zh-CN" altLang="en-US" dirty="0"/>
              <a:t>使用</a:t>
            </a:r>
            <a:r>
              <a:rPr lang="en-US" altLang="zh-CN" dirty="0"/>
              <a:t>Emitter</a:t>
            </a:r>
            <a:r>
              <a:rPr lang="zh-CN" altLang="en-US" dirty="0"/>
              <a:t>需要先导入以下模块：</a:t>
            </a:r>
          </a:p>
          <a:p>
            <a:r>
              <a:rPr lang="en-US" altLang="zh-CN" dirty="0"/>
              <a:t>import { emitter } from '@</a:t>
            </a:r>
            <a:r>
              <a:rPr lang="en-US" altLang="zh-CN" dirty="0" err="1"/>
              <a:t>kit.BasicServicesKit</a:t>
            </a:r>
            <a:r>
              <a:rPr lang="en-US" altLang="zh-CN" dirty="0"/>
              <a:t>';</a:t>
            </a:r>
          </a:p>
          <a:p>
            <a:r>
              <a:rPr lang="en-US" altLang="zh-CN" dirty="0"/>
              <a:t>Emitter</a:t>
            </a:r>
            <a:r>
              <a:rPr lang="zh-CN" altLang="en-US" dirty="0"/>
              <a:t>主要提供订阅、取消订阅、发送事件三类操作。</a:t>
            </a:r>
          </a:p>
        </p:txBody>
      </p:sp>
    </p:spTree>
    <p:extLst>
      <p:ext uri="{BB962C8B-B14F-4D97-AF65-F5344CB8AC3E}">
        <p14:creationId xmlns:p14="http://schemas.microsoft.com/office/powerpoint/2010/main" val="1144523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3EAA28-7DDD-1C85-12DE-39DC7CC3562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1509E98A-3A43-7CD9-0C3D-CBEFAB1EBDC0}"/>
              </a:ext>
            </a:extLst>
          </p:cNvPr>
          <p:cNvSpPr>
            <a:spLocks noGrp="1"/>
          </p:cNvSpPr>
          <p:nvPr>
            <p:ph type="title"/>
          </p:nvPr>
        </p:nvSpPr>
        <p:spPr/>
        <p:txBody>
          <a:bodyPr/>
          <a:lstStyle/>
          <a:p>
            <a:r>
              <a:rPr lang="en-US" altLang="zh-CN" dirty="0"/>
              <a:t>6.3.1  </a:t>
            </a:r>
            <a:r>
              <a:rPr lang="zh-CN" altLang="en-US" dirty="0"/>
              <a:t>订阅</a:t>
            </a:r>
          </a:p>
        </p:txBody>
      </p:sp>
      <p:sp>
        <p:nvSpPr>
          <p:cNvPr id="3" name="内容占位符 2">
            <a:extLst>
              <a:ext uri="{FF2B5EF4-FFF2-40B4-BE49-F238E27FC236}">
                <a16:creationId xmlns:a16="http://schemas.microsoft.com/office/drawing/2014/main" id="{2EDB022B-3B06-FA2D-DC8A-5D3922B3CF32}"/>
              </a:ext>
            </a:extLst>
          </p:cNvPr>
          <p:cNvSpPr>
            <a:spLocks noGrp="1"/>
          </p:cNvSpPr>
          <p:nvPr>
            <p:ph idx="1"/>
          </p:nvPr>
        </p:nvSpPr>
        <p:spPr/>
        <p:txBody>
          <a:bodyPr>
            <a:normAutofit fontScale="92500" lnSpcReduction="20000"/>
          </a:bodyPr>
          <a:lstStyle/>
          <a:p>
            <a:r>
              <a:rPr lang="en-US" altLang="zh-CN" dirty="0"/>
              <a:t>on(event: </a:t>
            </a:r>
            <a:r>
              <a:rPr lang="en-US" altLang="zh-CN" dirty="0" err="1"/>
              <a:t>InnerEvent</a:t>
            </a:r>
            <a:r>
              <a:rPr lang="en-US" altLang="zh-CN" dirty="0"/>
              <a:t>, callback: Callback&lt;</a:t>
            </a:r>
            <a:r>
              <a:rPr lang="en-US" altLang="zh-CN" dirty="0" err="1"/>
              <a:t>EventData</a:t>
            </a:r>
            <a:r>
              <a:rPr lang="en-US" altLang="zh-CN" dirty="0"/>
              <a:t>&gt;)</a:t>
            </a:r>
            <a:r>
              <a:rPr lang="zh-CN" altLang="en-US" dirty="0"/>
              <a:t>：持续订阅指定的事件，并在接收到该事件时，执行对应的回调处理函数。</a:t>
            </a:r>
          </a:p>
          <a:p>
            <a:r>
              <a:rPr lang="en-US" altLang="zh-CN" dirty="0"/>
              <a:t>on(</a:t>
            </a:r>
            <a:r>
              <a:rPr lang="en-US" altLang="zh-CN" dirty="0" err="1"/>
              <a:t>eventId</a:t>
            </a:r>
            <a:r>
              <a:rPr lang="en-US" altLang="zh-CN" dirty="0"/>
              <a:t>: string, callback: Callback&lt;</a:t>
            </a:r>
            <a:r>
              <a:rPr lang="en-US" altLang="zh-CN" dirty="0" err="1"/>
              <a:t>EventData</a:t>
            </a:r>
            <a:r>
              <a:rPr lang="en-US" altLang="zh-CN" dirty="0"/>
              <a:t>&gt;)</a:t>
            </a:r>
            <a:r>
              <a:rPr lang="zh-CN" altLang="en-US" dirty="0"/>
              <a:t>：持续订阅指定事件，并在接收到该事件时，执行对应的回调处理函数。</a:t>
            </a:r>
          </a:p>
          <a:p>
            <a:r>
              <a:rPr lang="en-US" altLang="zh-CN" dirty="0"/>
              <a:t>on&lt;T&gt;(</a:t>
            </a:r>
            <a:r>
              <a:rPr lang="en-US" altLang="zh-CN" dirty="0" err="1"/>
              <a:t>eventId</a:t>
            </a:r>
            <a:r>
              <a:rPr lang="en-US" altLang="zh-CN" dirty="0"/>
              <a:t>: string, callback: Callback&lt;</a:t>
            </a:r>
            <a:r>
              <a:rPr lang="en-US" altLang="zh-CN" dirty="0" err="1"/>
              <a:t>GenericEventData</a:t>
            </a:r>
            <a:r>
              <a:rPr lang="en-US" altLang="zh-CN" dirty="0"/>
              <a:t>&lt;T&gt;&gt;)</a:t>
            </a:r>
            <a:r>
              <a:rPr lang="zh-CN" altLang="en-US" dirty="0"/>
              <a:t>：持续订阅指定事件，并在接收到该事件时，执行对应的回调处理函数。</a:t>
            </a:r>
          </a:p>
          <a:p>
            <a:r>
              <a:rPr lang="en-US" altLang="zh-CN" dirty="0"/>
              <a:t>once(event: </a:t>
            </a:r>
            <a:r>
              <a:rPr lang="en-US" altLang="zh-CN" dirty="0" err="1"/>
              <a:t>InnerEvent</a:t>
            </a:r>
            <a:r>
              <a:rPr lang="en-US" altLang="zh-CN" dirty="0"/>
              <a:t>, callback: Callback&lt;</a:t>
            </a:r>
            <a:r>
              <a:rPr lang="en-US" altLang="zh-CN" dirty="0" err="1"/>
              <a:t>EventData</a:t>
            </a:r>
            <a:r>
              <a:rPr lang="en-US" altLang="zh-CN" dirty="0"/>
              <a:t>&gt;)</a:t>
            </a:r>
            <a:r>
              <a:rPr lang="zh-CN" altLang="en-US" dirty="0"/>
              <a:t>：单次订阅指定的事件，并在接收到该事件并执行完相应的回调函数后，自动取消订阅。</a:t>
            </a:r>
          </a:p>
          <a:p>
            <a:r>
              <a:rPr lang="en-US" altLang="zh-CN" dirty="0"/>
              <a:t>once(</a:t>
            </a:r>
            <a:r>
              <a:rPr lang="en-US" altLang="zh-CN" dirty="0" err="1"/>
              <a:t>eventId</a:t>
            </a:r>
            <a:r>
              <a:rPr lang="en-US" altLang="zh-CN" dirty="0"/>
              <a:t>: string, callback: Callback&lt;</a:t>
            </a:r>
            <a:r>
              <a:rPr lang="en-US" altLang="zh-CN" dirty="0" err="1"/>
              <a:t>EventData</a:t>
            </a:r>
            <a:r>
              <a:rPr lang="en-US" altLang="zh-CN" dirty="0"/>
              <a:t>&gt;)</a:t>
            </a:r>
            <a:r>
              <a:rPr lang="zh-CN" altLang="en-US" dirty="0"/>
              <a:t>：单次订阅指定事件，并在接收到该事件并执行完相应的回调函数后，自动取消订阅。</a:t>
            </a:r>
          </a:p>
          <a:p>
            <a:r>
              <a:rPr lang="en-US" altLang="zh-CN" dirty="0"/>
              <a:t>once&lt;T&gt;(</a:t>
            </a:r>
            <a:r>
              <a:rPr lang="en-US" altLang="zh-CN" dirty="0" err="1"/>
              <a:t>eventId</a:t>
            </a:r>
            <a:r>
              <a:rPr lang="en-US" altLang="zh-CN" dirty="0"/>
              <a:t>: string, callback: Callback&lt;</a:t>
            </a:r>
            <a:r>
              <a:rPr lang="en-US" altLang="zh-CN" dirty="0" err="1"/>
              <a:t>GenericEventData</a:t>
            </a:r>
            <a:r>
              <a:rPr lang="en-US" altLang="zh-CN" dirty="0"/>
              <a:t>&lt;T&gt;&gt;)</a:t>
            </a:r>
            <a:r>
              <a:rPr lang="zh-CN" altLang="en-US" dirty="0"/>
              <a:t>：单次订阅指定事件，并在接收到该事件并执行完相应的回调函数后，自动取消订阅。</a:t>
            </a:r>
          </a:p>
        </p:txBody>
      </p:sp>
    </p:spTree>
    <p:extLst>
      <p:ext uri="{BB962C8B-B14F-4D97-AF65-F5344CB8AC3E}">
        <p14:creationId xmlns:p14="http://schemas.microsoft.com/office/powerpoint/2010/main" val="3740653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21A24-71A1-F018-4FA4-5D10EB584CF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B6B8C783-6729-FFD9-86F3-BDEC64E733F3}"/>
              </a:ext>
            </a:extLst>
          </p:cNvPr>
          <p:cNvSpPr>
            <a:spLocks noGrp="1"/>
          </p:cNvSpPr>
          <p:nvPr>
            <p:ph type="title"/>
          </p:nvPr>
        </p:nvSpPr>
        <p:spPr/>
        <p:txBody>
          <a:bodyPr/>
          <a:lstStyle/>
          <a:p>
            <a:r>
              <a:rPr lang="en-US" altLang="zh-CN" dirty="0"/>
              <a:t>6.3.2  </a:t>
            </a:r>
            <a:r>
              <a:rPr lang="zh-CN" altLang="en-US" dirty="0"/>
              <a:t>取消订阅</a:t>
            </a:r>
          </a:p>
        </p:txBody>
      </p:sp>
      <p:sp>
        <p:nvSpPr>
          <p:cNvPr id="3" name="内容占位符 2">
            <a:extLst>
              <a:ext uri="{FF2B5EF4-FFF2-40B4-BE49-F238E27FC236}">
                <a16:creationId xmlns:a16="http://schemas.microsoft.com/office/drawing/2014/main" id="{8F5FEB77-A2AF-E760-BA2A-2B0C2A2602B9}"/>
              </a:ext>
            </a:extLst>
          </p:cNvPr>
          <p:cNvSpPr>
            <a:spLocks noGrp="1"/>
          </p:cNvSpPr>
          <p:nvPr>
            <p:ph idx="1"/>
          </p:nvPr>
        </p:nvSpPr>
        <p:spPr/>
        <p:txBody>
          <a:bodyPr>
            <a:normAutofit fontScale="92500" lnSpcReduction="10000"/>
          </a:bodyPr>
          <a:lstStyle/>
          <a:p>
            <a:r>
              <a:rPr lang="en-US" altLang="zh-CN" dirty="0"/>
              <a:t>off(</a:t>
            </a:r>
            <a:r>
              <a:rPr lang="en-US" altLang="zh-CN" dirty="0" err="1"/>
              <a:t>eventId</a:t>
            </a:r>
            <a:r>
              <a:rPr lang="en-US" altLang="zh-CN" dirty="0"/>
              <a:t>: number)</a:t>
            </a:r>
            <a:r>
              <a:rPr lang="zh-CN" altLang="en-US" dirty="0"/>
              <a:t>：取消针对该事件</a:t>
            </a:r>
            <a:r>
              <a:rPr lang="en-US" altLang="zh-CN" dirty="0"/>
              <a:t>ID</a:t>
            </a:r>
            <a:r>
              <a:rPr lang="zh-CN" altLang="en-US" dirty="0"/>
              <a:t>的订阅。</a:t>
            </a:r>
          </a:p>
          <a:p>
            <a:r>
              <a:rPr lang="en-US" altLang="zh-CN" dirty="0"/>
              <a:t>off(</a:t>
            </a:r>
            <a:r>
              <a:rPr lang="en-US" altLang="zh-CN" dirty="0" err="1"/>
              <a:t>eventId</a:t>
            </a:r>
            <a:r>
              <a:rPr lang="en-US" altLang="zh-CN" dirty="0"/>
              <a:t>: string)</a:t>
            </a:r>
            <a:r>
              <a:rPr lang="zh-CN" altLang="en-US" dirty="0"/>
              <a:t>：取消订阅指定事件。</a:t>
            </a:r>
          </a:p>
          <a:p>
            <a:r>
              <a:rPr lang="en-US" altLang="zh-CN" dirty="0"/>
              <a:t>off(</a:t>
            </a:r>
            <a:r>
              <a:rPr lang="en-US" altLang="zh-CN" dirty="0" err="1"/>
              <a:t>eventId</a:t>
            </a:r>
            <a:r>
              <a:rPr lang="en-US" altLang="zh-CN" dirty="0"/>
              <a:t>: number, callback: Callback&lt;</a:t>
            </a:r>
            <a:r>
              <a:rPr lang="en-US" altLang="zh-CN" dirty="0" err="1"/>
              <a:t>EventData</a:t>
            </a:r>
            <a:r>
              <a:rPr lang="en-US" altLang="zh-CN" dirty="0"/>
              <a:t>&gt;)</a:t>
            </a:r>
            <a:r>
              <a:rPr lang="zh-CN" altLang="en-US" dirty="0"/>
              <a:t>：取消针对该事件</a:t>
            </a:r>
            <a:r>
              <a:rPr lang="en-US" altLang="zh-CN" dirty="0"/>
              <a:t>ID</a:t>
            </a:r>
            <a:r>
              <a:rPr lang="zh-CN" altLang="en-US" dirty="0"/>
              <a:t>的订阅，传入可选参数</a:t>
            </a:r>
            <a:r>
              <a:rPr lang="en-US" altLang="zh-CN" dirty="0"/>
              <a:t>callback</a:t>
            </a:r>
            <a:r>
              <a:rPr lang="zh-CN" altLang="en-US" dirty="0"/>
              <a:t>，并且该</a:t>
            </a:r>
            <a:r>
              <a:rPr lang="en-US" altLang="zh-CN" dirty="0"/>
              <a:t>callback</a:t>
            </a:r>
            <a:r>
              <a:rPr lang="zh-CN" altLang="en-US" dirty="0"/>
              <a:t>已经通过</a:t>
            </a:r>
            <a:r>
              <a:rPr lang="en-US" altLang="zh-CN" dirty="0"/>
              <a:t>on</a:t>
            </a:r>
            <a:r>
              <a:rPr lang="zh-CN" altLang="en-US" dirty="0"/>
              <a:t>或者</a:t>
            </a:r>
            <a:r>
              <a:rPr lang="en-US" altLang="zh-CN" dirty="0"/>
              <a:t>once</a:t>
            </a:r>
            <a:r>
              <a:rPr lang="zh-CN" altLang="en-US" dirty="0"/>
              <a:t>接口订阅，则取消该订阅；否则，不做任何处理。</a:t>
            </a:r>
          </a:p>
          <a:p>
            <a:r>
              <a:rPr lang="en-US" altLang="zh-CN" dirty="0"/>
              <a:t>off(</a:t>
            </a:r>
            <a:r>
              <a:rPr lang="en-US" altLang="zh-CN" dirty="0" err="1"/>
              <a:t>eventId</a:t>
            </a:r>
            <a:r>
              <a:rPr lang="en-US" altLang="zh-CN" dirty="0"/>
              <a:t>: string, callback: Callback&lt;</a:t>
            </a:r>
            <a:r>
              <a:rPr lang="en-US" altLang="zh-CN" dirty="0" err="1"/>
              <a:t>EventData</a:t>
            </a:r>
            <a:r>
              <a:rPr lang="en-US" altLang="zh-CN" dirty="0"/>
              <a:t>&gt;)</a:t>
            </a:r>
            <a:r>
              <a:rPr lang="zh-CN" altLang="en-US" dirty="0"/>
              <a:t>：取消针对该事件</a:t>
            </a:r>
            <a:r>
              <a:rPr lang="en-US" altLang="zh-CN" dirty="0"/>
              <a:t>ID</a:t>
            </a:r>
            <a:r>
              <a:rPr lang="zh-CN" altLang="en-US" dirty="0"/>
              <a:t>的订阅，传入可选参数</a:t>
            </a:r>
            <a:r>
              <a:rPr lang="en-US" altLang="zh-CN" dirty="0"/>
              <a:t>callback</a:t>
            </a:r>
            <a:r>
              <a:rPr lang="zh-CN" altLang="en-US" dirty="0"/>
              <a:t>，并且该</a:t>
            </a:r>
            <a:r>
              <a:rPr lang="en-US" altLang="zh-CN" dirty="0"/>
              <a:t>callback</a:t>
            </a:r>
            <a:r>
              <a:rPr lang="zh-CN" altLang="en-US" dirty="0"/>
              <a:t>已经通过</a:t>
            </a:r>
            <a:r>
              <a:rPr lang="en-US" altLang="zh-CN" dirty="0"/>
              <a:t>on</a:t>
            </a:r>
            <a:r>
              <a:rPr lang="zh-CN" altLang="en-US" dirty="0"/>
              <a:t>或者</a:t>
            </a:r>
            <a:r>
              <a:rPr lang="en-US" altLang="zh-CN" dirty="0"/>
              <a:t>once</a:t>
            </a:r>
            <a:r>
              <a:rPr lang="zh-CN" altLang="en-US" dirty="0"/>
              <a:t>接口订阅，则取消该订阅；否则，不做任何处理。</a:t>
            </a:r>
          </a:p>
          <a:p>
            <a:r>
              <a:rPr lang="en-US" altLang="zh-CN" dirty="0"/>
              <a:t>off&lt;T&gt;(</a:t>
            </a:r>
            <a:r>
              <a:rPr lang="en-US" altLang="zh-CN" dirty="0" err="1"/>
              <a:t>eventId</a:t>
            </a:r>
            <a:r>
              <a:rPr lang="en-US" altLang="zh-CN" dirty="0"/>
              <a:t>: string, callback: Callback&lt;</a:t>
            </a:r>
            <a:r>
              <a:rPr lang="en-US" altLang="zh-CN" dirty="0" err="1"/>
              <a:t>GenericEventData</a:t>
            </a:r>
            <a:r>
              <a:rPr lang="en-US" altLang="zh-CN" dirty="0"/>
              <a:t>&lt;T&gt;&gt;)</a:t>
            </a:r>
            <a:r>
              <a:rPr lang="zh-CN" altLang="en-US" dirty="0"/>
              <a:t>：取消针对该事件</a:t>
            </a:r>
            <a:r>
              <a:rPr lang="en-US" altLang="zh-CN" dirty="0"/>
              <a:t>ID</a:t>
            </a:r>
            <a:r>
              <a:rPr lang="zh-CN" altLang="en-US" dirty="0"/>
              <a:t>的订阅，传入可选参数</a:t>
            </a:r>
            <a:r>
              <a:rPr lang="en-US" altLang="zh-CN" dirty="0"/>
              <a:t>callback</a:t>
            </a:r>
            <a:r>
              <a:rPr lang="zh-CN" altLang="en-US" dirty="0"/>
              <a:t>，如果该</a:t>
            </a:r>
            <a:r>
              <a:rPr lang="en-US" altLang="zh-CN" dirty="0"/>
              <a:t>callback</a:t>
            </a:r>
            <a:r>
              <a:rPr lang="zh-CN" altLang="en-US" dirty="0"/>
              <a:t>已经通过</a:t>
            </a:r>
            <a:r>
              <a:rPr lang="en-US" altLang="zh-CN" dirty="0"/>
              <a:t>on</a:t>
            </a:r>
            <a:r>
              <a:rPr lang="zh-CN" altLang="en-US" dirty="0"/>
              <a:t>或者</a:t>
            </a:r>
            <a:r>
              <a:rPr lang="en-US" altLang="zh-CN" dirty="0"/>
              <a:t>once</a:t>
            </a:r>
            <a:r>
              <a:rPr lang="zh-CN" altLang="en-US" dirty="0"/>
              <a:t>接口订阅，则取消该订阅；否则，不做任何处理。</a:t>
            </a:r>
          </a:p>
        </p:txBody>
      </p:sp>
    </p:spTree>
    <p:extLst>
      <p:ext uri="{BB962C8B-B14F-4D97-AF65-F5344CB8AC3E}">
        <p14:creationId xmlns:p14="http://schemas.microsoft.com/office/powerpoint/2010/main" val="40518979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1198F-A9AB-2524-8973-7CEF2D9BB3FE}"/>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4CC72F1-7B6D-BFE8-9945-15DCB7BA6AFF}"/>
              </a:ext>
            </a:extLst>
          </p:cNvPr>
          <p:cNvSpPr>
            <a:spLocks noGrp="1"/>
          </p:cNvSpPr>
          <p:nvPr>
            <p:ph type="title"/>
          </p:nvPr>
        </p:nvSpPr>
        <p:spPr/>
        <p:txBody>
          <a:bodyPr/>
          <a:lstStyle/>
          <a:p>
            <a:r>
              <a:rPr lang="en-US" altLang="zh-CN" dirty="0"/>
              <a:t>6.3.3  </a:t>
            </a:r>
            <a:r>
              <a:rPr lang="zh-CN" altLang="en-US" dirty="0"/>
              <a:t>发送事件</a:t>
            </a:r>
          </a:p>
        </p:txBody>
      </p:sp>
      <p:sp>
        <p:nvSpPr>
          <p:cNvPr id="3" name="内容占位符 2">
            <a:extLst>
              <a:ext uri="{FF2B5EF4-FFF2-40B4-BE49-F238E27FC236}">
                <a16:creationId xmlns:a16="http://schemas.microsoft.com/office/drawing/2014/main" id="{A9132812-528C-1B27-C065-54C3B9950EB6}"/>
              </a:ext>
            </a:extLst>
          </p:cNvPr>
          <p:cNvSpPr>
            <a:spLocks noGrp="1"/>
          </p:cNvSpPr>
          <p:nvPr>
            <p:ph idx="1"/>
          </p:nvPr>
        </p:nvSpPr>
        <p:spPr/>
        <p:txBody>
          <a:bodyPr/>
          <a:lstStyle/>
          <a:p>
            <a:r>
              <a:rPr lang="en-US" altLang="zh-CN" dirty="0"/>
              <a:t>emit(event: </a:t>
            </a:r>
            <a:r>
              <a:rPr lang="en-US" altLang="zh-CN" dirty="0" err="1"/>
              <a:t>InnerEvent</a:t>
            </a:r>
            <a:r>
              <a:rPr lang="en-US" altLang="zh-CN" dirty="0"/>
              <a:t>, data?: </a:t>
            </a:r>
            <a:r>
              <a:rPr lang="en-US" altLang="zh-CN" dirty="0" err="1"/>
              <a:t>EventData</a:t>
            </a:r>
            <a:r>
              <a:rPr lang="en-US" altLang="zh-CN" dirty="0"/>
              <a:t>)</a:t>
            </a:r>
            <a:r>
              <a:rPr lang="zh-CN" altLang="en-US" dirty="0"/>
              <a:t>：发送指定的事件。</a:t>
            </a:r>
          </a:p>
          <a:p>
            <a:r>
              <a:rPr lang="en-US" altLang="zh-CN" dirty="0"/>
              <a:t>emit(</a:t>
            </a:r>
            <a:r>
              <a:rPr lang="en-US" altLang="zh-CN" dirty="0" err="1"/>
              <a:t>eventId</a:t>
            </a:r>
            <a:r>
              <a:rPr lang="en-US" altLang="zh-CN" dirty="0"/>
              <a:t>: string, data?: </a:t>
            </a:r>
            <a:r>
              <a:rPr lang="en-US" altLang="zh-CN" dirty="0" err="1"/>
              <a:t>EventData</a:t>
            </a:r>
            <a:r>
              <a:rPr lang="en-US" altLang="zh-CN" dirty="0"/>
              <a:t>)</a:t>
            </a:r>
            <a:r>
              <a:rPr lang="zh-CN" altLang="en-US" dirty="0"/>
              <a:t>：发送指定事件。</a:t>
            </a:r>
          </a:p>
          <a:p>
            <a:r>
              <a:rPr lang="en-US" altLang="zh-CN" dirty="0"/>
              <a:t>emit&lt;T&gt;(</a:t>
            </a:r>
            <a:r>
              <a:rPr lang="en-US" altLang="zh-CN" dirty="0" err="1"/>
              <a:t>eventId</a:t>
            </a:r>
            <a:r>
              <a:rPr lang="en-US" altLang="zh-CN" dirty="0"/>
              <a:t>: string, data?: </a:t>
            </a:r>
            <a:r>
              <a:rPr lang="en-US" altLang="zh-CN" dirty="0" err="1"/>
              <a:t>GenericEventData</a:t>
            </a:r>
            <a:r>
              <a:rPr lang="en-US" altLang="zh-CN" dirty="0"/>
              <a:t>&lt;T&gt;)</a:t>
            </a:r>
            <a:r>
              <a:rPr lang="zh-CN" altLang="en-US" dirty="0"/>
              <a:t>：发送指定事件。</a:t>
            </a:r>
          </a:p>
          <a:p>
            <a:r>
              <a:rPr lang="en-US" altLang="zh-CN" dirty="0"/>
              <a:t>emit(</a:t>
            </a:r>
            <a:r>
              <a:rPr lang="en-US" altLang="zh-CN" dirty="0" err="1"/>
              <a:t>eventId</a:t>
            </a:r>
            <a:r>
              <a:rPr lang="en-US" altLang="zh-CN" dirty="0"/>
              <a:t>: string, options: Options, data?: </a:t>
            </a:r>
            <a:r>
              <a:rPr lang="en-US" altLang="zh-CN" dirty="0" err="1"/>
              <a:t>EventData</a:t>
            </a:r>
            <a:r>
              <a:rPr lang="en-US" altLang="zh-CN" dirty="0"/>
              <a:t>)</a:t>
            </a:r>
            <a:r>
              <a:rPr lang="zh-CN" altLang="en-US" dirty="0"/>
              <a:t>：发送指定优先级事件。</a:t>
            </a:r>
          </a:p>
          <a:p>
            <a:r>
              <a:rPr lang="en-US" altLang="zh-CN" dirty="0"/>
              <a:t>emit&lt;T&gt;(</a:t>
            </a:r>
            <a:r>
              <a:rPr lang="en-US" altLang="zh-CN" dirty="0" err="1"/>
              <a:t>eventId</a:t>
            </a:r>
            <a:r>
              <a:rPr lang="en-US" altLang="zh-CN" dirty="0"/>
              <a:t>: string, options: Options, data?: </a:t>
            </a:r>
            <a:r>
              <a:rPr lang="en-US" altLang="zh-CN" dirty="0" err="1"/>
              <a:t>GenericEventData</a:t>
            </a:r>
            <a:r>
              <a:rPr lang="en-US" altLang="zh-CN" dirty="0"/>
              <a:t>&lt;T&gt;)</a:t>
            </a:r>
            <a:r>
              <a:rPr lang="zh-CN" altLang="en-US" dirty="0"/>
              <a:t>：发送指定优先级事件。</a:t>
            </a:r>
          </a:p>
        </p:txBody>
      </p:sp>
    </p:spTree>
    <p:extLst>
      <p:ext uri="{BB962C8B-B14F-4D97-AF65-F5344CB8AC3E}">
        <p14:creationId xmlns:p14="http://schemas.microsoft.com/office/powerpoint/2010/main" val="20348861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本章简介</a:t>
            </a:r>
          </a:p>
        </p:txBody>
      </p:sp>
      <p:sp>
        <p:nvSpPr>
          <p:cNvPr id="3" name="内容占位符 2"/>
          <p:cNvSpPr>
            <a:spLocks noGrp="1"/>
          </p:cNvSpPr>
          <p:nvPr>
            <p:ph idx="1"/>
          </p:nvPr>
        </p:nvSpPr>
        <p:spPr/>
        <p:txBody>
          <a:bodyPr/>
          <a:lstStyle/>
          <a:p>
            <a:pPr marL="0" indent="0">
              <a:buNone/>
            </a:pPr>
            <a:r>
              <a:rPr lang="en-US" altLang="zh-CN" dirty="0" err="1"/>
              <a:t>HarmonyOS</a:t>
            </a:r>
            <a:r>
              <a:rPr lang="zh-CN" altLang="en-US" dirty="0"/>
              <a:t>通过公共事件服务为应用程序提供订阅、发布、退订公共事件的能力。</a:t>
            </a:r>
          </a:p>
        </p:txBody>
      </p:sp>
    </p:spTree>
    <p:extLst>
      <p:ext uri="{BB962C8B-B14F-4D97-AF65-F5344CB8AC3E}">
        <p14:creationId xmlns:p14="http://schemas.microsoft.com/office/powerpoint/2010/main" val="2336941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0005E-FCE7-3A93-C184-10F85DB810A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5261D6D-83CC-8A02-A2E2-582C51BCE83C}"/>
              </a:ext>
            </a:extLst>
          </p:cNvPr>
          <p:cNvSpPr>
            <a:spLocks noGrp="1"/>
          </p:cNvSpPr>
          <p:nvPr>
            <p:ph type="title"/>
          </p:nvPr>
        </p:nvSpPr>
        <p:spPr/>
        <p:txBody>
          <a:bodyPr/>
          <a:lstStyle/>
          <a:p>
            <a:r>
              <a:rPr lang="en-US" altLang="zh-CN" dirty="0"/>
              <a:t>6.4  </a:t>
            </a:r>
            <a:r>
              <a:rPr lang="zh-CN" altLang="en-US" dirty="0"/>
              <a:t>实战：使用</a:t>
            </a:r>
            <a:r>
              <a:rPr lang="en-US" altLang="zh-CN" dirty="0"/>
              <a:t>Emitter</a:t>
            </a:r>
            <a:r>
              <a:rPr lang="zh-CN" altLang="en-US" dirty="0"/>
              <a:t>进行线程间通信</a:t>
            </a:r>
          </a:p>
        </p:txBody>
      </p:sp>
      <p:sp>
        <p:nvSpPr>
          <p:cNvPr id="3" name="内容占位符 2">
            <a:extLst>
              <a:ext uri="{FF2B5EF4-FFF2-40B4-BE49-F238E27FC236}">
                <a16:creationId xmlns:a16="http://schemas.microsoft.com/office/drawing/2014/main" id="{224F7FA2-ED28-30B9-294A-A62FEBDD682F}"/>
              </a:ext>
            </a:extLst>
          </p:cNvPr>
          <p:cNvSpPr>
            <a:spLocks noGrp="1"/>
          </p:cNvSpPr>
          <p:nvPr>
            <p:ph idx="1"/>
          </p:nvPr>
        </p:nvSpPr>
        <p:spPr/>
        <p:txBody>
          <a:bodyPr/>
          <a:lstStyle/>
          <a:p>
            <a:r>
              <a:rPr lang="zh-CN" altLang="en-US" dirty="0"/>
              <a:t>本节主要演示如何实现使用</a:t>
            </a:r>
            <a:r>
              <a:rPr lang="en-US" altLang="zh-CN" dirty="0"/>
              <a:t>Emitter</a:t>
            </a:r>
            <a:r>
              <a:rPr lang="zh-CN" altLang="en-US" dirty="0"/>
              <a:t>来订阅、发布事件。</a:t>
            </a:r>
          </a:p>
          <a:p>
            <a:r>
              <a:rPr lang="zh-CN" altLang="en-US" dirty="0"/>
              <a:t>打开</a:t>
            </a:r>
            <a:r>
              <a:rPr lang="en-US" altLang="zh-CN" dirty="0" err="1"/>
              <a:t>DevEco</a:t>
            </a:r>
            <a:r>
              <a:rPr lang="en-US" altLang="zh-CN" dirty="0"/>
              <a:t> Studio</a:t>
            </a:r>
            <a:r>
              <a:rPr lang="zh-CN" altLang="en-US" dirty="0"/>
              <a:t>，选择一个</a:t>
            </a:r>
            <a:r>
              <a:rPr lang="en-US" altLang="zh-CN" dirty="0"/>
              <a:t>Empty Ability</a:t>
            </a:r>
            <a:r>
              <a:rPr lang="zh-CN" altLang="en-US" dirty="0"/>
              <a:t>工程模板，创建一个名为“</a:t>
            </a:r>
            <a:r>
              <a:rPr lang="en-US" altLang="zh-CN" dirty="0" err="1"/>
              <a:t>ArkTSEmitter</a:t>
            </a:r>
            <a:r>
              <a:rPr lang="zh-CN" altLang="en-US" dirty="0"/>
              <a:t>的工程为演示示例。</a:t>
            </a:r>
          </a:p>
        </p:txBody>
      </p:sp>
    </p:spTree>
    <p:extLst>
      <p:ext uri="{BB962C8B-B14F-4D97-AF65-F5344CB8AC3E}">
        <p14:creationId xmlns:p14="http://schemas.microsoft.com/office/powerpoint/2010/main" val="10531850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04E72-22A1-AA37-1E9E-A729C9CCB68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07F1039-8692-D011-E3CF-3A140CF2C5BF}"/>
              </a:ext>
            </a:extLst>
          </p:cNvPr>
          <p:cNvSpPr>
            <a:spLocks noGrp="1"/>
          </p:cNvSpPr>
          <p:nvPr>
            <p:ph type="title"/>
          </p:nvPr>
        </p:nvSpPr>
        <p:spPr/>
        <p:txBody>
          <a:bodyPr/>
          <a:lstStyle/>
          <a:p>
            <a:r>
              <a:rPr lang="en-US" altLang="zh-CN" dirty="0"/>
              <a:t>6.4.1  </a:t>
            </a:r>
            <a:r>
              <a:rPr lang="zh-CN" altLang="en-US" dirty="0"/>
              <a:t>添加按钮</a:t>
            </a:r>
          </a:p>
        </p:txBody>
      </p:sp>
      <p:sp>
        <p:nvSpPr>
          <p:cNvPr id="3" name="内容占位符 2">
            <a:extLst>
              <a:ext uri="{FF2B5EF4-FFF2-40B4-BE49-F238E27FC236}">
                <a16:creationId xmlns:a16="http://schemas.microsoft.com/office/drawing/2014/main" id="{92486648-92E6-2F68-53BE-874C4CEBF578}"/>
              </a:ext>
            </a:extLst>
          </p:cNvPr>
          <p:cNvSpPr>
            <a:spLocks noGrp="1"/>
          </p:cNvSpPr>
          <p:nvPr>
            <p:ph idx="1"/>
          </p:nvPr>
        </p:nvSpPr>
        <p:spPr/>
        <p:txBody>
          <a:bodyPr>
            <a:normAutofit fontScale="40000" lnSpcReduction="20000"/>
          </a:bodyPr>
          <a:lstStyle/>
          <a:p>
            <a:r>
              <a:rPr lang="en-US" altLang="zh-CN" dirty="0"/>
              <a:t>// </a:t>
            </a:r>
            <a:r>
              <a:rPr lang="zh-CN" altLang="en-US" dirty="0"/>
              <a:t>订阅事件</a:t>
            </a:r>
          </a:p>
          <a:p>
            <a:r>
              <a:rPr lang="en-US" altLang="zh-CN" dirty="0"/>
              <a:t>Button(('</a:t>
            </a:r>
            <a:r>
              <a:rPr lang="zh-CN" altLang="en-US" dirty="0"/>
              <a:t>订阅事件</a:t>
            </a:r>
            <a:r>
              <a:rPr lang="en-US" altLang="zh-CN" dirty="0"/>
              <a:t>'), { type: </a:t>
            </a:r>
            <a:r>
              <a:rPr lang="en-US" altLang="zh-CN" dirty="0" err="1"/>
              <a:t>ButtonType.Capsule</a:t>
            </a:r>
            <a:r>
              <a:rPr lang="en-US" altLang="zh-CN" dirty="0"/>
              <a:t> })</a:t>
            </a:r>
          </a:p>
          <a:p>
            <a:r>
              <a:rPr lang="en-US" altLang="zh-CN" dirty="0"/>
              <a:t>  .</a:t>
            </a:r>
            <a:r>
              <a:rPr lang="en-US" altLang="zh-CN" dirty="0" err="1"/>
              <a:t>fontSize</a:t>
            </a:r>
            <a:r>
              <a:rPr lang="en-US" altLang="zh-CN" dirty="0"/>
              <a:t>(40)</a:t>
            </a:r>
          </a:p>
          <a:p>
            <a:r>
              <a:rPr lang="en-US" altLang="zh-CN" dirty="0"/>
              <a:t>  .</a:t>
            </a:r>
            <a:r>
              <a:rPr lang="en-US" altLang="zh-CN" dirty="0" err="1"/>
              <a:t>fontWeight</a:t>
            </a:r>
            <a:r>
              <a:rPr lang="en-US" altLang="zh-CN" dirty="0"/>
              <a:t>(</a:t>
            </a:r>
            <a:r>
              <a:rPr lang="en-US" altLang="zh-CN" dirty="0" err="1"/>
              <a:t>FontWeight.Medium</a:t>
            </a:r>
            <a:r>
              <a:rPr lang="en-US" altLang="zh-CN" dirty="0"/>
              <a:t>)</a:t>
            </a:r>
          </a:p>
          <a:p>
            <a:r>
              <a:rPr lang="en-US" altLang="zh-CN" dirty="0"/>
              <a:t>  .margin({ top: 10, bottom: 10 })</a:t>
            </a:r>
          </a:p>
          <a:p>
            <a:r>
              <a:rPr lang="en-US" altLang="zh-CN" dirty="0"/>
              <a:t>  .</a:t>
            </a:r>
            <a:r>
              <a:rPr lang="en-US" altLang="zh-CN" dirty="0" err="1"/>
              <a:t>onClick</a:t>
            </a:r>
            <a:r>
              <a:rPr lang="en-US" altLang="zh-CN" dirty="0"/>
              <a:t>(() =&gt; {</a:t>
            </a:r>
          </a:p>
          <a:p>
            <a:r>
              <a:rPr lang="en-US" altLang="zh-CN" dirty="0"/>
              <a:t>    </a:t>
            </a:r>
            <a:r>
              <a:rPr lang="en-US" altLang="zh-CN" dirty="0" err="1"/>
              <a:t>this.subscriberEvent</a:t>
            </a:r>
            <a:r>
              <a:rPr lang="en-US" altLang="zh-CN" dirty="0"/>
              <a:t>()</a:t>
            </a:r>
          </a:p>
          <a:p>
            <a:r>
              <a:rPr lang="en-US" altLang="zh-CN" dirty="0"/>
              <a:t>  })</a:t>
            </a:r>
          </a:p>
          <a:p>
            <a:endParaRPr lang="en-US" altLang="zh-CN" dirty="0"/>
          </a:p>
          <a:p>
            <a:r>
              <a:rPr lang="en-US" altLang="zh-CN" dirty="0"/>
              <a:t>// </a:t>
            </a:r>
            <a:r>
              <a:rPr lang="zh-CN" altLang="en-US" dirty="0"/>
              <a:t>发送事件</a:t>
            </a:r>
          </a:p>
          <a:p>
            <a:r>
              <a:rPr lang="en-US" altLang="zh-CN" dirty="0"/>
              <a:t>Button(('</a:t>
            </a:r>
            <a:r>
              <a:rPr lang="zh-CN" altLang="en-US" dirty="0"/>
              <a:t>发送事件</a:t>
            </a:r>
            <a:r>
              <a:rPr lang="en-US" altLang="zh-CN" dirty="0"/>
              <a:t>'), { type: </a:t>
            </a:r>
            <a:r>
              <a:rPr lang="en-US" altLang="zh-CN" dirty="0" err="1"/>
              <a:t>ButtonType.Capsule</a:t>
            </a:r>
            <a:r>
              <a:rPr lang="en-US" altLang="zh-CN" dirty="0"/>
              <a:t> })</a:t>
            </a:r>
          </a:p>
          <a:p>
            <a:r>
              <a:rPr lang="en-US" altLang="zh-CN" dirty="0"/>
              <a:t>  .</a:t>
            </a:r>
            <a:r>
              <a:rPr lang="en-US" altLang="zh-CN" dirty="0" err="1"/>
              <a:t>fontSize</a:t>
            </a:r>
            <a:r>
              <a:rPr lang="en-US" altLang="zh-CN" dirty="0"/>
              <a:t>(40)</a:t>
            </a:r>
          </a:p>
          <a:p>
            <a:r>
              <a:rPr lang="en-US" altLang="zh-CN" dirty="0"/>
              <a:t>  .</a:t>
            </a:r>
            <a:r>
              <a:rPr lang="en-US" altLang="zh-CN" dirty="0" err="1"/>
              <a:t>fontWeight</a:t>
            </a:r>
            <a:r>
              <a:rPr lang="en-US" altLang="zh-CN" dirty="0"/>
              <a:t>(</a:t>
            </a:r>
            <a:r>
              <a:rPr lang="en-US" altLang="zh-CN" dirty="0" err="1"/>
              <a:t>FontWeight.Medium</a:t>
            </a:r>
            <a:r>
              <a:rPr lang="en-US" altLang="zh-CN" dirty="0"/>
              <a:t>)</a:t>
            </a:r>
          </a:p>
          <a:p>
            <a:r>
              <a:rPr lang="en-US" altLang="zh-CN" dirty="0"/>
              <a:t>  .margin({ top: 10, bottom: 10 })</a:t>
            </a:r>
          </a:p>
          <a:p>
            <a:r>
              <a:rPr lang="en-US" altLang="zh-CN" dirty="0"/>
              <a:t>  .</a:t>
            </a:r>
            <a:r>
              <a:rPr lang="en-US" altLang="zh-CN" dirty="0" err="1"/>
              <a:t>onClick</a:t>
            </a:r>
            <a:r>
              <a:rPr lang="en-US" altLang="zh-CN" dirty="0"/>
              <a:t>(() =&gt; {</a:t>
            </a:r>
          </a:p>
          <a:p>
            <a:r>
              <a:rPr lang="en-US" altLang="zh-CN" dirty="0"/>
              <a:t>    </a:t>
            </a:r>
            <a:r>
              <a:rPr lang="en-US" altLang="zh-CN" dirty="0" err="1"/>
              <a:t>this.emitEvent</a:t>
            </a:r>
            <a:r>
              <a:rPr lang="en-US" altLang="zh-CN" dirty="0"/>
              <a:t>()</a:t>
            </a:r>
          </a:p>
          <a:p>
            <a:r>
              <a:rPr lang="en-US" altLang="zh-CN" dirty="0"/>
              <a:t>  })</a:t>
            </a:r>
          </a:p>
        </p:txBody>
      </p:sp>
      <p:pic>
        <p:nvPicPr>
          <p:cNvPr id="5" name="图片 4">
            <a:extLst>
              <a:ext uri="{FF2B5EF4-FFF2-40B4-BE49-F238E27FC236}">
                <a16:creationId xmlns:a16="http://schemas.microsoft.com/office/drawing/2014/main" id="{E5C0C549-CF71-1B62-DBE2-E813E3121ED6}"/>
              </a:ext>
            </a:extLst>
          </p:cNvPr>
          <p:cNvPicPr>
            <a:picLocks noChangeAspect="1"/>
          </p:cNvPicPr>
          <p:nvPr/>
        </p:nvPicPr>
        <p:blipFill>
          <a:blip r:embed="rId2"/>
          <a:stretch>
            <a:fillRect/>
          </a:stretch>
        </p:blipFill>
        <p:spPr>
          <a:xfrm>
            <a:off x="4767262" y="381000"/>
            <a:ext cx="2657475" cy="6096000"/>
          </a:xfrm>
          <a:prstGeom prst="rect">
            <a:avLst/>
          </a:prstGeom>
        </p:spPr>
      </p:pic>
    </p:spTree>
    <p:extLst>
      <p:ext uri="{BB962C8B-B14F-4D97-AF65-F5344CB8AC3E}">
        <p14:creationId xmlns:p14="http://schemas.microsoft.com/office/powerpoint/2010/main" val="3256661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F191C-2620-5902-CFA0-3CC3EC648A2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5A1F47B6-5BBE-6366-BE56-6E570515FC9F}"/>
              </a:ext>
            </a:extLst>
          </p:cNvPr>
          <p:cNvSpPr>
            <a:spLocks noGrp="1"/>
          </p:cNvSpPr>
          <p:nvPr>
            <p:ph type="title"/>
          </p:nvPr>
        </p:nvSpPr>
        <p:spPr/>
        <p:txBody>
          <a:bodyPr/>
          <a:lstStyle/>
          <a:p>
            <a:r>
              <a:rPr lang="en-US" altLang="zh-CN" dirty="0"/>
              <a:t>6.4.2  </a:t>
            </a:r>
            <a:r>
              <a:rPr lang="zh-CN" altLang="en-US" dirty="0"/>
              <a:t>添加</a:t>
            </a:r>
            <a:r>
              <a:rPr lang="en-US" altLang="zh-CN" dirty="0"/>
              <a:t>Text</a:t>
            </a:r>
            <a:r>
              <a:rPr lang="zh-CN" altLang="en-US" dirty="0"/>
              <a:t>显示接收的事件</a:t>
            </a:r>
          </a:p>
        </p:txBody>
      </p:sp>
      <p:sp>
        <p:nvSpPr>
          <p:cNvPr id="3" name="内容占位符 2">
            <a:extLst>
              <a:ext uri="{FF2B5EF4-FFF2-40B4-BE49-F238E27FC236}">
                <a16:creationId xmlns:a16="http://schemas.microsoft.com/office/drawing/2014/main" id="{0611D939-5EB9-78B6-C59B-1610943FDE8F}"/>
              </a:ext>
            </a:extLst>
          </p:cNvPr>
          <p:cNvSpPr>
            <a:spLocks noGrp="1"/>
          </p:cNvSpPr>
          <p:nvPr>
            <p:ph idx="1"/>
          </p:nvPr>
        </p:nvSpPr>
        <p:spPr/>
        <p:txBody>
          <a:bodyPr>
            <a:normAutofit lnSpcReduction="10000"/>
          </a:bodyPr>
          <a:lstStyle/>
          <a:p>
            <a:r>
              <a:rPr lang="en-US" altLang="zh-CN" dirty="0"/>
              <a:t>//</a:t>
            </a:r>
            <a:r>
              <a:rPr lang="zh-CN" altLang="en-US" dirty="0"/>
              <a:t>用于接收事件数据</a:t>
            </a:r>
          </a:p>
          <a:p>
            <a:r>
              <a:rPr lang="en-US" altLang="zh-CN" dirty="0"/>
              <a:t>@State </a:t>
            </a:r>
            <a:r>
              <a:rPr lang="en-US" altLang="zh-CN" dirty="0" err="1"/>
              <a:t>eventData</a:t>
            </a:r>
            <a:r>
              <a:rPr lang="en-US" altLang="zh-CN" dirty="0"/>
              <a:t>: string = ''</a:t>
            </a:r>
          </a:p>
          <a:p>
            <a:endParaRPr lang="en-US" altLang="zh-CN" dirty="0"/>
          </a:p>
          <a:p>
            <a:r>
              <a:rPr lang="en-US" altLang="zh-CN" dirty="0"/>
              <a:t>// ...</a:t>
            </a:r>
          </a:p>
          <a:p>
            <a:endParaRPr lang="en-US" altLang="zh-CN" dirty="0"/>
          </a:p>
          <a:p>
            <a:r>
              <a:rPr lang="en-US" altLang="zh-CN" dirty="0"/>
              <a:t>// </a:t>
            </a:r>
            <a:r>
              <a:rPr lang="zh-CN" altLang="en-US" dirty="0"/>
              <a:t>接收到的事件数据</a:t>
            </a:r>
          </a:p>
          <a:p>
            <a:r>
              <a:rPr lang="en-US" altLang="zh-CN" dirty="0"/>
              <a:t>Text(</a:t>
            </a:r>
            <a:r>
              <a:rPr lang="en-US" altLang="zh-CN" dirty="0" err="1"/>
              <a:t>this.eventData</a:t>
            </a:r>
            <a:r>
              <a:rPr lang="en-US" altLang="zh-CN" dirty="0"/>
              <a:t>)</a:t>
            </a:r>
          </a:p>
          <a:p>
            <a:r>
              <a:rPr lang="en-US" altLang="zh-CN" dirty="0"/>
              <a:t>    .</a:t>
            </a:r>
            <a:r>
              <a:rPr lang="en-US" altLang="zh-CN" dirty="0" err="1"/>
              <a:t>fontSize</a:t>
            </a:r>
            <a:r>
              <a:rPr lang="en-US" altLang="zh-CN" dirty="0"/>
              <a:t>(50)</a:t>
            </a:r>
          </a:p>
          <a:p>
            <a:r>
              <a:rPr lang="en-US" altLang="zh-CN" dirty="0"/>
              <a:t>    .</a:t>
            </a:r>
            <a:r>
              <a:rPr lang="en-US" altLang="zh-CN" dirty="0" err="1"/>
              <a:t>fontWeight</a:t>
            </a:r>
            <a:r>
              <a:rPr lang="en-US" altLang="zh-CN" dirty="0"/>
              <a:t>(</a:t>
            </a:r>
            <a:r>
              <a:rPr lang="en-US" altLang="zh-CN" dirty="0" err="1"/>
              <a:t>FontWeight.Bold</a:t>
            </a:r>
            <a:r>
              <a:rPr lang="en-US" altLang="zh-CN" dirty="0"/>
              <a:t>)</a:t>
            </a:r>
          </a:p>
        </p:txBody>
      </p:sp>
    </p:spTree>
    <p:extLst>
      <p:ext uri="{BB962C8B-B14F-4D97-AF65-F5344CB8AC3E}">
        <p14:creationId xmlns:p14="http://schemas.microsoft.com/office/powerpoint/2010/main" val="20907168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4B8AE-A421-7DA8-4F48-2DAE9FA280C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96177C4-236D-A2DE-EAF9-1F30E7AA282B}"/>
              </a:ext>
            </a:extLst>
          </p:cNvPr>
          <p:cNvSpPr>
            <a:spLocks noGrp="1"/>
          </p:cNvSpPr>
          <p:nvPr>
            <p:ph type="title"/>
          </p:nvPr>
        </p:nvSpPr>
        <p:spPr/>
        <p:txBody>
          <a:bodyPr/>
          <a:lstStyle/>
          <a:p>
            <a:r>
              <a:rPr lang="en-US" altLang="zh-CN" dirty="0"/>
              <a:t>6.4.3  </a:t>
            </a:r>
            <a:r>
              <a:rPr lang="zh-CN" altLang="en-US" dirty="0"/>
              <a:t>设置按钮的单击事件方法</a:t>
            </a:r>
          </a:p>
        </p:txBody>
      </p:sp>
      <p:sp>
        <p:nvSpPr>
          <p:cNvPr id="3" name="内容占位符 2">
            <a:extLst>
              <a:ext uri="{FF2B5EF4-FFF2-40B4-BE49-F238E27FC236}">
                <a16:creationId xmlns:a16="http://schemas.microsoft.com/office/drawing/2014/main" id="{9893E649-718A-96A1-6E33-321A11635F12}"/>
              </a:ext>
            </a:extLst>
          </p:cNvPr>
          <p:cNvSpPr>
            <a:spLocks noGrp="1"/>
          </p:cNvSpPr>
          <p:nvPr>
            <p:ph idx="1"/>
          </p:nvPr>
        </p:nvSpPr>
        <p:spPr/>
        <p:txBody>
          <a:bodyPr>
            <a:normAutofit/>
          </a:bodyPr>
          <a:lstStyle/>
          <a:p>
            <a:r>
              <a:rPr lang="zh-CN" altLang="en-US" dirty="0"/>
              <a:t>在</a:t>
            </a:r>
            <a:r>
              <a:rPr lang="en-US" altLang="zh-CN" dirty="0"/>
              <a:t>2</a:t>
            </a:r>
            <a:r>
              <a:rPr lang="zh-CN" altLang="en-US" dirty="0"/>
              <a:t>个按钮上设置单击事件方法。其中，</a:t>
            </a:r>
            <a:r>
              <a:rPr lang="en-US" altLang="zh-CN" dirty="0" err="1"/>
              <a:t>subscriberEvent</a:t>
            </a:r>
            <a:r>
              <a:rPr lang="en-US" altLang="zh-CN" dirty="0"/>
              <a:t>()</a:t>
            </a:r>
            <a:r>
              <a:rPr lang="zh-CN" altLang="en-US" dirty="0"/>
              <a:t>方法用于订阅事件。</a:t>
            </a:r>
            <a:r>
              <a:rPr lang="en-US" altLang="zh-CN" dirty="0" err="1"/>
              <a:t>emitEvent</a:t>
            </a:r>
            <a:r>
              <a:rPr lang="en-US" altLang="zh-CN" dirty="0"/>
              <a:t>()</a:t>
            </a:r>
            <a:r>
              <a:rPr lang="zh-CN" altLang="en-US" dirty="0"/>
              <a:t>方法用于发布事件。</a:t>
            </a:r>
            <a:endParaRPr lang="en-US" altLang="zh-CN" dirty="0"/>
          </a:p>
        </p:txBody>
      </p:sp>
    </p:spTree>
    <p:extLst>
      <p:ext uri="{BB962C8B-B14F-4D97-AF65-F5344CB8AC3E}">
        <p14:creationId xmlns:p14="http://schemas.microsoft.com/office/powerpoint/2010/main" val="30981930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A4E71-A10A-F615-5DBF-6B7C863EAE7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FAE73C2-C0A8-33BC-3683-40AA38BCC30C}"/>
              </a:ext>
            </a:extLst>
          </p:cNvPr>
          <p:cNvSpPr>
            <a:spLocks noGrp="1"/>
          </p:cNvSpPr>
          <p:nvPr>
            <p:ph type="title"/>
          </p:nvPr>
        </p:nvSpPr>
        <p:spPr/>
        <p:txBody>
          <a:bodyPr/>
          <a:lstStyle/>
          <a:p>
            <a:r>
              <a:rPr lang="en-US" altLang="zh-CN" dirty="0"/>
              <a:t>6.4.4  </a:t>
            </a:r>
            <a:r>
              <a:rPr lang="zh-CN" altLang="en-US" dirty="0"/>
              <a:t>运行</a:t>
            </a:r>
          </a:p>
        </p:txBody>
      </p:sp>
      <p:pic>
        <p:nvPicPr>
          <p:cNvPr id="7" name="图片 6">
            <a:extLst>
              <a:ext uri="{FF2B5EF4-FFF2-40B4-BE49-F238E27FC236}">
                <a16:creationId xmlns:a16="http://schemas.microsoft.com/office/drawing/2014/main" id="{1585EB54-7C21-8F8F-4074-064FDC3473B8}"/>
              </a:ext>
            </a:extLst>
          </p:cNvPr>
          <p:cNvPicPr>
            <a:picLocks noChangeAspect="1"/>
          </p:cNvPicPr>
          <p:nvPr/>
        </p:nvPicPr>
        <p:blipFill>
          <a:blip r:embed="rId2"/>
          <a:stretch>
            <a:fillRect/>
          </a:stretch>
        </p:blipFill>
        <p:spPr>
          <a:xfrm>
            <a:off x="2019300" y="1233493"/>
            <a:ext cx="8153400" cy="5610225"/>
          </a:xfrm>
          <a:prstGeom prst="rect">
            <a:avLst/>
          </a:prstGeom>
        </p:spPr>
      </p:pic>
    </p:spTree>
    <p:extLst>
      <p:ext uri="{BB962C8B-B14F-4D97-AF65-F5344CB8AC3E}">
        <p14:creationId xmlns:p14="http://schemas.microsoft.com/office/powerpoint/2010/main" val="29174388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83B45-CF6D-E1FE-F06B-11FE34F57573}"/>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E1DB635-69F7-2577-BF2A-7385151D3A3A}"/>
              </a:ext>
            </a:extLst>
          </p:cNvPr>
          <p:cNvSpPr>
            <a:spLocks noGrp="1"/>
          </p:cNvSpPr>
          <p:nvPr>
            <p:ph type="title"/>
          </p:nvPr>
        </p:nvSpPr>
        <p:spPr/>
        <p:txBody>
          <a:bodyPr/>
          <a:lstStyle/>
          <a:p>
            <a:r>
              <a:rPr lang="en-US" altLang="zh-CN" dirty="0"/>
              <a:t>6.5  </a:t>
            </a:r>
            <a:r>
              <a:rPr lang="zh-CN" altLang="en-US" dirty="0"/>
              <a:t>本章小结</a:t>
            </a:r>
          </a:p>
        </p:txBody>
      </p:sp>
      <p:sp>
        <p:nvSpPr>
          <p:cNvPr id="3" name="内容占位符 2">
            <a:extLst>
              <a:ext uri="{FF2B5EF4-FFF2-40B4-BE49-F238E27FC236}">
                <a16:creationId xmlns:a16="http://schemas.microsoft.com/office/drawing/2014/main" id="{ACE5F9A8-57E7-6B6A-D32E-F8EC5B486C38}"/>
              </a:ext>
            </a:extLst>
          </p:cNvPr>
          <p:cNvSpPr>
            <a:spLocks noGrp="1"/>
          </p:cNvSpPr>
          <p:nvPr>
            <p:ph idx="1"/>
          </p:nvPr>
        </p:nvSpPr>
        <p:spPr/>
        <p:txBody>
          <a:bodyPr/>
          <a:lstStyle/>
          <a:p>
            <a:r>
              <a:rPr lang="zh-CN" altLang="en-US" dirty="0"/>
              <a:t>本章详细介绍了</a:t>
            </a:r>
            <a:r>
              <a:rPr lang="en-US" altLang="zh-CN" dirty="0"/>
              <a:t>HarmonyOS</a:t>
            </a:r>
            <a:r>
              <a:rPr lang="zh-CN" altLang="en-US" dirty="0"/>
              <a:t>中公共事件的概念及其应用方法，并通过实例展示了如何进行事件的订阅、发布和取消操作。此外，还探讨了通过</a:t>
            </a:r>
            <a:r>
              <a:rPr lang="en-US" altLang="zh-CN" dirty="0"/>
              <a:t>Emitter</a:t>
            </a:r>
            <a:r>
              <a:rPr lang="zh-CN" altLang="en-US" dirty="0"/>
              <a:t>实现线程间通信的方法，即发送和处理事件的能力。</a:t>
            </a:r>
          </a:p>
        </p:txBody>
      </p:sp>
    </p:spTree>
    <p:extLst>
      <p:ext uri="{BB962C8B-B14F-4D97-AF65-F5344CB8AC3E}">
        <p14:creationId xmlns:p14="http://schemas.microsoft.com/office/powerpoint/2010/main" val="31102155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6.6  </a:t>
            </a:r>
            <a:r>
              <a:rPr lang="zh-CN" altLang="en-US" dirty="0"/>
              <a:t>上机练习：实现购物车应用</a:t>
            </a:r>
          </a:p>
        </p:txBody>
      </p:sp>
      <p:sp>
        <p:nvSpPr>
          <p:cNvPr id="5" name="文本框 4"/>
          <p:cNvSpPr txBox="1"/>
          <p:nvPr/>
        </p:nvSpPr>
        <p:spPr>
          <a:xfrm>
            <a:off x="488830" y="1854558"/>
            <a:ext cx="11093570" cy="2436564"/>
          </a:xfrm>
          <a:prstGeom prst="rect">
            <a:avLst/>
          </a:prstGeom>
          <a:noFill/>
        </p:spPr>
        <p:txBody>
          <a:bodyPr wrap="square" rtlCol="0">
            <a:spAutoFit/>
          </a:bodyPr>
          <a:lstStyle/>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任务要求：根据本章所学的知识，参考图</a:t>
            </a:r>
            <a:r>
              <a:rPr lang="en-US" altLang="zh-CN" sz="1800" dirty="0">
                <a:effectLst/>
                <a:latin typeface="Times New Roman" panose="02020603050405020304" pitchFamily="18" charset="0"/>
                <a:ea typeface="宋体" panose="02010600030101010101" pitchFamily="2" charset="-122"/>
              </a:rPr>
              <a:t>6-8</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和图</a:t>
            </a:r>
            <a:r>
              <a:rPr lang="en-US" altLang="zh-CN" sz="1800" dirty="0">
                <a:effectLst/>
                <a:latin typeface="Times New Roman" panose="02020603050405020304" pitchFamily="18" charset="0"/>
                <a:ea typeface="宋体" panose="02010600030101010101" pitchFamily="2" charset="-122"/>
              </a:rPr>
              <a:t>6-9</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编写一个</a:t>
            </a:r>
            <a:r>
              <a:rPr lang="en-US" altLang="zh-CN" sz="1800" dirty="0">
                <a:effectLst/>
                <a:latin typeface="Times New Roman" panose="02020603050405020304" pitchFamily="18" charset="0"/>
                <a:ea typeface="宋体" panose="02010600030101010101" pitchFamily="2" charset="-122"/>
              </a:rPr>
              <a:t>HarmonyOS</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应用程序，实现购物车功能。当选中物品时就添加到购物车，取消物品时，就从购物车里面删除。</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indent="269875" algn="just">
              <a:lnSpc>
                <a:spcPts val="1560"/>
              </a:lnSpc>
              <a:spcAft>
                <a:spcPts val="600"/>
              </a:spcAft>
            </a:pPr>
            <a:r>
              <a:rPr lang="zh-CN" altLang="zh-CN" sz="1800" dirty="0">
                <a:effectLst/>
                <a:latin typeface="Times New Roman" panose="02020603050405020304" pitchFamily="18" charset="0"/>
                <a:ea typeface="宋体" panose="02010600030101010101" pitchFamily="2" charset="-122"/>
              </a:rPr>
              <a:t>练习步骤：</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）使用</a:t>
            </a:r>
            <a:r>
              <a:rPr lang="en-US" altLang="zh-CN" sz="1800" dirty="0">
                <a:effectLst/>
                <a:latin typeface="Times New Roman" panose="02020603050405020304" pitchFamily="18" charset="0"/>
                <a:ea typeface="宋体" panose="02010600030101010101" pitchFamily="2" charset="-122"/>
              </a:rPr>
              <a:t>Checkbox</a:t>
            </a:r>
            <a:r>
              <a:rPr lang="zh-CN" altLang="zh-CN" sz="1800" dirty="0">
                <a:effectLst/>
                <a:latin typeface="Times New Roman" panose="02020603050405020304" pitchFamily="18" charset="0"/>
                <a:ea typeface="宋体" panose="02010600030101010101" pitchFamily="2" charset="-122"/>
              </a:rPr>
              <a:t>定义物品清单。选中代表要放入购物车，取消选中代表从购物车删除。</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）物品放入购物车时，发送一个</a:t>
            </a:r>
            <a:r>
              <a:rPr lang="en-US" altLang="zh-CN" sz="1800" dirty="0" err="1">
                <a:effectLst/>
                <a:latin typeface="Times New Roman" panose="02020603050405020304" pitchFamily="18" charset="0"/>
                <a:ea typeface="宋体" panose="02010600030101010101" pitchFamily="2" charset="-122"/>
              </a:rPr>
              <a:t>addEvent</a:t>
            </a:r>
            <a:r>
              <a:rPr lang="zh-CN" altLang="zh-CN" sz="1800" dirty="0">
                <a:effectLst/>
                <a:latin typeface="Times New Roman" panose="02020603050405020304" pitchFamily="18" charset="0"/>
                <a:ea typeface="宋体" panose="02010600030101010101" pitchFamily="2" charset="-122"/>
              </a:rPr>
              <a:t>事件；取消选中发送一个</a:t>
            </a:r>
            <a:r>
              <a:rPr lang="en-US" altLang="zh-CN" sz="1800" dirty="0" err="1">
                <a:effectLst/>
                <a:latin typeface="Times New Roman" panose="02020603050405020304" pitchFamily="18" charset="0"/>
                <a:ea typeface="宋体" panose="02010600030101010101" pitchFamily="2" charset="-122"/>
              </a:rPr>
              <a:t>deleteEvent</a:t>
            </a:r>
            <a:r>
              <a:rPr lang="zh-CN" altLang="zh-CN" sz="1800" dirty="0">
                <a:effectLst/>
                <a:latin typeface="Times New Roman" panose="02020603050405020304" pitchFamily="18" charset="0"/>
                <a:ea typeface="宋体" panose="02010600030101010101" pitchFamily="2" charset="-122"/>
              </a:rPr>
              <a:t>事件。</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rPr>
              <a:t>）在</a:t>
            </a:r>
            <a:r>
              <a:rPr lang="en-US" altLang="zh-CN" sz="1800" dirty="0">
                <a:effectLst/>
                <a:latin typeface="Times New Roman" panose="02020603050405020304" pitchFamily="18" charset="0"/>
                <a:ea typeface="宋体" panose="02010600030101010101" pitchFamily="2" charset="-122"/>
              </a:rPr>
              <a:t>Index</a:t>
            </a:r>
            <a:r>
              <a:rPr lang="zh-CN" altLang="zh-CN" sz="1800" dirty="0">
                <a:effectLst/>
                <a:latin typeface="Times New Roman" panose="02020603050405020304" pitchFamily="18" charset="0"/>
                <a:ea typeface="宋体" panose="02010600030101010101" pitchFamily="2" charset="-122"/>
              </a:rPr>
              <a:t>页面中定义了一个</a:t>
            </a:r>
            <a:r>
              <a:rPr lang="en-US" altLang="zh-CN" sz="1800" dirty="0">
                <a:effectLst/>
                <a:latin typeface="Times New Roman" panose="02020603050405020304" pitchFamily="18" charset="0"/>
                <a:ea typeface="宋体" panose="02010600030101010101" pitchFamily="2" charset="-122"/>
              </a:rPr>
              <a:t>Swiper</a:t>
            </a:r>
            <a:r>
              <a:rPr lang="zh-CN" altLang="zh-CN" sz="1800" dirty="0">
                <a:effectLst/>
                <a:latin typeface="Times New Roman" panose="02020603050405020304" pitchFamily="18" charset="0"/>
                <a:ea typeface="宋体" panose="02010600030101010101" pitchFamily="2" charset="-122"/>
              </a:rPr>
              <a:t>组件。</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rPr>
              <a:t>）使用数据结构</a:t>
            </a:r>
            <a:r>
              <a:rPr lang="en-US" altLang="zh-CN" sz="1800" dirty="0">
                <a:effectLst/>
                <a:latin typeface="Times New Roman" panose="02020603050405020304" pitchFamily="18" charset="0"/>
                <a:ea typeface="宋体" panose="02010600030101010101" pitchFamily="2" charset="-122"/>
              </a:rPr>
              <a:t>HashMap</a:t>
            </a:r>
            <a:r>
              <a:rPr lang="zh-CN" altLang="zh-CN" sz="1800" dirty="0">
                <a:effectLst/>
                <a:latin typeface="Times New Roman" panose="02020603050405020304" pitchFamily="18" charset="0"/>
                <a:ea typeface="宋体" panose="02010600030101010101" pitchFamily="2" charset="-122"/>
              </a:rPr>
              <a:t>来实现购物车物品的存储。</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rPr>
              <a:t>）在界面使用</a:t>
            </a:r>
            <a:r>
              <a:rPr lang="en-US" altLang="zh-CN" sz="1800" dirty="0">
                <a:effectLst/>
                <a:latin typeface="Times New Roman" panose="02020603050405020304" pitchFamily="18" charset="0"/>
                <a:ea typeface="宋体" panose="02010600030101010101" pitchFamily="2" charset="-122"/>
              </a:rPr>
              <a:t>Text</a:t>
            </a:r>
            <a:r>
              <a:rPr lang="zh-CN" altLang="zh-CN" sz="1800" dirty="0">
                <a:effectLst/>
                <a:latin typeface="Times New Roman" panose="02020603050405020304" pitchFamily="18" charset="0"/>
                <a:ea typeface="宋体" panose="02010600030101010101" pitchFamily="2" charset="-122"/>
              </a:rPr>
              <a:t>记录当前购物车的操作，并显示购物车里面的物品清单。</a:t>
            </a:r>
          </a:p>
          <a:p>
            <a:pPr indent="269875" algn="just">
              <a:lnSpc>
                <a:spcPts val="1560"/>
              </a:lnSpc>
            </a:pP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6</a:t>
            </a:r>
            <a:r>
              <a:rPr lang="zh-CN" altLang="zh-CN" sz="1800" dirty="0">
                <a:effectLst/>
                <a:latin typeface="Times New Roman" panose="02020603050405020304" pitchFamily="18" charset="0"/>
                <a:ea typeface="宋体" panose="02010600030101010101" pitchFamily="2" charset="-122"/>
              </a:rPr>
              <a:t>）在页面初始化的时候，在</a:t>
            </a:r>
            <a:r>
              <a:rPr lang="en-US" altLang="zh-CN" sz="1800" dirty="0" err="1">
                <a:effectLst/>
                <a:latin typeface="Times New Roman" panose="02020603050405020304" pitchFamily="18" charset="0"/>
                <a:ea typeface="宋体" panose="02010600030101010101" pitchFamily="2" charset="-122"/>
              </a:rPr>
              <a:t>aboutToAppear</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生命周期函数中监听事件。</a:t>
            </a:r>
          </a:p>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代码参考：见“</a:t>
            </a:r>
            <a:r>
              <a:rPr lang="en-US" altLang="zh-CN" sz="1800" dirty="0" err="1">
                <a:effectLst/>
                <a:latin typeface="Times New Roman" panose="02020603050405020304" pitchFamily="18" charset="0"/>
                <a:ea typeface="宋体" panose="02010600030101010101" pitchFamily="2" charset="-122"/>
              </a:rPr>
              <a:t>ArkTSShoppingCart</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”应用。</a:t>
            </a:r>
            <a:endParaRPr lang="zh-CN" altLang="en-US" dirty="0"/>
          </a:p>
        </p:txBody>
      </p:sp>
      <p:pic>
        <p:nvPicPr>
          <p:cNvPr id="4" name="图片 3">
            <a:extLst>
              <a:ext uri="{FF2B5EF4-FFF2-40B4-BE49-F238E27FC236}">
                <a16:creationId xmlns:a16="http://schemas.microsoft.com/office/drawing/2014/main" id="{0D2A7424-F4F2-988F-1D7F-F158C68AAE10}"/>
              </a:ext>
            </a:extLst>
          </p:cNvPr>
          <p:cNvPicPr>
            <a:picLocks noChangeAspect="1"/>
          </p:cNvPicPr>
          <p:nvPr/>
        </p:nvPicPr>
        <p:blipFill>
          <a:blip r:embed="rId2"/>
          <a:stretch>
            <a:fillRect/>
          </a:stretch>
        </p:blipFill>
        <p:spPr>
          <a:xfrm>
            <a:off x="6199517" y="3943091"/>
            <a:ext cx="4044621" cy="2837271"/>
          </a:xfrm>
          <a:prstGeom prst="rect">
            <a:avLst/>
          </a:prstGeom>
        </p:spPr>
      </p:pic>
    </p:spTree>
    <p:extLst>
      <p:ext uri="{BB962C8B-B14F-4D97-AF65-F5344CB8AC3E}">
        <p14:creationId xmlns:p14="http://schemas.microsoft.com/office/powerpoint/2010/main" val="1484870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本章内容</a:t>
            </a:r>
          </a:p>
        </p:txBody>
      </p:sp>
      <p:sp>
        <p:nvSpPr>
          <p:cNvPr id="3" name="内容占位符 2"/>
          <p:cNvSpPr>
            <a:spLocks noGrp="1"/>
          </p:cNvSpPr>
          <p:nvPr>
            <p:ph idx="1"/>
          </p:nvPr>
        </p:nvSpPr>
        <p:spPr/>
        <p:txBody>
          <a:bodyPr/>
          <a:lstStyle/>
          <a:p>
            <a:r>
              <a:rPr lang="en-US" altLang="zh-CN" dirty="0"/>
              <a:t>6.1  </a:t>
            </a:r>
            <a:r>
              <a:rPr lang="zh-CN" altLang="en-US" dirty="0"/>
              <a:t>公共事件概述</a:t>
            </a:r>
          </a:p>
          <a:p>
            <a:r>
              <a:rPr lang="en-US" altLang="zh-CN" dirty="0"/>
              <a:t>6.2  </a:t>
            </a:r>
            <a:r>
              <a:rPr lang="zh-CN" altLang="en-US" dirty="0"/>
              <a:t>订阅、发布、取消公共事件</a:t>
            </a:r>
          </a:p>
          <a:p>
            <a:r>
              <a:rPr lang="en-US" altLang="zh-CN" dirty="0"/>
              <a:t>6.3  </a:t>
            </a:r>
            <a:r>
              <a:rPr lang="zh-CN" altLang="en-US" dirty="0"/>
              <a:t>小结</a:t>
            </a:r>
          </a:p>
          <a:p>
            <a:r>
              <a:rPr lang="en-US" altLang="zh-CN" dirty="0"/>
              <a:t>6.4  </a:t>
            </a:r>
            <a:r>
              <a:rPr lang="zh-CN" altLang="en-US" dirty="0"/>
              <a:t>习题</a:t>
            </a:r>
            <a:endParaRPr lang="en-US" altLang="zh-CN" dirty="0"/>
          </a:p>
        </p:txBody>
      </p:sp>
    </p:spTree>
    <p:extLst>
      <p:ext uri="{BB962C8B-B14F-4D97-AF65-F5344CB8AC3E}">
        <p14:creationId xmlns:p14="http://schemas.microsoft.com/office/powerpoint/2010/main" val="544297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52152" y="365125"/>
            <a:ext cx="10515600" cy="1325563"/>
          </a:xfrm>
        </p:spPr>
        <p:txBody>
          <a:bodyPr/>
          <a:lstStyle/>
          <a:p>
            <a:r>
              <a:rPr lang="en-US" altLang="zh-CN" dirty="0"/>
              <a:t>6.1  </a:t>
            </a:r>
            <a:r>
              <a:rPr lang="zh-CN" altLang="en-US" dirty="0"/>
              <a:t>公共事件概述</a:t>
            </a:r>
          </a:p>
        </p:txBody>
      </p:sp>
      <p:sp>
        <p:nvSpPr>
          <p:cNvPr id="3" name="内容占位符 2"/>
          <p:cNvSpPr>
            <a:spLocks noGrp="1"/>
          </p:cNvSpPr>
          <p:nvPr>
            <p:ph idx="1"/>
          </p:nvPr>
        </p:nvSpPr>
        <p:spPr/>
        <p:txBody>
          <a:bodyPr/>
          <a:lstStyle/>
          <a:p>
            <a:pPr marL="0" indent="0">
              <a:buNone/>
            </a:pPr>
            <a:r>
              <a:rPr lang="zh-CN" altLang="en-US" dirty="0"/>
              <a:t>在应用里面，往往会有事件。比如，朋友给我手机发了一条信息，未读信息会在手机的通知栏给出提示。</a:t>
            </a:r>
            <a:endParaRPr lang="en-US" altLang="zh-CN" dirty="0"/>
          </a:p>
          <a:p>
            <a:endParaRPr lang="en-US" altLang="zh-CN" dirty="0"/>
          </a:p>
          <a:p>
            <a:r>
              <a:rPr lang="en-US" altLang="zh-CN" dirty="0"/>
              <a:t>6.1.1  </a:t>
            </a:r>
            <a:r>
              <a:rPr lang="zh-CN" altLang="en-US" dirty="0"/>
              <a:t>公共事件的分类</a:t>
            </a:r>
            <a:endParaRPr lang="en-US" altLang="zh-CN" dirty="0"/>
          </a:p>
          <a:p>
            <a:r>
              <a:rPr lang="en-US" altLang="zh-CN" dirty="0"/>
              <a:t>6.1.2  </a:t>
            </a:r>
            <a:r>
              <a:rPr lang="zh-CN" altLang="en-US" dirty="0"/>
              <a:t>公共事件的开发</a:t>
            </a:r>
            <a:endParaRPr lang="en-US" altLang="zh-CN" dirty="0"/>
          </a:p>
        </p:txBody>
      </p:sp>
    </p:spTree>
    <p:extLst>
      <p:ext uri="{BB962C8B-B14F-4D97-AF65-F5344CB8AC3E}">
        <p14:creationId xmlns:p14="http://schemas.microsoft.com/office/powerpoint/2010/main" val="2549036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6.1.1  </a:t>
            </a:r>
            <a:r>
              <a:rPr lang="zh-CN" altLang="en-US" dirty="0"/>
              <a:t>公共事件的分类</a:t>
            </a:r>
          </a:p>
        </p:txBody>
      </p:sp>
      <p:sp>
        <p:nvSpPr>
          <p:cNvPr id="3" name="内容占位符 2"/>
          <p:cNvSpPr>
            <a:spLocks noGrp="1"/>
          </p:cNvSpPr>
          <p:nvPr>
            <p:ph idx="1"/>
          </p:nvPr>
        </p:nvSpPr>
        <p:spPr>
          <a:xfrm>
            <a:off x="838200" y="1825625"/>
            <a:ext cx="5765462" cy="4351338"/>
          </a:xfrm>
        </p:spPr>
        <p:txBody>
          <a:bodyPr>
            <a:normAutofit/>
          </a:bodyPr>
          <a:lstStyle/>
          <a:p>
            <a:pPr marL="0" indent="0">
              <a:buNone/>
            </a:pPr>
            <a:r>
              <a:rPr lang="zh-CN" altLang="en-US" sz="1800" dirty="0"/>
              <a:t>公共事件（</a:t>
            </a:r>
            <a:r>
              <a:rPr lang="en-US" altLang="zh-CN" sz="1800" dirty="0"/>
              <a:t>Common Event Service</a:t>
            </a:r>
            <a:r>
              <a:rPr lang="zh-CN" altLang="en-US" sz="1800" dirty="0"/>
              <a:t>，</a:t>
            </a:r>
            <a:r>
              <a:rPr lang="en-US" altLang="zh-CN" sz="1800" dirty="0"/>
              <a:t>CES</a:t>
            </a:r>
            <a:r>
              <a:rPr lang="zh-CN" altLang="en-US" sz="1800" dirty="0"/>
              <a:t>）根据事件发送方不同，可分为系统公共事件和自定义公共事件，如图所示。</a:t>
            </a:r>
            <a:endParaRPr lang="en-US" altLang="zh-CN" sz="1800" dirty="0"/>
          </a:p>
          <a:p>
            <a:pPr marL="0" indent="0">
              <a:buNone/>
            </a:pPr>
            <a:endParaRPr lang="en-US" altLang="zh-CN" sz="1800" dirty="0"/>
          </a:p>
          <a:p>
            <a:r>
              <a:rPr lang="zh-CN" altLang="en-US" sz="1800" dirty="0">
                <a:solidFill>
                  <a:srgbClr val="00B0F0"/>
                </a:solidFill>
              </a:rPr>
              <a:t>系统公共事件：系统将收集到的事件信息根据系统策略发送给订阅该事件的用户程序。 公共事件包括终端设备用户可感知的亮灭屏事件，以及系统关键服务发布的系统事件（例如</a:t>
            </a:r>
            <a:r>
              <a:rPr lang="en-US" altLang="zh-CN" sz="1800" dirty="0">
                <a:solidFill>
                  <a:srgbClr val="00B0F0"/>
                </a:solidFill>
              </a:rPr>
              <a:t>USB</a:t>
            </a:r>
            <a:r>
              <a:rPr lang="zh-CN" altLang="en-US" sz="1800" dirty="0">
                <a:solidFill>
                  <a:srgbClr val="00B0F0"/>
                </a:solidFill>
              </a:rPr>
              <a:t>插拔、网络连接、系统升级）等。</a:t>
            </a:r>
          </a:p>
          <a:p>
            <a:r>
              <a:rPr lang="zh-CN" altLang="en-US" sz="1800" dirty="0">
                <a:solidFill>
                  <a:srgbClr val="00B0F0"/>
                </a:solidFill>
              </a:rPr>
              <a:t>自定义公共事件：由应用自身定义的期望特定订阅者可以接收到的公共事件，这些公共事件往往与应用自身的业务逻辑相关。</a:t>
            </a:r>
          </a:p>
        </p:txBody>
      </p:sp>
      <p:pic>
        <p:nvPicPr>
          <p:cNvPr id="4" name="Picture" descr="图6-1 公共事件">
            <a:extLst>
              <a:ext uri="{FF2B5EF4-FFF2-40B4-BE49-F238E27FC236}">
                <a16:creationId xmlns:a16="http://schemas.microsoft.com/office/drawing/2014/main" id="{0AD27017-3571-14D0-FC9A-02F727C6E04E}"/>
              </a:ext>
            </a:extLst>
          </p:cNvPr>
          <p:cNvPicPr/>
          <p:nvPr/>
        </p:nvPicPr>
        <p:blipFill rotWithShape="1">
          <a:blip r:embed="rId2" cstate="print"/>
          <a:srcRect t="2735" b="4516"/>
          <a:stretch/>
        </p:blipFill>
        <p:spPr bwMode="auto">
          <a:xfrm>
            <a:off x="7174151" y="1965325"/>
            <a:ext cx="4020185" cy="29273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8732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6.1.2  </a:t>
            </a:r>
            <a:r>
              <a:rPr lang="zh-CN" altLang="en-US" dirty="0"/>
              <a:t>公共事件的开发</a:t>
            </a:r>
          </a:p>
        </p:txBody>
      </p:sp>
      <p:sp>
        <p:nvSpPr>
          <p:cNvPr id="3" name="内容占位符 2"/>
          <p:cNvSpPr>
            <a:spLocks noGrp="1"/>
          </p:cNvSpPr>
          <p:nvPr>
            <p:ph idx="1"/>
          </p:nvPr>
        </p:nvSpPr>
        <p:spPr>
          <a:xfrm>
            <a:off x="838200" y="1825625"/>
            <a:ext cx="5765462" cy="4351338"/>
          </a:xfrm>
        </p:spPr>
        <p:txBody>
          <a:bodyPr>
            <a:normAutofit/>
          </a:bodyPr>
          <a:lstStyle/>
          <a:p>
            <a:pPr marL="0" indent="0">
              <a:buNone/>
            </a:pPr>
            <a:r>
              <a:rPr lang="zh-CN" altLang="en-US" sz="1800" dirty="0"/>
              <a:t>公共事件的开发主要涉及</a:t>
            </a:r>
            <a:r>
              <a:rPr lang="en-US" altLang="zh-CN" sz="1800" dirty="0"/>
              <a:t>3</a:t>
            </a:r>
            <a:r>
              <a:rPr lang="zh-CN" altLang="en-US" sz="1800" dirty="0"/>
              <a:t>部分，即公共事件订阅开发、公共事件发布开发和公共事件取消订阅开发。</a:t>
            </a:r>
            <a:endParaRPr lang="en-US" altLang="zh-CN" sz="1800" dirty="0"/>
          </a:p>
          <a:p>
            <a:pPr marL="0" indent="0">
              <a:buNone/>
            </a:pPr>
            <a:endParaRPr lang="en-US" altLang="zh-CN" sz="1800" dirty="0"/>
          </a:p>
        </p:txBody>
      </p:sp>
    </p:spTree>
    <p:extLst>
      <p:ext uri="{BB962C8B-B14F-4D97-AF65-F5344CB8AC3E}">
        <p14:creationId xmlns:p14="http://schemas.microsoft.com/office/powerpoint/2010/main" val="2668680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公共事件订阅开发</a:t>
            </a:r>
          </a:p>
        </p:txBody>
      </p:sp>
      <p:sp>
        <p:nvSpPr>
          <p:cNvPr id="3" name="内容占位符 2"/>
          <p:cNvSpPr>
            <a:spLocks noGrp="1"/>
          </p:cNvSpPr>
          <p:nvPr>
            <p:ph idx="1"/>
          </p:nvPr>
        </p:nvSpPr>
        <p:spPr/>
        <p:txBody>
          <a:bodyPr>
            <a:normAutofit lnSpcReduction="10000"/>
          </a:bodyPr>
          <a:lstStyle/>
          <a:p>
            <a:pPr marL="0" indent="0">
              <a:buNone/>
            </a:pPr>
            <a:r>
              <a:rPr lang="zh-CN" altLang="en-US" dirty="0"/>
              <a:t>当需要订阅某个公共事件，获取某个公共事件传递的参数时，可以创建一个订阅者对象，用于作为订阅公共事件的载体，订阅公共事件并获取公共事件传递而来的参数。</a:t>
            </a:r>
          </a:p>
          <a:p>
            <a:pPr marL="0" indent="0">
              <a:buNone/>
            </a:pPr>
            <a:r>
              <a:rPr lang="zh-CN" altLang="en-US" dirty="0"/>
              <a:t>公共事件订阅开发的接口如下：</a:t>
            </a:r>
          </a:p>
          <a:p>
            <a:r>
              <a:rPr lang="zh-CN" altLang="en-US" dirty="0">
                <a:solidFill>
                  <a:srgbClr val="00B0F0"/>
                </a:solidFill>
              </a:rPr>
              <a:t>创建订阅者对象</a:t>
            </a:r>
            <a:r>
              <a:rPr lang="en-US" altLang="zh-CN" dirty="0">
                <a:solidFill>
                  <a:srgbClr val="00B0F0"/>
                </a:solidFill>
              </a:rPr>
              <a:t>(callback)</a:t>
            </a:r>
            <a:r>
              <a:rPr lang="zh-CN" altLang="en-US" dirty="0">
                <a:solidFill>
                  <a:srgbClr val="00B0F0"/>
                </a:solidFill>
              </a:rPr>
              <a:t>：</a:t>
            </a:r>
            <a:r>
              <a:rPr lang="en-US" altLang="zh-CN" dirty="0" err="1">
                <a:solidFill>
                  <a:srgbClr val="00B0F0"/>
                </a:solidFill>
              </a:rPr>
              <a:t>createSubscriber</a:t>
            </a:r>
            <a:r>
              <a:rPr lang="en-US" altLang="zh-CN" dirty="0">
                <a:solidFill>
                  <a:srgbClr val="00B0F0"/>
                </a:solidFill>
              </a:rPr>
              <a:t>(</a:t>
            </a:r>
            <a:r>
              <a:rPr lang="en-US" altLang="zh-CN" dirty="0" err="1">
                <a:solidFill>
                  <a:srgbClr val="00B0F0"/>
                </a:solidFill>
              </a:rPr>
              <a:t>subscribeInfo</a:t>
            </a:r>
            <a:r>
              <a:rPr lang="en-US" altLang="zh-CN" dirty="0">
                <a:solidFill>
                  <a:srgbClr val="00B0F0"/>
                </a:solidFill>
              </a:rPr>
              <a:t>: </a:t>
            </a:r>
            <a:r>
              <a:rPr lang="en-US" altLang="zh-CN" dirty="0" err="1">
                <a:solidFill>
                  <a:srgbClr val="00B0F0"/>
                </a:solidFill>
              </a:rPr>
              <a:t>CommonEventSubscribeInfo</a:t>
            </a:r>
            <a:r>
              <a:rPr lang="en-US" altLang="zh-CN" dirty="0">
                <a:solidFill>
                  <a:srgbClr val="00B0F0"/>
                </a:solidFill>
              </a:rPr>
              <a:t>, callback: </a:t>
            </a:r>
            <a:r>
              <a:rPr lang="en-US" altLang="zh-CN" dirty="0" err="1">
                <a:solidFill>
                  <a:srgbClr val="00B0F0"/>
                </a:solidFill>
              </a:rPr>
              <a:t>AsyncCallback</a:t>
            </a:r>
            <a:r>
              <a:rPr lang="en-US" altLang="zh-CN" dirty="0">
                <a:solidFill>
                  <a:srgbClr val="00B0F0"/>
                </a:solidFill>
              </a:rPr>
              <a:t>)</a:t>
            </a:r>
            <a:r>
              <a:rPr lang="zh-CN" altLang="en-US" dirty="0">
                <a:solidFill>
                  <a:srgbClr val="00B0F0"/>
                </a:solidFill>
              </a:rPr>
              <a:t>。</a:t>
            </a:r>
          </a:p>
          <a:p>
            <a:r>
              <a:rPr lang="zh-CN" altLang="en-US" dirty="0">
                <a:solidFill>
                  <a:srgbClr val="00B0F0"/>
                </a:solidFill>
              </a:rPr>
              <a:t>创建订阅者对象</a:t>
            </a:r>
            <a:r>
              <a:rPr lang="en-US" altLang="zh-CN" dirty="0">
                <a:solidFill>
                  <a:srgbClr val="00B0F0"/>
                </a:solidFill>
              </a:rPr>
              <a:t>(promise)</a:t>
            </a:r>
            <a:r>
              <a:rPr lang="zh-CN" altLang="en-US" dirty="0">
                <a:solidFill>
                  <a:srgbClr val="00B0F0"/>
                </a:solidFill>
              </a:rPr>
              <a:t>：</a:t>
            </a:r>
            <a:r>
              <a:rPr lang="en-US" altLang="zh-CN" dirty="0" err="1">
                <a:solidFill>
                  <a:srgbClr val="00B0F0"/>
                </a:solidFill>
              </a:rPr>
              <a:t>createSubscriber</a:t>
            </a:r>
            <a:r>
              <a:rPr lang="en-US" altLang="zh-CN" dirty="0">
                <a:solidFill>
                  <a:srgbClr val="00B0F0"/>
                </a:solidFill>
              </a:rPr>
              <a:t>(</a:t>
            </a:r>
            <a:r>
              <a:rPr lang="en-US" altLang="zh-CN" dirty="0" err="1">
                <a:solidFill>
                  <a:srgbClr val="00B0F0"/>
                </a:solidFill>
              </a:rPr>
              <a:t>subscribeInfo</a:t>
            </a:r>
            <a:r>
              <a:rPr lang="en-US" altLang="zh-CN" dirty="0">
                <a:solidFill>
                  <a:srgbClr val="00B0F0"/>
                </a:solidFill>
              </a:rPr>
              <a:t>: </a:t>
            </a:r>
            <a:r>
              <a:rPr lang="en-US" altLang="zh-CN" dirty="0" err="1">
                <a:solidFill>
                  <a:srgbClr val="00B0F0"/>
                </a:solidFill>
              </a:rPr>
              <a:t>CommonEventSubscribeInfo</a:t>
            </a:r>
            <a:r>
              <a:rPr lang="en-US" altLang="zh-CN" dirty="0">
                <a:solidFill>
                  <a:srgbClr val="00B0F0"/>
                </a:solidFill>
              </a:rPr>
              <a:t>)</a:t>
            </a:r>
            <a:r>
              <a:rPr lang="zh-CN" altLang="en-US" dirty="0">
                <a:solidFill>
                  <a:srgbClr val="00B0F0"/>
                </a:solidFill>
              </a:rPr>
              <a:t>。</a:t>
            </a:r>
          </a:p>
          <a:p>
            <a:r>
              <a:rPr lang="zh-CN" altLang="en-US" dirty="0">
                <a:solidFill>
                  <a:srgbClr val="00B0F0"/>
                </a:solidFill>
              </a:rPr>
              <a:t>订阅公共事件：</a:t>
            </a:r>
            <a:r>
              <a:rPr lang="en-US" altLang="zh-CN" dirty="0">
                <a:solidFill>
                  <a:srgbClr val="00B0F0"/>
                </a:solidFill>
              </a:rPr>
              <a:t>subscribe(subscriber: </a:t>
            </a:r>
            <a:r>
              <a:rPr lang="en-US" altLang="zh-CN" dirty="0" err="1">
                <a:solidFill>
                  <a:srgbClr val="00B0F0"/>
                </a:solidFill>
              </a:rPr>
              <a:t>CommonEventSubscriber</a:t>
            </a:r>
            <a:r>
              <a:rPr lang="en-US" altLang="zh-CN" dirty="0">
                <a:solidFill>
                  <a:srgbClr val="00B0F0"/>
                </a:solidFill>
              </a:rPr>
              <a:t>, callback: </a:t>
            </a:r>
            <a:r>
              <a:rPr lang="en-US" altLang="zh-CN" dirty="0" err="1">
                <a:solidFill>
                  <a:srgbClr val="00B0F0"/>
                </a:solidFill>
              </a:rPr>
              <a:t>AsyncCallback</a:t>
            </a:r>
            <a:r>
              <a:rPr lang="en-US" altLang="zh-CN" dirty="0">
                <a:solidFill>
                  <a:srgbClr val="00B0F0"/>
                </a:solidFill>
              </a:rPr>
              <a:t>)</a:t>
            </a:r>
            <a:r>
              <a:rPr lang="zh-CN" altLang="en-US" dirty="0">
                <a:solidFill>
                  <a:srgbClr val="00B0F0"/>
                </a:solidFill>
              </a:rPr>
              <a:t>。</a:t>
            </a:r>
          </a:p>
        </p:txBody>
      </p:sp>
    </p:spTree>
    <p:extLst>
      <p:ext uri="{BB962C8B-B14F-4D97-AF65-F5344CB8AC3E}">
        <p14:creationId xmlns:p14="http://schemas.microsoft.com/office/powerpoint/2010/main" val="2169902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公共事件发布开发</a:t>
            </a:r>
          </a:p>
        </p:txBody>
      </p:sp>
      <p:sp>
        <p:nvSpPr>
          <p:cNvPr id="3" name="内容占位符 2"/>
          <p:cNvSpPr>
            <a:spLocks noGrp="1"/>
          </p:cNvSpPr>
          <p:nvPr>
            <p:ph idx="1"/>
          </p:nvPr>
        </p:nvSpPr>
        <p:spPr/>
        <p:txBody>
          <a:bodyPr/>
          <a:lstStyle/>
          <a:p>
            <a:pPr marL="0" indent="0">
              <a:buNone/>
            </a:pPr>
            <a:r>
              <a:rPr lang="zh-CN" altLang="en-US" dirty="0"/>
              <a:t>当需要发布某个自定义公共事件时，可以通过此方法发布事件。发布的公共事件可以携带数据，供订阅者解析并进行下一步处理。</a:t>
            </a:r>
          </a:p>
          <a:p>
            <a:pPr marL="0" indent="0">
              <a:buNone/>
            </a:pPr>
            <a:r>
              <a:rPr lang="zh-CN" altLang="en-US" dirty="0"/>
              <a:t>公共事件发布开发的接口如下：</a:t>
            </a:r>
            <a:endParaRPr lang="en-US" altLang="zh-CN" dirty="0"/>
          </a:p>
          <a:p>
            <a:pPr marL="0" indent="0">
              <a:buNone/>
            </a:pPr>
            <a:endParaRPr lang="zh-CN" altLang="en-US" dirty="0"/>
          </a:p>
          <a:p>
            <a:r>
              <a:rPr lang="zh-CN" altLang="en-US" dirty="0">
                <a:solidFill>
                  <a:srgbClr val="00B0F0"/>
                </a:solidFill>
              </a:rPr>
              <a:t>发布公共事件：</a:t>
            </a:r>
            <a:r>
              <a:rPr lang="en-US" altLang="zh-CN" dirty="0">
                <a:solidFill>
                  <a:srgbClr val="00B0F0"/>
                </a:solidFill>
              </a:rPr>
              <a:t>publish(event: string, callback: </a:t>
            </a:r>
            <a:r>
              <a:rPr lang="en-US" altLang="zh-CN" dirty="0" err="1">
                <a:solidFill>
                  <a:srgbClr val="00B0F0"/>
                </a:solidFill>
              </a:rPr>
              <a:t>AsyncCallback</a:t>
            </a:r>
            <a:r>
              <a:rPr lang="en-US" altLang="zh-CN" dirty="0">
                <a:solidFill>
                  <a:srgbClr val="00B0F0"/>
                </a:solidFill>
              </a:rPr>
              <a:t>)</a:t>
            </a:r>
            <a:r>
              <a:rPr lang="zh-CN" altLang="en-US" dirty="0">
                <a:solidFill>
                  <a:srgbClr val="00B0F0"/>
                </a:solidFill>
              </a:rPr>
              <a:t>。</a:t>
            </a:r>
          </a:p>
          <a:p>
            <a:r>
              <a:rPr lang="zh-CN" altLang="en-US" dirty="0">
                <a:solidFill>
                  <a:srgbClr val="00B0F0"/>
                </a:solidFill>
              </a:rPr>
              <a:t>指定发布信息并发布公共事件：</a:t>
            </a:r>
            <a:r>
              <a:rPr lang="en-US" altLang="zh-CN" dirty="0">
                <a:solidFill>
                  <a:srgbClr val="00B0F0"/>
                </a:solidFill>
              </a:rPr>
              <a:t>publish(event: string, options: </a:t>
            </a:r>
            <a:r>
              <a:rPr lang="en-US" altLang="zh-CN" dirty="0" err="1">
                <a:solidFill>
                  <a:srgbClr val="00B0F0"/>
                </a:solidFill>
              </a:rPr>
              <a:t>CommonEventPublishData</a:t>
            </a:r>
            <a:r>
              <a:rPr lang="en-US" altLang="zh-CN" dirty="0">
                <a:solidFill>
                  <a:srgbClr val="00B0F0"/>
                </a:solidFill>
              </a:rPr>
              <a:t>, callback: </a:t>
            </a:r>
            <a:r>
              <a:rPr lang="en-US" altLang="zh-CN" dirty="0" err="1">
                <a:solidFill>
                  <a:srgbClr val="00B0F0"/>
                </a:solidFill>
              </a:rPr>
              <a:t>AsyncCallback</a:t>
            </a:r>
            <a:r>
              <a:rPr lang="en-US" altLang="zh-CN" dirty="0">
                <a:solidFill>
                  <a:srgbClr val="00B0F0"/>
                </a:solidFill>
              </a:rPr>
              <a:t>)</a:t>
            </a:r>
            <a:r>
              <a:rPr lang="zh-CN" altLang="en-US" dirty="0">
                <a:solidFill>
                  <a:srgbClr val="00B0F0"/>
                </a:solidFill>
              </a:rPr>
              <a:t>。</a:t>
            </a:r>
          </a:p>
        </p:txBody>
      </p:sp>
    </p:spTree>
    <p:extLst>
      <p:ext uri="{BB962C8B-B14F-4D97-AF65-F5344CB8AC3E}">
        <p14:creationId xmlns:p14="http://schemas.microsoft.com/office/powerpoint/2010/main" val="317623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公共事件取消订阅开发</a:t>
            </a:r>
          </a:p>
        </p:txBody>
      </p:sp>
      <p:sp>
        <p:nvSpPr>
          <p:cNvPr id="3" name="内容占位符 2"/>
          <p:cNvSpPr>
            <a:spLocks noGrp="1"/>
          </p:cNvSpPr>
          <p:nvPr>
            <p:ph idx="1"/>
          </p:nvPr>
        </p:nvSpPr>
        <p:spPr/>
        <p:txBody>
          <a:bodyPr/>
          <a:lstStyle/>
          <a:p>
            <a:pPr marL="0" indent="0">
              <a:buNone/>
            </a:pPr>
            <a:r>
              <a:rPr lang="zh-CN" altLang="en-US" dirty="0"/>
              <a:t>订阅者需要取消已订阅的某个公共事件时，可以通过此方法取消订阅事件。</a:t>
            </a:r>
          </a:p>
          <a:p>
            <a:pPr marL="0" indent="0">
              <a:buNone/>
            </a:pPr>
            <a:r>
              <a:rPr lang="zh-CN" altLang="en-US" dirty="0"/>
              <a:t>公共事件取消订阅开发的接口如下：</a:t>
            </a:r>
          </a:p>
          <a:p>
            <a:pPr marL="0" indent="0">
              <a:buNone/>
            </a:pPr>
            <a:r>
              <a:rPr lang="zh-CN" altLang="en-US" dirty="0"/>
              <a:t>取消订阅公共事件：</a:t>
            </a:r>
            <a:r>
              <a:rPr lang="en-US" altLang="zh-CN" dirty="0"/>
              <a:t>unsubscribe(subscriber: </a:t>
            </a:r>
            <a:r>
              <a:rPr lang="en-US" altLang="zh-CN" dirty="0" err="1"/>
              <a:t>CommonEventSubscriber</a:t>
            </a:r>
            <a:r>
              <a:rPr lang="en-US" altLang="zh-CN" dirty="0"/>
              <a:t>, callback?: </a:t>
            </a:r>
            <a:r>
              <a:rPr lang="en-US" altLang="zh-CN" dirty="0" err="1"/>
              <a:t>AsyncCallback</a:t>
            </a:r>
            <a:r>
              <a:rPr lang="en-US" altLang="zh-CN" dirty="0"/>
              <a:t>)</a:t>
            </a:r>
            <a:r>
              <a:rPr lang="zh-CN" altLang="en-US" dirty="0"/>
              <a:t>。</a:t>
            </a:r>
            <a:endParaRPr lang="zh-CN" altLang="en-US" dirty="0">
              <a:solidFill>
                <a:srgbClr val="00B0F0"/>
              </a:solidFill>
            </a:endParaRPr>
          </a:p>
        </p:txBody>
      </p:sp>
    </p:spTree>
    <p:extLst>
      <p:ext uri="{BB962C8B-B14F-4D97-AF65-F5344CB8AC3E}">
        <p14:creationId xmlns:p14="http://schemas.microsoft.com/office/powerpoint/2010/main" val="221080335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842</TotalTime>
  <Words>2399</Words>
  <Application>Microsoft Office PowerPoint</Application>
  <PresentationFormat>宽屏</PresentationFormat>
  <Paragraphs>228</Paragraphs>
  <Slides>26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Arial</vt:lpstr>
      <vt:lpstr>Calibri</vt:lpstr>
      <vt:lpstr>Calibri Light</vt:lpstr>
      <vt:lpstr>Times New Roman</vt:lpstr>
      <vt:lpstr>Office 主题</vt:lpstr>
      <vt:lpstr>第6章  公共事件</vt:lpstr>
      <vt:lpstr>本章简介</vt:lpstr>
      <vt:lpstr>本章内容</vt:lpstr>
      <vt:lpstr>6.1  公共事件概述</vt:lpstr>
      <vt:lpstr>6.1.1  公共事件的分类</vt:lpstr>
      <vt:lpstr>6.1.2  公共事件的开发</vt:lpstr>
      <vt:lpstr>公共事件订阅开发</vt:lpstr>
      <vt:lpstr> 公共事件发布开发</vt:lpstr>
      <vt:lpstr>  公共事件取消订阅开发</vt:lpstr>
      <vt:lpstr>6.2  订阅、发布、取消公共事件</vt:lpstr>
      <vt:lpstr>6.2.1  添加按钮</vt:lpstr>
      <vt:lpstr>PowerPoint 演示文稿</vt:lpstr>
      <vt:lpstr>6.2.2  添加Text显示接收的事件</vt:lpstr>
      <vt:lpstr>6.2.3  设置按钮的单击事件方法</vt:lpstr>
      <vt:lpstr>6.2.4  运行</vt:lpstr>
      <vt:lpstr>6.3  Emitter概述</vt:lpstr>
      <vt:lpstr>6.3.1  订阅</vt:lpstr>
      <vt:lpstr>6.3.2  取消订阅</vt:lpstr>
      <vt:lpstr>6.3.3  发送事件</vt:lpstr>
      <vt:lpstr>6.4  实战：使用Emitter进行线程间通信</vt:lpstr>
      <vt:lpstr>6.4.1  添加按钮</vt:lpstr>
      <vt:lpstr>6.4.2  添加Text显示接收的事件</vt:lpstr>
      <vt:lpstr>6.4.3  设置按钮的单击事件方法</vt:lpstr>
      <vt:lpstr>6.4.4  运行</vt:lpstr>
      <vt:lpstr>6.5  本章小结</vt:lpstr>
      <vt:lpstr> 6.6  上机练习：实现购物车应用</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课程前言</dc:title>
  <dc:creator>Lenovo</dc:creator>
  <cp:lastModifiedBy>伟卫 柳</cp:lastModifiedBy>
  <cp:revision>120</cp:revision>
  <dcterms:created xsi:type="dcterms:W3CDTF">2020-09-05T11:09:37Z</dcterms:created>
  <dcterms:modified xsi:type="dcterms:W3CDTF">2024-11-24T07:27:43Z</dcterms:modified>
</cp:coreProperties>
</file>