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8" r:id="rId2"/>
    <p:sldId id="257" r:id="rId3"/>
    <p:sldId id="260" r:id="rId4"/>
    <p:sldId id="261" r:id="rId5"/>
    <p:sldId id="309" r:id="rId6"/>
    <p:sldId id="263" r:id="rId7"/>
    <p:sldId id="264" r:id="rId8"/>
    <p:sldId id="310" r:id="rId9"/>
    <p:sldId id="311" r:id="rId10"/>
    <p:sldId id="271" r:id="rId11"/>
    <p:sldId id="272" r:id="rId12"/>
    <p:sldId id="299" r:id="rId13"/>
    <p:sldId id="341" r:id="rId14"/>
    <p:sldId id="312" r:id="rId15"/>
    <p:sldId id="300" r:id="rId16"/>
    <p:sldId id="313" r:id="rId17"/>
    <p:sldId id="314" r:id="rId18"/>
    <p:sldId id="342" r:id="rId19"/>
    <p:sldId id="286" r:id="rId20"/>
    <p:sldId id="324" r:id="rId21"/>
    <p:sldId id="325" r:id="rId22"/>
    <p:sldId id="326" r:id="rId23"/>
    <p:sldId id="327" r:id="rId24"/>
    <p:sldId id="328" r:id="rId25"/>
    <p:sldId id="329" r:id="rId26"/>
    <p:sldId id="330" r:id="rId27"/>
    <p:sldId id="331" r:id="rId28"/>
    <p:sldId id="333" r:id="rId29"/>
    <p:sldId id="334" r:id="rId30"/>
    <p:sldId id="335" r:id="rId31"/>
    <p:sldId id="336" r:id="rId32"/>
    <p:sldId id="337" r:id="rId33"/>
    <p:sldId id="323" r:id="rId34"/>
    <p:sldId id="274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6" d="100"/>
          <a:sy n="56" d="100"/>
        </p:scale>
        <p:origin x="1266" y="63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0327D2-2E95-4729-965A-AD34CECBE5E2}" type="datetimeFigureOut">
              <a:rPr lang="zh-CN" altLang="en-US" smtClean="0"/>
              <a:t>2024/11/23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5E3370-D7F1-4695-BC50-D900DC4DF1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8057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5E3370-D7F1-4695-BC50-D900DC4DF12B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5695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660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262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147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188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012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075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38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736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01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134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148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5513AA-8199-4004-9AC0-7FD933396CD1}" type="datetimeFigureOut">
              <a:rPr lang="zh-CN" altLang="en-US" smtClean="0"/>
              <a:t>2024/11/23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681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3</a:t>
            </a:r>
            <a:r>
              <a:rPr lang="zh-CN" altLang="en-US" dirty="0"/>
              <a:t>章  </a:t>
            </a:r>
            <a:br>
              <a:rPr lang="en-US" altLang="zh-CN" dirty="0"/>
            </a:br>
            <a:r>
              <a:rPr lang="en-US" altLang="zh-CN" dirty="0"/>
              <a:t>Ability</a:t>
            </a:r>
            <a:r>
              <a:rPr lang="zh-CN" altLang="en-US" dirty="0"/>
              <a:t>的开发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66014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  Stage</a:t>
            </a:r>
            <a:r>
              <a:rPr lang="zh-CN" altLang="en-US" dirty="0"/>
              <a:t>模型介绍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Stage</a:t>
            </a:r>
            <a:r>
              <a:rPr lang="zh-CN" altLang="en-US" dirty="0"/>
              <a:t>模型是</a:t>
            </a:r>
            <a:r>
              <a:rPr lang="en-US" altLang="zh-CN" dirty="0" err="1"/>
              <a:t>HarmonyOS</a:t>
            </a:r>
            <a:r>
              <a:rPr lang="en-US" altLang="zh-CN" dirty="0"/>
              <a:t> 3.1</a:t>
            </a:r>
            <a:r>
              <a:rPr lang="zh-CN" altLang="en-US" dirty="0"/>
              <a:t>版本开始新增的模型，也是目前</a:t>
            </a:r>
            <a:r>
              <a:rPr lang="en-US" altLang="zh-CN" dirty="0" err="1"/>
              <a:t>HarmonyOS</a:t>
            </a:r>
            <a:r>
              <a:rPr lang="zh-CN" altLang="en-US" dirty="0"/>
              <a:t>主推且会长期演进的模型。在该模型中，由于提供了</a:t>
            </a:r>
            <a:r>
              <a:rPr lang="en-US" altLang="zh-CN" dirty="0" err="1"/>
              <a:t>AbilityStage</a:t>
            </a:r>
            <a:r>
              <a:rPr lang="zh-CN" altLang="en-US" dirty="0"/>
              <a:t>、</a:t>
            </a:r>
            <a:r>
              <a:rPr lang="en-US" altLang="zh-CN" dirty="0" err="1"/>
              <a:t>WindowStage</a:t>
            </a:r>
            <a:r>
              <a:rPr lang="zh-CN" altLang="en-US" dirty="0"/>
              <a:t>等类作为应用组件和</a:t>
            </a:r>
            <a:r>
              <a:rPr lang="en-US" altLang="zh-CN" dirty="0"/>
              <a:t>Window</a:t>
            </a:r>
            <a:r>
              <a:rPr lang="zh-CN" altLang="en-US" dirty="0"/>
              <a:t>窗口的“舞台”，因此称这种应用模型为</a:t>
            </a:r>
            <a:r>
              <a:rPr lang="en-US" altLang="zh-CN" dirty="0"/>
              <a:t>Stage</a:t>
            </a:r>
            <a:r>
              <a:rPr lang="zh-CN" altLang="en-US" dirty="0"/>
              <a:t>模型。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本节主要介绍以</a:t>
            </a:r>
            <a:r>
              <a:rPr lang="en-US" altLang="zh-CN" dirty="0"/>
              <a:t>Stage</a:t>
            </a:r>
            <a:r>
              <a:rPr lang="zh-CN" altLang="en-US" dirty="0"/>
              <a:t>模型为主的开发方式。</a:t>
            </a:r>
            <a:endParaRPr lang="en-US" altLang="zh-CN" dirty="0"/>
          </a:p>
          <a:p>
            <a:r>
              <a:rPr lang="en-US" altLang="zh-CN" dirty="0"/>
              <a:t>3.3.1  Stage</a:t>
            </a:r>
            <a:r>
              <a:rPr lang="zh-CN" altLang="en-US" dirty="0"/>
              <a:t>模型的设计思想</a:t>
            </a:r>
            <a:endParaRPr lang="en-US" altLang="zh-CN" dirty="0"/>
          </a:p>
          <a:p>
            <a:r>
              <a:rPr lang="en-US" altLang="zh-CN" dirty="0"/>
              <a:t>3.3.2  Stage</a:t>
            </a:r>
            <a:r>
              <a:rPr lang="zh-CN" altLang="en-US" dirty="0"/>
              <a:t>模型的的基本概念</a:t>
            </a:r>
          </a:p>
        </p:txBody>
      </p:sp>
    </p:spTree>
    <p:extLst>
      <p:ext uri="{BB962C8B-B14F-4D97-AF65-F5344CB8AC3E}">
        <p14:creationId xmlns:p14="http://schemas.microsoft.com/office/powerpoint/2010/main" val="29785053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3.3.1  Stage</a:t>
            </a:r>
            <a:r>
              <a:rPr lang="zh-CN" altLang="en-US" dirty="0"/>
              <a:t>模型的设计思想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Stage</a:t>
            </a:r>
            <a:r>
              <a:rPr lang="zh-CN" altLang="en-US" dirty="0"/>
              <a:t>模型的设计基于如下</a:t>
            </a:r>
            <a:r>
              <a:rPr lang="en-US" altLang="zh-CN" dirty="0"/>
              <a:t>3</a:t>
            </a:r>
            <a:r>
              <a:rPr lang="zh-CN" altLang="en-US" dirty="0"/>
              <a:t>个出发点：</a:t>
            </a:r>
          </a:p>
          <a:p>
            <a:r>
              <a:rPr lang="zh-CN" altLang="en-US" dirty="0"/>
              <a:t> 为复杂应用而设计</a:t>
            </a:r>
            <a:endParaRPr lang="en-US" altLang="zh-CN" dirty="0"/>
          </a:p>
          <a:p>
            <a:r>
              <a:rPr lang="zh-CN" altLang="en-US" dirty="0"/>
              <a:t>支持多设备和多窗口形态</a:t>
            </a:r>
            <a:endParaRPr lang="en-US" altLang="zh-CN" dirty="0"/>
          </a:p>
          <a:p>
            <a:r>
              <a:rPr lang="zh-CN" altLang="en-US" dirty="0"/>
              <a:t> 平衡应用能力和系统管控成本</a:t>
            </a:r>
          </a:p>
        </p:txBody>
      </p:sp>
    </p:spTree>
    <p:extLst>
      <p:ext uri="{BB962C8B-B14F-4D97-AF65-F5344CB8AC3E}">
        <p14:creationId xmlns:p14="http://schemas.microsoft.com/office/powerpoint/2010/main" val="17898303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3.3.2  Stage</a:t>
            </a:r>
            <a:r>
              <a:rPr lang="zh-CN" altLang="en-US" dirty="0"/>
              <a:t>模型的基本概念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75CA8CC-8C5B-B3A7-1BC0-EFC779D77F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743" y="1392134"/>
            <a:ext cx="10850515" cy="5048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050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33E073-39FB-89E1-F762-31F2DEAB62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1ACAEE-BD4D-E3B8-4A6C-1999652C9A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3.4  </a:t>
            </a:r>
            <a:r>
              <a:rPr lang="en-US" altLang="zh-CN" dirty="0" err="1"/>
              <a:t>UIAbility</a:t>
            </a:r>
            <a:r>
              <a:rPr lang="zh-CN" altLang="en-US" dirty="0"/>
              <a:t>介绍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9CC7671-D5A3-F8A2-E01D-8A85F1E82C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3.4.1  </a:t>
            </a:r>
            <a:r>
              <a:rPr lang="en-US" altLang="zh-CN" dirty="0" err="1"/>
              <a:t>UIAbility</a:t>
            </a:r>
            <a:r>
              <a:rPr lang="zh-CN" altLang="en-US" dirty="0"/>
              <a:t>生命周期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90F8DDD-CFCA-1546-3F5C-D77CF01694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608" y="2290054"/>
            <a:ext cx="7174784" cy="4567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0276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3.4.2  Stage</a:t>
            </a:r>
            <a:r>
              <a:rPr lang="zh-CN" altLang="en-US" dirty="0"/>
              <a:t>模型的</a:t>
            </a:r>
            <a:r>
              <a:rPr lang="en-US" altLang="zh-CN" dirty="0"/>
              <a:t>Ability</a:t>
            </a:r>
            <a:r>
              <a:rPr lang="zh-CN" altLang="en-US" dirty="0"/>
              <a:t>启动模式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603967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Ability</a:t>
            </a:r>
            <a:r>
              <a:rPr lang="zh-CN" altLang="en-US" dirty="0"/>
              <a:t>的启动模式是指</a:t>
            </a:r>
            <a:r>
              <a:rPr lang="en-US" altLang="zh-CN" dirty="0"/>
              <a:t>Ability</a:t>
            </a:r>
            <a:r>
              <a:rPr lang="zh-CN" altLang="en-US" dirty="0"/>
              <a:t>实例在启动时的不同呈现状态。针对不同的业务场景，系统提供了</a:t>
            </a:r>
            <a:r>
              <a:rPr lang="en-US" altLang="zh-CN" dirty="0"/>
              <a:t>3</a:t>
            </a:r>
            <a:r>
              <a:rPr lang="zh-CN" altLang="en-US" dirty="0"/>
              <a:t>种启动模式：</a:t>
            </a:r>
          </a:p>
          <a:p>
            <a:r>
              <a:rPr lang="en-US" altLang="zh-CN" dirty="0">
                <a:solidFill>
                  <a:srgbClr val="00B0F0"/>
                </a:solidFill>
              </a:rPr>
              <a:t>singleton</a:t>
            </a:r>
            <a:r>
              <a:rPr lang="zh-CN" altLang="en-US" dirty="0">
                <a:solidFill>
                  <a:srgbClr val="00B0F0"/>
                </a:solidFill>
              </a:rPr>
              <a:t>（单实例模式）。</a:t>
            </a:r>
          </a:p>
          <a:p>
            <a:r>
              <a:rPr lang="en-US" altLang="zh-CN" dirty="0">
                <a:solidFill>
                  <a:srgbClr val="00B0F0"/>
                </a:solidFill>
              </a:rPr>
              <a:t>standard</a:t>
            </a:r>
            <a:r>
              <a:rPr lang="zh-CN" altLang="en-US" dirty="0">
                <a:solidFill>
                  <a:srgbClr val="00B0F0"/>
                </a:solidFill>
              </a:rPr>
              <a:t>（标准实例模式）。</a:t>
            </a:r>
          </a:p>
          <a:p>
            <a:r>
              <a:rPr lang="en-US" altLang="zh-CN" dirty="0">
                <a:solidFill>
                  <a:srgbClr val="00B0F0"/>
                </a:solidFill>
              </a:rPr>
              <a:t>specified</a:t>
            </a:r>
            <a:r>
              <a:rPr lang="zh-CN" altLang="en-US" dirty="0">
                <a:solidFill>
                  <a:srgbClr val="00B0F0"/>
                </a:solidFill>
              </a:rPr>
              <a:t>（指定实例模式）。</a:t>
            </a:r>
          </a:p>
        </p:txBody>
      </p:sp>
    </p:spTree>
    <p:extLst>
      <p:ext uri="{BB962C8B-B14F-4D97-AF65-F5344CB8AC3E}">
        <p14:creationId xmlns:p14="http://schemas.microsoft.com/office/powerpoint/2010/main" val="584672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 singleton</a:t>
            </a:r>
            <a:r>
              <a:rPr lang="zh-CN" altLang="en-US" dirty="0"/>
              <a:t>启动模式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02296"/>
            <a:ext cx="10515600" cy="4374667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zh-CN" altLang="en-US" dirty="0"/>
              <a:t>每次调用</a:t>
            </a:r>
            <a:r>
              <a:rPr lang="en-US" altLang="zh-CN" dirty="0" err="1"/>
              <a:t>startAbility</a:t>
            </a:r>
            <a:r>
              <a:rPr lang="en-US" altLang="zh-CN" dirty="0"/>
              <a:t>()</a:t>
            </a:r>
            <a:r>
              <a:rPr lang="zh-CN" altLang="en-US" dirty="0"/>
              <a:t>方法时，如果应用进程中该类型的</a:t>
            </a:r>
            <a:r>
              <a:rPr lang="en-US" altLang="zh-CN" dirty="0"/>
              <a:t>Ability</a:t>
            </a:r>
            <a:r>
              <a:rPr lang="zh-CN" altLang="en-US" dirty="0"/>
              <a:t>实例已经存在，则复用系统中的</a:t>
            </a:r>
            <a:r>
              <a:rPr lang="en-US" altLang="zh-CN" dirty="0"/>
              <a:t>Ability</a:t>
            </a:r>
            <a:r>
              <a:rPr lang="zh-CN" altLang="en-US" dirty="0"/>
              <a:t>实例。系统中只存在唯一一个该</a:t>
            </a:r>
            <a:r>
              <a:rPr lang="en-US" altLang="zh-CN" dirty="0"/>
              <a:t>Ability</a:t>
            </a:r>
            <a:r>
              <a:rPr lang="zh-CN" altLang="en-US" dirty="0"/>
              <a:t>实例，即在最近任务列表中只存在一个该类型的</a:t>
            </a:r>
            <a:r>
              <a:rPr lang="en-US" altLang="zh-CN" dirty="0"/>
              <a:t>Ability</a:t>
            </a:r>
            <a:r>
              <a:rPr lang="zh-CN" altLang="en-US" dirty="0"/>
              <a:t>实例。此时，应用的</a:t>
            </a:r>
            <a:r>
              <a:rPr lang="en-US" altLang="zh-CN" dirty="0"/>
              <a:t>Ability</a:t>
            </a:r>
            <a:r>
              <a:rPr lang="zh-CN" altLang="en-US" dirty="0"/>
              <a:t>实例已创建，当再次调用</a:t>
            </a:r>
            <a:r>
              <a:rPr lang="en-US" altLang="zh-CN" dirty="0" err="1"/>
              <a:t>startAbility</a:t>
            </a:r>
            <a:r>
              <a:rPr lang="en-US" altLang="zh-CN" dirty="0"/>
              <a:t>()</a:t>
            </a:r>
            <a:r>
              <a:rPr lang="zh-CN" altLang="en-US" dirty="0"/>
              <a:t>方法启动该</a:t>
            </a:r>
            <a:r>
              <a:rPr lang="en-US" altLang="zh-CN" dirty="0"/>
              <a:t>Ability</a:t>
            </a:r>
            <a:r>
              <a:rPr lang="zh-CN" altLang="en-US" dirty="0"/>
              <a:t>实例时，只会进入该</a:t>
            </a:r>
            <a:r>
              <a:rPr lang="en-US" altLang="zh-CN" dirty="0"/>
              <a:t>Ability</a:t>
            </a:r>
            <a:r>
              <a:rPr lang="zh-CN" altLang="en-US" dirty="0"/>
              <a:t>的</a:t>
            </a:r>
            <a:r>
              <a:rPr lang="en-US" altLang="zh-CN" dirty="0" err="1"/>
              <a:t>onNewWant</a:t>
            </a:r>
            <a:r>
              <a:rPr lang="en-US" altLang="zh-CN" dirty="0"/>
              <a:t>()</a:t>
            </a:r>
            <a:r>
              <a:rPr lang="zh-CN" altLang="en-US" dirty="0"/>
              <a:t>回调，不会进入其</a:t>
            </a:r>
            <a:r>
              <a:rPr lang="en-US" altLang="zh-CN" dirty="0" err="1"/>
              <a:t>onCreate</a:t>
            </a:r>
            <a:r>
              <a:rPr lang="en-US" altLang="zh-CN" dirty="0"/>
              <a:t>()</a:t>
            </a:r>
            <a:r>
              <a:rPr lang="zh-CN" altLang="en-US" dirty="0"/>
              <a:t>和</a:t>
            </a:r>
            <a:r>
              <a:rPr lang="en-US" altLang="zh-CN" dirty="0" err="1"/>
              <a:t>onWindowStageCreate</a:t>
            </a:r>
            <a:r>
              <a:rPr lang="en-US" altLang="zh-CN" dirty="0"/>
              <a:t>()</a:t>
            </a:r>
            <a:r>
              <a:rPr lang="zh-CN" altLang="en-US" dirty="0"/>
              <a:t>生命周期回调。</a:t>
            </a:r>
          </a:p>
          <a:p>
            <a:pPr marL="0" indent="0">
              <a:buNone/>
            </a:pPr>
            <a:r>
              <a:rPr lang="zh-CN" altLang="en-US" dirty="0"/>
              <a:t>如果需要使用</a:t>
            </a:r>
            <a:r>
              <a:rPr lang="en-US" altLang="zh-CN" dirty="0"/>
              <a:t>singleton</a:t>
            </a:r>
            <a:r>
              <a:rPr lang="zh-CN" altLang="en-US" dirty="0"/>
              <a:t>启动模式，将</a:t>
            </a:r>
            <a:r>
              <a:rPr lang="en-US" altLang="zh-CN" dirty="0"/>
              <a:t>module.json5</a:t>
            </a:r>
            <a:r>
              <a:rPr lang="zh-CN" altLang="en-US" dirty="0"/>
              <a:t>配置文件中的</a:t>
            </a:r>
            <a:r>
              <a:rPr lang="en-US" altLang="zh-CN" dirty="0"/>
              <a:t>"</a:t>
            </a:r>
            <a:r>
              <a:rPr lang="en-US" altLang="zh-CN" dirty="0" err="1"/>
              <a:t>launchType</a:t>
            </a:r>
            <a:r>
              <a:rPr lang="en-US" altLang="zh-CN" dirty="0"/>
              <a:t>"</a:t>
            </a:r>
            <a:r>
              <a:rPr lang="zh-CN" altLang="en-US" dirty="0"/>
              <a:t>字段配置为</a:t>
            </a:r>
            <a:r>
              <a:rPr lang="en-US" altLang="zh-CN" dirty="0"/>
              <a:t>"singleton''</a:t>
            </a:r>
            <a:r>
              <a:rPr lang="zh-CN" altLang="en-US" dirty="0"/>
              <a:t>即可。</a:t>
            </a:r>
          </a:p>
          <a:p>
            <a:r>
              <a:rPr lang="en-US" altLang="zh-CN" dirty="0"/>
              <a:t>{</a:t>
            </a:r>
          </a:p>
          <a:p>
            <a:r>
              <a:rPr lang="en-US" altLang="zh-CN" dirty="0"/>
              <a:t>   "module": {</a:t>
            </a:r>
          </a:p>
          <a:p>
            <a:r>
              <a:rPr lang="en-US" altLang="zh-CN" dirty="0"/>
              <a:t>      ...</a:t>
            </a:r>
          </a:p>
          <a:p>
            <a:r>
              <a:rPr lang="en-US" altLang="zh-CN" dirty="0"/>
              <a:t>     "abilities": [</a:t>
            </a:r>
          </a:p>
          <a:p>
            <a:r>
              <a:rPr lang="en-US" altLang="zh-CN" dirty="0"/>
              <a:t>       {</a:t>
            </a:r>
          </a:p>
          <a:p>
            <a:r>
              <a:rPr lang="en-US" altLang="zh-CN" dirty="0"/>
              <a:t>         "</a:t>
            </a:r>
            <a:r>
              <a:rPr lang="en-US" altLang="zh-CN" dirty="0" err="1"/>
              <a:t>launchType</a:t>
            </a:r>
            <a:r>
              <a:rPr lang="en-US" altLang="zh-CN" dirty="0"/>
              <a:t>": "singleton",</a:t>
            </a:r>
          </a:p>
          <a:p>
            <a:r>
              <a:rPr lang="en-US" altLang="zh-CN" dirty="0"/>
              <a:t>          ...</a:t>
            </a:r>
          </a:p>
          <a:p>
            <a:r>
              <a:rPr lang="en-US" altLang="zh-CN" dirty="0"/>
              <a:t>       }</a:t>
            </a:r>
          </a:p>
          <a:p>
            <a:r>
              <a:rPr lang="en-US" altLang="zh-CN" dirty="0"/>
              <a:t>     ]</a:t>
            </a:r>
          </a:p>
          <a:p>
            <a:r>
              <a:rPr lang="en-US" altLang="zh-CN" dirty="0"/>
              <a:t>  }</a:t>
            </a:r>
          </a:p>
          <a:p>
            <a:r>
              <a:rPr lang="en-US" altLang="zh-CN" dirty="0"/>
              <a:t>}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65340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  standard</a:t>
            </a:r>
            <a:r>
              <a:rPr lang="zh-CN" altLang="en-US" dirty="0"/>
              <a:t>启动模式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02296"/>
            <a:ext cx="10515600" cy="43746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在</a:t>
            </a:r>
            <a:r>
              <a:rPr lang="en-US" altLang="zh-CN" dirty="0"/>
              <a:t>standard</a:t>
            </a:r>
            <a:r>
              <a:rPr lang="zh-CN" altLang="en-US" dirty="0"/>
              <a:t>启动模式下，每次调用</a:t>
            </a:r>
            <a:r>
              <a:rPr lang="en-US" altLang="zh-CN" dirty="0" err="1"/>
              <a:t>startAbility</a:t>
            </a:r>
            <a:r>
              <a:rPr lang="en-US" altLang="zh-CN" dirty="0"/>
              <a:t>()</a:t>
            </a:r>
            <a:r>
              <a:rPr lang="zh-CN" altLang="en-US" dirty="0"/>
              <a:t>方法时，都会在应用进程中创建一个新的该类型的</a:t>
            </a:r>
            <a:r>
              <a:rPr lang="en-US" altLang="zh-CN" dirty="0"/>
              <a:t>Ability</a:t>
            </a:r>
            <a:r>
              <a:rPr lang="zh-CN" altLang="en-US" dirty="0"/>
              <a:t>实例，即在最近任务列表中可以看到有多个该类型的</a:t>
            </a:r>
            <a:r>
              <a:rPr lang="en-US" altLang="zh-CN" dirty="0"/>
              <a:t>Ability</a:t>
            </a:r>
            <a:r>
              <a:rPr lang="zh-CN" altLang="en-US" dirty="0"/>
              <a:t>实例。这种情况下，可以将</a:t>
            </a:r>
            <a:r>
              <a:rPr lang="en-US" altLang="zh-CN" dirty="0"/>
              <a:t>Ability</a:t>
            </a:r>
            <a:r>
              <a:rPr lang="zh-CN" altLang="en-US" dirty="0"/>
              <a:t>配置为</a:t>
            </a:r>
            <a:r>
              <a:rPr lang="en-US" altLang="zh-CN" dirty="0"/>
              <a:t>standard</a:t>
            </a:r>
            <a:r>
              <a:rPr lang="zh-CN" altLang="en-US" dirty="0"/>
              <a:t>。</a:t>
            </a:r>
          </a:p>
          <a:p>
            <a:pPr marL="0" indent="0">
              <a:buNone/>
            </a:pPr>
            <a:r>
              <a:rPr lang="zh-CN" altLang="en-US" dirty="0"/>
              <a:t>如果需要使用</a:t>
            </a:r>
            <a:r>
              <a:rPr lang="en-US" altLang="zh-CN" dirty="0"/>
              <a:t>standard</a:t>
            </a:r>
            <a:r>
              <a:rPr lang="zh-CN" altLang="en-US" dirty="0"/>
              <a:t>启动模式，将</a:t>
            </a:r>
            <a:r>
              <a:rPr lang="en-US" altLang="zh-CN" dirty="0"/>
              <a:t>module.json5</a:t>
            </a:r>
            <a:r>
              <a:rPr lang="zh-CN" altLang="en-US" dirty="0"/>
              <a:t>配置文件中的</a:t>
            </a:r>
            <a:r>
              <a:rPr lang="en-US" altLang="zh-CN" dirty="0"/>
              <a:t>"</a:t>
            </a:r>
            <a:r>
              <a:rPr lang="en-US" altLang="zh-CN" dirty="0" err="1"/>
              <a:t>launchType</a:t>
            </a:r>
            <a:r>
              <a:rPr lang="en-US" altLang="zh-CN" dirty="0"/>
              <a:t>"</a:t>
            </a:r>
            <a:r>
              <a:rPr lang="zh-CN" altLang="en-US" dirty="0"/>
              <a:t>字段配置为</a:t>
            </a:r>
            <a:r>
              <a:rPr lang="en-US" altLang="zh-CN" dirty="0"/>
              <a:t>"standard"</a:t>
            </a:r>
            <a:r>
              <a:rPr lang="zh-CN" altLang="en-US" dirty="0"/>
              <a:t>即可。</a:t>
            </a:r>
          </a:p>
        </p:txBody>
      </p:sp>
    </p:spTree>
    <p:extLst>
      <p:ext uri="{BB962C8B-B14F-4D97-AF65-F5344CB8AC3E}">
        <p14:creationId xmlns:p14="http://schemas.microsoft.com/office/powerpoint/2010/main" val="17957986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  standard</a:t>
            </a:r>
            <a:r>
              <a:rPr lang="zh-CN" altLang="en-US" dirty="0"/>
              <a:t>启动模式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02296"/>
            <a:ext cx="10515600" cy="4374667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zh-CN" altLang="en-US" dirty="0"/>
              <a:t>在</a:t>
            </a:r>
            <a:r>
              <a:rPr lang="en-US" altLang="zh-CN" dirty="0"/>
              <a:t>specified</a:t>
            </a:r>
            <a:r>
              <a:rPr lang="zh-CN" altLang="en-US" dirty="0"/>
              <a:t>启动模式下，在</a:t>
            </a:r>
            <a:r>
              <a:rPr lang="en-US" altLang="zh-CN" dirty="0"/>
              <a:t>Ability</a:t>
            </a:r>
            <a:r>
              <a:rPr lang="zh-CN" altLang="en-US" dirty="0"/>
              <a:t>实例创建之前，允许开发者为该实例创建一个唯一的字符串</a:t>
            </a:r>
            <a:r>
              <a:rPr lang="en-US" altLang="zh-CN" dirty="0"/>
              <a:t>Key</a:t>
            </a:r>
            <a:r>
              <a:rPr lang="zh-CN" altLang="en-US" dirty="0"/>
              <a:t>，创建的</a:t>
            </a:r>
            <a:r>
              <a:rPr lang="en-US" altLang="zh-CN" dirty="0"/>
              <a:t>Ability</a:t>
            </a:r>
            <a:r>
              <a:rPr lang="zh-CN" altLang="en-US" dirty="0"/>
              <a:t>实例绑定</a:t>
            </a:r>
            <a:r>
              <a:rPr lang="en-US" altLang="zh-CN" dirty="0"/>
              <a:t>Key</a:t>
            </a:r>
            <a:r>
              <a:rPr lang="zh-CN" altLang="en-US" dirty="0"/>
              <a:t>之后，后续每次调用</a:t>
            </a:r>
            <a:r>
              <a:rPr lang="en-US" altLang="zh-CN" dirty="0" err="1"/>
              <a:t>startAbility</a:t>
            </a:r>
            <a:r>
              <a:rPr lang="en-US" altLang="zh-CN" dirty="0"/>
              <a:t>()</a:t>
            </a:r>
            <a:r>
              <a:rPr lang="zh-CN" altLang="en-US" dirty="0"/>
              <a:t>方法时，都会询问应用使用哪个</a:t>
            </a:r>
            <a:r>
              <a:rPr lang="en-US" altLang="zh-CN" dirty="0"/>
              <a:t>Key</a:t>
            </a:r>
            <a:r>
              <a:rPr lang="zh-CN" altLang="en-US" dirty="0"/>
              <a:t>对应的</a:t>
            </a:r>
            <a:r>
              <a:rPr lang="en-US" altLang="zh-CN" dirty="0"/>
              <a:t>Ability</a:t>
            </a:r>
            <a:r>
              <a:rPr lang="zh-CN" altLang="en-US" dirty="0"/>
              <a:t>实例来响应</a:t>
            </a:r>
            <a:r>
              <a:rPr lang="en-US" altLang="zh-CN" dirty="0" err="1"/>
              <a:t>startAbility</a:t>
            </a:r>
            <a:r>
              <a:rPr lang="zh-CN" altLang="en-US" dirty="0"/>
              <a:t>请求。运行时由</a:t>
            </a:r>
            <a:r>
              <a:rPr lang="en-US" altLang="zh-CN" dirty="0"/>
              <a:t>Ability</a:t>
            </a:r>
            <a:r>
              <a:rPr lang="zh-CN" altLang="en-US" dirty="0"/>
              <a:t>内部业务决定是否创建多个实例，如果匹配有该</a:t>
            </a:r>
            <a:r>
              <a:rPr lang="en-US" altLang="zh-CN" dirty="0"/>
              <a:t>Ability</a:t>
            </a:r>
            <a:r>
              <a:rPr lang="zh-CN" altLang="en-US" dirty="0"/>
              <a:t>实例的</a:t>
            </a:r>
            <a:r>
              <a:rPr lang="en-US" altLang="zh-CN" dirty="0"/>
              <a:t>Key</a:t>
            </a:r>
            <a:r>
              <a:rPr lang="zh-CN" altLang="en-US" dirty="0"/>
              <a:t>，则直接拉起与之绑定的</a:t>
            </a:r>
            <a:r>
              <a:rPr lang="en-US" altLang="zh-CN" dirty="0"/>
              <a:t>Ability</a:t>
            </a:r>
            <a:r>
              <a:rPr lang="zh-CN" altLang="en-US" dirty="0"/>
              <a:t>实例，否则创建一个新的</a:t>
            </a:r>
            <a:r>
              <a:rPr lang="en-US" altLang="zh-CN" dirty="0"/>
              <a:t>Ability</a:t>
            </a:r>
            <a:r>
              <a:rPr lang="zh-CN" altLang="en-US" dirty="0"/>
              <a:t>实例。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例如，用户在应用中重复打开同一个文档时，启动的均是最近任务列表中的同一个任务，以及在应用中重复新建文档时，启动的均是最近任务列表中的新任务。这种情况下，可以将</a:t>
            </a:r>
            <a:r>
              <a:rPr lang="en-US" altLang="zh-CN" dirty="0"/>
              <a:t>Ability</a:t>
            </a:r>
            <a:r>
              <a:rPr lang="zh-CN" altLang="en-US" dirty="0"/>
              <a:t>配置为</a:t>
            </a:r>
            <a:r>
              <a:rPr lang="en-US" altLang="zh-CN" dirty="0"/>
              <a:t>specified</a:t>
            </a:r>
            <a:r>
              <a:rPr lang="zh-CN" altLang="en-US" dirty="0"/>
              <a:t>。当再次调用</a:t>
            </a:r>
            <a:r>
              <a:rPr lang="en-US" altLang="zh-CN" dirty="0" err="1"/>
              <a:t>startAbility</a:t>
            </a:r>
            <a:r>
              <a:rPr lang="en-US" altLang="zh-CN" dirty="0"/>
              <a:t>()</a:t>
            </a:r>
            <a:r>
              <a:rPr lang="zh-CN" altLang="en-US" dirty="0"/>
              <a:t>方法启动该</a:t>
            </a:r>
            <a:r>
              <a:rPr lang="en-US" altLang="zh-CN" dirty="0"/>
              <a:t>Ability</a:t>
            </a:r>
            <a:r>
              <a:rPr lang="zh-CN" altLang="en-US" dirty="0"/>
              <a:t>实例，且</a:t>
            </a:r>
            <a:r>
              <a:rPr lang="en-US" altLang="zh-CN" dirty="0" err="1"/>
              <a:t>AbilityStage</a:t>
            </a:r>
            <a:r>
              <a:rPr lang="zh-CN" altLang="en-US" dirty="0"/>
              <a:t>的</a:t>
            </a:r>
            <a:r>
              <a:rPr lang="en-US" altLang="zh-CN" dirty="0" err="1"/>
              <a:t>onAcceptWant</a:t>
            </a:r>
            <a:r>
              <a:rPr lang="en-US" altLang="zh-CN" dirty="0"/>
              <a:t>()</a:t>
            </a:r>
            <a:r>
              <a:rPr lang="zh-CN" altLang="en-US" dirty="0"/>
              <a:t>回调匹配到一个已创建的</a:t>
            </a:r>
            <a:r>
              <a:rPr lang="en-US" altLang="zh-CN" dirty="0"/>
              <a:t>Ability</a:t>
            </a:r>
            <a:r>
              <a:rPr lang="zh-CN" altLang="en-US" dirty="0"/>
              <a:t>实例时，再次启动该</a:t>
            </a:r>
            <a:r>
              <a:rPr lang="en-US" altLang="zh-CN" dirty="0"/>
              <a:t>Ability</a:t>
            </a:r>
            <a:r>
              <a:rPr lang="zh-CN" altLang="en-US" dirty="0"/>
              <a:t>，只会进入该</a:t>
            </a:r>
            <a:r>
              <a:rPr lang="en-US" altLang="zh-CN" dirty="0"/>
              <a:t>Ability</a:t>
            </a:r>
            <a:r>
              <a:rPr lang="zh-CN" altLang="en-US" dirty="0"/>
              <a:t>的</a:t>
            </a:r>
            <a:r>
              <a:rPr lang="en-US" altLang="zh-CN" dirty="0" err="1"/>
              <a:t>onNewWant</a:t>
            </a:r>
            <a:r>
              <a:rPr lang="en-US" altLang="zh-CN" dirty="0"/>
              <a:t>()</a:t>
            </a:r>
            <a:r>
              <a:rPr lang="zh-CN" altLang="en-US" dirty="0"/>
              <a:t>回调，不会进入其</a:t>
            </a:r>
            <a:r>
              <a:rPr lang="en-US" altLang="zh-CN" dirty="0" err="1"/>
              <a:t>onCreate</a:t>
            </a:r>
            <a:r>
              <a:rPr lang="en-US" altLang="zh-CN" dirty="0"/>
              <a:t>()</a:t>
            </a:r>
            <a:r>
              <a:rPr lang="zh-CN" altLang="en-US" dirty="0"/>
              <a:t>和</a:t>
            </a:r>
            <a:r>
              <a:rPr lang="en-US" altLang="zh-CN" dirty="0" err="1"/>
              <a:t>onWindowStageCreate</a:t>
            </a:r>
            <a:r>
              <a:rPr lang="en-US" altLang="zh-CN" dirty="0"/>
              <a:t>()</a:t>
            </a:r>
            <a:r>
              <a:rPr lang="zh-CN" altLang="en-US" dirty="0"/>
              <a:t>生命周期回调。</a:t>
            </a:r>
          </a:p>
          <a:p>
            <a:pPr marL="0" indent="0">
              <a:buNone/>
            </a:pPr>
            <a:r>
              <a:rPr lang="zh-CN" altLang="en-US" dirty="0"/>
              <a:t>如果需要使用</a:t>
            </a:r>
            <a:r>
              <a:rPr lang="en-US" altLang="zh-CN" dirty="0"/>
              <a:t>specified</a:t>
            </a:r>
            <a:r>
              <a:rPr lang="zh-CN" altLang="en-US" dirty="0"/>
              <a:t>启动模式，将</a:t>
            </a:r>
            <a:r>
              <a:rPr lang="en-US" altLang="zh-CN" dirty="0"/>
              <a:t>module.json5</a:t>
            </a:r>
            <a:r>
              <a:rPr lang="zh-CN" altLang="en-US" dirty="0"/>
              <a:t>配置文件的</a:t>
            </a:r>
            <a:r>
              <a:rPr lang="en-US" altLang="zh-CN" dirty="0"/>
              <a:t>"</a:t>
            </a:r>
            <a:r>
              <a:rPr lang="en-US" altLang="zh-CN" dirty="0" err="1"/>
              <a:t>launchType</a:t>
            </a:r>
            <a:r>
              <a:rPr lang="en-US" altLang="zh-CN" dirty="0"/>
              <a:t>"</a:t>
            </a:r>
            <a:r>
              <a:rPr lang="zh-CN" altLang="en-US" dirty="0"/>
              <a:t>字段配置为</a:t>
            </a:r>
            <a:r>
              <a:rPr lang="en-US" altLang="zh-CN" dirty="0"/>
              <a:t>"specified"</a:t>
            </a:r>
            <a:r>
              <a:rPr lang="zh-CN" altLang="en-US" dirty="0"/>
              <a:t>即可。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58126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630A8D-1C34-8131-20C7-BE39B69FBB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497B88-D8AD-BB09-2482-F07D948668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3.4.3  </a:t>
            </a:r>
            <a:r>
              <a:rPr lang="en-US" altLang="zh-CN" dirty="0" err="1"/>
              <a:t>UIAbility</a:t>
            </a:r>
            <a:r>
              <a:rPr lang="zh-CN" altLang="en-US" dirty="0"/>
              <a:t>组件基本用法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F2AD02F-06D3-8729-DD30-4CF388A8C1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 err="1"/>
              <a:t>UIAbility</a:t>
            </a:r>
            <a:r>
              <a:rPr lang="zh-CN" altLang="en-US" dirty="0"/>
              <a:t>组件基本用法包括：指定</a:t>
            </a:r>
            <a:r>
              <a:rPr lang="en-US" altLang="zh-CN" dirty="0" err="1"/>
              <a:t>UIAbility</a:t>
            </a:r>
            <a:r>
              <a:rPr lang="zh-CN" altLang="en-US" dirty="0"/>
              <a:t>的启动页面以及获取</a:t>
            </a:r>
            <a:r>
              <a:rPr lang="en-US" altLang="zh-CN" dirty="0" err="1"/>
              <a:t>UIAbility</a:t>
            </a:r>
            <a:r>
              <a:rPr lang="zh-CN" altLang="en-US" dirty="0"/>
              <a:t>的上下文</a:t>
            </a:r>
            <a:r>
              <a:rPr lang="en-US" altLang="zh-CN" dirty="0" err="1"/>
              <a:t>UIAbilityContext</a:t>
            </a:r>
            <a:r>
              <a:rPr lang="zh-CN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0521550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3.5  Want</a:t>
            </a:r>
            <a:r>
              <a:rPr lang="zh-CN" altLang="en-US" dirty="0"/>
              <a:t>概述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在</a:t>
            </a:r>
            <a:r>
              <a:rPr lang="en-US" altLang="zh-CN" dirty="0"/>
              <a:t>Stage</a:t>
            </a:r>
            <a:r>
              <a:rPr lang="zh-CN" altLang="en-US" dirty="0"/>
              <a:t>模型中，</a:t>
            </a:r>
            <a:r>
              <a:rPr lang="en-US" altLang="zh-CN" dirty="0"/>
              <a:t>Want</a:t>
            </a:r>
            <a:r>
              <a:rPr lang="zh-CN" altLang="en-US" dirty="0"/>
              <a:t>是对象间信息传递的载体，可以用于应用组件间的信息传递。而在</a:t>
            </a:r>
            <a:r>
              <a:rPr lang="en-US" altLang="zh-CN" dirty="0"/>
              <a:t>FA</a:t>
            </a:r>
            <a:r>
              <a:rPr lang="zh-CN" altLang="en-US" dirty="0"/>
              <a:t>模型中，</a:t>
            </a:r>
            <a:r>
              <a:rPr lang="en-US" altLang="zh-CN" dirty="0"/>
              <a:t>Intent</a:t>
            </a:r>
            <a:r>
              <a:rPr lang="zh-CN" altLang="en-US" dirty="0"/>
              <a:t>是与之有相同概念的类。</a:t>
            </a:r>
          </a:p>
          <a:p>
            <a:r>
              <a:rPr lang="en-US" altLang="zh-CN" dirty="0"/>
              <a:t>3.5.1  Want</a:t>
            </a:r>
            <a:r>
              <a:rPr lang="zh-CN" altLang="en-US" dirty="0"/>
              <a:t>的用途</a:t>
            </a:r>
            <a:endParaRPr lang="en-US" altLang="zh-CN" dirty="0"/>
          </a:p>
          <a:p>
            <a:r>
              <a:rPr lang="en-US" altLang="zh-CN" dirty="0"/>
              <a:t>3.5.2  Want</a:t>
            </a:r>
            <a:r>
              <a:rPr lang="zh-CN" altLang="en-US" dirty="0"/>
              <a:t>的类型</a:t>
            </a:r>
            <a:endParaRPr lang="en-US" altLang="zh-CN" dirty="0"/>
          </a:p>
          <a:p>
            <a:r>
              <a:rPr lang="en-US" altLang="zh-CN" dirty="0"/>
              <a:t>3.5.3  Want</a:t>
            </a:r>
            <a:r>
              <a:rPr lang="zh-CN" altLang="en-US" dirty="0"/>
              <a:t>参数属性</a:t>
            </a:r>
          </a:p>
        </p:txBody>
      </p:sp>
    </p:spTree>
    <p:extLst>
      <p:ext uri="{BB962C8B-B14F-4D97-AF65-F5344CB8AC3E}">
        <p14:creationId xmlns:p14="http://schemas.microsoft.com/office/powerpoint/2010/main" val="1144523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本章内容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zh-CN" altLang="en-US" dirty="0"/>
              <a:t>本章介绍</a:t>
            </a:r>
            <a:r>
              <a:rPr lang="en-US" altLang="zh-CN" dirty="0" err="1"/>
              <a:t>HaromyOS</a:t>
            </a:r>
            <a:r>
              <a:rPr lang="zh-CN" altLang="en-US" dirty="0"/>
              <a:t>的核心组件</a:t>
            </a:r>
            <a:r>
              <a:rPr lang="en-US" altLang="zh-CN" dirty="0"/>
              <a:t>Ability</a:t>
            </a:r>
            <a:r>
              <a:rPr lang="zh-CN" altLang="en-US" dirty="0"/>
              <a:t>的开发。</a:t>
            </a:r>
            <a:r>
              <a:rPr lang="en-US" altLang="zh-CN" dirty="0"/>
              <a:t>Ability</a:t>
            </a:r>
            <a:r>
              <a:rPr lang="zh-CN" altLang="en-US" dirty="0"/>
              <a:t>是</a:t>
            </a:r>
            <a:r>
              <a:rPr lang="en-US" altLang="zh-CN" dirty="0"/>
              <a:t>HarmonyOS</a:t>
            </a:r>
            <a:r>
              <a:rPr lang="zh-CN" altLang="en-US" dirty="0"/>
              <a:t>应用所具备能力的抽象，也是</a:t>
            </a:r>
            <a:r>
              <a:rPr lang="en-US" altLang="zh-CN" dirty="0"/>
              <a:t>HarmonyOS</a:t>
            </a:r>
            <a:r>
              <a:rPr lang="zh-CN" altLang="en-US" dirty="0"/>
              <a:t>应用程序的非常重要的核心组成部分。</a:t>
            </a:r>
            <a:r>
              <a:rPr lang="en-US" altLang="zh-CN" dirty="0"/>
              <a:t> </a:t>
            </a:r>
          </a:p>
          <a:p>
            <a:r>
              <a:rPr lang="en-US" altLang="zh-CN" dirty="0"/>
              <a:t> 3.1  Ability</a:t>
            </a:r>
            <a:r>
              <a:rPr lang="zh-CN" altLang="en-US" dirty="0"/>
              <a:t>概述</a:t>
            </a:r>
            <a:endParaRPr lang="en-US" altLang="zh-CN" dirty="0"/>
          </a:p>
          <a:p>
            <a:r>
              <a:rPr lang="en-US" altLang="zh-CN" dirty="0"/>
              <a:t> 3.2  FA</a:t>
            </a:r>
            <a:r>
              <a:rPr lang="zh-CN" altLang="en-US" dirty="0"/>
              <a:t>模型介绍</a:t>
            </a:r>
            <a:endParaRPr lang="en-US" altLang="zh-CN" dirty="0"/>
          </a:p>
          <a:p>
            <a:r>
              <a:rPr lang="en-US" altLang="zh-CN" dirty="0"/>
              <a:t> 3.3  Stage</a:t>
            </a:r>
            <a:r>
              <a:rPr lang="zh-CN" altLang="en-US" dirty="0"/>
              <a:t>模型介绍</a:t>
            </a:r>
            <a:endParaRPr lang="en-US" altLang="zh-CN" dirty="0"/>
          </a:p>
          <a:p>
            <a:r>
              <a:rPr lang="zh-CN" altLang="en-US" dirty="0"/>
              <a:t> </a:t>
            </a:r>
            <a:r>
              <a:rPr lang="en-US" altLang="zh-CN" dirty="0"/>
              <a:t>3.4  </a:t>
            </a:r>
            <a:r>
              <a:rPr lang="en-US" altLang="zh-CN" dirty="0" err="1"/>
              <a:t>UIAbility</a:t>
            </a:r>
            <a:r>
              <a:rPr lang="zh-CN" altLang="en-US" dirty="0"/>
              <a:t>介绍</a:t>
            </a:r>
            <a:endParaRPr lang="en-US" altLang="zh-CN" dirty="0"/>
          </a:p>
          <a:p>
            <a:r>
              <a:rPr lang="en-US" altLang="zh-CN" dirty="0"/>
              <a:t> 3.5  Want</a:t>
            </a:r>
            <a:r>
              <a:rPr lang="zh-CN" altLang="en-US" dirty="0"/>
              <a:t>概述</a:t>
            </a:r>
            <a:endParaRPr lang="en-US" altLang="zh-CN" dirty="0"/>
          </a:p>
          <a:p>
            <a:r>
              <a:rPr lang="zh-CN" altLang="en-US" dirty="0"/>
              <a:t> </a:t>
            </a:r>
            <a:r>
              <a:rPr lang="en-US" altLang="zh-CN" dirty="0"/>
              <a:t>3.6  </a:t>
            </a:r>
            <a:r>
              <a:rPr lang="zh-CN" altLang="en-US" dirty="0"/>
              <a:t>实战：显式</a:t>
            </a:r>
            <a:r>
              <a:rPr lang="en-US" altLang="zh-CN" dirty="0"/>
              <a:t>Want</a:t>
            </a:r>
            <a:r>
              <a:rPr lang="zh-CN" altLang="en-US" dirty="0"/>
              <a:t>启动</a:t>
            </a:r>
            <a:r>
              <a:rPr lang="en-US" altLang="zh-CN" dirty="0"/>
              <a:t>Ability</a:t>
            </a:r>
          </a:p>
          <a:p>
            <a:r>
              <a:rPr lang="en-US" altLang="zh-CN" dirty="0"/>
              <a:t> 3.7  </a:t>
            </a:r>
            <a:r>
              <a:rPr lang="zh-CN" altLang="en-US" dirty="0"/>
              <a:t>本章小结</a:t>
            </a:r>
            <a:endParaRPr lang="en-US" altLang="zh-CN" dirty="0"/>
          </a:p>
          <a:p>
            <a:r>
              <a:rPr lang="en-US" altLang="zh-CN" dirty="0"/>
              <a:t> 3.8  </a:t>
            </a:r>
            <a:r>
              <a:rPr lang="zh-CN" altLang="en-US" dirty="0"/>
              <a:t>机练习：启动系统设置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69418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3.5.1  Want</a:t>
            </a:r>
            <a:r>
              <a:rPr lang="zh-CN" altLang="en-US" dirty="0"/>
              <a:t>的用途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0722" y="1690688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Want</a:t>
            </a:r>
            <a:r>
              <a:rPr lang="zh-CN" altLang="en-US" dirty="0"/>
              <a:t>的使用场景之一是作为</a:t>
            </a:r>
            <a:r>
              <a:rPr lang="en-US" altLang="zh-CN" dirty="0" err="1"/>
              <a:t>startAbility</a:t>
            </a:r>
            <a:r>
              <a:rPr lang="zh-CN" altLang="en-US" dirty="0"/>
              <a:t>的参数，其包含指定的启动目标，以及启动时需携带的相关数据，如</a:t>
            </a:r>
            <a:r>
              <a:rPr lang="en-US" altLang="zh-CN" dirty="0" err="1"/>
              <a:t>bundleName</a:t>
            </a:r>
            <a:r>
              <a:rPr lang="zh-CN" altLang="en-US" dirty="0"/>
              <a:t>和</a:t>
            </a:r>
            <a:r>
              <a:rPr lang="en-US" altLang="zh-CN" dirty="0" err="1"/>
              <a:t>bilityName</a:t>
            </a:r>
            <a:r>
              <a:rPr lang="zh-CN" altLang="en-US" dirty="0"/>
              <a:t>字段分别指明目标</a:t>
            </a:r>
            <a:r>
              <a:rPr lang="en-US" altLang="zh-CN" dirty="0"/>
              <a:t>Ability</a:t>
            </a:r>
            <a:r>
              <a:rPr lang="zh-CN" altLang="en-US" dirty="0"/>
              <a:t>所在应用的包名以及对应包内的</a:t>
            </a:r>
            <a:r>
              <a:rPr lang="en-US" altLang="zh-CN" dirty="0"/>
              <a:t>Ability</a:t>
            </a:r>
            <a:r>
              <a:rPr lang="zh-CN" altLang="en-US" dirty="0"/>
              <a:t>名称。当</a:t>
            </a:r>
            <a:r>
              <a:rPr lang="en-US" altLang="zh-CN" dirty="0" err="1"/>
              <a:t>AbilityA</a:t>
            </a:r>
            <a:r>
              <a:rPr lang="zh-CN" altLang="en-US" dirty="0"/>
              <a:t>启动</a:t>
            </a:r>
            <a:r>
              <a:rPr lang="en-US" altLang="zh-CN" dirty="0" err="1"/>
              <a:t>AbilityB</a:t>
            </a:r>
            <a:r>
              <a:rPr lang="zh-CN" altLang="en-US" dirty="0"/>
              <a:t>并需要传入一些数据给</a:t>
            </a:r>
            <a:r>
              <a:rPr lang="en-US" altLang="zh-CN" dirty="0" err="1"/>
              <a:t>AbilityB</a:t>
            </a:r>
            <a:r>
              <a:rPr lang="zh-CN" altLang="en-US" dirty="0"/>
              <a:t>时，</a:t>
            </a:r>
            <a:r>
              <a:rPr lang="en-US" altLang="zh-CN" dirty="0"/>
              <a:t>Want</a:t>
            </a:r>
            <a:r>
              <a:rPr lang="zh-CN" altLang="en-US" dirty="0"/>
              <a:t>可以作为一个数据载体将数据传给</a:t>
            </a:r>
            <a:r>
              <a:rPr lang="en-US" altLang="zh-CN" dirty="0" err="1"/>
              <a:t>AbilityB</a:t>
            </a:r>
            <a:r>
              <a:rPr lang="zh-CN" altLang="en-US" dirty="0"/>
              <a:t>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0241" y="4247628"/>
            <a:ext cx="6468695" cy="1794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7598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3.5.2  Want</a:t>
            </a:r>
            <a:r>
              <a:rPr lang="zh-CN" altLang="en-US" dirty="0"/>
              <a:t>的类型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0722" y="1690688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Want</a:t>
            </a:r>
            <a:r>
              <a:rPr lang="zh-CN" altLang="en-US" dirty="0"/>
              <a:t>的类型主要分为显式和隐式。</a:t>
            </a:r>
          </a:p>
        </p:txBody>
      </p:sp>
    </p:spTree>
    <p:extLst>
      <p:ext uri="{BB962C8B-B14F-4D97-AF65-F5344CB8AC3E}">
        <p14:creationId xmlns:p14="http://schemas.microsoft.com/office/powerpoint/2010/main" val="36198085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  </a:t>
            </a:r>
            <a:r>
              <a:rPr lang="zh-CN" altLang="en-US" dirty="0"/>
              <a:t> 显式</a:t>
            </a:r>
            <a:r>
              <a:rPr lang="en-US" altLang="zh-CN" dirty="0"/>
              <a:t>Want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02296"/>
            <a:ext cx="10515600" cy="4374667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zh-CN" altLang="en-US" dirty="0"/>
              <a:t>在启动</a:t>
            </a:r>
            <a:r>
              <a:rPr lang="en-US" altLang="zh-CN" dirty="0"/>
              <a:t>Ability</a:t>
            </a:r>
            <a:r>
              <a:rPr lang="zh-CN" altLang="en-US" dirty="0"/>
              <a:t>时指定了</a:t>
            </a:r>
            <a:r>
              <a:rPr lang="en-US" altLang="zh-CN" dirty="0" err="1"/>
              <a:t>abilityName</a:t>
            </a:r>
            <a:r>
              <a:rPr lang="zh-CN" altLang="en-US" dirty="0"/>
              <a:t>和</a:t>
            </a:r>
            <a:r>
              <a:rPr lang="en-US" altLang="zh-CN" dirty="0" err="1"/>
              <a:t>bundleName</a:t>
            </a:r>
            <a:r>
              <a:rPr lang="zh-CN" altLang="en-US" dirty="0"/>
              <a:t>的</a:t>
            </a:r>
            <a:r>
              <a:rPr lang="en-US" altLang="zh-CN" dirty="0"/>
              <a:t>Want</a:t>
            </a:r>
            <a:r>
              <a:rPr lang="zh-CN" altLang="en-US" dirty="0"/>
              <a:t>称为显式</a:t>
            </a:r>
            <a:r>
              <a:rPr lang="en-US" altLang="zh-CN" dirty="0"/>
              <a:t>Want</a:t>
            </a:r>
            <a:r>
              <a:rPr lang="zh-CN" altLang="en-US" dirty="0"/>
              <a:t>。</a:t>
            </a:r>
          </a:p>
          <a:p>
            <a:pPr marL="0" indent="0">
              <a:buNone/>
            </a:pPr>
            <a:r>
              <a:rPr lang="zh-CN" altLang="en-US" dirty="0"/>
              <a:t>当有明确处理请求的对象时，通过提供目标</a:t>
            </a:r>
            <a:r>
              <a:rPr lang="en-US" altLang="zh-CN" dirty="0"/>
              <a:t>Ability</a:t>
            </a:r>
            <a:r>
              <a:rPr lang="zh-CN" altLang="en-US" dirty="0"/>
              <a:t>所在应用的包名信息（</a:t>
            </a:r>
            <a:r>
              <a:rPr lang="en-US" altLang="zh-CN" dirty="0" err="1"/>
              <a:t>bundleName</a:t>
            </a:r>
            <a:r>
              <a:rPr lang="zh-CN" altLang="en-US" dirty="0"/>
              <a:t>）</a:t>
            </a:r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r>
              <a:rPr lang="zh-CN" altLang="en-US" dirty="0"/>
              <a:t>，并在</a:t>
            </a:r>
            <a:r>
              <a:rPr lang="en-US" altLang="zh-CN" dirty="0"/>
              <a:t>Want</a:t>
            </a:r>
            <a:r>
              <a:rPr lang="zh-CN" altLang="en-US" dirty="0"/>
              <a:t>内指定</a:t>
            </a:r>
            <a:r>
              <a:rPr lang="en-US" altLang="zh-CN" dirty="0" err="1"/>
              <a:t>abilityName</a:t>
            </a:r>
            <a:r>
              <a:rPr lang="zh-CN" altLang="en-US" dirty="0"/>
              <a:t>便可启动目标</a:t>
            </a:r>
            <a:r>
              <a:rPr lang="en-US" altLang="zh-CN" dirty="0"/>
              <a:t>Ability</a:t>
            </a:r>
            <a:r>
              <a:rPr lang="zh-CN" altLang="en-US" dirty="0"/>
              <a:t>。显式</a:t>
            </a:r>
            <a:r>
              <a:rPr lang="en-US" altLang="zh-CN" dirty="0"/>
              <a:t>Want</a:t>
            </a:r>
            <a:r>
              <a:rPr lang="zh-CN" altLang="en-US" dirty="0"/>
              <a:t>通常在启动当前应用开</a:t>
            </a:r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r>
              <a:rPr lang="zh-CN" altLang="en-US" dirty="0"/>
              <a:t>发中某个已知</a:t>
            </a:r>
            <a:r>
              <a:rPr lang="en-US" altLang="zh-CN" dirty="0"/>
              <a:t>Ability</a:t>
            </a:r>
            <a:r>
              <a:rPr lang="zh-CN" altLang="en-US" dirty="0"/>
              <a:t>时被用到，示例如下：</a:t>
            </a:r>
          </a:p>
          <a:p>
            <a:pPr marL="0" indent="0">
              <a:buNone/>
            </a:pPr>
            <a:r>
              <a:rPr lang="en-US" altLang="zh-CN" dirty="0"/>
              <a:t>let want = {</a:t>
            </a:r>
          </a:p>
          <a:p>
            <a:pPr marL="0" indent="0">
              <a:buNone/>
            </a:pPr>
            <a:r>
              <a:rPr lang="en-US" altLang="zh-CN" dirty="0"/>
              <a:t>    </a:t>
            </a:r>
            <a:r>
              <a:rPr lang="en-US" altLang="zh-CN" dirty="0" err="1"/>
              <a:t>deviceId</a:t>
            </a:r>
            <a:r>
              <a:rPr lang="en-US" altLang="zh-CN" dirty="0"/>
              <a:t>: '',</a:t>
            </a:r>
          </a:p>
          <a:p>
            <a:pPr marL="0" indent="0">
              <a:buNone/>
            </a:pPr>
            <a:r>
              <a:rPr lang="en-US" altLang="zh-CN" dirty="0"/>
              <a:t>    </a:t>
            </a:r>
            <a:r>
              <a:rPr lang="en-US" altLang="zh-CN" dirty="0" err="1"/>
              <a:t>bundleName</a:t>
            </a:r>
            <a:r>
              <a:rPr lang="en-US" altLang="zh-CN" dirty="0"/>
              <a:t>: '</a:t>
            </a:r>
            <a:r>
              <a:rPr lang="en-US" altLang="zh-CN" dirty="0" err="1"/>
              <a:t>com.example.myapplication</a:t>
            </a:r>
            <a:r>
              <a:rPr lang="en-US" altLang="zh-CN" dirty="0"/>
              <a:t>',</a:t>
            </a:r>
          </a:p>
          <a:p>
            <a:pPr marL="0" indent="0">
              <a:buNone/>
            </a:pPr>
            <a:r>
              <a:rPr lang="en-US" altLang="zh-CN" dirty="0"/>
              <a:t>    </a:t>
            </a:r>
            <a:r>
              <a:rPr lang="en-US" altLang="zh-CN" dirty="0" err="1"/>
              <a:t>abilityName</a:t>
            </a:r>
            <a:r>
              <a:rPr lang="en-US" altLang="zh-CN" dirty="0"/>
              <a:t>: '</a:t>
            </a:r>
            <a:r>
              <a:rPr lang="en-US" altLang="zh-CN" dirty="0" err="1"/>
              <a:t>calleeAbility</a:t>
            </a:r>
            <a:r>
              <a:rPr lang="en-US" altLang="zh-CN" dirty="0"/>
              <a:t>',</a:t>
            </a:r>
          </a:p>
          <a:p>
            <a:pPr marL="0" indent="0">
              <a:buNone/>
            </a:pPr>
            <a:r>
              <a:rPr lang="en-US" altLang="zh-CN" dirty="0"/>
              <a:t>};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875749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隐式</a:t>
            </a:r>
            <a:r>
              <a:rPr lang="en-US" altLang="zh-CN" dirty="0"/>
              <a:t>Want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02296"/>
            <a:ext cx="10515600" cy="4374667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zh-CN" altLang="en-US" dirty="0"/>
              <a:t>在启动</a:t>
            </a:r>
            <a:r>
              <a:rPr lang="en-US" altLang="zh-CN" dirty="0"/>
              <a:t>Ability</a:t>
            </a:r>
            <a:r>
              <a:rPr lang="zh-CN" altLang="en-US" dirty="0"/>
              <a:t>时未指定</a:t>
            </a:r>
            <a:r>
              <a:rPr lang="en-US" altLang="zh-CN" dirty="0" err="1"/>
              <a:t>abilityName</a:t>
            </a:r>
            <a:r>
              <a:rPr lang="zh-CN" altLang="en-US" dirty="0"/>
              <a:t>的</a:t>
            </a:r>
            <a:r>
              <a:rPr lang="en-US" altLang="zh-CN" dirty="0"/>
              <a:t>Want</a:t>
            </a:r>
            <a:r>
              <a:rPr lang="zh-CN" altLang="en-US" dirty="0"/>
              <a:t>称为隐式</a:t>
            </a:r>
            <a:r>
              <a:rPr lang="en-US" altLang="zh-CN" dirty="0"/>
              <a:t>Want</a:t>
            </a:r>
            <a:r>
              <a:rPr lang="zh-CN" altLang="en-US" dirty="0"/>
              <a:t>。</a:t>
            </a:r>
          </a:p>
          <a:p>
            <a:pPr marL="0" indent="0">
              <a:buNone/>
            </a:pPr>
            <a:r>
              <a:rPr lang="zh-CN" altLang="en-US" dirty="0"/>
              <a:t>当请求处理的对象不明确时，如开发者希望在当前应用中使用其他应用提供的某个能力（通过</a:t>
            </a:r>
            <a:r>
              <a:rPr lang="en-US" altLang="zh-CN" dirty="0"/>
              <a:t>skills</a:t>
            </a:r>
            <a:r>
              <a:rPr lang="zh-CN" altLang="en-US" dirty="0"/>
              <a:t>定义），而不关心提供该能力的具体应用时，可以使用隐式</a:t>
            </a:r>
            <a:r>
              <a:rPr lang="en-US" altLang="zh-CN" dirty="0"/>
              <a:t>Want</a:t>
            </a:r>
            <a:r>
              <a:rPr lang="zh-CN" altLang="en-US" dirty="0"/>
              <a:t>。例如使用隐式</a:t>
            </a:r>
            <a:r>
              <a:rPr lang="en-US" altLang="zh-CN" dirty="0"/>
              <a:t>Want</a:t>
            </a:r>
            <a:r>
              <a:rPr lang="zh-CN" altLang="en-US" dirty="0"/>
              <a:t>描述需要打开一个链接的请求，而不关心通过具体哪个应用打开，系统将匹配声明支持该请求的所有应用。当未匹配到支持的应用时，系统将弹窗说明无法打开；当仅匹配到一个应用时，系统将自动拉起对应应用；当匹配到多个应用时，系统将弹出候选列表，由用户选择拉起哪个应用，示例如下：</a:t>
            </a:r>
          </a:p>
          <a:p>
            <a:pPr marL="0" indent="0">
              <a:buNone/>
            </a:pPr>
            <a:r>
              <a:rPr lang="en-US" altLang="zh-CN" dirty="0"/>
              <a:t>let want = {</a:t>
            </a:r>
          </a:p>
          <a:p>
            <a:pPr marL="0" indent="0">
              <a:buNone/>
            </a:pPr>
            <a:r>
              <a:rPr lang="en-US" altLang="zh-CN" dirty="0"/>
              <a:t>    action: '</a:t>
            </a:r>
            <a:r>
              <a:rPr lang="en-US" altLang="zh-CN" dirty="0" err="1"/>
              <a:t>ohos.want.action.search</a:t>
            </a:r>
            <a:r>
              <a:rPr lang="en-US" altLang="zh-CN" dirty="0"/>
              <a:t>',</a:t>
            </a:r>
          </a:p>
          <a:p>
            <a:pPr marL="0" indent="0">
              <a:buNone/>
            </a:pPr>
            <a:r>
              <a:rPr lang="en-US" altLang="zh-CN" dirty="0"/>
              <a:t>    entities: [ '</a:t>
            </a:r>
            <a:r>
              <a:rPr lang="en-US" altLang="zh-CN" dirty="0" err="1"/>
              <a:t>entity.system.browsable</a:t>
            </a:r>
            <a:r>
              <a:rPr lang="en-US" altLang="zh-CN" dirty="0"/>
              <a:t>' ],</a:t>
            </a:r>
          </a:p>
          <a:p>
            <a:pPr marL="0" indent="0">
              <a:buNone/>
            </a:pPr>
            <a:r>
              <a:rPr lang="en-US" altLang="zh-CN" dirty="0"/>
              <a:t>    </a:t>
            </a:r>
            <a:r>
              <a:rPr lang="en-US" altLang="zh-CN" dirty="0" err="1"/>
              <a:t>uri</a:t>
            </a:r>
            <a:r>
              <a:rPr lang="en-US" altLang="zh-CN" dirty="0"/>
              <a:t>: 'https://www.test.com:8080/query/student',</a:t>
            </a:r>
          </a:p>
          <a:p>
            <a:pPr marL="0" indent="0">
              <a:buNone/>
            </a:pPr>
            <a:r>
              <a:rPr lang="en-US" altLang="zh-CN" dirty="0"/>
              <a:t>    type: 'text/plain',</a:t>
            </a:r>
          </a:p>
          <a:p>
            <a:pPr marL="0" indent="0">
              <a:buNone/>
            </a:pPr>
            <a:r>
              <a:rPr lang="en-US" altLang="zh-CN" dirty="0"/>
              <a:t>};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42437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64705" y="821636"/>
            <a:ext cx="10515600" cy="43746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常见的</a:t>
            </a:r>
            <a:r>
              <a:rPr lang="en-US" altLang="zh-CN" dirty="0"/>
              <a:t>action</a:t>
            </a:r>
            <a:r>
              <a:rPr lang="zh-CN" altLang="en-US" dirty="0"/>
              <a:t>：</a:t>
            </a:r>
          </a:p>
          <a:p>
            <a:pPr marL="0" indent="0">
              <a:buNone/>
            </a:pPr>
            <a:r>
              <a:rPr lang="en-US" altLang="zh-CN" dirty="0"/>
              <a:t>ACTION_HOME</a:t>
            </a:r>
            <a:r>
              <a:rPr lang="zh-CN" altLang="en-US" dirty="0"/>
              <a:t>：启动应用入口组件的动作，需要和</a:t>
            </a:r>
            <a:r>
              <a:rPr lang="en-US" altLang="zh-CN" dirty="0"/>
              <a:t>ENTITY_HOME</a:t>
            </a:r>
            <a:r>
              <a:rPr lang="zh-CN" altLang="en-US" dirty="0"/>
              <a:t>配合使用。系统桌面应用图标就是显式的入口组件，单击也是启动入口组件。入口组件可以配置多个。</a:t>
            </a:r>
          </a:p>
          <a:p>
            <a:pPr marL="0" indent="0">
              <a:buNone/>
            </a:pPr>
            <a:r>
              <a:rPr lang="en-US" altLang="zh-CN" dirty="0"/>
              <a:t>ACTION_CHOOSE</a:t>
            </a:r>
            <a:r>
              <a:rPr lang="zh-CN" altLang="en-US" dirty="0"/>
              <a:t>：选择本地资源数据，例如联系人、相册等。系统一般对不同类型的数据有对应的</a:t>
            </a:r>
            <a:r>
              <a:rPr lang="en-US" altLang="zh-CN" dirty="0"/>
              <a:t>Picker</a:t>
            </a:r>
            <a:r>
              <a:rPr lang="zh-CN" altLang="en-US" dirty="0"/>
              <a:t>应用，例如联系人和图库。</a:t>
            </a:r>
          </a:p>
          <a:p>
            <a:pPr marL="0" indent="0">
              <a:buNone/>
            </a:pPr>
            <a:r>
              <a:rPr lang="en-US" altLang="zh-CN" dirty="0"/>
              <a:t>ACTION_VIEW_DATA</a:t>
            </a:r>
            <a:r>
              <a:rPr lang="zh-CN" altLang="en-US" dirty="0"/>
              <a:t>：查看数据，当使用网址</a:t>
            </a:r>
            <a:r>
              <a:rPr lang="en-US" altLang="zh-CN" dirty="0" err="1"/>
              <a:t>uri</a:t>
            </a:r>
            <a:r>
              <a:rPr lang="zh-CN" altLang="en-US" dirty="0"/>
              <a:t>时，表示显示该网址对应的内容。</a:t>
            </a:r>
          </a:p>
          <a:p>
            <a:pPr marL="0" indent="0">
              <a:buNone/>
            </a:pPr>
            <a:r>
              <a:rPr lang="en-US" altLang="zh-CN" dirty="0"/>
              <a:t>ACTION_VIEW_MULTIPLE_DATA</a:t>
            </a:r>
            <a:r>
              <a:rPr lang="zh-CN" altLang="en-US" dirty="0"/>
              <a:t>：发送多个数据记录的操作。</a:t>
            </a:r>
          </a:p>
        </p:txBody>
      </p:sp>
    </p:spTree>
    <p:extLst>
      <p:ext uri="{BB962C8B-B14F-4D97-AF65-F5344CB8AC3E}">
        <p14:creationId xmlns:p14="http://schemas.microsoft.com/office/powerpoint/2010/main" val="5106929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64705" y="821636"/>
            <a:ext cx="10515600" cy="43746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常用的</a:t>
            </a:r>
            <a:r>
              <a:rPr lang="en-US" altLang="zh-CN" dirty="0"/>
              <a:t>entities</a:t>
            </a:r>
            <a:r>
              <a:rPr lang="zh-CN" altLang="en-US" dirty="0"/>
              <a:t>：</a:t>
            </a:r>
          </a:p>
          <a:p>
            <a:pPr marL="0" indent="0">
              <a:buNone/>
            </a:pPr>
            <a:r>
              <a:rPr lang="en-US" altLang="zh-CN" dirty="0"/>
              <a:t>ENTITY_DEFAULT</a:t>
            </a:r>
            <a:r>
              <a:rPr lang="zh-CN" altLang="en-US" dirty="0"/>
              <a:t>：默认类别无实际意义。</a:t>
            </a:r>
          </a:p>
          <a:p>
            <a:pPr marL="0" indent="0">
              <a:buNone/>
            </a:pPr>
            <a:r>
              <a:rPr lang="en-US" altLang="zh-CN" dirty="0"/>
              <a:t>ENTITY_HOME</a:t>
            </a:r>
            <a:r>
              <a:rPr lang="zh-CN" altLang="en-US" dirty="0"/>
              <a:t>：主屏幕有图标单击入口类别。</a:t>
            </a:r>
          </a:p>
          <a:p>
            <a:pPr marL="0" indent="0">
              <a:buNone/>
            </a:pPr>
            <a:r>
              <a:rPr lang="en-US" altLang="zh-CN" dirty="0"/>
              <a:t>ENTITY_BROWSABLE</a:t>
            </a:r>
            <a:r>
              <a:rPr lang="zh-CN" altLang="en-US" dirty="0"/>
              <a:t>：指示浏览器类别。</a:t>
            </a:r>
          </a:p>
        </p:txBody>
      </p:sp>
    </p:spTree>
    <p:extLst>
      <p:ext uri="{BB962C8B-B14F-4D97-AF65-F5344CB8AC3E}">
        <p14:creationId xmlns:p14="http://schemas.microsoft.com/office/powerpoint/2010/main" val="14690450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3.5.3  Want</a:t>
            </a:r>
            <a:r>
              <a:rPr lang="zh-CN" altLang="en-US" dirty="0"/>
              <a:t>参数属性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6228055" y="0"/>
            <a:ext cx="5002552" cy="6839847"/>
            <a:chOff x="6214803" y="-206521"/>
            <a:chExt cx="5002552" cy="6839847"/>
          </a:xfrm>
        </p:grpSpPr>
        <p:grpSp>
          <p:nvGrpSpPr>
            <p:cNvPr id="8" name="组合 7"/>
            <p:cNvGrpSpPr/>
            <p:nvPr/>
          </p:nvGrpSpPr>
          <p:grpSpPr>
            <a:xfrm>
              <a:off x="6214803" y="-206521"/>
              <a:ext cx="4903772" cy="5759181"/>
              <a:chOff x="953689" y="1370488"/>
              <a:chExt cx="6677957" cy="696181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82268" y="1370488"/>
                <a:ext cx="6649378" cy="1095528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3689" y="2368824"/>
                <a:ext cx="6677957" cy="5963482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4803" y="5552660"/>
              <a:ext cx="5002552" cy="10806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08259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r>
              <a:rPr lang="en-US" altLang="zh-CN" dirty="0"/>
              <a:t>3.6  </a:t>
            </a:r>
            <a:r>
              <a:rPr lang="zh-CN" altLang="en-US" dirty="0"/>
              <a:t>显式</a:t>
            </a:r>
            <a:r>
              <a:rPr lang="en-US" altLang="zh-CN" dirty="0"/>
              <a:t>Want</a:t>
            </a:r>
            <a:r>
              <a:rPr lang="zh-CN" altLang="en-US" dirty="0"/>
              <a:t>启动</a:t>
            </a:r>
            <a:r>
              <a:rPr lang="en-US" altLang="zh-CN" dirty="0"/>
              <a:t>Ability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本节演示如何通过显式</a:t>
            </a:r>
            <a:r>
              <a:rPr lang="en-US" altLang="zh-CN" dirty="0"/>
              <a:t>Want</a:t>
            </a:r>
            <a:r>
              <a:rPr lang="zh-CN" altLang="en-US" dirty="0"/>
              <a:t>拉起应用内一个指定</a:t>
            </a:r>
            <a:r>
              <a:rPr lang="en-US" altLang="zh-CN" dirty="0"/>
              <a:t>Ability</a:t>
            </a:r>
            <a:r>
              <a:rPr lang="zh-CN" altLang="en-US" dirty="0"/>
              <a:t>组件。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打开</a:t>
            </a:r>
            <a:r>
              <a:rPr lang="en-US" altLang="zh-CN" dirty="0" err="1"/>
              <a:t>DevEco</a:t>
            </a:r>
            <a:r>
              <a:rPr lang="en-US" altLang="zh-CN" dirty="0"/>
              <a:t> Studio</a:t>
            </a:r>
            <a:r>
              <a:rPr lang="zh-CN" altLang="en-US" dirty="0"/>
              <a:t>，选择一个</a:t>
            </a:r>
            <a:r>
              <a:rPr lang="en-US" altLang="zh-CN" dirty="0"/>
              <a:t>Empty Ability</a:t>
            </a:r>
            <a:r>
              <a:rPr lang="zh-CN" altLang="en-US" dirty="0"/>
              <a:t>工程模板，创建一个名为</a:t>
            </a:r>
            <a:r>
              <a:rPr lang="en-US" altLang="zh-CN" dirty="0" err="1"/>
              <a:t>ArkTSWantStartAbility</a:t>
            </a:r>
            <a:r>
              <a:rPr lang="zh-CN" altLang="en-US" dirty="0"/>
              <a:t>的工程为演示示例。</a:t>
            </a:r>
          </a:p>
        </p:txBody>
      </p:sp>
    </p:spTree>
    <p:extLst>
      <p:ext uri="{BB962C8B-B14F-4D97-AF65-F5344CB8AC3E}">
        <p14:creationId xmlns:p14="http://schemas.microsoft.com/office/powerpoint/2010/main" val="29462830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3.6.1  </a:t>
            </a:r>
            <a:r>
              <a:rPr lang="zh-CN" altLang="en-US" dirty="0"/>
              <a:t>新建</a:t>
            </a:r>
            <a:r>
              <a:rPr lang="en-US" altLang="zh-CN" dirty="0"/>
              <a:t>Ability</a:t>
            </a:r>
            <a:r>
              <a:rPr lang="zh-CN" altLang="en-US" dirty="0"/>
              <a:t>内页面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3825" y="1563758"/>
            <a:ext cx="11065565" cy="5857460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zh-CN" altLang="en-US" dirty="0"/>
              <a:t>初始化工程之后，在原有代码的基础上新建一个页面。在</a:t>
            </a:r>
            <a:r>
              <a:rPr lang="en-US" altLang="zh-CN" dirty="0" err="1"/>
              <a:t>src</a:t>
            </a:r>
            <a:r>
              <a:rPr lang="en-US" altLang="zh-CN" dirty="0"/>
              <a:t>/main/</a:t>
            </a:r>
            <a:r>
              <a:rPr lang="en-US" altLang="zh-CN" dirty="0" err="1"/>
              <a:t>ets</a:t>
            </a:r>
            <a:r>
              <a:rPr lang="en-US" altLang="zh-CN" dirty="0"/>
              <a:t>/pages</a:t>
            </a:r>
            <a:r>
              <a:rPr lang="zh-CN" altLang="en-US" dirty="0"/>
              <a:t>目录下，通过右击</a:t>
            </a:r>
            <a:r>
              <a:rPr lang="en-US" altLang="zh-CN" dirty="0" err="1"/>
              <a:t>New→Page</a:t>
            </a:r>
            <a:r>
              <a:rPr lang="zh-CN" altLang="en-US" dirty="0"/>
              <a:t>来新建一个名为</a:t>
            </a:r>
            <a:r>
              <a:rPr lang="en-US" altLang="zh-CN" dirty="0"/>
              <a:t>Second</a:t>
            </a:r>
            <a:r>
              <a:rPr lang="zh-CN" altLang="en-US" dirty="0"/>
              <a:t>的页面。对</a:t>
            </a:r>
            <a:r>
              <a:rPr lang="en-US" altLang="zh-CN" dirty="0" err="1"/>
              <a:t>Second.ets</a:t>
            </a:r>
            <a:r>
              <a:rPr lang="zh-CN" altLang="en-US" dirty="0"/>
              <a:t>文件中的</a:t>
            </a:r>
            <a:r>
              <a:rPr lang="en-US" altLang="zh-CN" dirty="0"/>
              <a:t>message</a:t>
            </a:r>
            <a:r>
              <a:rPr lang="zh-CN" altLang="en-US" dirty="0"/>
              <a:t>变量值进行修改，最终文件内容如下：</a:t>
            </a:r>
          </a:p>
          <a:p>
            <a:pPr marL="0" indent="0">
              <a:buNone/>
            </a:pPr>
            <a:r>
              <a:rPr lang="en-US" altLang="zh-CN" dirty="0"/>
              <a:t>@Entry</a:t>
            </a:r>
          </a:p>
          <a:p>
            <a:pPr marL="0" indent="0">
              <a:buNone/>
            </a:pPr>
            <a:r>
              <a:rPr lang="en-US" altLang="zh-CN" dirty="0"/>
              <a:t>@Component</a:t>
            </a:r>
          </a:p>
          <a:p>
            <a:pPr marL="0" indent="0">
              <a:buNone/>
            </a:pPr>
            <a:r>
              <a:rPr lang="en-US" altLang="zh-CN" dirty="0"/>
              <a:t>struct Second {</a:t>
            </a:r>
          </a:p>
          <a:p>
            <a:pPr marL="0" indent="0">
              <a:buNone/>
            </a:pPr>
            <a:r>
              <a:rPr lang="en-US" altLang="zh-CN" dirty="0"/>
              <a:t>  // </a:t>
            </a:r>
            <a:r>
              <a:rPr lang="zh-CN" altLang="en-US" dirty="0"/>
              <a:t>修改变量值为</a:t>
            </a:r>
            <a:r>
              <a:rPr lang="en-US" altLang="zh-CN" dirty="0"/>
              <a:t>Second</a:t>
            </a:r>
          </a:p>
          <a:p>
            <a:pPr marL="0" indent="0">
              <a:buNone/>
            </a:pPr>
            <a:r>
              <a:rPr lang="en-US" altLang="zh-CN" dirty="0"/>
              <a:t>  @State message: string = 'Second';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  build() {</a:t>
            </a:r>
          </a:p>
          <a:p>
            <a:pPr marL="0" indent="0">
              <a:buNone/>
            </a:pPr>
            <a:r>
              <a:rPr lang="en-US" altLang="zh-CN" dirty="0"/>
              <a:t>    </a:t>
            </a:r>
            <a:r>
              <a:rPr lang="en-US" altLang="zh-CN" dirty="0" err="1"/>
              <a:t>RelativeContainer</a:t>
            </a:r>
            <a:r>
              <a:rPr lang="en-US" altLang="zh-CN" dirty="0"/>
              <a:t>() {</a:t>
            </a:r>
          </a:p>
          <a:p>
            <a:pPr marL="0" indent="0">
              <a:buNone/>
            </a:pPr>
            <a:r>
              <a:rPr lang="en-US" altLang="zh-CN" dirty="0"/>
              <a:t>      Text(</a:t>
            </a:r>
            <a:r>
              <a:rPr lang="en-US" altLang="zh-CN" dirty="0" err="1"/>
              <a:t>this.message</a:t>
            </a:r>
            <a:r>
              <a:rPr lang="en-US" altLang="zh-CN" dirty="0"/>
              <a:t>)</a:t>
            </a:r>
          </a:p>
          <a:p>
            <a:pPr marL="0" indent="0">
              <a:buNone/>
            </a:pPr>
            <a:r>
              <a:rPr lang="en-US" altLang="zh-CN" dirty="0"/>
              <a:t>        .id('</a:t>
            </a:r>
            <a:r>
              <a:rPr lang="en-US" altLang="zh-CN" dirty="0" err="1"/>
              <a:t>SecondHelloWorld</a:t>
            </a:r>
            <a:r>
              <a:rPr lang="en-US" altLang="zh-CN" dirty="0"/>
              <a:t>')</a:t>
            </a:r>
          </a:p>
          <a:p>
            <a:pPr marL="0" indent="0">
              <a:buNone/>
            </a:pPr>
            <a:r>
              <a:rPr lang="en-US" altLang="zh-CN" dirty="0"/>
              <a:t>        .</a:t>
            </a:r>
            <a:r>
              <a:rPr lang="en-US" altLang="zh-CN" dirty="0" err="1"/>
              <a:t>fontSize</a:t>
            </a:r>
            <a:r>
              <a:rPr lang="en-US" altLang="zh-CN" dirty="0"/>
              <a:t>(50)</a:t>
            </a:r>
          </a:p>
          <a:p>
            <a:pPr marL="0" indent="0">
              <a:buNone/>
            </a:pPr>
            <a:r>
              <a:rPr lang="en-US" altLang="zh-CN" dirty="0"/>
              <a:t>        .</a:t>
            </a:r>
            <a:r>
              <a:rPr lang="en-US" altLang="zh-CN" dirty="0" err="1"/>
              <a:t>fontWeight</a:t>
            </a:r>
            <a:r>
              <a:rPr lang="en-US" altLang="zh-CN" dirty="0"/>
              <a:t>(</a:t>
            </a:r>
            <a:r>
              <a:rPr lang="en-US" altLang="zh-CN" dirty="0" err="1"/>
              <a:t>FontWeight.Bold</a:t>
            </a:r>
            <a:r>
              <a:rPr lang="en-US" altLang="zh-CN" dirty="0"/>
              <a:t>)</a:t>
            </a:r>
          </a:p>
          <a:p>
            <a:pPr marL="0" indent="0">
              <a:buNone/>
            </a:pPr>
            <a:r>
              <a:rPr lang="en-US" altLang="zh-CN" dirty="0"/>
              <a:t>        .</a:t>
            </a:r>
            <a:r>
              <a:rPr lang="en-US" altLang="zh-CN" dirty="0" err="1"/>
              <a:t>alignRules</a:t>
            </a:r>
            <a:r>
              <a:rPr lang="en-US" altLang="zh-CN" dirty="0"/>
              <a:t>({</a:t>
            </a:r>
          </a:p>
          <a:p>
            <a:pPr marL="0" indent="0">
              <a:buNone/>
            </a:pPr>
            <a:r>
              <a:rPr lang="en-US" altLang="zh-CN" dirty="0"/>
              <a:t>          center: { anchor: '__container__', align: </a:t>
            </a:r>
            <a:r>
              <a:rPr lang="en-US" altLang="zh-CN" dirty="0" err="1"/>
              <a:t>VerticalAlign.Center</a:t>
            </a:r>
            <a:r>
              <a:rPr lang="en-US" altLang="zh-CN" dirty="0"/>
              <a:t> },</a:t>
            </a:r>
          </a:p>
          <a:p>
            <a:pPr marL="0" indent="0">
              <a:buNone/>
            </a:pPr>
            <a:r>
              <a:rPr lang="en-US" altLang="zh-CN" dirty="0"/>
              <a:t>          middle: { anchor: '__container__', align: </a:t>
            </a:r>
            <a:r>
              <a:rPr lang="en-US" altLang="zh-CN" dirty="0" err="1"/>
              <a:t>HorizontalAlign.Center</a:t>
            </a:r>
            <a:r>
              <a:rPr lang="en-US" altLang="zh-CN" dirty="0"/>
              <a:t> }</a:t>
            </a:r>
          </a:p>
          <a:p>
            <a:pPr marL="0" indent="0">
              <a:buNone/>
            </a:pPr>
            <a:r>
              <a:rPr lang="en-US" altLang="zh-CN" dirty="0"/>
              <a:t>        })</a:t>
            </a:r>
          </a:p>
          <a:p>
            <a:pPr marL="0" indent="0">
              <a:buNone/>
            </a:pPr>
            <a:r>
              <a:rPr lang="en-US" altLang="zh-CN" dirty="0"/>
              <a:t>    }</a:t>
            </a:r>
          </a:p>
          <a:p>
            <a:pPr marL="0" indent="0">
              <a:buNone/>
            </a:pPr>
            <a:r>
              <a:rPr lang="en-US" altLang="zh-CN" dirty="0"/>
              <a:t>    .height('100%')</a:t>
            </a:r>
          </a:p>
          <a:p>
            <a:pPr marL="0" indent="0">
              <a:buNone/>
            </a:pPr>
            <a:r>
              <a:rPr lang="en-US" altLang="zh-CN" dirty="0"/>
              <a:t>    .width('100%')</a:t>
            </a:r>
          </a:p>
          <a:p>
            <a:pPr marL="0" indent="0">
              <a:buNone/>
            </a:pPr>
            <a:r>
              <a:rPr lang="en-US" altLang="zh-CN" dirty="0"/>
              <a:t>  }</a:t>
            </a:r>
          </a:p>
          <a:p>
            <a:pPr marL="0" indent="0">
              <a:buNone/>
            </a:pPr>
            <a:r>
              <a:rPr lang="en-US" altLang="zh-CN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2566787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3.6.2  </a:t>
            </a:r>
            <a:r>
              <a:rPr lang="zh-CN" altLang="en-US" dirty="0"/>
              <a:t>新建</a:t>
            </a:r>
            <a:r>
              <a:rPr lang="en-US" altLang="zh-CN" dirty="0"/>
              <a:t>Ability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3825" y="1563758"/>
            <a:ext cx="11065565" cy="585746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dirty="0"/>
              <a:t>在原有代码的基础上新建一个</a:t>
            </a:r>
            <a:r>
              <a:rPr lang="en-US" altLang="zh-CN" dirty="0"/>
              <a:t>Ability</a:t>
            </a:r>
            <a:r>
              <a:rPr lang="zh-CN" altLang="en-US" dirty="0"/>
              <a:t>。在</a:t>
            </a:r>
            <a:r>
              <a:rPr lang="en-US" altLang="zh-CN" dirty="0" err="1"/>
              <a:t>src</a:t>
            </a:r>
            <a:r>
              <a:rPr lang="en-US" altLang="zh-CN" dirty="0"/>
              <a:t>/main/</a:t>
            </a:r>
            <a:r>
              <a:rPr lang="en-US" altLang="zh-CN" dirty="0" err="1"/>
              <a:t>ets</a:t>
            </a:r>
            <a:r>
              <a:rPr lang="zh-CN" altLang="en-US" dirty="0"/>
              <a:t>目录下，通过右击</a:t>
            </a:r>
            <a:r>
              <a:rPr lang="en-US" altLang="zh-CN" dirty="0" err="1"/>
              <a:t>ew→Ability</a:t>
            </a:r>
            <a:r>
              <a:rPr lang="zh-CN" altLang="en-US" dirty="0"/>
              <a:t>来新建一个名为</a:t>
            </a:r>
            <a:r>
              <a:rPr lang="en-US" altLang="zh-CN" dirty="0" err="1"/>
              <a:t>SecondAbility</a:t>
            </a:r>
            <a:r>
              <a:rPr lang="zh-CN" altLang="en-US" dirty="0"/>
              <a:t>的</a:t>
            </a:r>
            <a:r>
              <a:rPr lang="en-US" altLang="zh-CN" dirty="0"/>
              <a:t>Ability</a:t>
            </a:r>
            <a:r>
              <a:rPr lang="zh-CN" altLang="en-US" dirty="0"/>
              <a:t>。</a:t>
            </a:r>
          </a:p>
          <a:p>
            <a:pPr marL="0" indent="0">
              <a:buNone/>
            </a:pPr>
            <a:r>
              <a:rPr lang="zh-CN" altLang="en-US" dirty="0"/>
              <a:t>创建完成之后，会自动在</a:t>
            </a:r>
            <a:r>
              <a:rPr lang="en-US" altLang="zh-CN" dirty="0"/>
              <a:t>module.json5</a:t>
            </a:r>
            <a:r>
              <a:rPr lang="zh-CN" altLang="en-US" dirty="0"/>
              <a:t>文件中添加该</a:t>
            </a:r>
            <a:r>
              <a:rPr lang="en-US" altLang="zh-CN" dirty="0"/>
              <a:t>Ability</a:t>
            </a:r>
            <a:r>
              <a:rPr lang="zh-CN" altLang="en-US" dirty="0"/>
              <a:t>的信息：</a:t>
            </a:r>
          </a:p>
          <a:p>
            <a:pPr marL="0" indent="0">
              <a:buNone/>
            </a:pPr>
            <a:r>
              <a:rPr lang="en-US" altLang="zh-CN" dirty="0"/>
              <a:t>{</a:t>
            </a:r>
          </a:p>
          <a:p>
            <a:pPr marL="0" indent="0">
              <a:buNone/>
            </a:pPr>
            <a:r>
              <a:rPr lang="en-US" altLang="zh-CN" dirty="0"/>
              <a:t>  "name": "</a:t>
            </a:r>
            <a:r>
              <a:rPr lang="en-US" altLang="zh-CN" dirty="0" err="1"/>
              <a:t>SecondAbility</a:t>
            </a:r>
            <a:r>
              <a:rPr lang="en-US" altLang="zh-CN" dirty="0"/>
              <a:t>",</a:t>
            </a:r>
          </a:p>
          <a:p>
            <a:pPr marL="0" indent="0">
              <a:buNone/>
            </a:pPr>
            <a:r>
              <a:rPr lang="en-US" altLang="zh-CN" dirty="0"/>
              <a:t>  "</a:t>
            </a:r>
            <a:r>
              <a:rPr lang="en-US" altLang="zh-CN" dirty="0" err="1"/>
              <a:t>srcEntry</a:t>
            </a:r>
            <a:r>
              <a:rPr lang="en-US" altLang="zh-CN" dirty="0"/>
              <a:t>": "./</a:t>
            </a:r>
            <a:r>
              <a:rPr lang="en-US" altLang="zh-CN" dirty="0" err="1"/>
              <a:t>ets</a:t>
            </a:r>
            <a:r>
              <a:rPr lang="en-US" altLang="zh-CN" dirty="0"/>
              <a:t>/</a:t>
            </a:r>
            <a:r>
              <a:rPr lang="en-US" altLang="zh-CN" dirty="0" err="1"/>
              <a:t>secondability</a:t>
            </a:r>
            <a:r>
              <a:rPr lang="en-US" altLang="zh-CN" dirty="0"/>
              <a:t>/</a:t>
            </a:r>
            <a:r>
              <a:rPr lang="en-US" altLang="zh-CN" dirty="0" err="1"/>
              <a:t>SecondAbility.ets</a:t>
            </a:r>
            <a:r>
              <a:rPr lang="en-US" altLang="zh-CN" dirty="0"/>
              <a:t>",</a:t>
            </a:r>
          </a:p>
          <a:p>
            <a:pPr marL="0" indent="0">
              <a:buNone/>
            </a:pPr>
            <a:r>
              <a:rPr lang="en-US" altLang="zh-CN" dirty="0"/>
              <a:t>  "description": "$</a:t>
            </a:r>
            <a:r>
              <a:rPr lang="en-US" altLang="zh-CN" dirty="0" err="1"/>
              <a:t>string:SecondAbility_desc</a:t>
            </a:r>
            <a:r>
              <a:rPr lang="en-US" altLang="zh-CN" dirty="0"/>
              <a:t>",</a:t>
            </a:r>
          </a:p>
          <a:p>
            <a:pPr marL="0" indent="0">
              <a:buNone/>
            </a:pPr>
            <a:r>
              <a:rPr lang="en-US" altLang="zh-CN" dirty="0"/>
              <a:t>  "icon": "$</a:t>
            </a:r>
            <a:r>
              <a:rPr lang="en-US" altLang="zh-CN" dirty="0" err="1"/>
              <a:t>media:layered_image</a:t>
            </a:r>
            <a:r>
              <a:rPr lang="en-US" altLang="zh-CN" dirty="0"/>
              <a:t>",</a:t>
            </a:r>
          </a:p>
          <a:p>
            <a:pPr marL="0" indent="0">
              <a:buNone/>
            </a:pPr>
            <a:r>
              <a:rPr lang="en-US" altLang="zh-CN" dirty="0"/>
              <a:t>  "label": "$</a:t>
            </a:r>
            <a:r>
              <a:rPr lang="en-US" altLang="zh-CN" dirty="0" err="1"/>
              <a:t>string:SecondAbility_label</a:t>
            </a:r>
            <a:r>
              <a:rPr lang="en-US" altLang="zh-CN" dirty="0"/>
              <a:t>",</a:t>
            </a:r>
          </a:p>
          <a:p>
            <a:pPr marL="0" indent="0">
              <a:buNone/>
            </a:pPr>
            <a:r>
              <a:rPr lang="en-US" altLang="zh-CN" dirty="0"/>
              <a:t>  "</a:t>
            </a:r>
            <a:r>
              <a:rPr lang="en-US" altLang="zh-CN" dirty="0" err="1"/>
              <a:t>startWindowIcon</a:t>
            </a:r>
            <a:r>
              <a:rPr lang="en-US" altLang="zh-CN" dirty="0"/>
              <a:t>": "$</a:t>
            </a:r>
            <a:r>
              <a:rPr lang="en-US" altLang="zh-CN" dirty="0" err="1"/>
              <a:t>media:startIcon</a:t>
            </a:r>
            <a:r>
              <a:rPr lang="en-US" altLang="zh-CN" dirty="0"/>
              <a:t>",</a:t>
            </a:r>
          </a:p>
          <a:p>
            <a:pPr marL="0" indent="0">
              <a:buNone/>
            </a:pPr>
            <a:r>
              <a:rPr lang="en-US" altLang="zh-CN" dirty="0"/>
              <a:t>  "</a:t>
            </a:r>
            <a:r>
              <a:rPr lang="en-US" altLang="zh-CN" dirty="0" err="1"/>
              <a:t>startWindowBackground</a:t>
            </a:r>
            <a:r>
              <a:rPr lang="en-US" altLang="zh-CN" dirty="0"/>
              <a:t>": "$</a:t>
            </a:r>
            <a:r>
              <a:rPr lang="en-US" altLang="zh-CN" dirty="0" err="1"/>
              <a:t>color:start_window_background</a:t>
            </a:r>
            <a:r>
              <a:rPr lang="en-US" altLang="zh-CN" dirty="0"/>
              <a:t>"</a:t>
            </a:r>
          </a:p>
          <a:p>
            <a:pPr marL="0" indent="0">
              <a:buNone/>
            </a:pPr>
            <a:r>
              <a:rPr lang="en-US" altLang="zh-CN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7478699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3.1  Ability</a:t>
            </a:r>
            <a:r>
              <a:rPr lang="zh-CN" altLang="en-US" dirty="0"/>
              <a:t>概述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Ability</a:t>
            </a:r>
            <a:r>
              <a:rPr lang="zh-CN" altLang="en-US" dirty="0"/>
              <a:t>翻译成中文就是“能力”的意思。在</a:t>
            </a:r>
            <a:r>
              <a:rPr lang="en-US" altLang="zh-CN" dirty="0" err="1"/>
              <a:t>HarmonyOS</a:t>
            </a:r>
            <a:r>
              <a:rPr lang="zh-CN" altLang="en-US" dirty="0"/>
              <a:t>中，</a:t>
            </a:r>
            <a:r>
              <a:rPr lang="en-US" altLang="zh-CN" dirty="0"/>
              <a:t>Ability</a:t>
            </a:r>
            <a:r>
              <a:rPr lang="zh-CN" altLang="en-US" dirty="0"/>
              <a:t>是应用所具备能力的抽象，也是应用程序的重要组成部分。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3.1.1  </a:t>
            </a:r>
            <a:r>
              <a:rPr lang="zh-CN" altLang="en-US" dirty="0"/>
              <a:t>单</a:t>
            </a:r>
            <a:r>
              <a:rPr lang="en-US" altLang="zh-CN" dirty="0"/>
              <a:t>Ability</a:t>
            </a:r>
            <a:r>
              <a:rPr lang="zh-CN" altLang="en-US" dirty="0"/>
              <a:t>应用和多</a:t>
            </a:r>
            <a:r>
              <a:rPr lang="en-US" altLang="zh-CN" dirty="0"/>
              <a:t>Ability</a:t>
            </a:r>
            <a:r>
              <a:rPr lang="zh-CN" altLang="en-US" dirty="0"/>
              <a:t>应用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3.1.2  HarmonyOS</a:t>
            </a:r>
            <a:r>
              <a:rPr lang="zh-CN" altLang="en-US" dirty="0"/>
              <a:t>应用模型</a:t>
            </a:r>
          </a:p>
        </p:txBody>
      </p:sp>
    </p:spTree>
    <p:extLst>
      <p:ext uri="{BB962C8B-B14F-4D97-AF65-F5344CB8AC3E}">
        <p14:creationId xmlns:p14="http://schemas.microsoft.com/office/powerpoint/2010/main" val="25490368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2278" y="-834887"/>
            <a:ext cx="11913705" cy="89849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此时，在</a:t>
            </a:r>
            <a:r>
              <a:rPr lang="en-US" altLang="zh-CN" dirty="0" err="1"/>
              <a:t>src</a:t>
            </a:r>
            <a:r>
              <a:rPr lang="en-US" altLang="zh-CN" dirty="0"/>
              <a:t>/main/</a:t>
            </a:r>
            <a:r>
              <a:rPr lang="en-US" altLang="zh-CN" dirty="0" err="1"/>
              <a:t>ets</a:t>
            </a:r>
            <a:r>
              <a:rPr lang="zh-CN" altLang="en-US" dirty="0"/>
              <a:t>目录下会初始化一个</a:t>
            </a:r>
            <a:r>
              <a:rPr lang="en-US" altLang="zh-CN" dirty="0" err="1"/>
              <a:t>secondability</a:t>
            </a:r>
            <a:r>
              <a:rPr lang="zh-CN" altLang="en-US" dirty="0"/>
              <a:t>目录，并在</a:t>
            </a:r>
            <a:r>
              <a:rPr lang="en-US" altLang="zh-CN" dirty="0" err="1"/>
              <a:t>secondability</a:t>
            </a:r>
            <a:r>
              <a:rPr lang="zh-CN" altLang="en-US" dirty="0"/>
              <a:t>目录下生成一个</a:t>
            </a:r>
            <a:r>
              <a:rPr lang="en-US" altLang="zh-CN" dirty="0" err="1"/>
              <a:t>SecondAbility.ts</a:t>
            </a:r>
            <a:r>
              <a:rPr lang="zh-CN" altLang="en-US" dirty="0"/>
              <a:t>文件。修改该文件，将</a:t>
            </a:r>
            <a:r>
              <a:rPr lang="en-US" altLang="zh-CN" dirty="0"/>
              <a:t>'pages/Index'</a:t>
            </a:r>
            <a:r>
              <a:rPr lang="zh-CN" altLang="en-US" dirty="0"/>
              <a:t>改为</a:t>
            </a:r>
            <a:r>
              <a:rPr lang="en-US" altLang="zh-CN" dirty="0"/>
              <a:t>'pages/Second'</a:t>
            </a:r>
            <a:r>
              <a:rPr lang="zh-CN" altLang="en-US" dirty="0"/>
              <a:t>，最终文件内容如下：</a:t>
            </a:r>
          </a:p>
          <a:p>
            <a:pPr marL="0" indent="0">
              <a:buNone/>
            </a:pPr>
            <a:r>
              <a:rPr lang="en-US" altLang="zh-CN" dirty="0" err="1"/>
              <a:t>onWindowStageCreate</a:t>
            </a:r>
            <a:r>
              <a:rPr lang="en-US" altLang="zh-CN" dirty="0"/>
              <a:t>(</a:t>
            </a:r>
            <a:r>
              <a:rPr lang="en-US" altLang="zh-CN" dirty="0" err="1"/>
              <a:t>windowStage</a:t>
            </a:r>
            <a:r>
              <a:rPr lang="en-US" altLang="zh-CN" dirty="0"/>
              <a:t>: </a:t>
            </a:r>
            <a:r>
              <a:rPr lang="en-US" altLang="zh-CN" dirty="0" err="1"/>
              <a:t>window.WindowStage</a:t>
            </a:r>
            <a:r>
              <a:rPr lang="en-US" altLang="zh-CN" dirty="0"/>
              <a:t>): void {</a:t>
            </a:r>
          </a:p>
          <a:p>
            <a:pPr marL="0" indent="0">
              <a:buNone/>
            </a:pPr>
            <a:r>
              <a:rPr lang="en-US" altLang="zh-CN" dirty="0"/>
              <a:t>  hilog.info(0x0000, '</a:t>
            </a:r>
            <a:r>
              <a:rPr lang="en-US" altLang="zh-CN" dirty="0" err="1"/>
              <a:t>testTag</a:t>
            </a:r>
            <a:r>
              <a:rPr lang="en-US" altLang="zh-CN" dirty="0"/>
              <a:t>', '%{public}s', 'Ability </a:t>
            </a:r>
            <a:r>
              <a:rPr lang="en-US" altLang="zh-CN" dirty="0" err="1"/>
              <a:t>onWindowStageCreate</a:t>
            </a:r>
            <a:r>
              <a:rPr lang="en-US" altLang="zh-CN" dirty="0"/>
              <a:t>');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  // </a:t>
            </a:r>
            <a:r>
              <a:rPr lang="zh-CN" altLang="en-US" dirty="0"/>
              <a:t>加载</a:t>
            </a:r>
            <a:r>
              <a:rPr lang="en-US" altLang="zh-CN" dirty="0"/>
              <a:t>Second</a:t>
            </a:r>
            <a:r>
              <a:rPr lang="zh-CN" altLang="en-US" dirty="0"/>
              <a:t>页面</a:t>
            </a:r>
          </a:p>
          <a:p>
            <a:pPr marL="0" indent="0">
              <a:buNone/>
            </a:pPr>
            <a:r>
              <a:rPr lang="zh-CN" altLang="en-US" dirty="0"/>
              <a:t>  </a:t>
            </a:r>
            <a:r>
              <a:rPr lang="en-US" altLang="zh-CN" dirty="0" err="1"/>
              <a:t>windowStage.loadContent</a:t>
            </a:r>
            <a:r>
              <a:rPr lang="en-US" altLang="zh-CN" dirty="0"/>
              <a:t>('pages/Second', (err) =&gt; {</a:t>
            </a:r>
          </a:p>
          <a:p>
            <a:pPr marL="0" indent="0">
              <a:buNone/>
            </a:pPr>
            <a:r>
              <a:rPr lang="en-US" altLang="zh-CN" dirty="0"/>
              <a:t>    if (</a:t>
            </a:r>
            <a:r>
              <a:rPr lang="en-US" altLang="zh-CN" dirty="0" err="1"/>
              <a:t>err.code</a:t>
            </a:r>
            <a:r>
              <a:rPr lang="en-US" altLang="zh-CN" dirty="0"/>
              <a:t>) {</a:t>
            </a:r>
          </a:p>
          <a:p>
            <a:pPr marL="0" indent="0">
              <a:buNone/>
            </a:pPr>
            <a:r>
              <a:rPr lang="en-US" altLang="zh-CN" dirty="0"/>
              <a:t>      </a:t>
            </a:r>
            <a:r>
              <a:rPr lang="en-US" altLang="zh-CN" dirty="0" err="1"/>
              <a:t>hilog.error</a:t>
            </a:r>
            <a:r>
              <a:rPr lang="en-US" altLang="zh-CN" dirty="0"/>
              <a:t>(0x0000, '</a:t>
            </a:r>
            <a:r>
              <a:rPr lang="en-US" altLang="zh-CN" dirty="0" err="1"/>
              <a:t>testTag</a:t>
            </a:r>
            <a:r>
              <a:rPr lang="en-US" altLang="zh-CN" dirty="0"/>
              <a:t>', 'Failed to load the content. Cause: %{public}s', </a:t>
            </a:r>
            <a:r>
              <a:rPr lang="en-US" altLang="zh-CN" dirty="0" err="1"/>
              <a:t>JSON.stringify</a:t>
            </a:r>
            <a:r>
              <a:rPr lang="en-US" altLang="zh-CN" dirty="0"/>
              <a:t>(err) ?? '');</a:t>
            </a:r>
          </a:p>
          <a:p>
            <a:pPr marL="0" indent="0">
              <a:buNone/>
            </a:pPr>
            <a:r>
              <a:rPr lang="en-US" altLang="zh-CN" dirty="0"/>
              <a:t>      return;</a:t>
            </a:r>
          </a:p>
          <a:p>
            <a:pPr marL="0" indent="0">
              <a:buNone/>
            </a:pPr>
            <a:r>
              <a:rPr lang="en-US" altLang="zh-CN" dirty="0"/>
              <a:t>    }</a:t>
            </a:r>
          </a:p>
          <a:p>
            <a:pPr marL="0" indent="0">
              <a:buNone/>
            </a:pPr>
            <a:r>
              <a:rPr lang="en-US" altLang="zh-CN" dirty="0"/>
              <a:t>    hilog.info(0x0000, '</a:t>
            </a:r>
            <a:r>
              <a:rPr lang="en-US" altLang="zh-CN" dirty="0" err="1"/>
              <a:t>testTag</a:t>
            </a:r>
            <a:r>
              <a:rPr lang="en-US" altLang="zh-CN" dirty="0"/>
              <a:t>', 'Succeeded in loading the content.');</a:t>
            </a:r>
          </a:p>
          <a:p>
            <a:pPr marL="0" indent="0">
              <a:buNone/>
            </a:pPr>
            <a:r>
              <a:rPr lang="en-US" altLang="zh-CN" dirty="0"/>
              <a:t>  });</a:t>
            </a:r>
          </a:p>
          <a:p>
            <a:pPr marL="0" indent="0">
              <a:buNone/>
            </a:pPr>
            <a:r>
              <a:rPr lang="en-US" altLang="zh-CN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9626903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3.6.3  </a:t>
            </a:r>
            <a:r>
              <a:rPr lang="zh-CN" altLang="en-US" dirty="0"/>
              <a:t>使用显式</a:t>
            </a:r>
            <a:r>
              <a:rPr lang="en-US" altLang="zh-CN" dirty="0"/>
              <a:t>Want</a:t>
            </a:r>
            <a:r>
              <a:rPr lang="zh-CN" altLang="en-US" dirty="0"/>
              <a:t>启动</a:t>
            </a:r>
            <a:r>
              <a:rPr lang="en-US" altLang="zh-CN" dirty="0"/>
              <a:t>Ability</a:t>
            </a:r>
            <a:endParaRPr lang="zh-CN" altLang="en-US" dirty="0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3BE0FB70-7639-B952-2C3A-7044F81ECC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在</a:t>
            </a:r>
            <a:r>
              <a:rPr lang="en-US" altLang="zh-CN" dirty="0" err="1"/>
              <a:t>Index.ets</a:t>
            </a:r>
            <a:r>
              <a:rPr lang="zh-CN" altLang="en-US" dirty="0"/>
              <a:t>文件中的</a:t>
            </a:r>
            <a:r>
              <a:rPr lang="en-US" altLang="zh-CN" dirty="0"/>
              <a:t>Text</a:t>
            </a:r>
            <a:r>
              <a:rPr lang="zh-CN" altLang="en-US" dirty="0"/>
              <a:t>组件上，添加单击事件触发执行启动</a:t>
            </a:r>
            <a:r>
              <a:rPr lang="en-US" altLang="zh-CN" dirty="0"/>
              <a:t>Ability</a:t>
            </a:r>
            <a:r>
              <a:rPr lang="zh-CN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4217287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3.6.4  </a:t>
            </a:r>
            <a:r>
              <a:rPr lang="zh-CN" altLang="en-US" dirty="0"/>
              <a:t>运行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DA05941-0129-DF12-B1E2-6A73E14FA8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2990" y="1139398"/>
            <a:ext cx="8246020" cy="5718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1382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3.7  </a:t>
            </a:r>
            <a:r>
              <a:rPr lang="zh-CN" altLang="en-US" dirty="0"/>
              <a:t>本章小结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本章介绍了</a:t>
            </a:r>
            <a:r>
              <a:rPr lang="en-US" altLang="zh-CN" dirty="0"/>
              <a:t>Ability</a:t>
            </a:r>
            <a:r>
              <a:rPr lang="zh-CN" altLang="en-US" dirty="0"/>
              <a:t>开发，内容包括</a:t>
            </a:r>
            <a:r>
              <a:rPr lang="en-US" altLang="zh-CN" dirty="0"/>
              <a:t>Ability</a:t>
            </a:r>
            <a:r>
              <a:rPr lang="zh-CN" altLang="en-US" dirty="0"/>
              <a:t>的概念、两种</a:t>
            </a:r>
            <a:r>
              <a:rPr lang="en-US" altLang="zh-CN" dirty="0"/>
              <a:t>Ability</a:t>
            </a:r>
            <a:r>
              <a:rPr lang="zh-CN" altLang="en-US" dirty="0"/>
              <a:t>模型以及</a:t>
            </a:r>
            <a:r>
              <a:rPr lang="en-US" altLang="zh-CN" dirty="0"/>
              <a:t>Want</a:t>
            </a:r>
            <a:r>
              <a:rPr lang="zh-CN" altLang="en-US" dirty="0"/>
              <a:t>。同时演示了如何实现启动</a:t>
            </a:r>
            <a:r>
              <a:rPr lang="en-US" altLang="zh-CN" dirty="0"/>
              <a:t>Ability</a:t>
            </a:r>
            <a:r>
              <a:rPr lang="zh-CN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41325057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r>
              <a:rPr lang="en-US" altLang="zh-CN"/>
              <a:t>3.</a:t>
            </a:r>
            <a:r>
              <a:rPr lang="en-US" altLang="zh-CN" dirty="0"/>
              <a:t>8</a:t>
            </a:r>
            <a:r>
              <a:rPr lang="en-US" altLang="zh-CN"/>
              <a:t>  </a:t>
            </a:r>
            <a:r>
              <a:rPr lang="zh-CN" altLang="en-US" dirty="0"/>
              <a:t>上机练习：启动系统设置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87086"/>
            <a:ext cx="10515600" cy="4351338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dirty="0"/>
              <a:t>任务要求：根据本章所学的知识，编写一个</a:t>
            </a:r>
            <a:r>
              <a:rPr lang="en-US" altLang="zh-CN" dirty="0"/>
              <a:t>HarmonyOS</a:t>
            </a:r>
            <a:r>
              <a:rPr lang="zh-CN" altLang="en-US" dirty="0"/>
              <a:t>应用程序，实现启动系统设置。</a:t>
            </a:r>
          </a:p>
          <a:p>
            <a:r>
              <a:rPr lang="zh-CN" altLang="en-US" dirty="0"/>
              <a:t>练习步骤：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）定义</a:t>
            </a:r>
            <a:r>
              <a:rPr lang="en-US" altLang="zh-CN" dirty="0" err="1"/>
              <a:t>explicitStartAbility</a:t>
            </a:r>
            <a:r>
              <a:rPr lang="en-US" altLang="zh-CN" dirty="0"/>
              <a:t>()</a:t>
            </a:r>
            <a:r>
              <a:rPr lang="zh-CN" altLang="en-US" dirty="0"/>
              <a:t>函数用于启用系统设置；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）在声明</a:t>
            </a:r>
            <a:r>
              <a:rPr lang="en-US" altLang="zh-CN" dirty="0"/>
              <a:t>Want</a:t>
            </a:r>
            <a:r>
              <a:rPr lang="zh-CN" altLang="en-US" dirty="0"/>
              <a:t>类型的变量</a:t>
            </a:r>
            <a:r>
              <a:rPr lang="en-US" altLang="zh-CN" dirty="0"/>
              <a:t>want</a:t>
            </a:r>
            <a:r>
              <a:rPr lang="zh-CN" altLang="en-US" dirty="0"/>
              <a:t>时，指定系统设置的</a:t>
            </a:r>
            <a:r>
              <a:rPr lang="en-US" altLang="zh-CN" dirty="0" err="1"/>
              <a:t>abilityName</a:t>
            </a:r>
            <a:r>
              <a:rPr lang="zh-CN" altLang="en-US" dirty="0"/>
              <a:t>和</a:t>
            </a:r>
            <a:r>
              <a:rPr lang="en-US" altLang="zh-CN" dirty="0" err="1"/>
              <a:t>bundleName</a:t>
            </a:r>
            <a:r>
              <a:rPr lang="zh-CN" altLang="en-US" dirty="0"/>
              <a:t>，其值分为“</a:t>
            </a:r>
            <a:r>
              <a:rPr lang="en-US" altLang="zh-CN" dirty="0" err="1"/>
              <a:t>com.huawei.hmos.settings</a:t>
            </a:r>
            <a:r>
              <a:rPr lang="en-US" altLang="zh-CN" dirty="0"/>
              <a:t>”</a:t>
            </a:r>
            <a:r>
              <a:rPr lang="zh-CN" altLang="en-US" dirty="0"/>
              <a:t>和“</a:t>
            </a:r>
            <a:r>
              <a:rPr lang="en-US" altLang="zh-CN" dirty="0" err="1"/>
              <a:t>com.huawei.hmos.settings.MainAbility</a:t>
            </a:r>
            <a:r>
              <a:rPr lang="en-US" altLang="zh-CN" dirty="0"/>
              <a:t>”</a:t>
            </a:r>
            <a:r>
              <a:rPr lang="zh-CN" altLang="en-US" dirty="0"/>
              <a:t>；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）获取</a:t>
            </a:r>
            <a:r>
              <a:rPr lang="en-US" altLang="zh-CN" dirty="0" err="1"/>
              <a:t>UIAbility</a:t>
            </a:r>
            <a:r>
              <a:rPr lang="zh-CN" altLang="en-US" dirty="0"/>
              <a:t>的上下文实例</a:t>
            </a:r>
            <a:r>
              <a:rPr lang="en-US" altLang="zh-CN" dirty="0"/>
              <a:t>context</a:t>
            </a:r>
            <a:r>
              <a:rPr lang="zh-CN" altLang="en-US" dirty="0"/>
              <a:t>；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）通过</a:t>
            </a:r>
            <a:r>
              <a:rPr lang="en-US" altLang="zh-CN" dirty="0"/>
              <a:t>context</a:t>
            </a:r>
            <a:r>
              <a:rPr lang="zh-CN" altLang="en-US" dirty="0"/>
              <a:t>的</a:t>
            </a:r>
            <a:r>
              <a:rPr lang="en-US" altLang="zh-CN" dirty="0" err="1"/>
              <a:t>startAbility</a:t>
            </a:r>
            <a:r>
              <a:rPr lang="en-US" altLang="zh-CN" dirty="0"/>
              <a:t>()</a:t>
            </a:r>
            <a:r>
              <a:rPr lang="zh-CN" altLang="en-US" dirty="0"/>
              <a:t>启动</a:t>
            </a:r>
            <a:r>
              <a:rPr lang="en-US" altLang="zh-CN" dirty="0" err="1"/>
              <a:t>UIAbility</a:t>
            </a:r>
            <a:r>
              <a:rPr lang="zh-CN" altLang="en-US" dirty="0"/>
              <a:t>；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）在页面组件上设置单击事件，触发</a:t>
            </a:r>
            <a:r>
              <a:rPr lang="en-US" altLang="zh-CN" dirty="0" err="1"/>
              <a:t>explicitStartAbility</a:t>
            </a:r>
            <a:r>
              <a:rPr lang="en-US" altLang="zh-CN" dirty="0"/>
              <a:t>()</a:t>
            </a:r>
            <a:r>
              <a:rPr lang="zh-CN" altLang="en-US" dirty="0"/>
              <a:t>函数。</a:t>
            </a:r>
          </a:p>
          <a:p>
            <a:r>
              <a:rPr lang="zh-CN" altLang="en-US" dirty="0"/>
              <a:t>代码参考：见“</a:t>
            </a:r>
            <a:r>
              <a:rPr lang="en-US" altLang="zh-CN" dirty="0" err="1"/>
              <a:t>ArkTSWantOpenSetting</a:t>
            </a:r>
            <a:r>
              <a:rPr lang="en-US" altLang="zh-CN" dirty="0"/>
              <a:t>”</a:t>
            </a:r>
            <a:r>
              <a:rPr lang="zh-CN" altLang="en-US" dirty="0"/>
              <a:t>应用。</a:t>
            </a:r>
          </a:p>
        </p:txBody>
      </p:sp>
    </p:spTree>
    <p:extLst>
      <p:ext uri="{BB962C8B-B14F-4D97-AF65-F5344CB8AC3E}">
        <p14:creationId xmlns:p14="http://schemas.microsoft.com/office/powerpoint/2010/main" val="14848704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3.1.1  </a:t>
            </a:r>
            <a:r>
              <a:rPr lang="zh-CN" altLang="en-US" dirty="0"/>
              <a:t>单</a:t>
            </a:r>
            <a:r>
              <a:rPr lang="en-US" altLang="zh-CN" dirty="0"/>
              <a:t>Ability</a:t>
            </a:r>
            <a:r>
              <a:rPr lang="zh-CN" altLang="en-US" dirty="0"/>
              <a:t>应用和多</a:t>
            </a:r>
            <a:r>
              <a:rPr lang="en-US" altLang="zh-CN" dirty="0"/>
              <a:t>Ability</a:t>
            </a:r>
            <a:r>
              <a:rPr lang="zh-CN" altLang="en-US" dirty="0"/>
              <a:t>应用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一个应用可以具备多种能力，也就是说可以包含多个</a:t>
            </a:r>
            <a:r>
              <a:rPr lang="en-US" altLang="zh-CN" dirty="0"/>
              <a:t>Ability</a:t>
            </a:r>
            <a:r>
              <a:rPr lang="zh-CN" altLang="en-US" dirty="0"/>
              <a:t>。</a:t>
            </a:r>
            <a:r>
              <a:rPr lang="en-US" altLang="zh-CN" dirty="0" err="1"/>
              <a:t>HarmonyOS</a:t>
            </a:r>
            <a:r>
              <a:rPr lang="zh-CN" altLang="en-US" dirty="0"/>
              <a:t>支持应用以</a:t>
            </a:r>
            <a:r>
              <a:rPr lang="en-US" altLang="zh-CN" dirty="0"/>
              <a:t>Ability</a:t>
            </a:r>
            <a:r>
              <a:rPr lang="zh-CN" altLang="en-US" dirty="0"/>
              <a:t>为单位进行部署。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2041" y="2999837"/>
            <a:ext cx="3905795" cy="3858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327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3.1.2  HarmonyOS</a:t>
            </a:r>
            <a:r>
              <a:rPr lang="zh-CN" altLang="en-US" dirty="0"/>
              <a:t>应用模型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altLang="zh-CN" dirty="0" err="1"/>
              <a:t>HarmonyOS</a:t>
            </a:r>
            <a:r>
              <a:rPr lang="zh-CN" altLang="en-US" dirty="0"/>
              <a:t>应用模型的构成要素</a:t>
            </a:r>
            <a:endParaRPr lang="en-US" altLang="zh-CN" dirty="0"/>
          </a:p>
          <a:p>
            <a:r>
              <a:rPr lang="zh-CN" altLang="en-US" dirty="0">
                <a:solidFill>
                  <a:srgbClr val="00B0F0"/>
                </a:solidFill>
              </a:rPr>
              <a:t>应用组件</a:t>
            </a:r>
            <a:endParaRPr lang="en-US" altLang="zh-CN" dirty="0">
              <a:solidFill>
                <a:srgbClr val="00B0F0"/>
              </a:solidFill>
            </a:endParaRPr>
          </a:p>
          <a:p>
            <a:r>
              <a:rPr lang="zh-CN" altLang="en-US" dirty="0">
                <a:solidFill>
                  <a:srgbClr val="00B0F0"/>
                </a:solidFill>
              </a:rPr>
              <a:t>应用进程模型</a:t>
            </a:r>
            <a:endParaRPr lang="en-US" altLang="zh-CN" dirty="0">
              <a:solidFill>
                <a:srgbClr val="00B0F0"/>
              </a:solidFill>
            </a:endParaRPr>
          </a:p>
          <a:p>
            <a:r>
              <a:rPr lang="zh-CN" altLang="en-US" dirty="0">
                <a:solidFill>
                  <a:srgbClr val="00B0F0"/>
                </a:solidFill>
              </a:rPr>
              <a:t>应用线程模型</a:t>
            </a:r>
            <a:endParaRPr lang="en-US" altLang="zh-CN" dirty="0">
              <a:solidFill>
                <a:srgbClr val="00B0F0"/>
              </a:solidFill>
            </a:endParaRPr>
          </a:p>
          <a:p>
            <a:r>
              <a:rPr lang="zh-CN" altLang="en-US" dirty="0">
                <a:solidFill>
                  <a:srgbClr val="00B0F0"/>
                </a:solidFill>
              </a:rPr>
              <a:t>应用任务管理模型</a:t>
            </a:r>
            <a:endParaRPr lang="en-US" altLang="zh-CN" dirty="0">
              <a:solidFill>
                <a:srgbClr val="00B0F0"/>
              </a:solidFill>
            </a:endParaRPr>
          </a:p>
          <a:p>
            <a:r>
              <a:rPr lang="zh-CN" altLang="en-US" dirty="0">
                <a:solidFill>
                  <a:srgbClr val="00B0F0"/>
                </a:solidFill>
              </a:rPr>
              <a:t>应用配置文件</a:t>
            </a:r>
            <a:endParaRPr lang="en-US" altLang="zh-CN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zh-CN" altLang="en-US" dirty="0"/>
              <a:t>截至目前，在</a:t>
            </a:r>
            <a:r>
              <a:rPr lang="en-US" altLang="zh-CN" dirty="0" err="1"/>
              <a:t>HarmonyOS</a:t>
            </a:r>
            <a:r>
              <a:rPr lang="zh-CN" altLang="en-US" dirty="0"/>
              <a:t>中，</a:t>
            </a:r>
            <a:r>
              <a:rPr lang="en-US" altLang="zh-CN" dirty="0"/>
              <a:t>Ability</a:t>
            </a:r>
            <a:r>
              <a:rPr lang="zh-CN" altLang="en-US" dirty="0"/>
              <a:t>框架模型结构具有以下两种形态</a:t>
            </a:r>
            <a:r>
              <a:rPr lang="en-US" altLang="zh-CN" dirty="0"/>
              <a:t>:</a:t>
            </a:r>
            <a:endParaRPr lang="zh-CN" altLang="en-US" dirty="0"/>
          </a:p>
          <a:p>
            <a:r>
              <a:rPr lang="en-US" altLang="zh-CN" dirty="0">
                <a:solidFill>
                  <a:srgbClr val="00B0F0"/>
                </a:solidFill>
              </a:rPr>
              <a:t>FA</a:t>
            </a:r>
            <a:r>
              <a:rPr lang="zh-CN" altLang="en-US" dirty="0">
                <a:solidFill>
                  <a:srgbClr val="00B0F0"/>
                </a:solidFill>
              </a:rPr>
              <a:t>模型：</a:t>
            </a:r>
            <a:r>
              <a:rPr lang="en-US" altLang="zh-CN" dirty="0">
                <a:solidFill>
                  <a:srgbClr val="00B0F0"/>
                </a:solidFill>
              </a:rPr>
              <a:t>API 8</a:t>
            </a:r>
            <a:r>
              <a:rPr lang="zh-CN" altLang="en-US" dirty="0">
                <a:solidFill>
                  <a:srgbClr val="00B0F0"/>
                </a:solidFill>
              </a:rPr>
              <a:t>及更早版本的应用程序只能使用</a:t>
            </a:r>
            <a:r>
              <a:rPr lang="en-US" altLang="zh-CN" dirty="0">
                <a:solidFill>
                  <a:srgbClr val="00B0F0"/>
                </a:solidFill>
              </a:rPr>
              <a:t>FA</a:t>
            </a:r>
            <a:r>
              <a:rPr lang="zh-CN" altLang="en-US" dirty="0">
                <a:solidFill>
                  <a:srgbClr val="00B0F0"/>
                </a:solidFill>
              </a:rPr>
              <a:t>模型进行开发。</a:t>
            </a:r>
          </a:p>
          <a:p>
            <a:r>
              <a:rPr lang="en-US" altLang="zh-CN" dirty="0">
                <a:solidFill>
                  <a:srgbClr val="00B0F0"/>
                </a:solidFill>
              </a:rPr>
              <a:t>Stage</a:t>
            </a:r>
            <a:r>
              <a:rPr lang="zh-CN" altLang="en-US" dirty="0">
                <a:solidFill>
                  <a:srgbClr val="00B0F0"/>
                </a:solidFill>
              </a:rPr>
              <a:t>模型：从</a:t>
            </a:r>
            <a:r>
              <a:rPr lang="en-US" altLang="zh-CN" dirty="0">
                <a:solidFill>
                  <a:srgbClr val="00B0F0"/>
                </a:solidFill>
              </a:rPr>
              <a:t>API 9</a:t>
            </a:r>
            <a:r>
              <a:rPr lang="zh-CN" altLang="en-US" dirty="0">
                <a:solidFill>
                  <a:srgbClr val="00B0F0"/>
                </a:solidFill>
              </a:rPr>
              <a:t>开始，</a:t>
            </a:r>
            <a:r>
              <a:rPr lang="en-US" altLang="zh-CN" dirty="0">
                <a:solidFill>
                  <a:srgbClr val="00B0F0"/>
                </a:solidFill>
              </a:rPr>
              <a:t>Ability</a:t>
            </a:r>
            <a:r>
              <a:rPr lang="zh-CN" altLang="en-US" dirty="0">
                <a:solidFill>
                  <a:srgbClr val="00B0F0"/>
                </a:solidFill>
              </a:rPr>
              <a:t>框架引入并支持使用</a:t>
            </a:r>
            <a:r>
              <a:rPr lang="en-US" altLang="zh-CN" dirty="0">
                <a:solidFill>
                  <a:srgbClr val="00B0F0"/>
                </a:solidFill>
              </a:rPr>
              <a:t>Stage</a:t>
            </a:r>
            <a:r>
              <a:rPr lang="zh-CN" altLang="en-US" dirty="0">
                <a:solidFill>
                  <a:srgbClr val="00B0F0"/>
                </a:solidFill>
              </a:rPr>
              <a:t>模型进行开发，也是目前</a:t>
            </a:r>
            <a:r>
              <a:rPr lang="en-US" altLang="zh-CN" dirty="0" err="1">
                <a:solidFill>
                  <a:srgbClr val="00B0F0"/>
                </a:solidFill>
              </a:rPr>
              <a:t>HarmonyOS</a:t>
            </a:r>
            <a:r>
              <a:rPr lang="zh-CN" altLang="en-US" dirty="0">
                <a:solidFill>
                  <a:srgbClr val="00B0F0"/>
                </a:solidFill>
              </a:rPr>
              <a:t>所推荐的开发方式。</a:t>
            </a:r>
          </a:p>
          <a:p>
            <a:pPr marL="0" indent="0">
              <a:buNone/>
            </a:pPr>
            <a:r>
              <a:rPr lang="en-US" altLang="zh-CN" dirty="0"/>
              <a:t>FA</a:t>
            </a:r>
            <a:r>
              <a:rPr lang="zh-CN" altLang="en-US" dirty="0"/>
              <a:t>模型和</a:t>
            </a:r>
            <a:r>
              <a:rPr lang="en-US" altLang="zh-CN" dirty="0"/>
              <a:t>Stage</a:t>
            </a:r>
            <a:r>
              <a:rPr lang="zh-CN" altLang="en-US" dirty="0"/>
              <a:t>模型的工程目录结构存在差异，</a:t>
            </a:r>
            <a:r>
              <a:rPr lang="en-US" altLang="zh-CN" dirty="0"/>
              <a:t>Stage</a:t>
            </a:r>
            <a:r>
              <a:rPr lang="zh-CN" altLang="en-US" dirty="0"/>
              <a:t>模型目前只支持使用</a:t>
            </a:r>
            <a:r>
              <a:rPr lang="en-US" altLang="zh-CN" dirty="0" err="1"/>
              <a:t>ArkTS</a:t>
            </a:r>
            <a:r>
              <a:rPr lang="zh-CN" altLang="en-US" dirty="0"/>
              <a:t>语言进行开发。本书示例也是采用</a:t>
            </a:r>
            <a:r>
              <a:rPr lang="en-US" altLang="zh-CN" dirty="0"/>
              <a:t>Stage</a:t>
            </a:r>
            <a:r>
              <a:rPr lang="zh-CN" altLang="en-US" dirty="0"/>
              <a:t>模型开发的。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39620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altLang="zh-CN" dirty="0"/>
            </a:br>
            <a:r>
              <a:rPr lang="en-US" altLang="zh-CN" dirty="0"/>
              <a:t> 3.2  FA</a:t>
            </a:r>
            <a:r>
              <a:rPr lang="zh-CN" altLang="en-US" dirty="0"/>
              <a:t>模型介绍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FA</a:t>
            </a:r>
            <a:r>
              <a:rPr lang="zh-CN" altLang="en-US" dirty="0"/>
              <a:t>（</a:t>
            </a:r>
            <a:r>
              <a:rPr lang="en-US" altLang="zh-CN" dirty="0"/>
              <a:t>Feature Ability</a:t>
            </a:r>
            <a:r>
              <a:rPr lang="zh-CN" altLang="en-US" dirty="0"/>
              <a:t>）模型是</a:t>
            </a:r>
            <a:r>
              <a:rPr lang="en-US" altLang="zh-CN" dirty="0" err="1"/>
              <a:t>HarmonyOS</a:t>
            </a:r>
            <a:r>
              <a:rPr lang="zh-CN" altLang="en-US" dirty="0"/>
              <a:t>早期版本（</a:t>
            </a:r>
            <a:r>
              <a:rPr lang="en-US" altLang="zh-CN" dirty="0"/>
              <a:t>API 8</a:t>
            </a:r>
            <a:r>
              <a:rPr lang="zh-CN" altLang="en-US" dirty="0"/>
              <a:t>及更早版本）开始支持的模型，目前已经不再主推。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7516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3.3.1  FA</a:t>
            </a:r>
            <a:r>
              <a:rPr lang="zh-CN" altLang="en-US" dirty="0"/>
              <a:t>模型中的</a:t>
            </a:r>
            <a:r>
              <a:rPr lang="en-US" altLang="zh-CN" dirty="0"/>
              <a:t>Ability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FA</a:t>
            </a:r>
            <a:r>
              <a:rPr lang="zh-CN" altLang="en-US" dirty="0"/>
              <a:t>模型中的</a:t>
            </a:r>
            <a:r>
              <a:rPr lang="en-US" altLang="zh-CN" dirty="0"/>
              <a:t>Ability</a:t>
            </a:r>
            <a:r>
              <a:rPr lang="zh-CN" altLang="en-US" dirty="0"/>
              <a:t>分为</a:t>
            </a:r>
            <a:r>
              <a:rPr lang="en-US" altLang="zh-CN" dirty="0" err="1"/>
              <a:t>PageAbility</a:t>
            </a:r>
            <a:r>
              <a:rPr lang="zh-CN" altLang="en-US" dirty="0"/>
              <a:t>、</a:t>
            </a:r>
            <a:r>
              <a:rPr lang="en-US" altLang="zh-CN" dirty="0" err="1"/>
              <a:t>ServiceAbility</a:t>
            </a:r>
            <a:r>
              <a:rPr lang="zh-CN" altLang="en-US" dirty="0"/>
              <a:t>、</a:t>
            </a:r>
            <a:r>
              <a:rPr lang="en-US" altLang="zh-CN" dirty="0" err="1"/>
              <a:t>DataAbility</a:t>
            </a:r>
            <a:r>
              <a:rPr lang="zh-CN" altLang="en-US" dirty="0"/>
              <a:t>、</a:t>
            </a:r>
            <a:r>
              <a:rPr lang="en-US" altLang="zh-CN" dirty="0" err="1"/>
              <a:t>FormAbility</a:t>
            </a:r>
            <a:r>
              <a:rPr lang="zh-CN" altLang="en-US" dirty="0"/>
              <a:t>四种类型。其中：</a:t>
            </a:r>
          </a:p>
          <a:p>
            <a:r>
              <a:rPr lang="en-US" altLang="zh-CN" dirty="0" err="1">
                <a:solidFill>
                  <a:srgbClr val="00B0F0"/>
                </a:solidFill>
              </a:rPr>
              <a:t>PageAbility</a:t>
            </a:r>
            <a:r>
              <a:rPr lang="zh-CN" altLang="en-US" dirty="0">
                <a:solidFill>
                  <a:srgbClr val="00B0F0"/>
                </a:solidFill>
              </a:rPr>
              <a:t>是具备</a:t>
            </a:r>
            <a:r>
              <a:rPr lang="en-US" altLang="zh-CN" dirty="0">
                <a:solidFill>
                  <a:srgbClr val="00B0F0"/>
                </a:solidFill>
              </a:rPr>
              <a:t>UI</a:t>
            </a:r>
            <a:r>
              <a:rPr lang="zh-CN" altLang="en-US" dirty="0">
                <a:solidFill>
                  <a:srgbClr val="00B0F0"/>
                </a:solidFill>
              </a:rPr>
              <a:t>实现的</a:t>
            </a:r>
            <a:r>
              <a:rPr lang="en-US" altLang="zh-CN" dirty="0">
                <a:solidFill>
                  <a:srgbClr val="00B0F0"/>
                </a:solidFill>
              </a:rPr>
              <a:t>Ability</a:t>
            </a:r>
            <a:r>
              <a:rPr lang="zh-CN" altLang="en-US" dirty="0">
                <a:solidFill>
                  <a:srgbClr val="00B0F0"/>
                </a:solidFill>
              </a:rPr>
              <a:t>，是用户具体可见并可以交互的</a:t>
            </a:r>
            <a:r>
              <a:rPr lang="en-US" altLang="zh-CN" dirty="0">
                <a:solidFill>
                  <a:srgbClr val="00B0F0"/>
                </a:solidFill>
              </a:rPr>
              <a:t>Ability</a:t>
            </a:r>
            <a:r>
              <a:rPr lang="zh-CN" altLang="en-US" dirty="0">
                <a:solidFill>
                  <a:srgbClr val="00B0F0"/>
                </a:solidFill>
              </a:rPr>
              <a:t>实例。</a:t>
            </a:r>
          </a:p>
          <a:p>
            <a:r>
              <a:rPr lang="en-US" altLang="zh-CN" dirty="0" err="1">
                <a:solidFill>
                  <a:srgbClr val="00B0F0"/>
                </a:solidFill>
              </a:rPr>
              <a:t>ServiceAbility</a:t>
            </a:r>
            <a:r>
              <a:rPr lang="zh-CN" altLang="en-US" dirty="0">
                <a:solidFill>
                  <a:srgbClr val="00B0F0"/>
                </a:solidFill>
              </a:rPr>
              <a:t>也是</a:t>
            </a:r>
            <a:r>
              <a:rPr lang="en-US" altLang="zh-CN" dirty="0">
                <a:solidFill>
                  <a:srgbClr val="00B0F0"/>
                </a:solidFill>
              </a:rPr>
              <a:t>Ability</a:t>
            </a:r>
            <a:r>
              <a:rPr lang="zh-CN" altLang="en-US" dirty="0">
                <a:solidFill>
                  <a:srgbClr val="00B0F0"/>
                </a:solidFill>
              </a:rPr>
              <a:t>的一种，但是没有</a:t>
            </a:r>
            <a:r>
              <a:rPr lang="en-US" altLang="zh-CN" dirty="0">
                <a:solidFill>
                  <a:srgbClr val="00B0F0"/>
                </a:solidFill>
              </a:rPr>
              <a:t>UI</a:t>
            </a:r>
            <a:r>
              <a:rPr lang="zh-CN" altLang="en-US" dirty="0">
                <a:solidFill>
                  <a:srgbClr val="00B0F0"/>
                </a:solidFill>
              </a:rPr>
              <a:t>，为其他</a:t>
            </a:r>
            <a:r>
              <a:rPr lang="en-US" altLang="zh-CN" dirty="0">
                <a:solidFill>
                  <a:srgbClr val="00B0F0"/>
                </a:solidFill>
              </a:rPr>
              <a:t>Ability</a:t>
            </a:r>
            <a:r>
              <a:rPr lang="zh-CN" altLang="en-US" dirty="0">
                <a:solidFill>
                  <a:srgbClr val="00B0F0"/>
                </a:solidFill>
              </a:rPr>
              <a:t>提供调用自定义的服务，在后台运行。</a:t>
            </a:r>
          </a:p>
          <a:p>
            <a:r>
              <a:rPr lang="en-US" altLang="zh-CN" dirty="0" err="1">
                <a:solidFill>
                  <a:srgbClr val="00B0F0"/>
                </a:solidFill>
              </a:rPr>
              <a:t>DataAbility</a:t>
            </a:r>
            <a:r>
              <a:rPr lang="zh-CN" altLang="en-US" dirty="0">
                <a:solidFill>
                  <a:srgbClr val="00B0F0"/>
                </a:solidFill>
              </a:rPr>
              <a:t>也是没有</a:t>
            </a:r>
            <a:r>
              <a:rPr lang="en-US" altLang="zh-CN" dirty="0">
                <a:solidFill>
                  <a:srgbClr val="00B0F0"/>
                </a:solidFill>
              </a:rPr>
              <a:t>UI</a:t>
            </a:r>
            <a:r>
              <a:rPr lang="zh-CN" altLang="en-US" dirty="0">
                <a:solidFill>
                  <a:srgbClr val="00B0F0"/>
                </a:solidFill>
              </a:rPr>
              <a:t>的</a:t>
            </a:r>
            <a:r>
              <a:rPr lang="en-US" altLang="zh-CN" dirty="0">
                <a:solidFill>
                  <a:srgbClr val="00B0F0"/>
                </a:solidFill>
              </a:rPr>
              <a:t>Ability</a:t>
            </a:r>
            <a:r>
              <a:rPr lang="zh-CN" altLang="en-US" dirty="0">
                <a:solidFill>
                  <a:srgbClr val="00B0F0"/>
                </a:solidFill>
              </a:rPr>
              <a:t>，为其他</a:t>
            </a:r>
            <a:r>
              <a:rPr lang="en-US" altLang="zh-CN" dirty="0">
                <a:solidFill>
                  <a:srgbClr val="00B0F0"/>
                </a:solidFill>
              </a:rPr>
              <a:t>Ability</a:t>
            </a:r>
            <a:r>
              <a:rPr lang="zh-CN" altLang="en-US" dirty="0">
                <a:solidFill>
                  <a:srgbClr val="00B0F0"/>
                </a:solidFill>
              </a:rPr>
              <a:t>提供进行数据增、删、查的服务，在后台运行。</a:t>
            </a:r>
          </a:p>
          <a:p>
            <a:r>
              <a:rPr lang="en-US" altLang="zh-CN" dirty="0" err="1"/>
              <a:t>FormAbility</a:t>
            </a:r>
            <a:r>
              <a:rPr lang="zh-CN" altLang="en-US" dirty="0"/>
              <a:t>是卡片</a:t>
            </a:r>
            <a:r>
              <a:rPr lang="en-US" altLang="zh-CN" dirty="0"/>
              <a:t>Ability</a:t>
            </a:r>
            <a:r>
              <a:rPr lang="zh-CN" altLang="en-US" dirty="0"/>
              <a:t>，是一种界面展示形式。</a:t>
            </a:r>
          </a:p>
        </p:txBody>
      </p:sp>
    </p:spTree>
    <p:extLst>
      <p:ext uri="{BB962C8B-B14F-4D97-AF65-F5344CB8AC3E}">
        <p14:creationId xmlns:p14="http://schemas.microsoft.com/office/powerpoint/2010/main" val="15788134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3.3.2  FA</a:t>
            </a:r>
            <a:r>
              <a:rPr lang="zh-CN" altLang="en-US" dirty="0"/>
              <a:t>模型的生命周期</a:t>
            </a: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1852129"/>
            <a:ext cx="3660936" cy="4351338"/>
          </a:xfrm>
        </p:spPr>
      </p:pic>
    </p:spTree>
    <p:extLst>
      <p:ext uri="{BB962C8B-B14F-4D97-AF65-F5344CB8AC3E}">
        <p14:creationId xmlns:p14="http://schemas.microsoft.com/office/powerpoint/2010/main" val="13398934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3.3.3  FA</a:t>
            </a:r>
            <a:r>
              <a:rPr lang="zh-CN" altLang="en-US" dirty="0"/>
              <a:t>模型的进程线程模型</a:t>
            </a: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824" y="1921566"/>
            <a:ext cx="6251864" cy="3746836"/>
          </a:xfrm>
        </p:spPr>
      </p:pic>
    </p:spTree>
    <p:extLst>
      <p:ext uri="{BB962C8B-B14F-4D97-AF65-F5344CB8AC3E}">
        <p14:creationId xmlns:p14="http://schemas.microsoft.com/office/powerpoint/2010/main" val="41307980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1859</TotalTime>
  <Words>2449</Words>
  <Application>Microsoft Office PowerPoint</Application>
  <PresentationFormat>宽屏</PresentationFormat>
  <Paragraphs>187</Paragraphs>
  <Slides>34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Arial</vt:lpstr>
      <vt:lpstr>Calibri</vt:lpstr>
      <vt:lpstr>Calibri Light</vt:lpstr>
      <vt:lpstr>Office 主题</vt:lpstr>
      <vt:lpstr>第3章   Ability的开发</vt:lpstr>
      <vt:lpstr>本章内容</vt:lpstr>
      <vt:lpstr>3.1  Ability概述</vt:lpstr>
      <vt:lpstr>3.1.1  单Ability应用和多Ability应用</vt:lpstr>
      <vt:lpstr>3.1.2  HarmonyOS应用模型</vt:lpstr>
      <vt:lpstr>  3.2  FA模型介绍</vt:lpstr>
      <vt:lpstr>3.3.1  FA模型中的Ability</vt:lpstr>
      <vt:lpstr>3.3.2  FA模型的生命周期</vt:lpstr>
      <vt:lpstr>3.3.3  FA模型的进程线程模型</vt:lpstr>
      <vt:lpstr>3.3  Stage模型介绍</vt:lpstr>
      <vt:lpstr>3.3.1  Stage模型的设计思想</vt:lpstr>
      <vt:lpstr>3.3.2  Stage模型的基本概念</vt:lpstr>
      <vt:lpstr>3.4  UIAbility介绍</vt:lpstr>
      <vt:lpstr>3.4.2  Stage模型的Ability启动模式</vt:lpstr>
      <vt:lpstr> singleton启动模式</vt:lpstr>
      <vt:lpstr>  standard启动模式</vt:lpstr>
      <vt:lpstr>  standard启动模式</vt:lpstr>
      <vt:lpstr>3.4.3  UIAbility组件基本用法</vt:lpstr>
      <vt:lpstr>3.5  Want概述</vt:lpstr>
      <vt:lpstr>3.5.1  Want的用途</vt:lpstr>
      <vt:lpstr>3.5.2  Want的类型</vt:lpstr>
      <vt:lpstr>   显式Want</vt:lpstr>
      <vt:lpstr>隐式Want</vt:lpstr>
      <vt:lpstr>PowerPoint 演示文稿</vt:lpstr>
      <vt:lpstr>PowerPoint 演示文稿</vt:lpstr>
      <vt:lpstr>3.5.3  Want参数属性</vt:lpstr>
      <vt:lpstr> 3.6  显式Want启动Ability</vt:lpstr>
      <vt:lpstr>3.6.1  新建Ability内页面</vt:lpstr>
      <vt:lpstr>3.6.2  新建Ability</vt:lpstr>
      <vt:lpstr>PowerPoint 演示文稿</vt:lpstr>
      <vt:lpstr>3.6.3  使用显式Want启动Ability</vt:lpstr>
      <vt:lpstr>3.6.4  运行</vt:lpstr>
      <vt:lpstr>3.7  本章小结</vt:lpstr>
      <vt:lpstr> 3.8  上机练习：启动系统设置</vt:lpstr>
    </vt:vector>
  </TitlesOfParts>
  <Company>P R 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课程前言</dc:title>
  <dc:creator>Lenovo</dc:creator>
  <cp:lastModifiedBy>伟卫 柳</cp:lastModifiedBy>
  <cp:revision>143</cp:revision>
  <dcterms:created xsi:type="dcterms:W3CDTF">2020-09-05T11:09:37Z</dcterms:created>
  <dcterms:modified xsi:type="dcterms:W3CDTF">2024-11-23T15:13:55Z</dcterms:modified>
</cp:coreProperties>
</file>