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8" r:id="rId2"/>
    <p:sldId id="257" r:id="rId3"/>
    <p:sldId id="259" r:id="rId4"/>
    <p:sldId id="260" r:id="rId5"/>
    <p:sldId id="261" r:id="rId6"/>
    <p:sldId id="262" r:id="rId7"/>
    <p:sldId id="292" r:id="rId8"/>
    <p:sldId id="263" r:id="rId9"/>
    <p:sldId id="264" r:id="rId10"/>
    <p:sldId id="268" r:id="rId11"/>
    <p:sldId id="306" r:id="rId12"/>
    <p:sldId id="271" r:id="rId13"/>
    <p:sldId id="272" r:id="rId14"/>
    <p:sldId id="273" r:id="rId15"/>
    <p:sldId id="278" r:id="rId16"/>
    <p:sldId id="311" r:id="rId17"/>
    <p:sldId id="312" r:id="rId18"/>
    <p:sldId id="313" r:id="rId19"/>
    <p:sldId id="314" r:id="rId20"/>
    <p:sldId id="316" r:id="rId21"/>
    <p:sldId id="319" r:id="rId22"/>
    <p:sldId id="322" r:id="rId23"/>
    <p:sldId id="326" r:id="rId24"/>
    <p:sldId id="329" r:id="rId25"/>
    <p:sldId id="330" r:id="rId26"/>
    <p:sldId id="331" r:id="rId27"/>
    <p:sldId id="332" r:id="rId28"/>
    <p:sldId id="333" r:id="rId29"/>
    <p:sldId id="334" r:id="rId30"/>
    <p:sldId id="335" r:id="rId31"/>
    <p:sldId id="336" r:id="rId32"/>
    <p:sldId id="337" r:id="rId33"/>
    <p:sldId id="338" r:id="rId34"/>
    <p:sldId id="339" r:id="rId35"/>
    <p:sldId id="340" r:id="rId36"/>
    <p:sldId id="341" r:id="rId37"/>
    <p:sldId id="342" r:id="rId38"/>
    <p:sldId id="343" r:id="rId39"/>
    <p:sldId id="344" r:id="rId40"/>
    <p:sldId id="345" r:id="rId41"/>
    <p:sldId id="346" r:id="rId42"/>
    <p:sldId id="347" r:id="rId43"/>
    <p:sldId id="348" r:id="rId44"/>
    <p:sldId id="349" r:id="rId45"/>
    <p:sldId id="350" r:id="rId46"/>
    <p:sldId id="351" r:id="rId47"/>
    <p:sldId id="352" r:id="rId48"/>
    <p:sldId id="353" r:id="rId49"/>
    <p:sldId id="354" r:id="rId50"/>
    <p:sldId id="355" r:id="rId51"/>
    <p:sldId id="356" r:id="rId52"/>
    <p:sldId id="357" r:id="rId53"/>
    <p:sldId id="358" r:id="rId54"/>
    <p:sldId id="359" r:id="rId55"/>
    <p:sldId id="361" r:id="rId56"/>
    <p:sldId id="279" r:id="rId57"/>
    <p:sldId id="360" r:id="rId5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596" autoAdjust="0"/>
    <p:restoredTop sz="94616" autoAdjust="0"/>
  </p:normalViewPr>
  <p:slideViewPr>
    <p:cSldViewPr snapToGrid="0">
      <p:cViewPr>
        <p:scale>
          <a:sx n="83" d="100"/>
          <a:sy n="83" d="100"/>
        </p:scale>
        <p:origin x="225" y="36"/>
      </p:cViewPr>
      <p:guideLst/>
    </p:cSldViewPr>
  </p:slideViewPr>
  <p:outlineViewPr>
    <p:cViewPr>
      <p:scale>
        <a:sx n="33" d="100"/>
        <a:sy n="33" d="100"/>
      </p:scale>
      <p:origin x="0" y="-18134"/>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5" Type="http://schemas.openxmlformats.org/officeDocument/2006/relationships/slide" Target="slides/slide4.xml"/><Relationship Id="rId61" Type="http://schemas.openxmlformats.org/officeDocument/2006/relationships/theme" Target="theme/theme1.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905513AA-8199-4004-9AC0-7FD933396CD1}" type="datetimeFigureOut">
              <a:rPr lang="zh-CN" altLang="en-US" smtClean="0"/>
              <a:t>2024/11/23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5B38B04-7060-45E1-B15C-B980B95B0C16}" type="slidenum">
              <a:rPr lang="zh-CN" altLang="en-US" smtClean="0"/>
              <a:t>‹#›</a:t>
            </a:fld>
            <a:endParaRPr lang="zh-CN" altLang="en-US"/>
          </a:p>
        </p:txBody>
      </p:sp>
    </p:spTree>
    <p:extLst>
      <p:ext uri="{BB962C8B-B14F-4D97-AF65-F5344CB8AC3E}">
        <p14:creationId xmlns:p14="http://schemas.microsoft.com/office/powerpoint/2010/main" val="344566073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905513AA-8199-4004-9AC0-7FD933396CD1}" type="datetimeFigureOut">
              <a:rPr lang="zh-CN" altLang="en-US" smtClean="0"/>
              <a:t>2024/11/23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5B38B04-7060-45E1-B15C-B980B95B0C16}" type="slidenum">
              <a:rPr lang="zh-CN" altLang="en-US" smtClean="0"/>
              <a:t>‹#›</a:t>
            </a:fld>
            <a:endParaRPr lang="zh-CN" altLang="en-US"/>
          </a:p>
        </p:txBody>
      </p:sp>
    </p:spTree>
    <p:extLst>
      <p:ext uri="{BB962C8B-B14F-4D97-AF65-F5344CB8AC3E}">
        <p14:creationId xmlns:p14="http://schemas.microsoft.com/office/powerpoint/2010/main" val="196926245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905513AA-8199-4004-9AC0-7FD933396CD1}" type="datetimeFigureOut">
              <a:rPr lang="zh-CN" altLang="en-US" smtClean="0"/>
              <a:t>2024/11/23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5B38B04-7060-45E1-B15C-B980B95B0C16}" type="slidenum">
              <a:rPr lang="zh-CN" altLang="en-US" smtClean="0"/>
              <a:t>‹#›</a:t>
            </a:fld>
            <a:endParaRPr lang="zh-CN" altLang="en-US"/>
          </a:p>
        </p:txBody>
      </p:sp>
    </p:spTree>
    <p:extLst>
      <p:ext uri="{BB962C8B-B14F-4D97-AF65-F5344CB8AC3E}">
        <p14:creationId xmlns:p14="http://schemas.microsoft.com/office/powerpoint/2010/main" val="100814765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905513AA-8199-4004-9AC0-7FD933396CD1}" type="datetimeFigureOut">
              <a:rPr lang="zh-CN" altLang="en-US" smtClean="0"/>
              <a:t>2024/11/23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5B38B04-7060-45E1-B15C-B980B95B0C16}" type="slidenum">
              <a:rPr lang="zh-CN" altLang="en-US" smtClean="0"/>
              <a:t>‹#›</a:t>
            </a:fld>
            <a:endParaRPr lang="zh-CN" altLang="en-US"/>
          </a:p>
        </p:txBody>
      </p:sp>
    </p:spTree>
    <p:extLst>
      <p:ext uri="{BB962C8B-B14F-4D97-AF65-F5344CB8AC3E}">
        <p14:creationId xmlns:p14="http://schemas.microsoft.com/office/powerpoint/2010/main" val="72118820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905513AA-8199-4004-9AC0-7FD933396CD1}" type="datetimeFigureOut">
              <a:rPr lang="zh-CN" altLang="en-US" smtClean="0"/>
              <a:t>2024/11/23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5B38B04-7060-45E1-B15C-B980B95B0C16}" type="slidenum">
              <a:rPr lang="zh-CN" altLang="en-US" smtClean="0"/>
              <a:t>‹#›</a:t>
            </a:fld>
            <a:endParaRPr lang="zh-CN" altLang="en-US"/>
          </a:p>
        </p:txBody>
      </p:sp>
    </p:spTree>
    <p:extLst>
      <p:ext uri="{BB962C8B-B14F-4D97-AF65-F5344CB8AC3E}">
        <p14:creationId xmlns:p14="http://schemas.microsoft.com/office/powerpoint/2010/main" val="15360122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905513AA-8199-4004-9AC0-7FD933396CD1}" type="datetimeFigureOut">
              <a:rPr lang="zh-CN" altLang="en-US" smtClean="0"/>
              <a:t>2024/11/23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5B38B04-7060-45E1-B15C-B980B95B0C16}" type="slidenum">
              <a:rPr lang="zh-CN" altLang="en-US" smtClean="0"/>
              <a:t>‹#›</a:t>
            </a:fld>
            <a:endParaRPr lang="zh-CN" altLang="en-US"/>
          </a:p>
        </p:txBody>
      </p:sp>
    </p:spTree>
    <p:extLst>
      <p:ext uri="{BB962C8B-B14F-4D97-AF65-F5344CB8AC3E}">
        <p14:creationId xmlns:p14="http://schemas.microsoft.com/office/powerpoint/2010/main" val="6930757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905513AA-8199-4004-9AC0-7FD933396CD1}" type="datetimeFigureOut">
              <a:rPr lang="zh-CN" altLang="en-US" smtClean="0"/>
              <a:t>2024/11/23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5B38B04-7060-45E1-B15C-B980B95B0C16}" type="slidenum">
              <a:rPr lang="zh-CN" altLang="en-US" smtClean="0"/>
              <a:t>‹#›</a:t>
            </a:fld>
            <a:endParaRPr lang="zh-CN" altLang="en-US"/>
          </a:p>
        </p:txBody>
      </p:sp>
    </p:spTree>
    <p:extLst>
      <p:ext uri="{BB962C8B-B14F-4D97-AF65-F5344CB8AC3E}">
        <p14:creationId xmlns:p14="http://schemas.microsoft.com/office/powerpoint/2010/main" val="35447386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905513AA-8199-4004-9AC0-7FD933396CD1}" type="datetimeFigureOut">
              <a:rPr lang="zh-CN" altLang="en-US" smtClean="0"/>
              <a:t>2024/11/23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5B38B04-7060-45E1-B15C-B980B95B0C16}" type="slidenum">
              <a:rPr lang="zh-CN" altLang="en-US" smtClean="0"/>
              <a:t>‹#›</a:t>
            </a:fld>
            <a:endParaRPr lang="zh-CN" altLang="en-US"/>
          </a:p>
        </p:txBody>
      </p:sp>
    </p:spTree>
    <p:extLst>
      <p:ext uri="{BB962C8B-B14F-4D97-AF65-F5344CB8AC3E}">
        <p14:creationId xmlns:p14="http://schemas.microsoft.com/office/powerpoint/2010/main" val="293673610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05513AA-8199-4004-9AC0-7FD933396CD1}" type="datetimeFigureOut">
              <a:rPr lang="zh-CN" altLang="en-US" smtClean="0"/>
              <a:t>2024/11/23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5B38B04-7060-45E1-B15C-B980B95B0C16}" type="slidenum">
              <a:rPr lang="zh-CN" altLang="en-US" smtClean="0"/>
              <a:t>‹#›</a:t>
            </a:fld>
            <a:endParaRPr lang="zh-CN" altLang="en-US"/>
          </a:p>
        </p:txBody>
      </p:sp>
    </p:spTree>
    <p:extLst>
      <p:ext uri="{BB962C8B-B14F-4D97-AF65-F5344CB8AC3E}">
        <p14:creationId xmlns:p14="http://schemas.microsoft.com/office/powerpoint/2010/main" val="7250181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905513AA-8199-4004-9AC0-7FD933396CD1}" type="datetimeFigureOut">
              <a:rPr lang="zh-CN" altLang="en-US" smtClean="0"/>
              <a:t>2024/11/23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5B38B04-7060-45E1-B15C-B980B95B0C16}" type="slidenum">
              <a:rPr lang="zh-CN" altLang="en-US" smtClean="0"/>
              <a:t>‹#›</a:t>
            </a:fld>
            <a:endParaRPr lang="zh-CN" altLang="en-US"/>
          </a:p>
        </p:txBody>
      </p:sp>
    </p:spTree>
    <p:extLst>
      <p:ext uri="{BB962C8B-B14F-4D97-AF65-F5344CB8AC3E}">
        <p14:creationId xmlns:p14="http://schemas.microsoft.com/office/powerpoint/2010/main" val="27501344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905513AA-8199-4004-9AC0-7FD933396CD1}" type="datetimeFigureOut">
              <a:rPr lang="zh-CN" altLang="en-US" smtClean="0"/>
              <a:t>2024/11/23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5B38B04-7060-45E1-B15C-B980B95B0C16}" type="slidenum">
              <a:rPr lang="zh-CN" altLang="en-US" smtClean="0"/>
              <a:t>‹#›</a:t>
            </a:fld>
            <a:endParaRPr lang="zh-CN" altLang="en-US"/>
          </a:p>
        </p:txBody>
      </p:sp>
    </p:spTree>
    <p:extLst>
      <p:ext uri="{BB962C8B-B14F-4D97-AF65-F5344CB8AC3E}">
        <p14:creationId xmlns:p14="http://schemas.microsoft.com/office/powerpoint/2010/main" val="7361481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05513AA-8199-4004-9AC0-7FD933396CD1}" type="datetimeFigureOut">
              <a:rPr lang="zh-CN" altLang="en-US" smtClean="0"/>
              <a:t>2024/11/23</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5B38B04-7060-45E1-B15C-B980B95B0C16}" type="slidenum">
              <a:rPr lang="zh-CN" altLang="en-US" smtClean="0"/>
              <a:t>‹#›</a:t>
            </a:fld>
            <a:endParaRPr lang="zh-CN" altLang="en-US"/>
          </a:p>
        </p:txBody>
      </p:sp>
    </p:spTree>
    <p:extLst>
      <p:ext uri="{BB962C8B-B14F-4D97-AF65-F5344CB8AC3E}">
        <p14:creationId xmlns:p14="http://schemas.microsoft.com/office/powerpoint/2010/main" val="332268136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en-US" dirty="0"/>
              <a:t>第</a:t>
            </a:r>
            <a:r>
              <a:rPr lang="en-US" altLang="zh-CN" dirty="0"/>
              <a:t>4</a:t>
            </a:r>
            <a:r>
              <a:rPr lang="zh-CN" altLang="en-US" dirty="0"/>
              <a:t>章 </a:t>
            </a:r>
            <a:r>
              <a:rPr lang="en-US" altLang="zh-CN" dirty="0" err="1"/>
              <a:t>ArkUI</a:t>
            </a:r>
            <a:r>
              <a:rPr lang="zh-CN" altLang="en-US" dirty="0"/>
              <a:t>基础开发</a:t>
            </a:r>
          </a:p>
        </p:txBody>
      </p:sp>
      <p:sp>
        <p:nvSpPr>
          <p:cNvPr id="3" name="副标题 2"/>
          <p:cNvSpPr>
            <a:spLocks noGrp="1"/>
          </p:cNvSpPr>
          <p:nvPr>
            <p:ph type="subTitle" idx="1"/>
          </p:nvPr>
        </p:nvSpPr>
        <p:spPr/>
        <p:txBody>
          <a:bodyPr/>
          <a:lstStyle/>
          <a:p>
            <a:endParaRPr lang="zh-CN" altLang="en-US" dirty="0"/>
          </a:p>
        </p:txBody>
      </p:sp>
    </p:spTree>
    <p:extLst>
      <p:ext uri="{BB962C8B-B14F-4D97-AF65-F5344CB8AC3E}">
        <p14:creationId xmlns:p14="http://schemas.microsoft.com/office/powerpoint/2010/main" val="266660146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4.2.3  </a:t>
            </a:r>
            <a:r>
              <a:rPr lang="zh-CN" altLang="en-US" dirty="0"/>
              <a:t>声明式开发范式的整体架构</a:t>
            </a:r>
          </a:p>
        </p:txBody>
      </p:sp>
      <p:pic>
        <p:nvPicPr>
          <p:cNvPr id="7" name="图片 6">
            <a:extLst>
              <a:ext uri="{FF2B5EF4-FFF2-40B4-BE49-F238E27FC236}">
                <a16:creationId xmlns:a16="http://schemas.microsoft.com/office/drawing/2014/main" id="{DA5C91D7-F474-503F-A9C3-047D28966C50}"/>
              </a:ext>
            </a:extLst>
          </p:cNvPr>
          <p:cNvPicPr>
            <a:picLocks noChangeAspect="1"/>
          </p:cNvPicPr>
          <p:nvPr/>
        </p:nvPicPr>
        <p:blipFill>
          <a:blip r:embed="rId2"/>
          <a:stretch>
            <a:fillRect/>
          </a:stretch>
        </p:blipFill>
        <p:spPr>
          <a:xfrm>
            <a:off x="3823583" y="1364412"/>
            <a:ext cx="4544835" cy="5493588"/>
          </a:xfrm>
          <a:prstGeom prst="rect">
            <a:avLst/>
          </a:prstGeom>
        </p:spPr>
      </p:pic>
    </p:spTree>
    <p:extLst>
      <p:ext uri="{BB962C8B-B14F-4D97-AF65-F5344CB8AC3E}">
        <p14:creationId xmlns:p14="http://schemas.microsoft.com/office/powerpoint/2010/main" val="254571456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4.2.4  </a:t>
            </a:r>
            <a:r>
              <a:rPr lang="zh-CN" altLang="en-US" dirty="0"/>
              <a:t>声明式开发范式的基本组成</a:t>
            </a:r>
          </a:p>
        </p:txBody>
      </p:sp>
      <p:pic>
        <p:nvPicPr>
          <p:cNvPr id="7" name="图片 6">
            <a:extLst>
              <a:ext uri="{FF2B5EF4-FFF2-40B4-BE49-F238E27FC236}">
                <a16:creationId xmlns:a16="http://schemas.microsoft.com/office/drawing/2014/main" id="{F91DBFEC-C4FE-29E8-02AF-96D48211965D}"/>
              </a:ext>
            </a:extLst>
          </p:cNvPr>
          <p:cNvPicPr>
            <a:picLocks noChangeAspect="1"/>
          </p:cNvPicPr>
          <p:nvPr/>
        </p:nvPicPr>
        <p:blipFill>
          <a:blip r:embed="rId2"/>
          <a:stretch>
            <a:fillRect/>
          </a:stretch>
        </p:blipFill>
        <p:spPr>
          <a:xfrm>
            <a:off x="3336154" y="1268364"/>
            <a:ext cx="5519693" cy="5589636"/>
          </a:xfrm>
          <a:prstGeom prst="rect">
            <a:avLst/>
          </a:prstGeom>
        </p:spPr>
      </p:pic>
    </p:spTree>
    <p:extLst>
      <p:ext uri="{BB962C8B-B14F-4D97-AF65-F5344CB8AC3E}">
        <p14:creationId xmlns:p14="http://schemas.microsoft.com/office/powerpoint/2010/main" val="347707583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4.3  </a:t>
            </a:r>
            <a:r>
              <a:rPr lang="zh-CN" altLang="en-US" dirty="0"/>
              <a:t>常用的组件</a:t>
            </a:r>
          </a:p>
        </p:txBody>
      </p:sp>
      <p:sp>
        <p:nvSpPr>
          <p:cNvPr id="3" name="内容占位符 2"/>
          <p:cNvSpPr>
            <a:spLocks noGrp="1"/>
          </p:cNvSpPr>
          <p:nvPr>
            <p:ph idx="1"/>
          </p:nvPr>
        </p:nvSpPr>
        <p:spPr/>
        <p:txBody>
          <a:bodyPr>
            <a:normAutofit fontScale="85000" lnSpcReduction="20000"/>
          </a:bodyPr>
          <a:lstStyle/>
          <a:p>
            <a:r>
              <a:rPr lang="zh-CN" altLang="en-US" dirty="0"/>
              <a:t>基础组件：</a:t>
            </a:r>
            <a:r>
              <a:rPr lang="en-US" altLang="zh-CN" dirty="0"/>
              <a:t>Blank</a:t>
            </a:r>
            <a:r>
              <a:rPr lang="zh-CN" altLang="en-US" dirty="0"/>
              <a:t>、</a:t>
            </a:r>
            <a:r>
              <a:rPr lang="en-US" altLang="zh-CN" dirty="0"/>
              <a:t>Button</a:t>
            </a:r>
            <a:r>
              <a:rPr lang="zh-CN" altLang="en-US" dirty="0"/>
              <a:t>、</a:t>
            </a:r>
            <a:r>
              <a:rPr lang="en-US" altLang="zh-CN" dirty="0"/>
              <a:t>Checkbox</a:t>
            </a:r>
            <a:r>
              <a:rPr lang="zh-CN" altLang="en-US" dirty="0"/>
              <a:t>、</a:t>
            </a:r>
            <a:r>
              <a:rPr lang="en-US" altLang="zh-CN" dirty="0" err="1"/>
              <a:t>CheckboxGroup</a:t>
            </a:r>
            <a:r>
              <a:rPr lang="zh-CN" altLang="en-US" dirty="0"/>
              <a:t>、</a:t>
            </a:r>
            <a:r>
              <a:rPr lang="en-US" altLang="zh-CN" dirty="0" err="1"/>
              <a:t>DataPanel</a:t>
            </a:r>
            <a:r>
              <a:rPr lang="zh-CN" altLang="en-US" dirty="0"/>
              <a:t>、</a:t>
            </a:r>
            <a:r>
              <a:rPr lang="en-US" altLang="zh-CN" dirty="0" err="1"/>
              <a:t>DatePicker</a:t>
            </a:r>
            <a:r>
              <a:rPr lang="zh-CN" altLang="en-US" dirty="0"/>
              <a:t>、</a:t>
            </a:r>
            <a:r>
              <a:rPr lang="en-US" altLang="zh-CN" dirty="0"/>
              <a:t>Divider</a:t>
            </a:r>
            <a:r>
              <a:rPr lang="zh-CN" altLang="en-US" dirty="0"/>
              <a:t>、</a:t>
            </a:r>
            <a:r>
              <a:rPr lang="en-US" altLang="zh-CN" dirty="0"/>
              <a:t>Gauge</a:t>
            </a:r>
            <a:r>
              <a:rPr lang="zh-CN" altLang="en-US" dirty="0"/>
              <a:t>、</a:t>
            </a:r>
            <a:r>
              <a:rPr lang="en-US" altLang="zh-CN" dirty="0"/>
              <a:t>Image</a:t>
            </a:r>
            <a:r>
              <a:rPr lang="zh-CN" altLang="en-US" dirty="0"/>
              <a:t>、</a:t>
            </a:r>
            <a:r>
              <a:rPr lang="en-US" altLang="zh-CN" dirty="0" err="1"/>
              <a:t>ImageAnimator</a:t>
            </a:r>
            <a:r>
              <a:rPr lang="zh-CN" altLang="en-US" dirty="0"/>
              <a:t>、</a:t>
            </a:r>
            <a:r>
              <a:rPr lang="en-US" altLang="zh-CN" dirty="0" err="1"/>
              <a:t>LoadingProgress</a:t>
            </a:r>
            <a:r>
              <a:rPr lang="zh-CN" altLang="en-US" dirty="0"/>
              <a:t>、</a:t>
            </a:r>
            <a:r>
              <a:rPr lang="en-US" altLang="zh-CN" dirty="0"/>
              <a:t>Marquee</a:t>
            </a:r>
            <a:r>
              <a:rPr lang="zh-CN" altLang="en-US" dirty="0"/>
              <a:t>、</a:t>
            </a:r>
            <a:r>
              <a:rPr lang="en-US" altLang="zh-CN" dirty="0"/>
              <a:t>Navigation</a:t>
            </a:r>
            <a:r>
              <a:rPr lang="zh-CN" altLang="en-US" dirty="0"/>
              <a:t>、</a:t>
            </a:r>
            <a:r>
              <a:rPr lang="en-US" altLang="zh-CN" dirty="0" err="1"/>
              <a:t>PatternLock</a:t>
            </a:r>
            <a:r>
              <a:rPr lang="zh-CN" altLang="en-US" dirty="0"/>
              <a:t>、</a:t>
            </a:r>
            <a:r>
              <a:rPr lang="en-US" altLang="zh-CN" dirty="0"/>
              <a:t>Progress</a:t>
            </a:r>
            <a:r>
              <a:rPr lang="zh-CN" altLang="en-US" dirty="0"/>
              <a:t>、</a:t>
            </a:r>
            <a:r>
              <a:rPr lang="en-US" altLang="zh-CN" dirty="0" err="1"/>
              <a:t>QRCode</a:t>
            </a:r>
            <a:r>
              <a:rPr lang="zh-CN" altLang="en-US" dirty="0"/>
              <a:t>、</a:t>
            </a:r>
            <a:r>
              <a:rPr lang="en-US" altLang="zh-CN" dirty="0"/>
              <a:t>Radio</a:t>
            </a:r>
            <a:r>
              <a:rPr lang="zh-CN" altLang="en-US" dirty="0"/>
              <a:t>、</a:t>
            </a:r>
            <a:r>
              <a:rPr lang="en-US" altLang="zh-CN" dirty="0"/>
              <a:t>Rating</a:t>
            </a:r>
            <a:r>
              <a:rPr lang="zh-CN" altLang="en-US" dirty="0"/>
              <a:t>、</a:t>
            </a:r>
            <a:r>
              <a:rPr lang="en-US" altLang="zh-CN" dirty="0" err="1"/>
              <a:t>RichText</a:t>
            </a:r>
            <a:r>
              <a:rPr lang="zh-CN" altLang="en-US" dirty="0"/>
              <a:t>、</a:t>
            </a:r>
            <a:r>
              <a:rPr lang="en-US" altLang="zh-CN" dirty="0" err="1"/>
              <a:t>ScrollBar</a:t>
            </a:r>
            <a:r>
              <a:rPr lang="zh-CN" altLang="en-US" dirty="0"/>
              <a:t>、</a:t>
            </a:r>
            <a:r>
              <a:rPr lang="en-US" altLang="zh-CN" dirty="0"/>
              <a:t>Search</a:t>
            </a:r>
            <a:r>
              <a:rPr lang="zh-CN" altLang="en-US" dirty="0"/>
              <a:t>、</a:t>
            </a:r>
            <a:r>
              <a:rPr lang="en-US" altLang="zh-CN" dirty="0"/>
              <a:t>Select</a:t>
            </a:r>
            <a:r>
              <a:rPr lang="zh-CN" altLang="en-US" dirty="0"/>
              <a:t>、</a:t>
            </a:r>
            <a:r>
              <a:rPr lang="en-US" altLang="zh-CN" dirty="0"/>
              <a:t>Slider</a:t>
            </a:r>
            <a:r>
              <a:rPr lang="zh-CN" altLang="en-US" dirty="0"/>
              <a:t>、</a:t>
            </a:r>
            <a:r>
              <a:rPr lang="en-US" altLang="zh-CN" dirty="0"/>
              <a:t>Span</a:t>
            </a:r>
            <a:r>
              <a:rPr lang="zh-CN" altLang="en-US" dirty="0"/>
              <a:t>、</a:t>
            </a:r>
            <a:r>
              <a:rPr lang="en-US" altLang="zh-CN" dirty="0"/>
              <a:t>Stepper</a:t>
            </a:r>
            <a:r>
              <a:rPr lang="zh-CN" altLang="en-US" dirty="0"/>
              <a:t>、</a:t>
            </a:r>
            <a:r>
              <a:rPr lang="en-US" altLang="zh-CN" dirty="0" err="1"/>
              <a:t>StepperItem</a:t>
            </a:r>
            <a:r>
              <a:rPr lang="zh-CN" altLang="en-US" dirty="0"/>
              <a:t>、</a:t>
            </a:r>
            <a:r>
              <a:rPr lang="en-US" altLang="zh-CN" dirty="0"/>
              <a:t>Text</a:t>
            </a:r>
            <a:r>
              <a:rPr lang="zh-CN" altLang="en-US" dirty="0"/>
              <a:t>、</a:t>
            </a:r>
            <a:r>
              <a:rPr lang="en-US" altLang="zh-CN" dirty="0" err="1"/>
              <a:t>TextArea</a:t>
            </a:r>
            <a:r>
              <a:rPr lang="zh-CN" altLang="en-US" dirty="0"/>
              <a:t>、</a:t>
            </a:r>
            <a:r>
              <a:rPr lang="en-US" altLang="zh-CN" dirty="0" err="1"/>
              <a:t>TextClock</a:t>
            </a:r>
            <a:r>
              <a:rPr lang="zh-CN" altLang="en-US" dirty="0"/>
              <a:t>、</a:t>
            </a:r>
            <a:r>
              <a:rPr lang="en-US" altLang="zh-CN" dirty="0" err="1"/>
              <a:t>TextInput</a:t>
            </a:r>
            <a:r>
              <a:rPr lang="zh-CN" altLang="en-US" dirty="0"/>
              <a:t>、</a:t>
            </a:r>
            <a:r>
              <a:rPr lang="en-US" altLang="zh-CN" dirty="0" err="1"/>
              <a:t>TextPicker</a:t>
            </a:r>
            <a:r>
              <a:rPr lang="zh-CN" altLang="en-US" dirty="0"/>
              <a:t>、</a:t>
            </a:r>
            <a:r>
              <a:rPr lang="en-US" altLang="zh-CN" dirty="0" err="1"/>
              <a:t>TextTimer</a:t>
            </a:r>
            <a:r>
              <a:rPr lang="zh-CN" altLang="en-US" dirty="0"/>
              <a:t>、</a:t>
            </a:r>
            <a:r>
              <a:rPr lang="en-US" altLang="zh-CN" dirty="0" err="1"/>
              <a:t>TimePicker</a:t>
            </a:r>
            <a:r>
              <a:rPr lang="zh-CN" altLang="en-US" dirty="0"/>
              <a:t>、</a:t>
            </a:r>
            <a:r>
              <a:rPr lang="en-US" altLang="zh-CN" dirty="0"/>
              <a:t>Toggle</a:t>
            </a:r>
            <a:r>
              <a:rPr lang="zh-CN" altLang="en-US" dirty="0"/>
              <a:t>、</a:t>
            </a:r>
            <a:r>
              <a:rPr lang="en-US" altLang="zh-CN" dirty="0"/>
              <a:t>Web</a:t>
            </a:r>
            <a:r>
              <a:rPr lang="zh-CN" altLang="en-US" dirty="0"/>
              <a:t>、</a:t>
            </a:r>
            <a:r>
              <a:rPr lang="en-US" altLang="zh-CN" dirty="0" err="1"/>
              <a:t>SymbolGlyph</a:t>
            </a:r>
            <a:endParaRPr lang="en-US" altLang="zh-CN" dirty="0"/>
          </a:p>
          <a:p>
            <a:r>
              <a:rPr lang="zh-CN" altLang="en-US" dirty="0"/>
              <a:t>容器组件：</a:t>
            </a:r>
            <a:r>
              <a:rPr lang="en-US" altLang="zh-CN" dirty="0" err="1"/>
              <a:t>AlphabetIndexer</a:t>
            </a:r>
            <a:r>
              <a:rPr lang="zh-CN" altLang="en-US" dirty="0"/>
              <a:t>、</a:t>
            </a:r>
            <a:r>
              <a:rPr lang="en-US" altLang="zh-CN" dirty="0"/>
              <a:t>Badge</a:t>
            </a:r>
            <a:r>
              <a:rPr lang="zh-CN" altLang="en-US" dirty="0"/>
              <a:t>、</a:t>
            </a:r>
            <a:r>
              <a:rPr lang="en-US" altLang="zh-CN" dirty="0"/>
              <a:t>Column</a:t>
            </a:r>
            <a:r>
              <a:rPr lang="zh-CN" altLang="en-US" dirty="0"/>
              <a:t>、</a:t>
            </a:r>
            <a:r>
              <a:rPr lang="en-US" altLang="zh-CN" dirty="0" err="1"/>
              <a:t>ColumnSplit</a:t>
            </a:r>
            <a:r>
              <a:rPr lang="zh-CN" altLang="en-US" dirty="0"/>
              <a:t>、</a:t>
            </a:r>
            <a:r>
              <a:rPr lang="en-US" altLang="zh-CN" dirty="0"/>
              <a:t>Counter</a:t>
            </a:r>
            <a:r>
              <a:rPr lang="zh-CN" altLang="en-US" dirty="0"/>
              <a:t>、</a:t>
            </a:r>
            <a:r>
              <a:rPr lang="en-US" altLang="zh-CN" dirty="0"/>
              <a:t>Flex</a:t>
            </a:r>
            <a:r>
              <a:rPr lang="zh-CN" altLang="en-US" dirty="0"/>
              <a:t>、</a:t>
            </a:r>
            <a:r>
              <a:rPr lang="en-US" altLang="zh-CN" dirty="0" err="1"/>
              <a:t>GridContainer</a:t>
            </a:r>
            <a:r>
              <a:rPr lang="zh-CN" altLang="en-US" dirty="0"/>
              <a:t>、</a:t>
            </a:r>
            <a:r>
              <a:rPr lang="en-US" altLang="zh-CN" dirty="0" err="1"/>
              <a:t>GridCol</a:t>
            </a:r>
            <a:r>
              <a:rPr lang="zh-CN" altLang="en-US" dirty="0"/>
              <a:t>、</a:t>
            </a:r>
            <a:r>
              <a:rPr lang="en-US" altLang="zh-CN" dirty="0" err="1"/>
              <a:t>GridRow</a:t>
            </a:r>
            <a:r>
              <a:rPr lang="zh-CN" altLang="en-US" dirty="0"/>
              <a:t>、</a:t>
            </a:r>
            <a:r>
              <a:rPr lang="en-US" altLang="zh-CN" dirty="0"/>
              <a:t>Grid</a:t>
            </a:r>
            <a:r>
              <a:rPr lang="zh-CN" altLang="en-US" dirty="0"/>
              <a:t>、</a:t>
            </a:r>
            <a:r>
              <a:rPr lang="en-US" altLang="zh-CN" dirty="0" err="1"/>
              <a:t>GridItem</a:t>
            </a:r>
            <a:r>
              <a:rPr lang="zh-CN" altLang="en-US" dirty="0"/>
              <a:t>、</a:t>
            </a:r>
            <a:r>
              <a:rPr lang="en-US" altLang="zh-CN" dirty="0"/>
              <a:t>List</a:t>
            </a:r>
            <a:r>
              <a:rPr lang="zh-CN" altLang="en-US" dirty="0"/>
              <a:t>、</a:t>
            </a:r>
            <a:r>
              <a:rPr lang="en-US" altLang="zh-CN" dirty="0" err="1"/>
              <a:t>ListItem</a:t>
            </a:r>
            <a:r>
              <a:rPr lang="zh-CN" altLang="en-US" dirty="0"/>
              <a:t>、</a:t>
            </a:r>
            <a:r>
              <a:rPr lang="en-US" altLang="zh-CN" dirty="0"/>
              <a:t>Navigator</a:t>
            </a:r>
            <a:r>
              <a:rPr lang="zh-CN" altLang="en-US" dirty="0"/>
              <a:t>、</a:t>
            </a:r>
            <a:r>
              <a:rPr lang="en-US" altLang="zh-CN" dirty="0"/>
              <a:t>Refresh</a:t>
            </a:r>
            <a:r>
              <a:rPr lang="zh-CN" altLang="en-US" dirty="0"/>
              <a:t>、</a:t>
            </a:r>
            <a:r>
              <a:rPr lang="en-US" altLang="zh-CN" dirty="0" err="1"/>
              <a:t>RelativeContainer</a:t>
            </a:r>
            <a:r>
              <a:rPr lang="zh-CN" altLang="en-US" dirty="0"/>
              <a:t>、</a:t>
            </a:r>
            <a:r>
              <a:rPr lang="en-US" altLang="zh-CN" dirty="0"/>
              <a:t>Row</a:t>
            </a:r>
            <a:r>
              <a:rPr lang="zh-CN" altLang="en-US" dirty="0"/>
              <a:t>、</a:t>
            </a:r>
            <a:r>
              <a:rPr lang="en-US" altLang="zh-CN" dirty="0" err="1"/>
              <a:t>RowSplit</a:t>
            </a:r>
            <a:r>
              <a:rPr lang="zh-CN" altLang="en-US" dirty="0"/>
              <a:t>、</a:t>
            </a:r>
            <a:r>
              <a:rPr lang="en-US" altLang="zh-CN" dirty="0"/>
              <a:t>Scroll</a:t>
            </a:r>
            <a:r>
              <a:rPr lang="zh-CN" altLang="en-US" dirty="0"/>
              <a:t>、</a:t>
            </a:r>
            <a:r>
              <a:rPr lang="en-US" altLang="zh-CN" dirty="0" err="1"/>
              <a:t>SideBarContainer</a:t>
            </a:r>
            <a:r>
              <a:rPr lang="zh-CN" altLang="en-US" dirty="0"/>
              <a:t>、</a:t>
            </a:r>
            <a:r>
              <a:rPr lang="en-US" altLang="zh-CN" dirty="0"/>
              <a:t>Stack</a:t>
            </a:r>
            <a:r>
              <a:rPr lang="zh-CN" altLang="en-US" dirty="0"/>
              <a:t>、</a:t>
            </a:r>
            <a:r>
              <a:rPr lang="en-US" altLang="zh-CN" dirty="0"/>
              <a:t>Swiper</a:t>
            </a:r>
            <a:r>
              <a:rPr lang="zh-CN" altLang="en-US" dirty="0"/>
              <a:t>、</a:t>
            </a:r>
            <a:r>
              <a:rPr lang="en-US" altLang="zh-CN" dirty="0"/>
              <a:t>Tabs</a:t>
            </a:r>
            <a:r>
              <a:rPr lang="zh-CN" altLang="en-US" dirty="0"/>
              <a:t>、</a:t>
            </a:r>
            <a:r>
              <a:rPr lang="en-US" altLang="zh-CN" dirty="0" err="1"/>
              <a:t>TabContent</a:t>
            </a:r>
            <a:endParaRPr lang="en-US" altLang="zh-CN" dirty="0"/>
          </a:p>
          <a:p>
            <a:r>
              <a:rPr lang="zh-CN" altLang="en-US" dirty="0"/>
              <a:t>媒体组件：</a:t>
            </a:r>
            <a:r>
              <a:rPr lang="en-US" altLang="zh-CN" dirty="0"/>
              <a:t>Video</a:t>
            </a:r>
          </a:p>
          <a:p>
            <a:r>
              <a:rPr lang="zh-CN" altLang="en-US" dirty="0"/>
              <a:t>绘制组件：</a:t>
            </a:r>
            <a:r>
              <a:rPr lang="en-US" altLang="zh-CN" dirty="0"/>
              <a:t>Circle</a:t>
            </a:r>
            <a:r>
              <a:rPr lang="zh-CN" altLang="en-US" dirty="0"/>
              <a:t>、</a:t>
            </a:r>
            <a:r>
              <a:rPr lang="en-US" altLang="zh-CN" dirty="0"/>
              <a:t>Ellipse</a:t>
            </a:r>
            <a:r>
              <a:rPr lang="zh-CN" altLang="en-US" dirty="0"/>
              <a:t>、</a:t>
            </a:r>
            <a:r>
              <a:rPr lang="en-US" altLang="zh-CN" dirty="0"/>
              <a:t>Line</a:t>
            </a:r>
            <a:r>
              <a:rPr lang="zh-CN" altLang="en-US" dirty="0"/>
              <a:t>、</a:t>
            </a:r>
            <a:r>
              <a:rPr lang="en-US" altLang="zh-CN" dirty="0"/>
              <a:t>Polyline</a:t>
            </a:r>
            <a:r>
              <a:rPr lang="zh-CN" altLang="en-US" dirty="0"/>
              <a:t>、</a:t>
            </a:r>
            <a:r>
              <a:rPr lang="en-US" altLang="zh-CN" dirty="0"/>
              <a:t>Polygon</a:t>
            </a:r>
            <a:r>
              <a:rPr lang="zh-CN" altLang="en-US" dirty="0"/>
              <a:t>、</a:t>
            </a:r>
            <a:r>
              <a:rPr lang="en-US" altLang="zh-CN" dirty="0"/>
              <a:t>Path</a:t>
            </a:r>
            <a:r>
              <a:rPr lang="zh-CN" altLang="en-US" dirty="0"/>
              <a:t>、</a:t>
            </a:r>
            <a:r>
              <a:rPr lang="en-US" altLang="zh-CN" dirty="0" err="1"/>
              <a:t>Rect</a:t>
            </a:r>
            <a:r>
              <a:rPr lang="zh-CN" altLang="en-US" dirty="0"/>
              <a:t>、</a:t>
            </a:r>
            <a:r>
              <a:rPr lang="en-US" altLang="zh-CN" dirty="0"/>
              <a:t>Shape</a:t>
            </a:r>
          </a:p>
          <a:p>
            <a:r>
              <a:rPr lang="zh-CN" altLang="en-US" dirty="0"/>
              <a:t>画布组件：</a:t>
            </a:r>
            <a:r>
              <a:rPr lang="en-US" altLang="zh-CN" dirty="0"/>
              <a:t>Canvas</a:t>
            </a:r>
          </a:p>
        </p:txBody>
      </p:sp>
    </p:spTree>
    <p:extLst>
      <p:ext uri="{BB962C8B-B14F-4D97-AF65-F5344CB8AC3E}">
        <p14:creationId xmlns:p14="http://schemas.microsoft.com/office/powerpoint/2010/main" val="297850538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4.4  </a:t>
            </a:r>
            <a:r>
              <a:rPr lang="zh-CN" altLang="en-US" dirty="0"/>
              <a:t>基础组件详解</a:t>
            </a:r>
          </a:p>
        </p:txBody>
      </p:sp>
      <p:sp>
        <p:nvSpPr>
          <p:cNvPr id="3" name="内容占位符 2"/>
          <p:cNvSpPr>
            <a:spLocks noGrp="1"/>
          </p:cNvSpPr>
          <p:nvPr>
            <p:ph idx="1"/>
          </p:nvPr>
        </p:nvSpPr>
        <p:spPr/>
        <p:txBody>
          <a:bodyPr/>
          <a:lstStyle/>
          <a:p>
            <a:pPr marL="0" indent="0">
              <a:buNone/>
            </a:pPr>
            <a:r>
              <a:rPr lang="zh-CN" altLang="en-US" dirty="0"/>
              <a:t>本节演示如何使用基础组件。相关示例可以在</a:t>
            </a:r>
            <a:r>
              <a:rPr lang="en-US" altLang="zh-CN" dirty="0" err="1"/>
              <a:t>ArkUIBasicComponents</a:t>
            </a:r>
            <a:r>
              <a:rPr lang="zh-CN" altLang="en-US" dirty="0"/>
              <a:t>应用中找到。</a:t>
            </a:r>
          </a:p>
        </p:txBody>
      </p:sp>
    </p:spTree>
    <p:extLst>
      <p:ext uri="{BB962C8B-B14F-4D97-AF65-F5344CB8AC3E}">
        <p14:creationId xmlns:p14="http://schemas.microsoft.com/office/powerpoint/2010/main" val="178983033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28352" y="378004"/>
            <a:ext cx="10515600" cy="1325563"/>
          </a:xfrm>
        </p:spPr>
        <p:txBody>
          <a:bodyPr/>
          <a:lstStyle/>
          <a:p>
            <a:r>
              <a:rPr lang="en-US" altLang="zh-CN" dirty="0"/>
              <a:t>4.4.1  Blank</a:t>
            </a:r>
            <a:endParaRPr lang="zh-CN" altLang="en-US" dirty="0"/>
          </a:p>
        </p:txBody>
      </p:sp>
      <p:sp>
        <p:nvSpPr>
          <p:cNvPr id="3" name="内容占位符 2"/>
          <p:cNvSpPr>
            <a:spLocks noGrp="1"/>
          </p:cNvSpPr>
          <p:nvPr>
            <p:ph idx="1"/>
          </p:nvPr>
        </p:nvSpPr>
        <p:spPr/>
        <p:txBody>
          <a:bodyPr>
            <a:normAutofit/>
          </a:bodyPr>
          <a:lstStyle/>
          <a:p>
            <a:pPr marL="0" indent="0">
              <a:buNone/>
            </a:pPr>
            <a:r>
              <a:rPr lang="en-US" altLang="zh-CN" dirty="0"/>
              <a:t>Blank</a:t>
            </a:r>
            <a:r>
              <a:rPr lang="zh-CN" altLang="en-US" dirty="0"/>
              <a:t>是空白填充组件，在容器主轴方向上，空白填充组件具有自动填充容器空余部分的能力。</a:t>
            </a:r>
          </a:p>
          <a:p>
            <a:pPr marL="0" indent="0">
              <a:buNone/>
            </a:pPr>
            <a:r>
              <a:rPr lang="zh-CN" altLang="en-US" dirty="0"/>
              <a:t>需要注意的是，</a:t>
            </a:r>
            <a:r>
              <a:rPr lang="en-US" altLang="zh-CN" dirty="0"/>
              <a:t>Blank</a:t>
            </a:r>
            <a:r>
              <a:rPr lang="zh-CN" altLang="en-US" dirty="0"/>
              <a:t>组件仅当其父组件为</a:t>
            </a:r>
            <a:r>
              <a:rPr lang="en-US" altLang="zh-CN" dirty="0"/>
              <a:t>Row/Column</a:t>
            </a:r>
            <a:r>
              <a:rPr lang="zh-CN" altLang="en-US" dirty="0"/>
              <a:t>，且父组件设置了宽度才生效。</a:t>
            </a:r>
            <a:endParaRPr lang="en-US" altLang="zh-CN" dirty="0"/>
          </a:p>
        </p:txBody>
      </p:sp>
    </p:spTree>
    <p:extLst>
      <p:ext uri="{BB962C8B-B14F-4D97-AF65-F5344CB8AC3E}">
        <p14:creationId xmlns:p14="http://schemas.microsoft.com/office/powerpoint/2010/main" val="339652338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4.4.2  Button</a:t>
            </a:r>
            <a:endParaRPr lang="zh-CN" altLang="en-US" dirty="0"/>
          </a:p>
        </p:txBody>
      </p:sp>
      <p:sp>
        <p:nvSpPr>
          <p:cNvPr id="3" name="内容占位符 2"/>
          <p:cNvSpPr>
            <a:spLocks noGrp="1"/>
          </p:cNvSpPr>
          <p:nvPr>
            <p:ph idx="1"/>
          </p:nvPr>
        </p:nvSpPr>
        <p:spPr/>
        <p:txBody>
          <a:bodyPr/>
          <a:lstStyle/>
          <a:p>
            <a:pPr marL="0" indent="0">
              <a:buNone/>
            </a:pPr>
            <a:r>
              <a:rPr lang="en-US" altLang="zh-CN" dirty="0"/>
              <a:t>Button</a:t>
            </a:r>
            <a:r>
              <a:rPr lang="zh-CN" altLang="en-US" dirty="0"/>
              <a:t>是按钮组件，可快速创建不同样式的按钮。</a:t>
            </a:r>
          </a:p>
        </p:txBody>
      </p:sp>
      <p:pic>
        <p:nvPicPr>
          <p:cNvPr id="5" name="图片 4">
            <a:extLst>
              <a:ext uri="{FF2B5EF4-FFF2-40B4-BE49-F238E27FC236}">
                <a16:creationId xmlns:a16="http://schemas.microsoft.com/office/drawing/2014/main" id="{B1AE1730-1A93-B784-D803-19C3711F543C}"/>
              </a:ext>
            </a:extLst>
          </p:cNvPr>
          <p:cNvPicPr>
            <a:picLocks noChangeAspect="1"/>
          </p:cNvPicPr>
          <p:nvPr/>
        </p:nvPicPr>
        <p:blipFill>
          <a:blip r:embed="rId2"/>
          <a:stretch>
            <a:fillRect/>
          </a:stretch>
        </p:blipFill>
        <p:spPr>
          <a:xfrm>
            <a:off x="1639019" y="2286517"/>
            <a:ext cx="8913962" cy="4123349"/>
          </a:xfrm>
          <a:prstGeom prst="rect">
            <a:avLst/>
          </a:prstGeom>
        </p:spPr>
      </p:pic>
    </p:spTree>
    <p:extLst>
      <p:ext uri="{BB962C8B-B14F-4D97-AF65-F5344CB8AC3E}">
        <p14:creationId xmlns:p14="http://schemas.microsoft.com/office/powerpoint/2010/main" val="75029806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28352" y="378004"/>
            <a:ext cx="10515600" cy="1325563"/>
          </a:xfrm>
        </p:spPr>
        <p:txBody>
          <a:bodyPr/>
          <a:lstStyle/>
          <a:p>
            <a:r>
              <a:rPr lang="en-US" altLang="zh-CN" dirty="0"/>
              <a:t>4.4.3  Checkbox</a:t>
            </a:r>
            <a:endParaRPr lang="zh-CN" altLang="en-US" dirty="0"/>
          </a:p>
        </p:txBody>
      </p:sp>
      <p:sp>
        <p:nvSpPr>
          <p:cNvPr id="3" name="内容占位符 2"/>
          <p:cNvSpPr>
            <a:spLocks noGrp="1"/>
          </p:cNvSpPr>
          <p:nvPr>
            <p:ph idx="1"/>
          </p:nvPr>
        </p:nvSpPr>
        <p:spPr>
          <a:xfrm>
            <a:off x="838200" y="1825625"/>
            <a:ext cx="6116392" cy="4351338"/>
          </a:xfrm>
        </p:spPr>
        <p:txBody>
          <a:bodyPr>
            <a:normAutofit fontScale="55000" lnSpcReduction="20000"/>
          </a:bodyPr>
          <a:lstStyle/>
          <a:p>
            <a:pPr marL="0" indent="0">
              <a:buNone/>
            </a:pPr>
            <a:r>
              <a:rPr lang="en-US" altLang="zh-CN" dirty="0"/>
              <a:t>Checkbox</a:t>
            </a:r>
            <a:r>
              <a:rPr lang="zh-CN" altLang="en-US" dirty="0"/>
              <a:t>是多选框组件，通常用于某选项的打开或关闭，示例如下：</a:t>
            </a:r>
          </a:p>
          <a:p>
            <a:pPr marL="0" indent="0">
              <a:buNone/>
            </a:pPr>
            <a:r>
              <a:rPr lang="en-US" altLang="zh-CN" dirty="0"/>
              <a:t>//</a:t>
            </a:r>
            <a:r>
              <a:rPr lang="zh-CN" altLang="en-US" dirty="0"/>
              <a:t>设置多选框名称、多选框的群组名称</a:t>
            </a:r>
          </a:p>
          <a:p>
            <a:pPr marL="0" indent="0">
              <a:buNone/>
            </a:pPr>
            <a:r>
              <a:rPr lang="en-US" altLang="zh-CN" dirty="0"/>
              <a:t>Checkbox({ name: 'checkbox1', group: '</a:t>
            </a:r>
            <a:r>
              <a:rPr lang="en-US" altLang="zh-CN" dirty="0" err="1"/>
              <a:t>checkboxGroup</a:t>
            </a:r>
            <a:r>
              <a:rPr lang="en-US" altLang="zh-CN" dirty="0"/>
              <a:t>' })</a:t>
            </a:r>
          </a:p>
          <a:p>
            <a:pPr marL="0" indent="0">
              <a:buNone/>
            </a:pPr>
            <a:r>
              <a:rPr lang="en-US" altLang="zh-CN" dirty="0"/>
              <a:t>    .select(true) //</a:t>
            </a:r>
            <a:r>
              <a:rPr lang="zh-CN" altLang="en-US" dirty="0"/>
              <a:t>设置默认选中</a:t>
            </a:r>
          </a:p>
          <a:p>
            <a:pPr marL="0" indent="0">
              <a:buNone/>
            </a:pPr>
            <a:r>
              <a:rPr lang="zh-CN" altLang="en-US" dirty="0"/>
              <a:t>    </a:t>
            </a:r>
            <a:r>
              <a:rPr lang="en-US" altLang="zh-CN" dirty="0"/>
              <a:t>.</a:t>
            </a:r>
            <a:r>
              <a:rPr lang="en-US" altLang="zh-CN" dirty="0" err="1"/>
              <a:t>selectedColor</a:t>
            </a:r>
            <a:r>
              <a:rPr lang="en-US" altLang="zh-CN" dirty="0"/>
              <a:t>(0xed6f21) //</a:t>
            </a:r>
            <a:r>
              <a:rPr lang="zh-CN" altLang="en-US" dirty="0"/>
              <a:t>设置选中颜色</a:t>
            </a:r>
          </a:p>
          <a:p>
            <a:pPr marL="0" indent="0">
              <a:buNone/>
            </a:pPr>
            <a:r>
              <a:rPr lang="zh-CN" altLang="en-US" dirty="0"/>
              <a:t>    </a:t>
            </a:r>
            <a:r>
              <a:rPr lang="en-US" altLang="zh-CN" dirty="0"/>
              <a:t>.</a:t>
            </a:r>
            <a:r>
              <a:rPr lang="en-US" altLang="zh-CN" dirty="0" err="1"/>
              <a:t>onChange</a:t>
            </a:r>
            <a:r>
              <a:rPr lang="en-US" altLang="zh-CN" dirty="0"/>
              <a:t>((value: </a:t>
            </a:r>
            <a:r>
              <a:rPr lang="en-US" altLang="zh-CN" dirty="0" err="1"/>
              <a:t>boolean</a:t>
            </a:r>
            <a:r>
              <a:rPr lang="en-US" altLang="zh-CN" dirty="0"/>
              <a:t>) =&gt; { //</a:t>
            </a:r>
            <a:r>
              <a:rPr lang="zh-CN" altLang="en-US" dirty="0"/>
              <a:t>设置选中事件</a:t>
            </a:r>
          </a:p>
          <a:p>
            <a:pPr marL="0" indent="0">
              <a:buNone/>
            </a:pPr>
            <a:r>
              <a:rPr lang="zh-CN" altLang="en-US" dirty="0"/>
              <a:t>        </a:t>
            </a:r>
            <a:r>
              <a:rPr lang="en-US" altLang="zh-CN" dirty="0"/>
              <a:t>console.info('Checkbox1 change is ' + value)</a:t>
            </a:r>
          </a:p>
          <a:p>
            <a:pPr marL="0" indent="0">
              <a:buNone/>
            </a:pPr>
            <a:r>
              <a:rPr lang="en-US" altLang="zh-CN" dirty="0"/>
              <a:t>    })</a:t>
            </a:r>
          </a:p>
          <a:p>
            <a:pPr marL="0" indent="0">
              <a:buNone/>
            </a:pPr>
            <a:endParaRPr lang="en-US" altLang="zh-CN" dirty="0"/>
          </a:p>
          <a:p>
            <a:pPr marL="0" indent="0">
              <a:buNone/>
            </a:pPr>
            <a:r>
              <a:rPr lang="en-US" altLang="zh-CN" dirty="0"/>
              <a:t>Checkbox({ name: 'checkbox2', group: '</a:t>
            </a:r>
            <a:r>
              <a:rPr lang="en-US" altLang="zh-CN" dirty="0" err="1"/>
              <a:t>checkboxGroup</a:t>
            </a:r>
            <a:r>
              <a:rPr lang="en-US" altLang="zh-CN" dirty="0"/>
              <a:t>' })</a:t>
            </a:r>
          </a:p>
          <a:p>
            <a:pPr marL="0" indent="0">
              <a:buNone/>
            </a:pPr>
            <a:r>
              <a:rPr lang="en-US" altLang="zh-CN" dirty="0"/>
              <a:t>    .select(false)</a:t>
            </a:r>
          </a:p>
          <a:p>
            <a:pPr marL="0" indent="0">
              <a:buNone/>
            </a:pPr>
            <a:r>
              <a:rPr lang="en-US" altLang="zh-CN" dirty="0"/>
              <a:t>    .</a:t>
            </a:r>
            <a:r>
              <a:rPr lang="en-US" altLang="zh-CN" dirty="0" err="1"/>
              <a:t>selectedColor</a:t>
            </a:r>
            <a:r>
              <a:rPr lang="en-US" altLang="zh-CN" dirty="0"/>
              <a:t>(0x39a2db)</a:t>
            </a:r>
          </a:p>
          <a:p>
            <a:pPr marL="0" indent="0">
              <a:buNone/>
            </a:pPr>
            <a:r>
              <a:rPr lang="en-US" altLang="zh-CN" dirty="0"/>
              <a:t>    .</a:t>
            </a:r>
            <a:r>
              <a:rPr lang="en-US" altLang="zh-CN" dirty="0" err="1"/>
              <a:t>onChange</a:t>
            </a:r>
            <a:r>
              <a:rPr lang="en-US" altLang="zh-CN" dirty="0"/>
              <a:t>((value: </a:t>
            </a:r>
            <a:r>
              <a:rPr lang="en-US" altLang="zh-CN" dirty="0" err="1"/>
              <a:t>boolean</a:t>
            </a:r>
            <a:r>
              <a:rPr lang="en-US" altLang="zh-CN" dirty="0"/>
              <a:t>) =&gt; {</a:t>
            </a:r>
          </a:p>
          <a:p>
            <a:pPr marL="0" indent="0">
              <a:buNone/>
            </a:pPr>
            <a:r>
              <a:rPr lang="en-US" altLang="zh-CN" dirty="0"/>
              <a:t>        console.info('Checkbox2 change is ' + value)</a:t>
            </a:r>
          </a:p>
          <a:p>
            <a:pPr marL="0" indent="0">
              <a:buNone/>
            </a:pPr>
            <a:r>
              <a:rPr lang="en-US" altLang="zh-CN" dirty="0"/>
              <a:t>    })</a:t>
            </a:r>
            <a:endParaRPr lang="zh-CN" altLang="en-US" dirty="0"/>
          </a:p>
        </p:txBody>
      </p:sp>
      <p:pic>
        <p:nvPicPr>
          <p:cNvPr id="6" name="图片 5">
            <a:extLst>
              <a:ext uri="{FF2B5EF4-FFF2-40B4-BE49-F238E27FC236}">
                <a16:creationId xmlns:a16="http://schemas.microsoft.com/office/drawing/2014/main" id="{DBE9CEE0-8DF5-5C6E-E9E0-E26EA2E6DF1F}"/>
              </a:ext>
            </a:extLst>
          </p:cNvPr>
          <p:cNvPicPr>
            <a:picLocks noChangeAspect="1"/>
          </p:cNvPicPr>
          <p:nvPr/>
        </p:nvPicPr>
        <p:blipFill>
          <a:blip r:embed="rId2"/>
          <a:stretch>
            <a:fillRect/>
          </a:stretch>
        </p:blipFill>
        <p:spPr>
          <a:xfrm>
            <a:off x="6938627" y="0"/>
            <a:ext cx="4505325" cy="6781800"/>
          </a:xfrm>
          <a:prstGeom prst="rect">
            <a:avLst/>
          </a:prstGeom>
        </p:spPr>
      </p:pic>
    </p:spTree>
    <p:extLst>
      <p:ext uri="{BB962C8B-B14F-4D97-AF65-F5344CB8AC3E}">
        <p14:creationId xmlns:p14="http://schemas.microsoft.com/office/powerpoint/2010/main" val="49565359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28352" y="378004"/>
            <a:ext cx="10515600" cy="1325563"/>
          </a:xfrm>
        </p:spPr>
        <p:txBody>
          <a:bodyPr/>
          <a:lstStyle/>
          <a:p>
            <a:r>
              <a:rPr lang="en-US" altLang="zh-CN" dirty="0"/>
              <a:t>4.4.4  </a:t>
            </a:r>
            <a:r>
              <a:rPr lang="en-US" altLang="zh-CN" dirty="0" err="1"/>
              <a:t>CheckboxGroup</a:t>
            </a:r>
            <a:endParaRPr lang="zh-CN" altLang="en-US" dirty="0"/>
          </a:p>
        </p:txBody>
      </p:sp>
      <p:sp>
        <p:nvSpPr>
          <p:cNvPr id="3" name="内容占位符 2"/>
          <p:cNvSpPr>
            <a:spLocks noGrp="1"/>
          </p:cNvSpPr>
          <p:nvPr>
            <p:ph idx="1"/>
          </p:nvPr>
        </p:nvSpPr>
        <p:spPr>
          <a:xfrm>
            <a:off x="838200" y="1825625"/>
            <a:ext cx="6116392" cy="4351338"/>
          </a:xfrm>
        </p:spPr>
        <p:txBody>
          <a:bodyPr>
            <a:normAutofit fontScale="47500" lnSpcReduction="20000"/>
          </a:bodyPr>
          <a:lstStyle/>
          <a:p>
            <a:pPr marL="0" indent="0">
              <a:buNone/>
            </a:pPr>
            <a:r>
              <a:rPr lang="en-US" altLang="zh-CN" dirty="0" err="1"/>
              <a:t>CheckboxGroup</a:t>
            </a:r>
            <a:r>
              <a:rPr lang="zh-CN" altLang="en-US" dirty="0"/>
              <a:t>是多选框群组，用于控制多选框全选或者不全选状态，示例如下：</a:t>
            </a:r>
          </a:p>
          <a:p>
            <a:pPr marL="0" indent="0">
              <a:buNone/>
            </a:pPr>
            <a:r>
              <a:rPr lang="en-US" altLang="zh-CN" dirty="0"/>
              <a:t>Row() {</a:t>
            </a:r>
          </a:p>
          <a:p>
            <a:pPr marL="0" indent="0">
              <a:buNone/>
            </a:pPr>
            <a:r>
              <a:rPr lang="en-US" altLang="zh-CN" dirty="0" err="1"/>
              <a:t>CheckboxGroup</a:t>
            </a:r>
            <a:r>
              <a:rPr lang="en-US" altLang="zh-CN" dirty="0"/>
              <a:t>({ group: '</a:t>
            </a:r>
            <a:r>
              <a:rPr lang="en-US" altLang="zh-CN" dirty="0" err="1"/>
              <a:t>checkboxGroup</a:t>
            </a:r>
            <a:r>
              <a:rPr lang="en-US" altLang="zh-CN" dirty="0"/>
              <a:t>' })</a:t>
            </a:r>
          </a:p>
          <a:p>
            <a:pPr marL="0" indent="0">
              <a:buNone/>
            </a:pPr>
            <a:r>
              <a:rPr lang="en-US" altLang="zh-CN" dirty="0"/>
              <a:t>Text('</a:t>
            </a:r>
            <a:r>
              <a:rPr lang="zh-CN" altLang="en-US" dirty="0"/>
              <a:t>全要</a:t>
            </a:r>
            <a:r>
              <a:rPr lang="en-US" altLang="zh-CN" dirty="0"/>
              <a:t>').</a:t>
            </a:r>
            <a:r>
              <a:rPr lang="en-US" altLang="zh-CN" dirty="0" err="1"/>
              <a:t>fontSize</a:t>
            </a:r>
            <a:r>
              <a:rPr lang="en-US" altLang="zh-CN" dirty="0"/>
              <a:t>(20)</a:t>
            </a:r>
          </a:p>
          <a:p>
            <a:pPr marL="0" indent="0">
              <a:buNone/>
            </a:pPr>
            <a:r>
              <a:rPr lang="en-US" altLang="zh-CN" dirty="0"/>
              <a:t>}</a:t>
            </a:r>
          </a:p>
          <a:p>
            <a:pPr marL="0" indent="0">
              <a:buNone/>
            </a:pPr>
            <a:endParaRPr lang="en-US" altLang="zh-CN" dirty="0"/>
          </a:p>
          <a:p>
            <a:pPr marL="0" indent="0">
              <a:buNone/>
            </a:pPr>
            <a:r>
              <a:rPr lang="en-US" altLang="zh-CN" dirty="0"/>
              <a:t>Row() {</a:t>
            </a:r>
          </a:p>
          <a:p>
            <a:pPr marL="0" indent="0">
              <a:buNone/>
            </a:pPr>
            <a:r>
              <a:rPr lang="en-US" altLang="zh-CN" dirty="0"/>
              <a:t>    Checkbox({ name: 'checkbox1', group: '</a:t>
            </a:r>
            <a:r>
              <a:rPr lang="en-US" altLang="zh-CN" dirty="0" err="1"/>
              <a:t>checkboxGroup</a:t>
            </a:r>
            <a:r>
              <a:rPr lang="en-US" altLang="zh-CN" dirty="0"/>
              <a:t>' })</a:t>
            </a:r>
          </a:p>
          <a:p>
            <a:pPr marL="0" indent="0">
              <a:buNone/>
            </a:pPr>
            <a:r>
              <a:rPr lang="en-US" altLang="zh-CN" dirty="0"/>
              <a:t>    Text('</a:t>
            </a:r>
            <a:r>
              <a:rPr lang="zh-CN" altLang="en-US" dirty="0"/>
              <a:t>可乐</a:t>
            </a:r>
            <a:r>
              <a:rPr lang="en-US" altLang="zh-CN" dirty="0"/>
              <a:t>').</a:t>
            </a:r>
            <a:r>
              <a:rPr lang="en-US" altLang="zh-CN" dirty="0" err="1"/>
              <a:t>fontSize</a:t>
            </a:r>
            <a:r>
              <a:rPr lang="en-US" altLang="zh-CN" dirty="0"/>
              <a:t>(20)</a:t>
            </a:r>
          </a:p>
          <a:p>
            <a:pPr marL="0" indent="0">
              <a:buNone/>
            </a:pPr>
            <a:r>
              <a:rPr lang="en-US" altLang="zh-CN" dirty="0"/>
              <a:t>}</a:t>
            </a:r>
          </a:p>
          <a:p>
            <a:pPr marL="0" indent="0">
              <a:buNone/>
            </a:pPr>
            <a:endParaRPr lang="en-US" altLang="zh-CN" dirty="0"/>
          </a:p>
          <a:p>
            <a:pPr marL="0" indent="0">
              <a:buNone/>
            </a:pPr>
            <a:r>
              <a:rPr lang="en-US" altLang="zh-CN" dirty="0"/>
              <a:t>Row() {</a:t>
            </a:r>
          </a:p>
          <a:p>
            <a:pPr marL="0" indent="0">
              <a:buNone/>
            </a:pPr>
            <a:r>
              <a:rPr lang="en-US" altLang="zh-CN" dirty="0"/>
              <a:t>    Checkbox({ name: 'checkbox2', group: '</a:t>
            </a:r>
            <a:r>
              <a:rPr lang="en-US" altLang="zh-CN" dirty="0" err="1"/>
              <a:t>checkboxGroup</a:t>
            </a:r>
            <a:r>
              <a:rPr lang="en-US" altLang="zh-CN" dirty="0"/>
              <a:t>' })</a:t>
            </a:r>
          </a:p>
          <a:p>
            <a:pPr marL="0" indent="0">
              <a:buNone/>
            </a:pPr>
            <a:r>
              <a:rPr lang="en-US" altLang="zh-CN" dirty="0"/>
              <a:t>    Text('</a:t>
            </a:r>
            <a:r>
              <a:rPr lang="zh-CN" altLang="en-US" dirty="0"/>
              <a:t>鸡翅</a:t>
            </a:r>
            <a:r>
              <a:rPr lang="en-US" altLang="zh-CN" dirty="0"/>
              <a:t>').</a:t>
            </a:r>
            <a:r>
              <a:rPr lang="en-US" altLang="zh-CN" dirty="0" err="1"/>
              <a:t>fontSize</a:t>
            </a:r>
            <a:r>
              <a:rPr lang="en-US" altLang="zh-CN" dirty="0"/>
              <a:t>(20)</a:t>
            </a:r>
          </a:p>
          <a:p>
            <a:pPr marL="0" indent="0">
              <a:buNone/>
            </a:pPr>
            <a:r>
              <a:rPr lang="en-US" altLang="zh-CN" dirty="0"/>
              <a:t>}</a:t>
            </a:r>
            <a:endParaRPr lang="zh-CN" altLang="en-US" dirty="0"/>
          </a:p>
        </p:txBody>
      </p:sp>
      <p:pic>
        <p:nvPicPr>
          <p:cNvPr id="6" name="图片 5">
            <a:extLst>
              <a:ext uri="{FF2B5EF4-FFF2-40B4-BE49-F238E27FC236}">
                <a16:creationId xmlns:a16="http://schemas.microsoft.com/office/drawing/2014/main" id="{1362ADD8-AD1D-ABE4-082E-03966239BAA9}"/>
              </a:ext>
            </a:extLst>
          </p:cNvPr>
          <p:cNvPicPr>
            <a:picLocks noChangeAspect="1"/>
          </p:cNvPicPr>
          <p:nvPr/>
        </p:nvPicPr>
        <p:blipFill>
          <a:blip r:embed="rId2"/>
          <a:stretch>
            <a:fillRect/>
          </a:stretch>
        </p:blipFill>
        <p:spPr>
          <a:xfrm>
            <a:off x="4968815" y="2363158"/>
            <a:ext cx="6791522" cy="4397075"/>
          </a:xfrm>
          <a:prstGeom prst="rect">
            <a:avLst/>
          </a:prstGeom>
        </p:spPr>
      </p:pic>
    </p:spTree>
    <p:extLst>
      <p:ext uri="{BB962C8B-B14F-4D97-AF65-F5344CB8AC3E}">
        <p14:creationId xmlns:p14="http://schemas.microsoft.com/office/powerpoint/2010/main" val="185290050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28352" y="378004"/>
            <a:ext cx="10515600" cy="1325563"/>
          </a:xfrm>
        </p:spPr>
        <p:txBody>
          <a:bodyPr/>
          <a:lstStyle/>
          <a:p>
            <a:r>
              <a:rPr lang="en-US" altLang="zh-CN" dirty="0"/>
              <a:t>4.4.5  </a:t>
            </a:r>
            <a:r>
              <a:rPr lang="en-US" altLang="zh-CN" dirty="0" err="1"/>
              <a:t>DataPanel</a:t>
            </a:r>
            <a:endParaRPr lang="zh-CN" altLang="en-US" dirty="0"/>
          </a:p>
        </p:txBody>
      </p:sp>
      <p:sp>
        <p:nvSpPr>
          <p:cNvPr id="3" name="内容占位符 2"/>
          <p:cNvSpPr>
            <a:spLocks noGrp="1"/>
          </p:cNvSpPr>
          <p:nvPr>
            <p:ph idx="1"/>
          </p:nvPr>
        </p:nvSpPr>
        <p:spPr>
          <a:xfrm>
            <a:off x="734096" y="1390059"/>
            <a:ext cx="6014433" cy="5688906"/>
          </a:xfrm>
        </p:spPr>
        <p:txBody>
          <a:bodyPr>
            <a:noAutofit/>
          </a:bodyPr>
          <a:lstStyle/>
          <a:p>
            <a:pPr marL="0" indent="0">
              <a:buNone/>
            </a:pPr>
            <a:r>
              <a:rPr lang="en-US" altLang="zh-CN" sz="1200" dirty="0" err="1"/>
              <a:t>DataPanel</a:t>
            </a:r>
            <a:r>
              <a:rPr lang="zh-CN" altLang="en-US" sz="1200" dirty="0"/>
              <a:t>是数据面板组件，用于将多个数据占比情况使用占比图进行展示。</a:t>
            </a:r>
            <a:r>
              <a:rPr lang="en-US" altLang="zh-CN" sz="1200" dirty="0" err="1"/>
              <a:t>DataPanel</a:t>
            </a:r>
            <a:r>
              <a:rPr lang="zh-CN" altLang="en-US" sz="1200" dirty="0"/>
              <a:t>主要支持两类数据面板：</a:t>
            </a:r>
          </a:p>
          <a:p>
            <a:pPr marL="0" indent="0">
              <a:buNone/>
            </a:pPr>
            <a:r>
              <a:rPr lang="en-US" altLang="zh-CN" sz="1200" dirty="0"/>
              <a:t>Line</a:t>
            </a:r>
            <a:r>
              <a:rPr lang="zh-CN" altLang="en-US" sz="1200" dirty="0"/>
              <a:t>：线形数据面板。</a:t>
            </a:r>
          </a:p>
          <a:p>
            <a:pPr marL="0" indent="0">
              <a:buNone/>
            </a:pPr>
            <a:r>
              <a:rPr lang="en-US" altLang="zh-CN" sz="1200" dirty="0"/>
              <a:t>Circle</a:t>
            </a:r>
            <a:r>
              <a:rPr lang="zh-CN" altLang="en-US" sz="1200" dirty="0"/>
              <a:t>：环形数据面板。</a:t>
            </a:r>
          </a:p>
          <a:p>
            <a:pPr marL="0" indent="0">
              <a:buNone/>
            </a:pPr>
            <a:endParaRPr lang="en-US" altLang="zh-CN" sz="1200" dirty="0"/>
          </a:p>
          <a:p>
            <a:pPr marL="0" indent="0">
              <a:buNone/>
            </a:pPr>
            <a:r>
              <a:rPr lang="en-US" altLang="zh-CN" sz="1200" dirty="0" err="1"/>
              <a:t>DataPanel</a:t>
            </a:r>
            <a:r>
              <a:rPr lang="zh-CN" altLang="en-US" sz="1200" dirty="0"/>
              <a:t>示例如下：</a:t>
            </a:r>
          </a:p>
          <a:p>
            <a:pPr marL="0" indent="0">
              <a:buNone/>
            </a:pPr>
            <a:r>
              <a:rPr lang="en-US" altLang="zh-CN" sz="1200" dirty="0"/>
              <a:t>private </a:t>
            </a:r>
            <a:r>
              <a:rPr lang="en-US" altLang="zh-CN" sz="1200" dirty="0" err="1"/>
              <a:t>dataPanelValues</a:t>
            </a:r>
            <a:r>
              <a:rPr lang="en-US" altLang="zh-CN" sz="1200" dirty="0"/>
              <a:t>: number[] = [11, 3, 10, 2, 36, 4, 7, 22, 5]</a:t>
            </a:r>
          </a:p>
          <a:p>
            <a:pPr marL="0" indent="0">
              <a:buNone/>
            </a:pPr>
            <a:endParaRPr lang="en-US" altLang="zh-CN" sz="1200" dirty="0"/>
          </a:p>
          <a:p>
            <a:pPr marL="0" indent="0">
              <a:buNone/>
            </a:pPr>
            <a:r>
              <a:rPr lang="en-US" altLang="zh-CN" sz="1200" dirty="0"/>
              <a:t>build() {</a:t>
            </a:r>
          </a:p>
          <a:p>
            <a:pPr marL="0" indent="0">
              <a:buNone/>
            </a:pPr>
            <a:r>
              <a:rPr lang="en-US" altLang="zh-CN" sz="1200" dirty="0"/>
              <a:t>    Column() {</a:t>
            </a:r>
          </a:p>
          <a:p>
            <a:pPr marL="0" indent="0">
              <a:buNone/>
            </a:pPr>
            <a:r>
              <a:rPr lang="en-US" altLang="zh-CN" sz="1200" dirty="0"/>
              <a:t>        //</a:t>
            </a:r>
            <a:r>
              <a:rPr lang="zh-CN" altLang="en-US" sz="1200" dirty="0"/>
              <a:t>环形数据面板</a:t>
            </a:r>
          </a:p>
          <a:p>
            <a:pPr marL="0" indent="0">
              <a:buNone/>
            </a:pPr>
            <a:r>
              <a:rPr lang="zh-CN" altLang="en-US" sz="1200" dirty="0"/>
              <a:t>        </a:t>
            </a:r>
            <a:r>
              <a:rPr lang="en-US" altLang="zh-CN" sz="1200" dirty="0" err="1"/>
              <a:t>DataPanel</a:t>
            </a:r>
            <a:r>
              <a:rPr lang="en-US" altLang="zh-CN" sz="1200" dirty="0"/>
              <a:t>({ values: </a:t>
            </a:r>
            <a:r>
              <a:rPr lang="en-US" altLang="zh-CN" sz="1200" dirty="0" err="1"/>
              <a:t>this.dataPanelValues</a:t>
            </a:r>
            <a:r>
              <a:rPr lang="en-US" altLang="zh-CN" sz="1200" dirty="0"/>
              <a:t>, max: 100, type: </a:t>
            </a:r>
            <a:r>
              <a:rPr lang="en-US" altLang="zh-CN" sz="1200" dirty="0" err="1"/>
              <a:t>DataPanelType.Circle</a:t>
            </a:r>
            <a:r>
              <a:rPr lang="en-US" altLang="zh-CN" sz="1200" dirty="0"/>
              <a:t> </a:t>
            </a:r>
          </a:p>
          <a:p>
            <a:pPr marL="0" indent="0">
              <a:buNone/>
            </a:pPr>
            <a:endParaRPr lang="en-US" altLang="zh-CN" sz="1200" dirty="0"/>
          </a:p>
          <a:p>
            <a:pPr marL="0" indent="0">
              <a:buNone/>
            </a:pPr>
            <a:r>
              <a:rPr lang="en-US" altLang="zh-CN" sz="1200" dirty="0"/>
              <a:t>}).width(350).height(350)</a:t>
            </a:r>
          </a:p>
          <a:p>
            <a:pPr marL="0" indent="0">
              <a:buNone/>
            </a:pPr>
            <a:endParaRPr lang="en-US" altLang="zh-CN" sz="1200" dirty="0"/>
          </a:p>
          <a:p>
            <a:pPr marL="0" indent="0">
              <a:buNone/>
            </a:pPr>
            <a:r>
              <a:rPr lang="en-US" altLang="zh-CN" sz="1200" dirty="0"/>
              <a:t>        //</a:t>
            </a:r>
            <a:r>
              <a:rPr lang="zh-CN" altLang="en-US" sz="1200" dirty="0"/>
              <a:t>线形数据面板</a:t>
            </a:r>
          </a:p>
          <a:p>
            <a:pPr marL="0" indent="0">
              <a:buNone/>
            </a:pPr>
            <a:r>
              <a:rPr lang="zh-CN" altLang="en-US" sz="1200" dirty="0"/>
              <a:t>        </a:t>
            </a:r>
            <a:r>
              <a:rPr lang="en-US" altLang="zh-CN" sz="1200" dirty="0" err="1"/>
              <a:t>DataPanel</a:t>
            </a:r>
            <a:r>
              <a:rPr lang="en-US" altLang="zh-CN" sz="1200" dirty="0"/>
              <a:t>({ values: </a:t>
            </a:r>
            <a:r>
              <a:rPr lang="en-US" altLang="zh-CN" sz="1200" dirty="0" err="1"/>
              <a:t>this.dataPanelValues</a:t>
            </a:r>
            <a:r>
              <a:rPr lang="en-US" altLang="zh-CN" sz="1200" dirty="0"/>
              <a:t>, max: 100, type: </a:t>
            </a:r>
            <a:r>
              <a:rPr lang="en-US" altLang="zh-CN" sz="1200" dirty="0" err="1"/>
              <a:t>DataPanelType.Line</a:t>
            </a:r>
            <a:r>
              <a:rPr lang="en-US" altLang="zh-CN" sz="1200" dirty="0"/>
              <a:t> </a:t>
            </a:r>
          </a:p>
          <a:p>
            <a:pPr marL="0" indent="0">
              <a:buNone/>
            </a:pPr>
            <a:endParaRPr lang="en-US" altLang="zh-CN" sz="1200" dirty="0"/>
          </a:p>
          <a:p>
            <a:pPr marL="0" indent="0">
              <a:buNone/>
            </a:pPr>
            <a:r>
              <a:rPr lang="en-US" altLang="zh-CN" sz="1200" dirty="0"/>
              <a:t>}).width(350).height(50)</a:t>
            </a:r>
          </a:p>
          <a:p>
            <a:pPr marL="0" indent="0">
              <a:buNone/>
            </a:pPr>
            <a:r>
              <a:rPr lang="en-US" altLang="zh-CN" sz="1200" dirty="0"/>
              <a:t>    }</a:t>
            </a:r>
          </a:p>
          <a:p>
            <a:pPr marL="0" indent="0">
              <a:buNone/>
            </a:pPr>
            <a:r>
              <a:rPr lang="en-US" altLang="zh-CN" sz="1200" dirty="0"/>
              <a:t>    .height('100%')</a:t>
            </a:r>
          </a:p>
          <a:p>
            <a:pPr marL="0" indent="0">
              <a:buNone/>
            </a:pPr>
            <a:r>
              <a:rPr lang="en-US" altLang="zh-CN" sz="1200" dirty="0"/>
              <a:t>}</a:t>
            </a:r>
            <a:endParaRPr lang="zh-CN" altLang="en-US" sz="1200" dirty="0"/>
          </a:p>
        </p:txBody>
      </p:sp>
      <p:pic>
        <p:nvPicPr>
          <p:cNvPr id="6" name="图片 5">
            <a:extLst>
              <a:ext uri="{FF2B5EF4-FFF2-40B4-BE49-F238E27FC236}">
                <a16:creationId xmlns:a16="http://schemas.microsoft.com/office/drawing/2014/main" id="{E86907BD-505F-F669-BF78-EE4F259CFBBE}"/>
              </a:ext>
            </a:extLst>
          </p:cNvPr>
          <p:cNvPicPr>
            <a:picLocks noChangeAspect="1"/>
          </p:cNvPicPr>
          <p:nvPr/>
        </p:nvPicPr>
        <p:blipFill>
          <a:blip r:embed="rId2"/>
          <a:stretch>
            <a:fillRect/>
          </a:stretch>
        </p:blipFill>
        <p:spPr>
          <a:xfrm>
            <a:off x="7586446" y="0"/>
            <a:ext cx="3333644" cy="6858000"/>
          </a:xfrm>
          <a:prstGeom prst="rect">
            <a:avLst/>
          </a:prstGeom>
        </p:spPr>
      </p:pic>
    </p:spTree>
    <p:extLst>
      <p:ext uri="{BB962C8B-B14F-4D97-AF65-F5344CB8AC3E}">
        <p14:creationId xmlns:p14="http://schemas.microsoft.com/office/powerpoint/2010/main" val="347381091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28352" y="378004"/>
            <a:ext cx="10515600" cy="1325563"/>
          </a:xfrm>
        </p:spPr>
        <p:txBody>
          <a:bodyPr/>
          <a:lstStyle/>
          <a:p>
            <a:r>
              <a:rPr lang="en-US" altLang="zh-CN" dirty="0"/>
              <a:t>4.4.6  </a:t>
            </a:r>
            <a:r>
              <a:rPr lang="en-US" altLang="zh-CN" dirty="0" err="1"/>
              <a:t>DatePicker</a:t>
            </a:r>
            <a:endParaRPr lang="zh-CN" altLang="en-US" dirty="0"/>
          </a:p>
        </p:txBody>
      </p:sp>
      <p:sp>
        <p:nvSpPr>
          <p:cNvPr id="3" name="内容占位符 2"/>
          <p:cNvSpPr>
            <a:spLocks noGrp="1"/>
          </p:cNvSpPr>
          <p:nvPr>
            <p:ph idx="1"/>
          </p:nvPr>
        </p:nvSpPr>
        <p:spPr>
          <a:xfrm>
            <a:off x="734096" y="1703567"/>
            <a:ext cx="6490952" cy="3692681"/>
          </a:xfrm>
        </p:spPr>
        <p:txBody>
          <a:bodyPr>
            <a:normAutofit/>
          </a:bodyPr>
          <a:lstStyle/>
          <a:p>
            <a:pPr marL="0" indent="0">
              <a:buNone/>
            </a:pPr>
            <a:r>
              <a:rPr lang="en-US" altLang="zh-CN" dirty="0" err="1"/>
              <a:t>DatePicker</a:t>
            </a:r>
            <a:r>
              <a:rPr lang="zh-CN" altLang="en-US" dirty="0"/>
              <a:t>是选择日期的滑动选择器组件。</a:t>
            </a:r>
          </a:p>
        </p:txBody>
      </p:sp>
      <p:pic>
        <p:nvPicPr>
          <p:cNvPr id="6" name="图片 5">
            <a:extLst>
              <a:ext uri="{FF2B5EF4-FFF2-40B4-BE49-F238E27FC236}">
                <a16:creationId xmlns:a16="http://schemas.microsoft.com/office/drawing/2014/main" id="{7BB0524F-F440-AED8-5B52-888A70760DD0}"/>
              </a:ext>
            </a:extLst>
          </p:cNvPr>
          <p:cNvPicPr>
            <a:picLocks noChangeAspect="1"/>
          </p:cNvPicPr>
          <p:nvPr/>
        </p:nvPicPr>
        <p:blipFill>
          <a:blip r:embed="rId2"/>
          <a:stretch>
            <a:fillRect/>
          </a:stretch>
        </p:blipFill>
        <p:spPr>
          <a:xfrm>
            <a:off x="2369747" y="2340634"/>
            <a:ext cx="7452507" cy="4517366"/>
          </a:xfrm>
          <a:prstGeom prst="rect">
            <a:avLst/>
          </a:prstGeom>
        </p:spPr>
      </p:pic>
    </p:spTree>
    <p:extLst>
      <p:ext uri="{BB962C8B-B14F-4D97-AF65-F5344CB8AC3E}">
        <p14:creationId xmlns:p14="http://schemas.microsoft.com/office/powerpoint/2010/main" val="153138286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本章简介</a:t>
            </a:r>
          </a:p>
        </p:txBody>
      </p:sp>
      <p:sp>
        <p:nvSpPr>
          <p:cNvPr id="3" name="内容占位符 2"/>
          <p:cNvSpPr>
            <a:spLocks noGrp="1"/>
          </p:cNvSpPr>
          <p:nvPr>
            <p:ph idx="1"/>
          </p:nvPr>
        </p:nvSpPr>
        <p:spPr/>
        <p:txBody>
          <a:bodyPr>
            <a:normAutofit/>
          </a:bodyPr>
          <a:lstStyle/>
          <a:p>
            <a:pPr marL="0" indent="0">
              <a:buNone/>
            </a:pPr>
            <a:r>
              <a:rPr lang="en-US" altLang="zh-CN" dirty="0"/>
              <a:t>HarmonyOS UI</a:t>
            </a:r>
            <a:r>
              <a:rPr lang="zh-CN" altLang="en-US" dirty="0"/>
              <a:t>框架提供了用于创建用户界面的各类组件，包括一些常用的组件和常用的布局。用户可通过组件进行交互操作，并获得响应。</a:t>
            </a:r>
          </a:p>
          <a:p>
            <a:pPr marL="0" indent="0">
              <a:buNone/>
            </a:pPr>
            <a:r>
              <a:rPr lang="en-US" altLang="zh-CN" dirty="0"/>
              <a:t>HarmonyOS</a:t>
            </a:r>
            <a:r>
              <a:rPr lang="zh-CN" altLang="en-US" dirty="0"/>
              <a:t>提供了包括</a:t>
            </a:r>
            <a:r>
              <a:rPr lang="en-US" altLang="zh-CN" dirty="0"/>
              <a:t>Java</a:t>
            </a:r>
            <a:r>
              <a:rPr lang="zh-CN" altLang="en-US" dirty="0"/>
              <a:t>、</a:t>
            </a:r>
            <a:r>
              <a:rPr lang="en-US" altLang="zh-CN" dirty="0"/>
              <a:t>JS</a:t>
            </a:r>
            <a:r>
              <a:rPr lang="zh-CN" altLang="en-US" dirty="0"/>
              <a:t>和</a:t>
            </a:r>
            <a:r>
              <a:rPr lang="en-US" altLang="zh-CN" dirty="0" err="1"/>
              <a:t>ArkTS</a:t>
            </a:r>
            <a:r>
              <a:rPr lang="zh-CN" altLang="en-US" dirty="0"/>
              <a:t>等多种语言来实现</a:t>
            </a:r>
            <a:r>
              <a:rPr lang="en-US" altLang="zh-CN" dirty="0"/>
              <a:t>UI</a:t>
            </a:r>
            <a:r>
              <a:rPr lang="zh-CN" altLang="en-US" dirty="0"/>
              <a:t>的开发，本书重点介绍以</a:t>
            </a:r>
            <a:r>
              <a:rPr lang="en-US" altLang="zh-CN" dirty="0" err="1"/>
              <a:t>ArkTS</a:t>
            </a:r>
            <a:r>
              <a:rPr lang="zh-CN" altLang="en-US" dirty="0"/>
              <a:t>语言为核心的</a:t>
            </a:r>
            <a:r>
              <a:rPr lang="en-US" altLang="zh-CN" dirty="0" err="1"/>
              <a:t>ArkUI</a:t>
            </a:r>
            <a:r>
              <a:rPr lang="zh-CN" altLang="en-US" dirty="0"/>
              <a:t>框架的使用。</a:t>
            </a:r>
          </a:p>
          <a:p>
            <a:pPr marL="0" indent="0">
              <a:buNone/>
            </a:pPr>
            <a:r>
              <a:rPr lang="zh-CN" altLang="en-US" dirty="0"/>
              <a:t>本章主要关注的是</a:t>
            </a:r>
            <a:r>
              <a:rPr lang="en-US" altLang="zh-CN" dirty="0" err="1"/>
              <a:t>ArkUI</a:t>
            </a:r>
            <a:r>
              <a:rPr lang="zh-CN" altLang="en-US" dirty="0"/>
              <a:t>基础组件的开发，下一章则会关注</a:t>
            </a:r>
            <a:r>
              <a:rPr lang="en-US" altLang="zh-CN" dirty="0" err="1"/>
              <a:t>ArkUI</a:t>
            </a:r>
            <a:r>
              <a:rPr lang="zh-CN" altLang="en-US" dirty="0"/>
              <a:t>高级组件的开发。</a:t>
            </a:r>
          </a:p>
        </p:txBody>
      </p:sp>
    </p:spTree>
    <p:extLst>
      <p:ext uri="{BB962C8B-B14F-4D97-AF65-F5344CB8AC3E}">
        <p14:creationId xmlns:p14="http://schemas.microsoft.com/office/powerpoint/2010/main" val="233694182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28352" y="378004"/>
            <a:ext cx="10515600" cy="1325563"/>
          </a:xfrm>
        </p:spPr>
        <p:txBody>
          <a:bodyPr/>
          <a:lstStyle/>
          <a:p>
            <a:r>
              <a:rPr lang="en-US" altLang="zh-CN" dirty="0"/>
              <a:t>4.4.7  Divider</a:t>
            </a:r>
            <a:endParaRPr lang="zh-CN" altLang="en-US" dirty="0"/>
          </a:p>
        </p:txBody>
      </p:sp>
      <p:sp>
        <p:nvSpPr>
          <p:cNvPr id="3" name="内容占位符 2"/>
          <p:cNvSpPr>
            <a:spLocks noGrp="1"/>
          </p:cNvSpPr>
          <p:nvPr>
            <p:ph idx="1"/>
          </p:nvPr>
        </p:nvSpPr>
        <p:spPr>
          <a:xfrm>
            <a:off x="734096" y="1703567"/>
            <a:ext cx="6490952" cy="3692681"/>
          </a:xfrm>
        </p:spPr>
        <p:txBody>
          <a:bodyPr>
            <a:normAutofit/>
          </a:bodyPr>
          <a:lstStyle/>
          <a:p>
            <a:pPr marL="0" indent="0">
              <a:buNone/>
            </a:pPr>
            <a:r>
              <a:rPr lang="en-US" altLang="zh-CN" dirty="0"/>
              <a:t>Divider</a:t>
            </a:r>
            <a:r>
              <a:rPr lang="zh-CN" altLang="en-US" dirty="0"/>
              <a:t>是分隔器组件，用于分隔不同内容块</a:t>
            </a:r>
            <a:r>
              <a:rPr lang="en-US" altLang="zh-CN" dirty="0"/>
              <a:t>/</a:t>
            </a:r>
            <a:r>
              <a:rPr lang="zh-CN" altLang="en-US" dirty="0"/>
              <a:t>内容元素。</a:t>
            </a:r>
          </a:p>
        </p:txBody>
      </p:sp>
      <p:pic>
        <p:nvPicPr>
          <p:cNvPr id="6" name="图片 5">
            <a:extLst>
              <a:ext uri="{FF2B5EF4-FFF2-40B4-BE49-F238E27FC236}">
                <a16:creationId xmlns:a16="http://schemas.microsoft.com/office/drawing/2014/main" id="{7249D925-5BC7-11A4-8AF0-7E07AE822889}"/>
              </a:ext>
            </a:extLst>
          </p:cNvPr>
          <p:cNvPicPr>
            <a:picLocks noChangeAspect="1"/>
          </p:cNvPicPr>
          <p:nvPr/>
        </p:nvPicPr>
        <p:blipFill>
          <a:blip r:embed="rId2"/>
          <a:stretch>
            <a:fillRect/>
          </a:stretch>
        </p:blipFill>
        <p:spPr>
          <a:xfrm>
            <a:off x="1475117" y="2572186"/>
            <a:ext cx="9241766" cy="4037779"/>
          </a:xfrm>
          <a:prstGeom prst="rect">
            <a:avLst/>
          </a:prstGeom>
        </p:spPr>
      </p:pic>
    </p:spTree>
    <p:extLst>
      <p:ext uri="{BB962C8B-B14F-4D97-AF65-F5344CB8AC3E}">
        <p14:creationId xmlns:p14="http://schemas.microsoft.com/office/powerpoint/2010/main" val="213589919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28352" y="378004"/>
            <a:ext cx="10515600" cy="1325563"/>
          </a:xfrm>
        </p:spPr>
        <p:txBody>
          <a:bodyPr/>
          <a:lstStyle/>
          <a:p>
            <a:r>
              <a:rPr lang="en-US" altLang="zh-CN" dirty="0"/>
              <a:t>4.4.8  Gauge</a:t>
            </a:r>
            <a:endParaRPr lang="zh-CN" altLang="en-US" dirty="0"/>
          </a:p>
        </p:txBody>
      </p:sp>
      <p:sp>
        <p:nvSpPr>
          <p:cNvPr id="3" name="内容占位符 2"/>
          <p:cNvSpPr>
            <a:spLocks noGrp="1"/>
          </p:cNvSpPr>
          <p:nvPr>
            <p:ph idx="1"/>
          </p:nvPr>
        </p:nvSpPr>
        <p:spPr>
          <a:xfrm>
            <a:off x="734096" y="1703567"/>
            <a:ext cx="6490952" cy="3692681"/>
          </a:xfrm>
        </p:spPr>
        <p:txBody>
          <a:bodyPr>
            <a:normAutofit/>
          </a:bodyPr>
          <a:lstStyle/>
          <a:p>
            <a:pPr marL="0" indent="0">
              <a:buNone/>
            </a:pPr>
            <a:r>
              <a:rPr lang="en-US" altLang="zh-CN" dirty="0"/>
              <a:t>Gauge</a:t>
            </a:r>
            <a:r>
              <a:rPr lang="zh-CN" altLang="en-US" dirty="0"/>
              <a:t>是一种数据量规图表组件，用于将数据展示为环形图表。</a:t>
            </a:r>
            <a:endParaRPr lang="en-US" altLang="zh-CN" dirty="0"/>
          </a:p>
          <a:p>
            <a:pPr marL="0" indent="0">
              <a:buNone/>
            </a:pPr>
            <a:endParaRPr lang="zh-CN" altLang="en-US" dirty="0"/>
          </a:p>
        </p:txBody>
      </p:sp>
      <p:pic>
        <p:nvPicPr>
          <p:cNvPr id="6" name="图片 5">
            <a:extLst>
              <a:ext uri="{FF2B5EF4-FFF2-40B4-BE49-F238E27FC236}">
                <a16:creationId xmlns:a16="http://schemas.microsoft.com/office/drawing/2014/main" id="{5C21165D-C92E-A858-245A-1D7391BEA785}"/>
              </a:ext>
            </a:extLst>
          </p:cNvPr>
          <p:cNvPicPr>
            <a:picLocks noChangeAspect="1"/>
          </p:cNvPicPr>
          <p:nvPr/>
        </p:nvPicPr>
        <p:blipFill>
          <a:blip r:embed="rId2"/>
          <a:stretch>
            <a:fillRect/>
          </a:stretch>
        </p:blipFill>
        <p:spPr>
          <a:xfrm>
            <a:off x="1483744" y="2495611"/>
            <a:ext cx="9224512" cy="4362389"/>
          </a:xfrm>
          <a:prstGeom prst="rect">
            <a:avLst/>
          </a:prstGeom>
        </p:spPr>
      </p:pic>
    </p:spTree>
    <p:extLst>
      <p:ext uri="{BB962C8B-B14F-4D97-AF65-F5344CB8AC3E}">
        <p14:creationId xmlns:p14="http://schemas.microsoft.com/office/powerpoint/2010/main" val="99385653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28352" y="378004"/>
            <a:ext cx="10515600" cy="1325563"/>
          </a:xfrm>
        </p:spPr>
        <p:txBody>
          <a:bodyPr/>
          <a:lstStyle/>
          <a:p>
            <a:r>
              <a:rPr lang="en-US" altLang="zh-CN" dirty="0"/>
              <a:t>4.4.9  Image</a:t>
            </a:r>
            <a:endParaRPr lang="zh-CN" altLang="en-US" dirty="0"/>
          </a:p>
        </p:txBody>
      </p:sp>
      <p:sp>
        <p:nvSpPr>
          <p:cNvPr id="3" name="内容占位符 2"/>
          <p:cNvSpPr>
            <a:spLocks noGrp="1"/>
          </p:cNvSpPr>
          <p:nvPr>
            <p:ph idx="1"/>
          </p:nvPr>
        </p:nvSpPr>
        <p:spPr>
          <a:xfrm>
            <a:off x="734096" y="1703567"/>
            <a:ext cx="6490952" cy="3692681"/>
          </a:xfrm>
        </p:spPr>
        <p:txBody>
          <a:bodyPr>
            <a:normAutofit/>
          </a:bodyPr>
          <a:lstStyle/>
          <a:p>
            <a:pPr marL="0" indent="0">
              <a:buNone/>
            </a:pPr>
            <a:r>
              <a:rPr lang="en-US" altLang="zh-CN" dirty="0"/>
              <a:t>Image</a:t>
            </a:r>
            <a:r>
              <a:rPr lang="zh-CN" altLang="en-US" dirty="0"/>
              <a:t>是图片组件，支持本地图片和网络图片的渲染展示。</a:t>
            </a:r>
          </a:p>
        </p:txBody>
      </p:sp>
      <p:pic>
        <p:nvPicPr>
          <p:cNvPr id="6" name="图片 5">
            <a:extLst>
              <a:ext uri="{FF2B5EF4-FFF2-40B4-BE49-F238E27FC236}">
                <a16:creationId xmlns:a16="http://schemas.microsoft.com/office/drawing/2014/main" id="{54BF473F-9EF3-8C81-C7A9-29F393DD3B99}"/>
              </a:ext>
            </a:extLst>
          </p:cNvPr>
          <p:cNvPicPr>
            <a:picLocks noChangeAspect="1"/>
          </p:cNvPicPr>
          <p:nvPr/>
        </p:nvPicPr>
        <p:blipFill>
          <a:blip r:embed="rId2"/>
          <a:stretch>
            <a:fillRect/>
          </a:stretch>
        </p:blipFill>
        <p:spPr>
          <a:xfrm>
            <a:off x="2191110" y="2506102"/>
            <a:ext cx="7809781" cy="4205687"/>
          </a:xfrm>
          <a:prstGeom prst="rect">
            <a:avLst/>
          </a:prstGeom>
        </p:spPr>
      </p:pic>
    </p:spTree>
    <p:extLst>
      <p:ext uri="{BB962C8B-B14F-4D97-AF65-F5344CB8AC3E}">
        <p14:creationId xmlns:p14="http://schemas.microsoft.com/office/powerpoint/2010/main" val="84318319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28352" y="378004"/>
            <a:ext cx="10515600" cy="1325563"/>
          </a:xfrm>
        </p:spPr>
        <p:txBody>
          <a:bodyPr/>
          <a:lstStyle/>
          <a:p>
            <a:r>
              <a:rPr lang="en-US" altLang="zh-CN" dirty="0"/>
              <a:t>4.4.10  </a:t>
            </a:r>
            <a:r>
              <a:rPr lang="en-US" altLang="zh-CN" dirty="0" err="1"/>
              <a:t>ImageAnimator</a:t>
            </a:r>
            <a:endParaRPr lang="zh-CN" altLang="en-US" dirty="0"/>
          </a:p>
        </p:txBody>
      </p:sp>
      <p:sp>
        <p:nvSpPr>
          <p:cNvPr id="3" name="内容占位符 2"/>
          <p:cNvSpPr>
            <a:spLocks noGrp="1"/>
          </p:cNvSpPr>
          <p:nvPr>
            <p:ph idx="1"/>
          </p:nvPr>
        </p:nvSpPr>
        <p:spPr>
          <a:xfrm>
            <a:off x="609600" y="1694244"/>
            <a:ext cx="11153104" cy="5154433"/>
          </a:xfrm>
        </p:spPr>
        <p:txBody>
          <a:bodyPr>
            <a:normAutofit/>
          </a:bodyPr>
          <a:lstStyle/>
          <a:p>
            <a:pPr marL="0" indent="0">
              <a:buNone/>
            </a:pPr>
            <a:r>
              <a:rPr lang="en-US" altLang="zh-CN" dirty="0" err="1"/>
              <a:t>ImageAnimator</a:t>
            </a:r>
            <a:r>
              <a:rPr lang="zh-CN" altLang="en-US" dirty="0"/>
              <a:t>提供帧动画组件来实现逐帧播放图片的能力，可以配置需要播放的图片列表，每幅图片可以配置时长。</a:t>
            </a:r>
            <a:endParaRPr lang="en-US" altLang="zh-CN" dirty="0"/>
          </a:p>
          <a:p>
            <a:pPr marL="0" indent="0">
              <a:buNone/>
            </a:pPr>
            <a:endParaRPr lang="en-US" altLang="zh-CN" dirty="0"/>
          </a:p>
          <a:p>
            <a:pPr marL="0" indent="0">
              <a:buNone/>
            </a:pPr>
            <a:endParaRPr lang="en-US" altLang="zh-CN" dirty="0"/>
          </a:p>
        </p:txBody>
      </p:sp>
      <p:pic>
        <p:nvPicPr>
          <p:cNvPr id="5" name="图片 4">
            <a:extLst>
              <a:ext uri="{FF2B5EF4-FFF2-40B4-BE49-F238E27FC236}">
                <a16:creationId xmlns:a16="http://schemas.microsoft.com/office/drawing/2014/main" id="{C4A1B519-E43F-6DC0-8E31-62981B6F7E25}"/>
              </a:ext>
            </a:extLst>
          </p:cNvPr>
          <p:cNvPicPr>
            <a:picLocks noChangeAspect="1"/>
          </p:cNvPicPr>
          <p:nvPr/>
        </p:nvPicPr>
        <p:blipFill>
          <a:blip r:embed="rId2"/>
          <a:stretch>
            <a:fillRect/>
          </a:stretch>
        </p:blipFill>
        <p:spPr>
          <a:xfrm>
            <a:off x="3754307" y="2504076"/>
            <a:ext cx="4683387" cy="4353924"/>
          </a:xfrm>
          <a:prstGeom prst="rect">
            <a:avLst/>
          </a:prstGeom>
        </p:spPr>
      </p:pic>
    </p:spTree>
    <p:extLst>
      <p:ext uri="{BB962C8B-B14F-4D97-AF65-F5344CB8AC3E}">
        <p14:creationId xmlns:p14="http://schemas.microsoft.com/office/powerpoint/2010/main" val="258033573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28352" y="378004"/>
            <a:ext cx="10515600" cy="1325563"/>
          </a:xfrm>
        </p:spPr>
        <p:txBody>
          <a:bodyPr/>
          <a:lstStyle/>
          <a:p>
            <a:r>
              <a:rPr lang="en-US" altLang="zh-CN" dirty="0"/>
              <a:t>4.4.11  </a:t>
            </a:r>
            <a:r>
              <a:rPr lang="en-US" altLang="zh-CN" dirty="0" err="1"/>
              <a:t>LoadingProgress</a:t>
            </a:r>
            <a:endParaRPr lang="zh-CN" altLang="en-US" dirty="0"/>
          </a:p>
        </p:txBody>
      </p:sp>
      <p:sp>
        <p:nvSpPr>
          <p:cNvPr id="3" name="内容占位符 2"/>
          <p:cNvSpPr>
            <a:spLocks noGrp="1"/>
          </p:cNvSpPr>
          <p:nvPr>
            <p:ph idx="1"/>
          </p:nvPr>
        </p:nvSpPr>
        <p:spPr>
          <a:xfrm>
            <a:off x="609600" y="1694244"/>
            <a:ext cx="11153104" cy="5154433"/>
          </a:xfrm>
        </p:spPr>
        <p:txBody>
          <a:bodyPr>
            <a:normAutofit/>
          </a:bodyPr>
          <a:lstStyle/>
          <a:p>
            <a:pPr marL="0" indent="0">
              <a:buNone/>
            </a:pPr>
            <a:r>
              <a:rPr lang="en-US" altLang="zh-CN" dirty="0" err="1"/>
              <a:t>LoadingProgress</a:t>
            </a:r>
            <a:r>
              <a:rPr lang="zh-CN" altLang="en-US" dirty="0"/>
              <a:t>是用于显示加载动效的组件。</a:t>
            </a:r>
            <a:endParaRPr lang="en-US" altLang="zh-CN" dirty="0"/>
          </a:p>
          <a:p>
            <a:pPr marL="0" indent="0">
              <a:buNone/>
            </a:pPr>
            <a:endParaRPr lang="en-US" altLang="zh-CN" dirty="0"/>
          </a:p>
          <a:p>
            <a:pPr marL="0" indent="0">
              <a:buNone/>
            </a:pPr>
            <a:r>
              <a:rPr lang="zh-CN" altLang="en-US" dirty="0"/>
              <a:t>示例代码如下：</a:t>
            </a:r>
          </a:p>
          <a:p>
            <a:pPr marL="0" indent="0">
              <a:buNone/>
            </a:pPr>
            <a:r>
              <a:rPr lang="en-US" altLang="zh-CN" dirty="0"/>
              <a:t>//</a:t>
            </a:r>
            <a:r>
              <a:rPr lang="zh-CN" altLang="en-US" dirty="0"/>
              <a:t>显示加载动效</a:t>
            </a:r>
          </a:p>
          <a:p>
            <a:pPr marL="0" indent="0">
              <a:buNone/>
            </a:pPr>
            <a:r>
              <a:rPr lang="en-US" altLang="zh-CN" dirty="0" err="1"/>
              <a:t>LoadingProgress</a:t>
            </a:r>
            <a:r>
              <a:rPr lang="en-US" altLang="zh-CN" dirty="0"/>
              <a:t>()</a:t>
            </a:r>
          </a:p>
          <a:p>
            <a:pPr marL="0" indent="0">
              <a:buNone/>
            </a:pPr>
            <a:r>
              <a:rPr lang="en-US" altLang="zh-CN" dirty="0"/>
              <a:t>  .color(</a:t>
            </a:r>
            <a:r>
              <a:rPr lang="en-US" altLang="zh-CN" dirty="0" err="1"/>
              <a:t>Color.Red</a:t>
            </a:r>
            <a:r>
              <a:rPr lang="en-US" altLang="zh-CN" dirty="0"/>
              <a:t>) //</a:t>
            </a:r>
            <a:r>
              <a:rPr lang="zh-CN" altLang="en-US" dirty="0"/>
              <a:t>设置为红色</a:t>
            </a:r>
            <a:endParaRPr lang="en-US" altLang="zh-CN" dirty="0"/>
          </a:p>
        </p:txBody>
      </p:sp>
      <p:pic>
        <p:nvPicPr>
          <p:cNvPr id="6" name="图片 5">
            <a:extLst>
              <a:ext uri="{FF2B5EF4-FFF2-40B4-BE49-F238E27FC236}">
                <a16:creationId xmlns:a16="http://schemas.microsoft.com/office/drawing/2014/main" id="{402EAFE2-C854-3FC6-BD4C-2C42681349F8}"/>
              </a:ext>
            </a:extLst>
          </p:cNvPr>
          <p:cNvPicPr>
            <a:picLocks noChangeAspect="1"/>
          </p:cNvPicPr>
          <p:nvPr/>
        </p:nvPicPr>
        <p:blipFill>
          <a:blip r:embed="rId2"/>
          <a:stretch>
            <a:fillRect/>
          </a:stretch>
        </p:blipFill>
        <p:spPr>
          <a:xfrm>
            <a:off x="7681919" y="7039"/>
            <a:ext cx="4240161" cy="6858000"/>
          </a:xfrm>
          <a:prstGeom prst="rect">
            <a:avLst/>
          </a:prstGeom>
        </p:spPr>
      </p:pic>
    </p:spTree>
    <p:extLst>
      <p:ext uri="{BB962C8B-B14F-4D97-AF65-F5344CB8AC3E}">
        <p14:creationId xmlns:p14="http://schemas.microsoft.com/office/powerpoint/2010/main" val="56306185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28352" y="378004"/>
            <a:ext cx="10515600" cy="1325563"/>
          </a:xfrm>
        </p:spPr>
        <p:txBody>
          <a:bodyPr/>
          <a:lstStyle/>
          <a:p>
            <a:r>
              <a:rPr lang="en-US" altLang="zh-CN" dirty="0"/>
              <a:t>4.4.12  Marquee</a:t>
            </a:r>
            <a:endParaRPr lang="zh-CN" altLang="en-US" dirty="0"/>
          </a:p>
        </p:txBody>
      </p:sp>
      <p:sp>
        <p:nvSpPr>
          <p:cNvPr id="3" name="内容占位符 2"/>
          <p:cNvSpPr>
            <a:spLocks noGrp="1"/>
          </p:cNvSpPr>
          <p:nvPr>
            <p:ph idx="1"/>
          </p:nvPr>
        </p:nvSpPr>
        <p:spPr>
          <a:xfrm>
            <a:off x="609600" y="1694244"/>
            <a:ext cx="6023020" cy="5154433"/>
          </a:xfrm>
        </p:spPr>
        <p:txBody>
          <a:bodyPr>
            <a:normAutofit fontScale="40000" lnSpcReduction="20000"/>
          </a:bodyPr>
          <a:lstStyle/>
          <a:p>
            <a:pPr marL="0" indent="0">
              <a:buNone/>
            </a:pPr>
            <a:r>
              <a:rPr lang="en-US" altLang="zh-CN" dirty="0"/>
              <a:t>Marquee</a:t>
            </a:r>
            <a:r>
              <a:rPr lang="zh-CN" altLang="en-US" dirty="0"/>
              <a:t>是跑马灯组件，用于滚动展示一段单行文本，仅当文本内容宽度超过跑马灯组件宽度时滚动。示例代码如下：</a:t>
            </a:r>
          </a:p>
          <a:p>
            <a:pPr marL="0" indent="0">
              <a:buNone/>
            </a:pPr>
            <a:r>
              <a:rPr lang="en-US" altLang="zh-CN" dirty="0"/>
              <a:t>//</a:t>
            </a:r>
            <a:r>
              <a:rPr lang="zh-CN" altLang="en-US" dirty="0"/>
              <a:t>文本内容宽度未超过跑马灯组件宽度，不滚动</a:t>
            </a:r>
          </a:p>
          <a:p>
            <a:pPr marL="0" indent="0">
              <a:buNone/>
            </a:pPr>
            <a:r>
              <a:rPr lang="en-US" altLang="zh-CN" dirty="0"/>
              <a:t>Marquee({</a:t>
            </a:r>
          </a:p>
          <a:p>
            <a:pPr marL="0" indent="0">
              <a:buNone/>
            </a:pPr>
            <a:r>
              <a:rPr lang="en-US" altLang="zh-CN" dirty="0"/>
              <a:t>  start: true, 		//</a:t>
            </a:r>
            <a:r>
              <a:rPr lang="zh-CN" altLang="en-US" dirty="0"/>
              <a:t>控制跑马灯是否进入播放状态</a:t>
            </a:r>
          </a:p>
          <a:p>
            <a:pPr marL="0" indent="0">
              <a:buNone/>
            </a:pPr>
            <a:r>
              <a:rPr lang="zh-CN" altLang="en-US" dirty="0"/>
              <a:t>  </a:t>
            </a:r>
            <a:r>
              <a:rPr lang="en-US" altLang="zh-CN" dirty="0"/>
              <a:t>step: 12, 		//</a:t>
            </a:r>
            <a:r>
              <a:rPr lang="zh-CN" altLang="en-US" dirty="0"/>
              <a:t>滚动动画文本的滚动步长。默认值为</a:t>
            </a:r>
            <a:r>
              <a:rPr lang="en-US" altLang="zh-CN" dirty="0"/>
              <a:t>6</a:t>
            </a:r>
            <a:r>
              <a:rPr lang="zh-CN" altLang="en-US" dirty="0"/>
              <a:t>，单位为</a:t>
            </a:r>
            <a:r>
              <a:rPr lang="en-US" altLang="zh-CN" dirty="0" err="1"/>
              <a:t>vp</a:t>
            </a:r>
            <a:endParaRPr lang="en-US" altLang="zh-CN" dirty="0"/>
          </a:p>
          <a:p>
            <a:pPr marL="0" indent="0">
              <a:buNone/>
            </a:pPr>
            <a:r>
              <a:rPr lang="en-US" altLang="zh-CN" dirty="0"/>
              <a:t>  loop: -1, 		//</a:t>
            </a:r>
            <a:r>
              <a:rPr lang="zh-CN" altLang="en-US" dirty="0"/>
              <a:t>循环次数，</a:t>
            </a:r>
            <a:r>
              <a:rPr lang="en-US" altLang="zh-CN" dirty="0"/>
              <a:t>-1</a:t>
            </a:r>
            <a:r>
              <a:rPr lang="zh-CN" altLang="en-US" dirty="0"/>
              <a:t>为无限循环</a:t>
            </a:r>
          </a:p>
          <a:p>
            <a:pPr marL="0" indent="0">
              <a:buNone/>
            </a:pPr>
            <a:r>
              <a:rPr lang="zh-CN" altLang="en-US" dirty="0"/>
              <a:t>  </a:t>
            </a:r>
            <a:r>
              <a:rPr lang="en-US" altLang="zh-CN" dirty="0" err="1"/>
              <a:t>fromStart</a:t>
            </a:r>
            <a:r>
              <a:rPr lang="en-US" altLang="zh-CN" dirty="0"/>
              <a:t>: true, 	//</a:t>
            </a:r>
            <a:r>
              <a:rPr lang="zh-CN" altLang="en-US" dirty="0"/>
              <a:t>设置文本从头开始滚动或反向滚动</a:t>
            </a:r>
          </a:p>
          <a:p>
            <a:pPr marL="0" indent="0">
              <a:buNone/>
            </a:pPr>
            <a:r>
              <a:rPr lang="zh-CN" altLang="en-US" dirty="0"/>
              <a:t>  </a:t>
            </a:r>
            <a:r>
              <a:rPr lang="en-US" altLang="zh-CN" dirty="0" err="1"/>
              <a:t>src</a:t>
            </a:r>
            <a:r>
              <a:rPr lang="en-US" altLang="zh-CN" dirty="0"/>
              <a:t>: "</a:t>
            </a:r>
            <a:r>
              <a:rPr lang="en-US" altLang="zh-CN" dirty="0" err="1"/>
              <a:t>HarmonyOS</a:t>
            </a:r>
            <a:r>
              <a:rPr lang="zh-CN" altLang="en-US" dirty="0"/>
              <a:t>也称为鸿蒙系统</a:t>
            </a:r>
            <a:r>
              <a:rPr lang="en-US" altLang="zh-CN" dirty="0"/>
              <a:t>"</a:t>
            </a:r>
          </a:p>
          <a:p>
            <a:pPr marL="0" indent="0">
              <a:buNone/>
            </a:pPr>
            <a:r>
              <a:rPr lang="en-US" altLang="zh-CN" dirty="0"/>
              <a:t>}).</a:t>
            </a:r>
            <a:r>
              <a:rPr lang="en-US" altLang="zh-CN" dirty="0" err="1"/>
              <a:t>fontSize</a:t>
            </a:r>
            <a:r>
              <a:rPr lang="en-US" altLang="zh-CN" dirty="0"/>
              <a:t>(20)</a:t>
            </a:r>
          </a:p>
          <a:p>
            <a:pPr marL="0" indent="0">
              <a:buNone/>
            </a:pPr>
            <a:endParaRPr lang="en-US" altLang="zh-CN" dirty="0"/>
          </a:p>
          <a:p>
            <a:pPr marL="0" indent="0">
              <a:buNone/>
            </a:pPr>
            <a:r>
              <a:rPr lang="en-US" altLang="zh-CN" dirty="0"/>
              <a:t>//</a:t>
            </a:r>
            <a:r>
              <a:rPr lang="zh-CN" altLang="en-US" dirty="0"/>
              <a:t>文本内容宽度超过了跑马灯组件宽度，滚动</a:t>
            </a:r>
          </a:p>
          <a:p>
            <a:pPr marL="0" indent="0">
              <a:buNone/>
            </a:pPr>
            <a:r>
              <a:rPr lang="en-US" altLang="zh-CN" dirty="0"/>
              <a:t>Marquee({</a:t>
            </a:r>
          </a:p>
          <a:p>
            <a:pPr marL="0" indent="0">
              <a:buNone/>
            </a:pPr>
            <a:r>
              <a:rPr lang="en-US" altLang="zh-CN" dirty="0"/>
              <a:t>  start: true, 		//</a:t>
            </a:r>
            <a:r>
              <a:rPr lang="zh-CN" altLang="en-US" dirty="0"/>
              <a:t>控制跑马灯是否进入播放状态</a:t>
            </a:r>
          </a:p>
          <a:p>
            <a:pPr marL="0" indent="0">
              <a:buNone/>
            </a:pPr>
            <a:r>
              <a:rPr lang="zh-CN" altLang="en-US" dirty="0"/>
              <a:t>  </a:t>
            </a:r>
            <a:r>
              <a:rPr lang="en-US" altLang="zh-CN" dirty="0"/>
              <a:t>step: 12, 		//</a:t>
            </a:r>
            <a:r>
              <a:rPr lang="zh-CN" altLang="en-US" dirty="0"/>
              <a:t>滚动动画文本的滚动步长。默认值为</a:t>
            </a:r>
            <a:r>
              <a:rPr lang="en-US" altLang="zh-CN" dirty="0"/>
              <a:t>6</a:t>
            </a:r>
            <a:r>
              <a:rPr lang="zh-CN" altLang="en-US" dirty="0"/>
              <a:t>，单位为</a:t>
            </a:r>
            <a:r>
              <a:rPr lang="en-US" altLang="zh-CN" dirty="0" err="1"/>
              <a:t>vp</a:t>
            </a:r>
            <a:endParaRPr lang="en-US" altLang="zh-CN" dirty="0"/>
          </a:p>
          <a:p>
            <a:pPr marL="0" indent="0">
              <a:buNone/>
            </a:pPr>
            <a:r>
              <a:rPr lang="en-US" altLang="zh-CN" dirty="0"/>
              <a:t>  loop: -1, 		//</a:t>
            </a:r>
            <a:r>
              <a:rPr lang="zh-CN" altLang="en-US" dirty="0"/>
              <a:t>循环次数，</a:t>
            </a:r>
            <a:r>
              <a:rPr lang="en-US" altLang="zh-CN" dirty="0"/>
              <a:t>-1</a:t>
            </a:r>
            <a:r>
              <a:rPr lang="zh-CN" altLang="en-US" dirty="0"/>
              <a:t>为无限循环</a:t>
            </a:r>
          </a:p>
          <a:p>
            <a:pPr marL="0" indent="0">
              <a:buNone/>
            </a:pPr>
            <a:r>
              <a:rPr lang="zh-CN" altLang="en-US" dirty="0"/>
              <a:t>  </a:t>
            </a:r>
            <a:r>
              <a:rPr lang="en-US" altLang="zh-CN" dirty="0" err="1"/>
              <a:t>fromStart</a:t>
            </a:r>
            <a:r>
              <a:rPr lang="en-US" altLang="zh-CN" dirty="0"/>
              <a:t>: true, 	//</a:t>
            </a:r>
            <a:r>
              <a:rPr lang="zh-CN" altLang="en-US" dirty="0"/>
              <a:t>设置文本从头开始滚动或反向滚动</a:t>
            </a:r>
          </a:p>
          <a:p>
            <a:pPr marL="0" indent="0">
              <a:buNone/>
            </a:pPr>
            <a:r>
              <a:rPr lang="zh-CN" altLang="en-US" dirty="0"/>
              <a:t>  </a:t>
            </a:r>
            <a:r>
              <a:rPr lang="en-US" altLang="zh-CN" dirty="0" err="1"/>
              <a:t>src</a:t>
            </a:r>
            <a:r>
              <a:rPr lang="en-US" altLang="zh-CN" dirty="0"/>
              <a:t>: "</a:t>
            </a:r>
            <a:r>
              <a:rPr lang="zh-CN" altLang="en-US" dirty="0"/>
              <a:t>在传统的单设备系统能力基础上，</a:t>
            </a:r>
            <a:r>
              <a:rPr lang="en-US" altLang="zh-CN" dirty="0" err="1"/>
              <a:t>HarmonyOS</a:t>
            </a:r>
            <a:r>
              <a:rPr lang="zh-CN" altLang="en-US" dirty="0"/>
              <a:t>提出了基于同一套系统能力、适配多种终端形态的分</a:t>
            </a:r>
          </a:p>
          <a:p>
            <a:pPr marL="0" indent="0">
              <a:buNone/>
            </a:pPr>
            <a:endParaRPr lang="zh-CN" altLang="en-US" dirty="0"/>
          </a:p>
          <a:p>
            <a:pPr marL="0" indent="0">
              <a:buNone/>
            </a:pPr>
            <a:r>
              <a:rPr lang="zh-CN" altLang="en-US" dirty="0"/>
              <a:t>布式理念。</a:t>
            </a:r>
            <a:r>
              <a:rPr lang="en-US" altLang="zh-CN" dirty="0"/>
              <a:t>"</a:t>
            </a:r>
          </a:p>
          <a:p>
            <a:pPr marL="0" indent="0">
              <a:buNone/>
            </a:pPr>
            <a:r>
              <a:rPr lang="en-US" altLang="zh-CN" dirty="0"/>
              <a:t>}).</a:t>
            </a:r>
            <a:r>
              <a:rPr lang="en-US" altLang="zh-CN" dirty="0" err="1"/>
              <a:t>fontSize</a:t>
            </a:r>
            <a:r>
              <a:rPr lang="en-US" altLang="zh-CN" dirty="0"/>
              <a:t>(20)</a:t>
            </a:r>
          </a:p>
        </p:txBody>
      </p:sp>
      <p:pic>
        <p:nvPicPr>
          <p:cNvPr id="5" name="图片 4">
            <a:extLst>
              <a:ext uri="{FF2B5EF4-FFF2-40B4-BE49-F238E27FC236}">
                <a16:creationId xmlns:a16="http://schemas.microsoft.com/office/drawing/2014/main" id="{A6044E83-D2E6-7D51-FEDE-4CEFEDAFF4A9}"/>
              </a:ext>
            </a:extLst>
          </p:cNvPr>
          <p:cNvPicPr>
            <a:picLocks noChangeAspect="1"/>
          </p:cNvPicPr>
          <p:nvPr/>
        </p:nvPicPr>
        <p:blipFill>
          <a:blip r:embed="rId2"/>
          <a:stretch>
            <a:fillRect/>
          </a:stretch>
        </p:blipFill>
        <p:spPr>
          <a:xfrm>
            <a:off x="7878318" y="0"/>
            <a:ext cx="3773541" cy="6858000"/>
          </a:xfrm>
          <a:prstGeom prst="rect">
            <a:avLst/>
          </a:prstGeom>
        </p:spPr>
      </p:pic>
    </p:spTree>
    <p:extLst>
      <p:ext uri="{BB962C8B-B14F-4D97-AF65-F5344CB8AC3E}">
        <p14:creationId xmlns:p14="http://schemas.microsoft.com/office/powerpoint/2010/main" val="16299885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28352" y="378004"/>
            <a:ext cx="10515600" cy="1325563"/>
          </a:xfrm>
        </p:spPr>
        <p:txBody>
          <a:bodyPr/>
          <a:lstStyle/>
          <a:p>
            <a:r>
              <a:rPr lang="en-US" altLang="zh-CN" dirty="0"/>
              <a:t>4.4.13  Navigation</a:t>
            </a:r>
            <a:endParaRPr lang="zh-CN" altLang="en-US" dirty="0"/>
          </a:p>
        </p:txBody>
      </p:sp>
      <p:sp>
        <p:nvSpPr>
          <p:cNvPr id="3" name="内容占位符 2"/>
          <p:cNvSpPr>
            <a:spLocks noGrp="1"/>
          </p:cNvSpPr>
          <p:nvPr>
            <p:ph idx="1"/>
          </p:nvPr>
        </p:nvSpPr>
        <p:spPr>
          <a:xfrm>
            <a:off x="609600" y="1694244"/>
            <a:ext cx="6023020" cy="5154433"/>
          </a:xfrm>
        </p:spPr>
        <p:txBody>
          <a:bodyPr>
            <a:normAutofit fontScale="55000" lnSpcReduction="20000"/>
          </a:bodyPr>
          <a:lstStyle/>
          <a:p>
            <a:pPr marL="0" indent="0">
              <a:buNone/>
            </a:pPr>
            <a:r>
              <a:rPr lang="en-US" altLang="zh-CN" dirty="0"/>
              <a:t>Navigation</a:t>
            </a:r>
            <a:r>
              <a:rPr lang="zh-CN" altLang="en-US" dirty="0"/>
              <a:t>组件一般作为</a:t>
            </a:r>
            <a:r>
              <a:rPr lang="en-US" altLang="zh-CN" dirty="0"/>
              <a:t>Page</a:t>
            </a:r>
            <a:r>
              <a:rPr lang="zh-CN" altLang="en-US" dirty="0"/>
              <a:t>页面的根容器，通过属性设置来展示页面的标题、工具栏、菜单。</a:t>
            </a:r>
            <a:endParaRPr lang="en-US" altLang="zh-CN" dirty="0"/>
          </a:p>
          <a:p>
            <a:pPr marL="0" indent="0">
              <a:buNone/>
            </a:pPr>
            <a:r>
              <a:rPr lang="zh-CN" altLang="en-US" dirty="0"/>
              <a:t>示例代码：</a:t>
            </a:r>
          </a:p>
          <a:p>
            <a:pPr marL="0" indent="0">
              <a:buNone/>
            </a:pPr>
            <a:r>
              <a:rPr lang="en-US" altLang="zh-CN" dirty="0"/>
              <a:t>//</a:t>
            </a:r>
            <a:r>
              <a:rPr lang="zh-CN" altLang="en-US" dirty="0"/>
              <a:t>自定义一个</a:t>
            </a:r>
            <a:r>
              <a:rPr lang="en-US" altLang="zh-CN" dirty="0"/>
              <a:t>Toolbar</a:t>
            </a:r>
            <a:r>
              <a:rPr lang="zh-CN" altLang="en-US" dirty="0"/>
              <a:t>组件</a:t>
            </a:r>
          </a:p>
          <a:p>
            <a:pPr marL="0" indent="0">
              <a:buNone/>
            </a:pPr>
            <a:r>
              <a:rPr lang="en-US" altLang="zh-CN" dirty="0"/>
              <a:t>@Builder </a:t>
            </a:r>
            <a:r>
              <a:rPr lang="en-US" altLang="zh-CN" dirty="0" err="1"/>
              <a:t>NavigationToolbar</a:t>
            </a:r>
            <a:r>
              <a:rPr lang="en-US" altLang="zh-CN" dirty="0"/>
              <a:t>() {</a:t>
            </a:r>
          </a:p>
          <a:p>
            <a:pPr marL="0" indent="0">
              <a:buNone/>
            </a:pPr>
            <a:r>
              <a:rPr lang="en-US" altLang="zh-CN" dirty="0"/>
              <a:t>  Row() {</a:t>
            </a:r>
          </a:p>
          <a:p>
            <a:pPr marL="0" indent="0">
              <a:buNone/>
            </a:pPr>
            <a:r>
              <a:rPr lang="en-US" altLang="zh-CN" dirty="0"/>
              <a:t>      Text("</a:t>
            </a:r>
            <a:r>
              <a:rPr lang="zh-CN" altLang="en-US" dirty="0"/>
              <a:t>首页</a:t>
            </a:r>
            <a:r>
              <a:rPr lang="en-US" altLang="zh-CN" dirty="0"/>
              <a:t>").</a:t>
            </a:r>
            <a:r>
              <a:rPr lang="en-US" altLang="zh-CN" dirty="0" err="1"/>
              <a:t>fontSize</a:t>
            </a:r>
            <a:r>
              <a:rPr lang="en-US" altLang="zh-CN" dirty="0"/>
              <a:t>(25).margin({ left: 70 })</a:t>
            </a:r>
          </a:p>
          <a:p>
            <a:pPr marL="0" indent="0">
              <a:buNone/>
            </a:pPr>
            <a:r>
              <a:rPr lang="en-US" altLang="zh-CN" dirty="0"/>
              <a:t>      Text("+").</a:t>
            </a:r>
            <a:r>
              <a:rPr lang="en-US" altLang="zh-CN" dirty="0" err="1"/>
              <a:t>fontSize</a:t>
            </a:r>
            <a:r>
              <a:rPr lang="en-US" altLang="zh-CN" dirty="0"/>
              <a:t>(25).margin({ left: 70 })</a:t>
            </a:r>
          </a:p>
          <a:p>
            <a:pPr marL="0" indent="0">
              <a:buNone/>
            </a:pPr>
            <a:r>
              <a:rPr lang="en-US" altLang="zh-CN" dirty="0"/>
              <a:t>      Text("</a:t>
            </a:r>
            <a:r>
              <a:rPr lang="zh-CN" altLang="en-US" dirty="0"/>
              <a:t>我</a:t>
            </a:r>
            <a:r>
              <a:rPr lang="en-US" altLang="zh-CN" dirty="0"/>
              <a:t>").</a:t>
            </a:r>
            <a:r>
              <a:rPr lang="en-US" altLang="zh-CN" dirty="0" err="1"/>
              <a:t>fontSize</a:t>
            </a:r>
            <a:r>
              <a:rPr lang="en-US" altLang="zh-CN" dirty="0"/>
              <a:t>(25).margin({ left: 70 })</a:t>
            </a:r>
          </a:p>
          <a:p>
            <a:pPr marL="0" indent="0">
              <a:buNone/>
            </a:pPr>
            <a:r>
              <a:rPr lang="en-US" altLang="zh-CN" dirty="0"/>
              <a:t>  }</a:t>
            </a:r>
          </a:p>
          <a:p>
            <a:pPr marL="0" indent="0">
              <a:buNone/>
            </a:pPr>
            <a:r>
              <a:rPr lang="en-US" altLang="zh-CN" dirty="0"/>
              <a:t>}</a:t>
            </a:r>
          </a:p>
          <a:p>
            <a:pPr marL="0" indent="0">
              <a:buNone/>
            </a:pPr>
            <a:endParaRPr lang="en-US" altLang="zh-CN" dirty="0"/>
          </a:p>
          <a:p>
            <a:pPr marL="0" indent="0">
              <a:buNone/>
            </a:pPr>
            <a:r>
              <a:rPr lang="en-US" altLang="zh-CN" dirty="0"/>
              <a:t>//Navigation</a:t>
            </a:r>
            <a:r>
              <a:rPr lang="zh-CN" altLang="en-US" dirty="0"/>
              <a:t>使用自定义的</a:t>
            </a:r>
            <a:r>
              <a:rPr lang="en-US" altLang="zh-CN" dirty="0" err="1"/>
              <a:t>NavigationToolbar</a:t>
            </a:r>
            <a:r>
              <a:rPr lang="zh-CN" altLang="en-US" dirty="0"/>
              <a:t>组件</a:t>
            </a:r>
          </a:p>
          <a:p>
            <a:pPr marL="0" indent="0">
              <a:buNone/>
            </a:pPr>
            <a:r>
              <a:rPr lang="en-US" altLang="zh-CN" dirty="0"/>
              <a:t>Navigation() {</a:t>
            </a:r>
          </a:p>
          <a:p>
            <a:pPr marL="0" indent="0">
              <a:buNone/>
            </a:pPr>
            <a:r>
              <a:rPr lang="en-US" altLang="zh-CN" dirty="0"/>
              <a:t>    Flex() {</a:t>
            </a:r>
          </a:p>
          <a:p>
            <a:pPr marL="0" indent="0">
              <a:buNone/>
            </a:pPr>
            <a:r>
              <a:rPr lang="en-US" altLang="zh-CN" dirty="0"/>
              <a:t>    }</a:t>
            </a:r>
          </a:p>
          <a:p>
            <a:pPr marL="0" indent="0">
              <a:buNone/>
            </a:pPr>
            <a:r>
              <a:rPr lang="en-US" altLang="zh-CN" dirty="0"/>
              <a:t>  }</a:t>
            </a:r>
          </a:p>
          <a:p>
            <a:pPr marL="0" indent="0">
              <a:buNone/>
            </a:pPr>
            <a:r>
              <a:rPr lang="en-US" altLang="zh-CN" dirty="0"/>
              <a:t>  .</a:t>
            </a:r>
            <a:r>
              <a:rPr lang="en-US" altLang="zh-CN" dirty="0" err="1"/>
              <a:t>toolBar</a:t>
            </a:r>
            <a:r>
              <a:rPr lang="en-US" altLang="zh-CN" dirty="0"/>
              <a:t>(</a:t>
            </a:r>
            <a:r>
              <a:rPr lang="en-US" altLang="zh-CN" dirty="0" err="1"/>
              <a:t>this.NavigationToolbar</a:t>
            </a:r>
            <a:r>
              <a:rPr lang="en-US" altLang="zh-CN" dirty="0"/>
              <a:t>) //</a:t>
            </a:r>
            <a:r>
              <a:rPr lang="zh-CN" altLang="en-US" dirty="0"/>
              <a:t>自定义一个</a:t>
            </a:r>
            <a:r>
              <a:rPr lang="en-US" altLang="zh-CN" dirty="0"/>
              <a:t>Toolbar</a:t>
            </a:r>
            <a:r>
              <a:rPr lang="zh-CN" altLang="en-US" dirty="0"/>
              <a:t>组件</a:t>
            </a:r>
            <a:endParaRPr lang="en-US" altLang="zh-CN" dirty="0"/>
          </a:p>
        </p:txBody>
      </p:sp>
      <p:pic>
        <p:nvPicPr>
          <p:cNvPr id="5" name="图片 4">
            <a:extLst>
              <a:ext uri="{FF2B5EF4-FFF2-40B4-BE49-F238E27FC236}">
                <a16:creationId xmlns:a16="http://schemas.microsoft.com/office/drawing/2014/main" id="{A1FA41B5-760C-556F-418C-A80BDBC33C84}"/>
              </a:ext>
            </a:extLst>
          </p:cNvPr>
          <p:cNvPicPr>
            <a:picLocks noChangeAspect="1"/>
          </p:cNvPicPr>
          <p:nvPr/>
        </p:nvPicPr>
        <p:blipFill>
          <a:blip r:embed="rId2"/>
          <a:stretch>
            <a:fillRect/>
          </a:stretch>
        </p:blipFill>
        <p:spPr>
          <a:xfrm>
            <a:off x="7434799" y="0"/>
            <a:ext cx="4073979" cy="6858000"/>
          </a:xfrm>
          <a:prstGeom prst="rect">
            <a:avLst/>
          </a:prstGeom>
        </p:spPr>
      </p:pic>
    </p:spTree>
    <p:extLst>
      <p:ext uri="{BB962C8B-B14F-4D97-AF65-F5344CB8AC3E}">
        <p14:creationId xmlns:p14="http://schemas.microsoft.com/office/powerpoint/2010/main" val="264313785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28352" y="378004"/>
            <a:ext cx="10515600" cy="1325563"/>
          </a:xfrm>
        </p:spPr>
        <p:txBody>
          <a:bodyPr/>
          <a:lstStyle/>
          <a:p>
            <a:r>
              <a:rPr lang="en-US" altLang="zh-CN" dirty="0"/>
              <a:t>4.4.14  </a:t>
            </a:r>
            <a:r>
              <a:rPr lang="en-US" altLang="zh-CN" dirty="0" err="1"/>
              <a:t>PatternLock</a:t>
            </a:r>
            <a:endParaRPr lang="zh-CN" altLang="en-US" dirty="0"/>
          </a:p>
        </p:txBody>
      </p:sp>
      <p:sp>
        <p:nvSpPr>
          <p:cNvPr id="3" name="内容占位符 2"/>
          <p:cNvSpPr>
            <a:spLocks noGrp="1"/>
          </p:cNvSpPr>
          <p:nvPr>
            <p:ph idx="1"/>
          </p:nvPr>
        </p:nvSpPr>
        <p:spPr>
          <a:xfrm>
            <a:off x="928352" y="1703567"/>
            <a:ext cx="6023020" cy="5154433"/>
          </a:xfrm>
        </p:spPr>
        <p:txBody>
          <a:bodyPr>
            <a:normAutofit fontScale="62500" lnSpcReduction="20000"/>
          </a:bodyPr>
          <a:lstStyle/>
          <a:p>
            <a:pPr marL="0" indent="0">
              <a:buNone/>
            </a:pPr>
            <a:r>
              <a:rPr lang="en-US" altLang="zh-CN" dirty="0" err="1"/>
              <a:t>PatternLock</a:t>
            </a:r>
            <a:r>
              <a:rPr lang="zh-CN" altLang="en-US" dirty="0"/>
              <a:t>是图案密码锁组件，以九宫格图案的方式输入密码，用于密码验证场景。手指在</a:t>
            </a:r>
            <a:r>
              <a:rPr lang="en-US" altLang="zh-CN" dirty="0" err="1"/>
              <a:t>PatternLock</a:t>
            </a:r>
            <a:r>
              <a:rPr lang="zh-CN" altLang="en-US" dirty="0"/>
              <a:t>组件区域按下时开始进入输入状态，手指离开屏幕时结束输入状态完成密码输入。</a:t>
            </a:r>
          </a:p>
          <a:p>
            <a:pPr marL="0" indent="0">
              <a:buNone/>
            </a:pPr>
            <a:r>
              <a:rPr lang="en-US" altLang="zh-CN" dirty="0" err="1"/>
              <a:t>PatternLock</a:t>
            </a:r>
            <a:r>
              <a:rPr lang="en-US" altLang="zh-CN" dirty="0"/>
              <a:t>()</a:t>
            </a:r>
          </a:p>
          <a:p>
            <a:pPr marL="0" indent="0">
              <a:buNone/>
            </a:pPr>
            <a:r>
              <a:rPr lang="en-US" altLang="zh-CN" dirty="0"/>
              <a:t>  .</a:t>
            </a:r>
            <a:r>
              <a:rPr lang="en-US" altLang="zh-CN" dirty="0" err="1"/>
              <a:t>sideLength</a:t>
            </a:r>
            <a:r>
              <a:rPr lang="en-US" altLang="zh-CN" dirty="0"/>
              <a:t>(200)   		//</a:t>
            </a:r>
            <a:r>
              <a:rPr lang="zh-CN" altLang="en-US" dirty="0"/>
              <a:t>设置组件的宽度和高度（宽高相同）</a:t>
            </a:r>
          </a:p>
          <a:p>
            <a:pPr marL="0" indent="0">
              <a:buNone/>
            </a:pPr>
            <a:r>
              <a:rPr lang="zh-CN" altLang="en-US" dirty="0"/>
              <a:t>  </a:t>
            </a:r>
            <a:r>
              <a:rPr lang="en-US" altLang="zh-CN" dirty="0"/>
              <a:t>.</a:t>
            </a:r>
            <a:r>
              <a:rPr lang="en-US" altLang="zh-CN" dirty="0" err="1"/>
              <a:t>circleRadius</a:t>
            </a:r>
            <a:r>
              <a:rPr lang="en-US" altLang="zh-CN" dirty="0"/>
              <a:t>(9)   		//</a:t>
            </a:r>
            <a:r>
              <a:rPr lang="zh-CN" altLang="en-US" dirty="0"/>
              <a:t>设置宫格中圆点的半径</a:t>
            </a:r>
          </a:p>
          <a:p>
            <a:pPr marL="0" indent="0">
              <a:buNone/>
            </a:pPr>
            <a:r>
              <a:rPr lang="zh-CN" altLang="en-US" dirty="0"/>
              <a:t>  </a:t>
            </a:r>
            <a:r>
              <a:rPr lang="en-US" altLang="zh-CN" dirty="0"/>
              <a:t>.</a:t>
            </a:r>
            <a:r>
              <a:rPr lang="en-US" altLang="zh-CN" dirty="0" err="1"/>
              <a:t>pathStrokeWidth</a:t>
            </a:r>
            <a:r>
              <a:rPr lang="en-US" altLang="zh-CN" dirty="0"/>
              <a:t>(18)		//</a:t>
            </a:r>
            <a:r>
              <a:rPr lang="zh-CN" altLang="en-US" dirty="0"/>
              <a:t>设置连线的宽度。设置为</a:t>
            </a:r>
            <a:r>
              <a:rPr lang="en-US" altLang="zh-CN" dirty="0"/>
              <a:t>0</a:t>
            </a:r>
            <a:r>
              <a:rPr lang="zh-CN" altLang="en-US" dirty="0"/>
              <a:t>或负数等非法值时连线不显示</a:t>
            </a:r>
          </a:p>
          <a:p>
            <a:pPr marL="0" indent="0">
              <a:buNone/>
            </a:pPr>
            <a:r>
              <a:rPr lang="zh-CN" altLang="en-US" dirty="0"/>
              <a:t>  </a:t>
            </a:r>
            <a:r>
              <a:rPr lang="en-US" altLang="zh-CN" dirty="0"/>
              <a:t>.</a:t>
            </a:r>
            <a:r>
              <a:rPr lang="en-US" altLang="zh-CN" dirty="0" err="1"/>
              <a:t>activeColor</a:t>
            </a:r>
            <a:r>
              <a:rPr lang="en-US" altLang="zh-CN" dirty="0"/>
              <a:t>('#B0C4DE')	//</a:t>
            </a:r>
            <a:r>
              <a:rPr lang="zh-CN" altLang="en-US" dirty="0"/>
              <a:t>设置宫格圆点在“激活”状态的填充颜色</a:t>
            </a:r>
          </a:p>
          <a:p>
            <a:pPr marL="0" indent="0">
              <a:buNone/>
            </a:pPr>
            <a:r>
              <a:rPr lang="zh-CN" altLang="en-US" dirty="0"/>
              <a:t>  </a:t>
            </a:r>
            <a:r>
              <a:rPr lang="en-US" altLang="zh-CN" dirty="0"/>
              <a:t>.</a:t>
            </a:r>
            <a:r>
              <a:rPr lang="en-US" altLang="zh-CN" dirty="0" err="1"/>
              <a:t>selectedColor</a:t>
            </a:r>
            <a:r>
              <a:rPr lang="en-US" altLang="zh-CN" dirty="0"/>
              <a:t>(‘#228B22’)	//</a:t>
            </a:r>
            <a:r>
              <a:rPr lang="zh-CN" altLang="en-US" dirty="0"/>
              <a:t>设置宫格圆点在“选中”状态的填充颜色</a:t>
            </a:r>
          </a:p>
          <a:p>
            <a:pPr marL="0" indent="0">
              <a:buNone/>
            </a:pPr>
            <a:r>
              <a:rPr lang="zh-CN" altLang="en-US" dirty="0"/>
              <a:t>  </a:t>
            </a:r>
            <a:r>
              <a:rPr lang="en-US" altLang="zh-CN" dirty="0"/>
              <a:t>.</a:t>
            </a:r>
            <a:r>
              <a:rPr lang="en-US" altLang="zh-CN" dirty="0" err="1"/>
              <a:t>pathColor</a:t>
            </a:r>
            <a:r>
              <a:rPr lang="en-US" altLang="zh-CN" dirty="0"/>
              <a:t>(‘#90EE90’)	//</a:t>
            </a:r>
            <a:r>
              <a:rPr lang="zh-CN" altLang="en-US" dirty="0"/>
              <a:t>设置连线的颜色</a:t>
            </a:r>
          </a:p>
          <a:p>
            <a:pPr marL="0" indent="0">
              <a:buNone/>
            </a:pPr>
            <a:r>
              <a:rPr lang="zh-CN" altLang="en-US" dirty="0"/>
              <a:t>  </a:t>
            </a:r>
            <a:r>
              <a:rPr lang="en-US" altLang="zh-CN" dirty="0"/>
              <a:t>.</a:t>
            </a:r>
            <a:r>
              <a:rPr lang="en-US" altLang="zh-CN" dirty="0" err="1"/>
              <a:t>backgroundColor</a:t>
            </a:r>
            <a:r>
              <a:rPr lang="en-US" altLang="zh-CN" dirty="0"/>
              <a:t>('#F5F5F5')	//</a:t>
            </a:r>
            <a:r>
              <a:rPr lang="zh-CN" altLang="en-US" dirty="0"/>
              <a:t>背景颜色</a:t>
            </a:r>
          </a:p>
          <a:p>
            <a:pPr marL="0" indent="0">
              <a:buNone/>
            </a:pPr>
            <a:r>
              <a:rPr lang="zh-CN" altLang="en-US" dirty="0"/>
              <a:t>  </a:t>
            </a:r>
            <a:r>
              <a:rPr lang="en-US" altLang="zh-CN" dirty="0"/>
              <a:t>.</a:t>
            </a:r>
            <a:r>
              <a:rPr lang="en-US" altLang="zh-CN" dirty="0" err="1"/>
              <a:t>autoReset</a:t>
            </a:r>
            <a:r>
              <a:rPr lang="en-US" altLang="zh-CN" dirty="0"/>
              <a:t>(true)	//</a:t>
            </a:r>
            <a:r>
              <a:rPr lang="zh-CN" altLang="en-US" dirty="0"/>
              <a:t>设置在完成密码输入后，再次在组件区域按下时是否重置组件状态</a:t>
            </a:r>
            <a:endParaRPr lang="en-US" altLang="zh-CN" dirty="0"/>
          </a:p>
        </p:txBody>
      </p:sp>
      <p:pic>
        <p:nvPicPr>
          <p:cNvPr id="6" name="图片 5">
            <a:extLst>
              <a:ext uri="{FF2B5EF4-FFF2-40B4-BE49-F238E27FC236}">
                <a16:creationId xmlns:a16="http://schemas.microsoft.com/office/drawing/2014/main" id="{B4931BD8-5E66-30A6-77CF-21432703AA96}"/>
              </a:ext>
            </a:extLst>
          </p:cNvPr>
          <p:cNvPicPr>
            <a:picLocks noChangeAspect="1"/>
          </p:cNvPicPr>
          <p:nvPr/>
        </p:nvPicPr>
        <p:blipFill>
          <a:blip r:embed="rId2"/>
          <a:stretch>
            <a:fillRect/>
          </a:stretch>
        </p:blipFill>
        <p:spPr>
          <a:xfrm>
            <a:off x="6954028" y="2011533"/>
            <a:ext cx="5237971" cy="2834934"/>
          </a:xfrm>
          <a:prstGeom prst="rect">
            <a:avLst/>
          </a:prstGeom>
        </p:spPr>
      </p:pic>
    </p:spTree>
    <p:extLst>
      <p:ext uri="{BB962C8B-B14F-4D97-AF65-F5344CB8AC3E}">
        <p14:creationId xmlns:p14="http://schemas.microsoft.com/office/powerpoint/2010/main" val="385000641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28352" y="378004"/>
            <a:ext cx="10515600" cy="1325563"/>
          </a:xfrm>
        </p:spPr>
        <p:txBody>
          <a:bodyPr/>
          <a:lstStyle/>
          <a:p>
            <a:br>
              <a:rPr lang="en-US" altLang="zh-CN" dirty="0"/>
            </a:br>
            <a:r>
              <a:rPr lang="en-US" altLang="zh-CN" dirty="0"/>
              <a:t>4.4.15  Progress</a:t>
            </a:r>
          </a:p>
        </p:txBody>
      </p:sp>
      <p:sp>
        <p:nvSpPr>
          <p:cNvPr id="3" name="内容占位符 2"/>
          <p:cNvSpPr>
            <a:spLocks noGrp="1"/>
          </p:cNvSpPr>
          <p:nvPr>
            <p:ph idx="1"/>
          </p:nvPr>
        </p:nvSpPr>
        <p:spPr>
          <a:xfrm>
            <a:off x="796880" y="2025539"/>
            <a:ext cx="10778544" cy="5154433"/>
          </a:xfrm>
        </p:spPr>
        <p:txBody>
          <a:bodyPr>
            <a:normAutofit/>
          </a:bodyPr>
          <a:lstStyle/>
          <a:p>
            <a:pPr marL="0" indent="0">
              <a:buNone/>
            </a:pPr>
            <a:r>
              <a:rPr lang="en-US" altLang="zh-CN" sz="1600" dirty="0"/>
              <a:t>Progress</a:t>
            </a:r>
            <a:r>
              <a:rPr lang="zh-CN" altLang="en-US" sz="1600" dirty="0"/>
              <a:t>进度条组件用于显示内容加载或操作处理等进度。</a:t>
            </a:r>
          </a:p>
          <a:p>
            <a:pPr marL="0" indent="0">
              <a:buNone/>
            </a:pPr>
            <a:r>
              <a:rPr lang="en-US" altLang="zh-CN" sz="1600" dirty="0"/>
              <a:t>Progress</a:t>
            </a:r>
            <a:r>
              <a:rPr lang="zh-CN" altLang="en-US" sz="1600" dirty="0"/>
              <a:t>主要有以下参数。</a:t>
            </a:r>
          </a:p>
          <a:p>
            <a:pPr marL="0" indent="0">
              <a:buNone/>
            </a:pPr>
            <a:r>
              <a:rPr lang="en-US" altLang="zh-CN" sz="1600" dirty="0"/>
              <a:t>value</a:t>
            </a:r>
            <a:r>
              <a:rPr lang="zh-CN" altLang="en-US" sz="1600" dirty="0"/>
              <a:t>：指定当前进度值。</a:t>
            </a:r>
          </a:p>
          <a:p>
            <a:pPr marL="0" indent="0">
              <a:buNone/>
            </a:pPr>
            <a:r>
              <a:rPr lang="en-US" altLang="zh-CN" sz="1600" dirty="0"/>
              <a:t>total</a:t>
            </a:r>
            <a:r>
              <a:rPr lang="zh-CN" altLang="en-US" sz="1600" dirty="0"/>
              <a:t>：指定进度总长。</a:t>
            </a:r>
          </a:p>
          <a:p>
            <a:pPr marL="0" indent="0">
              <a:buNone/>
            </a:pPr>
            <a:r>
              <a:rPr lang="en-US" altLang="zh-CN" sz="1600" dirty="0"/>
              <a:t>type</a:t>
            </a:r>
            <a:r>
              <a:rPr lang="zh-CN" altLang="en-US" sz="1600" dirty="0"/>
              <a:t>：指定进度条类型</a:t>
            </a:r>
            <a:r>
              <a:rPr lang="en-US" altLang="zh-CN" sz="1600" dirty="0" err="1"/>
              <a:t>ProgressType</a:t>
            </a:r>
            <a:r>
              <a:rPr lang="zh-CN" altLang="en-US" sz="1600" dirty="0"/>
              <a:t>。</a:t>
            </a:r>
          </a:p>
          <a:p>
            <a:pPr marL="0" indent="0">
              <a:buNone/>
            </a:pPr>
            <a:r>
              <a:rPr lang="zh-CN" altLang="en-US" sz="1600" dirty="0"/>
              <a:t>其中，</a:t>
            </a:r>
            <a:r>
              <a:rPr lang="en-US" altLang="zh-CN" sz="1600" dirty="0" err="1"/>
              <a:t>ProgressType</a:t>
            </a:r>
            <a:r>
              <a:rPr lang="zh-CN" altLang="en-US" sz="1600" dirty="0"/>
              <a:t>主要有以下</a:t>
            </a:r>
            <a:r>
              <a:rPr lang="en-US" altLang="zh-CN" sz="1600" dirty="0"/>
              <a:t>5</a:t>
            </a:r>
            <a:r>
              <a:rPr lang="zh-CN" altLang="en-US" sz="1600" dirty="0"/>
              <a:t>种。</a:t>
            </a:r>
          </a:p>
          <a:p>
            <a:pPr marL="0" indent="0">
              <a:buNone/>
            </a:pPr>
            <a:r>
              <a:rPr lang="en-US" altLang="zh-CN" sz="1600" dirty="0"/>
              <a:t>Linear</a:t>
            </a:r>
            <a:r>
              <a:rPr lang="zh-CN" altLang="en-US" sz="1600" dirty="0"/>
              <a:t>：线性样式。</a:t>
            </a:r>
          </a:p>
          <a:p>
            <a:pPr marL="0" indent="0">
              <a:buNone/>
            </a:pPr>
            <a:r>
              <a:rPr lang="en-US" altLang="zh-CN" sz="1600" dirty="0"/>
              <a:t>Ring</a:t>
            </a:r>
            <a:r>
              <a:rPr lang="zh-CN" altLang="en-US" sz="1600" dirty="0"/>
              <a:t>：环形无刻度样式，环形圆环逐渐显示至完全填充效果。</a:t>
            </a:r>
          </a:p>
          <a:p>
            <a:pPr marL="0" indent="0">
              <a:buNone/>
            </a:pPr>
            <a:r>
              <a:rPr lang="en-US" altLang="zh-CN" sz="1600" dirty="0"/>
              <a:t>Eclipse</a:t>
            </a:r>
            <a:r>
              <a:rPr lang="zh-CN" altLang="en-US" sz="1600" dirty="0"/>
              <a:t>：圆形样式，显示类似于月圆月缺的进度展示效果，从月牙逐渐变化至满月。</a:t>
            </a:r>
          </a:p>
          <a:p>
            <a:pPr marL="0" indent="0">
              <a:buNone/>
            </a:pPr>
            <a:r>
              <a:rPr lang="en-US" altLang="zh-CN" sz="1600" dirty="0" err="1"/>
              <a:t>ScaleRing</a:t>
            </a:r>
            <a:r>
              <a:rPr lang="zh-CN" altLang="en-US" sz="1600" dirty="0"/>
              <a:t>：环形有刻度样式，显示类似时钟刻度形式的进度展示效果。</a:t>
            </a:r>
          </a:p>
          <a:p>
            <a:pPr marL="0" indent="0">
              <a:buNone/>
            </a:pPr>
            <a:r>
              <a:rPr lang="en-US" altLang="zh-CN" sz="1600" dirty="0"/>
              <a:t>Capsule</a:t>
            </a:r>
            <a:r>
              <a:rPr lang="zh-CN" altLang="en-US" sz="1600" dirty="0"/>
              <a:t>：胶囊样式，头尾两端圆弧处的进度展示效果与</a:t>
            </a:r>
            <a:r>
              <a:rPr lang="en-US" altLang="zh-CN" sz="1600" dirty="0"/>
              <a:t>Eclipse</a:t>
            </a:r>
            <a:r>
              <a:rPr lang="zh-CN" altLang="en-US" sz="1600" dirty="0"/>
              <a:t>相同，中段处的进度展示效果与</a:t>
            </a:r>
            <a:r>
              <a:rPr lang="en-US" altLang="zh-CN" sz="1600" dirty="0"/>
              <a:t>Linear</a:t>
            </a:r>
            <a:r>
              <a:rPr lang="zh-CN" altLang="en-US" sz="1600" dirty="0"/>
              <a:t>相同。</a:t>
            </a:r>
            <a:endParaRPr lang="en-US" altLang="zh-CN" sz="1600" dirty="0"/>
          </a:p>
        </p:txBody>
      </p:sp>
    </p:spTree>
    <p:extLst>
      <p:ext uri="{BB962C8B-B14F-4D97-AF65-F5344CB8AC3E}">
        <p14:creationId xmlns:p14="http://schemas.microsoft.com/office/powerpoint/2010/main" val="175945620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84757" y="531589"/>
            <a:ext cx="10716832" cy="5946483"/>
          </a:xfrm>
        </p:spPr>
        <p:txBody>
          <a:bodyPr>
            <a:normAutofit/>
          </a:bodyPr>
          <a:lstStyle/>
          <a:p>
            <a:pPr marL="0" indent="0">
              <a:buNone/>
            </a:pPr>
            <a:r>
              <a:rPr lang="zh-CN" altLang="en-US" sz="1600" dirty="0"/>
              <a:t>以下是</a:t>
            </a:r>
            <a:r>
              <a:rPr lang="en-US" altLang="zh-CN" sz="1600" dirty="0"/>
              <a:t>5</a:t>
            </a:r>
            <a:r>
              <a:rPr lang="zh-CN" altLang="en-US" sz="1600" dirty="0"/>
              <a:t>种</a:t>
            </a:r>
            <a:r>
              <a:rPr lang="en-US" altLang="zh-CN" sz="1600" dirty="0" err="1"/>
              <a:t>ProgressType</a:t>
            </a:r>
            <a:r>
              <a:rPr lang="zh-CN" altLang="en-US" sz="1600" dirty="0"/>
              <a:t>的具体示例：</a:t>
            </a:r>
          </a:p>
          <a:p>
            <a:pPr marL="0" indent="0">
              <a:buNone/>
            </a:pPr>
            <a:r>
              <a:rPr lang="en-US" altLang="zh-CN" sz="1600" dirty="0"/>
              <a:t>Progress({ value: 20, total: 100, type: </a:t>
            </a:r>
            <a:r>
              <a:rPr lang="en-US" altLang="zh-CN" sz="1600" dirty="0" err="1"/>
              <a:t>ProgressType.Linear</a:t>
            </a:r>
            <a:r>
              <a:rPr lang="en-US" altLang="zh-CN" sz="1600" dirty="0"/>
              <a:t> }).width(150).margin({ top: 10 })</a:t>
            </a:r>
          </a:p>
          <a:p>
            <a:pPr marL="0" indent="0">
              <a:buNone/>
            </a:pPr>
            <a:r>
              <a:rPr lang="en-US" altLang="zh-CN" sz="1600" dirty="0"/>
              <a:t>Progress({ value: 20, total: 100, type: </a:t>
            </a:r>
            <a:r>
              <a:rPr lang="en-US" altLang="zh-CN" sz="1600" dirty="0" err="1"/>
              <a:t>ProgressType.Ring</a:t>
            </a:r>
            <a:r>
              <a:rPr lang="en-US" altLang="zh-CN" sz="1600" dirty="0"/>
              <a:t> }).width(150).margin({ top: 10 })</a:t>
            </a:r>
          </a:p>
          <a:p>
            <a:pPr marL="0" indent="0">
              <a:buNone/>
            </a:pPr>
            <a:r>
              <a:rPr lang="en-US" altLang="zh-CN" sz="1600" dirty="0"/>
              <a:t>Progress({ value: 20, total: 100, type: </a:t>
            </a:r>
            <a:r>
              <a:rPr lang="en-US" altLang="zh-CN" sz="1600" dirty="0" err="1"/>
              <a:t>ProgressType.Eclipse</a:t>
            </a:r>
            <a:r>
              <a:rPr lang="en-US" altLang="zh-CN" sz="1600" dirty="0"/>
              <a:t> }).width(150).margin({ top: 10 </a:t>
            </a:r>
          </a:p>
          <a:p>
            <a:pPr marL="0" indent="0">
              <a:buNone/>
            </a:pPr>
            <a:endParaRPr lang="en-US" altLang="zh-CN" sz="1600" dirty="0"/>
          </a:p>
          <a:p>
            <a:pPr marL="0" indent="0">
              <a:buNone/>
            </a:pPr>
            <a:r>
              <a:rPr lang="en-US" altLang="zh-CN" sz="1600" dirty="0"/>
              <a:t>})</a:t>
            </a:r>
          </a:p>
          <a:p>
            <a:pPr marL="0" indent="0">
              <a:buNone/>
            </a:pPr>
            <a:r>
              <a:rPr lang="en-US" altLang="zh-CN" sz="1600" dirty="0"/>
              <a:t>Progress({ value: 20, total: 100, type: </a:t>
            </a:r>
            <a:r>
              <a:rPr lang="en-US" altLang="zh-CN" sz="1600" dirty="0" err="1"/>
              <a:t>ProgressType.ScaleRing</a:t>
            </a:r>
            <a:r>
              <a:rPr lang="en-US" altLang="zh-CN" sz="1600" dirty="0"/>
              <a:t> }).width(150).margin({ top: 10 </a:t>
            </a:r>
          </a:p>
          <a:p>
            <a:pPr marL="0" indent="0">
              <a:buNone/>
            </a:pPr>
            <a:endParaRPr lang="en-US" altLang="zh-CN" sz="1600" dirty="0"/>
          </a:p>
          <a:p>
            <a:pPr marL="0" indent="0">
              <a:buNone/>
            </a:pPr>
            <a:r>
              <a:rPr lang="en-US" altLang="zh-CN" sz="1600" dirty="0"/>
              <a:t>})</a:t>
            </a:r>
          </a:p>
          <a:p>
            <a:pPr marL="0" indent="0">
              <a:buNone/>
            </a:pPr>
            <a:r>
              <a:rPr lang="en-US" altLang="zh-CN" sz="1600" dirty="0"/>
              <a:t>Progress({ value: 20, total: 100, type: </a:t>
            </a:r>
            <a:r>
              <a:rPr lang="en-US" altLang="zh-CN" sz="1600" dirty="0" err="1"/>
              <a:t>ProgressType.Capsule</a:t>
            </a:r>
            <a:r>
              <a:rPr lang="en-US" altLang="zh-CN" sz="1600" dirty="0"/>
              <a:t> }).width(40).margin({ top: 10 })</a:t>
            </a:r>
          </a:p>
        </p:txBody>
      </p:sp>
      <p:pic>
        <p:nvPicPr>
          <p:cNvPr id="2" name="图片 1">
            <a:extLst>
              <a:ext uri="{FF2B5EF4-FFF2-40B4-BE49-F238E27FC236}">
                <a16:creationId xmlns:a16="http://schemas.microsoft.com/office/drawing/2014/main" id="{5609342E-4BD7-1597-614E-4F3E29C9C532}"/>
              </a:ext>
            </a:extLst>
          </p:cNvPr>
          <p:cNvPicPr>
            <a:picLocks noChangeAspect="1"/>
          </p:cNvPicPr>
          <p:nvPr/>
        </p:nvPicPr>
        <p:blipFill>
          <a:blip r:embed="rId2"/>
          <a:stretch>
            <a:fillRect/>
          </a:stretch>
        </p:blipFill>
        <p:spPr>
          <a:xfrm>
            <a:off x="8735683" y="722760"/>
            <a:ext cx="3013063" cy="5412481"/>
          </a:xfrm>
          <a:prstGeom prst="rect">
            <a:avLst/>
          </a:prstGeom>
        </p:spPr>
      </p:pic>
    </p:spTree>
    <p:extLst>
      <p:ext uri="{BB962C8B-B14F-4D97-AF65-F5344CB8AC3E}">
        <p14:creationId xmlns:p14="http://schemas.microsoft.com/office/powerpoint/2010/main" val="45984421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本章内容</a:t>
            </a:r>
          </a:p>
        </p:txBody>
      </p:sp>
      <p:sp>
        <p:nvSpPr>
          <p:cNvPr id="3" name="内容占位符 2"/>
          <p:cNvSpPr>
            <a:spLocks noGrp="1"/>
          </p:cNvSpPr>
          <p:nvPr>
            <p:ph idx="1"/>
          </p:nvPr>
        </p:nvSpPr>
        <p:spPr/>
        <p:txBody>
          <a:bodyPr/>
          <a:lstStyle/>
          <a:p>
            <a:r>
              <a:rPr lang="en-US" altLang="zh-CN" dirty="0"/>
              <a:t>4.1  </a:t>
            </a:r>
            <a:r>
              <a:rPr lang="en-US" altLang="zh-CN" dirty="0" err="1"/>
              <a:t>ArkUI</a:t>
            </a:r>
            <a:r>
              <a:rPr lang="zh-CN" altLang="en-US" dirty="0"/>
              <a:t>概述</a:t>
            </a:r>
            <a:endParaRPr lang="en-US" altLang="zh-CN" dirty="0"/>
          </a:p>
          <a:p>
            <a:r>
              <a:rPr lang="en-US" altLang="zh-CN" dirty="0"/>
              <a:t>4.2  </a:t>
            </a:r>
            <a:r>
              <a:rPr lang="zh-CN" altLang="en-US" dirty="0"/>
              <a:t>声明式开发范式</a:t>
            </a:r>
            <a:endParaRPr lang="en-US" altLang="zh-CN" dirty="0"/>
          </a:p>
          <a:p>
            <a:r>
              <a:rPr lang="en-US" altLang="zh-CN" dirty="0"/>
              <a:t>4.3  </a:t>
            </a:r>
            <a:r>
              <a:rPr lang="zh-CN" altLang="en-US" dirty="0"/>
              <a:t>常用的组件</a:t>
            </a:r>
            <a:endParaRPr lang="en-US" altLang="zh-CN" dirty="0"/>
          </a:p>
          <a:p>
            <a:r>
              <a:rPr lang="en-US" altLang="zh-CN" dirty="0"/>
              <a:t>4.4  </a:t>
            </a:r>
            <a:r>
              <a:rPr lang="zh-CN" altLang="en-US" dirty="0"/>
              <a:t>基础组件详解</a:t>
            </a:r>
            <a:endParaRPr lang="en-US" altLang="zh-CN" dirty="0"/>
          </a:p>
          <a:p>
            <a:r>
              <a:rPr lang="en-US" altLang="zh-CN" dirty="0"/>
              <a:t>4.5  </a:t>
            </a:r>
            <a:r>
              <a:rPr lang="zh-CN" altLang="en-US" dirty="0"/>
              <a:t>小结</a:t>
            </a:r>
            <a:endParaRPr lang="en-US" altLang="zh-CN" dirty="0"/>
          </a:p>
          <a:p>
            <a:r>
              <a:rPr lang="en-US" altLang="zh-CN" dirty="0"/>
              <a:t>4.6  </a:t>
            </a:r>
            <a:r>
              <a:rPr lang="zh-CN" altLang="en-US" dirty="0"/>
              <a:t>上机练习：实现仿</a:t>
            </a:r>
            <a:r>
              <a:rPr lang="en-US" altLang="zh-CN" dirty="0" err="1"/>
              <a:t>WeLink</a:t>
            </a:r>
            <a:r>
              <a:rPr lang="zh-CN" altLang="en-US" dirty="0"/>
              <a:t>打卡应用</a:t>
            </a:r>
            <a:endParaRPr lang="en-US" altLang="zh-CN" dirty="0"/>
          </a:p>
        </p:txBody>
      </p:sp>
    </p:spTree>
    <p:extLst>
      <p:ext uri="{BB962C8B-B14F-4D97-AF65-F5344CB8AC3E}">
        <p14:creationId xmlns:p14="http://schemas.microsoft.com/office/powerpoint/2010/main" val="54429766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28352" y="378004"/>
            <a:ext cx="10515600" cy="1325563"/>
          </a:xfrm>
        </p:spPr>
        <p:txBody>
          <a:bodyPr/>
          <a:lstStyle/>
          <a:p>
            <a:br>
              <a:rPr lang="en-US" altLang="zh-CN" dirty="0"/>
            </a:br>
            <a:r>
              <a:rPr lang="en-US" altLang="zh-CN" dirty="0"/>
              <a:t>4.4.16  </a:t>
            </a:r>
            <a:r>
              <a:rPr lang="en-US" altLang="zh-CN" dirty="0" err="1"/>
              <a:t>QRCode</a:t>
            </a:r>
            <a:endParaRPr lang="en-US" altLang="zh-CN" dirty="0"/>
          </a:p>
        </p:txBody>
      </p:sp>
      <p:sp>
        <p:nvSpPr>
          <p:cNvPr id="3" name="内容占位符 2"/>
          <p:cNvSpPr>
            <a:spLocks noGrp="1"/>
          </p:cNvSpPr>
          <p:nvPr>
            <p:ph idx="1"/>
          </p:nvPr>
        </p:nvSpPr>
        <p:spPr>
          <a:xfrm>
            <a:off x="796880" y="2025539"/>
            <a:ext cx="10778544" cy="5154433"/>
          </a:xfrm>
        </p:spPr>
        <p:txBody>
          <a:bodyPr>
            <a:normAutofit/>
          </a:bodyPr>
          <a:lstStyle/>
          <a:p>
            <a:pPr marL="0" indent="0">
              <a:buNone/>
            </a:pPr>
            <a:r>
              <a:rPr lang="en-US" altLang="zh-CN" dirty="0" err="1"/>
              <a:t>QRCode</a:t>
            </a:r>
            <a:r>
              <a:rPr lang="zh-CN" altLang="en-US" dirty="0"/>
              <a:t>是用于显示单个二维码的组件。</a:t>
            </a:r>
            <a:endParaRPr lang="en-US" altLang="zh-CN" dirty="0"/>
          </a:p>
          <a:p>
            <a:pPr marL="0" indent="0">
              <a:buNone/>
            </a:pPr>
            <a:r>
              <a:rPr lang="zh-CN" altLang="en-US" dirty="0"/>
              <a:t>以下是赋了黄码的具体示例：</a:t>
            </a:r>
          </a:p>
          <a:p>
            <a:pPr marL="0" indent="0">
              <a:buNone/>
            </a:pPr>
            <a:r>
              <a:rPr lang="en-US" altLang="zh-CN" dirty="0" err="1"/>
              <a:t>QRCode</a:t>
            </a:r>
            <a:r>
              <a:rPr lang="en-US" altLang="zh-CN" dirty="0"/>
              <a:t>("https://waylau.comn")</a:t>
            </a:r>
          </a:p>
          <a:p>
            <a:pPr marL="0" indent="0">
              <a:buNone/>
            </a:pPr>
            <a:r>
              <a:rPr lang="en-US" altLang="zh-CN" dirty="0"/>
              <a:t>  .width(360).height(360) 		//</a:t>
            </a:r>
            <a:r>
              <a:rPr lang="zh-CN" altLang="en-US" dirty="0"/>
              <a:t>大小</a:t>
            </a:r>
          </a:p>
          <a:p>
            <a:pPr marL="0" indent="0">
              <a:buNone/>
            </a:pPr>
            <a:r>
              <a:rPr lang="zh-CN" altLang="en-US" dirty="0"/>
              <a:t>  </a:t>
            </a:r>
            <a:r>
              <a:rPr lang="en-US" altLang="zh-CN" dirty="0"/>
              <a:t>.</a:t>
            </a:r>
            <a:r>
              <a:rPr lang="en-US" altLang="zh-CN" dirty="0" err="1"/>
              <a:t>backgroundColor</a:t>
            </a:r>
            <a:r>
              <a:rPr lang="en-US" altLang="zh-CN" dirty="0"/>
              <a:t>(</a:t>
            </a:r>
            <a:r>
              <a:rPr lang="en-US" altLang="zh-CN" dirty="0" err="1"/>
              <a:t>Color.Orange</a:t>
            </a:r>
            <a:r>
              <a:rPr lang="en-US" altLang="zh-CN" dirty="0"/>
              <a:t>)	//</a:t>
            </a:r>
            <a:r>
              <a:rPr lang="zh-CN" altLang="en-US" dirty="0"/>
              <a:t>颜色</a:t>
            </a:r>
            <a:endParaRPr lang="en-US" altLang="zh-CN" dirty="0"/>
          </a:p>
        </p:txBody>
      </p:sp>
      <p:pic>
        <p:nvPicPr>
          <p:cNvPr id="6" name="图片 5">
            <a:extLst>
              <a:ext uri="{FF2B5EF4-FFF2-40B4-BE49-F238E27FC236}">
                <a16:creationId xmlns:a16="http://schemas.microsoft.com/office/drawing/2014/main" id="{2E221438-AA17-33C8-7099-90872307C2A1}"/>
              </a:ext>
            </a:extLst>
          </p:cNvPr>
          <p:cNvPicPr>
            <a:picLocks noChangeAspect="1"/>
          </p:cNvPicPr>
          <p:nvPr/>
        </p:nvPicPr>
        <p:blipFill>
          <a:blip r:embed="rId2"/>
          <a:stretch>
            <a:fillRect/>
          </a:stretch>
        </p:blipFill>
        <p:spPr>
          <a:xfrm>
            <a:off x="7815689" y="248849"/>
            <a:ext cx="3628263" cy="6231147"/>
          </a:xfrm>
          <a:prstGeom prst="rect">
            <a:avLst/>
          </a:prstGeom>
        </p:spPr>
      </p:pic>
    </p:spTree>
    <p:extLst>
      <p:ext uri="{BB962C8B-B14F-4D97-AF65-F5344CB8AC3E}">
        <p14:creationId xmlns:p14="http://schemas.microsoft.com/office/powerpoint/2010/main" val="259955855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96880" y="426219"/>
            <a:ext cx="10515600" cy="1325563"/>
          </a:xfrm>
        </p:spPr>
        <p:txBody>
          <a:bodyPr/>
          <a:lstStyle/>
          <a:p>
            <a:br>
              <a:rPr lang="en-US" altLang="zh-CN" dirty="0"/>
            </a:br>
            <a:r>
              <a:rPr lang="en-US" altLang="zh-CN" dirty="0"/>
              <a:t>4.4.17  Radio</a:t>
            </a:r>
          </a:p>
        </p:txBody>
      </p:sp>
      <p:sp>
        <p:nvSpPr>
          <p:cNvPr id="3" name="内容占位符 2"/>
          <p:cNvSpPr>
            <a:spLocks noGrp="1"/>
          </p:cNvSpPr>
          <p:nvPr>
            <p:ph idx="1"/>
          </p:nvPr>
        </p:nvSpPr>
        <p:spPr>
          <a:xfrm>
            <a:off x="796880" y="2025539"/>
            <a:ext cx="6853171" cy="5154433"/>
          </a:xfrm>
        </p:spPr>
        <p:txBody>
          <a:bodyPr>
            <a:noAutofit/>
          </a:bodyPr>
          <a:lstStyle/>
          <a:p>
            <a:pPr marL="0" indent="0">
              <a:buNone/>
            </a:pPr>
            <a:r>
              <a:rPr lang="en-US" altLang="zh-CN" sz="1600" dirty="0"/>
              <a:t>Radio</a:t>
            </a:r>
            <a:r>
              <a:rPr lang="zh-CN" altLang="en-US" sz="1600" dirty="0"/>
              <a:t>是单选框，提供相应的用户交互选择项。当前单选框所属的群组名称，相同</a:t>
            </a:r>
            <a:r>
              <a:rPr lang="en-US" altLang="zh-CN" sz="1600" dirty="0"/>
              <a:t>group</a:t>
            </a:r>
            <a:r>
              <a:rPr lang="zh-CN" altLang="en-US" sz="1600" dirty="0"/>
              <a:t>的</a:t>
            </a:r>
            <a:r>
              <a:rPr lang="en-US" altLang="zh-CN" sz="1600" dirty="0"/>
              <a:t>Radio</a:t>
            </a:r>
            <a:r>
              <a:rPr lang="zh-CN" altLang="en-US" sz="1600" dirty="0"/>
              <a:t>只能有一个</a:t>
            </a:r>
          </a:p>
          <a:p>
            <a:pPr marL="0" indent="0">
              <a:buNone/>
            </a:pPr>
            <a:r>
              <a:rPr lang="zh-CN" altLang="en-US" sz="1600" dirty="0"/>
              <a:t>被选中。</a:t>
            </a:r>
          </a:p>
          <a:p>
            <a:pPr marL="0" indent="0">
              <a:buNone/>
            </a:pPr>
            <a:r>
              <a:rPr lang="zh-CN" altLang="en-US" sz="1600" dirty="0"/>
              <a:t>以下是一组</a:t>
            </a:r>
            <a:r>
              <a:rPr lang="en-US" altLang="zh-CN" sz="1600" dirty="0"/>
              <a:t>Radio</a:t>
            </a:r>
            <a:r>
              <a:rPr lang="zh-CN" altLang="en-US" sz="1600" dirty="0"/>
              <a:t>的具体示例：</a:t>
            </a:r>
          </a:p>
          <a:p>
            <a:pPr marL="0" indent="0">
              <a:buNone/>
            </a:pPr>
            <a:r>
              <a:rPr lang="en-US" altLang="zh-CN" sz="1600" dirty="0"/>
              <a:t>Radio({ value: 'Radio1', group: '</a:t>
            </a:r>
            <a:r>
              <a:rPr lang="en-US" altLang="zh-CN" sz="1600" dirty="0" err="1"/>
              <a:t>radioGroup</a:t>
            </a:r>
            <a:r>
              <a:rPr lang="en-US" altLang="zh-CN" sz="1600" dirty="0"/>
              <a:t>' })</a:t>
            </a:r>
          </a:p>
          <a:p>
            <a:pPr marL="0" indent="0">
              <a:buNone/>
            </a:pPr>
            <a:r>
              <a:rPr lang="en-US" altLang="zh-CN" sz="1600" dirty="0"/>
              <a:t>  .checked(false) //</a:t>
            </a:r>
            <a:r>
              <a:rPr lang="zh-CN" altLang="en-US" sz="1600" dirty="0"/>
              <a:t>默认不选中</a:t>
            </a:r>
          </a:p>
          <a:p>
            <a:pPr marL="0" indent="0">
              <a:buNone/>
            </a:pPr>
            <a:r>
              <a:rPr lang="zh-CN" altLang="en-US" sz="1600" dirty="0"/>
              <a:t>  </a:t>
            </a:r>
            <a:r>
              <a:rPr lang="en-US" altLang="zh-CN" sz="1600" dirty="0"/>
              <a:t>.height(50)</a:t>
            </a:r>
          </a:p>
          <a:p>
            <a:pPr marL="0" indent="0">
              <a:buNone/>
            </a:pPr>
            <a:r>
              <a:rPr lang="en-US" altLang="zh-CN" sz="1600" dirty="0"/>
              <a:t>  .width(50)</a:t>
            </a:r>
          </a:p>
          <a:p>
            <a:pPr marL="0" indent="0">
              <a:buNone/>
            </a:pPr>
            <a:r>
              <a:rPr lang="en-US" altLang="zh-CN" sz="1600" dirty="0"/>
              <a:t>Radio({ value: 'Radio2', group: '</a:t>
            </a:r>
            <a:r>
              <a:rPr lang="en-US" altLang="zh-CN" sz="1600" dirty="0" err="1"/>
              <a:t>radioGroup</a:t>
            </a:r>
            <a:r>
              <a:rPr lang="en-US" altLang="zh-CN" sz="1600" dirty="0"/>
              <a:t>' })</a:t>
            </a:r>
          </a:p>
          <a:p>
            <a:pPr marL="0" indent="0">
              <a:buNone/>
            </a:pPr>
            <a:r>
              <a:rPr lang="en-US" altLang="zh-CN" sz="1600" dirty="0"/>
              <a:t>  .checked(true) //</a:t>
            </a:r>
            <a:r>
              <a:rPr lang="zh-CN" altLang="en-US" sz="1600" dirty="0"/>
              <a:t>默认选中</a:t>
            </a:r>
          </a:p>
          <a:p>
            <a:pPr marL="0" indent="0">
              <a:buNone/>
            </a:pPr>
            <a:r>
              <a:rPr lang="zh-CN" altLang="en-US" sz="1600" dirty="0"/>
              <a:t>  </a:t>
            </a:r>
            <a:r>
              <a:rPr lang="en-US" altLang="zh-CN" sz="1600" dirty="0"/>
              <a:t>.height(50)</a:t>
            </a:r>
          </a:p>
          <a:p>
            <a:pPr marL="0" indent="0">
              <a:buNone/>
            </a:pPr>
            <a:r>
              <a:rPr lang="en-US" altLang="zh-CN" sz="1600" dirty="0"/>
              <a:t>  .width(50)</a:t>
            </a:r>
          </a:p>
          <a:p>
            <a:pPr marL="0" indent="0">
              <a:buNone/>
            </a:pPr>
            <a:r>
              <a:rPr lang="en-US" altLang="zh-CN" sz="1600" dirty="0"/>
              <a:t>Radio({ value: 'Radio2', group: '</a:t>
            </a:r>
            <a:r>
              <a:rPr lang="en-US" altLang="zh-CN" sz="1600" dirty="0" err="1"/>
              <a:t>radioGroup</a:t>
            </a:r>
            <a:r>
              <a:rPr lang="en-US" altLang="zh-CN" sz="1600" dirty="0"/>
              <a:t>' })</a:t>
            </a:r>
          </a:p>
          <a:p>
            <a:pPr marL="0" indent="0">
              <a:buNone/>
            </a:pPr>
            <a:r>
              <a:rPr lang="en-US" altLang="zh-CN" sz="1600" dirty="0"/>
              <a:t>  .checked(false) //</a:t>
            </a:r>
            <a:r>
              <a:rPr lang="zh-CN" altLang="en-US" sz="1600" dirty="0"/>
              <a:t>默认不选中</a:t>
            </a:r>
          </a:p>
          <a:p>
            <a:pPr marL="0" indent="0">
              <a:buNone/>
            </a:pPr>
            <a:r>
              <a:rPr lang="zh-CN" altLang="en-US" sz="1600" dirty="0"/>
              <a:t>  </a:t>
            </a:r>
            <a:r>
              <a:rPr lang="en-US" altLang="zh-CN" sz="1600" dirty="0"/>
              <a:t>.height(50)</a:t>
            </a:r>
          </a:p>
          <a:p>
            <a:pPr marL="0" indent="0">
              <a:buNone/>
            </a:pPr>
            <a:r>
              <a:rPr lang="en-US" altLang="zh-CN" sz="1600" dirty="0"/>
              <a:t>  .width(50)</a:t>
            </a:r>
          </a:p>
        </p:txBody>
      </p:sp>
      <p:pic>
        <p:nvPicPr>
          <p:cNvPr id="6" name="图片 5">
            <a:extLst>
              <a:ext uri="{FF2B5EF4-FFF2-40B4-BE49-F238E27FC236}">
                <a16:creationId xmlns:a16="http://schemas.microsoft.com/office/drawing/2014/main" id="{9A709D75-523C-42FE-F020-665C1E10C81B}"/>
              </a:ext>
            </a:extLst>
          </p:cNvPr>
          <p:cNvPicPr>
            <a:picLocks noChangeAspect="1"/>
          </p:cNvPicPr>
          <p:nvPr/>
        </p:nvPicPr>
        <p:blipFill>
          <a:blip r:embed="rId2"/>
          <a:stretch>
            <a:fillRect/>
          </a:stretch>
        </p:blipFill>
        <p:spPr>
          <a:xfrm>
            <a:off x="8116302" y="0"/>
            <a:ext cx="3792182" cy="6858000"/>
          </a:xfrm>
          <a:prstGeom prst="rect">
            <a:avLst/>
          </a:prstGeom>
        </p:spPr>
      </p:pic>
    </p:spTree>
    <p:extLst>
      <p:ext uri="{BB962C8B-B14F-4D97-AF65-F5344CB8AC3E}">
        <p14:creationId xmlns:p14="http://schemas.microsoft.com/office/powerpoint/2010/main" val="42502346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96880" y="426219"/>
            <a:ext cx="10515600" cy="1325563"/>
          </a:xfrm>
        </p:spPr>
        <p:txBody>
          <a:bodyPr/>
          <a:lstStyle/>
          <a:p>
            <a:r>
              <a:rPr lang="en-US" altLang="zh-CN" dirty="0"/>
              <a:t>4.4.18  Rating</a:t>
            </a:r>
          </a:p>
        </p:txBody>
      </p:sp>
      <p:sp>
        <p:nvSpPr>
          <p:cNvPr id="3" name="内容占位符 2"/>
          <p:cNvSpPr>
            <a:spLocks noGrp="1"/>
          </p:cNvSpPr>
          <p:nvPr>
            <p:ph idx="1"/>
          </p:nvPr>
        </p:nvSpPr>
        <p:spPr>
          <a:xfrm>
            <a:off x="796880" y="2025539"/>
            <a:ext cx="6853171" cy="5154433"/>
          </a:xfrm>
        </p:spPr>
        <p:txBody>
          <a:bodyPr>
            <a:normAutofit lnSpcReduction="10000"/>
          </a:bodyPr>
          <a:lstStyle/>
          <a:p>
            <a:pPr marL="0" indent="0">
              <a:buNone/>
            </a:pPr>
            <a:r>
              <a:rPr lang="en-US" altLang="zh-CN" dirty="0"/>
              <a:t>Rating</a:t>
            </a:r>
            <a:r>
              <a:rPr lang="zh-CN" altLang="en-US" dirty="0"/>
              <a:t>是提供在给定范围内选择评分的组件。</a:t>
            </a:r>
          </a:p>
          <a:p>
            <a:pPr marL="0" indent="0">
              <a:buNone/>
            </a:pPr>
            <a:r>
              <a:rPr lang="zh-CN" altLang="en-US" dirty="0"/>
              <a:t>以下是一组</a:t>
            </a:r>
            <a:r>
              <a:rPr lang="en-US" altLang="zh-CN" dirty="0"/>
              <a:t>Rating</a:t>
            </a:r>
            <a:r>
              <a:rPr lang="zh-CN" altLang="en-US" dirty="0"/>
              <a:t>的具体示例：</a:t>
            </a:r>
          </a:p>
          <a:p>
            <a:pPr marL="0" indent="0">
              <a:buNone/>
            </a:pPr>
            <a:r>
              <a:rPr lang="en-US" altLang="zh-CN" dirty="0"/>
              <a:t>//</a:t>
            </a:r>
            <a:r>
              <a:rPr lang="zh-CN" altLang="en-US" dirty="0"/>
              <a:t>设置初始星数为</a:t>
            </a:r>
            <a:r>
              <a:rPr lang="en-US" altLang="zh-CN" dirty="0"/>
              <a:t>1</a:t>
            </a:r>
            <a:r>
              <a:rPr lang="zh-CN" altLang="en-US" dirty="0"/>
              <a:t>，可以操作</a:t>
            </a:r>
          </a:p>
          <a:p>
            <a:pPr marL="0" indent="0">
              <a:buNone/>
            </a:pPr>
            <a:r>
              <a:rPr lang="en-US" altLang="zh-CN" dirty="0"/>
              <a:t>Rating({ rating: 1, indicator: false })</a:t>
            </a:r>
          </a:p>
          <a:p>
            <a:pPr marL="0" indent="0">
              <a:buNone/>
            </a:pPr>
            <a:r>
              <a:rPr lang="en-US" altLang="zh-CN" dirty="0"/>
              <a:t>  .stars(5) 		//</a:t>
            </a:r>
            <a:r>
              <a:rPr lang="zh-CN" altLang="en-US" dirty="0"/>
              <a:t>设置评星总数。默认值为</a:t>
            </a:r>
            <a:r>
              <a:rPr lang="en-US" altLang="zh-CN" dirty="0"/>
              <a:t>5</a:t>
            </a:r>
          </a:p>
          <a:p>
            <a:pPr marL="0" indent="0">
              <a:buNone/>
            </a:pPr>
            <a:r>
              <a:rPr lang="en-US" altLang="zh-CN" dirty="0"/>
              <a:t>  .</a:t>
            </a:r>
            <a:r>
              <a:rPr lang="en-US" altLang="zh-CN" dirty="0" err="1"/>
              <a:t>stepSize</a:t>
            </a:r>
            <a:r>
              <a:rPr lang="en-US" altLang="zh-CN" dirty="0"/>
              <a:t>(0.5) 	//</a:t>
            </a:r>
            <a:r>
              <a:rPr lang="zh-CN" altLang="en-US" dirty="0"/>
              <a:t>操作评级的步长。默认值为</a:t>
            </a:r>
            <a:r>
              <a:rPr lang="en-US" altLang="zh-CN" dirty="0"/>
              <a:t>0.5</a:t>
            </a:r>
          </a:p>
          <a:p>
            <a:pPr marL="0" indent="0">
              <a:buNone/>
            </a:pPr>
            <a:r>
              <a:rPr lang="en-US" altLang="zh-CN" dirty="0"/>
              <a:t>  .</a:t>
            </a:r>
            <a:r>
              <a:rPr lang="en-US" altLang="zh-CN" dirty="0" err="1"/>
              <a:t>onChange</a:t>
            </a:r>
            <a:r>
              <a:rPr lang="en-US" altLang="zh-CN" dirty="0"/>
              <a:t>((value: number) =&gt; {</a:t>
            </a:r>
          </a:p>
          <a:p>
            <a:pPr marL="0" indent="0">
              <a:buNone/>
            </a:pPr>
            <a:r>
              <a:rPr lang="en-US" altLang="zh-CN" dirty="0"/>
              <a:t>    ...</a:t>
            </a:r>
          </a:p>
          <a:p>
            <a:pPr marL="0" indent="0">
              <a:buNone/>
            </a:pPr>
            <a:r>
              <a:rPr lang="en-US" altLang="zh-CN" dirty="0"/>
              <a:t>  })</a:t>
            </a:r>
          </a:p>
        </p:txBody>
      </p:sp>
      <p:pic>
        <p:nvPicPr>
          <p:cNvPr id="6" name="图片 5">
            <a:extLst>
              <a:ext uri="{FF2B5EF4-FFF2-40B4-BE49-F238E27FC236}">
                <a16:creationId xmlns:a16="http://schemas.microsoft.com/office/drawing/2014/main" id="{7D6E3B9F-9EDD-B01D-84F9-03023CAD7455}"/>
              </a:ext>
            </a:extLst>
          </p:cNvPr>
          <p:cNvPicPr>
            <a:picLocks noChangeAspect="1"/>
          </p:cNvPicPr>
          <p:nvPr/>
        </p:nvPicPr>
        <p:blipFill>
          <a:blip r:embed="rId2"/>
          <a:stretch>
            <a:fillRect/>
          </a:stretch>
        </p:blipFill>
        <p:spPr>
          <a:xfrm>
            <a:off x="7848056" y="0"/>
            <a:ext cx="3857062" cy="6858000"/>
          </a:xfrm>
          <a:prstGeom prst="rect">
            <a:avLst/>
          </a:prstGeom>
        </p:spPr>
      </p:pic>
    </p:spTree>
    <p:extLst>
      <p:ext uri="{BB962C8B-B14F-4D97-AF65-F5344CB8AC3E}">
        <p14:creationId xmlns:p14="http://schemas.microsoft.com/office/powerpoint/2010/main" val="10645559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96880" y="426219"/>
            <a:ext cx="10515600" cy="1325563"/>
          </a:xfrm>
        </p:spPr>
        <p:txBody>
          <a:bodyPr/>
          <a:lstStyle/>
          <a:p>
            <a:r>
              <a:rPr lang="en-US" altLang="zh-CN" dirty="0"/>
              <a:t>4.4.19  </a:t>
            </a:r>
            <a:r>
              <a:rPr lang="en-US" altLang="zh-CN" dirty="0" err="1"/>
              <a:t>RichText</a:t>
            </a:r>
            <a:endParaRPr lang="en-US" altLang="zh-CN" dirty="0"/>
          </a:p>
        </p:txBody>
      </p:sp>
      <p:sp>
        <p:nvSpPr>
          <p:cNvPr id="3" name="内容占位符 2"/>
          <p:cNvSpPr>
            <a:spLocks noGrp="1"/>
          </p:cNvSpPr>
          <p:nvPr>
            <p:ph idx="1"/>
          </p:nvPr>
        </p:nvSpPr>
        <p:spPr>
          <a:xfrm>
            <a:off x="796880" y="2025539"/>
            <a:ext cx="6853171" cy="5154433"/>
          </a:xfrm>
        </p:spPr>
        <p:txBody>
          <a:bodyPr>
            <a:normAutofit fontScale="55000" lnSpcReduction="20000"/>
          </a:bodyPr>
          <a:lstStyle/>
          <a:p>
            <a:pPr marL="0" indent="0">
              <a:buNone/>
            </a:pPr>
            <a:r>
              <a:rPr lang="en-US" altLang="zh-CN" dirty="0" err="1"/>
              <a:t>RichText</a:t>
            </a:r>
            <a:r>
              <a:rPr lang="zh-CN" altLang="en-US" dirty="0"/>
              <a:t>是富文本组件，可以解析并显示</a:t>
            </a:r>
            <a:r>
              <a:rPr lang="en-US" altLang="zh-CN" dirty="0"/>
              <a:t>HTML</a:t>
            </a:r>
            <a:r>
              <a:rPr lang="zh-CN" altLang="en-US" dirty="0"/>
              <a:t>格式文本。示例如下：</a:t>
            </a:r>
          </a:p>
          <a:p>
            <a:pPr marL="0" indent="0">
              <a:buNone/>
            </a:pPr>
            <a:r>
              <a:rPr lang="en-US" altLang="zh-CN" dirty="0" err="1"/>
              <a:t>RichText</a:t>
            </a:r>
            <a:r>
              <a:rPr lang="en-US" altLang="zh-CN" dirty="0"/>
              <a:t>('&lt;h1 style="text-align: center;"&gt;h1</a:t>
            </a:r>
            <a:r>
              <a:rPr lang="zh-CN" altLang="en-US" dirty="0"/>
              <a:t>标题</a:t>
            </a:r>
            <a:r>
              <a:rPr lang="en-US" altLang="zh-CN" dirty="0"/>
              <a:t>&lt;/h1&gt;' +</a:t>
            </a:r>
          </a:p>
          <a:p>
            <a:pPr marL="0" indent="0">
              <a:buNone/>
            </a:pPr>
            <a:r>
              <a:rPr lang="en-US" altLang="zh-CN" dirty="0"/>
              <a:t>  '&lt;h1 style="text-align: center;"&gt;&lt;</a:t>
            </a:r>
            <a:r>
              <a:rPr lang="en-US" altLang="zh-CN" dirty="0" err="1"/>
              <a:t>i</a:t>
            </a:r>
            <a:r>
              <a:rPr lang="en-US" altLang="zh-CN" dirty="0"/>
              <a:t>&gt;h1</a:t>
            </a:r>
            <a:r>
              <a:rPr lang="zh-CN" altLang="en-US" dirty="0"/>
              <a:t>斜体</a:t>
            </a:r>
            <a:r>
              <a:rPr lang="en-US" altLang="zh-CN" dirty="0"/>
              <a:t>&lt;/</a:t>
            </a:r>
            <a:r>
              <a:rPr lang="en-US" altLang="zh-CN" dirty="0" err="1"/>
              <a:t>i</a:t>
            </a:r>
            <a:r>
              <a:rPr lang="en-US" altLang="zh-CN" dirty="0"/>
              <a:t>&gt;&lt;/h1&gt;' +</a:t>
            </a:r>
          </a:p>
          <a:p>
            <a:pPr marL="0" indent="0">
              <a:buNone/>
            </a:pPr>
            <a:r>
              <a:rPr lang="en-US" altLang="zh-CN" dirty="0"/>
              <a:t>  '&lt;h1 style="text-align: center;"&gt;&lt;u&gt;h1</a:t>
            </a:r>
            <a:r>
              <a:rPr lang="zh-CN" altLang="en-US" dirty="0"/>
              <a:t>下画线</a:t>
            </a:r>
            <a:r>
              <a:rPr lang="en-US" altLang="zh-CN" dirty="0"/>
              <a:t>&lt;/u&gt;&lt;/h1&gt;' +</a:t>
            </a:r>
          </a:p>
          <a:p>
            <a:pPr marL="0" indent="0">
              <a:buNone/>
            </a:pPr>
            <a:r>
              <a:rPr lang="en-US" altLang="zh-CN" dirty="0"/>
              <a:t>  '&lt;h2 style="text-align: center;"&gt;h2</a:t>
            </a:r>
            <a:r>
              <a:rPr lang="zh-CN" altLang="en-US" dirty="0"/>
              <a:t>标题</a:t>
            </a:r>
            <a:r>
              <a:rPr lang="en-US" altLang="zh-CN" dirty="0"/>
              <a:t>&lt;/h2&gt;' +</a:t>
            </a:r>
          </a:p>
          <a:p>
            <a:pPr marL="0" indent="0">
              <a:buNone/>
            </a:pPr>
            <a:r>
              <a:rPr lang="en-US" altLang="zh-CN" dirty="0"/>
              <a:t>  '&lt;h3 style="text-align: center;"&gt;h3</a:t>
            </a:r>
            <a:r>
              <a:rPr lang="zh-CN" altLang="en-US" dirty="0"/>
              <a:t>标题</a:t>
            </a:r>
            <a:r>
              <a:rPr lang="en-US" altLang="zh-CN" dirty="0"/>
              <a:t>&lt;/h3&gt;' +</a:t>
            </a:r>
          </a:p>
          <a:p>
            <a:pPr marL="0" indent="0">
              <a:buNone/>
            </a:pPr>
            <a:r>
              <a:rPr lang="en-US" altLang="zh-CN" dirty="0"/>
              <a:t>  '&lt;p style="text-align: center;"&gt;p</a:t>
            </a:r>
            <a:r>
              <a:rPr lang="zh-CN" altLang="en-US" dirty="0"/>
              <a:t>常规</a:t>
            </a:r>
            <a:r>
              <a:rPr lang="en-US" altLang="zh-CN" dirty="0"/>
              <a:t>&lt;/p&gt;&lt;</a:t>
            </a:r>
            <a:r>
              <a:rPr lang="en-US" altLang="zh-CN" dirty="0" err="1"/>
              <a:t>hr</a:t>
            </a:r>
            <a:r>
              <a:rPr lang="en-US" altLang="zh-CN" dirty="0"/>
              <a:t>/&gt;' +</a:t>
            </a:r>
          </a:p>
          <a:p>
            <a:pPr marL="0" indent="0">
              <a:buNone/>
            </a:pPr>
            <a:r>
              <a:rPr lang="en-US" altLang="zh-CN" dirty="0"/>
              <a:t>  '&lt;div style="width: 500px;height: 500px;border: 1px </a:t>
            </a:r>
            <a:r>
              <a:rPr lang="en-US" altLang="zh-CN" dirty="0" err="1"/>
              <a:t>solid;margin</a:t>
            </a:r>
            <a:r>
              <a:rPr lang="en-US" altLang="zh-CN" dirty="0"/>
              <a:t>: 0auto;"&gt;' +</a:t>
            </a:r>
          </a:p>
          <a:p>
            <a:pPr marL="0" indent="0">
              <a:buNone/>
            </a:pPr>
            <a:r>
              <a:rPr lang="en-US" altLang="zh-CN" dirty="0"/>
              <a:t>  '&lt;p style="font-size: 35px;text-align: </a:t>
            </a:r>
            <a:r>
              <a:rPr lang="en-US" altLang="zh-CN" dirty="0" err="1"/>
              <a:t>center;font-weight</a:t>
            </a:r>
            <a:r>
              <a:rPr lang="en-US" altLang="zh-CN" dirty="0"/>
              <a:t>: bold; color: </a:t>
            </a:r>
            <a:r>
              <a:rPr lang="en-US" altLang="zh-CN" dirty="0" err="1"/>
              <a:t>rgb</a:t>
            </a:r>
            <a:r>
              <a:rPr lang="en-US" altLang="zh-CN" dirty="0"/>
              <a:t>(24,78,228)"&gt;</a:t>
            </a:r>
            <a:r>
              <a:rPr lang="zh-CN" altLang="en-US" dirty="0"/>
              <a:t>字</a:t>
            </a:r>
          </a:p>
          <a:p>
            <a:pPr marL="0" indent="0">
              <a:buNone/>
            </a:pPr>
            <a:endParaRPr lang="zh-CN" altLang="en-US" dirty="0"/>
          </a:p>
          <a:p>
            <a:pPr marL="0" indent="0">
              <a:buNone/>
            </a:pPr>
            <a:r>
              <a:rPr lang="zh-CN" altLang="en-US" dirty="0"/>
              <a:t>体大小</a:t>
            </a:r>
            <a:r>
              <a:rPr lang="en-US" altLang="zh-CN" dirty="0"/>
              <a:t>35px,</a:t>
            </a:r>
            <a:r>
              <a:rPr lang="zh-CN" altLang="en-US" dirty="0"/>
              <a:t>行高</a:t>
            </a:r>
            <a:r>
              <a:rPr lang="en-US" altLang="zh-CN" dirty="0"/>
              <a:t>45px&lt;/p&gt;' +</a:t>
            </a:r>
          </a:p>
          <a:p>
            <a:pPr marL="0" indent="0">
              <a:buNone/>
            </a:pPr>
            <a:r>
              <a:rPr lang="en-US" altLang="zh-CN" dirty="0"/>
              <a:t>  '&lt;p style="background-color: #e5e5e5;line-height: 45px;font-size: 35px;text-indent: 2em;"&gt;' </a:t>
            </a:r>
          </a:p>
          <a:p>
            <a:pPr marL="0" indent="0">
              <a:buNone/>
            </a:pPr>
            <a:endParaRPr lang="en-US" altLang="zh-CN" dirty="0"/>
          </a:p>
          <a:p>
            <a:pPr marL="0" indent="0">
              <a:buNone/>
            </a:pPr>
            <a:r>
              <a:rPr lang="en-US" altLang="zh-CN" dirty="0"/>
              <a:t>+</a:t>
            </a:r>
          </a:p>
          <a:p>
            <a:pPr marL="0" indent="0">
              <a:buNone/>
            </a:pPr>
            <a:r>
              <a:rPr lang="en-US" altLang="zh-CN" dirty="0"/>
              <a:t>  '&lt;p&gt;</a:t>
            </a:r>
            <a:r>
              <a:rPr lang="zh-CN" altLang="en-US" dirty="0"/>
              <a:t>这是一段文字这是一段文字这是一段文字这是一段文字这是一段文字这是一段文字这是一段文字这是一段文字这是一段文字</a:t>
            </a:r>
            <a:r>
              <a:rPr lang="en-US" altLang="zh-CN" dirty="0"/>
              <a:t>&lt;/p&gt;')</a:t>
            </a:r>
          </a:p>
        </p:txBody>
      </p:sp>
      <p:pic>
        <p:nvPicPr>
          <p:cNvPr id="6" name="图片 5">
            <a:extLst>
              <a:ext uri="{FF2B5EF4-FFF2-40B4-BE49-F238E27FC236}">
                <a16:creationId xmlns:a16="http://schemas.microsoft.com/office/drawing/2014/main" id="{FA14A7FC-8704-85CA-00F3-0CFAA5BDE30B}"/>
              </a:ext>
            </a:extLst>
          </p:cNvPr>
          <p:cNvPicPr>
            <a:picLocks noChangeAspect="1"/>
          </p:cNvPicPr>
          <p:nvPr/>
        </p:nvPicPr>
        <p:blipFill>
          <a:blip r:embed="rId2"/>
          <a:stretch>
            <a:fillRect/>
          </a:stretch>
        </p:blipFill>
        <p:spPr>
          <a:xfrm>
            <a:off x="7906983" y="0"/>
            <a:ext cx="4130289" cy="6858000"/>
          </a:xfrm>
          <a:prstGeom prst="rect">
            <a:avLst/>
          </a:prstGeom>
        </p:spPr>
      </p:pic>
    </p:spTree>
    <p:extLst>
      <p:ext uri="{BB962C8B-B14F-4D97-AF65-F5344CB8AC3E}">
        <p14:creationId xmlns:p14="http://schemas.microsoft.com/office/powerpoint/2010/main" val="216125588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96880" y="426219"/>
            <a:ext cx="10515600" cy="1325563"/>
          </a:xfrm>
        </p:spPr>
        <p:txBody>
          <a:bodyPr/>
          <a:lstStyle/>
          <a:p>
            <a:r>
              <a:rPr lang="en-US" altLang="zh-CN" dirty="0"/>
              <a:t>4.4.20  </a:t>
            </a:r>
            <a:r>
              <a:rPr lang="en-US" altLang="zh-CN" dirty="0" err="1"/>
              <a:t>ScrollBar</a:t>
            </a:r>
            <a:endParaRPr lang="en-US" altLang="zh-CN" dirty="0"/>
          </a:p>
        </p:txBody>
      </p:sp>
      <p:sp>
        <p:nvSpPr>
          <p:cNvPr id="3" name="内容占位符 2"/>
          <p:cNvSpPr>
            <a:spLocks noGrp="1"/>
          </p:cNvSpPr>
          <p:nvPr>
            <p:ph idx="1"/>
          </p:nvPr>
        </p:nvSpPr>
        <p:spPr>
          <a:xfrm>
            <a:off x="796880" y="2025539"/>
            <a:ext cx="10515600" cy="5154433"/>
          </a:xfrm>
        </p:spPr>
        <p:txBody>
          <a:bodyPr>
            <a:normAutofit/>
          </a:bodyPr>
          <a:lstStyle/>
          <a:p>
            <a:pPr marL="0" indent="0">
              <a:buNone/>
            </a:pPr>
            <a:r>
              <a:rPr lang="zh-CN" altLang="en-US" dirty="0"/>
              <a:t>滚动条组件</a:t>
            </a:r>
            <a:r>
              <a:rPr lang="en-US" altLang="zh-CN" dirty="0" err="1"/>
              <a:t>ScrollBar</a:t>
            </a:r>
            <a:r>
              <a:rPr lang="zh-CN" altLang="en-US" dirty="0"/>
              <a:t>用于配合可滚动组件使用，如</a:t>
            </a:r>
            <a:r>
              <a:rPr lang="en-US" altLang="zh-CN" dirty="0"/>
              <a:t>List</a:t>
            </a:r>
            <a:r>
              <a:rPr lang="zh-CN" altLang="en-US" dirty="0"/>
              <a:t>、</a:t>
            </a:r>
            <a:r>
              <a:rPr lang="en-US" altLang="zh-CN" dirty="0"/>
              <a:t>Grid</a:t>
            </a:r>
            <a:r>
              <a:rPr lang="zh-CN" altLang="en-US" dirty="0"/>
              <a:t>、</a:t>
            </a:r>
            <a:r>
              <a:rPr lang="en-US" altLang="zh-CN" dirty="0"/>
              <a:t>Scroll</a:t>
            </a:r>
            <a:r>
              <a:rPr lang="zh-CN" altLang="en-US" dirty="0"/>
              <a:t>等。</a:t>
            </a:r>
          </a:p>
          <a:p>
            <a:pPr marL="0" indent="0">
              <a:buNone/>
            </a:pPr>
            <a:r>
              <a:rPr lang="en-US" altLang="zh-CN" dirty="0" err="1"/>
              <a:t>ScrollBar</a:t>
            </a:r>
            <a:r>
              <a:rPr lang="zh-CN" altLang="en-US" dirty="0"/>
              <a:t>实例化构造函数为 </a:t>
            </a:r>
            <a:r>
              <a:rPr lang="en-US" altLang="zh-CN" dirty="0" err="1"/>
              <a:t>ScrollBar</a:t>
            </a:r>
            <a:r>
              <a:rPr lang="en-US" altLang="zh-CN" dirty="0"/>
              <a:t>(value: { </a:t>
            </a:r>
            <a:r>
              <a:rPr lang="en-US" altLang="zh-CN" dirty="0" err="1"/>
              <a:t>scroller</a:t>
            </a:r>
            <a:r>
              <a:rPr lang="en-US" altLang="zh-CN" dirty="0"/>
              <a:t>: </a:t>
            </a:r>
            <a:r>
              <a:rPr lang="en-US" altLang="zh-CN" dirty="0" err="1"/>
              <a:t>Scroller</a:t>
            </a:r>
            <a:r>
              <a:rPr lang="en-US" altLang="zh-CN" dirty="0"/>
              <a:t>, direction?: </a:t>
            </a:r>
            <a:r>
              <a:rPr lang="en-US" altLang="zh-CN" dirty="0" err="1"/>
              <a:t>ScrollBarDirection</a:t>
            </a:r>
            <a:r>
              <a:rPr lang="en-US" altLang="zh-CN" dirty="0"/>
              <a:t>, state?: </a:t>
            </a:r>
            <a:r>
              <a:rPr lang="en-US" altLang="zh-CN" dirty="0" err="1"/>
              <a:t>BarState</a:t>
            </a:r>
            <a:r>
              <a:rPr lang="en-US" altLang="zh-CN" dirty="0"/>
              <a:t> })</a:t>
            </a:r>
            <a:r>
              <a:rPr lang="zh-CN" altLang="en-US" dirty="0"/>
              <a:t>，这些参数说明：</a:t>
            </a:r>
          </a:p>
          <a:p>
            <a:pPr marL="0" indent="0">
              <a:buNone/>
            </a:pPr>
            <a:r>
              <a:rPr lang="en-US" altLang="zh-CN" dirty="0" err="1"/>
              <a:t>Scroller</a:t>
            </a:r>
            <a:r>
              <a:rPr lang="zh-CN" altLang="en-US" dirty="0"/>
              <a:t>：可滚动组件的控制器，用于与可滚动组件进行绑定。</a:t>
            </a:r>
          </a:p>
          <a:p>
            <a:pPr marL="0" indent="0">
              <a:buNone/>
            </a:pPr>
            <a:r>
              <a:rPr lang="en-US" altLang="zh-CN" dirty="0" err="1"/>
              <a:t>ScrollBarDirection</a:t>
            </a:r>
            <a:r>
              <a:rPr lang="zh-CN" altLang="en-US" dirty="0"/>
              <a:t>：滚动条的方向，控制可滚动组件对应方向的滚动。默认值是</a:t>
            </a:r>
            <a:r>
              <a:rPr lang="en-US" altLang="zh-CN" dirty="0" err="1"/>
              <a:t>ScrollBarDirection.Vertical</a:t>
            </a:r>
            <a:r>
              <a:rPr lang="zh-CN" altLang="en-US" dirty="0"/>
              <a:t>。</a:t>
            </a:r>
          </a:p>
          <a:p>
            <a:pPr marL="0" indent="0">
              <a:buNone/>
            </a:pPr>
            <a:r>
              <a:rPr lang="en-US" altLang="zh-CN" dirty="0" err="1"/>
              <a:t>BarState</a:t>
            </a:r>
            <a:r>
              <a:rPr lang="zh-CN" altLang="en-US" dirty="0"/>
              <a:t>：滚动条状态。默认值是</a:t>
            </a:r>
            <a:r>
              <a:rPr lang="en-US" altLang="zh-CN" dirty="0" err="1"/>
              <a:t>BarState.Auto</a:t>
            </a:r>
            <a:r>
              <a:rPr lang="zh-CN" altLang="en-US" dirty="0"/>
              <a:t>。</a:t>
            </a:r>
            <a:endParaRPr lang="en-US" altLang="zh-CN" dirty="0"/>
          </a:p>
        </p:txBody>
      </p:sp>
    </p:spTree>
    <p:extLst>
      <p:ext uri="{BB962C8B-B14F-4D97-AF65-F5344CB8AC3E}">
        <p14:creationId xmlns:p14="http://schemas.microsoft.com/office/powerpoint/2010/main" val="409390259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62030" y="170981"/>
            <a:ext cx="3633452" cy="6332849"/>
          </a:xfrm>
        </p:spPr>
        <p:txBody>
          <a:bodyPr>
            <a:normAutofit fontScale="47500" lnSpcReduction="20000"/>
          </a:bodyPr>
          <a:lstStyle/>
          <a:p>
            <a:pPr marL="0" indent="0">
              <a:buNone/>
            </a:pPr>
            <a:r>
              <a:rPr lang="en-US" altLang="zh-CN" dirty="0" err="1"/>
              <a:t>ScrollBar</a:t>
            </a:r>
            <a:r>
              <a:rPr lang="zh-CN" altLang="en-US" dirty="0"/>
              <a:t>示例如下：</a:t>
            </a:r>
          </a:p>
          <a:p>
            <a:pPr marL="0" indent="0">
              <a:buNone/>
            </a:pPr>
            <a:r>
              <a:rPr lang="en-US" altLang="zh-CN" dirty="0"/>
              <a:t>//</a:t>
            </a:r>
            <a:r>
              <a:rPr lang="zh-CN" altLang="en-US" dirty="0"/>
              <a:t>可滚动组件的控制器</a:t>
            </a:r>
          </a:p>
          <a:p>
            <a:pPr marL="0" indent="0">
              <a:buNone/>
            </a:pPr>
            <a:r>
              <a:rPr lang="en-US" altLang="zh-CN" dirty="0"/>
              <a:t>private </a:t>
            </a:r>
            <a:r>
              <a:rPr lang="en-US" altLang="zh-CN" dirty="0" err="1"/>
              <a:t>scroller</a:t>
            </a:r>
            <a:r>
              <a:rPr lang="en-US" altLang="zh-CN" dirty="0"/>
              <a:t>: </a:t>
            </a:r>
            <a:r>
              <a:rPr lang="en-US" altLang="zh-CN" dirty="0" err="1"/>
              <a:t>Scroller</a:t>
            </a:r>
            <a:r>
              <a:rPr lang="en-US" altLang="zh-CN" dirty="0"/>
              <a:t> = new </a:t>
            </a:r>
            <a:r>
              <a:rPr lang="en-US" altLang="zh-CN" dirty="0" err="1"/>
              <a:t>Scroller</a:t>
            </a:r>
            <a:r>
              <a:rPr lang="en-US" altLang="zh-CN" dirty="0"/>
              <a:t>()</a:t>
            </a:r>
          </a:p>
          <a:p>
            <a:pPr marL="0" indent="0">
              <a:buNone/>
            </a:pPr>
            <a:endParaRPr lang="en-US" altLang="zh-CN" dirty="0"/>
          </a:p>
          <a:p>
            <a:pPr marL="0" indent="0">
              <a:buNone/>
            </a:pPr>
            <a:r>
              <a:rPr lang="en-US" altLang="zh-CN" dirty="0"/>
              <a:t>private </a:t>
            </a:r>
            <a:r>
              <a:rPr lang="en-US" altLang="zh-CN" dirty="0" err="1"/>
              <a:t>dataScroller</a:t>
            </a:r>
            <a:r>
              <a:rPr lang="en-US" altLang="zh-CN" dirty="0"/>
              <a:t>: number[] = [0, 1, 2, 3, 4, 5, 6, 7, 8, 9]</a:t>
            </a:r>
          </a:p>
          <a:p>
            <a:pPr marL="0" indent="0">
              <a:buNone/>
            </a:pPr>
            <a:endParaRPr lang="en-US" altLang="zh-CN" dirty="0"/>
          </a:p>
          <a:p>
            <a:pPr marL="0" indent="0">
              <a:buNone/>
            </a:pPr>
            <a:endParaRPr lang="en-US" altLang="zh-CN" dirty="0"/>
          </a:p>
          <a:p>
            <a:pPr marL="0" indent="0">
              <a:buNone/>
            </a:pPr>
            <a:r>
              <a:rPr lang="en-US" altLang="zh-CN" dirty="0"/>
              <a:t>Stack({ </a:t>
            </a:r>
            <a:r>
              <a:rPr lang="en-US" altLang="zh-CN" dirty="0" err="1"/>
              <a:t>alignContent</a:t>
            </a:r>
            <a:r>
              <a:rPr lang="en-US" altLang="zh-CN" dirty="0"/>
              <a:t>: </a:t>
            </a:r>
            <a:r>
              <a:rPr lang="en-US" altLang="zh-CN" dirty="0" err="1"/>
              <a:t>Alignment.End</a:t>
            </a:r>
            <a:r>
              <a:rPr lang="en-US" altLang="zh-CN" dirty="0"/>
              <a:t> }) {</a:t>
            </a:r>
          </a:p>
          <a:p>
            <a:pPr marL="0" indent="0">
              <a:buNone/>
            </a:pPr>
            <a:r>
              <a:rPr lang="en-US" altLang="zh-CN" dirty="0"/>
              <a:t>  //</a:t>
            </a:r>
            <a:r>
              <a:rPr lang="zh-CN" altLang="en-US" dirty="0"/>
              <a:t>定义了可滚动组件</a:t>
            </a:r>
            <a:r>
              <a:rPr lang="en-US" altLang="zh-CN" dirty="0"/>
              <a:t>Scroll</a:t>
            </a:r>
          </a:p>
          <a:p>
            <a:pPr marL="0" indent="0">
              <a:buNone/>
            </a:pPr>
            <a:r>
              <a:rPr lang="en-US" altLang="zh-CN" dirty="0"/>
              <a:t>  Scroll(</a:t>
            </a:r>
            <a:r>
              <a:rPr lang="en-US" altLang="zh-CN" dirty="0" err="1"/>
              <a:t>this.scroller</a:t>
            </a:r>
            <a:r>
              <a:rPr lang="en-US" altLang="zh-CN" dirty="0"/>
              <a:t>) {</a:t>
            </a:r>
          </a:p>
          <a:p>
            <a:pPr marL="0" indent="0">
              <a:buNone/>
            </a:pPr>
            <a:r>
              <a:rPr lang="en-US" altLang="zh-CN" dirty="0"/>
              <a:t>    Flex({ direction: </a:t>
            </a:r>
            <a:r>
              <a:rPr lang="en-US" altLang="zh-CN" dirty="0" err="1"/>
              <a:t>FlexDirection.Column</a:t>
            </a:r>
            <a:r>
              <a:rPr lang="en-US" altLang="zh-CN" dirty="0"/>
              <a:t> }) {</a:t>
            </a:r>
          </a:p>
          <a:p>
            <a:pPr marL="0" indent="0">
              <a:buNone/>
            </a:pPr>
            <a:r>
              <a:rPr lang="en-US" altLang="zh-CN" dirty="0"/>
              <a:t>      </a:t>
            </a:r>
            <a:r>
              <a:rPr lang="en-US" altLang="zh-CN" dirty="0" err="1"/>
              <a:t>ForEach</a:t>
            </a:r>
            <a:r>
              <a:rPr lang="en-US" altLang="zh-CN" dirty="0"/>
              <a:t>(</a:t>
            </a:r>
            <a:r>
              <a:rPr lang="en-US" altLang="zh-CN" dirty="0" err="1"/>
              <a:t>this.arr</a:t>
            </a:r>
            <a:r>
              <a:rPr lang="en-US" altLang="zh-CN" dirty="0"/>
              <a:t>, (item) =&gt; {</a:t>
            </a:r>
          </a:p>
          <a:p>
            <a:pPr marL="0" indent="0">
              <a:buNone/>
            </a:pPr>
            <a:r>
              <a:rPr lang="en-US" altLang="zh-CN" dirty="0"/>
              <a:t>        Row() {</a:t>
            </a:r>
          </a:p>
          <a:p>
            <a:pPr marL="0" indent="0">
              <a:buNone/>
            </a:pPr>
            <a:r>
              <a:rPr lang="en-US" altLang="zh-CN" dirty="0"/>
              <a:t>          Text(</a:t>
            </a:r>
            <a:r>
              <a:rPr lang="en-US" altLang="zh-CN" dirty="0" err="1"/>
              <a:t>item.toString</a:t>
            </a:r>
            <a:r>
              <a:rPr lang="en-US" altLang="zh-CN" dirty="0"/>
              <a:t>())</a:t>
            </a:r>
          </a:p>
          <a:p>
            <a:pPr marL="0" indent="0">
              <a:buNone/>
            </a:pPr>
            <a:r>
              <a:rPr lang="en-US" altLang="zh-CN" dirty="0"/>
              <a:t>            .width('90%')</a:t>
            </a:r>
          </a:p>
          <a:p>
            <a:pPr marL="0" indent="0">
              <a:buNone/>
            </a:pPr>
            <a:r>
              <a:rPr lang="en-US" altLang="zh-CN" dirty="0"/>
              <a:t>            .height(100)</a:t>
            </a:r>
          </a:p>
          <a:p>
            <a:pPr marL="0" indent="0">
              <a:buNone/>
            </a:pPr>
            <a:r>
              <a:rPr lang="en-US" altLang="zh-CN" dirty="0"/>
              <a:t>            .</a:t>
            </a:r>
            <a:r>
              <a:rPr lang="en-US" altLang="zh-CN" dirty="0" err="1"/>
              <a:t>backgroundColor</a:t>
            </a:r>
            <a:r>
              <a:rPr lang="en-US" altLang="zh-CN" dirty="0"/>
              <a:t>('#3366CC')</a:t>
            </a:r>
          </a:p>
          <a:p>
            <a:pPr marL="0" indent="0">
              <a:buNone/>
            </a:pPr>
            <a:r>
              <a:rPr lang="en-US" altLang="zh-CN" dirty="0"/>
              <a:t>            .</a:t>
            </a:r>
            <a:r>
              <a:rPr lang="en-US" altLang="zh-CN" dirty="0" err="1"/>
              <a:t>borderRadius</a:t>
            </a:r>
            <a:r>
              <a:rPr lang="en-US" altLang="zh-CN" dirty="0"/>
              <a:t>(15)</a:t>
            </a:r>
          </a:p>
          <a:p>
            <a:pPr marL="0" indent="0">
              <a:buNone/>
            </a:pPr>
            <a:r>
              <a:rPr lang="en-US" altLang="zh-CN" dirty="0"/>
              <a:t>            .</a:t>
            </a:r>
            <a:r>
              <a:rPr lang="en-US" altLang="zh-CN" dirty="0" err="1"/>
              <a:t>fontSize</a:t>
            </a:r>
            <a:r>
              <a:rPr lang="en-US" altLang="zh-CN" dirty="0"/>
              <a:t>(16)</a:t>
            </a:r>
          </a:p>
          <a:p>
            <a:pPr marL="0" indent="0">
              <a:buNone/>
            </a:pPr>
            <a:r>
              <a:rPr lang="en-US" altLang="zh-CN" dirty="0"/>
              <a:t>            .</a:t>
            </a:r>
            <a:r>
              <a:rPr lang="en-US" altLang="zh-CN" dirty="0" err="1"/>
              <a:t>textAlign</a:t>
            </a:r>
            <a:r>
              <a:rPr lang="en-US" altLang="zh-CN" dirty="0"/>
              <a:t>(</a:t>
            </a:r>
            <a:r>
              <a:rPr lang="en-US" altLang="zh-CN" dirty="0" err="1"/>
              <a:t>TextAlign.Center</a:t>
            </a:r>
            <a:r>
              <a:rPr lang="en-US" altLang="zh-CN" dirty="0"/>
              <a:t>)</a:t>
            </a:r>
          </a:p>
          <a:p>
            <a:pPr marL="0" indent="0">
              <a:buNone/>
            </a:pPr>
            <a:r>
              <a:rPr lang="en-US" altLang="zh-CN" dirty="0"/>
              <a:t>            .margin({ top: 5 })</a:t>
            </a:r>
          </a:p>
          <a:p>
            <a:pPr marL="0" indent="0">
              <a:buNone/>
            </a:pPr>
            <a:r>
              <a:rPr lang="en-US" altLang="zh-CN" dirty="0"/>
              <a:t>        }</a:t>
            </a:r>
          </a:p>
        </p:txBody>
      </p:sp>
      <p:sp>
        <p:nvSpPr>
          <p:cNvPr id="5" name="内容占位符 2"/>
          <p:cNvSpPr txBox="1">
            <a:spLocks/>
          </p:cNvSpPr>
          <p:nvPr/>
        </p:nvSpPr>
        <p:spPr>
          <a:xfrm>
            <a:off x="4400818" y="170981"/>
            <a:ext cx="3182691" cy="4504050"/>
          </a:xfrm>
          <a:prstGeom prst="rect">
            <a:avLst/>
          </a:prstGeom>
        </p:spPr>
        <p:txBody>
          <a:bodyPr vert="horz" lIns="91440" tIns="45720" rIns="91440" bIns="45720" rtlCol="0">
            <a:normAutofit fontScale="40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altLang="zh-CN" dirty="0"/>
              <a:t>}, item =&gt; item)</a:t>
            </a:r>
          </a:p>
          <a:p>
            <a:pPr marL="0" indent="0">
              <a:buFont typeface="Arial" panose="020B0604020202020204" pitchFamily="34" charset="0"/>
              <a:buNone/>
            </a:pPr>
            <a:r>
              <a:rPr lang="en-US" altLang="zh-CN" dirty="0"/>
              <a:t>    }.margin({ left: 52 })</a:t>
            </a:r>
          </a:p>
          <a:p>
            <a:pPr marL="0" indent="0">
              <a:buFont typeface="Arial" panose="020B0604020202020204" pitchFamily="34" charset="0"/>
              <a:buNone/>
            </a:pPr>
            <a:r>
              <a:rPr lang="en-US" altLang="zh-CN" dirty="0"/>
              <a:t>  }</a:t>
            </a:r>
          </a:p>
          <a:p>
            <a:pPr marL="0" indent="0">
              <a:buFont typeface="Arial" panose="020B0604020202020204" pitchFamily="34" charset="0"/>
              <a:buNone/>
            </a:pPr>
            <a:r>
              <a:rPr lang="en-US" altLang="zh-CN" dirty="0"/>
              <a:t>  .</a:t>
            </a:r>
            <a:r>
              <a:rPr lang="en-US" altLang="zh-CN" dirty="0" err="1"/>
              <a:t>scrollBar</a:t>
            </a:r>
            <a:r>
              <a:rPr lang="en-US" altLang="zh-CN" dirty="0"/>
              <a:t>(</a:t>
            </a:r>
            <a:r>
              <a:rPr lang="en-US" altLang="zh-CN" dirty="0" err="1"/>
              <a:t>BarState.Off</a:t>
            </a:r>
            <a:r>
              <a:rPr lang="en-US" altLang="zh-CN" dirty="0"/>
              <a:t>)</a:t>
            </a:r>
          </a:p>
          <a:p>
            <a:pPr marL="0" indent="0">
              <a:buFont typeface="Arial" panose="020B0604020202020204" pitchFamily="34" charset="0"/>
              <a:buNone/>
            </a:pPr>
            <a:r>
              <a:rPr lang="en-US" altLang="zh-CN" dirty="0"/>
              <a:t>  .scrollable(</a:t>
            </a:r>
            <a:r>
              <a:rPr lang="en-US" altLang="zh-CN" dirty="0" err="1"/>
              <a:t>ScrollDirection.Vertical</a:t>
            </a:r>
            <a:r>
              <a:rPr lang="en-US" altLang="zh-CN" dirty="0"/>
              <a:t>)</a:t>
            </a:r>
          </a:p>
          <a:p>
            <a:pPr marL="0" indent="0">
              <a:buFont typeface="Arial" panose="020B0604020202020204" pitchFamily="34" charset="0"/>
              <a:buNone/>
            </a:pPr>
            <a:endParaRPr lang="en-US" altLang="zh-CN" dirty="0"/>
          </a:p>
          <a:p>
            <a:pPr marL="0" indent="0">
              <a:buFont typeface="Arial" panose="020B0604020202020204" pitchFamily="34" charset="0"/>
              <a:buNone/>
            </a:pPr>
            <a:r>
              <a:rPr lang="en-US" altLang="zh-CN" dirty="0"/>
              <a:t>  //</a:t>
            </a:r>
            <a:r>
              <a:rPr lang="zh-CN" altLang="en-US" dirty="0"/>
              <a:t>定义了滚动条组件</a:t>
            </a:r>
            <a:r>
              <a:rPr lang="en-US" altLang="zh-CN" dirty="0" err="1"/>
              <a:t>ScrollBar</a:t>
            </a:r>
            <a:endParaRPr lang="en-US" altLang="zh-CN" dirty="0"/>
          </a:p>
          <a:p>
            <a:pPr marL="0" indent="0">
              <a:buFont typeface="Arial" panose="020B0604020202020204" pitchFamily="34" charset="0"/>
              <a:buNone/>
            </a:pPr>
            <a:r>
              <a:rPr lang="en-US" altLang="zh-CN" dirty="0"/>
              <a:t>  </a:t>
            </a:r>
            <a:r>
              <a:rPr lang="en-US" altLang="zh-CN" dirty="0" err="1"/>
              <a:t>ScrollBar</a:t>
            </a:r>
            <a:r>
              <a:rPr lang="en-US" altLang="zh-CN" dirty="0"/>
              <a:t>({ </a:t>
            </a:r>
            <a:r>
              <a:rPr lang="en-US" altLang="zh-CN" dirty="0" err="1"/>
              <a:t>scroller</a:t>
            </a:r>
            <a:r>
              <a:rPr lang="en-US" altLang="zh-CN" dirty="0"/>
              <a:t>: </a:t>
            </a:r>
            <a:r>
              <a:rPr lang="en-US" altLang="zh-CN" dirty="0" err="1"/>
              <a:t>this.scroller</a:t>
            </a:r>
            <a:r>
              <a:rPr lang="en-US" altLang="zh-CN" dirty="0"/>
              <a:t>, direction: </a:t>
            </a:r>
            <a:r>
              <a:rPr lang="en-US" altLang="zh-CN" dirty="0" err="1"/>
              <a:t>ScrollBarDirection.Vertical</a:t>
            </a:r>
            <a:r>
              <a:rPr lang="en-US" altLang="zh-CN" dirty="0"/>
              <a:t>, state: </a:t>
            </a:r>
          </a:p>
          <a:p>
            <a:pPr marL="0" indent="0">
              <a:buFont typeface="Arial" panose="020B0604020202020204" pitchFamily="34" charset="0"/>
              <a:buNone/>
            </a:pPr>
            <a:endParaRPr lang="en-US" altLang="zh-CN" dirty="0"/>
          </a:p>
          <a:p>
            <a:pPr marL="0" indent="0">
              <a:buFont typeface="Arial" panose="020B0604020202020204" pitchFamily="34" charset="0"/>
              <a:buNone/>
            </a:pPr>
            <a:r>
              <a:rPr lang="en-US" altLang="zh-CN" dirty="0" err="1"/>
              <a:t>BarState.Auto</a:t>
            </a:r>
            <a:r>
              <a:rPr lang="en-US" altLang="zh-CN" dirty="0"/>
              <a:t> }) {</a:t>
            </a:r>
          </a:p>
          <a:p>
            <a:pPr marL="0" indent="0">
              <a:buFont typeface="Arial" panose="020B0604020202020204" pitchFamily="34" charset="0"/>
              <a:buNone/>
            </a:pPr>
            <a:r>
              <a:rPr lang="en-US" altLang="zh-CN" dirty="0"/>
              <a:t>    //</a:t>
            </a:r>
            <a:r>
              <a:rPr lang="zh-CN" altLang="en-US" dirty="0"/>
              <a:t>定义</a:t>
            </a:r>
            <a:r>
              <a:rPr lang="en-US" altLang="zh-CN" dirty="0"/>
              <a:t>Text</a:t>
            </a:r>
            <a:r>
              <a:rPr lang="zh-CN" altLang="en-US" dirty="0"/>
              <a:t>作为滚动条的样式</a:t>
            </a:r>
          </a:p>
          <a:p>
            <a:pPr marL="0" indent="0">
              <a:buFont typeface="Arial" panose="020B0604020202020204" pitchFamily="34" charset="0"/>
              <a:buNone/>
            </a:pPr>
            <a:r>
              <a:rPr lang="zh-CN" altLang="en-US" dirty="0"/>
              <a:t>    </a:t>
            </a:r>
            <a:r>
              <a:rPr lang="en-US" altLang="zh-CN" dirty="0"/>
              <a:t>Text()</a:t>
            </a:r>
          </a:p>
          <a:p>
            <a:pPr marL="0" indent="0">
              <a:buFont typeface="Arial" panose="020B0604020202020204" pitchFamily="34" charset="0"/>
              <a:buNone/>
            </a:pPr>
            <a:r>
              <a:rPr lang="en-US" altLang="zh-CN" dirty="0"/>
              <a:t>      .width(30)</a:t>
            </a:r>
          </a:p>
          <a:p>
            <a:pPr marL="0" indent="0">
              <a:buFont typeface="Arial" panose="020B0604020202020204" pitchFamily="34" charset="0"/>
              <a:buNone/>
            </a:pPr>
            <a:r>
              <a:rPr lang="en-US" altLang="zh-CN" dirty="0"/>
              <a:t>      .height(100)</a:t>
            </a:r>
          </a:p>
          <a:p>
            <a:pPr marL="0" indent="0">
              <a:buFont typeface="Arial" panose="020B0604020202020204" pitchFamily="34" charset="0"/>
              <a:buNone/>
            </a:pPr>
            <a:r>
              <a:rPr lang="en-US" altLang="zh-CN" dirty="0"/>
              <a:t>      .</a:t>
            </a:r>
            <a:r>
              <a:rPr lang="en-US" altLang="zh-CN" dirty="0" err="1"/>
              <a:t>borderRadius</a:t>
            </a:r>
            <a:r>
              <a:rPr lang="en-US" altLang="zh-CN" dirty="0"/>
              <a:t>(10)</a:t>
            </a:r>
          </a:p>
          <a:p>
            <a:pPr marL="0" indent="0">
              <a:buFont typeface="Arial" panose="020B0604020202020204" pitchFamily="34" charset="0"/>
              <a:buNone/>
            </a:pPr>
            <a:r>
              <a:rPr lang="en-US" altLang="zh-CN" dirty="0"/>
              <a:t>      .</a:t>
            </a:r>
            <a:r>
              <a:rPr lang="en-US" altLang="zh-CN" dirty="0" err="1"/>
              <a:t>backgroundColor</a:t>
            </a:r>
            <a:r>
              <a:rPr lang="en-US" altLang="zh-CN" dirty="0"/>
              <a:t>('#C0C0C0')</a:t>
            </a:r>
          </a:p>
          <a:p>
            <a:pPr marL="0" indent="0">
              <a:buFont typeface="Arial" panose="020B0604020202020204" pitchFamily="34" charset="0"/>
              <a:buNone/>
            </a:pPr>
            <a:r>
              <a:rPr lang="en-US" altLang="zh-CN" dirty="0"/>
              <a:t>  }.width(30).</a:t>
            </a:r>
            <a:r>
              <a:rPr lang="en-US" altLang="zh-CN" dirty="0" err="1"/>
              <a:t>backgroundColor</a:t>
            </a:r>
            <a:r>
              <a:rPr lang="en-US" altLang="zh-CN" dirty="0"/>
              <a:t>('#</a:t>
            </a:r>
            <a:r>
              <a:rPr lang="en-US" altLang="zh-CN" dirty="0" err="1"/>
              <a:t>ededed</a:t>
            </a:r>
            <a:r>
              <a:rPr lang="en-US" altLang="zh-CN" dirty="0"/>
              <a:t>')</a:t>
            </a:r>
          </a:p>
          <a:p>
            <a:pPr marL="0" indent="0">
              <a:buFont typeface="Arial" panose="020B0604020202020204" pitchFamily="34" charset="0"/>
              <a:buNone/>
            </a:pPr>
            <a:r>
              <a:rPr lang="en-US" altLang="zh-CN" dirty="0"/>
              <a:t>}</a:t>
            </a:r>
          </a:p>
        </p:txBody>
      </p:sp>
      <p:pic>
        <p:nvPicPr>
          <p:cNvPr id="4" name="图片 3">
            <a:extLst>
              <a:ext uri="{FF2B5EF4-FFF2-40B4-BE49-F238E27FC236}">
                <a16:creationId xmlns:a16="http://schemas.microsoft.com/office/drawing/2014/main" id="{90FE0D90-3BAD-0E08-8185-3D5C61A06E84}"/>
              </a:ext>
            </a:extLst>
          </p:cNvPr>
          <p:cNvPicPr>
            <a:picLocks noChangeAspect="1"/>
          </p:cNvPicPr>
          <p:nvPr/>
        </p:nvPicPr>
        <p:blipFill>
          <a:blip r:embed="rId2"/>
          <a:stretch>
            <a:fillRect/>
          </a:stretch>
        </p:blipFill>
        <p:spPr>
          <a:xfrm>
            <a:off x="8096536" y="0"/>
            <a:ext cx="3509637" cy="6858000"/>
          </a:xfrm>
          <a:prstGeom prst="rect">
            <a:avLst/>
          </a:prstGeom>
        </p:spPr>
      </p:pic>
    </p:spTree>
    <p:extLst>
      <p:ext uri="{BB962C8B-B14F-4D97-AF65-F5344CB8AC3E}">
        <p14:creationId xmlns:p14="http://schemas.microsoft.com/office/powerpoint/2010/main" val="207592541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96880" y="426219"/>
            <a:ext cx="10515600" cy="1325563"/>
          </a:xfrm>
        </p:spPr>
        <p:txBody>
          <a:bodyPr/>
          <a:lstStyle/>
          <a:p>
            <a:r>
              <a:rPr lang="en-US" altLang="zh-CN" dirty="0"/>
              <a:t>4.4.21  Search</a:t>
            </a:r>
          </a:p>
        </p:txBody>
      </p:sp>
      <p:sp>
        <p:nvSpPr>
          <p:cNvPr id="3" name="内容占位符 2"/>
          <p:cNvSpPr>
            <a:spLocks noGrp="1"/>
          </p:cNvSpPr>
          <p:nvPr>
            <p:ph idx="1"/>
          </p:nvPr>
        </p:nvSpPr>
        <p:spPr>
          <a:xfrm>
            <a:off x="706728" y="1613414"/>
            <a:ext cx="8398635" cy="4555565"/>
          </a:xfrm>
        </p:spPr>
        <p:txBody>
          <a:bodyPr>
            <a:normAutofit/>
          </a:bodyPr>
          <a:lstStyle/>
          <a:p>
            <a:pPr marL="0" indent="0">
              <a:buNone/>
            </a:pPr>
            <a:r>
              <a:rPr lang="en-US" altLang="zh-CN" sz="1400" dirty="0"/>
              <a:t>Search</a:t>
            </a:r>
            <a:r>
              <a:rPr lang="zh-CN" altLang="en-US" sz="1400" dirty="0"/>
              <a:t>是搜索框组件，适用于浏览器的搜索内容输入框等应用场景。</a:t>
            </a:r>
            <a:r>
              <a:rPr lang="en-US" altLang="zh-CN" sz="1400" dirty="0"/>
              <a:t>Search</a:t>
            </a:r>
            <a:r>
              <a:rPr lang="zh-CN" altLang="en-US" sz="1400" dirty="0"/>
              <a:t>示例如下：</a:t>
            </a:r>
          </a:p>
          <a:p>
            <a:pPr marL="0" indent="0">
              <a:buNone/>
            </a:pPr>
            <a:r>
              <a:rPr lang="en-US" altLang="zh-CN" sz="1400" dirty="0"/>
              <a:t>Search({ placeholder: '</a:t>
            </a:r>
            <a:r>
              <a:rPr lang="zh-CN" altLang="en-US" sz="1400" dirty="0"/>
              <a:t>输入内容</a:t>
            </a:r>
            <a:r>
              <a:rPr lang="en-US" altLang="zh-CN" sz="1400" dirty="0"/>
              <a:t>...'})</a:t>
            </a:r>
          </a:p>
          <a:p>
            <a:pPr marL="0" indent="0">
              <a:buNone/>
            </a:pPr>
            <a:r>
              <a:rPr lang="en-US" altLang="zh-CN" sz="1400" dirty="0"/>
              <a:t>  .</a:t>
            </a:r>
            <a:r>
              <a:rPr lang="en-US" altLang="zh-CN" sz="1400" dirty="0" err="1"/>
              <a:t>searchButton</a:t>
            </a:r>
            <a:r>
              <a:rPr lang="en-US" altLang="zh-CN" sz="1400" dirty="0"/>
              <a:t>('</a:t>
            </a:r>
            <a:r>
              <a:rPr lang="zh-CN" altLang="en-US" sz="1400" dirty="0"/>
              <a:t>搜索</a:t>
            </a:r>
            <a:r>
              <a:rPr lang="en-US" altLang="zh-CN" sz="1400" dirty="0"/>
              <a:t>') 				//</a:t>
            </a:r>
            <a:r>
              <a:rPr lang="zh-CN" altLang="en-US" sz="1400" dirty="0"/>
              <a:t>搜索按钮的文字</a:t>
            </a:r>
          </a:p>
          <a:p>
            <a:pPr marL="0" indent="0">
              <a:buNone/>
            </a:pPr>
            <a:r>
              <a:rPr lang="zh-CN" altLang="en-US" sz="1400" dirty="0"/>
              <a:t>  </a:t>
            </a:r>
            <a:r>
              <a:rPr lang="en-US" altLang="zh-CN" sz="1400" dirty="0"/>
              <a:t>.width(300)</a:t>
            </a:r>
          </a:p>
          <a:p>
            <a:pPr marL="0" indent="0">
              <a:buNone/>
            </a:pPr>
            <a:r>
              <a:rPr lang="en-US" altLang="zh-CN" sz="1400" dirty="0"/>
              <a:t>  .height(80)</a:t>
            </a:r>
          </a:p>
          <a:p>
            <a:pPr marL="0" indent="0">
              <a:buNone/>
            </a:pPr>
            <a:r>
              <a:rPr lang="en-US" altLang="zh-CN" sz="1400" dirty="0"/>
              <a:t>  .</a:t>
            </a:r>
            <a:r>
              <a:rPr lang="en-US" altLang="zh-CN" sz="1400" dirty="0" err="1"/>
              <a:t>placeholderColor</a:t>
            </a:r>
            <a:r>
              <a:rPr lang="en-US" altLang="zh-CN" sz="1400" dirty="0"/>
              <a:t>(</a:t>
            </a:r>
            <a:r>
              <a:rPr lang="en-US" altLang="zh-CN" sz="1400" dirty="0" err="1"/>
              <a:t>Color.Grey</a:t>
            </a:r>
            <a:r>
              <a:rPr lang="en-US" altLang="zh-CN" sz="1400" dirty="0"/>
              <a:t>) 			//</a:t>
            </a:r>
            <a:r>
              <a:rPr lang="zh-CN" altLang="en-US" sz="1400" dirty="0"/>
              <a:t>提示文本样式</a:t>
            </a:r>
          </a:p>
          <a:p>
            <a:pPr marL="0" indent="0">
              <a:buNone/>
            </a:pPr>
            <a:r>
              <a:rPr lang="zh-CN" altLang="en-US" sz="1400" dirty="0"/>
              <a:t>  </a:t>
            </a:r>
            <a:r>
              <a:rPr lang="en-US" altLang="zh-CN" sz="1400" dirty="0"/>
              <a:t>.</a:t>
            </a:r>
            <a:r>
              <a:rPr lang="en-US" altLang="zh-CN" sz="1400" dirty="0" err="1"/>
              <a:t>placeholderFont</a:t>
            </a:r>
            <a:r>
              <a:rPr lang="en-US" altLang="zh-CN" sz="1400" dirty="0"/>
              <a:t>({ size: 24, weight: 400 }) 	//</a:t>
            </a:r>
            <a:r>
              <a:rPr lang="zh-CN" altLang="en-US" sz="1400" dirty="0"/>
              <a:t>提示文本字体大小</a:t>
            </a:r>
          </a:p>
          <a:p>
            <a:pPr marL="0" indent="0">
              <a:buNone/>
            </a:pPr>
            <a:r>
              <a:rPr lang="zh-CN" altLang="en-US" sz="1400" dirty="0"/>
              <a:t>  </a:t>
            </a:r>
            <a:r>
              <a:rPr lang="en-US" altLang="zh-CN" sz="1400" dirty="0"/>
              <a:t>.</a:t>
            </a:r>
            <a:r>
              <a:rPr lang="en-US" altLang="zh-CN" sz="1400" dirty="0" err="1"/>
              <a:t>textFont</a:t>
            </a:r>
            <a:r>
              <a:rPr lang="en-US" altLang="zh-CN" sz="1400" dirty="0"/>
              <a:t>({ size: 24, weight: 400 }) 		//</a:t>
            </a:r>
            <a:r>
              <a:rPr lang="zh-CN" altLang="en-US" sz="1400" dirty="0"/>
              <a:t>搜索框文字字体大小</a:t>
            </a:r>
            <a:endParaRPr lang="en-US" altLang="zh-CN" sz="1400" dirty="0"/>
          </a:p>
          <a:p>
            <a:pPr marL="0" indent="0">
              <a:buNone/>
            </a:pPr>
            <a:endParaRPr lang="en-US" altLang="zh-CN" sz="1400" dirty="0"/>
          </a:p>
          <a:p>
            <a:pPr marL="0" indent="0">
              <a:buNone/>
            </a:pPr>
            <a:r>
              <a:rPr lang="en-US" altLang="zh-CN" sz="1400" dirty="0"/>
              <a:t>Search</a:t>
            </a:r>
            <a:r>
              <a:rPr lang="zh-CN" altLang="en-US" sz="1400" dirty="0"/>
              <a:t>组件还支持以下事件。</a:t>
            </a:r>
          </a:p>
          <a:p>
            <a:pPr marL="0" indent="0">
              <a:buNone/>
            </a:pPr>
            <a:r>
              <a:rPr lang="en-US" altLang="zh-CN" sz="1400" dirty="0" err="1"/>
              <a:t>onSubmit</a:t>
            </a:r>
            <a:r>
              <a:rPr lang="en-US" altLang="zh-CN" sz="1400" dirty="0"/>
              <a:t>(callback: (value: string) =&gt; void)</a:t>
            </a:r>
            <a:r>
              <a:rPr lang="zh-CN" altLang="en-US" sz="1400" dirty="0"/>
              <a:t>：单击搜索图标、搜索按钮或者按下软键盘搜索按钮时触发该回调。</a:t>
            </a:r>
          </a:p>
          <a:p>
            <a:pPr marL="0" indent="0">
              <a:buNone/>
            </a:pPr>
            <a:r>
              <a:rPr lang="en-US" altLang="zh-CN" sz="1400" dirty="0" err="1"/>
              <a:t>onChange</a:t>
            </a:r>
            <a:r>
              <a:rPr lang="en-US" altLang="zh-CN" sz="1400" dirty="0"/>
              <a:t>(callback: (value: string) =&gt; void)</a:t>
            </a:r>
            <a:r>
              <a:rPr lang="zh-CN" altLang="en-US" sz="1400" dirty="0"/>
              <a:t>：输入内容发生变化时，触发该回调。</a:t>
            </a:r>
            <a:endParaRPr lang="en-US" altLang="zh-CN" sz="1400" dirty="0"/>
          </a:p>
        </p:txBody>
      </p:sp>
      <p:pic>
        <p:nvPicPr>
          <p:cNvPr id="6" name="图片 5">
            <a:extLst>
              <a:ext uri="{FF2B5EF4-FFF2-40B4-BE49-F238E27FC236}">
                <a16:creationId xmlns:a16="http://schemas.microsoft.com/office/drawing/2014/main" id="{9AE533C0-6BF2-892E-BE64-5AC6802E3116}"/>
              </a:ext>
            </a:extLst>
          </p:cNvPr>
          <p:cNvPicPr>
            <a:picLocks noChangeAspect="1"/>
          </p:cNvPicPr>
          <p:nvPr/>
        </p:nvPicPr>
        <p:blipFill>
          <a:blip r:embed="rId2"/>
          <a:stretch>
            <a:fillRect/>
          </a:stretch>
        </p:blipFill>
        <p:spPr>
          <a:xfrm>
            <a:off x="8792665" y="0"/>
            <a:ext cx="3290574" cy="6858000"/>
          </a:xfrm>
          <a:prstGeom prst="rect">
            <a:avLst/>
          </a:prstGeom>
        </p:spPr>
      </p:pic>
    </p:spTree>
    <p:extLst>
      <p:ext uri="{BB962C8B-B14F-4D97-AF65-F5344CB8AC3E}">
        <p14:creationId xmlns:p14="http://schemas.microsoft.com/office/powerpoint/2010/main" val="84254217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96880" y="426219"/>
            <a:ext cx="10515600" cy="1325563"/>
          </a:xfrm>
        </p:spPr>
        <p:txBody>
          <a:bodyPr/>
          <a:lstStyle/>
          <a:p>
            <a:r>
              <a:rPr lang="en-US" altLang="zh-CN" dirty="0"/>
              <a:t>4.4.22  Select</a:t>
            </a:r>
          </a:p>
        </p:txBody>
      </p:sp>
      <p:sp>
        <p:nvSpPr>
          <p:cNvPr id="3" name="内容占位符 2"/>
          <p:cNvSpPr>
            <a:spLocks noGrp="1"/>
          </p:cNvSpPr>
          <p:nvPr>
            <p:ph idx="1"/>
          </p:nvPr>
        </p:nvSpPr>
        <p:spPr>
          <a:xfrm>
            <a:off x="706728" y="1613414"/>
            <a:ext cx="8398635" cy="4555565"/>
          </a:xfrm>
        </p:spPr>
        <p:txBody>
          <a:bodyPr>
            <a:normAutofit/>
          </a:bodyPr>
          <a:lstStyle/>
          <a:p>
            <a:pPr marL="0" indent="0">
              <a:buNone/>
            </a:pPr>
            <a:r>
              <a:rPr lang="en-US" altLang="zh-CN" sz="1400" dirty="0"/>
              <a:t>Select</a:t>
            </a:r>
            <a:r>
              <a:rPr lang="zh-CN" altLang="en-US" sz="1400" dirty="0"/>
              <a:t>提供下拉选择菜单，可以让用户在多个选项之间选择。</a:t>
            </a:r>
          </a:p>
          <a:p>
            <a:pPr marL="0" indent="0">
              <a:buNone/>
            </a:pPr>
            <a:r>
              <a:rPr lang="en-US" altLang="zh-CN" sz="1400" dirty="0"/>
              <a:t>Select</a:t>
            </a:r>
            <a:r>
              <a:rPr lang="zh-CN" altLang="en-US" sz="1400" dirty="0"/>
              <a:t>示例如下：</a:t>
            </a:r>
          </a:p>
          <a:p>
            <a:pPr marL="0" indent="0">
              <a:buNone/>
            </a:pPr>
            <a:r>
              <a:rPr lang="en-US" altLang="zh-CN" sz="1400" dirty="0"/>
              <a:t>//</a:t>
            </a:r>
            <a:r>
              <a:rPr lang="zh-CN" altLang="en-US" sz="1400" dirty="0"/>
              <a:t>设置下拉列表值和图标</a:t>
            </a:r>
          </a:p>
          <a:p>
            <a:pPr marL="0" indent="0">
              <a:buNone/>
            </a:pPr>
            <a:r>
              <a:rPr lang="en-US" altLang="zh-CN" sz="1400" dirty="0"/>
              <a:t>Select([{ value: 'Java</a:t>
            </a:r>
            <a:r>
              <a:rPr lang="zh-CN" altLang="en-US" sz="1400" dirty="0"/>
              <a:t>核心编程</a:t>
            </a:r>
            <a:r>
              <a:rPr lang="en-US" altLang="zh-CN" sz="1400" dirty="0"/>
              <a:t>', icon: $r('app.media.book01') },</a:t>
            </a:r>
          </a:p>
          <a:p>
            <a:pPr marL="0" indent="0">
              <a:buNone/>
            </a:pPr>
            <a:r>
              <a:rPr lang="en-US" altLang="zh-CN" sz="1400" dirty="0"/>
              <a:t>  { value: '</a:t>
            </a:r>
            <a:r>
              <a:rPr lang="zh-CN" altLang="en-US" sz="1400" dirty="0"/>
              <a:t>轻量级</a:t>
            </a:r>
            <a:r>
              <a:rPr lang="en-US" altLang="zh-CN" sz="1400" dirty="0"/>
              <a:t>Java EE</a:t>
            </a:r>
            <a:r>
              <a:rPr lang="zh-CN" altLang="en-US" sz="1400" dirty="0"/>
              <a:t>企业应用开发实战</a:t>
            </a:r>
            <a:r>
              <a:rPr lang="en-US" altLang="zh-CN" sz="1400" dirty="0"/>
              <a:t>', icon: $r('app.media.book02') },</a:t>
            </a:r>
          </a:p>
          <a:p>
            <a:pPr marL="0" indent="0">
              <a:buNone/>
            </a:pPr>
            <a:r>
              <a:rPr lang="en-US" altLang="zh-CN" sz="1400" dirty="0"/>
              <a:t>  { value: '</a:t>
            </a:r>
            <a:r>
              <a:rPr lang="zh-CN" altLang="en-US" sz="1400" dirty="0"/>
              <a:t>鸿蒙</a:t>
            </a:r>
            <a:r>
              <a:rPr lang="en-US" altLang="zh-CN" sz="1400" dirty="0" err="1"/>
              <a:t>HarmonyOS</a:t>
            </a:r>
            <a:r>
              <a:rPr lang="zh-CN" altLang="en-US" sz="1400" dirty="0"/>
              <a:t>手机应用开发实战</a:t>
            </a:r>
            <a:r>
              <a:rPr lang="en-US" altLang="zh-CN" sz="1400" dirty="0"/>
              <a:t>', icon: $r('app.media.book03') },</a:t>
            </a:r>
          </a:p>
          <a:p>
            <a:pPr marL="0" indent="0">
              <a:buNone/>
            </a:pPr>
            <a:r>
              <a:rPr lang="en-US" altLang="zh-CN" sz="1400" dirty="0"/>
              <a:t>  { value: 'Node.js+Express+MongoDB+Vue.js</a:t>
            </a:r>
            <a:r>
              <a:rPr lang="zh-CN" altLang="en-US" sz="1400" dirty="0"/>
              <a:t>全栈开发实战</a:t>
            </a:r>
            <a:r>
              <a:rPr lang="en-US" altLang="zh-CN" sz="1400" dirty="0"/>
              <a:t>', icon: $r('app.media.book04') }])</a:t>
            </a:r>
          </a:p>
          <a:p>
            <a:pPr marL="0" indent="0">
              <a:buNone/>
            </a:pPr>
            <a:r>
              <a:rPr lang="en-US" altLang="zh-CN" sz="1400" dirty="0"/>
              <a:t>  .selected(2) 						//</a:t>
            </a:r>
            <a:r>
              <a:rPr lang="zh-CN" altLang="en-US" sz="1400" dirty="0"/>
              <a:t>选中的下拉列表索引</a:t>
            </a:r>
          </a:p>
          <a:p>
            <a:pPr marL="0" indent="0">
              <a:buNone/>
            </a:pPr>
            <a:r>
              <a:rPr lang="zh-CN" altLang="en-US" sz="1400" dirty="0"/>
              <a:t>  </a:t>
            </a:r>
            <a:r>
              <a:rPr lang="en-US" altLang="zh-CN" sz="1400" dirty="0"/>
              <a:t>.value('</a:t>
            </a:r>
            <a:r>
              <a:rPr lang="zh-CN" altLang="en-US" sz="1400" dirty="0"/>
              <a:t>老卫作品集</a:t>
            </a:r>
            <a:r>
              <a:rPr lang="en-US" altLang="zh-CN" sz="1400" dirty="0"/>
              <a:t>') 					//</a:t>
            </a:r>
            <a:r>
              <a:rPr lang="zh-CN" altLang="en-US" sz="1400" dirty="0"/>
              <a:t>下拉按钮本身的文本内容</a:t>
            </a:r>
          </a:p>
          <a:p>
            <a:pPr marL="0" indent="0">
              <a:buNone/>
            </a:pPr>
            <a:r>
              <a:rPr lang="zh-CN" altLang="en-US" sz="1400" dirty="0"/>
              <a:t>  </a:t>
            </a:r>
            <a:r>
              <a:rPr lang="en-US" altLang="zh-CN" sz="1400" dirty="0"/>
              <a:t>.font({ size: 16, weight: 500 }) 			//</a:t>
            </a:r>
            <a:r>
              <a:rPr lang="zh-CN" altLang="en-US" sz="1400" dirty="0"/>
              <a:t>下拉按钮本身的文本样式</a:t>
            </a:r>
          </a:p>
          <a:p>
            <a:pPr marL="0" indent="0">
              <a:buNone/>
            </a:pPr>
            <a:r>
              <a:rPr lang="zh-CN" altLang="en-US" sz="1400" dirty="0"/>
              <a:t>  </a:t>
            </a:r>
            <a:r>
              <a:rPr lang="en-US" altLang="zh-CN" sz="1400" dirty="0"/>
              <a:t>.</a:t>
            </a:r>
            <a:r>
              <a:rPr lang="en-US" altLang="zh-CN" sz="1400" dirty="0" err="1"/>
              <a:t>fontColor</a:t>
            </a:r>
            <a:r>
              <a:rPr lang="en-US" altLang="zh-CN" sz="1400" dirty="0"/>
              <a:t>('#182431') 					//</a:t>
            </a:r>
            <a:r>
              <a:rPr lang="zh-CN" altLang="en-US" sz="1400" dirty="0"/>
              <a:t>下拉按钮本身的文本颜色</a:t>
            </a:r>
          </a:p>
          <a:p>
            <a:pPr marL="0" indent="0">
              <a:buNone/>
            </a:pPr>
            <a:r>
              <a:rPr lang="zh-CN" altLang="en-US" sz="1400" dirty="0"/>
              <a:t>  </a:t>
            </a:r>
            <a:r>
              <a:rPr lang="en-US" altLang="zh-CN" sz="1400" dirty="0"/>
              <a:t>.</a:t>
            </a:r>
            <a:r>
              <a:rPr lang="en-US" altLang="zh-CN" sz="1400" dirty="0" err="1"/>
              <a:t>selectedOptionFont</a:t>
            </a:r>
            <a:r>
              <a:rPr lang="en-US" altLang="zh-CN" sz="1400" dirty="0"/>
              <a:t>({ size: 16, weight: 400 }) 	//</a:t>
            </a:r>
            <a:r>
              <a:rPr lang="zh-CN" altLang="en-US" sz="1400" dirty="0"/>
              <a:t>下拉菜单选中项的文本样式</a:t>
            </a:r>
          </a:p>
          <a:p>
            <a:pPr marL="0" indent="0">
              <a:buNone/>
            </a:pPr>
            <a:r>
              <a:rPr lang="zh-CN" altLang="en-US" sz="1400" dirty="0"/>
              <a:t>  </a:t>
            </a:r>
            <a:r>
              <a:rPr lang="en-US" altLang="zh-CN" sz="1400" dirty="0"/>
              <a:t>.</a:t>
            </a:r>
            <a:r>
              <a:rPr lang="en-US" altLang="zh-CN" sz="1400" dirty="0" err="1"/>
              <a:t>optionFont</a:t>
            </a:r>
            <a:r>
              <a:rPr lang="en-US" altLang="zh-CN" sz="1400" dirty="0"/>
              <a:t>({ size: 16, weight: 400 }) 		//</a:t>
            </a:r>
            <a:r>
              <a:rPr lang="zh-CN" altLang="en-US" sz="1400" dirty="0"/>
              <a:t>下拉菜单项的文本样式</a:t>
            </a:r>
            <a:endParaRPr lang="en-US" altLang="zh-CN" sz="1400" dirty="0"/>
          </a:p>
        </p:txBody>
      </p:sp>
      <p:pic>
        <p:nvPicPr>
          <p:cNvPr id="6" name="图片 5">
            <a:extLst>
              <a:ext uri="{FF2B5EF4-FFF2-40B4-BE49-F238E27FC236}">
                <a16:creationId xmlns:a16="http://schemas.microsoft.com/office/drawing/2014/main" id="{D2083DE4-8A00-B2CC-91DD-9B6433011153}"/>
              </a:ext>
            </a:extLst>
          </p:cNvPr>
          <p:cNvPicPr>
            <a:picLocks noChangeAspect="1"/>
          </p:cNvPicPr>
          <p:nvPr/>
        </p:nvPicPr>
        <p:blipFill>
          <a:blip r:embed="rId2"/>
          <a:stretch>
            <a:fillRect/>
          </a:stretch>
        </p:blipFill>
        <p:spPr>
          <a:xfrm>
            <a:off x="8797503" y="0"/>
            <a:ext cx="3177365" cy="6858000"/>
          </a:xfrm>
          <a:prstGeom prst="rect">
            <a:avLst/>
          </a:prstGeom>
        </p:spPr>
      </p:pic>
    </p:spTree>
    <p:extLst>
      <p:ext uri="{BB962C8B-B14F-4D97-AF65-F5344CB8AC3E}">
        <p14:creationId xmlns:p14="http://schemas.microsoft.com/office/powerpoint/2010/main" val="112481461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96880" y="426219"/>
            <a:ext cx="10515600" cy="1325563"/>
          </a:xfrm>
        </p:spPr>
        <p:txBody>
          <a:bodyPr/>
          <a:lstStyle/>
          <a:p>
            <a:r>
              <a:rPr lang="en-US" altLang="zh-CN" dirty="0"/>
              <a:t>4.4.23  Slider</a:t>
            </a:r>
          </a:p>
        </p:txBody>
      </p:sp>
      <p:sp>
        <p:nvSpPr>
          <p:cNvPr id="3" name="内容占位符 2"/>
          <p:cNvSpPr>
            <a:spLocks noGrp="1"/>
          </p:cNvSpPr>
          <p:nvPr>
            <p:ph idx="1"/>
          </p:nvPr>
        </p:nvSpPr>
        <p:spPr>
          <a:xfrm>
            <a:off x="796880" y="1613414"/>
            <a:ext cx="5024371" cy="5804817"/>
          </a:xfrm>
        </p:spPr>
        <p:txBody>
          <a:bodyPr>
            <a:normAutofit fontScale="70000" lnSpcReduction="20000"/>
          </a:bodyPr>
          <a:lstStyle/>
          <a:p>
            <a:pPr marL="0" indent="0">
              <a:buNone/>
            </a:pPr>
            <a:r>
              <a:rPr lang="en-US" altLang="zh-CN" sz="1400" dirty="0"/>
              <a:t>Slider</a:t>
            </a:r>
            <a:r>
              <a:rPr lang="zh-CN" altLang="en-US" sz="1400" dirty="0"/>
              <a:t>是滑动条组件，通常用于快速调节设置值，如音量调节、亮度调节等应用场景。</a:t>
            </a:r>
          </a:p>
          <a:p>
            <a:pPr marL="0" indent="0">
              <a:buNone/>
            </a:pPr>
            <a:r>
              <a:rPr lang="en-US" altLang="zh-CN" sz="1400" dirty="0"/>
              <a:t>Slider</a:t>
            </a:r>
            <a:r>
              <a:rPr lang="zh-CN" altLang="en-US" sz="1400" dirty="0"/>
              <a:t>示例如下：</a:t>
            </a:r>
          </a:p>
          <a:p>
            <a:pPr marL="0" indent="0">
              <a:buNone/>
            </a:pPr>
            <a:r>
              <a:rPr lang="en-US" altLang="zh-CN" sz="1400" dirty="0"/>
              <a:t>//</a:t>
            </a:r>
            <a:r>
              <a:rPr lang="zh-CN" altLang="en-US" sz="1400" dirty="0"/>
              <a:t>设置垂直的</a:t>
            </a:r>
            <a:r>
              <a:rPr lang="en-US" altLang="zh-CN" sz="1400" dirty="0"/>
              <a:t>Slider</a:t>
            </a:r>
          </a:p>
          <a:p>
            <a:pPr marL="0" indent="0">
              <a:buNone/>
            </a:pPr>
            <a:r>
              <a:rPr lang="en-US" altLang="zh-CN" sz="1400" dirty="0"/>
              <a:t>Slider({</a:t>
            </a:r>
          </a:p>
          <a:p>
            <a:pPr marL="0" indent="0">
              <a:buNone/>
            </a:pPr>
            <a:r>
              <a:rPr lang="en-US" altLang="zh-CN" sz="1400" dirty="0"/>
              <a:t>  value: 40,</a:t>
            </a:r>
          </a:p>
          <a:p>
            <a:pPr marL="0" indent="0">
              <a:buNone/>
            </a:pPr>
            <a:r>
              <a:rPr lang="en-US" altLang="zh-CN" sz="1400" dirty="0"/>
              <a:t>  step: 10,</a:t>
            </a:r>
          </a:p>
          <a:p>
            <a:pPr marL="0" indent="0">
              <a:buNone/>
            </a:pPr>
            <a:r>
              <a:rPr lang="en-US" altLang="zh-CN" sz="1400" dirty="0"/>
              <a:t>  style: </a:t>
            </a:r>
            <a:r>
              <a:rPr lang="en-US" altLang="zh-CN" sz="1400" dirty="0" err="1"/>
              <a:t>SliderStyle.InSet</a:t>
            </a:r>
            <a:r>
              <a:rPr lang="en-US" altLang="zh-CN" sz="1400" dirty="0"/>
              <a:t>, 	//</a:t>
            </a:r>
            <a:r>
              <a:rPr lang="zh-CN" altLang="en-US" sz="1400" dirty="0"/>
              <a:t>滑块在滑轨上</a:t>
            </a:r>
          </a:p>
          <a:p>
            <a:pPr marL="0" indent="0">
              <a:buNone/>
            </a:pPr>
            <a:r>
              <a:rPr lang="zh-CN" altLang="en-US" sz="1400" dirty="0"/>
              <a:t>  </a:t>
            </a:r>
            <a:r>
              <a:rPr lang="en-US" altLang="zh-CN" sz="1400" dirty="0"/>
              <a:t>direction: </a:t>
            </a:r>
            <a:r>
              <a:rPr lang="en-US" altLang="zh-CN" sz="1400" dirty="0" err="1"/>
              <a:t>Axis.Vertical</a:t>
            </a:r>
            <a:r>
              <a:rPr lang="en-US" altLang="zh-CN" sz="1400" dirty="0"/>
              <a:t> 	//</a:t>
            </a:r>
            <a:r>
              <a:rPr lang="zh-CN" altLang="en-US" sz="1400" dirty="0"/>
              <a:t>方向</a:t>
            </a:r>
          </a:p>
          <a:p>
            <a:pPr marL="0" indent="0">
              <a:buNone/>
            </a:pPr>
            <a:r>
              <a:rPr lang="en-US" altLang="zh-CN" sz="1400" dirty="0"/>
              <a:t>})</a:t>
            </a:r>
          </a:p>
          <a:p>
            <a:pPr marL="0" indent="0">
              <a:buNone/>
            </a:pPr>
            <a:r>
              <a:rPr lang="en-US" altLang="zh-CN" sz="1400" dirty="0"/>
              <a:t>  .</a:t>
            </a:r>
            <a:r>
              <a:rPr lang="en-US" altLang="zh-CN" sz="1400" dirty="0" err="1"/>
              <a:t>showSteps</a:t>
            </a:r>
            <a:r>
              <a:rPr lang="en-US" altLang="zh-CN" sz="1400" dirty="0"/>
              <a:t>(true) 		//</a:t>
            </a:r>
            <a:r>
              <a:rPr lang="zh-CN" altLang="en-US" sz="1400" dirty="0"/>
              <a:t>设置显示步长刻度值</a:t>
            </a:r>
          </a:p>
          <a:p>
            <a:pPr marL="0" indent="0">
              <a:buNone/>
            </a:pPr>
            <a:r>
              <a:rPr lang="zh-CN" altLang="en-US" sz="1400" dirty="0"/>
              <a:t>  </a:t>
            </a:r>
            <a:r>
              <a:rPr lang="en-US" altLang="zh-CN" sz="1400" dirty="0"/>
              <a:t>.height('50%')</a:t>
            </a:r>
          </a:p>
          <a:p>
            <a:pPr marL="0" indent="0">
              <a:buNone/>
            </a:pPr>
            <a:endParaRPr lang="en-US" altLang="zh-CN" sz="1400" dirty="0"/>
          </a:p>
          <a:p>
            <a:pPr marL="0" indent="0">
              <a:buNone/>
            </a:pPr>
            <a:r>
              <a:rPr lang="en-US" altLang="zh-CN" sz="1400" dirty="0"/>
              <a:t>//</a:t>
            </a:r>
            <a:r>
              <a:rPr lang="zh-CN" altLang="en-US" sz="1400" dirty="0"/>
              <a:t>设置水平的</a:t>
            </a:r>
            <a:r>
              <a:rPr lang="en-US" altLang="zh-CN" sz="1400" dirty="0"/>
              <a:t>Slider</a:t>
            </a:r>
          </a:p>
          <a:p>
            <a:pPr marL="0" indent="0">
              <a:buNone/>
            </a:pPr>
            <a:r>
              <a:rPr lang="en-US" altLang="zh-CN" sz="1400" dirty="0"/>
              <a:t>Slider({</a:t>
            </a:r>
          </a:p>
          <a:p>
            <a:pPr marL="0" indent="0">
              <a:buNone/>
            </a:pPr>
            <a:r>
              <a:rPr lang="en-US" altLang="zh-CN" sz="1400" dirty="0"/>
              <a:t>  value: 40,</a:t>
            </a:r>
          </a:p>
          <a:p>
            <a:pPr marL="0" indent="0">
              <a:buNone/>
            </a:pPr>
            <a:r>
              <a:rPr lang="en-US" altLang="zh-CN" sz="1400" dirty="0"/>
              <a:t>  min: 0,</a:t>
            </a:r>
          </a:p>
          <a:p>
            <a:pPr marL="0" indent="0">
              <a:buNone/>
            </a:pPr>
            <a:r>
              <a:rPr lang="en-US" altLang="zh-CN" sz="1400" dirty="0"/>
              <a:t>  max: 100,</a:t>
            </a:r>
          </a:p>
          <a:p>
            <a:pPr marL="0" indent="0">
              <a:buNone/>
            </a:pPr>
            <a:r>
              <a:rPr lang="en-US" altLang="zh-CN" sz="1400" dirty="0"/>
              <a:t>  style: </a:t>
            </a:r>
            <a:r>
              <a:rPr lang="en-US" altLang="zh-CN" sz="1400" dirty="0" err="1"/>
              <a:t>SliderStyle.OutSet</a:t>
            </a:r>
            <a:r>
              <a:rPr lang="en-US" altLang="zh-CN" sz="1400" dirty="0"/>
              <a:t> 	//</a:t>
            </a:r>
            <a:r>
              <a:rPr lang="zh-CN" altLang="en-US" sz="1400" dirty="0"/>
              <a:t>滑块在滑轨内</a:t>
            </a:r>
          </a:p>
          <a:p>
            <a:pPr marL="0" indent="0">
              <a:buNone/>
            </a:pPr>
            <a:r>
              <a:rPr lang="en-US" altLang="zh-CN" sz="1400" dirty="0"/>
              <a:t>})</a:t>
            </a:r>
          </a:p>
          <a:p>
            <a:pPr marL="0" indent="0">
              <a:buNone/>
            </a:pPr>
            <a:r>
              <a:rPr lang="en-US" altLang="zh-CN" sz="1400" dirty="0"/>
              <a:t>  .</a:t>
            </a:r>
            <a:r>
              <a:rPr lang="en-US" altLang="zh-CN" sz="1400" dirty="0" err="1"/>
              <a:t>blockColor</a:t>
            </a:r>
            <a:r>
              <a:rPr lang="en-US" altLang="zh-CN" sz="1400" dirty="0"/>
              <a:t>('#191970') 	//</a:t>
            </a:r>
            <a:r>
              <a:rPr lang="zh-CN" altLang="en-US" sz="1400" dirty="0"/>
              <a:t>设置滑块的颜色</a:t>
            </a:r>
          </a:p>
          <a:p>
            <a:pPr marL="0" indent="0">
              <a:buNone/>
            </a:pPr>
            <a:r>
              <a:rPr lang="zh-CN" altLang="en-US" sz="1400" dirty="0"/>
              <a:t>  </a:t>
            </a:r>
            <a:r>
              <a:rPr lang="en-US" altLang="zh-CN" sz="1400" dirty="0"/>
              <a:t>.</a:t>
            </a:r>
            <a:r>
              <a:rPr lang="en-US" altLang="zh-CN" sz="1400" dirty="0" err="1"/>
              <a:t>trackColor</a:t>
            </a:r>
            <a:r>
              <a:rPr lang="en-US" altLang="zh-CN" sz="1400" dirty="0"/>
              <a:t>('#ADD8E6') 	//</a:t>
            </a:r>
            <a:r>
              <a:rPr lang="zh-CN" altLang="en-US" sz="1400" dirty="0"/>
              <a:t>设置滑轨的背景颜色</a:t>
            </a:r>
          </a:p>
          <a:p>
            <a:pPr marL="0" indent="0">
              <a:buNone/>
            </a:pPr>
            <a:r>
              <a:rPr lang="zh-CN" altLang="en-US" sz="1400" dirty="0"/>
              <a:t>  </a:t>
            </a:r>
            <a:r>
              <a:rPr lang="en-US" altLang="zh-CN" sz="1400" dirty="0"/>
              <a:t>.</a:t>
            </a:r>
            <a:r>
              <a:rPr lang="en-US" altLang="zh-CN" sz="1400" dirty="0" err="1"/>
              <a:t>selectedColor</a:t>
            </a:r>
            <a:r>
              <a:rPr lang="en-US" altLang="zh-CN" sz="1400" dirty="0"/>
              <a:t>('#4169E1') 	//</a:t>
            </a:r>
            <a:r>
              <a:rPr lang="zh-CN" altLang="en-US" sz="1400" dirty="0"/>
              <a:t>设置滑轨的已滑动部分颜色</a:t>
            </a:r>
          </a:p>
          <a:p>
            <a:pPr marL="0" indent="0">
              <a:buNone/>
            </a:pPr>
            <a:r>
              <a:rPr lang="zh-CN" altLang="en-US" sz="1400" dirty="0"/>
              <a:t>  </a:t>
            </a:r>
            <a:r>
              <a:rPr lang="en-US" altLang="zh-CN" sz="1400" dirty="0"/>
              <a:t>.</a:t>
            </a:r>
            <a:r>
              <a:rPr lang="en-US" altLang="zh-CN" sz="1400" dirty="0" err="1"/>
              <a:t>showTips</a:t>
            </a:r>
            <a:r>
              <a:rPr lang="en-US" altLang="zh-CN" sz="1400" dirty="0"/>
              <a:t>(true) 		//</a:t>
            </a:r>
            <a:r>
              <a:rPr lang="zh-CN" altLang="en-US" sz="1400" dirty="0"/>
              <a:t>设置气泡提示</a:t>
            </a:r>
          </a:p>
          <a:p>
            <a:pPr marL="0" indent="0">
              <a:buNone/>
            </a:pPr>
            <a:r>
              <a:rPr lang="zh-CN" altLang="en-US" sz="1400" dirty="0"/>
              <a:t>  </a:t>
            </a:r>
            <a:r>
              <a:rPr lang="en-US" altLang="zh-CN" sz="1400" dirty="0"/>
              <a:t>.width('50%')</a:t>
            </a:r>
          </a:p>
        </p:txBody>
      </p:sp>
      <p:sp>
        <p:nvSpPr>
          <p:cNvPr id="4" name="文本框 3"/>
          <p:cNvSpPr txBox="1"/>
          <p:nvPr/>
        </p:nvSpPr>
        <p:spPr>
          <a:xfrm>
            <a:off x="5821251" y="3065173"/>
            <a:ext cx="3155324" cy="3693319"/>
          </a:xfrm>
          <a:prstGeom prst="rect">
            <a:avLst/>
          </a:prstGeom>
          <a:noFill/>
        </p:spPr>
        <p:txBody>
          <a:bodyPr wrap="square" rtlCol="0">
            <a:spAutoFit/>
          </a:bodyPr>
          <a:lstStyle/>
          <a:p>
            <a:r>
              <a:rPr lang="en-US" altLang="zh-CN" dirty="0"/>
              <a:t>Slider</a:t>
            </a:r>
            <a:r>
              <a:rPr lang="zh-CN" altLang="en-US" dirty="0"/>
              <a:t>组件还包括以下属性：</a:t>
            </a:r>
          </a:p>
          <a:p>
            <a:pPr marL="285750" indent="-285750">
              <a:buFont typeface="Arial" panose="020B0604020202020204" pitchFamily="34" charset="0"/>
              <a:buChar char="•"/>
            </a:pPr>
            <a:r>
              <a:rPr lang="en-US" altLang="zh-CN" dirty="0" err="1"/>
              <a:t>blockColor</a:t>
            </a:r>
            <a:r>
              <a:rPr lang="zh-CN" altLang="en-US" dirty="0"/>
              <a:t>：设置滑块的颜色。</a:t>
            </a:r>
          </a:p>
          <a:p>
            <a:pPr marL="285750" indent="-285750">
              <a:buFont typeface="Arial" panose="020B0604020202020204" pitchFamily="34" charset="0"/>
              <a:buChar char="•"/>
            </a:pPr>
            <a:r>
              <a:rPr lang="en-US" altLang="zh-CN" dirty="0" err="1"/>
              <a:t>trackColor</a:t>
            </a:r>
            <a:r>
              <a:rPr lang="zh-CN" altLang="en-US" dirty="0"/>
              <a:t>：设置滑轨的背景颜色。</a:t>
            </a:r>
          </a:p>
          <a:p>
            <a:pPr marL="285750" indent="-285750">
              <a:buFont typeface="Arial" panose="020B0604020202020204" pitchFamily="34" charset="0"/>
              <a:buChar char="•"/>
            </a:pPr>
            <a:r>
              <a:rPr lang="en-US" altLang="zh-CN" dirty="0" err="1"/>
              <a:t>selectedColor</a:t>
            </a:r>
            <a:r>
              <a:rPr lang="zh-CN" altLang="en-US" dirty="0"/>
              <a:t>：设置滑轨的已滑动部分的颜色。</a:t>
            </a:r>
          </a:p>
          <a:p>
            <a:pPr marL="285750" indent="-285750">
              <a:buFont typeface="Arial" panose="020B0604020202020204" pitchFamily="34" charset="0"/>
              <a:buChar char="•"/>
            </a:pPr>
            <a:r>
              <a:rPr lang="en-US" altLang="zh-CN" dirty="0" err="1"/>
              <a:t>showSteps</a:t>
            </a:r>
            <a:r>
              <a:rPr lang="zh-CN" altLang="en-US" dirty="0"/>
              <a:t>：设置当前是否显示步长刻度值。</a:t>
            </a:r>
          </a:p>
          <a:p>
            <a:pPr marL="285750" indent="-285750">
              <a:buFont typeface="Arial" panose="020B0604020202020204" pitchFamily="34" charset="0"/>
              <a:buChar char="•"/>
            </a:pPr>
            <a:r>
              <a:rPr lang="en-US" altLang="zh-CN" dirty="0" err="1"/>
              <a:t>showTips</a:t>
            </a:r>
            <a:r>
              <a:rPr lang="zh-CN" altLang="en-US" dirty="0"/>
              <a:t>：设置滑动时是否显示百分比气泡提示。</a:t>
            </a:r>
          </a:p>
          <a:p>
            <a:pPr marL="285750" indent="-285750">
              <a:buFont typeface="Arial" panose="020B0604020202020204" pitchFamily="34" charset="0"/>
              <a:buChar char="•"/>
            </a:pPr>
            <a:r>
              <a:rPr lang="en-US" altLang="zh-CN" dirty="0" err="1"/>
              <a:t>trackThickness</a:t>
            </a:r>
            <a:r>
              <a:rPr lang="zh-CN" altLang="en-US" dirty="0"/>
              <a:t>：设置滑轨的粗细。</a:t>
            </a:r>
          </a:p>
        </p:txBody>
      </p:sp>
      <p:pic>
        <p:nvPicPr>
          <p:cNvPr id="7" name="图片 6">
            <a:extLst>
              <a:ext uri="{FF2B5EF4-FFF2-40B4-BE49-F238E27FC236}">
                <a16:creationId xmlns:a16="http://schemas.microsoft.com/office/drawing/2014/main" id="{956CB2E6-D7E0-7AF0-B003-ADBCF819502F}"/>
              </a:ext>
            </a:extLst>
          </p:cNvPr>
          <p:cNvPicPr>
            <a:picLocks noChangeAspect="1"/>
          </p:cNvPicPr>
          <p:nvPr/>
        </p:nvPicPr>
        <p:blipFill>
          <a:blip r:embed="rId2"/>
          <a:stretch>
            <a:fillRect/>
          </a:stretch>
        </p:blipFill>
        <p:spPr>
          <a:xfrm>
            <a:off x="8860534" y="0"/>
            <a:ext cx="3338866" cy="6858000"/>
          </a:xfrm>
          <a:prstGeom prst="rect">
            <a:avLst/>
          </a:prstGeom>
        </p:spPr>
      </p:pic>
    </p:spTree>
    <p:extLst>
      <p:ext uri="{BB962C8B-B14F-4D97-AF65-F5344CB8AC3E}">
        <p14:creationId xmlns:p14="http://schemas.microsoft.com/office/powerpoint/2010/main" val="394941984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96880" y="426219"/>
            <a:ext cx="10515600" cy="1325563"/>
          </a:xfrm>
        </p:spPr>
        <p:txBody>
          <a:bodyPr/>
          <a:lstStyle/>
          <a:p>
            <a:r>
              <a:rPr lang="en-US" altLang="zh-CN" dirty="0"/>
              <a:t>4.4.24  Span</a:t>
            </a:r>
          </a:p>
        </p:txBody>
      </p:sp>
      <p:sp>
        <p:nvSpPr>
          <p:cNvPr id="3" name="内容占位符 2"/>
          <p:cNvSpPr>
            <a:spLocks noGrp="1"/>
          </p:cNvSpPr>
          <p:nvPr>
            <p:ph idx="1"/>
          </p:nvPr>
        </p:nvSpPr>
        <p:spPr>
          <a:xfrm>
            <a:off x="1247641" y="2038417"/>
            <a:ext cx="5024371" cy="5804817"/>
          </a:xfrm>
        </p:spPr>
        <p:txBody>
          <a:bodyPr>
            <a:normAutofit/>
          </a:bodyPr>
          <a:lstStyle/>
          <a:p>
            <a:pPr marL="0" indent="0">
              <a:buNone/>
            </a:pPr>
            <a:r>
              <a:rPr lang="en-US" altLang="zh-CN" sz="1400" dirty="0"/>
              <a:t>Span</a:t>
            </a:r>
            <a:r>
              <a:rPr lang="zh-CN" altLang="en-US" sz="1400" dirty="0"/>
              <a:t>作为</a:t>
            </a:r>
            <a:r>
              <a:rPr lang="en-US" altLang="zh-CN" sz="1400" dirty="0"/>
              <a:t>Text</a:t>
            </a:r>
            <a:r>
              <a:rPr lang="zh-CN" altLang="en-US" sz="1400" dirty="0"/>
              <a:t>组件的子组件，用于显示行内文本。</a:t>
            </a:r>
          </a:p>
          <a:p>
            <a:pPr marL="0" indent="0">
              <a:buNone/>
            </a:pPr>
            <a:r>
              <a:rPr lang="en-US" altLang="zh-CN" sz="1400" dirty="0"/>
              <a:t>Span</a:t>
            </a:r>
            <a:r>
              <a:rPr lang="zh-CN" altLang="en-US" sz="1400" dirty="0"/>
              <a:t>组件主要包括以下属性。</a:t>
            </a:r>
          </a:p>
          <a:p>
            <a:pPr marL="0" indent="0">
              <a:buNone/>
            </a:pPr>
            <a:r>
              <a:rPr lang="en-US" altLang="zh-CN" sz="1400" dirty="0"/>
              <a:t>decoration</a:t>
            </a:r>
            <a:r>
              <a:rPr lang="zh-CN" altLang="en-US" sz="1400" dirty="0"/>
              <a:t>：设置文本装饰线样式及其颜色。</a:t>
            </a:r>
          </a:p>
          <a:p>
            <a:pPr marL="0" indent="0">
              <a:buNone/>
            </a:pPr>
            <a:r>
              <a:rPr lang="en-US" altLang="zh-CN" sz="1400" dirty="0" err="1"/>
              <a:t>letterSpacing</a:t>
            </a:r>
            <a:r>
              <a:rPr lang="zh-CN" altLang="en-US" sz="1400" dirty="0"/>
              <a:t>：设置文本字符间距。取值小于</a:t>
            </a:r>
            <a:r>
              <a:rPr lang="en-US" altLang="zh-CN" sz="1400" dirty="0"/>
              <a:t>0</a:t>
            </a:r>
            <a:r>
              <a:rPr lang="zh-CN" altLang="en-US" sz="1400" dirty="0"/>
              <a:t>，字符聚集重叠，取值大于</a:t>
            </a:r>
            <a:r>
              <a:rPr lang="en-US" altLang="zh-CN" sz="1400" dirty="0"/>
              <a:t>0</a:t>
            </a:r>
            <a:r>
              <a:rPr lang="zh-CN" altLang="en-US" sz="1400" dirty="0"/>
              <a:t>且随着数值变大，字符间距越</a:t>
            </a:r>
          </a:p>
          <a:p>
            <a:pPr marL="0" indent="0">
              <a:buNone/>
            </a:pPr>
            <a:endParaRPr lang="zh-CN" altLang="en-US" sz="1400" dirty="0"/>
          </a:p>
          <a:p>
            <a:pPr marL="0" indent="0">
              <a:buNone/>
            </a:pPr>
            <a:r>
              <a:rPr lang="zh-CN" altLang="en-US" sz="1400" dirty="0"/>
              <a:t>来越大，分布越稀疏。</a:t>
            </a:r>
          </a:p>
          <a:p>
            <a:pPr marL="0" indent="0">
              <a:buNone/>
            </a:pPr>
            <a:r>
              <a:rPr lang="en-US" altLang="zh-CN" sz="1400" dirty="0" err="1"/>
              <a:t>textCase</a:t>
            </a:r>
            <a:r>
              <a:rPr lang="zh-CN" altLang="en-US" sz="1400" dirty="0"/>
              <a:t>：设置文本大小写。</a:t>
            </a:r>
            <a:endParaRPr lang="en-US" altLang="zh-CN" sz="1400" dirty="0"/>
          </a:p>
        </p:txBody>
      </p:sp>
    </p:spTree>
    <p:extLst>
      <p:ext uri="{BB962C8B-B14F-4D97-AF65-F5344CB8AC3E}">
        <p14:creationId xmlns:p14="http://schemas.microsoft.com/office/powerpoint/2010/main" val="283121910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 4.1  </a:t>
            </a:r>
            <a:r>
              <a:rPr lang="en-US" altLang="zh-CN" dirty="0" err="1"/>
              <a:t>ArkUI</a:t>
            </a:r>
            <a:r>
              <a:rPr lang="zh-CN" altLang="en-US" dirty="0"/>
              <a:t>概述</a:t>
            </a:r>
          </a:p>
        </p:txBody>
      </p:sp>
      <p:sp>
        <p:nvSpPr>
          <p:cNvPr id="3" name="内容占位符 2"/>
          <p:cNvSpPr>
            <a:spLocks noGrp="1"/>
          </p:cNvSpPr>
          <p:nvPr>
            <p:ph idx="1"/>
          </p:nvPr>
        </p:nvSpPr>
        <p:spPr/>
        <p:txBody>
          <a:bodyPr/>
          <a:lstStyle/>
          <a:p>
            <a:pPr marL="0" indent="0">
              <a:buNone/>
            </a:pPr>
            <a:r>
              <a:rPr lang="en-US" altLang="zh-CN" dirty="0" err="1"/>
              <a:t>ArkUI</a:t>
            </a:r>
            <a:r>
              <a:rPr lang="zh-CN" altLang="en-US" dirty="0"/>
              <a:t>（方舟开发框架）是一套构建</a:t>
            </a:r>
            <a:r>
              <a:rPr lang="en-US" altLang="zh-CN" dirty="0" err="1"/>
              <a:t>HarmonyOS</a:t>
            </a:r>
            <a:r>
              <a:rPr lang="zh-CN" altLang="en-US" dirty="0"/>
              <a:t>应用界面的</a:t>
            </a:r>
            <a:r>
              <a:rPr lang="en-US" altLang="zh-CN" dirty="0"/>
              <a:t>UI</a:t>
            </a:r>
            <a:r>
              <a:rPr lang="zh-CN" altLang="en-US" dirty="0"/>
              <a:t>开发框架，它提供了极简的</a:t>
            </a:r>
            <a:r>
              <a:rPr lang="en-US" altLang="zh-CN" dirty="0"/>
              <a:t>UI</a:t>
            </a:r>
            <a:r>
              <a:rPr lang="zh-CN" altLang="en-US" dirty="0"/>
              <a:t>语法与包括</a:t>
            </a:r>
            <a:r>
              <a:rPr lang="en-US" altLang="zh-CN" dirty="0"/>
              <a:t>UI</a:t>
            </a:r>
            <a:r>
              <a:rPr lang="zh-CN" altLang="en-US" dirty="0"/>
              <a:t>组件、动画机制、事件交互等在内的</a:t>
            </a:r>
            <a:r>
              <a:rPr lang="en-US" altLang="zh-CN" dirty="0"/>
              <a:t>UI</a:t>
            </a:r>
            <a:r>
              <a:rPr lang="zh-CN" altLang="en-US" dirty="0"/>
              <a:t>开发基础设施，以满足应用开发者的可视化界面开发需求。</a:t>
            </a:r>
            <a:endParaRPr lang="en-US" altLang="zh-CN" dirty="0"/>
          </a:p>
          <a:p>
            <a:endParaRPr lang="en-US" altLang="zh-CN" dirty="0"/>
          </a:p>
          <a:p>
            <a:r>
              <a:rPr lang="en-US" altLang="zh-CN" dirty="0"/>
              <a:t>4.1.1  </a:t>
            </a:r>
            <a:r>
              <a:rPr lang="en-US" altLang="zh-CN" dirty="0" err="1"/>
              <a:t>ArkUI</a:t>
            </a:r>
            <a:r>
              <a:rPr lang="zh-CN" altLang="en-US" dirty="0"/>
              <a:t>的基本概念</a:t>
            </a:r>
            <a:endParaRPr lang="en-US" altLang="zh-CN" dirty="0"/>
          </a:p>
          <a:p>
            <a:r>
              <a:rPr lang="en-US" altLang="zh-CN" dirty="0"/>
              <a:t>4.1.2  </a:t>
            </a:r>
            <a:r>
              <a:rPr lang="en-US" altLang="zh-CN" dirty="0" err="1"/>
              <a:t>ArkUI</a:t>
            </a:r>
            <a:r>
              <a:rPr lang="zh-CN" altLang="en-US" dirty="0"/>
              <a:t>的主要特征</a:t>
            </a:r>
            <a:endParaRPr lang="en-US" altLang="zh-CN" dirty="0"/>
          </a:p>
          <a:p>
            <a:r>
              <a:rPr lang="en-US" altLang="zh-CN" dirty="0"/>
              <a:t>4.1.3  JS</a:t>
            </a:r>
            <a:r>
              <a:rPr lang="zh-CN" altLang="en-US" dirty="0"/>
              <a:t>、</a:t>
            </a:r>
            <a:r>
              <a:rPr lang="en-US" altLang="zh-CN" dirty="0"/>
              <a:t>TS</a:t>
            </a:r>
            <a:r>
              <a:rPr lang="zh-CN" altLang="en-US" dirty="0"/>
              <a:t>、</a:t>
            </a:r>
            <a:r>
              <a:rPr lang="en-US" altLang="zh-CN" dirty="0" err="1"/>
              <a:t>ArkTS</a:t>
            </a:r>
            <a:r>
              <a:rPr lang="zh-CN" altLang="en-US" dirty="0"/>
              <a:t>、</a:t>
            </a:r>
            <a:r>
              <a:rPr lang="en-US" altLang="zh-CN" dirty="0" err="1"/>
              <a:t>ArkUI</a:t>
            </a:r>
            <a:r>
              <a:rPr lang="zh-CN" altLang="en-US" dirty="0"/>
              <a:t>和</a:t>
            </a:r>
            <a:r>
              <a:rPr lang="en-US" altLang="zh-CN" dirty="0" err="1"/>
              <a:t>ArkCompiler</a:t>
            </a:r>
            <a:r>
              <a:rPr lang="zh-CN" altLang="en-US" dirty="0"/>
              <a:t>之间的联系</a:t>
            </a:r>
          </a:p>
        </p:txBody>
      </p:sp>
    </p:spTree>
    <p:extLst>
      <p:ext uri="{BB962C8B-B14F-4D97-AF65-F5344CB8AC3E}">
        <p14:creationId xmlns:p14="http://schemas.microsoft.com/office/powerpoint/2010/main" val="254903688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96880" y="426219"/>
            <a:ext cx="10515600" cy="1325563"/>
          </a:xfrm>
        </p:spPr>
        <p:txBody>
          <a:bodyPr/>
          <a:lstStyle/>
          <a:p>
            <a:r>
              <a:rPr lang="en-US" altLang="zh-CN" dirty="0"/>
              <a:t>4.4.24  Span</a:t>
            </a:r>
          </a:p>
        </p:txBody>
      </p:sp>
      <p:sp>
        <p:nvSpPr>
          <p:cNvPr id="3" name="内容占位符 2"/>
          <p:cNvSpPr>
            <a:spLocks noGrp="1"/>
          </p:cNvSpPr>
          <p:nvPr>
            <p:ph idx="1"/>
          </p:nvPr>
        </p:nvSpPr>
        <p:spPr>
          <a:xfrm>
            <a:off x="1131731" y="1751782"/>
            <a:ext cx="4303154" cy="6645243"/>
          </a:xfrm>
        </p:spPr>
        <p:txBody>
          <a:bodyPr>
            <a:normAutofit fontScale="92500" lnSpcReduction="10000"/>
          </a:bodyPr>
          <a:lstStyle/>
          <a:p>
            <a:pPr marL="0" indent="0">
              <a:buNone/>
            </a:pPr>
            <a:r>
              <a:rPr lang="en-US" altLang="zh-CN" sz="1400" dirty="0"/>
              <a:t>Span</a:t>
            </a:r>
            <a:r>
              <a:rPr lang="zh-CN" altLang="en-US" sz="1400" dirty="0"/>
              <a:t>示例如下：</a:t>
            </a:r>
          </a:p>
          <a:p>
            <a:pPr marL="0" indent="0">
              <a:buNone/>
            </a:pPr>
            <a:r>
              <a:rPr lang="en-US" altLang="zh-CN" sz="1400" dirty="0"/>
              <a:t>//</a:t>
            </a:r>
            <a:r>
              <a:rPr lang="zh-CN" altLang="en-US" sz="1400" dirty="0"/>
              <a:t>文本添加横线</a:t>
            </a:r>
          </a:p>
          <a:p>
            <a:pPr marL="0" indent="0">
              <a:buNone/>
            </a:pPr>
            <a:r>
              <a:rPr lang="en-US" altLang="zh-CN" sz="1400" dirty="0"/>
              <a:t>Text() {</a:t>
            </a:r>
          </a:p>
          <a:p>
            <a:pPr marL="0" indent="0">
              <a:buNone/>
            </a:pPr>
            <a:r>
              <a:rPr lang="en-US" altLang="zh-CN" sz="1400" dirty="0"/>
              <a:t>  Span('</a:t>
            </a:r>
            <a:r>
              <a:rPr lang="zh-CN" altLang="en-US" sz="1400" dirty="0"/>
              <a:t>文本添加横线</a:t>
            </a:r>
            <a:r>
              <a:rPr lang="en-US" altLang="zh-CN" sz="1400" dirty="0"/>
              <a:t>').decoration({ type: </a:t>
            </a:r>
            <a:r>
              <a:rPr lang="en-US" altLang="zh-CN" sz="1400" dirty="0" err="1"/>
              <a:t>TextDecorationType.Underline</a:t>
            </a:r>
            <a:r>
              <a:rPr lang="en-US" altLang="zh-CN" sz="1400" dirty="0"/>
              <a:t>, color: </a:t>
            </a:r>
            <a:r>
              <a:rPr lang="en-US" altLang="zh-CN" sz="1400" dirty="0" err="1"/>
              <a:t>Color.Red</a:t>
            </a:r>
            <a:r>
              <a:rPr lang="en-US" altLang="zh-CN" sz="1400" dirty="0"/>
              <a:t> </a:t>
            </a:r>
          </a:p>
          <a:p>
            <a:pPr marL="0" indent="0">
              <a:buNone/>
            </a:pPr>
            <a:endParaRPr lang="en-US" altLang="zh-CN" sz="1400" dirty="0"/>
          </a:p>
          <a:p>
            <a:pPr marL="0" indent="0">
              <a:buNone/>
            </a:pPr>
            <a:r>
              <a:rPr lang="en-US" altLang="zh-CN" sz="1400" dirty="0"/>
              <a:t>}).</a:t>
            </a:r>
            <a:r>
              <a:rPr lang="en-US" altLang="zh-CN" sz="1400" dirty="0" err="1"/>
              <a:t>fontSize</a:t>
            </a:r>
            <a:r>
              <a:rPr lang="en-US" altLang="zh-CN" sz="1400" dirty="0"/>
              <a:t>(24)</a:t>
            </a:r>
          </a:p>
          <a:p>
            <a:pPr marL="0" indent="0">
              <a:buNone/>
            </a:pPr>
            <a:r>
              <a:rPr lang="en-US" altLang="zh-CN" sz="1400" dirty="0"/>
              <a:t>}</a:t>
            </a:r>
          </a:p>
          <a:p>
            <a:pPr marL="0" indent="0">
              <a:buNone/>
            </a:pPr>
            <a:endParaRPr lang="en-US" altLang="zh-CN" sz="1400" dirty="0"/>
          </a:p>
          <a:p>
            <a:pPr marL="0" indent="0">
              <a:buNone/>
            </a:pPr>
            <a:r>
              <a:rPr lang="en-US" altLang="zh-CN" sz="1400" dirty="0"/>
              <a:t>//</a:t>
            </a:r>
            <a:r>
              <a:rPr lang="zh-CN" altLang="en-US" sz="1400" dirty="0"/>
              <a:t>文本添加划掉线</a:t>
            </a:r>
          </a:p>
          <a:p>
            <a:pPr marL="0" indent="0">
              <a:buNone/>
            </a:pPr>
            <a:r>
              <a:rPr lang="en-US" altLang="zh-CN" sz="1400" dirty="0"/>
              <a:t>Text() {</a:t>
            </a:r>
          </a:p>
          <a:p>
            <a:pPr marL="0" indent="0">
              <a:buNone/>
            </a:pPr>
            <a:r>
              <a:rPr lang="en-US" altLang="zh-CN" sz="1400" dirty="0"/>
              <a:t>  Span('</a:t>
            </a:r>
            <a:r>
              <a:rPr lang="zh-CN" altLang="en-US" sz="1400" dirty="0"/>
              <a:t>文本添加划掉线</a:t>
            </a:r>
            <a:r>
              <a:rPr lang="en-US" altLang="zh-CN" sz="1400" dirty="0"/>
              <a:t>')</a:t>
            </a:r>
          </a:p>
          <a:p>
            <a:pPr marL="0" indent="0">
              <a:buNone/>
            </a:pPr>
            <a:r>
              <a:rPr lang="en-US" altLang="zh-CN" sz="1400" dirty="0"/>
              <a:t>    .decoration({ type: </a:t>
            </a:r>
            <a:r>
              <a:rPr lang="en-US" altLang="zh-CN" sz="1400" dirty="0" err="1"/>
              <a:t>TextDecorationType.LineThrough</a:t>
            </a:r>
            <a:r>
              <a:rPr lang="en-US" altLang="zh-CN" sz="1400" dirty="0"/>
              <a:t>, color: </a:t>
            </a:r>
            <a:r>
              <a:rPr lang="en-US" altLang="zh-CN" sz="1400" dirty="0" err="1"/>
              <a:t>Color.Red</a:t>
            </a:r>
            <a:r>
              <a:rPr lang="en-US" altLang="zh-CN" sz="1400" dirty="0"/>
              <a:t> })</a:t>
            </a:r>
          </a:p>
          <a:p>
            <a:pPr marL="0" indent="0">
              <a:buNone/>
            </a:pPr>
            <a:r>
              <a:rPr lang="en-US" altLang="zh-CN" sz="1400" dirty="0"/>
              <a:t>    .</a:t>
            </a:r>
            <a:r>
              <a:rPr lang="en-US" altLang="zh-CN" sz="1400" dirty="0" err="1"/>
              <a:t>fontSize</a:t>
            </a:r>
            <a:r>
              <a:rPr lang="en-US" altLang="zh-CN" sz="1400" dirty="0"/>
              <a:t>(24)</a:t>
            </a:r>
          </a:p>
          <a:p>
            <a:pPr marL="0" indent="0">
              <a:buNone/>
            </a:pPr>
            <a:r>
              <a:rPr lang="en-US" altLang="zh-CN" sz="1400" dirty="0"/>
              <a:t>}</a:t>
            </a:r>
          </a:p>
          <a:p>
            <a:pPr marL="0" indent="0">
              <a:buNone/>
            </a:pPr>
            <a:endParaRPr lang="en-US" altLang="zh-CN" sz="1400" dirty="0"/>
          </a:p>
          <a:p>
            <a:pPr marL="0" indent="0">
              <a:buNone/>
            </a:pPr>
            <a:r>
              <a:rPr lang="en-US" altLang="zh-CN" sz="1400" dirty="0"/>
              <a:t>//</a:t>
            </a:r>
            <a:r>
              <a:rPr lang="zh-CN" altLang="en-US" sz="1400" dirty="0"/>
              <a:t>文本添加上画线</a:t>
            </a:r>
          </a:p>
          <a:p>
            <a:pPr marL="0" indent="0">
              <a:buNone/>
            </a:pPr>
            <a:r>
              <a:rPr lang="en-US" altLang="zh-CN" sz="1400" dirty="0"/>
              <a:t>Text() {</a:t>
            </a:r>
          </a:p>
          <a:p>
            <a:pPr marL="0" indent="0">
              <a:buNone/>
            </a:pPr>
            <a:r>
              <a:rPr lang="en-US" altLang="zh-CN" sz="1400" dirty="0"/>
              <a:t>  Span('</a:t>
            </a:r>
            <a:r>
              <a:rPr lang="zh-CN" altLang="en-US" sz="1400" dirty="0"/>
              <a:t>文本添加上画线</a:t>
            </a:r>
            <a:r>
              <a:rPr lang="en-US" altLang="zh-CN" sz="1400" dirty="0"/>
              <a:t>').decoration({ type: </a:t>
            </a:r>
            <a:r>
              <a:rPr lang="en-US" altLang="zh-CN" sz="1400" dirty="0" err="1"/>
              <a:t>TextDecorationType.Overline</a:t>
            </a:r>
            <a:r>
              <a:rPr lang="en-US" altLang="zh-CN" sz="1400" dirty="0"/>
              <a:t>, color: </a:t>
            </a:r>
            <a:r>
              <a:rPr lang="en-US" altLang="zh-CN" sz="1400" dirty="0" err="1"/>
              <a:t>Color.Red</a:t>
            </a:r>
            <a:r>
              <a:rPr lang="en-US" altLang="zh-CN" sz="1400" dirty="0"/>
              <a:t> </a:t>
            </a:r>
          </a:p>
          <a:p>
            <a:pPr marL="0" indent="0">
              <a:buNone/>
            </a:pPr>
            <a:endParaRPr lang="en-US" altLang="zh-CN" sz="1400" dirty="0"/>
          </a:p>
          <a:p>
            <a:pPr marL="0" indent="0">
              <a:buNone/>
            </a:pPr>
            <a:r>
              <a:rPr lang="en-US" altLang="zh-CN" sz="1400" dirty="0"/>
              <a:t>}).</a:t>
            </a:r>
            <a:r>
              <a:rPr lang="en-US" altLang="zh-CN" sz="1400" dirty="0" err="1"/>
              <a:t>fontSize</a:t>
            </a:r>
            <a:r>
              <a:rPr lang="en-US" altLang="zh-CN" sz="1400" dirty="0"/>
              <a:t>(24)</a:t>
            </a:r>
          </a:p>
          <a:p>
            <a:pPr marL="0" indent="0">
              <a:buNone/>
            </a:pPr>
            <a:r>
              <a:rPr lang="en-US" altLang="zh-CN" sz="1400" dirty="0"/>
              <a:t>}</a:t>
            </a:r>
          </a:p>
          <a:p>
            <a:pPr marL="0" indent="0">
              <a:buNone/>
            </a:pPr>
            <a:endParaRPr lang="en-US" altLang="zh-CN" sz="1400" dirty="0"/>
          </a:p>
        </p:txBody>
      </p:sp>
      <p:sp>
        <p:nvSpPr>
          <p:cNvPr id="4" name="内容占位符 2"/>
          <p:cNvSpPr txBox="1">
            <a:spLocks/>
          </p:cNvSpPr>
          <p:nvPr/>
        </p:nvSpPr>
        <p:spPr>
          <a:xfrm>
            <a:off x="5769736" y="426219"/>
            <a:ext cx="5024371" cy="5804817"/>
          </a:xfrm>
          <a:prstGeom prst="rect">
            <a:avLst/>
          </a:prstGeom>
        </p:spPr>
        <p:txBody>
          <a:bodyPr vert="horz" lIns="91440" tIns="45720" rIns="91440" bIns="45720" rtlCol="0">
            <a:normAutofit fontScale="9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endParaRPr lang="en-US" altLang="zh-CN" sz="1400" dirty="0"/>
          </a:p>
          <a:p>
            <a:pPr marL="0" indent="0">
              <a:buFont typeface="Arial" panose="020B0604020202020204" pitchFamily="34" charset="0"/>
              <a:buNone/>
            </a:pPr>
            <a:r>
              <a:rPr lang="en-US" altLang="zh-CN" sz="1400" dirty="0"/>
              <a:t>//</a:t>
            </a:r>
            <a:r>
              <a:rPr lang="zh-CN" altLang="en-US" sz="1400" dirty="0"/>
              <a:t>文本字符间距</a:t>
            </a:r>
          </a:p>
          <a:p>
            <a:pPr marL="0" indent="0">
              <a:buFont typeface="Arial" panose="020B0604020202020204" pitchFamily="34" charset="0"/>
              <a:buNone/>
            </a:pPr>
            <a:r>
              <a:rPr lang="en-US" altLang="zh-CN" sz="1400" dirty="0"/>
              <a:t>Text() {</a:t>
            </a:r>
          </a:p>
          <a:p>
            <a:pPr marL="0" indent="0">
              <a:buFont typeface="Arial" panose="020B0604020202020204" pitchFamily="34" charset="0"/>
              <a:buNone/>
            </a:pPr>
            <a:r>
              <a:rPr lang="en-US" altLang="zh-CN" sz="1400" dirty="0"/>
              <a:t>  Span('</a:t>
            </a:r>
            <a:r>
              <a:rPr lang="zh-CN" altLang="en-US" sz="1400" dirty="0"/>
              <a:t>文本字符间距</a:t>
            </a:r>
            <a:r>
              <a:rPr lang="en-US" altLang="zh-CN" sz="1400" dirty="0"/>
              <a:t>')</a:t>
            </a:r>
          </a:p>
          <a:p>
            <a:pPr marL="0" indent="0">
              <a:buFont typeface="Arial" panose="020B0604020202020204" pitchFamily="34" charset="0"/>
              <a:buNone/>
            </a:pPr>
            <a:r>
              <a:rPr lang="en-US" altLang="zh-CN" sz="1400" dirty="0"/>
              <a:t>    .</a:t>
            </a:r>
            <a:r>
              <a:rPr lang="en-US" altLang="zh-CN" sz="1400" dirty="0" err="1"/>
              <a:t>letterSpacing</a:t>
            </a:r>
            <a:r>
              <a:rPr lang="en-US" altLang="zh-CN" sz="1400" dirty="0"/>
              <a:t>(10)</a:t>
            </a:r>
          </a:p>
          <a:p>
            <a:pPr marL="0" indent="0">
              <a:buFont typeface="Arial" panose="020B0604020202020204" pitchFamily="34" charset="0"/>
              <a:buNone/>
            </a:pPr>
            <a:r>
              <a:rPr lang="en-US" altLang="zh-CN" sz="1400" dirty="0"/>
              <a:t>    .</a:t>
            </a:r>
            <a:r>
              <a:rPr lang="en-US" altLang="zh-CN" sz="1400" dirty="0" err="1"/>
              <a:t>fontSize</a:t>
            </a:r>
            <a:r>
              <a:rPr lang="en-US" altLang="zh-CN" sz="1400" dirty="0"/>
              <a:t>(24)</a:t>
            </a:r>
          </a:p>
          <a:p>
            <a:pPr marL="0" indent="0">
              <a:buFont typeface="Arial" panose="020B0604020202020204" pitchFamily="34" charset="0"/>
              <a:buNone/>
            </a:pPr>
            <a:r>
              <a:rPr lang="en-US" altLang="zh-CN" sz="1400" dirty="0"/>
              <a:t>}</a:t>
            </a:r>
          </a:p>
          <a:p>
            <a:pPr marL="0" indent="0">
              <a:buFont typeface="Arial" panose="020B0604020202020204" pitchFamily="34" charset="0"/>
              <a:buNone/>
            </a:pPr>
            <a:endParaRPr lang="en-US" altLang="zh-CN" sz="1400" dirty="0"/>
          </a:p>
          <a:p>
            <a:pPr marL="0" indent="0">
              <a:buFont typeface="Arial" panose="020B0604020202020204" pitchFamily="34" charset="0"/>
              <a:buNone/>
            </a:pPr>
            <a:r>
              <a:rPr lang="en-US" altLang="zh-CN" sz="1400" dirty="0"/>
              <a:t>//</a:t>
            </a:r>
            <a:r>
              <a:rPr lang="zh-CN" altLang="en-US" sz="1400" dirty="0"/>
              <a:t>文本转化为小写</a:t>
            </a:r>
            <a:r>
              <a:rPr lang="en-US" altLang="zh-CN" sz="1400" dirty="0" err="1"/>
              <a:t>LowerCase</a:t>
            </a:r>
            <a:endParaRPr lang="en-US" altLang="zh-CN" sz="1400" dirty="0"/>
          </a:p>
          <a:p>
            <a:pPr marL="0" indent="0">
              <a:buFont typeface="Arial" panose="020B0604020202020204" pitchFamily="34" charset="0"/>
              <a:buNone/>
            </a:pPr>
            <a:r>
              <a:rPr lang="en-US" altLang="zh-CN" sz="1400" dirty="0"/>
              <a:t>Text() {</a:t>
            </a:r>
          </a:p>
          <a:p>
            <a:pPr marL="0" indent="0">
              <a:buFont typeface="Arial" panose="020B0604020202020204" pitchFamily="34" charset="0"/>
              <a:buNone/>
            </a:pPr>
            <a:r>
              <a:rPr lang="en-US" altLang="zh-CN" sz="1400" dirty="0"/>
              <a:t>  Span('</a:t>
            </a:r>
            <a:r>
              <a:rPr lang="zh-CN" altLang="en-US" sz="1400" dirty="0"/>
              <a:t>文本转化为小写</a:t>
            </a:r>
            <a:r>
              <a:rPr lang="en-US" altLang="zh-CN" sz="1400" dirty="0" err="1"/>
              <a:t>LowerCase</a:t>
            </a:r>
            <a:r>
              <a:rPr lang="en-US" altLang="zh-CN" sz="1400" dirty="0"/>
              <a:t>').</a:t>
            </a:r>
            <a:r>
              <a:rPr lang="en-US" altLang="zh-CN" sz="1400" dirty="0" err="1"/>
              <a:t>fontSize</a:t>
            </a:r>
            <a:r>
              <a:rPr lang="en-US" altLang="zh-CN" sz="1400" dirty="0"/>
              <a:t>(24)</a:t>
            </a:r>
          </a:p>
          <a:p>
            <a:pPr marL="0" indent="0">
              <a:buFont typeface="Arial" panose="020B0604020202020204" pitchFamily="34" charset="0"/>
              <a:buNone/>
            </a:pPr>
            <a:r>
              <a:rPr lang="en-US" altLang="zh-CN" sz="1400" dirty="0"/>
              <a:t>    .</a:t>
            </a:r>
            <a:r>
              <a:rPr lang="en-US" altLang="zh-CN" sz="1400" dirty="0" err="1"/>
              <a:t>textCase</a:t>
            </a:r>
            <a:r>
              <a:rPr lang="en-US" altLang="zh-CN" sz="1400" dirty="0"/>
              <a:t>(</a:t>
            </a:r>
            <a:r>
              <a:rPr lang="en-US" altLang="zh-CN" sz="1400" dirty="0" err="1"/>
              <a:t>TextCase.LowerCase</a:t>
            </a:r>
            <a:r>
              <a:rPr lang="en-US" altLang="zh-CN" sz="1400" dirty="0"/>
              <a:t>)</a:t>
            </a:r>
          </a:p>
          <a:p>
            <a:pPr marL="0" indent="0">
              <a:buFont typeface="Arial" panose="020B0604020202020204" pitchFamily="34" charset="0"/>
              <a:buNone/>
            </a:pPr>
            <a:r>
              <a:rPr lang="en-US" altLang="zh-CN" sz="1400" dirty="0"/>
              <a:t>    .decoration({ type: </a:t>
            </a:r>
            <a:r>
              <a:rPr lang="en-US" altLang="zh-CN" sz="1400" dirty="0" err="1"/>
              <a:t>TextDecorationType.None</a:t>
            </a:r>
            <a:r>
              <a:rPr lang="en-US" altLang="zh-CN" sz="1400" dirty="0"/>
              <a:t> })</a:t>
            </a:r>
          </a:p>
          <a:p>
            <a:pPr marL="0" indent="0">
              <a:buFont typeface="Arial" panose="020B0604020202020204" pitchFamily="34" charset="0"/>
              <a:buNone/>
            </a:pPr>
            <a:r>
              <a:rPr lang="en-US" altLang="zh-CN" sz="1400" dirty="0"/>
              <a:t>}</a:t>
            </a:r>
          </a:p>
          <a:p>
            <a:pPr marL="0" indent="0">
              <a:buFont typeface="Arial" panose="020B0604020202020204" pitchFamily="34" charset="0"/>
              <a:buNone/>
            </a:pPr>
            <a:endParaRPr lang="en-US" altLang="zh-CN" sz="1400" dirty="0"/>
          </a:p>
          <a:p>
            <a:pPr marL="0" indent="0">
              <a:buFont typeface="Arial" panose="020B0604020202020204" pitchFamily="34" charset="0"/>
              <a:buNone/>
            </a:pPr>
            <a:r>
              <a:rPr lang="en-US" altLang="zh-CN" sz="1400" dirty="0"/>
              <a:t>//</a:t>
            </a:r>
            <a:r>
              <a:rPr lang="zh-CN" altLang="en-US" sz="1400" dirty="0"/>
              <a:t>文本转化为大写</a:t>
            </a:r>
            <a:r>
              <a:rPr lang="en-US" altLang="zh-CN" sz="1400" dirty="0" err="1"/>
              <a:t>UpperCase</a:t>
            </a:r>
            <a:endParaRPr lang="en-US" altLang="zh-CN" sz="1400" dirty="0"/>
          </a:p>
          <a:p>
            <a:pPr marL="0" indent="0">
              <a:buFont typeface="Arial" panose="020B0604020202020204" pitchFamily="34" charset="0"/>
              <a:buNone/>
            </a:pPr>
            <a:r>
              <a:rPr lang="en-US" altLang="zh-CN" sz="1400" dirty="0"/>
              <a:t>Text() {</a:t>
            </a:r>
          </a:p>
          <a:p>
            <a:pPr marL="0" indent="0">
              <a:buFont typeface="Arial" panose="020B0604020202020204" pitchFamily="34" charset="0"/>
              <a:buNone/>
            </a:pPr>
            <a:r>
              <a:rPr lang="en-US" altLang="zh-CN" sz="1400" dirty="0"/>
              <a:t>  Span('</a:t>
            </a:r>
            <a:r>
              <a:rPr lang="zh-CN" altLang="en-US" sz="1400" dirty="0"/>
              <a:t>文本转化为小写</a:t>
            </a:r>
            <a:r>
              <a:rPr lang="en-US" altLang="zh-CN" sz="1400" dirty="0" err="1"/>
              <a:t>UpperCase</a:t>
            </a:r>
            <a:r>
              <a:rPr lang="en-US" altLang="zh-CN" sz="1400" dirty="0"/>
              <a:t>').</a:t>
            </a:r>
            <a:r>
              <a:rPr lang="en-US" altLang="zh-CN" sz="1400" dirty="0" err="1"/>
              <a:t>fontSize</a:t>
            </a:r>
            <a:r>
              <a:rPr lang="en-US" altLang="zh-CN" sz="1400" dirty="0"/>
              <a:t>(24)</a:t>
            </a:r>
          </a:p>
          <a:p>
            <a:pPr marL="0" indent="0">
              <a:buFont typeface="Arial" panose="020B0604020202020204" pitchFamily="34" charset="0"/>
              <a:buNone/>
            </a:pPr>
            <a:r>
              <a:rPr lang="en-US" altLang="zh-CN" sz="1400" dirty="0"/>
              <a:t>    .</a:t>
            </a:r>
            <a:r>
              <a:rPr lang="en-US" altLang="zh-CN" sz="1400" dirty="0" err="1"/>
              <a:t>textCase</a:t>
            </a:r>
            <a:r>
              <a:rPr lang="en-US" altLang="zh-CN" sz="1400" dirty="0"/>
              <a:t>(</a:t>
            </a:r>
            <a:r>
              <a:rPr lang="en-US" altLang="zh-CN" sz="1400" dirty="0" err="1"/>
              <a:t>TextCase.UpperCase</a:t>
            </a:r>
            <a:r>
              <a:rPr lang="en-US" altLang="zh-CN" sz="1400" dirty="0"/>
              <a:t>)</a:t>
            </a:r>
          </a:p>
          <a:p>
            <a:pPr marL="0" indent="0">
              <a:buFont typeface="Arial" panose="020B0604020202020204" pitchFamily="34" charset="0"/>
              <a:buNone/>
            </a:pPr>
            <a:r>
              <a:rPr lang="en-US" altLang="zh-CN" sz="1400" dirty="0"/>
              <a:t>    .decoration({ type: </a:t>
            </a:r>
            <a:r>
              <a:rPr lang="en-US" altLang="zh-CN" sz="1400" dirty="0" err="1"/>
              <a:t>TextDecorationType.None</a:t>
            </a:r>
            <a:r>
              <a:rPr lang="en-US" altLang="zh-CN" sz="1400" dirty="0"/>
              <a:t> })</a:t>
            </a:r>
          </a:p>
          <a:p>
            <a:pPr marL="0" indent="0">
              <a:buFont typeface="Arial" panose="020B0604020202020204" pitchFamily="34" charset="0"/>
              <a:buNone/>
            </a:pPr>
            <a:r>
              <a:rPr lang="en-US" altLang="zh-CN" sz="1400" dirty="0"/>
              <a:t>}</a:t>
            </a:r>
          </a:p>
        </p:txBody>
      </p:sp>
      <p:pic>
        <p:nvPicPr>
          <p:cNvPr id="7" name="图片 6">
            <a:extLst>
              <a:ext uri="{FF2B5EF4-FFF2-40B4-BE49-F238E27FC236}">
                <a16:creationId xmlns:a16="http://schemas.microsoft.com/office/drawing/2014/main" id="{8D7D2BAE-C18E-14F1-26C9-D3488F931BBB}"/>
              </a:ext>
            </a:extLst>
          </p:cNvPr>
          <p:cNvPicPr>
            <a:picLocks noChangeAspect="1"/>
          </p:cNvPicPr>
          <p:nvPr/>
        </p:nvPicPr>
        <p:blipFill>
          <a:blip r:embed="rId2"/>
          <a:stretch>
            <a:fillRect/>
          </a:stretch>
        </p:blipFill>
        <p:spPr>
          <a:xfrm>
            <a:off x="9131030" y="1"/>
            <a:ext cx="2994520" cy="6389298"/>
          </a:xfrm>
          <a:prstGeom prst="rect">
            <a:avLst/>
          </a:prstGeom>
        </p:spPr>
      </p:pic>
    </p:spTree>
    <p:extLst>
      <p:ext uri="{BB962C8B-B14F-4D97-AF65-F5344CB8AC3E}">
        <p14:creationId xmlns:p14="http://schemas.microsoft.com/office/powerpoint/2010/main" val="416484059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96880" y="426219"/>
            <a:ext cx="10515600" cy="1325563"/>
          </a:xfrm>
        </p:spPr>
        <p:txBody>
          <a:bodyPr/>
          <a:lstStyle/>
          <a:p>
            <a:r>
              <a:rPr lang="en-US" altLang="zh-CN" dirty="0"/>
              <a:t>4.4.25  Stepper</a:t>
            </a:r>
            <a:r>
              <a:rPr lang="zh-CN" altLang="en-US" dirty="0"/>
              <a:t>与</a:t>
            </a:r>
            <a:r>
              <a:rPr lang="en-US" altLang="zh-CN" dirty="0" err="1"/>
              <a:t>StepperItem</a:t>
            </a:r>
            <a:endParaRPr lang="en-US" altLang="zh-CN" dirty="0"/>
          </a:p>
        </p:txBody>
      </p:sp>
      <p:sp>
        <p:nvSpPr>
          <p:cNvPr id="3" name="内容占位符 2"/>
          <p:cNvSpPr>
            <a:spLocks noGrp="1"/>
          </p:cNvSpPr>
          <p:nvPr>
            <p:ph idx="1"/>
          </p:nvPr>
        </p:nvSpPr>
        <p:spPr>
          <a:xfrm>
            <a:off x="5024371" y="1690686"/>
            <a:ext cx="3475686" cy="5044965"/>
          </a:xfrm>
        </p:spPr>
        <p:txBody>
          <a:bodyPr>
            <a:normAutofit fontScale="92500" lnSpcReduction="10000"/>
          </a:bodyPr>
          <a:lstStyle/>
          <a:p>
            <a:pPr marL="0" indent="0">
              <a:buNone/>
            </a:pPr>
            <a:endParaRPr lang="en-US" altLang="zh-CN" sz="1400" dirty="0"/>
          </a:p>
          <a:p>
            <a:pPr marL="0" indent="0">
              <a:buNone/>
            </a:pPr>
            <a:r>
              <a:rPr lang="en-US" altLang="zh-CN" sz="1400" dirty="0"/>
              <a:t>  //</a:t>
            </a:r>
            <a:r>
              <a:rPr lang="zh-CN" altLang="en-US" sz="1400" dirty="0"/>
              <a:t>第</a:t>
            </a:r>
            <a:r>
              <a:rPr lang="en-US" altLang="zh-CN" sz="1400" dirty="0"/>
              <a:t>2</a:t>
            </a:r>
            <a:r>
              <a:rPr lang="zh-CN" altLang="en-US" sz="1400" dirty="0"/>
              <a:t>页</a:t>
            </a:r>
          </a:p>
          <a:p>
            <a:pPr marL="0" indent="0">
              <a:buNone/>
            </a:pPr>
            <a:r>
              <a:rPr lang="zh-CN" altLang="en-US" sz="1400" dirty="0"/>
              <a:t>  </a:t>
            </a:r>
            <a:r>
              <a:rPr lang="en-US" altLang="zh-CN" sz="1400" dirty="0" err="1"/>
              <a:t>StepperItem</a:t>
            </a:r>
            <a:r>
              <a:rPr lang="en-US" altLang="zh-CN" sz="1400" dirty="0"/>
              <a:t>() {</a:t>
            </a:r>
          </a:p>
          <a:p>
            <a:pPr marL="0" indent="0">
              <a:buNone/>
            </a:pPr>
            <a:r>
              <a:rPr lang="en-US" altLang="zh-CN" sz="1400" dirty="0"/>
              <a:t>    Text('</a:t>
            </a:r>
            <a:r>
              <a:rPr lang="zh-CN" altLang="en-US" sz="1400" dirty="0"/>
              <a:t>第</a:t>
            </a:r>
            <a:r>
              <a:rPr lang="en-US" altLang="zh-CN" sz="1400" dirty="0"/>
              <a:t>2</a:t>
            </a:r>
            <a:r>
              <a:rPr lang="zh-CN" altLang="en-US" sz="1400" dirty="0"/>
              <a:t>页</a:t>
            </a:r>
            <a:r>
              <a:rPr lang="en-US" altLang="zh-CN" sz="1400" dirty="0"/>
              <a:t>').</a:t>
            </a:r>
            <a:r>
              <a:rPr lang="en-US" altLang="zh-CN" sz="1400" dirty="0" err="1"/>
              <a:t>fontSize</a:t>
            </a:r>
            <a:r>
              <a:rPr lang="en-US" altLang="zh-CN" sz="1400" dirty="0"/>
              <a:t>(34)</a:t>
            </a:r>
          </a:p>
          <a:p>
            <a:pPr marL="0" indent="0">
              <a:buNone/>
            </a:pPr>
            <a:r>
              <a:rPr lang="en-US" altLang="zh-CN" sz="1400" dirty="0"/>
              <a:t>  }</a:t>
            </a:r>
          </a:p>
          <a:p>
            <a:pPr marL="0" indent="0">
              <a:buNone/>
            </a:pPr>
            <a:r>
              <a:rPr lang="en-US" altLang="zh-CN" sz="1400" dirty="0"/>
              <a:t>  .</a:t>
            </a:r>
            <a:r>
              <a:rPr lang="en-US" altLang="zh-CN" sz="1400" dirty="0" err="1"/>
              <a:t>nextLabel</a:t>
            </a:r>
            <a:r>
              <a:rPr lang="en-US" altLang="zh-CN" sz="1400" dirty="0"/>
              <a:t>('</a:t>
            </a:r>
            <a:r>
              <a:rPr lang="zh-CN" altLang="en-US" sz="1400" dirty="0"/>
              <a:t>下一页</a:t>
            </a:r>
            <a:r>
              <a:rPr lang="en-US" altLang="zh-CN" sz="1400" dirty="0"/>
              <a:t>')</a:t>
            </a:r>
          </a:p>
          <a:p>
            <a:pPr marL="0" indent="0">
              <a:buNone/>
            </a:pPr>
            <a:r>
              <a:rPr lang="en-US" altLang="zh-CN" sz="1400" dirty="0"/>
              <a:t>  .</a:t>
            </a:r>
            <a:r>
              <a:rPr lang="en-US" altLang="zh-CN" sz="1400" dirty="0" err="1"/>
              <a:t>prevLabel</a:t>
            </a:r>
            <a:r>
              <a:rPr lang="en-US" altLang="zh-CN" sz="1400" dirty="0"/>
              <a:t>('</a:t>
            </a:r>
            <a:r>
              <a:rPr lang="zh-CN" altLang="en-US" sz="1400" dirty="0"/>
              <a:t>上一页</a:t>
            </a:r>
            <a:r>
              <a:rPr lang="en-US" altLang="zh-CN" sz="1400" dirty="0"/>
              <a:t>')</a:t>
            </a:r>
          </a:p>
          <a:p>
            <a:pPr marL="0" indent="0">
              <a:buNone/>
            </a:pPr>
            <a:endParaRPr lang="en-US" altLang="zh-CN" sz="1400" dirty="0"/>
          </a:p>
          <a:p>
            <a:pPr marL="0" indent="0">
              <a:buNone/>
            </a:pPr>
            <a:r>
              <a:rPr lang="en-US" altLang="zh-CN" sz="1400" dirty="0"/>
              <a:t>  //</a:t>
            </a:r>
            <a:r>
              <a:rPr lang="zh-CN" altLang="en-US" sz="1400" dirty="0"/>
              <a:t>第</a:t>
            </a:r>
            <a:r>
              <a:rPr lang="en-US" altLang="zh-CN" sz="1400" dirty="0"/>
              <a:t>3</a:t>
            </a:r>
            <a:r>
              <a:rPr lang="zh-CN" altLang="en-US" sz="1400" dirty="0"/>
              <a:t>页</a:t>
            </a:r>
          </a:p>
          <a:p>
            <a:pPr marL="0" indent="0">
              <a:buNone/>
            </a:pPr>
            <a:r>
              <a:rPr lang="zh-CN" altLang="en-US" sz="1400" dirty="0"/>
              <a:t>  </a:t>
            </a:r>
            <a:r>
              <a:rPr lang="en-US" altLang="zh-CN" sz="1400" dirty="0" err="1"/>
              <a:t>StepperItem</a:t>
            </a:r>
            <a:r>
              <a:rPr lang="en-US" altLang="zh-CN" sz="1400" dirty="0"/>
              <a:t>() {</a:t>
            </a:r>
          </a:p>
          <a:p>
            <a:pPr marL="0" indent="0">
              <a:buNone/>
            </a:pPr>
            <a:r>
              <a:rPr lang="en-US" altLang="zh-CN" sz="1400" dirty="0"/>
              <a:t>    Text('</a:t>
            </a:r>
            <a:r>
              <a:rPr lang="zh-CN" altLang="en-US" sz="1400" dirty="0"/>
              <a:t>第</a:t>
            </a:r>
            <a:r>
              <a:rPr lang="en-US" altLang="zh-CN" sz="1400" dirty="0"/>
              <a:t>3</a:t>
            </a:r>
            <a:r>
              <a:rPr lang="zh-CN" altLang="en-US" sz="1400" dirty="0"/>
              <a:t>页</a:t>
            </a:r>
            <a:r>
              <a:rPr lang="en-US" altLang="zh-CN" sz="1400" dirty="0"/>
              <a:t>').</a:t>
            </a:r>
            <a:r>
              <a:rPr lang="en-US" altLang="zh-CN" sz="1400" dirty="0" err="1"/>
              <a:t>fontSize</a:t>
            </a:r>
            <a:r>
              <a:rPr lang="en-US" altLang="zh-CN" sz="1400" dirty="0"/>
              <a:t>(34)</a:t>
            </a:r>
          </a:p>
          <a:p>
            <a:pPr marL="0" indent="0">
              <a:buNone/>
            </a:pPr>
            <a:r>
              <a:rPr lang="en-US" altLang="zh-CN" sz="1400" dirty="0"/>
              <a:t>  }</a:t>
            </a:r>
          </a:p>
          <a:p>
            <a:pPr marL="0" indent="0">
              <a:buNone/>
            </a:pPr>
            <a:r>
              <a:rPr lang="en-US" altLang="zh-CN" sz="1400" dirty="0"/>
              <a:t>  .</a:t>
            </a:r>
            <a:r>
              <a:rPr lang="en-US" altLang="zh-CN" sz="1400" dirty="0" err="1"/>
              <a:t>prevLabel</a:t>
            </a:r>
            <a:r>
              <a:rPr lang="en-US" altLang="zh-CN" sz="1400" dirty="0"/>
              <a:t>('</a:t>
            </a:r>
            <a:r>
              <a:rPr lang="zh-CN" altLang="en-US" sz="1400" dirty="0"/>
              <a:t>上一页</a:t>
            </a:r>
            <a:r>
              <a:rPr lang="en-US" altLang="zh-CN" sz="1400" dirty="0"/>
              <a:t>')</a:t>
            </a:r>
          </a:p>
          <a:p>
            <a:pPr marL="0" indent="0">
              <a:buNone/>
            </a:pPr>
            <a:r>
              <a:rPr lang="zh-CN" altLang="en-US" sz="1400" dirty="0"/>
              <a:t>上述示例设置</a:t>
            </a:r>
            <a:r>
              <a:rPr lang="en-US" altLang="zh-CN" sz="1400" dirty="0"/>
              <a:t>Stepper</a:t>
            </a:r>
            <a:r>
              <a:rPr lang="zh-CN" altLang="en-US" sz="1400" dirty="0"/>
              <a:t>当前显示</a:t>
            </a:r>
            <a:r>
              <a:rPr lang="en-US" altLang="zh-CN" sz="1400" dirty="0" err="1"/>
              <a:t>StepperItem</a:t>
            </a:r>
            <a:r>
              <a:rPr lang="zh-CN" altLang="en-US" sz="1400" dirty="0"/>
              <a:t>的索引值为</a:t>
            </a:r>
            <a:r>
              <a:rPr lang="en-US" altLang="zh-CN" sz="1400" dirty="0"/>
              <a:t>0</a:t>
            </a:r>
            <a:r>
              <a:rPr lang="zh-CN" altLang="en-US" sz="1400" dirty="0"/>
              <a:t>，即显示第</a:t>
            </a:r>
            <a:r>
              <a:rPr lang="en-US" altLang="zh-CN" sz="1400" dirty="0"/>
              <a:t>1</a:t>
            </a:r>
            <a:r>
              <a:rPr lang="zh-CN" altLang="en-US" sz="1400" dirty="0"/>
              <a:t>页的内容。后续定义了</a:t>
            </a:r>
            <a:r>
              <a:rPr lang="en-US" altLang="zh-CN" sz="1400" dirty="0"/>
              <a:t>3</a:t>
            </a:r>
            <a:r>
              <a:rPr lang="zh-CN" altLang="en-US" sz="1400" dirty="0"/>
              <a:t>个</a:t>
            </a:r>
          </a:p>
          <a:p>
            <a:pPr marL="0" indent="0">
              <a:buNone/>
            </a:pPr>
            <a:endParaRPr lang="zh-CN" altLang="en-US" sz="1400" dirty="0"/>
          </a:p>
          <a:p>
            <a:pPr marL="0" indent="0">
              <a:buNone/>
            </a:pPr>
            <a:r>
              <a:rPr lang="en-US" altLang="zh-CN" sz="1400" dirty="0" err="1"/>
              <a:t>StepperItem</a:t>
            </a:r>
            <a:r>
              <a:rPr lang="zh-CN" altLang="en-US" sz="1400" dirty="0"/>
              <a:t>页面。</a:t>
            </a:r>
            <a:endParaRPr lang="en-US" altLang="zh-CN" sz="1400" dirty="0"/>
          </a:p>
        </p:txBody>
      </p:sp>
      <p:sp>
        <p:nvSpPr>
          <p:cNvPr id="4" name="内容占位符 2"/>
          <p:cNvSpPr txBox="1">
            <a:spLocks/>
          </p:cNvSpPr>
          <p:nvPr/>
        </p:nvSpPr>
        <p:spPr>
          <a:xfrm>
            <a:off x="897765" y="1904181"/>
            <a:ext cx="3558326" cy="559132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altLang="zh-CN" sz="1400" dirty="0"/>
              <a:t>Stepper</a:t>
            </a:r>
            <a:r>
              <a:rPr lang="zh-CN" altLang="en-US" sz="1400" dirty="0"/>
              <a:t>是步骤导航器组件，适用于引导用户按照步骤完成任务的导航场景。而</a:t>
            </a:r>
            <a:r>
              <a:rPr lang="en-US" altLang="zh-CN" sz="1400" dirty="0" err="1"/>
              <a:t>StepperItem</a:t>
            </a:r>
            <a:r>
              <a:rPr lang="zh-CN" altLang="en-US" sz="1400" dirty="0"/>
              <a:t>是</a:t>
            </a:r>
            <a:r>
              <a:rPr lang="en-US" altLang="zh-CN" sz="1400" dirty="0"/>
              <a:t>Stepper</a:t>
            </a:r>
            <a:r>
              <a:rPr lang="zh-CN" altLang="en-US" sz="1400" dirty="0"/>
              <a:t>组件</a:t>
            </a:r>
          </a:p>
          <a:p>
            <a:pPr marL="0" indent="0">
              <a:buFont typeface="Arial" panose="020B0604020202020204" pitchFamily="34" charset="0"/>
              <a:buNone/>
            </a:pPr>
            <a:endParaRPr lang="zh-CN" altLang="en-US" sz="1400" dirty="0"/>
          </a:p>
          <a:p>
            <a:pPr marL="0" indent="0">
              <a:buFont typeface="Arial" panose="020B0604020202020204" pitchFamily="34" charset="0"/>
              <a:buNone/>
            </a:pPr>
            <a:r>
              <a:rPr lang="zh-CN" altLang="en-US" sz="1400" dirty="0"/>
              <a:t>的页面子组件。</a:t>
            </a:r>
          </a:p>
          <a:p>
            <a:pPr marL="0" indent="0">
              <a:buFont typeface="Arial" panose="020B0604020202020204" pitchFamily="34" charset="0"/>
              <a:buNone/>
            </a:pPr>
            <a:r>
              <a:rPr lang="en-US" altLang="zh-CN" sz="1400" dirty="0"/>
              <a:t>Stepper</a:t>
            </a:r>
            <a:r>
              <a:rPr lang="zh-CN" altLang="en-US" sz="1400" dirty="0"/>
              <a:t>与</a:t>
            </a:r>
            <a:r>
              <a:rPr lang="en-US" altLang="zh-CN" sz="1400" dirty="0" err="1"/>
              <a:t>StepperItem</a:t>
            </a:r>
            <a:r>
              <a:rPr lang="zh-CN" altLang="en-US" sz="1400" dirty="0"/>
              <a:t>示例如下：</a:t>
            </a:r>
          </a:p>
          <a:p>
            <a:pPr marL="0" indent="0">
              <a:buFont typeface="Arial" panose="020B0604020202020204" pitchFamily="34" charset="0"/>
              <a:buNone/>
            </a:pPr>
            <a:r>
              <a:rPr lang="en-US" altLang="zh-CN" sz="1400" dirty="0"/>
              <a:t>Stepper({</a:t>
            </a:r>
          </a:p>
          <a:p>
            <a:pPr marL="0" indent="0">
              <a:buFont typeface="Arial" panose="020B0604020202020204" pitchFamily="34" charset="0"/>
              <a:buNone/>
            </a:pPr>
            <a:r>
              <a:rPr lang="en-US" altLang="zh-CN" sz="1400" dirty="0"/>
              <a:t>  //</a:t>
            </a:r>
            <a:r>
              <a:rPr lang="zh-CN" altLang="en-US" sz="1400" dirty="0"/>
              <a:t>设置</a:t>
            </a:r>
            <a:r>
              <a:rPr lang="en-US" altLang="zh-CN" sz="1400" dirty="0"/>
              <a:t>Stepper</a:t>
            </a:r>
            <a:r>
              <a:rPr lang="zh-CN" altLang="en-US" sz="1400" dirty="0"/>
              <a:t>当前显示</a:t>
            </a:r>
            <a:r>
              <a:rPr lang="en-US" altLang="zh-CN" sz="1400" dirty="0" err="1"/>
              <a:t>StepperItem</a:t>
            </a:r>
            <a:r>
              <a:rPr lang="zh-CN" altLang="en-US" sz="1400" dirty="0"/>
              <a:t>的索引值</a:t>
            </a:r>
          </a:p>
          <a:p>
            <a:pPr marL="0" indent="0">
              <a:buFont typeface="Arial" panose="020B0604020202020204" pitchFamily="34" charset="0"/>
              <a:buNone/>
            </a:pPr>
            <a:r>
              <a:rPr lang="zh-CN" altLang="en-US" sz="1400" dirty="0"/>
              <a:t>  </a:t>
            </a:r>
            <a:r>
              <a:rPr lang="en-US" altLang="zh-CN" sz="1400" dirty="0"/>
              <a:t>index: 0</a:t>
            </a:r>
          </a:p>
          <a:p>
            <a:pPr marL="0" indent="0">
              <a:buFont typeface="Arial" panose="020B0604020202020204" pitchFamily="34" charset="0"/>
              <a:buNone/>
            </a:pPr>
            <a:r>
              <a:rPr lang="en-US" altLang="zh-CN" sz="1400" dirty="0"/>
              <a:t>}) {</a:t>
            </a:r>
          </a:p>
          <a:p>
            <a:pPr marL="0" indent="0">
              <a:buFont typeface="Arial" panose="020B0604020202020204" pitchFamily="34" charset="0"/>
              <a:buNone/>
            </a:pPr>
            <a:r>
              <a:rPr lang="en-US" altLang="zh-CN" sz="1400" dirty="0"/>
              <a:t>  //</a:t>
            </a:r>
            <a:r>
              <a:rPr lang="zh-CN" altLang="en-US" sz="1400" dirty="0"/>
              <a:t>第</a:t>
            </a:r>
            <a:r>
              <a:rPr lang="en-US" altLang="zh-CN" sz="1400" dirty="0"/>
              <a:t>1</a:t>
            </a:r>
            <a:r>
              <a:rPr lang="zh-CN" altLang="en-US" sz="1400" dirty="0"/>
              <a:t>页</a:t>
            </a:r>
          </a:p>
          <a:p>
            <a:pPr marL="0" indent="0">
              <a:buFont typeface="Arial" panose="020B0604020202020204" pitchFamily="34" charset="0"/>
              <a:buNone/>
            </a:pPr>
            <a:r>
              <a:rPr lang="zh-CN" altLang="en-US" sz="1400" dirty="0"/>
              <a:t>  </a:t>
            </a:r>
            <a:r>
              <a:rPr lang="en-US" altLang="zh-CN" sz="1400" dirty="0" err="1"/>
              <a:t>StepperItem</a:t>
            </a:r>
            <a:r>
              <a:rPr lang="en-US" altLang="zh-CN" sz="1400" dirty="0"/>
              <a:t>() {</a:t>
            </a:r>
          </a:p>
          <a:p>
            <a:pPr marL="0" indent="0">
              <a:buFont typeface="Arial" panose="020B0604020202020204" pitchFamily="34" charset="0"/>
              <a:buNone/>
            </a:pPr>
            <a:r>
              <a:rPr lang="en-US" altLang="zh-CN" sz="1400" dirty="0"/>
              <a:t>    Text('</a:t>
            </a:r>
            <a:r>
              <a:rPr lang="zh-CN" altLang="en-US" sz="1400" dirty="0"/>
              <a:t>第</a:t>
            </a:r>
            <a:r>
              <a:rPr lang="en-US" altLang="zh-CN" sz="1400" dirty="0"/>
              <a:t>1</a:t>
            </a:r>
            <a:r>
              <a:rPr lang="zh-CN" altLang="en-US" sz="1400" dirty="0"/>
              <a:t>页</a:t>
            </a:r>
            <a:r>
              <a:rPr lang="en-US" altLang="zh-CN" sz="1400" dirty="0"/>
              <a:t>').</a:t>
            </a:r>
            <a:r>
              <a:rPr lang="en-US" altLang="zh-CN" sz="1400" dirty="0" err="1"/>
              <a:t>fontSize</a:t>
            </a:r>
            <a:r>
              <a:rPr lang="en-US" altLang="zh-CN" sz="1400" dirty="0"/>
              <a:t>(34)</a:t>
            </a:r>
          </a:p>
          <a:p>
            <a:pPr marL="0" indent="0">
              <a:buFont typeface="Arial" panose="020B0604020202020204" pitchFamily="34" charset="0"/>
              <a:buNone/>
            </a:pPr>
            <a:r>
              <a:rPr lang="en-US" altLang="zh-CN" sz="1400" dirty="0"/>
              <a:t>  }</a:t>
            </a:r>
          </a:p>
          <a:p>
            <a:pPr marL="0" indent="0">
              <a:buFont typeface="Arial" panose="020B0604020202020204" pitchFamily="34" charset="0"/>
              <a:buNone/>
            </a:pPr>
            <a:r>
              <a:rPr lang="en-US" altLang="zh-CN" sz="1400" dirty="0"/>
              <a:t>  .</a:t>
            </a:r>
            <a:r>
              <a:rPr lang="en-US" altLang="zh-CN" sz="1400" dirty="0" err="1"/>
              <a:t>nextLabel</a:t>
            </a:r>
            <a:r>
              <a:rPr lang="en-US" altLang="zh-CN" sz="1400" dirty="0"/>
              <a:t>('</a:t>
            </a:r>
            <a:r>
              <a:rPr lang="zh-CN" altLang="en-US" sz="1400" dirty="0"/>
              <a:t>下一页</a:t>
            </a:r>
            <a:r>
              <a:rPr lang="en-US" altLang="zh-CN" sz="1400" dirty="0"/>
              <a:t>')</a:t>
            </a:r>
          </a:p>
          <a:p>
            <a:pPr marL="0" indent="0">
              <a:buFont typeface="Arial" panose="020B0604020202020204" pitchFamily="34" charset="0"/>
              <a:buNone/>
            </a:pPr>
            <a:endParaRPr lang="en-US" altLang="zh-CN" sz="1400" dirty="0"/>
          </a:p>
        </p:txBody>
      </p:sp>
      <p:pic>
        <p:nvPicPr>
          <p:cNvPr id="7" name="图片 6">
            <a:extLst>
              <a:ext uri="{FF2B5EF4-FFF2-40B4-BE49-F238E27FC236}">
                <a16:creationId xmlns:a16="http://schemas.microsoft.com/office/drawing/2014/main" id="{30AAA878-7473-FAC5-CF20-DC1481C38250}"/>
              </a:ext>
            </a:extLst>
          </p:cNvPr>
          <p:cNvPicPr>
            <a:picLocks noChangeAspect="1"/>
          </p:cNvPicPr>
          <p:nvPr/>
        </p:nvPicPr>
        <p:blipFill>
          <a:blip r:embed="rId2"/>
          <a:stretch>
            <a:fillRect/>
          </a:stretch>
        </p:blipFill>
        <p:spPr>
          <a:xfrm>
            <a:off x="7143118" y="2337158"/>
            <a:ext cx="5048882" cy="2183684"/>
          </a:xfrm>
          <a:prstGeom prst="rect">
            <a:avLst/>
          </a:prstGeom>
        </p:spPr>
      </p:pic>
    </p:spTree>
    <p:extLst>
      <p:ext uri="{BB962C8B-B14F-4D97-AF65-F5344CB8AC3E}">
        <p14:creationId xmlns:p14="http://schemas.microsoft.com/office/powerpoint/2010/main" val="204182747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96880" y="426219"/>
            <a:ext cx="10515600" cy="1325563"/>
          </a:xfrm>
        </p:spPr>
        <p:txBody>
          <a:bodyPr/>
          <a:lstStyle/>
          <a:p>
            <a:r>
              <a:rPr lang="en-US" altLang="zh-CN" dirty="0"/>
              <a:t>4.4.26  Text</a:t>
            </a:r>
          </a:p>
        </p:txBody>
      </p:sp>
      <p:sp>
        <p:nvSpPr>
          <p:cNvPr id="3" name="内容占位符 2"/>
          <p:cNvSpPr>
            <a:spLocks noGrp="1"/>
          </p:cNvSpPr>
          <p:nvPr>
            <p:ph idx="1"/>
          </p:nvPr>
        </p:nvSpPr>
        <p:spPr>
          <a:xfrm>
            <a:off x="1157489" y="1661630"/>
            <a:ext cx="10652438" cy="6645243"/>
          </a:xfrm>
        </p:spPr>
        <p:txBody>
          <a:bodyPr>
            <a:normAutofit/>
          </a:bodyPr>
          <a:lstStyle/>
          <a:p>
            <a:pPr marL="0" indent="0">
              <a:buNone/>
            </a:pPr>
            <a:r>
              <a:rPr lang="en-US" altLang="zh-CN" sz="1400" dirty="0"/>
              <a:t>Text</a:t>
            </a:r>
            <a:r>
              <a:rPr lang="zh-CN" altLang="en-US" sz="1400" dirty="0"/>
              <a:t>是显示一段文本的组件，可以包含</a:t>
            </a:r>
            <a:r>
              <a:rPr lang="en-US" altLang="zh-CN" sz="1400" dirty="0"/>
              <a:t>Span</a:t>
            </a:r>
            <a:r>
              <a:rPr lang="zh-CN" altLang="en-US" sz="1400" dirty="0"/>
              <a:t>子组件。</a:t>
            </a:r>
          </a:p>
          <a:p>
            <a:pPr marL="0" indent="0">
              <a:buNone/>
            </a:pPr>
            <a:r>
              <a:rPr lang="en-US" altLang="zh-CN" sz="1400" dirty="0"/>
              <a:t>Text</a:t>
            </a:r>
            <a:r>
              <a:rPr lang="zh-CN" altLang="en-US" sz="1400" dirty="0"/>
              <a:t>组件包含以下属性。</a:t>
            </a:r>
          </a:p>
          <a:p>
            <a:pPr marL="0" indent="0">
              <a:buNone/>
            </a:pPr>
            <a:r>
              <a:rPr lang="en-US" altLang="zh-CN" sz="1400" dirty="0" err="1"/>
              <a:t>textAlign</a:t>
            </a:r>
            <a:r>
              <a:rPr lang="zh-CN" altLang="en-US" sz="1400" dirty="0"/>
              <a:t>：设置文本在水平方向的对齐方式。</a:t>
            </a:r>
          </a:p>
          <a:p>
            <a:pPr marL="0" indent="0">
              <a:buNone/>
            </a:pPr>
            <a:r>
              <a:rPr lang="en-US" altLang="zh-CN" sz="1400" dirty="0" err="1"/>
              <a:t>textOverflow</a:t>
            </a:r>
            <a:r>
              <a:rPr lang="zh-CN" altLang="en-US" sz="1400" dirty="0"/>
              <a:t>：设置文本超长时的显示方式。默认值是</a:t>
            </a:r>
            <a:r>
              <a:rPr lang="en-US" altLang="zh-CN" sz="1400" dirty="0" err="1"/>
              <a:t>TextOverflow.Clip</a:t>
            </a:r>
            <a:r>
              <a:rPr lang="zh-CN" altLang="en-US" sz="1400" dirty="0"/>
              <a:t>。</a:t>
            </a:r>
          </a:p>
          <a:p>
            <a:pPr marL="0" indent="0">
              <a:buNone/>
            </a:pPr>
            <a:r>
              <a:rPr lang="en-US" altLang="zh-CN" sz="1400" dirty="0" err="1"/>
              <a:t>maxLines</a:t>
            </a:r>
            <a:r>
              <a:rPr lang="zh-CN" altLang="en-US" sz="1400" dirty="0"/>
              <a:t>：设置文本的最大行数。默认值是</a:t>
            </a:r>
            <a:r>
              <a:rPr lang="en-US" altLang="zh-CN" sz="1400" dirty="0"/>
              <a:t>Infinity</a:t>
            </a:r>
            <a:r>
              <a:rPr lang="zh-CN" altLang="en-US" sz="1400" dirty="0"/>
              <a:t>。</a:t>
            </a:r>
          </a:p>
          <a:p>
            <a:pPr marL="0" indent="0">
              <a:buNone/>
            </a:pPr>
            <a:r>
              <a:rPr lang="en-US" altLang="zh-CN" sz="1400" dirty="0" err="1"/>
              <a:t>lineHeight</a:t>
            </a:r>
            <a:r>
              <a:rPr lang="zh-CN" altLang="en-US" sz="1400" dirty="0"/>
              <a:t>：设置文本的行高，设置值不大于</a:t>
            </a:r>
            <a:r>
              <a:rPr lang="en-US" altLang="zh-CN" sz="1400" dirty="0"/>
              <a:t>0</a:t>
            </a:r>
            <a:r>
              <a:rPr lang="zh-CN" altLang="en-US" sz="1400" dirty="0"/>
              <a:t>时，不限制文本行高，自适应字体大小，</a:t>
            </a:r>
            <a:r>
              <a:rPr lang="en-US" altLang="zh-CN" sz="1400" dirty="0"/>
              <a:t>Length</a:t>
            </a:r>
            <a:r>
              <a:rPr lang="zh-CN" altLang="en-US" sz="1400" dirty="0"/>
              <a:t>为</a:t>
            </a:r>
            <a:r>
              <a:rPr lang="en-US" altLang="zh-CN" sz="1400" dirty="0"/>
              <a:t>number</a:t>
            </a:r>
            <a:r>
              <a:rPr lang="zh-CN" altLang="en-US" sz="1400" dirty="0"/>
              <a:t>类型时单位为</a:t>
            </a:r>
            <a:r>
              <a:rPr lang="en-US" altLang="zh-CN" sz="1400" dirty="0" err="1"/>
              <a:t>fp</a:t>
            </a:r>
            <a:r>
              <a:rPr lang="zh-CN" altLang="en-US" sz="1400" dirty="0"/>
              <a:t>。</a:t>
            </a:r>
          </a:p>
          <a:p>
            <a:pPr marL="0" indent="0">
              <a:buNone/>
            </a:pPr>
            <a:r>
              <a:rPr lang="en-US" altLang="zh-CN" sz="1400" dirty="0"/>
              <a:t>decoration</a:t>
            </a:r>
            <a:r>
              <a:rPr lang="zh-CN" altLang="en-US" sz="1400" dirty="0"/>
              <a:t>：设置文本装饰线样式及其颜色。</a:t>
            </a:r>
          </a:p>
          <a:p>
            <a:pPr marL="0" indent="0">
              <a:buNone/>
            </a:pPr>
            <a:r>
              <a:rPr lang="en-US" altLang="zh-CN" sz="1400" dirty="0" err="1"/>
              <a:t>baselineOffset</a:t>
            </a:r>
            <a:r>
              <a:rPr lang="zh-CN" altLang="en-US" sz="1400" dirty="0"/>
              <a:t>：设置文本基线的偏移量，默认值为</a:t>
            </a:r>
            <a:r>
              <a:rPr lang="en-US" altLang="zh-CN" sz="1400" dirty="0"/>
              <a:t>0</a:t>
            </a:r>
            <a:r>
              <a:rPr lang="zh-CN" altLang="en-US" sz="1400" dirty="0"/>
              <a:t>。</a:t>
            </a:r>
          </a:p>
          <a:p>
            <a:pPr marL="0" indent="0">
              <a:buNone/>
            </a:pPr>
            <a:r>
              <a:rPr lang="en-US" altLang="zh-CN" sz="1400" dirty="0" err="1"/>
              <a:t>letterSpacing</a:t>
            </a:r>
            <a:r>
              <a:rPr lang="zh-CN" altLang="en-US" sz="1400" dirty="0"/>
              <a:t>：设置文本字符间距。</a:t>
            </a:r>
          </a:p>
          <a:p>
            <a:pPr marL="0" indent="0">
              <a:buNone/>
            </a:pPr>
            <a:r>
              <a:rPr lang="en-US" altLang="zh-CN" sz="1400" dirty="0" err="1"/>
              <a:t>minFontSize</a:t>
            </a:r>
            <a:r>
              <a:rPr lang="zh-CN" altLang="en-US" sz="1400" dirty="0"/>
              <a:t>：设置文本最小显示字号。需要配合</a:t>
            </a:r>
            <a:r>
              <a:rPr lang="en-US" altLang="zh-CN" sz="1400" dirty="0" err="1"/>
              <a:t>maxFontSize</a:t>
            </a:r>
            <a:r>
              <a:rPr lang="zh-CN" altLang="en-US" sz="1400" dirty="0"/>
              <a:t>、</a:t>
            </a:r>
            <a:r>
              <a:rPr lang="en-US" altLang="zh-CN" sz="1400" dirty="0" err="1"/>
              <a:t>maxline</a:t>
            </a:r>
            <a:r>
              <a:rPr lang="zh-CN" altLang="en-US" sz="1400" dirty="0"/>
              <a:t>或布局大小限制使用，单独设置不生效。</a:t>
            </a:r>
          </a:p>
          <a:p>
            <a:pPr marL="0" indent="0">
              <a:buNone/>
            </a:pPr>
            <a:r>
              <a:rPr lang="en-US" altLang="zh-CN" sz="1400" dirty="0" err="1"/>
              <a:t>maxFontSize</a:t>
            </a:r>
            <a:r>
              <a:rPr lang="zh-CN" altLang="en-US" sz="1400" dirty="0"/>
              <a:t>：设置文本最大显示字号。需要配合</a:t>
            </a:r>
            <a:r>
              <a:rPr lang="en-US" altLang="zh-CN" sz="1400" dirty="0" err="1"/>
              <a:t>minFontSize</a:t>
            </a:r>
            <a:r>
              <a:rPr lang="zh-CN" altLang="en-US" sz="1400" dirty="0"/>
              <a:t>、</a:t>
            </a:r>
            <a:r>
              <a:rPr lang="en-US" altLang="zh-CN" sz="1400" dirty="0" err="1"/>
              <a:t>maxline</a:t>
            </a:r>
            <a:r>
              <a:rPr lang="zh-CN" altLang="en-US" sz="1400" dirty="0"/>
              <a:t>或布局大小限制使用，单独设置不生效。</a:t>
            </a:r>
          </a:p>
          <a:p>
            <a:pPr marL="0" indent="0">
              <a:buNone/>
            </a:pPr>
            <a:r>
              <a:rPr lang="en-US" altLang="zh-CN" sz="1400" dirty="0" err="1"/>
              <a:t>textCase</a:t>
            </a:r>
            <a:r>
              <a:rPr lang="zh-CN" altLang="en-US" sz="1400" dirty="0"/>
              <a:t>：设置文本大小写。默认值是</a:t>
            </a:r>
            <a:r>
              <a:rPr lang="en-US" altLang="zh-CN" sz="1400" dirty="0" err="1"/>
              <a:t>TextCase.Normal</a:t>
            </a:r>
            <a:r>
              <a:rPr lang="zh-CN" altLang="en-US" sz="1400" dirty="0"/>
              <a:t>。</a:t>
            </a:r>
          </a:p>
          <a:p>
            <a:pPr marL="0" indent="0">
              <a:buNone/>
            </a:pPr>
            <a:r>
              <a:rPr lang="en-US" altLang="zh-CN" sz="1400" dirty="0" err="1"/>
              <a:t>copyOption</a:t>
            </a:r>
            <a:r>
              <a:rPr lang="zh-CN" altLang="en-US" sz="1400" dirty="0"/>
              <a:t>：组件支持设置文本是否可复制和粘贴。默认值是</a:t>
            </a:r>
            <a:r>
              <a:rPr lang="en-US" altLang="zh-CN" sz="1400" dirty="0" err="1"/>
              <a:t>CopyOptions.None</a:t>
            </a:r>
            <a:r>
              <a:rPr lang="zh-CN" altLang="en-US" sz="1400" dirty="0"/>
              <a:t>。</a:t>
            </a:r>
            <a:endParaRPr lang="en-US" altLang="zh-CN" sz="1400" dirty="0"/>
          </a:p>
        </p:txBody>
      </p:sp>
    </p:spTree>
    <p:extLst>
      <p:ext uri="{BB962C8B-B14F-4D97-AF65-F5344CB8AC3E}">
        <p14:creationId xmlns:p14="http://schemas.microsoft.com/office/powerpoint/2010/main" val="6314751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822637" y="799707"/>
            <a:ext cx="4238759" cy="5833874"/>
          </a:xfrm>
        </p:spPr>
        <p:txBody>
          <a:bodyPr>
            <a:normAutofit fontScale="85000" lnSpcReduction="20000"/>
          </a:bodyPr>
          <a:lstStyle/>
          <a:p>
            <a:pPr marL="0" indent="0">
              <a:buNone/>
            </a:pPr>
            <a:r>
              <a:rPr lang="en-US" altLang="zh-CN" sz="1400" dirty="0" err="1"/>
              <a:t>ext</a:t>
            </a:r>
            <a:r>
              <a:rPr lang="zh-CN" altLang="en-US" sz="1400" dirty="0"/>
              <a:t>示例如下：</a:t>
            </a:r>
          </a:p>
          <a:p>
            <a:pPr marL="0" indent="0">
              <a:buNone/>
            </a:pPr>
            <a:r>
              <a:rPr lang="en-US" altLang="zh-CN" sz="1400" dirty="0"/>
              <a:t>//</a:t>
            </a:r>
            <a:r>
              <a:rPr lang="zh-CN" altLang="en-US" sz="1400" dirty="0"/>
              <a:t>单行文本</a:t>
            </a:r>
          </a:p>
          <a:p>
            <a:pPr marL="0" indent="0">
              <a:buNone/>
            </a:pPr>
            <a:r>
              <a:rPr lang="en-US" altLang="zh-CN" sz="1400" dirty="0"/>
              <a:t>//</a:t>
            </a:r>
            <a:r>
              <a:rPr lang="zh-CN" altLang="en-US" sz="1400" dirty="0"/>
              <a:t>红色单行文本居中</a:t>
            </a:r>
          </a:p>
          <a:p>
            <a:pPr marL="0" indent="0">
              <a:buNone/>
            </a:pPr>
            <a:r>
              <a:rPr lang="en-US" altLang="zh-CN" sz="1400" dirty="0"/>
              <a:t>Text('</a:t>
            </a:r>
            <a:r>
              <a:rPr lang="zh-CN" altLang="en-US" sz="1400" dirty="0"/>
              <a:t>红色单行文本居中</a:t>
            </a:r>
            <a:r>
              <a:rPr lang="en-US" altLang="zh-CN" sz="1400" dirty="0"/>
              <a:t>').</a:t>
            </a:r>
            <a:r>
              <a:rPr lang="en-US" altLang="zh-CN" sz="1400" dirty="0" err="1"/>
              <a:t>fontSize</a:t>
            </a:r>
            <a:r>
              <a:rPr lang="en-US" altLang="zh-CN" sz="1400" dirty="0"/>
              <a:t>(24)</a:t>
            </a:r>
          </a:p>
          <a:p>
            <a:pPr marL="0" indent="0">
              <a:buNone/>
            </a:pPr>
            <a:r>
              <a:rPr lang="en-US" altLang="zh-CN" sz="1400" dirty="0"/>
              <a:t>  .</a:t>
            </a:r>
            <a:r>
              <a:rPr lang="en-US" altLang="zh-CN" sz="1400" dirty="0" err="1"/>
              <a:t>fontColor</a:t>
            </a:r>
            <a:r>
              <a:rPr lang="en-US" altLang="zh-CN" sz="1400" dirty="0"/>
              <a:t>(</a:t>
            </a:r>
            <a:r>
              <a:rPr lang="en-US" altLang="zh-CN" sz="1400" dirty="0" err="1"/>
              <a:t>Color.Red</a:t>
            </a:r>
            <a:r>
              <a:rPr lang="en-US" altLang="zh-CN" sz="1400" dirty="0"/>
              <a:t>) 					//</a:t>
            </a:r>
            <a:r>
              <a:rPr lang="zh-CN" altLang="en-US" sz="1400" dirty="0"/>
              <a:t>红色</a:t>
            </a:r>
          </a:p>
          <a:p>
            <a:pPr marL="0" indent="0">
              <a:buNone/>
            </a:pPr>
            <a:r>
              <a:rPr lang="zh-CN" altLang="en-US" sz="1400" dirty="0"/>
              <a:t>  </a:t>
            </a:r>
            <a:r>
              <a:rPr lang="en-US" altLang="zh-CN" sz="1400" dirty="0"/>
              <a:t>.</a:t>
            </a:r>
            <a:r>
              <a:rPr lang="en-US" altLang="zh-CN" sz="1400" dirty="0" err="1"/>
              <a:t>textAlign</a:t>
            </a:r>
            <a:r>
              <a:rPr lang="en-US" altLang="zh-CN" sz="1400" dirty="0"/>
              <a:t>(</a:t>
            </a:r>
            <a:r>
              <a:rPr lang="en-US" altLang="zh-CN" sz="1400" dirty="0" err="1"/>
              <a:t>TextAlign.Center</a:t>
            </a:r>
            <a:r>
              <a:rPr lang="en-US" altLang="zh-CN" sz="1400" dirty="0"/>
              <a:t>) 				//</a:t>
            </a:r>
            <a:r>
              <a:rPr lang="zh-CN" altLang="en-US" sz="1400" dirty="0"/>
              <a:t>居中</a:t>
            </a:r>
          </a:p>
          <a:p>
            <a:pPr marL="0" indent="0">
              <a:buNone/>
            </a:pPr>
            <a:r>
              <a:rPr lang="zh-CN" altLang="en-US" sz="1400" dirty="0"/>
              <a:t>  </a:t>
            </a:r>
            <a:r>
              <a:rPr lang="en-US" altLang="zh-CN" sz="1400" dirty="0"/>
              <a:t>.width('100%')</a:t>
            </a:r>
          </a:p>
          <a:p>
            <a:pPr marL="0" indent="0">
              <a:buNone/>
            </a:pPr>
            <a:endParaRPr lang="en-US" altLang="zh-CN" sz="1400" dirty="0"/>
          </a:p>
          <a:p>
            <a:pPr marL="0" indent="0">
              <a:buNone/>
            </a:pPr>
            <a:r>
              <a:rPr lang="en-US" altLang="zh-CN" sz="1400" dirty="0"/>
              <a:t>//</a:t>
            </a:r>
            <a:r>
              <a:rPr lang="zh-CN" altLang="en-US" sz="1400" dirty="0"/>
              <a:t>单行文本对齐左侧</a:t>
            </a:r>
          </a:p>
          <a:p>
            <a:pPr marL="0" indent="0">
              <a:buNone/>
            </a:pPr>
            <a:r>
              <a:rPr lang="en-US" altLang="zh-CN" sz="1400" dirty="0"/>
              <a:t>Text('</a:t>
            </a:r>
            <a:r>
              <a:rPr lang="zh-CN" altLang="en-US" sz="1400" dirty="0"/>
              <a:t>单行文本对齐左侧</a:t>
            </a:r>
            <a:r>
              <a:rPr lang="en-US" altLang="zh-CN" sz="1400" dirty="0"/>
              <a:t>').</a:t>
            </a:r>
            <a:r>
              <a:rPr lang="en-US" altLang="zh-CN" sz="1400" dirty="0" err="1"/>
              <a:t>fontSize</a:t>
            </a:r>
            <a:r>
              <a:rPr lang="en-US" altLang="zh-CN" sz="1400" dirty="0"/>
              <a:t>(24)</a:t>
            </a:r>
          </a:p>
          <a:p>
            <a:pPr marL="0" indent="0">
              <a:buNone/>
            </a:pPr>
            <a:r>
              <a:rPr lang="en-US" altLang="zh-CN" sz="1400" dirty="0"/>
              <a:t>  .</a:t>
            </a:r>
            <a:r>
              <a:rPr lang="en-US" altLang="zh-CN" sz="1400" dirty="0" err="1"/>
              <a:t>textAlign</a:t>
            </a:r>
            <a:r>
              <a:rPr lang="en-US" altLang="zh-CN" sz="1400" dirty="0"/>
              <a:t>(</a:t>
            </a:r>
            <a:r>
              <a:rPr lang="en-US" altLang="zh-CN" sz="1400" dirty="0" err="1"/>
              <a:t>TextAlign.Start</a:t>
            </a:r>
            <a:r>
              <a:rPr lang="en-US" altLang="zh-CN" sz="1400" dirty="0"/>
              <a:t>) 				//</a:t>
            </a:r>
            <a:r>
              <a:rPr lang="zh-CN" altLang="en-US" sz="1400" dirty="0"/>
              <a:t>对齐左侧</a:t>
            </a:r>
          </a:p>
          <a:p>
            <a:pPr marL="0" indent="0">
              <a:buNone/>
            </a:pPr>
            <a:r>
              <a:rPr lang="zh-CN" altLang="en-US" sz="1400" dirty="0"/>
              <a:t>  </a:t>
            </a:r>
            <a:r>
              <a:rPr lang="en-US" altLang="zh-CN" sz="1400" dirty="0"/>
              <a:t>.width('100%')</a:t>
            </a:r>
          </a:p>
          <a:p>
            <a:pPr marL="0" indent="0">
              <a:buNone/>
            </a:pPr>
            <a:endParaRPr lang="en-US" altLang="zh-CN" sz="1400" dirty="0"/>
          </a:p>
          <a:p>
            <a:pPr marL="0" indent="0">
              <a:buNone/>
            </a:pPr>
            <a:r>
              <a:rPr lang="en-US" altLang="zh-CN" sz="1400" dirty="0"/>
              <a:t>//</a:t>
            </a:r>
            <a:r>
              <a:rPr lang="zh-CN" altLang="en-US" sz="1400" dirty="0"/>
              <a:t>单行文本带边框对齐右侧</a:t>
            </a:r>
          </a:p>
          <a:p>
            <a:pPr marL="0" indent="0">
              <a:buNone/>
            </a:pPr>
            <a:r>
              <a:rPr lang="en-US" altLang="zh-CN" sz="1400" dirty="0"/>
              <a:t>Text('</a:t>
            </a:r>
            <a:r>
              <a:rPr lang="zh-CN" altLang="en-US" sz="1400" dirty="0"/>
              <a:t>单行文本带边框对齐右侧</a:t>
            </a:r>
            <a:r>
              <a:rPr lang="en-US" altLang="zh-CN" sz="1400" dirty="0"/>
              <a:t>')</a:t>
            </a:r>
          </a:p>
          <a:p>
            <a:pPr marL="0" indent="0">
              <a:buNone/>
            </a:pPr>
            <a:r>
              <a:rPr lang="en-US" altLang="zh-CN" sz="1400" dirty="0"/>
              <a:t>  .</a:t>
            </a:r>
            <a:r>
              <a:rPr lang="en-US" altLang="zh-CN" sz="1400" dirty="0" err="1"/>
              <a:t>fontSize</a:t>
            </a:r>
            <a:r>
              <a:rPr lang="en-US" altLang="zh-CN" sz="1400" dirty="0"/>
              <a:t>(24)</a:t>
            </a:r>
          </a:p>
          <a:p>
            <a:pPr marL="0" indent="0">
              <a:buNone/>
            </a:pPr>
            <a:r>
              <a:rPr lang="en-US" altLang="zh-CN" sz="1400" dirty="0"/>
              <a:t>  .</a:t>
            </a:r>
            <a:r>
              <a:rPr lang="en-US" altLang="zh-CN" sz="1400" dirty="0" err="1"/>
              <a:t>textAlign</a:t>
            </a:r>
            <a:r>
              <a:rPr lang="en-US" altLang="zh-CN" sz="1400" dirty="0"/>
              <a:t>(</a:t>
            </a:r>
            <a:r>
              <a:rPr lang="en-US" altLang="zh-CN" sz="1400" dirty="0" err="1"/>
              <a:t>TextAlign.End</a:t>
            </a:r>
            <a:r>
              <a:rPr lang="en-US" altLang="zh-CN" sz="1400" dirty="0"/>
              <a:t>) 				//</a:t>
            </a:r>
            <a:r>
              <a:rPr lang="zh-CN" altLang="en-US" sz="1400" dirty="0"/>
              <a:t>对齐右侧</a:t>
            </a:r>
          </a:p>
          <a:p>
            <a:pPr marL="0" indent="0">
              <a:buNone/>
            </a:pPr>
            <a:r>
              <a:rPr lang="zh-CN" altLang="en-US" sz="1400" dirty="0"/>
              <a:t>  </a:t>
            </a:r>
            <a:r>
              <a:rPr lang="en-US" altLang="zh-CN" sz="1400" dirty="0"/>
              <a:t>.border({ width: 1 }) 					//</a:t>
            </a:r>
            <a:r>
              <a:rPr lang="zh-CN" altLang="en-US" sz="1400" dirty="0"/>
              <a:t>边宽</a:t>
            </a:r>
          </a:p>
          <a:p>
            <a:pPr marL="0" indent="0">
              <a:buNone/>
            </a:pPr>
            <a:r>
              <a:rPr lang="zh-CN" altLang="en-US" sz="1400" dirty="0"/>
              <a:t>  </a:t>
            </a:r>
            <a:r>
              <a:rPr lang="en-US" altLang="zh-CN" sz="1400" dirty="0"/>
              <a:t>.padding(10)</a:t>
            </a:r>
          </a:p>
          <a:p>
            <a:pPr marL="0" indent="0">
              <a:buNone/>
            </a:pPr>
            <a:r>
              <a:rPr lang="en-US" altLang="zh-CN" sz="1400" dirty="0"/>
              <a:t>  .width('100%')</a:t>
            </a:r>
          </a:p>
          <a:p>
            <a:pPr marL="0" indent="0">
              <a:buNone/>
            </a:pPr>
            <a:endParaRPr lang="en-US" altLang="zh-CN" sz="1400" dirty="0"/>
          </a:p>
        </p:txBody>
      </p:sp>
      <p:sp>
        <p:nvSpPr>
          <p:cNvPr id="4" name="内容占位符 2"/>
          <p:cNvSpPr txBox="1">
            <a:spLocks/>
          </p:cNvSpPr>
          <p:nvPr/>
        </p:nvSpPr>
        <p:spPr>
          <a:xfrm>
            <a:off x="4134118" y="426219"/>
            <a:ext cx="4301544" cy="6580850"/>
          </a:xfrm>
          <a:prstGeom prst="rect">
            <a:avLst/>
          </a:prstGeom>
        </p:spPr>
        <p:txBody>
          <a:bodyPr vert="horz" lIns="91440" tIns="45720" rIns="91440" bIns="45720" rtlCol="0">
            <a:normAutofit fontScale="70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endParaRPr lang="en-US" altLang="zh-CN" sz="1400" dirty="0"/>
          </a:p>
          <a:p>
            <a:pPr marL="0" indent="0">
              <a:buFont typeface="Arial" panose="020B0604020202020204" pitchFamily="34" charset="0"/>
              <a:buNone/>
            </a:pPr>
            <a:r>
              <a:rPr lang="en-US" altLang="zh-CN" sz="1400" dirty="0"/>
              <a:t>//</a:t>
            </a:r>
            <a:r>
              <a:rPr lang="zh-CN" altLang="en-US" sz="1400" dirty="0"/>
              <a:t>多行文本</a:t>
            </a:r>
          </a:p>
          <a:p>
            <a:pPr marL="0" indent="0">
              <a:buFont typeface="Arial" panose="020B0604020202020204" pitchFamily="34" charset="0"/>
              <a:buNone/>
            </a:pPr>
            <a:r>
              <a:rPr lang="en-US" altLang="zh-CN" sz="1400" dirty="0"/>
              <a:t>//</a:t>
            </a:r>
            <a:r>
              <a:rPr lang="zh-CN" altLang="en-US" sz="1400" dirty="0"/>
              <a:t>超出</a:t>
            </a:r>
            <a:r>
              <a:rPr lang="en-US" altLang="zh-CN" sz="1400" dirty="0" err="1"/>
              <a:t>maxLines</a:t>
            </a:r>
            <a:r>
              <a:rPr lang="zh-CN" altLang="en-US" sz="1400" dirty="0"/>
              <a:t>截断内容展示</a:t>
            </a:r>
          </a:p>
          <a:p>
            <a:pPr marL="0" indent="0">
              <a:buFont typeface="Arial" panose="020B0604020202020204" pitchFamily="34" charset="0"/>
              <a:buNone/>
            </a:pPr>
            <a:r>
              <a:rPr lang="en-US" altLang="zh-CN" sz="1400" dirty="0"/>
              <a:t>Text('</a:t>
            </a:r>
            <a:r>
              <a:rPr lang="zh-CN" altLang="en-US" sz="1400" dirty="0"/>
              <a:t>寒雨连江夜入吴，平明送客楚山孤。洛阳亲友如相问，一片冰心在玉壶。</a:t>
            </a:r>
            <a:r>
              <a:rPr lang="en-US" altLang="zh-CN" sz="1400" dirty="0"/>
              <a:t>')</a:t>
            </a:r>
          </a:p>
          <a:p>
            <a:pPr marL="0" indent="0">
              <a:buFont typeface="Arial" panose="020B0604020202020204" pitchFamily="34" charset="0"/>
              <a:buNone/>
            </a:pPr>
            <a:r>
              <a:rPr lang="en-US" altLang="zh-CN" sz="1400" dirty="0"/>
              <a:t>  .</a:t>
            </a:r>
            <a:r>
              <a:rPr lang="en-US" altLang="zh-CN" sz="1400" dirty="0" err="1"/>
              <a:t>textOverflow</a:t>
            </a:r>
            <a:r>
              <a:rPr lang="en-US" altLang="zh-CN" sz="1400" dirty="0"/>
              <a:t>({ overflow: </a:t>
            </a:r>
            <a:r>
              <a:rPr lang="en-US" altLang="zh-CN" sz="1400" dirty="0" err="1"/>
              <a:t>TextOverflow.None</a:t>
            </a:r>
            <a:r>
              <a:rPr lang="en-US" altLang="zh-CN" sz="1400" dirty="0"/>
              <a:t> }) 	//</a:t>
            </a:r>
            <a:r>
              <a:rPr lang="zh-CN" altLang="en-US" sz="1400" dirty="0"/>
              <a:t>超出截断内容</a:t>
            </a:r>
          </a:p>
          <a:p>
            <a:pPr marL="0" indent="0">
              <a:buFont typeface="Arial" panose="020B0604020202020204" pitchFamily="34" charset="0"/>
              <a:buNone/>
            </a:pPr>
            <a:r>
              <a:rPr lang="zh-CN" altLang="en-US" sz="1400" dirty="0"/>
              <a:t>  </a:t>
            </a:r>
            <a:r>
              <a:rPr lang="en-US" altLang="zh-CN" sz="1400" dirty="0"/>
              <a:t>.</a:t>
            </a:r>
            <a:r>
              <a:rPr lang="en-US" altLang="zh-CN" sz="1400" dirty="0" err="1"/>
              <a:t>maxLines</a:t>
            </a:r>
            <a:r>
              <a:rPr lang="en-US" altLang="zh-CN" sz="1400" dirty="0"/>
              <a:t>(2) 						//</a:t>
            </a:r>
            <a:r>
              <a:rPr lang="zh-CN" altLang="en-US" sz="1400" dirty="0"/>
              <a:t>最多显示</a:t>
            </a:r>
            <a:r>
              <a:rPr lang="en-US" altLang="zh-CN" sz="1400" dirty="0"/>
              <a:t>2</a:t>
            </a:r>
            <a:r>
              <a:rPr lang="zh-CN" altLang="en-US" sz="1400" dirty="0"/>
              <a:t>行</a:t>
            </a:r>
          </a:p>
          <a:p>
            <a:pPr marL="0" indent="0">
              <a:buFont typeface="Arial" panose="020B0604020202020204" pitchFamily="34" charset="0"/>
              <a:buNone/>
            </a:pPr>
            <a:r>
              <a:rPr lang="zh-CN" altLang="en-US" sz="1400" dirty="0"/>
              <a:t>  </a:t>
            </a:r>
            <a:r>
              <a:rPr lang="en-US" altLang="zh-CN" sz="1400" dirty="0"/>
              <a:t>.</a:t>
            </a:r>
            <a:r>
              <a:rPr lang="en-US" altLang="zh-CN" sz="1400" dirty="0" err="1"/>
              <a:t>fontSize</a:t>
            </a:r>
            <a:r>
              <a:rPr lang="en-US" altLang="zh-CN" sz="1400" dirty="0"/>
              <a:t>(24)</a:t>
            </a:r>
          </a:p>
          <a:p>
            <a:pPr marL="0" indent="0">
              <a:buFont typeface="Arial" panose="020B0604020202020204" pitchFamily="34" charset="0"/>
              <a:buNone/>
            </a:pPr>
            <a:r>
              <a:rPr lang="en-US" altLang="zh-CN" sz="1400" dirty="0"/>
              <a:t>  .border({ width: 1 })</a:t>
            </a:r>
          </a:p>
          <a:p>
            <a:pPr marL="0" indent="0">
              <a:buFont typeface="Arial" panose="020B0604020202020204" pitchFamily="34" charset="0"/>
              <a:buNone/>
            </a:pPr>
            <a:r>
              <a:rPr lang="en-US" altLang="zh-CN" sz="1400" dirty="0"/>
              <a:t>  .padding(10)</a:t>
            </a:r>
          </a:p>
          <a:p>
            <a:pPr marL="0" indent="0">
              <a:buFont typeface="Arial" panose="020B0604020202020204" pitchFamily="34" charset="0"/>
              <a:buNone/>
            </a:pPr>
            <a:endParaRPr lang="en-US" altLang="zh-CN" sz="1400" dirty="0"/>
          </a:p>
          <a:p>
            <a:pPr marL="0" indent="0">
              <a:buFont typeface="Arial" panose="020B0604020202020204" pitchFamily="34" charset="0"/>
              <a:buNone/>
            </a:pPr>
            <a:r>
              <a:rPr lang="en-US" altLang="zh-CN" sz="1400" dirty="0"/>
              <a:t>//</a:t>
            </a:r>
            <a:r>
              <a:rPr lang="zh-CN" altLang="en-US" sz="1400" dirty="0"/>
              <a:t>超出</a:t>
            </a:r>
            <a:r>
              <a:rPr lang="en-US" altLang="zh-CN" sz="1400" dirty="0" err="1"/>
              <a:t>maxLines</a:t>
            </a:r>
            <a:r>
              <a:rPr lang="zh-CN" altLang="en-US" sz="1400" dirty="0"/>
              <a:t>展示省略号</a:t>
            </a:r>
          </a:p>
          <a:p>
            <a:pPr marL="0" indent="0">
              <a:buFont typeface="Arial" panose="020B0604020202020204" pitchFamily="34" charset="0"/>
              <a:buNone/>
            </a:pPr>
            <a:r>
              <a:rPr lang="en-US" altLang="zh-CN" sz="1400" dirty="0"/>
              <a:t>Text('</a:t>
            </a:r>
            <a:r>
              <a:rPr lang="zh-CN" altLang="en-US" sz="1400" dirty="0"/>
              <a:t>寒雨连江夜入吴，平明送客楚山孤。洛阳亲友如相问，一片冰心在玉壶。</a:t>
            </a:r>
            <a:r>
              <a:rPr lang="en-US" altLang="zh-CN" sz="1400" dirty="0"/>
              <a:t>')</a:t>
            </a:r>
          </a:p>
          <a:p>
            <a:pPr marL="0" indent="0">
              <a:buFont typeface="Arial" panose="020B0604020202020204" pitchFamily="34" charset="0"/>
              <a:buNone/>
            </a:pPr>
            <a:r>
              <a:rPr lang="en-US" altLang="zh-CN" sz="1400" dirty="0"/>
              <a:t>  .</a:t>
            </a:r>
            <a:r>
              <a:rPr lang="en-US" altLang="zh-CN" sz="1400" dirty="0" err="1"/>
              <a:t>textOverflow</a:t>
            </a:r>
            <a:r>
              <a:rPr lang="en-US" altLang="zh-CN" sz="1400" dirty="0"/>
              <a:t>({ overflow: </a:t>
            </a:r>
            <a:r>
              <a:rPr lang="en-US" altLang="zh-CN" sz="1400" dirty="0" err="1"/>
              <a:t>TextOverflow.Ellipsis</a:t>
            </a:r>
            <a:r>
              <a:rPr lang="en-US" altLang="zh-CN" sz="1400" dirty="0"/>
              <a:t> }) 	//</a:t>
            </a:r>
            <a:r>
              <a:rPr lang="zh-CN" altLang="en-US" sz="1400" dirty="0"/>
              <a:t>超出展示省略号</a:t>
            </a:r>
          </a:p>
          <a:p>
            <a:pPr marL="0" indent="0">
              <a:buFont typeface="Arial" panose="020B0604020202020204" pitchFamily="34" charset="0"/>
              <a:buNone/>
            </a:pPr>
            <a:r>
              <a:rPr lang="zh-CN" altLang="en-US" sz="1400" dirty="0"/>
              <a:t>  </a:t>
            </a:r>
            <a:r>
              <a:rPr lang="en-US" altLang="zh-CN" sz="1400" dirty="0"/>
              <a:t>.</a:t>
            </a:r>
            <a:r>
              <a:rPr lang="en-US" altLang="zh-CN" sz="1400" dirty="0" err="1"/>
              <a:t>maxLines</a:t>
            </a:r>
            <a:r>
              <a:rPr lang="en-US" altLang="zh-CN" sz="1400" dirty="0"/>
              <a:t>(2)</a:t>
            </a:r>
          </a:p>
          <a:p>
            <a:pPr marL="0" indent="0">
              <a:buFont typeface="Arial" panose="020B0604020202020204" pitchFamily="34" charset="0"/>
              <a:buNone/>
            </a:pPr>
            <a:r>
              <a:rPr lang="en-US" altLang="zh-CN" sz="1400" dirty="0"/>
              <a:t>  .</a:t>
            </a:r>
            <a:r>
              <a:rPr lang="en-US" altLang="zh-CN" sz="1400" dirty="0" err="1"/>
              <a:t>fontSize</a:t>
            </a:r>
            <a:r>
              <a:rPr lang="en-US" altLang="zh-CN" sz="1400" dirty="0"/>
              <a:t>(24)</a:t>
            </a:r>
          </a:p>
          <a:p>
            <a:pPr marL="0" indent="0">
              <a:buFont typeface="Arial" panose="020B0604020202020204" pitchFamily="34" charset="0"/>
              <a:buNone/>
            </a:pPr>
            <a:r>
              <a:rPr lang="en-US" altLang="zh-CN" sz="1400" dirty="0"/>
              <a:t>  .border({ width: 1 })</a:t>
            </a:r>
          </a:p>
          <a:p>
            <a:pPr marL="0" indent="0">
              <a:buFont typeface="Arial" panose="020B0604020202020204" pitchFamily="34" charset="0"/>
              <a:buNone/>
            </a:pPr>
            <a:r>
              <a:rPr lang="en-US" altLang="zh-CN" sz="1400" dirty="0"/>
              <a:t>  .padding(10)</a:t>
            </a:r>
          </a:p>
          <a:p>
            <a:pPr marL="0" indent="0">
              <a:buFont typeface="Arial" panose="020B0604020202020204" pitchFamily="34" charset="0"/>
              <a:buNone/>
            </a:pPr>
            <a:endParaRPr lang="en-US" altLang="zh-CN" sz="1400" dirty="0"/>
          </a:p>
          <a:p>
            <a:pPr marL="0" indent="0">
              <a:buFont typeface="Arial" panose="020B0604020202020204" pitchFamily="34" charset="0"/>
              <a:buNone/>
            </a:pPr>
            <a:r>
              <a:rPr lang="en-US" altLang="zh-CN" sz="1400" dirty="0"/>
              <a:t>Text('</a:t>
            </a:r>
            <a:r>
              <a:rPr lang="zh-CN" altLang="en-US" sz="1400" dirty="0"/>
              <a:t>寒雨连江夜入吴，平明送客楚山孤。洛阳亲友如相问，一片冰心在玉壶。</a:t>
            </a:r>
            <a:r>
              <a:rPr lang="en-US" altLang="zh-CN" sz="1400" dirty="0"/>
              <a:t>')</a:t>
            </a:r>
          </a:p>
          <a:p>
            <a:pPr marL="0" indent="0">
              <a:buFont typeface="Arial" panose="020B0604020202020204" pitchFamily="34" charset="0"/>
              <a:buNone/>
            </a:pPr>
            <a:r>
              <a:rPr lang="en-US" altLang="zh-CN" sz="1400" dirty="0"/>
              <a:t>  .</a:t>
            </a:r>
            <a:r>
              <a:rPr lang="en-US" altLang="zh-CN" sz="1400" dirty="0" err="1"/>
              <a:t>textOverflow</a:t>
            </a:r>
            <a:r>
              <a:rPr lang="en-US" altLang="zh-CN" sz="1400" dirty="0"/>
              <a:t>({ overflow: </a:t>
            </a:r>
            <a:r>
              <a:rPr lang="en-US" altLang="zh-CN" sz="1400" dirty="0" err="1"/>
              <a:t>TextOverflow.Ellipsis</a:t>
            </a:r>
            <a:r>
              <a:rPr lang="en-US" altLang="zh-CN" sz="1400" dirty="0"/>
              <a:t> }) 	//</a:t>
            </a:r>
            <a:r>
              <a:rPr lang="zh-CN" altLang="en-US" sz="1400" dirty="0"/>
              <a:t>超出展示省略号</a:t>
            </a:r>
          </a:p>
          <a:p>
            <a:pPr marL="0" indent="0">
              <a:buFont typeface="Arial" panose="020B0604020202020204" pitchFamily="34" charset="0"/>
              <a:buNone/>
            </a:pPr>
            <a:r>
              <a:rPr lang="zh-CN" altLang="en-US" sz="1400" dirty="0"/>
              <a:t>  </a:t>
            </a:r>
            <a:r>
              <a:rPr lang="en-US" altLang="zh-CN" sz="1400" dirty="0"/>
              <a:t>.</a:t>
            </a:r>
            <a:r>
              <a:rPr lang="en-US" altLang="zh-CN" sz="1400" dirty="0" err="1"/>
              <a:t>maxLines</a:t>
            </a:r>
            <a:r>
              <a:rPr lang="en-US" altLang="zh-CN" sz="1400" dirty="0"/>
              <a:t>(2)</a:t>
            </a:r>
          </a:p>
          <a:p>
            <a:pPr marL="0" indent="0">
              <a:buFont typeface="Arial" panose="020B0604020202020204" pitchFamily="34" charset="0"/>
              <a:buNone/>
            </a:pPr>
            <a:r>
              <a:rPr lang="en-US" altLang="zh-CN" sz="1400" dirty="0"/>
              <a:t>  .</a:t>
            </a:r>
            <a:r>
              <a:rPr lang="en-US" altLang="zh-CN" sz="1400" dirty="0" err="1"/>
              <a:t>fontSize</a:t>
            </a:r>
            <a:r>
              <a:rPr lang="en-US" altLang="zh-CN" sz="1400" dirty="0"/>
              <a:t>(24)</a:t>
            </a:r>
          </a:p>
          <a:p>
            <a:pPr marL="0" indent="0">
              <a:buFont typeface="Arial" panose="020B0604020202020204" pitchFamily="34" charset="0"/>
              <a:buNone/>
            </a:pPr>
            <a:r>
              <a:rPr lang="en-US" altLang="zh-CN" sz="1400" dirty="0"/>
              <a:t>  .border({ width: 1 })</a:t>
            </a:r>
          </a:p>
          <a:p>
            <a:pPr marL="0" indent="0">
              <a:buFont typeface="Arial" panose="020B0604020202020204" pitchFamily="34" charset="0"/>
              <a:buNone/>
            </a:pPr>
            <a:r>
              <a:rPr lang="en-US" altLang="zh-CN" sz="1400" dirty="0"/>
              <a:t>  .padding(10)</a:t>
            </a:r>
          </a:p>
          <a:p>
            <a:pPr marL="0" indent="0">
              <a:buFont typeface="Arial" panose="020B0604020202020204" pitchFamily="34" charset="0"/>
              <a:buNone/>
            </a:pPr>
            <a:r>
              <a:rPr lang="en-US" altLang="zh-CN" sz="1400" dirty="0"/>
              <a:t>  .</a:t>
            </a:r>
            <a:r>
              <a:rPr lang="en-US" altLang="zh-CN" sz="1400" dirty="0" err="1"/>
              <a:t>lineHeight</a:t>
            </a:r>
            <a:r>
              <a:rPr lang="en-US" altLang="zh-CN" sz="1400" dirty="0"/>
              <a:t>(50) 			//</a:t>
            </a:r>
            <a:r>
              <a:rPr lang="zh-CN" altLang="en-US" sz="1400" dirty="0"/>
              <a:t>设置文本的行高</a:t>
            </a:r>
            <a:endParaRPr lang="en-US" altLang="zh-CN" sz="1400" dirty="0"/>
          </a:p>
        </p:txBody>
      </p:sp>
      <p:pic>
        <p:nvPicPr>
          <p:cNvPr id="5" name="图片 4">
            <a:extLst>
              <a:ext uri="{FF2B5EF4-FFF2-40B4-BE49-F238E27FC236}">
                <a16:creationId xmlns:a16="http://schemas.microsoft.com/office/drawing/2014/main" id="{3AE78684-19D3-CE5A-905C-8C65B9052A93}"/>
              </a:ext>
            </a:extLst>
          </p:cNvPr>
          <p:cNvPicPr>
            <a:picLocks noChangeAspect="1"/>
          </p:cNvPicPr>
          <p:nvPr/>
        </p:nvPicPr>
        <p:blipFill>
          <a:blip r:embed="rId2"/>
          <a:stretch>
            <a:fillRect/>
          </a:stretch>
        </p:blipFill>
        <p:spPr>
          <a:xfrm>
            <a:off x="8477996" y="0"/>
            <a:ext cx="3471333" cy="6858000"/>
          </a:xfrm>
          <a:prstGeom prst="rect">
            <a:avLst/>
          </a:prstGeom>
        </p:spPr>
      </p:pic>
    </p:spTree>
    <p:extLst>
      <p:ext uri="{BB962C8B-B14F-4D97-AF65-F5344CB8AC3E}">
        <p14:creationId xmlns:p14="http://schemas.microsoft.com/office/powerpoint/2010/main" val="428930166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96880" y="426219"/>
            <a:ext cx="10515600" cy="1325563"/>
          </a:xfrm>
        </p:spPr>
        <p:txBody>
          <a:bodyPr/>
          <a:lstStyle/>
          <a:p>
            <a:r>
              <a:rPr lang="en-US" altLang="zh-CN" dirty="0"/>
              <a:t>4.4.27  </a:t>
            </a:r>
            <a:r>
              <a:rPr lang="en-US" altLang="zh-CN" dirty="0" err="1"/>
              <a:t>TextArea</a:t>
            </a:r>
            <a:endParaRPr lang="en-US" altLang="zh-CN" dirty="0"/>
          </a:p>
        </p:txBody>
      </p:sp>
      <p:sp>
        <p:nvSpPr>
          <p:cNvPr id="3" name="内容占位符 2"/>
          <p:cNvSpPr>
            <a:spLocks noGrp="1"/>
          </p:cNvSpPr>
          <p:nvPr>
            <p:ph idx="1"/>
          </p:nvPr>
        </p:nvSpPr>
        <p:spPr>
          <a:xfrm>
            <a:off x="1157489" y="2073754"/>
            <a:ext cx="10652438" cy="6645243"/>
          </a:xfrm>
        </p:spPr>
        <p:txBody>
          <a:bodyPr>
            <a:normAutofit/>
          </a:bodyPr>
          <a:lstStyle/>
          <a:p>
            <a:pPr marL="0" indent="0">
              <a:buNone/>
            </a:pPr>
            <a:r>
              <a:rPr lang="en-US" altLang="zh-CN" sz="1400" dirty="0" err="1"/>
              <a:t>TextArea</a:t>
            </a:r>
            <a:r>
              <a:rPr lang="zh-CN" altLang="en-US" sz="1400" dirty="0"/>
              <a:t>是多行文本输入框组件，当输入的文本内容超过组件宽度时会自动换行显示。</a:t>
            </a:r>
          </a:p>
          <a:p>
            <a:pPr marL="0" indent="0">
              <a:buNone/>
            </a:pPr>
            <a:r>
              <a:rPr lang="en-US" altLang="zh-CN" sz="1400" dirty="0" err="1"/>
              <a:t>TextArea</a:t>
            </a:r>
            <a:r>
              <a:rPr lang="zh-CN" altLang="en-US" sz="1400" dirty="0"/>
              <a:t>组件支持以下属性：</a:t>
            </a:r>
          </a:p>
          <a:p>
            <a:pPr marL="0" indent="0">
              <a:buNone/>
            </a:pPr>
            <a:r>
              <a:rPr lang="en-US" altLang="zh-CN" sz="1400" dirty="0" err="1"/>
              <a:t>placeholderColor</a:t>
            </a:r>
            <a:r>
              <a:rPr lang="zh-CN" altLang="en-US" sz="1400" dirty="0"/>
              <a:t>：设置</a:t>
            </a:r>
            <a:r>
              <a:rPr lang="en-US" altLang="zh-CN" sz="1400" dirty="0"/>
              <a:t>placeholder</a:t>
            </a:r>
            <a:r>
              <a:rPr lang="zh-CN" altLang="en-US" sz="1400" dirty="0"/>
              <a:t>文本颜色。</a:t>
            </a:r>
          </a:p>
          <a:p>
            <a:pPr marL="0" indent="0">
              <a:buNone/>
            </a:pPr>
            <a:r>
              <a:rPr lang="en-US" altLang="zh-CN" sz="1400" dirty="0" err="1"/>
              <a:t>placeholderFont</a:t>
            </a:r>
            <a:r>
              <a:rPr lang="zh-CN" altLang="en-US" sz="1400" dirty="0"/>
              <a:t>：设置</a:t>
            </a:r>
            <a:r>
              <a:rPr lang="en-US" altLang="zh-CN" sz="1400" dirty="0"/>
              <a:t>placeholder</a:t>
            </a:r>
            <a:r>
              <a:rPr lang="zh-CN" altLang="en-US" sz="1400" dirty="0"/>
              <a:t>文本样式。</a:t>
            </a:r>
          </a:p>
          <a:p>
            <a:pPr marL="0" indent="0">
              <a:buNone/>
            </a:pPr>
            <a:r>
              <a:rPr lang="en-US" altLang="zh-CN" sz="1400" dirty="0" err="1"/>
              <a:t>textAlign</a:t>
            </a:r>
            <a:r>
              <a:rPr lang="zh-CN" altLang="en-US" sz="1400" dirty="0"/>
              <a:t>：设置文本在输入框中的水平对齐式。</a:t>
            </a:r>
          </a:p>
          <a:p>
            <a:pPr marL="0" indent="0">
              <a:buNone/>
            </a:pPr>
            <a:r>
              <a:rPr lang="en-US" altLang="zh-CN" sz="1400" dirty="0" err="1"/>
              <a:t>caretColor</a:t>
            </a:r>
            <a:r>
              <a:rPr lang="zh-CN" altLang="en-US" sz="1400" dirty="0"/>
              <a:t>：设置输入框光标颜色。</a:t>
            </a:r>
          </a:p>
          <a:p>
            <a:pPr marL="0" indent="0">
              <a:buNone/>
            </a:pPr>
            <a:r>
              <a:rPr lang="en-US" altLang="zh-CN" sz="1400" dirty="0" err="1"/>
              <a:t>inputFilter</a:t>
            </a:r>
            <a:r>
              <a:rPr lang="zh-CN" altLang="en-US" sz="1400" dirty="0"/>
              <a:t>：通过正则表达式设置输入过滤器。匹配表达式的输入允许显示，不匹配的输入将被过滤。仅支持单个字符匹配，不支持字符串匹配。</a:t>
            </a:r>
          </a:p>
          <a:p>
            <a:pPr marL="0" indent="0">
              <a:buNone/>
            </a:pPr>
            <a:r>
              <a:rPr lang="en-US" altLang="zh-CN" sz="1400" dirty="0" err="1"/>
              <a:t>copyOption</a:t>
            </a:r>
            <a:r>
              <a:rPr lang="zh-CN" altLang="en-US" sz="1400" dirty="0"/>
              <a:t>：设置输入的文本是否可复制。</a:t>
            </a:r>
            <a:endParaRPr lang="en-US" altLang="zh-CN" sz="1400" dirty="0"/>
          </a:p>
        </p:txBody>
      </p:sp>
    </p:spTree>
    <p:extLst>
      <p:ext uri="{BB962C8B-B14F-4D97-AF65-F5344CB8AC3E}">
        <p14:creationId xmlns:p14="http://schemas.microsoft.com/office/powerpoint/2010/main" val="130259659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96880" y="426219"/>
            <a:ext cx="10515600" cy="1325563"/>
          </a:xfrm>
        </p:spPr>
        <p:txBody>
          <a:bodyPr/>
          <a:lstStyle/>
          <a:p>
            <a:r>
              <a:rPr lang="en-US" altLang="zh-CN" dirty="0"/>
              <a:t>4.4.27  </a:t>
            </a:r>
            <a:r>
              <a:rPr lang="en-US" altLang="zh-CN" dirty="0" err="1"/>
              <a:t>TextArea</a:t>
            </a:r>
            <a:endParaRPr lang="en-US" altLang="zh-CN" dirty="0"/>
          </a:p>
        </p:txBody>
      </p:sp>
      <p:sp>
        <p:nvSpPr>
          <p:cNvPr id="3" name="内容占位符 2"/>
          <p:cNvSpPr>
            <a:spLocks noGrp="1"/>
          </p:cNvSpPr>
          <p:nvPr>
            <p:ph idx="1"/>
          </p:nvPr>
        </p:nvSpPr>
        <p:spPr>
          <a:xfrm>
            <a:off x="796880" y="1751782"/>
            <a:ext cx="6492562" cy="6645243"/>
          </a:xfrm>
        </p:spPr>
        <p:txBody>
          <a:bodyPr>
            <a:normAutofit/>
          </a:bodyPr>
          <a:lstStyle/>
          <a:p>
            <a:pPr marL="0" indent="0">
              <a:buNone/>
            </a:pPr>
            <a:r>
              <a:rPr lang="en-US" altLang="zh-CN" sz="1400" dirty="0"/>
              <a:t>Text</a:t>
            </a:r>
            <a:r>
              <a:rPr lang="zh-CN" altLang="en-US" sz="1400" dirty="0"/>
              <a:t>示例如下：</a:t>
            </a:r>
          </a:p>
          <a:p>
            <a:pPr marL="0" indent="0">
              <a:buNone/>
            </a:pPr>
            <a:r>
              <a:rPr lang="en-US" altLang="zh-CN" sz="1400" dirty="0" err="1"/>
              <a:t>TextArea</a:t>
            </a:r>
            <a:r>
              <a:rPr lang="en-US" altLang="zh-CN" sz="1400" dirty="0"/>
              <a:t>({</a:t>
            </a:r>
          </a:p>
          <a:p>
            <a:pPr marL="0" indent="0">
              <a:buNone/>
            </a:pPr>
            <a:r>
              <a:rPr lang="en-US" altLang="zh-CN" sz="1400" dirty="0"/>
              <a:t>  //</a:t>
            </a:r>
            <a:r>
              <a:rPr lang="zh-CN" altLang="en-US" sz="1400" dirty="0"/>
              <a:t>设置无输入时的提示文本</a:t>
            </a:r>
          </a:p>
          <a:p>
            <a:pPr marL="0" indent="0">
              <a:buNone/>
            </a:pPr>
            <a:r>
              <a:rPr lang="zh-CN" altLang="en-US" sz="1400" dirty="0"/>
              <a:t>  </a:t>
            </a:r>
            <a:r>
              <a:rPr lang="en-US" altLang="zh-CN" sz="1400" dirty="0"/>
              <a:t>placeholder: '</a:t>
            </a:r>
            <a:r>
              <a:rPr lang="zh-CN" altLang="en-US" sz="1400" dirty="0"/>
              <a:t>寒雨连江夜入吴，平明送客楚山孤。洛阳亲友如相问，一片冰心在玉壶。</a:t>
            </a:r>
            <a:r>
              <a:rPr lang="en-US" altLang="zh-CN" sz="1400" dirty="0"/>
              <a:t>'</a:t>
            </a:r>
          </a:p>
          <a:p>
            <a:pPr marL="0" indent="0">
              <a:buNone/>
            </a:pPr>
            <a:r>
              <a:rPr lang="en-US" altLang="zh-CN" sz="1400" dirty="0"/>
              <a:t>})</a:t>
            </a:r>
          </a:p>
          <a:p>
            <a:pPr marL="0" indent="0">
              <a:buNone/>
            </a:pPr>
            <a:r>
              <a:rPr lang="en-US" altLang="zh-CN" sz="1400" dirty="0"/>
              <a:t>  .</a:t>
            </a:r>
            <a:r>
              <a:rPr lang="en-US" altLang="zh-CN" sz="1400" dirty="0" err="1"/>
              <a:t>placeholderFont</a:t>
            </a:r>
            <a:r>
              <a:rPr lang="en-US" altLang="zh-CN" sz="1400" dirty="0"/>
              <a:t>({ size: 24, weight: 400 })  //</a:t>
            </a:r>
            <a:r>
              <a:rPr lang="zh-CN" altLang="en-US" sz="1400" dirty="0"/>
              <a:t>设置</a:t>
            </a:r>
            <a:r>
              <a:rPr lang="en-US" altLang="zh-CN" sz="1400" dirty="0"/>
              <a:t>placeholder</a:t>
            </a:r>
            <a:r>
              <a:rPr lang="zh-CN" altLang="en-US" sz="1400" dirty="0"/>
              <a:t>文本样式</a:t>
            </a:r>
          </a:p>
          <a:p>
            <a:pPr marL="0" indent="0">
              <a:buNone/>
            </a:pPr>
            <a:r>
              <a:rPr lang="zh-CN" altLang="en-US" sz="1400" dirty="0"/>
              <a:t>  </a:t>
            </a:r>
            <a:r>
              <a:rPr lang="en-US" altLang="zh-CN" sz="1400" dirty="0"/>
              <a:t>.width(336)</a:t>
            </a:r>
          </a:p>
          <a:p>
            <a:pPr marL="0" indent="0">
              <a:buNone/>
            </a:pPr>
            <a:r>
              <a:rPr lang="en-US" altLang="zh-CN" sz="1400" dirty="0"/>
              <a:t>  .height(100)</a:t>
            </a:r>
          </a:p>
          <a:p>
            <a:pPr marL="0" indent="0">
              <a:buNone/>
            </a:pPr>
            <a:r>
              <a:rPr lang="en-US" altLang="zh-CN" sz="1400" dirty="0"/>
              <a:t>  .margin(20)</a:t>
            </a:r>
          </a:p>
          <a:p>
            <a:pPr marL="0" indent="0">
              <a:buNone/>
            </a:pPr>
            <a:r>
              <a:rPr lang="en-US" altLang="zh-CN" sz="1400" dirty="0"/>
              <a:t>  .</a:t>
            </a:r>
            <a:r>
              <a:rPr lang="en-US" altLang="zh-CN" sz="1400" dirty="0" err="1"/>
              <a:t>fontSize</a:t>
            </a:r>
            <a:r>
              <a:rPr lang="en-US" altLang="zh-CN" sz="1400" dirty="0"/>
              <a:t>(16)</a:t>
            </a:r>
          </a:p>
          <a:p>
            <a:pPr marL="0" indent="0">
              <a:buNone/>
            </a:pPr>
            <a:r>
              <a:rPr lang="en-US" altLang="zh-CN" sz="1400" dirty="0"/>
              <a:t>  .</a:t>
            </a:r>
            <a:r>
              <a:rPr lang="en-US" altLang="zh-CN" sz="1400" dirty="0" err="1"/>
              <a:t>fontColor</a:t>
            </a:r>
            <a:r>
              <a:rPr lang="en-US" altLang="zh-CN" sz="1400" dirty="0"/>
              <a:t>('#182431')</a:t>
            </a:r>
          </a:p>
          <a:p>
            <a:pPr marL="0" indent="0">
              <a:buNone/>
            </a:pPr>
            <a:r>
              <a:rPr lang="en-US" altLang="zh-CN" sz="1400" dirty="0"/>
              <a:t>  .</a:t>
            </a:r>
            <a:r>
              <a:rPr lang="en-US" altLang="zh-CN" sz="1400" dirty="0" err="1"/>
              <a:t>backgroundColor</a:t>
            </a:r>
            <a:r>
              <a:rPr lang="en-US" altLang="zh-CN" sz="1400" dirty="0"/>
              <a:t>('#FFFFFF')</a:t>
            </a:r>
          </a:p>
        </p:txBody>
      </p:sp>
      <p:pic>
        <p:nvPicPr>
          <p:cNvPr id="6" name="图片 5">
            <a:extLst>
              <a:ext uri="{FF2B5EF4-FFF2-40B4-BE49-F238E27FC236}">
                <a16:creationId xmlns:a16="http://schemas.microsoft.com/office/drawing/2014/main" id="{7808D102-E14A-F466-574C-B40414D4E844}"/>
              </a:ext>
            </a:extLst>
          </p:cNvPr>
          <p:cNvPicPr>
            <a:picLocks noChangeAspect="1"/>
          </p:cNvPicPr>
          <p:nvPr/>
        </p:nvPicPr>
        <p:blipFill>
          <a:blip r:embed="rId2"/>
          <a:stretch>
            <a:fillRect/>
          </a:stretch>
        </p:blipFill>
        <p:spPr>
          <a:xfrm>
            <a:off x="7859101" y="0"/>
            <a:ext cx="3098856" cy="6858000"/>
          </a:xfrm>
          <a:prstGeom prst="rect">
            <a:avLst/>
          </a:prstGeom>
        </p:spPr>
      </p:pic>
    </p:spTree>
    <p:extLst>
      <p:ext uri="{BB962C8B-B14F-4D97-AF65-F5344CB8AC3E}">
        <p14:creationId xmlns:p14="http://schemas.microsoft.com/office/powerpoint/2010/main" val="118648663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96880" y="426219"/>
            <a:ext cx="10515600" cy="1325563"/>
          </a:xfrm>
        </p:spPr>
        <p:txBody>
          <a:bodyPr/>
          <a:lstStyle/>
          <a:p>
            <a:r>
              <a:rPr lang="en-US" altLang="zh-CN" dirty="0"/>
              <a:t>4.4.28  </a:t>
            </a:r>
            <a:r>
              <a:rPr lang="en-US" altLang="zh-CN" dirty="0" err="1"/>
              <a:t>TextClock</a:t>
            </a:r>
            <a:endParaRPr lang="en-US" altLang="zh-CN" dirty="0"/>
          </a:p>
        </p:txBody>
      </p:sp>
      <p:sp>
        <p:nvSpPr>
          <p:cNvPr id="3" name="内容占位符 2"/>
          <p:cNvSpPr>
            <a:spLocks noGrp="1"/>
          </p:cNvSpPr>
          <p:nvPr>
            <p:ph idx="1"/>
          </p:nvPr>
        </p:nvSpPr>
        <p:spPr>
          <a:xfrm>
            <a:off x="796880" y="1751782"/>
            <a:ext cx="6492562" cy="6645243"/>
          </a:xfrm>
        </p:spPr>
        <p:txBody>
          <a:bodyPr>
            <a:normAutofit/>
          </a:bodyPr>
          <a:lstStyle/>
          <a:p>
            <a:pPr marL="0" indent="0">
              <a:buNone/>
            </a:pPr>
            <a:r>
              <a:rPr lang="en-US" altLang="zh-CN" sz="1400" dirty="0" err="1"/>
              <a:t>TextClock</a:t>
            </a:r>
            <a:r>
              <a:rPr lang="zh-CN" altLang="en-US" sz="1400" dirty="0"/>
              <a:t>组件通过文本将当前系统时间显示在设备上，支持不同时区的时间显示，最高精确到秒级。</a:t>
            </a:r>
          </a:p>
          <a:p>
            <a:pPr marL="0" indent="0">
              <a:buNone/>
            </a:pPr>
            <a:r>
              <a:rPr lang="en-US" altLang="zh-CN" sz="1400" dirty="0" err="1"/>
              <a:t>TextClock</a:t>
            </a:r>
            <a:r>
              <a:rPr lang="zh-CN" altLang="en-US" sz="1400" dirty="0"/>
              <a:t>示例如下：</a:t>
            </a:r>
          </a:p>
          <a:p>
            <a:pPr marL="0" indent="0">
              <a:buNone/>
            </a:pPr>
            <a:r>
              <a:rPr lang="en-US" altLang="zh-CN" sz="1400" dirty="0"/>
              <a:t>//</a:t>
            </a:r>
            <a:r>
              <a:rPr lang="zh-CN" altLang="en-US" sz="1400" dirty="0"/>
              <a:t>普通的</a:t>
            </a:r>
            <a:r>
              <a:rPr lang="en-US" altLang="zh-CN" sz="1400" dirty="0" err="1"/>
              <a:t>TextClock</a:t>
            </a:r>
            <a:r>
              <a:rPr lang="zh-CN" altLang="en-US" sz="1400" dirty="0"/>
              <a:t>示例</a:t>
            </a:r>
          </a:p>
          <a:p>
            <a:pPr marL="0" indent="0">
              <a:buNone/>
            </a:pPr>
            <a:r>
              <a:rPr lang="en-US" altLang="zh-CN" sz="1400" dirty="0" err="1"/>
              <a:t>TextClock</a:t>
            </a:r>
            <a:r>
              <a:rPr lang="en-US" altLang="zh-CN" sz="1400" dirty="0"/>
              <a:t>().margin(20).</a:t>
            </a:r>
            <a:r>
              <a:rPr lang="en-US" altLang="zh-CN" sz="1400" dirty="0" err="1"/>
              <a:t>fontSize</a:t>
            </a:r>
            <a:r>
              <a:rPr lang="en-US" altLang="zh-CN" sz="1400" dirty="0"/>
              <a:t>(30)</a:t>
            </a:r>
          </a:p>
          <a:p>
            <a:pPr marL="0" indent="0">
              <a:buNone/>
            </a:pPr>
            <a:endParaRPr lang="en-US" altLang="zh-CN" sz="1400" dirty="0"/>
          </a:p>
          <a:p>
            <a:pPr marL="0" indent="0">
              <a:buNone/>
            </a:pPr>
            <a:r>
              <a:rPr lang="en-US" altLang="zh-CN" sz="1400" dirty="0"/>
              <a:t>//</a:t>
            </a:r>
            <a:r>
              <a:rPr lang="zh-CN" altLang="en-US" sz="1400" dirty="0"/>
              <a:t>带日期格式化的</a:t>
            </a:r>
            <a:r>
              <a:rPr lang="en-US" altLang="zh-CN" sz="1400" dirty="0" err="1"/>
              <a:t>TextClock</a:t>
            </a:r>
            <a:r>
              <a:rPr lang="zh-CN" altLang="en-US" sz="1400" dirty="0"/>
              <a:t>示例</a:t>
            </a:r>
          </a:p>
          <a:p>
            <a:pPr marL="0" indent="0">
              <a:buNone/>
            </a:pPr>
            <a:r>
              <a:rPr lang="en-US" altLang="zh-CN" sz="1400" dirty="0" err="1"/>
              <a:t>TextClock</a:t>
            </a:r>
            <a:r>
              <a:rPr lang="en-US" altLang="zh-CN" sz="1400" dirty="0"/>
              <a:t>().margin(20).</a:t>
            </a:r>
            <a:r>
              <a:rPr lang="en-US" altLang="zh-CN" sz="1400" dirty="0" err="1"/>
              <a:t>fontSize</a:t>
            </a:r>
            <a:r>
              <a:rPr lang="en-US" altLang="zh-CN" sz="1400" dirty="0"/>
              <a:t>(30)</a:t>
            </a:r>
          </a:p>
          <a:p>
            <a:pPr marL="0" indent="0">
              <a:buNone/>
            </a:pPr>
            <a:r>
              <a:rPr lang="en-US" altLang="zh-CN" sz="1400" dirty="0"/>
              <a:t>  .format('</a:t>
            </a:r>
            <a:r>
              <a:rPr lang="en-US" altLang="zh-CN" sz="1400" dirty="0" err="1"/>
              <a:t>yyyyMMdd</a:t>
            </a:r>
            <a:r>
              <a:rPr lang="en-US" altLang="zh-CN" sz="1400" dirty="0"/>
              <a:t> </a:t>
            </a:r>
            <a:r>
              <a:rPr lang="en-US" altLang="zh-CN" sz="1400" dirty="0" err="1"/>
              <a:t>hh:mm:ss</a:t>
            </a:r>
            <a:r>
              <a:rPr lang="en-US" altLang="zh-CN" sz="1400" dirty="0"/>
              <a:t>') //</a:t>
            </a:r>
            <a:r>
              <a:rPr lang="zh-CN" altLang="en-US" sz="1400" dirty="0"/>
              <a:t>日期格式化</a:t>
            </a:r>
          </a:p>
          <a:p>
            <a:pPr marL="0" indent="0">
              <a:buNone/>
            </a:pPr>
            <a:r>
              <a:rPr lang="zh-CN" altLang="en-US" sz="1400" dirty="0"/>
              <a:t>其中，可以通过</a:t>
            </a:r>
            <a:r>
              <a:rPr lang="en-US" altLang="zh-CN" sz="1400" dirty="0"/>
              <a:t>format</a:t>
            </a:r>
            <a:r>
              <a:rPr lang="zh-CN" altLang="en-US" sz="1400" dirty="0"/>
              <a:t>属性设置显示时间格式。</a:t>
            </a:r>
          </a:p>
        </p:txBody>
      </p:sp>
      <p:pic>
        <p:nvPicPr>
          <p:cNvPr id="6" name="图片 5">
            <a:extLst>
              <a:ext uri="{FF2B5EF4-FFF2-40B4-BE49-F238E27FC236}">
                <a16:creationId xmlns:a16="http://schemas.microsoft.com/office/drawing/2014/main" id="{CFD732CA-FB25-EA99-A87D-4E8373B57397}"/>
              </a:ext>
            </a:extLst>
          </p:cNvPr>
          <p:cNvPicPr>
            <a:picLocks noChangeAspect="1"/>
          </p:cNvPicPr>
          <p:nvPr/>
        </p:nvPicPr>
        <p:blipFill>
          <a:blip r:embed="rId2"/>
          <a:stretch>
            <a:fillRect/>
          </a:stretch>
        </p:blipFill>
        <p:spPr>
          <a:xfrm>
            <a:off x="7678110" y="0"/>
            <a:ext cx="3667874" cy="6858000"/>
          </a:xfrm>
          <a:prstGeom prst="rect">
            <a:avLst/>
          </a:prstGeom>
        </p:spPr>
      </p:pic>
    </p:spTree>
    <p:extLst>
      <p:ext uri="{BB962C8B-B14F-4D97-AF65-F5344CB8AC3E}">
        <p14:creationId xmlns:p14="http://schemas.microsoft.com/office/powerpoint/2010/main" val="193559264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96880" y="426219"/>
            <a:ext cx="10515600" cy="1325563"/>
          </a:xfrm>
        </p:spPr>
        <p:txBody>
          <a:bodyPr/>
          <a:lstStyle/>
          <a:p>
            <a:r>
              <a:rPr lang="en-US" altLang="zh-CN" dirty="0"/>
              <a:t>4.4.29  </a:t>
            </a:r>
            <a:r>
              <a:rPr lang="en-US" altLang="zh-CN" dirty="0" err="1"/>
              <a:t>TextInput</a:t>
            </a:r>
            <a:endParaRPr lang="en-US" altLang="zh-CN" dirty="0"/>
          </a:p>
        </p:txBody>
      </p:sp>
      <p:sp>
        <p:nvSpPr>
          <p:cNvPr id="3" name="内容占位符 2"/>
          <p:cNvSpPr>
            <a:spLocks noGrp="1"/>
          </p:cNvSpPr>
          <p:nvPr>
            <p:ph idx="1"/>
          </p:nvPr>
        </p:nvSpPr>
        <p:spPr>
          <a:xfrm>
            <a:off x="796880" y="1751783"/>
            <a:ext cx="5771345" cy="5782358"/>
          </a:xfrm>
        </p:spPr>
        <p:txBody>
          <a:bodyPr>
            <a:normAutofit/>
          </a:bodyPr>
          <a:lstStyle/>
          <a:p>
            <a:pPr marL="0" indent="0">
              <a:buNone/>
            </a:pPr>
            <a:r>
              <a:rPr lang="en-US" altLang="zh-CN" sz="1400" dirty="0" err="1"/>
              <a:t>TextInput</a:t>
            </a:r>
            <a:r>
              <a:rPr lang="zh-CN" altLang="en-US" sz="1400" dirty="0"/>
              <a:t>是单行文本输入框组件。</a:t>
            </a:r>
          </a:p>
          <a:p>
            <a:pPr marL="0" indent="0">
              <a:buNone/>
            </a:pPr>
            <a:r>
              <a:rPr lang="en-US" altLang="zh-CN" sz="1400" dirty="0" err="1"/>
              <a:t>TextInput</a:t>
            </a:r>
            <a:r>
              <a:rPr lang="zh-CN" altLang="en-US" sz="1400" dirty="0"/>
              <a:t>示例如下：</a:t>
            </a:r>
          </a:p>
          <a:p>
            <a:pPr marL="0" indent="0">
              <a:buNone/>
            </a:pPr>
            <a:r>
              <a:rPr lang="en-US" altLang="zh-CN" sz="1400" dirty="0"/>
              <a:t>//</a:t>
            </a:r>
            <a:r>
              <a:rPr lang="zh-CN" altLang="en-US" sz="1400" dirty="0"/>
              <a:t>文本输入框</a:t>
            </a:r>
          </a:p>
          <a:p>
            <a:pPr marL="0" indent="0">
              <a:buNone/>
            </a:pPr>
            <a:r>
              <a:rPr lang="en-US" altLang="zh-CN" sz="1400" dirty="0" err="1"/>
              <a:t>TextInput</a:t>
            </a:r>
            <a:r>
              <a:rPr lang="en-US" altLang="zh-CN" sz="1400" dirty="0"/>
              <a:t>({ placeholder: '</a:t>
            </a:r>
            <a:r>
              <a:rPr lang="zh-CN" altLang="en-US" sz="1400" dirty="0"/>
              <a:t>请输入</a:t>
            </a:r>
            <a:r>
              <a:rPr lang="en-US" altLang="zh-CN" sz="1400" dirty="0"/>
              <a:t>...'}) 	//</a:t>
            </a:r>
            <a:r>
              <a:rPr lang="zh-CN" altLang="en-US" sz="1400" dirty="0"/>
              <a:t>设置无输入时的提示文本</a:t>
            </a:r>
          </a:p>
          <a:p>
            <a:pPr marL="0" indent="0">
              <a:buNone/>
            </a:pPr>
            <a:r>
              <a:rPr lang="zh-CN" altLang="en-US" sz="1400" dirty="0"/>
              <a:t>  </a:t>
            </a:r>
            <a:r>
              <a:rPr lang="en-US" altLang="zh-CN" sz="1400" dirty="0"/>
              <a:t>.</a:t>
            </a:r>
            <a:r>
              <a:rPr lang="en-US" altLang="zh-CN" sz="1400" dirty="0" err="1"/>
              <a:t>placeholderColor</a:t>
            </a:r>
            <a:r>
              <a:rPr lang="en-US" altLang="zh-CN" sz="1400" dirty="0"/>
              <a:t>(</a:t>
            </a:r>
            <a:r>
              <a:rPr lang="en-US" altLang="zh-CN" sz="1400" dirty="0" err="1"/>
              <a:t>Color.Grey</a:t>
            </a:r>
            <a:r>
              <a:rPr lang="en-US" altLang="zh-CN" sz="1400" dirty="0"/>
              <a:t>) 	//</a:t>
            </a:r>
            <a:r>
              <a:rPr lang="zh-CN" altLang="en-US" sz="1400" dirty="0"/>
              <a:t>设置</a:t>
            </a:r>
            <a:r>
              <a:rPr lang="en-US" altLang="zh-CN" sz="1400" dirty="0"/>
              <a:t>placeholder</a:t>
            </a:r>
            <a:r>
              <a:rPr lang="zh-CN" altLang="en-US" sz="1400" dirty="0"/>
              <a:t>文本颜色</a:t>
            </a:r>
          </a:p>
          <a:p>
            <a:pPr marL="0" indent="0">
              <a:buNone/>
            </a:pPr>
            <a:r>
              <a:rPr lang="zh-CN" altLang="en-US" sz="1400" dirty="0"/>
              <a:t>  </a:t>
            </a:r>
            <a:r>
              <a:rPr lang="en-US" altLang="zh-CN" sz="1400" dirty="0"/>
              <a:t>.</a:t>
            </a:r>
            <a:r>
              <a:rPr lang="en-US" altLang="zh-CN" sz="1400" dirty="0" err="1"/>
              <a:t>placeholderFont</a:t>
            </a:r>
            <a:r>
              <a:rPr lang="en-US" altLang="zh-CN" sz="1400" dirty="0"/>
              <a:t>({ size: 14, weight: 400 })   //</a:t>
            </a:r>
            <a:r>
              <a:rPr lang="zh-CN" altLang="en-US" sz="1400" dirty="0"/>
              <a:t>设置</a:t>
            </a:r>
            <a:r>
              <a:rPr lang="en-US" altLang="zh-CN" sz="1400" dirty="0"/>
              <a:t>placeholder</a:t>
            </a:r>
            <a:r>
              <a:rPr lang="zh-CN" altLang="en-US" sz="1400" dirty="0"/>
              <a:t>文本样式</a:t>
            </a:r>
          </a:p>
          <a:p>
            <a:pPr marL="0" indent="0">
              <a:buNone/>
            </a:pPr>
            <a:r>
              <a:rPr lang="zh-CN" altLang="en-US" sz="1400" dirty="0"/>
              <a:t>  </a:t>
            </a:r>
            <a:r>
              <a:rPr lang="en-US" altLang="zh-CN" sz="1400" dirty="0"/>
              <a:t>.</a:t>
            </a:r>
            <a:r>
              <a:rPr lang="en-US" altLang="zh-CN" sz="1400" dirty="0" err="1"/>
              <a:t>caretColor</a:t>
            </a:r>
            <a:r>
              <a:rPr lang="en-US" altLang="zh-CN" sz="1400" dirty="0"/>
              <a:t>(</a:t>
            </a:r>
            <a:r>
              <a:rPr lang="en-US" altLang="zh-CN" sz="1400" dirty="0" err="1"/>
              <a:t>Color.Blue</a:t>
            </a:r>
            <a:r>
              <a:rPr lang="en-US" altLang="zh-CN" sz="1400" dirty="0"/>
              <a:t>) 		//</a:t>
            </a:r>
            <a:r>
              <a:rPr lang="zh-CN" altLang="en-US" sz="1400" dirty="0"/>
              <a:t>设置输入框光标颜色</a:t>
            </a:r>
          </a:p>
          <a:p>
            <a:pPr marL="0" indent="0">
              <a:buNone/>
            </a:pPr>
            <a:r>
              <a:rPr lang="zh-CN" altLang="en-US" sz="1400" dirty="0"/>
              <a:t>  </a:t>
            </a:r>
            <a:r>
              <a:rPr lang="en-US" altLang="zh-CN" sz="1400" dirty="0"/>
              <a:t>.width(300)</a:t>
            </a:r>
          </a:p>
          <a:p>
            <a:pPr marL="0" indent="0">
              <a:buNone/>
            </a:pPr>
            <a:r>
              <a:rPr lang="en-US" altLang="zh-CN" sz="1400" dirty="0"/>
              <a:t>  .height(40)</a:t>
            </a:r>
          </a:p>
          <a:p>
            <a:pPr marL="0" indent="0">
              <a:buNone/>
            </a:pPr>
            <a:r>
              <a:rPr lang="en-US" altLang="zh-CN" sz="1400" dirty="0"/>
              <a:t>  .margin(20)</a:t>
            </a:r>
          </a:p>
          <a:p>
            <a:pPr marL="0" indent="0">
              <a:buNone/>
            </a:pPr>
            <a:r>
              <a:rPr lang="en-US" altLang="zh-CN" sz="1400" dirty="0"/>
              <a:t>  .</a:t>
            </a:r>
            <a:r>
              <a:rPr lang="en-US" altLang="zh-CN" sz="1400" dirty="0" err="1"/>
              <a:t>fontSize</a:t>
            </a:r>
            <a:r>
              <a:rPr lang="en-US" altLang="zh-CN" sz="1400" dirty="0"/>
              <a:t>(24)</a:t>
            </a:r>
          </a:p>
          <a:p>
            <a:pPr marL="0" indent="0">
              <a:buNone/>
            </a:pPr>
            <a:r>
              <a:rPr lang="en-US" altLang="zh-CN" sz="1400" dirty="0"/>
              <a:t>  .</a:t>
            </a:r>
            <a:r>
              <a:rPr lang="en-US" altLang="zh-CN" sz="1400" dirty="0" err="1"/>
              <a:t>fontColor</a:t>
            </a:r>
            <a:r>
              <a:rPr lang="en-US" altLang="zh-CN" sz="1400" dirty="0"/>
              <a:t>(</a:t>
            </a:r>
            <a:r>
              <a:rPr lang="en-US" altLang="zh-CN" sz="1400" dirty="0" err="1"/>
              <a:t>Color.Black</a:t>
            </a:r>
            <a:r>
              <a:rPr lang="en-US" altLang="zh-CN" sz="1400" dirty="0"/>
              <a:t>)</a:t>
            </a:r>
          </a:p>
          <a:p>
            <a:pPr marL="0" indent="0">
              <a:buNone/>
            </a:pPr>
            <a:endParaRPr lang="en-US" altLang="zh-CN" sz="1400" dirty="0"/>
          </a:p>
        </p:txBody>
      </p:sp>
      <p:sp>
        <p:nvSpPr>
          <p:cNvPr id="6" name="内容占位符 2"/>
          <p:cNvSpPr txBox="1">
            <a:spLocks/>
          </p:cNvSpPr>
          <p:nvPr/>
        </p:nvSpPr>
        <p:spPr>
          <a:xfrm>
            <a:off x="6439436" y="3131036"/>
            <a:ext cx="7068354" cy="664524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endParaRPr lang="en-US" altLang="zh-CN" sz="1400" dirty="0"/>
          </a:p>
          <a:p>
            <a:pPr marL="0" indent="0">
              <a:buFont typeface="Arial" panose="020B0604020202020204" pitchFamily="34" charset="0"/>
              <a:buNone/>
            </a:pPr>
            <a:r>
              <a:rPr lang="en-US" altLang="zh-CN" sz="1400" dirty="0"/>
              <a:t>//</a:t>
            </a:r>
            <a:r>
              <a:rPr lang="zh-CN" altLang="en-US" sz="1400" dirty="0"/>
              <a:t>密码输入框</a:t>
            </a:r>
          </a:p>
          <a:p>
            <a:pPr marL="0" indent="0">
              <a:buFont typeface="Arial" panose="020B0604020202020204" pitchFamily="34" charset="0"/>
              <a:buNone/>
            </a:pPr>
            <a:r>
              <a:rPr lang="en-US" altLang="zh-CN" sz="1400" dirty="0" err="1"/>
              <a:t>TextInput</a:t>
            </a:r>
            <a:r>
              <a:rPr lang="en-US" altLang="zh-CN" sz="1400" dirty="0"/>
              <a:t>({ placeholder: '</a:t>
            </a:r>
            <a:r>
              <a:rPr lang="zh-CN" altLang="en-US" sz="1400" dirty="0"/>
              <a:t>请输入密码</a:t>
            </a:r>
            <a:r>
              <a:rPr lang="en-US" altLang="zh-CN" sz="1400" dirty="0"/>
              <a:t>...' })</a:t>
            </a:r>
          </a:p>
          <a:p>
            <a:pPr marL="0" indent="0">
              <a:buFont typeface="Arial" panose="020B0604020202020204" pitchFamily="34" charset="0"/>
              <a:buNone/>
            </a:pPr>
            <a:r>
              <a:rPr lang="en-US" altLang="zh-CN" sz="1400" dirty="0"/>
              <a:t>  .width(300)</a:t>
            </a:r>
          </a:p>
          <a:p>
            <a:pPr marL="0" indent="0">
              <a:buFont typeface="Arial" panose="020B0604020202020204" pitchFamily="34" charset="0"/>
              <a:buNone/>
            </a:pPr>
            <a:r>
              <a:rPr lang="en-US" altLang="zh-CN" sz="1400" dirty="0"/>
              <a:t>  .height(40)</a:t>
            </a:r>
          </a:p>
          <a:p>
            <a:pPr marL="0" indent="0">
              <a:buFont typeface="Arial" panose="020B0604020202020204" pitchFamily="34" charset="0"/>
              <a:buNone/>
            </a:pPr>
            <a:r>
              <a:rPr lang="en-US" altLang="zh-CN" sz="1400" dirty="0"/>
              <a:t>  .margin(20)</a:t>
            </a:r>
          </a:p>
          <a:p>
            <a:pPr marL="0" indent="0">
              <a:buFont typeface="Arial" panose="020B0604020202020204" pitchFamily="34" charset="0"/>
              <a:buNone/>
            </a:pPr>
            <a:r>
              <a:rPr lang="en-US" altLang="zh-CN" sz="1400" dirty="0"/>
              <a:t>  .</a:t>
            </a:r>
            <a:r>
              <a:rPr lang="en-US" altLang="zh-CN" sz="1400" dirty="0" err="1"/>
              <a:t>fontSize</a:t>
            </a:r>
            <a:r>
              <a:rPr lang="en-US" altLang="zh-CN" sz="1400" dirty="0"/>
              <a:t>(24)</a:t>
            </a:r>
          </a:p>
          <a:p>
            <a:pPr marL="0" indent="0">
              <a:buFont typeface="Arial" panose="020B0604020202020204" pitchFamily="34" charset="0"/>
              <a:buNone/>
            </a:pPr>
            <a:r>
              <a:rPr lang="en-US" altLang="zh-CN" sz="1400" dirty="0"/>
              <a:t>  .type(</a:t>
            </a:r>
            <a:r>
              <a:rPr lang="en-US" altLang="zh-CN" sz="1400" dirty="0" err="1"/>
              <a:t>InputType.Password</a:t>
            </a:r>
            <a:r>
              <a:rPr lang="en-US" altLang="zh-CN" sz="1400" dirty="0"/>
              <a:t>)     //</a:t>
            </a:r>
            <a:r>
              <a:rPr lang="zh-CN" altLang="en-US" sz="1400" dirty="0"/>
              <a:t>密码类型</a:t>
            </a:r>
          </a:p>
          <a:p>
            <a:pPr marL="0" indent="0">
              <a:buFont typeface="Arial" panose="020B0604020202020204" pitchFamily="34" charset="0"/>
              <a:buNone/>
            </a:pPr>
            <a:r>
              <a:rPr lang="zh-CN" altLang="en-US" sz="1400" dirty="0"/>
              <a:t>  </a:t>
            </a:r>
            <a:r>
              <a:rPr lang="en-US" altLang="zh-CN" sz="1400" dirty="0"/>
              <a:t>.</a:t>
            </a:r>
            <a:r>
              <a:rPr lang="en-US" altLang="zh-CN" sz="1400" dirty="0" err="1"/>
              <a:t>maxLength</a:t>
            </a:r>
            <a:r>
              <a:rPr lang="en-US" altLang="zh-CN" sz="1400" dirty="0"/>
              <a:t>(9)      //</a:t>
            </a:r>
            <a:r>
              <a:rPr lang="zh-CN" altLang="en-US" sz="1400" dirty="0"/>
              <a:t>设置文本的最大输入字符数</a:t>
            </a:r>
          </a:p>
          <a:p>
            <a:pPr marL="0" indent="0">
              <a:buFont typeface="Arial" panose="020B0604020202020204" pitchFamily="34" charset="0"/>
              <a:buNone/>
            </a:pPr>
            <a:r>
              <a:rPr lang="zh-CN" altLang="en-US" sz="1400" dirty="0"/>
              <a:t>  </a:t>
            </a:r>
            <a:r>
              <a:rPr lang="en-US" altLang="zh-CN" sz="1400" dirty="0"/>
              <a:t>.</a:t>
            </a:r>
            <a:r>
              <a:rPr lang="en-US" altLang="zh-CN" sz="1400" dirty="0" err="1"/>
              <a:t>showPasswordIcon</a:t>
            </a:r>
            <a:r>
              <a:rPr lang="en-US" altLang="zh-CN" sz="1400" dirty="0"/>
              <a:t>(true)     //</a:t>
            </a:r>
            <a:r>
              <a:rPr lang="zh-CN" altLang="en-US" sz="1400" dirty="0"/>
              <a:t>输入框末尾的图标显示</a:t>
            </a:r>
          </a:p>
        </p:txBody>
      </p:sp>
      <p:pic>
        <p:nvPicPr>
          <p:cNvPr id="7" name="图片 6">
            <a:extLst>
              <a:ext uri="{FF2B5EF4-FFF2-40B4-BE49-F238E27FC236}">
                <a16:creationId xmlns:a16="http://schemas.microsoft.com/office/drawing/2014/main" id="{C9594102-41F8-C664-21ED-075285D3E89B}"/>
              </a:ext>
            </a:extLst>
          </p:cNvPr>
          <p:cNvPicPr>
            <a:picLocks noChangeAspect="1"/>
          </p:cNvPicPr>
          <p:nvPr/>
        </p:nvPicPr>
        <p:blipFill>
          <a:blip r:embed="rId2"/>
          <a:stretch>
            <a:fillRect/>
          </a:stretch>
        </p:blipFill>
        <p:spPr>
          <a:xfrm>
            <a:off x="9705854" y="569343"/>
            <a:ext cx="2037152" cy="4160808"/>
          </a:xfrm>
          <a:prstGeom prst="rect">
            <a:avLst/>
          </a:prstGeom>
        </p:spPr>
      </p:pic>
    </p:spTree>
    <p:extLst>
      <p:ext uri="{BB962C8B-B14F-4D97-AF65-F5344CB8AC3E}">
        <p14:creationId xmlns:p14="http://schemas.microsoft.com/office/powerpoint/2010/main" val="129454351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299156" y="1075642"/>
            <a:ext cx="5771345" cy="5782358"/>
          </a:xfrm>
        </p:spPr>
        <p:txBody>
          <a:bodyPr>
            <a:normAutofit/>
          </a:bodyPr>
          <a:lstStyle/>
          <a:p>
            <a:pPr marL="0" indent="0">
              <a:buNone/>
            </a:pPr>
            <a:r>
              <a:rPr lang="en-US" altLang="zh-CN" sz="1400" dirty="0" err="1"/>
              <a:t>TextInput</a:t>
            </a:r>
            <a:r>
              <a:rPr lang="zh-CN" altLang="en-US" sz="1400" dirty="0"/>
              <a:t>常见的属性说明如下。</a:t>
            </a:r>
          </a:p>
          <a:p>
            <a:pPr marL="0" indent="0">
              <a:buNone/>
            </a:pPr>
            <a:r>
              <a:rPr lang="en-US" altLang="zh-CN" sz="1400" dirty="0"/>
              <a:t>type</a:t>
            </a:r>
            <a:r>
              <a:rPr lang="zh-CN" altLang="en-US" sz="1400" dirty="0"/>
              <a:t>：设置输入框类型。默认值是</a:t>
            </a:r>
            <a:r>
              <a:rPr lang="en-US" altLang="zh-CN" sz="1400" dirty="0" err="1"/>
              <a:t>InputType.Normal</a:t>
            </a:r>
            <a:r>
              <a:rPr lang="zh-CN" altLang="en-US" sz="1400" dirty="0"/>
              <a:t>。</a:t>
            </a:r>
          </a:p>
          <a:p>
            <a:pPr marL="0" indent="0">
              <a:buNone/>
            </a:pPr>
            <a:r>
              <a:rPr lang="en-US" altLang="zh-CN" sz="1400" dirty="0" err="1"/>
              <a:t>placeholderColor</a:t>
            </a:r>
            <a:r>
              <a:rPr lang="zh-CN" altLang="en-US" sz="1400" dirty="0"/>
              <a:t>：设置</a:t>
            </a:r>
            <a:r>
              <a:rPr lang="en-US" altLang="zh-CN" sz="1400" dirty="0"/>
              <a:t>placeholder</a:t>
            </a:r>
            <a:r>
              <a:rPr lang="zh-CN" altLang="en-US" sz="1400" dirty="0"/>
              <a:t>文本颜色。</a:t>
            </a:r>
          </a:p>
          <a:p>
            <a:pPr marL="0" indent="0">
              <a:buNone/>
            </a:pPr>
            <a:r>
              <a:rPr lang="en-US" altLang="zh-CN" sz="1400" dirty="0" err="1"/>
              <a:t>placeholderFont</a:t>
            </a:r>
            <a:r>
              <a:rPr lang="zh-CN" altLang="en-US" sz="1400" dirty="0"/>
              <a:t>：设置</a:t>
            </a:r>
            <a:r>
              <a:rPr lang="en-US" altLang="zh-CN" sz="1400" dirty="0"/>
              <a:t>placeholder</a:t>
            </a:r>
            <a:r>
              <a:rPr lang="zh-CN" altLang="en-US" sz="1400" dirty="0"/>
              <a:t>文本样式。</a:t>
            </a:r>
          </a:p>
          <a:p>
            <a:pPr marL="0" indent="0">
              <a:buNone/>
            </a:pPr>
            <a:r>
              <a:rPr lang="en-US" altLang="zh-CN" sz="1400" dirty="0" err="1"/>
              <a:t>enterKeyType</a:t>
            </a:r>
            <a:r>
              <a:rPr lang="zh-CN" altLang="en-US" sz="1400" dirty="0"/>
              <a:t>：设置输入法回车键类型，目前仅支持默认类型显示。</a:t>
            </a:r>
          </a:p>
          <a:p>
            <a:pPr marL="0" indent="0">
              <a:buNone/>
            </a:pPr>
            <a:r>
              <a:rPr lang="en-US" altLang="zh-CN" sz="1400" dirty="0" err="1"/>
              <a:t>caretColor</a:t>
            </a:r>
            <a:r>
              <a:rPr lang="zh-CN" altLang="en-US" sz="1400" dirty="0"/>
              <a:t>：设置输入框光标颜色。</a:t>
            </a:r>
          </a:p>
          <a:p>
            <a:pPr marL="0" indent="0">
              <a:buNone/>
            </a:pPr>
            <a:r>
              <a:rPr lang="en-US" altLang="zh-CN" sz="1400" dirty="0" err="1"/>
              <a:t>maxLength</a:t>
            </a:r>
            <a:r>
              <a:rPr lang="zh-CN" altLang="en-US" sz="1400" dirty="0"/>
              <a:t>：设置文本的最大输入字符数。</a:t>
            </a:r>
            <a:endParaRPr lang="en-US" altLang="zh-CN" sz="1400" dirty="0"/>
          </a:p>
        </p:txBody>
      </p:sp>
    </p:spTree>
    <p:extLst>
      <p:ext uri="{BB962C8B-B14F-4D97-AF65-F5344CB8AC3E}">
        <p14:creationId xmlns:p14="http://schemas.microsoft.com/office/powerpoint/2010/main" val="3562912166"/>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96880" y="426219"/>
            <a:ext cx="10515600" cy="1325563"/>
          </a:xfrm>
        </p:spPr>
        <p:txBody>
          <a:bodyPr/>
          <a:lstStyle/>
          <a:p>
            <a:r>
              <a:rPr lang="en-US" altLang="zh-CN" dirty="0"/>
              <a:t>4.4.30  </a:t>
            </a:r>
            <a:r>
              <a:rPr lang="en-US" altLang="zh-CN" dirty="0" err="1"/>
              <a:t>TextPicker</a:t>
            </a:r>
            <a:endParaRPr lang="en-US" altLang="zh-CN" dirty="0"/>
          </a:p>
        </p:txBody>
      </p:sp>
      <p:sp>
        <p:nvSpPr>
          <p:cNvPr id="3" name="内容占位符 2"/>
          <p:cNvSpPr>
            <a:spLocks noGrp="1"/>
          </p:cNvSpPr>
          <p:nvPr>
            <p:ph idx="1"/>
          </p:nvPr>
        </p:nvSpPr>
        <p:spPr>
          <a:xfrm>
            <a:off x="796880" y="1751783"/>
            <a:ext cx="5771345" cy="5782358"/>
          </a:xfrm>
        </p:spPr>
        <p:txBody>
          <a:bodyPr>
            <a:normAutofit/>
          </a:bodyPr>
          <a:lstStyle/>
          <a:p>
            <a:pPr marL="0" indent="0">
              <a:buNone/>
            </a:pPr>
            <a:r>
              <a:rPr lang="en-US" altLang="zh-CN" sz="1400" dirty="0" err="1"/>
              <a:t>TextPicker</a:t>
            </a:r>
            <a:r>
              <a:rPr lang="zh-CN" altLang="en-US" sz="1400" dirty="0"/>
              <a:t>是滑动选择文本内容的组件。</a:t>
            </a:r>
          </a:p>
          <a:p>
            <a:pPr marL="0" indent="0">
              <a:buNone/>
            </a:pPr>
            <a:r>
              <a:rPr lang="en-US" altLang="zh-CN" sz="1400" dirty="0" err="1"/>
              <a:t>TextPicker</a:t>
            </a:r>
            <a:r>
              <a:rPr lang="zh-CN" altLang="en-US" sz="1400" dirty="0"/>
              <a:t>示例如下：</a:t>
            </a:r>
          </a:p>
          <a:p>
            <a:pPr marL="0" indent="0">
              <a:buNone/>
            </a:pPr>
            <a:r>
              <a:rPr lang="en-US" altLang="zh-CN" sz="1400" dirty="0"/>
              <a:t>//</a:t>
            </a:r>
            <a:r>
              <a:rPr lang="zh-CN" altLang="en-US" sz="1400" dirty="0"/>
              <a:t>文本输入框</a:t>
            </a:r>
          </a:p>
          <a:p>
            <a:pPr marL="0" indent="0">
              <a:buNone/>
            </a:pPr>
            <a:r>
              <a:rPr lang="en-US" altLang="zh-CN" sz="1400" dirty="0" err="1"/>
              <a:t>TextPicker</a:t>
            </a:r>
            <a:r>
              <a:rPr lang="en-US" altLang="zh-CN" sz="1400" dirty="0"/>
              <a:t>({</a:t>
            </a:r>
          </a:p>
          <a:p>
            <a:pPr marL="0" indent="0">
              <a:buNone/>
            </a:pPr>
            <a:r>
              <a:rPr lang="en-US" altLang="zh-CN" sz="1400" dirty="0"/>
              <a:t>  //</a:t>
            </a:r>
            <a:r>
              <a:rPr lang="zh-CN" altLang="en-US" sz="1400" dirty="0"/>
              <a:t>选择器的数据选择列表</a:t>
            </a:r>
          </a:p>
          <a:p>
            <a:pPr marL="0" indent="0">
              <a:buNone/>
            </a:pPr>
            <a:r>
              <a:rPr lang="zh-CN" altLang="en-US" sz="1400" dirty="0"/>
              <a:t>  </a:t>
            </a:r>
            <a:r>
              <a:rPr lang="en-US" altLang="zh-CN" sz="1400" dirty="0"/>
              <a:t>range: ['Java</a:t>
            </a:r>
            <a:r>
              <a:rPr lang="zh-CN" altLang="en-US" sz="1400" dirty="0"/>
              <a:t>核心编程</a:t>
            </a:r>
            <a:r>
              <a:rPr lang="en-US" altLang="zh-CN" sz="1400" dirty="0"/>
              <a:t>', '</a:t>
            </a:r>
            <a:r>
              <a:rPr lang="zh-CN" altLang="en-US" sz="1400" dirty="0"/>
              <a:t>轻量级</a:t>
            </a:r>
            <a:r>
              <a:rPr lang="en-US" altLang="zh-CN" sz="1400" dirty="0"/>
              <a:t>Java EE</a:t>
            </a:r>
            <a:r>
              <a:rPr lang="zh-CN" altLang="en-US" sz="1400" dirty="0"/>
              <a:t>企业应用开发实战</a:t>
            </a:r>
            <a:r>
              <a:rPr lang="en-US" altLang="zh-CN" sz="1400" dirty="0"/>
              <a:t>', '</a:t>
            </a:r>
            <a:r>
              <a:rPr lang="zh-CN" altLang="en-US" sz="1400" dirty="0"/>
              <a:t>鸿蒙</a:t>
            </a:r>
            <a:r>
              <a:rPr lang="en-US" altLang="zh-CN" sz="1400" dirty="0" err="1"/>
              <a:t>HarmonyOS</a:t>
            </a:r>
            <a:r>
              <a:rPr lang="zh-CN" altLang="en-US" sz="1400" dirty="0"/>
              <a:t>手机应用开发实战</a:t>
            </a:r>
            <a:r>
              <a:rPr lang="en-US" altLang="zh-CN" sz="1400" dirty="0"/>
              <a:t>', </a:t>
            </a:r>
          </a:p>
          <a:p>
            <a:pPr marL="0" indent="0">
              <a:buNone/>
            </a:pPr>
            <a:endParaRPr lang="en-US" altLang="zh-CN" sz="1400" dirty="0"/>
          </a:p>
          <a:p>
            <a:pPr marL="0" indent="0">
              <a:buNone/>
            </a:pPr>
            <a:r>
              <a:rPr lang="en-US" altLang="zh-CN" sz="1400" dirty="0"/>
              <a:t>'Node.js+Express+MongoDB+Vue.js</a:t>
            </a:r>
            <a:r>
              <a:rPr lang="zh-CN" altLang="en-US" sz="1400" dirty="0"/>
              <a:t>全栈开发实战</a:t>
            </a:r>
            <a:r>
              <a:rPr lang="en-US" altLang="zh-CN" sz="1400" dirty="0"/>
              <a:t>'],</a:t>
            </a:r>
          </a:p>
          <a:p>
            <a:pPr marL="0" indent="0">
              <a:buNone/>
            </a:pPr>
            <a:r>
              <a:rPr lang="en-US" altLang="zh-CN" sz="1400" dirty="0"/>
              <a:t>  //</a:t>
            </a:r>
            <a:r>
              <a:rPr lang="zh-CN" altLang="en-US" sz="1400" dirty="0"/>
              <a:t>设置默认选中项在数组中的索引值。默认值是</a:t>
            </a:r>
            <a:r>
              <a:rPr lang="en-US" altLang="zh-CN" sz="1400" dirty="0"/>
              <a:t>0</a:t>
            </a:r>
          </a:p>
          <a:p>
            <a:pPr marL="0" indent="0">
              <a:buNone/>
            </a:pPr>
            <a:r>
              <a:rPr lang="en-US" altLang="zh-CN" sz="1400" dirty="0"/>
              <a:t>  selected: 1</a:t>
            </a:r>
          </a:p>
          <a:p>
            <a:pPr marL="0" indent="0">
              <a:buNone/>
            </a:pPr>
            <a:r>
              <a:rPr lang="en-US" altLang="zh-CN" sz="1400" dirty="0"/>
              <a:t>}).</a:t>
            </a:r>
            <a:r>
              <a:rPr lang="en-US" altLang="zh-CN" sz="1400" dirty="0" err="1"/>
              <a:t>defaultPickerItemHeight</a:t>
            </a:r>
            <a:r>
              <a:rPr lang="en-US" altLang="zh-CN" sz="1400" dirty="0"/>
              <a:t>(30)//</a:t>
            </a:r>
            <a:r>
              <a:rPr lang="zh-CN" altLang="en-US" sz="1400" dirty="0"/>
              <a:t>设置</a:t>
            </a:r>
            <a:r>
              <a:rPr lang="en-US" altLang="zh-CN" sz="1400" dirty="0"/>
              <a:t>Picker</a:t>
            </a:r>
            <a:r>
              <a:rPr lang="zh-CN" altLang="en-US" sz="1400" dirty="0"/>
              <a:t>各选择项的高度</a:t>
            </a:r>
            <a:endParaRPr lang="en-US" altLang="zh-CN" sz="1400" dirty="0"/>
          </a:p>
        </p:txBody>
      </p:sp>
      <p:pic>
        <p:nvPicPr>
          <p:cNvPr id="6" name="图片 5">
            <a:extLst>
              <a:ext uri="{FF2B5EF4-FFF2-40B4-BE49-F238E27FC236}">
                <a16:creationId xmlns:a16="http://schemas.microsoft.com/office/drawing/2014/main" id="{502F4C79-5C84-5D75-B1F8-6E23BD7A4384}"/>
              </a:ext>
            </a:extLst>
          </p:cNvPr>
          <p:cNvPicPr>
            <a:picLocks noChangeAspect="1"/>
          </p:cNvPicPr>
          <p:nvPr/>
        </p:nvPicPr>
        <p:blipFill>
          <a:blip r:embed="rId2"/>
          <a:stretch>
            <a:fillRect/>
          </a:stretch>
        </p:blipFill>
        <p:spPr>
          <a:xfrm>
            <a:off x="7050601" y="0"/>
            <a:ext cx="3450657" cy="6858000"/>
          </a:xfrm>
          <a:prstGeom prst="rect">
            <a:avLst/>
          </a:prstGeom>
        </p:spPr>
      </p:pic>
    </p:spTree>
    <p:extLst>
      <p:ext uri="{BB962C8B-B14F-4D97-AF65-F5344CB8AC3E}">
        <p14:creationId xmlns:p14="http://schemas.microsoft.com/office/powerpoint/2010/main" val="372563609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br>
              <a:rPr lang="en-US" altLang="zh-CN" dirty="0"/>
            </a:br>
            <a:r>
              <a:rPr lang="en-US" altLang="zh-CN" dirty="0"/>
              <a:t>4.1.1  </a:t>
            </a:r>
            <a:r>
              <a:rPr lang="en-US" altLang="zh-CN" dirty="0" err="1"/>
              <a:t>ArkUI</a:t>
            </a:r>
            <a:r>
              <a:rPr lang="zh-CN" altLang="en-US" dirty="0"/>
              <a:t>的基本概念</a:t>
            </a:r>
          </a:p>
        </p:txBody>
      </p:sp>
      <p:sp>
        <p:nvSpPr>
          <p:cNvPr id="3" name="内容占位符 2"/>
          <p:cNvSpPr>
            <a:spLocks noGrp="1"/>
          </p:cNvSpPr>
          <p:nvPr>
            <p:ph idx="1"/>
          </p:nvPr>
        </p:nvSpPr>
        <p:spPr/>
        <p:txBody>
          <a:bodyPr>
            <a:normAutofit/>
          </a:bodyPr>
          <a:lstStyle/>
          <a:p>
            <a:pPr marL="0" indent="0">
              <a:buNone/>
            </a:pPr>
            <a:r>
              <a:rPr lang="en-US" altLang="zh-CN" dirty="0" err="1"/>
              <a:t>ArkUI</a:t>
            </a:r>
            <a:r>
              <a:rPr lang="zh-CN" altLang="en-US" dirty="0"/>
              <a:t>的基本概念分为以下两部分：</a:t>
            </a:r>
          </a:p>
          <a:p>
            <a:r>
              <a:rPr lang="zh-CN" altLang="en-US" dirty="0">
                <a:solidFill>
                  <a:srgbClr val="00B0F0"/>
                </a:solidFill>
              </a:rPr>
              <a:t>组件：组件是界面搭建与显示的最小单位。开发者通过多种组件的组合构建出满足自身应用诉求的完整界面。</a:t>
            </a:r>
          </a:p>
          <a:p>
            <a:r>
              <a:rPr lang="zh-CN" altLang="en-US" dirty="0">
                <a:solidFill>
                  <a:srgbClr val="00B0F0"/>
                </a:solidFill>
              </a:rPr>
              <a:t>页面：</a:t>
            </a:r>
            <a:r>
              <a:rPr lang="en-US" altLang="zh-CN" dirty="0">
                <a:solidFill>
                  <a:srgbClr val="00B0F0"/>
                </a:solidFill>
              </a:rPr>
              <a:t>Page</a:t>
            </a:r>
            <a:r>
              <a:rPr lang="zh-CN" altLang="en-US" dirty="0">
                <a:solidFill>
                  <a:srgbClr val="00B0F0"/>
                </a:solidFill>
              </a:rPr>
              <a:t>页面是</a:t>
            </a:r>
            <a:r>
              <a:rPr lang="en-US" altLang="zh-CN" dirty="0" err="1">
                <a:solidFill>
                  <a:srgbClr val="00B0F0"/>
                </a:solidFill>
              </a:rPr>
              <a:t>ArkUI</a:t>
            </a:r>
            <a:r>
              <a:rPr lang="zh-CN" altLang="en-US" dirty="0">
                <a:solidFill>
                  <a:srgbClr val="00B0F0"/>
                </a:solidFill>
              </a:rPr>
              <a:t>最小的调度分隔单位。开发者可以将应用设计为多个功能页面，每个页面进行单独的文件管理，并通过页面路由</a:t>
            </a:r>
            <a:r>
              <a:rPr lang="en-US" altLang="zh-CN" dirty="0">
                <a:solidFill>
                  <a:srgbClr val="00B0F0"/>
                </a:solidFill>
              </a:rPr>
              <a:t>API</a:t>
            </a:r>
            <a:r>
              <a:rPr lang="zh-CN" altLang="en-US" dirty="0">
                <a:solidFill>
                  <a:srgbClr val="00B0F0"/>
                </a:solidFill>
              </a:rPr>
              <a:t>完成页面间的调度管理，以实现应用内功能的解耦。</a:t>
            </a:r>
          </a:p>
        </p:txBody>
      </p:sp>
    </p:spTree>
    <p:extLst>
      <p:ext uri="{BB962C8B-B14F-4D97-AF65-F5344CB8AC3E}">
        <p14:creationId xmlns:p14="http://schemas.microsoft.com/office/powerpoint/2010/main" val="108732728"/>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96880" y="426219"/>
            <a:ext cx="10515600" cy="1325563"/>
          </a:xfrm>
        </p:spPr>
        <p:txBody>
          <a:bodyPr/>
          <a:lstStyle/>
          <a:p>
            <a:r>
              <a:rPr lang="en-US" altLang="zh-CN" dirty="0"/>
              <a:t>4.4.31  </a:t>
            </a:r>
            <a:r>
              <a:rPr lang="en-US" altLang="zh-CN" dirty="0" err="1"/>
              <a:t>TextTimer</a:t>
            </a:r>
            <a:endParaRPr lang="en-US" altLang="zh-CN" dirty="0"/>
          </a:p>
        </p:txBody>
      </p:sp>
      <p:sp>
        <p:nvSpPr>
          <p:cNvPr id="3" name="内容占位符 2"/>
          <p:cNvSpPr>
            <a:spLocks noGrp="1"/>
          </p:cNvSpPr>
          <p:nvPr>
            <p:ph idx="1"/>
          </p:nvPr>
        </p:nvSpPr>
        <p:spPr>
          <a:xfrm>
            <a:off x="1053977" y="1751781"/>
            <a:ext cx="6428648" cy="6400545"/>
          </a:xfrm>
        </p:spPr>
        <p:txBody>
          <a:bodyPr>
            <a:normAutofit fontScale="77500" lnSpcReduction="20000"/>
          </a:bodyPr>
          <a:lstStyle/>
          <a:p>
            <a:pPr marL="0" indent="0">
              <a:buNone/>
            </a:pPr>
            <a:r>
              <a:rPr lang="en-US" altLang="zh-CN" sz="1400" dirty="0" err="1"/>
              <a:t>TextTimer</a:t>
            </a:r>
            <a:r>
              <a:rPr lang="zh-CN" altLang="en-US" sz="1400" dirty="0"/>
              <a:t>是通过文本显示计时信息并控制其计时器状态的组件。</a:t>
            </a:r>
            <a:r>
              <a:rPr lang="en-US" altLang="zh-CN" sz="1400" dirty="0" err="1"/>
              <a:t>TextTimer</a:t>
            </a:r>
            <a:r>
              <a:rPr lang="zh-CN" altLang="en-US" sz="1400" dirty="0"/>
              <a:t>组件支持绑定一个控制器</a:t>
            </a:r>
            <a:r>
              <a:rPr lang="en-US" altLang="zh-CN" sz="1400" dirty="0" err="1"/>
              <a:t>TextTimerController</a:t>
            </a:r>
            <a:r>
              <a:rPr lang="zh-CN" altLang="en-US" sz="1400" dirty="0"/>
              <a:t>用来控制文本计时器。</a:t>
            </a:r>
          </a:p>
          <a:p>
            <a:pPr marL="0" indent="0">
              <a:buNone/>
            </a:pPr>
            <a:r>
              <a:rPr lang="en-US" altLang="zh-CN" sz="1400" dirty="0" err="1"/>
              <a:t>TextTimer</a:t>
            </a:r>
            <a:r>
              <a:rPr lang="zh-CN" altLang="en-US" sz="1400" dirty="0"/>
              <a:t>示例如下：</a:t>
            </a:r>
          </a:p>
          <a:p>
            <a:pPr marL="0" indent="0">
              <a:buNone/>
            </a:pPr>
            <a:r>
              <a:rPr lang="en-US" altLang="zh-CN" sz="1400" dirty="0"/>
              <a:t>//</a:t>
            </a:r>
            <a:r>
              <a:rPr lang="en-US" altLang="zh-CN" sz="1400" dirty="0" err="1"/>
              <a:t>TextTimer</a:t>
            </a:r>
            <a:r>
              <a:rPr lang="zh-CN" altLang="en-US" sz="1400" dirty="0"/>
              <a:t>组件的控制器</a:t>
            </a:r>
          </a:p>
          <a:p>
            <a:pPr marL="0" indent="0">
              <a:buNone/>
            </a:pPr>
            <a:r>
              <a:rPr lang="en-US" altLang="zh-CN" sz="1400" dirty="0"/>
              <a:t>private </a:t>
            </a:r>
            <a:r>
              <a:rPr lang="en-US" altLang="zh-CN" sz="1400" dirty="0" err="1"/>
              <a:t>textTimerController</a:t>
            </a:r>
            <a:r>
              <a:rPr lang="en-US" altLang="zh-CN" sz="1400" dirty="0"/>
              <a:t>: </a:t>
            </a:r>
            <a:r>
              <a:rPr lang="en-US" altLang="zh-CN" sz="1400" dirty="0" err="1"/>
              <a:t>TextTimerController</a:t>
            </a:r>
            <a:r>
              <a:rPr lang="en-US" altLang="zh-CN" sz="1400" dirty="0"/>
              <a:t> = new </a:t>
            </a:r>
            <a:r>
              <a:rPr lang="en-US" altLang="zh-CN" sz="1400" dirty="0" err="1"/>
              <a:t>TextTimerController</a:t>
            </a:r>
            <a:r>
              <a:rPr lang="en-US" altLang="zh-CN" sz="1400" dirty="0"/>
              <a:t>()</a:t>
            </a:r>
          </a:p>
          <a:p>
            <a:pPr marL="0" indent="0">
              <a:buNone/>
            </a:pPr>
            <a:endParaRPr lang="en-US" altLang="zh-CN" sz="1400" dirty="0"/>
          </a:p>
          <a:p>
            <a:pPr marL="0" indent="0">
              <a:buNone/>
            </a:pPr>
            <a:r>
              <a:rPr lang="en-US" altLang="zh-CN" sz="1400" dirty="0"/>
              <a:t>//</a:t>
            </a:r>
            <a:r>
              <a:rPr lang="zh-CN" altLang="en-US" sz="1400" dirty="0"/>
              <a:t>定义</a:t>
            </a:r>
            <a:r>
              <a:rPr lang="en-US" altLang="zh-CN" sz="1400" dirty="0" err="1"/>
              <a:t>TextTimer</a:t>
            </a:r>
            <a:r>
              <a:rPr lang="zh-CN" altLang="en-US" sz="1400" dirty="0"/>
              <a:t>组件</a:t>
            </a:r>
          </a:p>
          <a:p>
            <a:pPr marL="0" indent="0">
              <a:buNone/>
            </a:pPr>
            <a:r>
              <a:rPr lang="en-US" altLang="zh-CN" sz="1400" dirty="0" err="1"/>
              <a:t>TextTimer</a:t>
            </a:r>
            <a:r>
              <a:rPr lang="en-US" altLang="zh-CN" sz="1400" dirty="0"/>
              <a:t>({ controller: </a:t>
            </a:r>
            <a:r>
              <a:rPr lang="en-US" altLang="zh-CN" sz="1400" dirty="0" err="1"/>
              <a:t>this.textTimerController</a:t>
            </a:r>
            <a:r>
              <a:rPr lang="en-US" altLang="zh-CN" sz="1400" dirty="0"/>
              <a:t>,</a:t>
            </a:r>
          </a:p>
          <a:p>
            <a:pPr marL="0" indent="0">
              <a:buNone/>
            </a:pPr>
            <a:r>
              <a:rPr lang="en-US" altLang="zh-CN" sz="1400" dirty="0"/>
              <a:t>  </a:t>
            </a:r>
            <a:r>
              <a:rPr lang="en-US" altLang="zh-CN" sz="1400" dirty="0" err="1"/>
              <a:t>isCountDown</a:t>
            </a:r>
            <a:r>
              <a:rPr lang="en-US" altLang="zh-CN" sz="1400" dirty="0"/>
              <a:t>: true, 		//</a:t>
            </a:r>
            <a:r>
              <a:rPr lang="zh-CN" altLang="en-US" sz="1400" dirty="0"/>
              <a:t>是否倒计时。默认值为</a:t>
            </a:r>
            <a:r>
              <a:rPr lang="en-US" altLang="zh-CN" sz="1400" dirty="0"/>
              <a:t>false</a:t>
            </a:r>
          </a:p>
          <a:p>
            <a:pPr marL="0" indent="0">
              <a:buNone/>
            </a:pPr>
            <a:r>
              <a:rPr lang="en-US" altLang="zh-CN" sz="1400" dirty="0"/>
              <a:t>  count: 30000 }) 		//</a:t>
            </a:r>
            <a:r>
              <a:rPr lang="zh-CN" altLang="en-US" sz="1400" dirty="0"/>
              <a:t>倒计时时间，单位为毫秒</a:t>
            </a:r>
          </a:p>
          <a:p>
            <a:pPr marL="0" indent="0">
              <a:buNone/>
            </a:pPr>
            <a:r>
              <a:rPr lang="zh-CN" altLang="en-US" sz="1400" dirty="0"/>
              <a:t>  </a:t>
            </a:r>
            <a:r>
              <a:rPr lang="en-US" altLang="zh-CN" sz="1400" dirty="0"/>
              <a:t>.format('</a:t>
            </a:r>
            <a:r>
              <a:rPr lang="en-US" altLang="zh-CN" sz="1400" dirty="0" err="1"/>
              <a:t>mm:ss.SS</a:t>
            </a:r>
            <a:r>
              <a:rPr lang="en-US" altLang="zh-CN" sz="1400" dirty="0"/>
              <a:t>') 		//</a:t>
            </a:r>
            <a:r>
              <a:rPr lang="zh-CN" altLang="en-US" sz="1400" dirty="0"/>
              <a:t>格式化</a:t>
            </a:r>
          </a:p>
          <a:p>
            <a:pPr marL="0" indent="0">
              <a:buNone/>
            </a:pPr>
            <a:r>
              <a:rPr lang="zh-CN" altLang="en-US" sz="1400" dirty="0"/>
              <a:t>  </a:t>
            </a:r>
            <a:r>
              <a:rPr lang="en-US" altLang="zh-CN" sz="1400" dirty="0"/>
              <a:t>.</a:t>
            </a:r>
            <a:r>
              <a:rPr lang="en-US" altLang="zh-CN" sz="1400" dirty="0" err="1"/>
              <a:t>fontColor</a:t>
            </a:r>
            <a:r>
              <a:rPr lang="en-US" altLang="zh-CN" sz="1400" dirty="0"/>
              <a:t>(</a:t>
            </a:r>
            <a:r>
              <a:rPr lang="en-US" altLang="zh-CN" sz="1400" dirty="0" err="1"/>
              <a:t>Color.Black</a:t>
            </a:r>
            <a:r>
              <a:rPr lang="en-US" altLang="zh-CN" sz="1400" dirty="0"/>
              <a:t>)	//</a:t>
            </a:r>
            <a:r>
              <a:rPr lang="zh-CN" altLang="en-US" sz="1400" dirty="0"/>
              <a:t>字体颜色</a:t>
            </a:r>
          </a:p>
          <a:p>
            <a:pPr marL="0" indent="0">
              <a:buNone/>
            </a:pPr>
            <a:r>
              <a:rPr lang="zh-CN" altLang="en-US" sz="1400" dirty="0"/>
              <a:t>  </a:t>
            </a:r>
            <a:r>
              <a:rPr lang="en-US" altLang="zh-CN" sz="1400" dirty="0"/>
              <a:t>.</a:t>
            </a:r>
            <a:r>
              <a:rPr lang="en-US" altLang="zh-CN" sz="1400" dirty="0" err="1"/>
              <a:t>fontSize</a:t>
            </a:r>
            <a:r>
              <a:rPr lang="en-US" altLang="zh-CN" sz="1400" dirty="0"/>
              <a:t>(50) 			//</a:t>
            </a:r>
            <a:r>
              <a:rPr lang="zh-CN" altLang="en-US" sz="1400" dirty="0"/>
              <a:t>字体大小</a:t>
            </a:r>
          </a:p>
          <a:p>
            <a:pPr marL="0" indent="0">
              <a:buNone/>
            </a:pPr>
            <a:endParaRPr lang="zh-CN" altLang="en-US" sz="1400" dirty="0"/>
          </a:p>
          <a:p>
            <a:pPr marL="0" indent="0">
              <a:buNone/>
            </a:pPr>
            <a:r>
              <a:rPr lang="en-US" altLang="zh-CN" sz="1400" dirty="0"/>
              <a:t>//</a:t>
            </a:r>
            <a:r>
              <a:rPr lang="zh-CN" altLang="en-US" sz="1400" dirty="0"/>
              <a:t>控制按钮</a:t>
            </a:r>
          </a:p>
          <a:p>
            <a:pPr marL="0" indent="0">
              <a:buNone/>
            </a:pPr>
            <a:r>
              <a:rPr lang="en-US" altLang="zh-CN" sz="1400" dirty="0"/>
              <a:t>Row() {</a:t>
            </a:r>
          </a:p>
          <a:p>
            <a:pPr marL="0" indent="0">
              <a:buNone/>
            </a:pPr>
            <a:r>
              <a:rPr lang="en-US" altLang="zh-CN" sz="1400" dirty="0"/>
              <a:t>  Button("</a:t>
            </a:r>
            <a:r>
              <a:rPr lang="zh-CN" altLang="en-US" sz="1400" dirty="0"/>
              <a:t>开始</a:t>
            </a:r>
            <a:r>
              <a:rPr lang="en-US" altLang="zh-CN" sz="1400" dirty="0"/>
              <a:t>").</a:t>
            </a:r>
            <a:r>
              <a:rPr lang="en-US" altLang="zh-CN" sz="1400" dirty="0" err="1"/>
              <a:t>onClick</a:t>
            </a:r>
            <a:r>
              <a:rPr lang="en-US" altLang="zh-CN" sz="1400" dirty="0"/>
              <a:t>(() =&gt; {</a:t>
            </a:r>
          </a:p>
          <a:p>
            <a:pPr marL="0" indent="0">
              <a:buNone/>
            </a:pPr>
            <a:r>
              <a:rPr lang="en-US" altLang="zh-CN" sz="1400" dirty="0"/>
              <a:t>    </a:t>
            </a:r>
            <a:r>
              <a:rPr lang="en-US" altLang="zh-CN" sz="1400" dirty="0" err="1"/>
              <a:t>this.textTimerController.start</a:t>
            </a:r>
            <a:r>
              <a:rPr lang="en-US" altLang="zh-CN" sz="1400" dirty="0"/>
              <a:t>()</a:t>
            </a:r>
          </a:p>
          <a:p>
            <a:pPr marL="0" indent="0">
              <a:buNone/>
            </a:pPr>
            <a:r>
              <a:rPr lang="en-US" altLang="zh-CN" sz="1400" dirty="0"/>
              <a:t>  })</a:t>
            </a:r>
          </a:p>
          <a:p>
            <a:pPr marL="0" indent="0">
              <a:buNone/>
            </a:pPr>
            <a:r>
              <a:rPr lang="en-US" altLang="zh-CN" sz="1400" dirty="0"/>
              <a:t>  Button("</a:t>
            </a:r>
            <a:r>
              <a:rPr lang="zh-CN" altLang="en-US" sz="1400" dirty="0"/>
              <a:t>暂停</a:t>
            </a:r>
            <a:r>
              <a:rPr lang="en-US" altLang="zh-CN" sz="1400" dirty="0"/>
              <a:t>").</a:t>
            </a:r>
            <a:r>
              <a:rPr lang="en-US" altLang="zh-CN" sz="1400" dirty="0" err="1"/>
              <a:t>onClick</a:t>
            </a:r>
            <a:r>
              <a:rPr lang="en-US" altLang="zh-CN" sz="1400" dirty="0"/>
              <a:t>(() =&gt; {</a:t>
            </a:r>
          </a:p>
          <a:p>
            <a:pPr marL="0" indent="0">
              <a:buNone/>
            </a:pPr>
            <a:r>
              <a:rPr lang="en-US" altLang="zh-CN" sz="1400" dirty="0"/>
              <a:t>    </a:t>
            </a:r>
            <a:r>
              <a:rPr lang="en-US" altLang="zh-CN" sz="1400" dirty="0" err="1"/>
              <a:t>this.textTimerController.pause</a:t>
            </a:r>
            <a:r>
              <a:rPr lang="en-US" altLang="zh-CN" sz="1400" dirty="0"/>
              <a:t>()</a:t>
            </a:r>
          </a:p>
          <a:p>
            <a:pPr marL="0" indent="0">
              <a:buNone/>
            </a:pPr>
            <a:r>
              <a:rPr lang="en-US" altLang="zh-CN" sz="1400" dirty="0"/>
              <a:t>  })</a:t>
            </a:r>
          </a:p>
          <a:p>
            <a:pPr marL="0" indent="0">
              <a:buNone/>
            </a:pPr>
            <a:r>
              <a:rPr lang="en-US" altLang="zh-CN" sz="1400" dirty="0"/>
              <a:t>  Button("</a:t>
            </a:r>
            <a:r>
              <a:rPr lang="zh-CN" altLang="en-US" sz="1400" dirty="0"/>
              <a:t>重置</a:t>
            </a:r>
            <a:r>
              <a:rPr lang="en-US" altLang="zh-CN" sz="1400" dirty="0"/>
              <a:t>").</a:t>
            </a:r>
            <a:r>
              <a:rPr lang="en-US" altLang="zh-CN" sz="1400" dirty="0" err="1"/>
              <a:t>onClick</a:t>
            </a:r>
            <a:r>
              <a:rPr lang="en-US" altLang="zh-CN" sz="1400" dirty="0"/>
              <a:t>(() =&gt; {</a:t>
            </a:r>
          </a:p>
          <a:p>
            <a:pPr marL="0" indent="0">
              <a:buNone/>
            </a:pPr>
            <a:r>
              <a:rPr lang="en-US" altLang="zh-CN" sz="1400" dirty="0"/>
              <a:t>    </a:t>
            </a:r>
            <a:r>
              <a:rPr lang="en-US" altLang="zh-CN" sz="1400" dirty="0" err="1"/>
              <a:t>this.textTimerController.reset</a:t>
            </a:r>
            <a:r>
              <a:rPr lang="en-US" altLang="zh-CN" sz="1400" dirty="0"/>
              <a:t>()</a:t>
            </a:r>
          </a:p>
          <a:p>
            <a:pPr marL="0" indent="0">
              <a:buNone/>
            </a:pPr>
            <a:r>
              <a:rPr lang="en-US" altLang="zh-CN" sz="1400" dirty="0"/>
              <a:t>  })</a:t>
            </a:r>
          </a:p>
          <a:p>
            <a:pPr marL="0" indent="0">
              <a:buNone/>
            </a:pPr>
            <a:r>
              <a:rPr lang="en-US" altLang="zh-CN" sz="1400" dirty="0"/>
              <a:t>}</a:t>
            </a:r>
          </a:p>
        </p:txBody>
      </p:sp>
      <p:pic>
        <p:nvPicPr>
          <p:cNvPr id="6" name="图片 5">
            <a:extLst>
              <a:ext uri="{FF2B5EF4-FFF2-40B4-BE49-F238E27FC236}">
                <a16:creationId xmlns:a16="http://schemas.microsoft.com/office/drawing/2014/main" id="{F34BF77B-DD5B-3A8C-6D7B-A049D1EF6ABD}"/>
              </a:ext>
            </a:extLst>
          </p:cNvPr>
          <p:cNvPicPr>
            <a:picLocks noChangeAspect="1"/>
          </p:cNvPicPr>
          <p:nvPr/>
        </p:nvPicPr>
        <p:blipFill>
          <a:blip r:embed="rId2"/>
          <a:stretch>
            <a:fillRect/>
          </a:stretch>
        </p:blipFill>
        <p:spPr>
          <a:xfrm>
            <a:off x="7467777" y="0"/>
            <a:ext cx="4054033" cy="6858000"/>
          </a:xfrm>
          <a:prstGeom prst="rect">
            <a:avLst/>
          </a:prstGeom>
        </p:spPr>
      </p:pic>
    </p:spTree>
    <p:extLst>
      <p:ext uri="{BB962C8B-B14F-4D97-AF65-F5344CB8AC3E}">
        <p14:creationId xmlns:p14="http://schemas.microsoft.com/office/powerpoint/2010/main" val="1588650554"/>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96880" y="426219"/>
            <a:ext cx="10515600" cy="1325563"/>
          </a:xfrm>
        </p:spPr>
        <p:txBody>
          <a:bodyPr/>
          <a:lstStyle/>
          <a:p>
            <a:r>
              <a:rPr lang="en-US" altLang="zh-CN" dirty="0"/>
              <a:t>4.4.32  </a:t>
            </a:r>
            <a:r>
              <a:rPr lang="en-US" altLang="zh-CN" dirty="0" err="1"/>
              <a:t>TimePicker</a:t>
            </a:r>
            <a:endParaRPr lang="en-US" altLang="zh-CN" dirty="0"/>
          </a:p>
        </p:txBody>
      </p:sp>
      <p:sp>
        <p:nvSpPr>
          <p:cNvPr id="3" name="内容占位符 2"/>
          <p:cNvSpPr>
            <a:spLocks noGrp="1"/>
          </p:cNvSpPr>
          <p:nvPr>
            <p:ph idx="1"/>
          </p:nvPr>
        </p:nvSpPr>
        <p:spPr>
          <a:xfrm>
            <a:off x="1053977" y="1751781"/>
            <a:ext cx="6428648" cy="6400545"/>
          </a:xfrm>
        </p:spPr>
        <p:txBody>
          <a:bodyPr>
            <a:normAutofit/>
          </a:bodyPr>
          <a:lstStyle/>
          <a:p>
            <a:pPr marL="0" indent="0">
              <a:buNone/>
            </a:pPr>
            <a:r>
              <a:rPr lang="en-US" altLang="zh-CN" sz="1400" dirty="0" err="1"/>
              <a:t>TimePicker</a:t>
            </a:r>
            <a:r>
              <a:rPr lang="zh-CN" altLang="en-US" sz="1400" dirty="0"/>
              <a:t>是滑动选择时间的组件。</a:t>
            </a:r>
          </a:p>
          <a:p>
            <a:pPr marL="0" indent="0">
              <a:buNone/>
            </a:pPr>
            <a:r>
              <a:rPr lang="en-US" altLang="zh-CN" sz="1400" dirty="0" err="1"/>
              <a:t>TimePicker</a:t>
            </a:r>
            <a:r>
              <a:rPr lang="zh-CN" altLang="en-US" sz="1400" dirty="0"/>
              <a:t>示例如下：</a:t>
            </a:r>
          </a:p>
          <a:p>
            <a:pPr marL="0" indent="0">
              <a:buNone/>
            </a:pPr>
            <a:r>
              <a:rPr lang="en-US" altLang="zh-CN" sz="1400" dirty="0" err="1"/>
              <a:t>TimePicker</a:t>
            </a:r>
            <a:r>
              <a:rPr lang="en-US" altLang="zh-CN" sz="1400" dirty="0"/>
              <a:t>()</a:t>
            </a:r>
          </a:p>
          <a:p>
            <a:pPr marL="0" indent="0">
              <a:buNone/>
            </a:pPr>
            <a:r>
              <a:rPr lang="en-US" altLang="zh-CN" sz="1400" dirty="0"/>
              <a:t>  .</a:t>
            </a:r>
            <a:r>
              <a:rPr lang="en-US" altLang="zh-CN" sz="1400" dirty="0" err="1"/>
              <a:t>useMilitaryTime</a:t>
            </a:r>
            <a:r>
              <a:rPr lang="en-US" altLang="zh-CN" sz="1400" dirty="0"/>
              <a:t>(true) //</a:t>
            </a:r>
            <a:r>
              <a:rPr lang="zh-CN" altLang="en-US" sz="1400" dirty="0"/>
              <a:t>设置为</a:t>
            </a:r>
            <a:r>
              <a:rPr lang="en-US" altLang="zh-CN" sz="1400" dirty="0"/>
              <a:t>24</a:t>
            </a:r>
            <a:r>
              <a:rPr lang="zh-CN" altLang="en-US" sz="1400" dirty="0"/>
              <a:t>小时制</a:t>
            </a:r>
            <a:endParaRPr lang="en-US" altLang="zh-CN" sz="1400" dirty="0"/>
          </a:p>
        </p:txBody>
      </p:sp>
      <p:pic>
        <p:nvPicPr>
          <p:cNvPr id="6" name="图片 5">
            <a:extLst>
              <a:ext uri="{FF2B5EF4-FFF2-40B4-BE49-F238E27FC236}">
                <a16:creationId xmlns:a16="http://schemas.microsoft.com/office/drawing/2014/main" id="{D2833531-5F26-5384-DC3D-0D8D506D12CB}"/>
              </a:ext>
            </a:extLst>
          </p:cNvPr>
          <p:cNvPicPr>
            <a:picLocks noChangeAspect="1"/>
          </p:cNvPicPr>
          <p:nvPr/>
        </p:nvPicPr>
        <p:blipFill>
          <a:blip r:embed="rId2"/>
          <a:stretch>
            <a:fillRect/>
          </a:stretch>
        </p:blipFill>
        <p:spPr>
          <a:xfrm>
            <a:off x="6501261" y="0"/>
            <a:ext cx="3974247" cy="6858000"/>
          </a:xfrm>
          <a:prstGeom prst="rect">
            <a:avLst/>
          </a:prstGeom>
        </p:spPr>
      </p:pic>
    </p:spTree>
    <p:extLst>
      <p:ext uri="{BB962C8B-B14F-4D97-AF65-F5344CB8AC3E}">
        <p14:creationId xmlns:p14="http://schemas.microsoft.com/office/powerpoint/2010/main" val="374685613"/>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96880" y="426219"/>
            <a:ext cx="10515600" cy="1325563"/>
          </a:xfrm>
        </p:spPr>
        <p:txBody>
          <a:bodyPr/>
          <a:lstStyle/>
          <a:p>
            <a:r>
              <a:rPr lang="en-US" altLang="zh-CN" dirty="0"/>
              <a:t>4.4.33  Toggle</a:t>
            </a:r>
          </a:p>
        </p:txBody>
      </p:sp>
      <p:sp>
        <p:nvSpPr>
          <p:cNvPr id="3" name="内容占位符 2"/>
          <p:cNvSpPr>
            <a:spLocks noGrp="1"/>
          </p:cNvSpPr>
          <p:nvPr>
            <p:ph idx="1"/>
          </p:nvPr>
        </p:nvSpPr>
        <p:spPr>
          <a:xfrm>
            <a:off x="1053976" y="1751781"/>
            <a:ext cx="9120333" cy="6400545"/>
          </a:xfrm>
        </p:spPr>
        <p:txBody>
          <a:bodyPr>
            <a:normAutofit/>
          </a:bodyPr>
          <a:lstStyle/>
          <a:p>
            <a:pPr marL="0" indent="0">
              <a:buNone/>
            </a:pPr>
            <a:r>
              <a:rPr lang="en-US" altLang="zh-CN" sz="1400" dirty="0"/>
              <a:t>Toggle</a:t>
            </a:r>
            <a:r>
              <a:rPr lang="zh-CN" altLang="en-US" sz="1400" dirty="0"/>
              <a:t>组件提供复选框样式、状态按钮样式及开关样式。仅当</a:t>
            </a:r>
            <a:r>
              <a:rPr lang="en-US" altLang="zh-CN" sz="1400" dirty="0" err="1"/>
              <a:t>ToggleType</a:t>
            </a:r>
            <a:r>
              <a:rPr lang="zh-CN" altLang="en-US" sz="1400" dirty="0"/>
              <a:t>为</a:t>
            </a:r>
            <a:r>
              <a:rPr lang="en-US" altLang="zh-CN" sz="1400" dirty="0"/>
              <a:t>Button</a:t>
            </a:r>
            <a:r>
              <a:rPr lang="zh-CN" altLang="en-US" sz="1400" dirty="0"/>
              <a:t>时可包含子组件。</a:t>
            </a:r>
          </a:p>
          <a:p>
            <a:pPr marL="0" indent="0">
              <a:buNone/>
            </a:pPr>
            <a:r>
              <a:rPr lang="en-US" altLang="zh-CN" sz="1400" dirty="0"/>
              <a:t>Toggle</a:t>
            </a:r>
            <a:r>
              <a:rPr lang="zh-CN" altLang="en-US" sz="1400" dirty="0"/>
              <a:t>组件的构造函数参数主要有两个。</a:t>
            </a:r>
          </a:p>
          <a:p>
            <a:pPr marL="0" indent="0">
              <a:buNone/>
            </a:pPr>
            <a:r>
              <a:rPr lang="en-US" altLang="zh-CN" sz="1400" dirty="0" err="1"/>
              <a:t>typ</a:t>
            </a:r>
            <a:r>
              <a:rPr lang="zh-CN" altLang="en-US" sz="1400" dirty="0"/>
              <a:t>：开关类型，可以是</a:t>
            </a:r>
            <a:r>
              <a:rPr lang="en-US" altLang="zh-CN" sz="1400" dirty="0"/>
              <a:t>Checkbox</a:t>
            </a:r>
            <a:r>
              <a:rPr lang="zh-CN" altLang="en-US" sz="1400" dirty="0"/>
              <a:t>、</a:t>
            </a:r>
            <a:r>
              <a:rPr lang="en-US" altLang="zh-CN" sz="1400" dirty="0"/>
              <a:t>Button</a:t>
            </a:r>
            <a:r>
              <a:rPr lang="zh-CN" altLang="en-US" sz="1400" dirty="0"/>
              <a:t>、</a:t>
            </a:r>
            <a:r>
              <a:rPr lang="en-US" altLang="zh-CN" sz="1400" dirty="0"/>
              <a:t>Switch</a:t>
            </a:r>
            <a:r>
              <a:rPr lang="zh-CN" altLang="en-US" sz="1400" dirty="0"/>
              <a:t>。</a:t>
            </a:r>
          </a:p>
          <a:p>
            <a:pPr marL="0" indent="0">
              <a:buNone/>
            </a:pPr>
            <a:r>
              <a:rPr lang="en-US" altLang="zh-CN" sz="1400" dirty="0" err="1"/>
              <a:t>isOn</a:t>
            </a:r>
            <a:r>
              <a:rPr lang="zh-CN" altLang="en-US" sz="1400" dirty="0"/>
              <a:t>：开关是否打开。默认值是</a:t>
            </a:r>
            <a:r>
              <a:rPr lang="en-US" altLang="zh-CN" sz="1400" dirty="0"/>
              <a:t>false</a:t>
            </a:r>
            <a:r>
              <a:rPr lang="zh-CN" altLang="en-US" sz="1400" dirty="0"/>
              <a:t>。</a:t>
            </a:r>
          </a:p>
          <a:p>
            <a:pPr marL="0" indent="0">
              <a:buNone/>
            </a:pPr>
            <a:r>
              <a:rPr lang="en-US" altLang="zh-CN" sz="1400" dirty="0"/>
              <a:t>Toggle</a:t>
            </a:r>
            <a:r>
              <a:rPr lang="zh-CN" altLang="en-US" sz="1400" dirty="0"/>
              <a:t>组件还可以设置以下属性。</a:t>
            </a:r>
          </a:p>
          <a:p>
            <a:pPr marL="0" indent="0">
              <a:buNone/>
            </a:pPr>
            <a:r>
              <a:rPr lang="en-US" altLang="zh-CN" sz="1400" dirty="0" err="1"/>
              <a:t>selectedColor</a:t>
            </a:r>
            <a:r>
              <a:rPr lang="zh-CN" altLang="en-US" sz="1400" dirty="0"/>
              <a:t>：设置组件打开状态的背景颜色。</a:t>
            </a:r>
          </a:p>
          <a:p>
            <a:pPr marL="0" indent="0">
              <a:buNone/>
            </a:pPr>
            <a:r>
              <a:rPr lang="en-US" altLang="zh-CN" sz="1400" dirty="0" err="1"/>
              <a:t>switchPointColor</a:t>
            </a:r>
            <a:r>
              <a:rPr lang="zh-CN" altLang="en-US" sz="1400" dirty="0"/>
              <a:t>：设置</a:t>
            </a:r>
            <a:r>
              <a:rPr lang="en-US" altLang="zh-CN" sz="1400" dirty="0"/>
              <a:t>Switch</a:t>
            </a:r>
            <a:r>
              <a:rPr lang="zh-CN" altLang="en-US" sz="1400" dirty="0"/>
              <a:t>类型的圆形滑块颜色。</a:t>
            </a:r>
            <a:endParaRPr lang="en-US" altLang="zh-CN" sz="1400" dirty="0"/>
          </a:p>
        </p:txBody>
      </p:sp>
    </p:spTree>
    <p:extLst>
      <p:ext uri="{BB962C8B-B14F-4D97-AF65-F5344CB8AC3E}">
        <p14:creationId xmlns:p14="http://schemas.microsoft.com/office/powerpoint/2010/main" val="1097455318"/>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96880" y="426219"/>
            <a:ext cx="10515600" cy="1325563"/>
          </a:xfrm>
        </p:spPr>
        <p:txBody>
          <a:bodyPr/>
          <a:lstStyle/>
          <a:p>
            <a:r>
              <a:rPr lang="en-US" altLang="zh-CN" dirty="0"/>
              <a:t>4.4.33  Toggle</a:t>
            </a:r>
          </a:p>
        </p:txBody>
      </p:sp>
      <p:sp>
        <p:nvSpPr>
          <p:cNvPr id="3" name="内容占位符 2"/>
          <p:cNvSpPr>
            <a:spLocks noGrp="1"/>
          </p:cNvSpPr>
          <p:nvPr>
            <p:ph idx="1"/>
          </p:nvPr>
        </p:nvSpPr>
        <p:spPr>
          <a:xfrm>
            <a:off x="895193" y="1622992"/>
            <a:ext cx="4870306" cy="6400545"/>
          </a:xfrm>
        </p:spPr>
        <p:txBody>
          <a:bodyPr>
            <a:normAutofit/>
          </a:bodyPr>
          <a:lstStyle/>
          <a:p>
            <a:pPr marL="0" indent="0">
              <a:buNone/>
            </a:pPr>
            <a:r>
              <a:rPr lang="en-US" altLang="zh-CN" sz="1400" dirty="0"/>
              <a:t>Toggle</a:t>
            </a:r>
            <a:r>
              <a:rPr lang="zh-CN" altLang="en-US" sz="1400" dirty="0"/>
              <a:t>示例如下：</a:t>
            </a:r>
          </a:p>
          <a:p>
            <a:pPr marL="0" indent="0">
              <a:buNone/>
            </a:pPr>
            <a:r>
              <a:rPr lang="en-US" altLang="zh-CN" sz="1400" dirty="0"/>
              <a:t>//</a:t>
            </a:r>
            <a:r>
              <a:rPr lang="zh-CN" altLang="en-US" sz="1400" dirty="0"/>
              <a:t>关闭的</a:t>
            </a:r>
            <a:r>
              <a:rPr lang="en-US" altLang="zh-CN" sz="1400" dirty="0"/>
              <a:t>Switch</a:t>
            </a:r>
            <a:r>
              <a:rPr lang="zh-CN" altLang="en-US" sz="1400" dirty="0"/>
              <a:t>类型</a:t>
            </a:r>
          </a:p>
          <a:p>
            <a:pPr marL="0" indent="0">
              <a:buNone/>
            </a:pPr>
            <a:r>
              <a:rPr lang="en-US" altLang="zh-CN" sz="1400" dirty="0"/>
              <a:t>Toggle({ type: </a:t>
            </a:r>
            <a:r>
              <a:rPr lang="en-US" altLang="zh-CN" sz="1400" dirty="0" err="1"/>
              <a:t>ToggleType.Switch</a:t>
            </a:r>
            <a:r>
              <a:rPr lang="en-US" altLang="zh-CN" sz="1400" dirty="0"/>
              <a:t>, </a:t>
            </a:r>
            <a:r>
              <a:rPr lang="en-US" altLang="zh-CN" sz="1400" dirty="0" err="1"/>
              <a:t>isOn</a:t>
            </a:r>
            <a:r>
              <a:rPr lang="en-US" altLang="zh-CN" sz="1400" dirty="0"/>
              <a:t>: false })</a:t>
            </a:r>
          </a:p>
          <a:p>
            <a:pPr marL="0" indent="0">
              <a:buNone/>
            </a:pPr>
            <a:r>
              <a:rPr lang="en-US" altLang="zh-CN" sz="1400" dirty="0"/>
              <a:t>  .size({ width: 40, height: 40 })  //</a:t>
            </a:r>
            <a:r>
              <a:rPr lang="zh-CN" altLang="en-US" sz="1400" dirty="0"/>
              <a:t>设置大小</a:t>
            </a:r>
          </a:p>
          <a:p>
            <a:pPr marL="0" indent="0">
              <a:buNone/>
            </a:pPr>
            <a:r>
              <a:rPr lang="zh-CN" altLang="en-US" sz="1400" dirty="0"/>
              <a:t>  </a:t>
            </a:r>
            <a:r>
              <a:rPr lang="en-US" altLang="zh-CN" sz="1400" dirty="0"/>
              <a:t>.</a:t>
            </a:r>
            <a:r>
              <a:rPr lang="en-US" altLang="zh-CN" sz="1400" dirty="0" err="1"/>
              <a:t>selectedColor</a:t>
            </a:r>
            <a:r>
              <a:rPr lang="en-US" altLang="zh-CN" sz="1400" dirty="0"/>
              <a:t>('#007DFF')     //</a:t>
            </a:r>
            <a:r>
              <a:rPr lang="zh-CN" altLang="en-US" sz="1400" dirty="0"/>
              <a:t>设置组件打开状态的背景颜色</a:t>
            </a:r>
          </a:p>
          <a:p>
            <a:pPr marL="0" indent="0">
              <a:buNone/>
            </a:pPr>
            <a:r>
              <a:rPr lang="zh-CN" altLang="en-US" sz="1400" dirty="0"/>
              <a:t>  </a:t>
            </a:r>
            <a:r>
              <a:rPr lang="en-US" altLang="zh-CN" sz="1400" dirty="0"/>
              <a:t>.</a:t>
            </a:r>
            <a:r>
              <a:rPr lang="en-US" altLang="zh-CN" sz="1400" dirty="0" err="1"/>
              <a:t>switchPointColor</a:t>
            </a:r>
            <a:r>
              <a:rPr lang="en-US" altLang="zh-CN" sz="1400" dirty="0"/>
              <a:t>('#FFFFFF')   //</a:t>
            </a:r>
            <a:r>
              <a:rPr lang="zh-CN" altLang="en-US" sz="1400" dirty="0"/>
              <a:t>设置</a:t>
            </a:r>
            <a:r>
              <a:rPr lang="en-US" altLang="zh-CN" sz="1400" dirty="0"/>
              <a:t>Switch</a:t>
            </a:r>
            <a:r>
              <a:rPr lang="zh-CN" altLang="en-US" sz="1400" dirty="0"/>
              <a:t>类型的圆形滑块颜色</a:t>
            </a:r>
          </a:p>
          <a:p>
            <a:pPr marL="0" indent="0">
              <a:buNone/>
            </a:pPr>
            <a:endParaRPr lang="zh-CN" altLang="en-US" sz="1400" dirty="0"/>
          </a:p>
          <a:p>
            <a:pPr marL="0" indent="0">
              <a:buNone/>
            </a:pPr>
            <a:r>
              <a:rPr lang="en-US" altLang="zh-CN" sz="1400" dirty="0"/>
              <a:t>//</a:t>
            </a:r>
            <a:r>
              <a:rPr lang="zh-CN" altLang="en-US" sz="1400" dirty="0"/>
              <a:t>打开的</a:t>
            </a:r>
            <a:r>
              <a:rPr lang="en-US" altLang="zh-CN" sz="1400" dirty="0"/>
              <a:t>Switch</a:t>
            </a:r>
            <a:r>
              <a:rPr lang="zh-CN" altLang="en-US" sz="1400" dirty="0"/>
              <a:t>类型</a:t>
            </a:r>
          </a:p>
          <a:p>
            <a:pPr marL="0" indent="0">
              <a:buNone/>
            </a:pPr>
            <a:r>
              <a:rPr lang="en-US" altLang="zh-CN" sz="1400" dirty="0"/>
              <a:t>Toggle({ type: </a:t>
            </a:r>
            <a:r>
              <a:rPr lang="en-US" altLang="zh-CN" sz="1400" dirty="0" err="1"/>
              <a:t>ToggleType.Switch</a:t>
            </a:r>
            <a:r>
              <a:rPr lang="en-US" altLang="zh-CN" sz="1400" dirty="0"/>
              <a:t>, </a:t>
            </a:r>
            <a:r>
              <a:rPr lang="en-US" altLang="zh-CN" sz="1400" dirty="0" err="1"/>
              <a:t>isOn</a:t>
            </a:r>
            <a:r>
              <a:rPr lang="en-US" altLang="zh-CN" sz="1400" dirty="0"/>
              <a:t>: true })</a:t>
            </a:r>
          </a:p>
          <a:p>
            <a:pPr marL="0" indent="0">
              <a:buNone/>
            </a:pPr>
            <a:r>
              <a:rPr lang="en-US" altLang="zh-CN" sz="1400" dirty="0"/>
              <a:t>  .size({ width: 40, height: 40 })   //</a:t>
            </a:r>
            <a:r>
              <a:rPr lang="zh-CN" altLang="en-US" sz="1400" dirty="0"/>
              <a:t>设置大小</a:t>
            </a:r>
          </a:p>
          <a:p>
            <a:pPr marL="0" indent="0">
              <a:buNone/>
            </a:pPr>
            <a:r>
              <a:rPr lang="zh-CN" altLang="en-US" sz="1400" dirty="0"/>
              <a:t>  </a:t>
            </a:r>
            <a:r>
              <a:rPr lang="en-US" altLang="zh-CN" sz="1400" dirty="0"/>
              <a:t>.</a:t>
            </a:r>
            <a:r>
              <a:rPr lang="en-US" altLang="zh-CN" sz="1400" dirty="0" err="1"/>
              <a:t>selectedColor</a:t>
            </a:r>
            <a:r>
              <a:rPr lang="en-US" altLang="zh-CN" sz="1400" dirty="0"/>
              <a:t>('#007DFF')    //</a:t>
            </a:r>
            <a:r>
              <a:rPr lang="zh-CN" altLang="en-US" sz="1400" dirty="0"/>
              <a:t>设置组件打开状态的背景颜色</a:t>
            </a:r>
          </a:p>
          <a:p>
            <a:pPr marL="0" indent="0">
              <a:buNone/>
            </a:pPr>
            <a:r>
              <a:rPr lang="zh-CN" altLang="en-US" sz="1400" dirty="0"/>
              <a:t>  </a:t>
            </a:r>
            <a:r>
              <a:rPr lang="en-US" altLang="zh-CN" sz="1400" dirty="0"/>
              <a:t>.</a:t>
            </a:r>
            <a:r>
              <a:rPr lang="en-US" altLang="zh-CN" sz="1400" dirty="0" err="1"/>
              <a:t>switchPointColor</a:t>
            </a:r>
            <a:r>
              <a:rPr lang="en-US" altLang="zh-CN" sz="1400" dirty="0"/>
              <a:t>('#FFFFFF')  //</a:t>
            </a:r>
            <a:r>
              <a:rPr lang="zh-CN" altLang="en-US" sz="1400" dirty="0"/>
              <a:t>设置</a:t>
            </a:r>
            <a:r>
              <a:rPr lang="en-US" altLang="zh-CN" sz="1400" dirty="0"/>
              <a:t>Switch</a:t>
            </a:r>
            <a:r>
              <a:rPr lang="zh-CN" altLang="en-US" sz="1400" dirty="0"/>
              <a:t>类型的圆形滑块颜色</a:t>
            </a:r>
          </a:p>
          <a:p>
            <a:pPr marL="0" indent="0">
              <a:buNone/>
            </a:pPr>
            <a:endParaRPr lang="zh-CN" altLang="en-US" sz="1400" dirty="0"/>
          </a:p>
          <a:p>
            <a:pPr marL="0" indent="0">
              <a:buNone/>
            </a:pPr>
            <a:r>
              <a:rPr lang="en-US" altLang="zh-CN" sz="1400" dirty="0"/>
              <a:t>//</a:t>
            </a:r>
            <a:r>
              <a:rPr lang="zh-CN" altLang="en-US" sz="1400" dirty="0"/>
              <a:t>关闭的</a:t>
            </a:r>
            <a:r>
              <a:rPr lang="en-US" altLang="zh-CN" sz="1400" dirty="0"/>
              <a:t>Checkbox</a:t>
            </a:r>
            <a:r>
              <a:rPr lang="zh-CN" altLang="en-US" sz="1400" dirty="0"/>
              <a:t>类型</a:t>
            </a:r>
          </a:p>
          <a:p>
            <a:pPr marL="0" indent="0">
              <a:buNone/>
            </a:pPr>
            <a:r>
              <a:rPr lang="en-US" altLang="zh-CN" sz="1400" dirty="0"/>
              <a:t>Toggle({ type: </a:t>
            </a:r>
            <a:r>
              <a:rPr lang="en-US" altLang="zh-CN" sz="1400" dirty="0" err="1"/>
              <a:t>ToggleType.Checkbox</a:t>
            </a:r>
            <a:r>
              <a:rPr lang="en-US" altLang="zh-CN" sz="1400" dirty="0"/>
              <a:t>, </a:t>
            </a:r>
            <a:r>
              <a:rPr lang="en-US" altLang="zh-CN" sz="1400" dirty="0" err="1"/>
              <a:t>isOn</a:t>
            </a:r>
            <a:r>
              <a:rPr lang="en-US" altLang="zh-CN" sz="1400" dirty="0"/>
              <a:t>: false })</a:t>
            </a:r>
          </a:p>
          <a:p>
            <a:pPr marL="0" indent="0">
              <a:buNone/>
            </a:pPr>
            <a:r>
              <a:rPr lang="en-US" altLang="zh-CN" sz="1400" dirty="0"/>
              <a:t>  .size({ width: 40, height: 40 })  //</a:t>
            </a:r>
            <a:r>
              <a:rPr lang="zh-CN" altLang="en-US" sz="1400" dirty="0"/>
              <a:t>设置大小</a:t>
            </a:r>
          </a:p>
          <a:p>
            <a:pPr marL="0" indent="0">
              <a:buNone/>
            </a:pPr>
            <a:r>
              <a:rPr lang="zh-CN" altLang="en-US" sz="1400" dirty="0"/>
              <a:t>  </a:t>
            </a:r>
            <a:r>
              <a:rPr lang="en-US" altLang="zh-CN" sz="1400" dirty="0"/>
              <a:t>.</a:t>
            </a:r>
            <a:r>
              <a:rPr lang="en-US" altLang="zh-CN" sz="1400" dirty="0" err="1"/>
              <a:t>selectedColor</a:t>
            </a:r>
            <a:r>
              <a:rPr lang="en-US" altLang="zh-CN" sz="1400" dirty="0"/>
              <a:t>('#007DFF')   //</a:t>
            </a:r>
            <a:r>
              <a:rPr lang="zh-CN" altLang="en-US" sz="1400" dirty="0"/>
              <a:t>设置组件打开状态的背景颜色</a:t>
            </a:r>
          </a:p>
          <a:p>
            <a:pPr marL="0" indent="0">
              <a:buNone/>
            </a:pPr>
            <a:endParaRPr lang="zh-CN" altLang="en-US" sz="1400" dirty="0"/>
          </a:p>
        </p:txBody>
      </p:sp>
      <p:sp>
        <p:nvSpPr>
          <p:cNvPr id="4" name="内容占位符 2"/>
          <p:cNvSpPr txBox="1">
            <a:spLocks/>
          </p:cNvSpPr>
          <p:nvPr/>
        </p:nvSpPr>
        <p:spPr>
          <a:xfrm>
            <a:off x="5863812" y="2099510"/>
            <a:ext cx="4870306" cy="640054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endParaRPr lang="zh-CN" altLang="en-US" sz="1400" dirty="0"/>
          </a:p>
          <a:p>
            <a:pPr marL="0" indent="0">
              <a:buFont typeface="Arial" panose="020B0604020202020204" pitchFamily="34" charset="0"/>
              <a:buNone/>
            </a:pPr>
            <a:r>
              <a:rPr lang="en-US" altLang="zh-CN" sz="1400" dirty="0"/>
              <a:t>//</a:t>
            </a:r>
            <a:r>
              <a:rPr lang="zh-CN" altLang="en-US" sz="1400" dirty="0"/>
              <a:t>打开的</a:t>
            </a:r>
            <a:r>
              <a:rPr lang="en-US" altLang="zh-CN" sz="1400" dirty="0"/>
              <a:t>Checkbox</a:t>
            </a:r>
            <a:r>
              <a:rPr lang="zh-CN" altLang="en-US" sz="1400" dirty="0"/>
              <a:t>类型</a:t>
            </a:r>
          </a:p>
          <a:p>
            <a:pPr marL="0" indent="0">
              <a:buFont typeface="Arial" panose="020B0604020202020204" pitchFamily="34" charset="0"/>
              <a:buNone/>
            </a:pPr>
            <a:r>
              <a:rPr lang="en-US" altLang="zh-CN" sz="1400" dirty="0"/>
              <a:t>Toggle({ type: </a:t>
            </a:r>
            <a:r>
              <a:rPr lang="en-US" altLang="zh-CN" sz="1400" dirty="0" err="1"/>
              <a:t>ToggleType.Checkbox</a:t>
            </a:r>
            <a:r>
              <a:rPr lang="en-US" altLang="zh-CN" sz="1400" dirty="0"/>
              <a:t>, </a:t>
            </a:r>
            <a:r>
              <a:rPr lang="en-US" altLang="zh-CN" sz="1400" dirty="0" err="1"/>
              <a:t>isOn</a:t>
            </a:r>
            <a:r>
              <a:rPr lang="en-US" altLang="zh-CN" sz="1400" dirty="0"/>
              <a:t>: true })</a:t>
            </a:r>
          </a:p>
          <a:p>
            <a:pPr marL="0" indent="0">
              <a:buFont typeface="Arial" panose="020B0604020202020204" pitchFamily="34" charset="0"/>
              <a:buNone/>
            </a:pPr>
            <a:r>
              <a:rPr lang="en-US" altLang="zh-CN" sz="1400" dirty="0"/>
              <a:t>  .size({ width: 40, height: 40 })  //</a:t>
            </a:r>
            <a:r>
              <a:rPr lang="zh-CN" altLang="en-US" sz="1400" dirty="0"/>
              <a:t>设置大小</a:t>
            </a:r>
          </a:p>
          <a:p>
            <a:pPr marL="0" indent="0">
              <a:buFont typeface="Arial" panose="020B0604020202020204" pitchFamily="34" charset="0"/>
              <a:buNone/>
            </a:pPr>
            <a:r>
              <a:rPr lang="zh-CN" altLang="en-US" sz="1400" dirty="0"/>
              <a:t>  </a:t>
            </a:r>
            <a:r>
              <a:rPr lang="en-US" altLang="zh-CN" sz="1400" dirty="0"/>
              <a:t>.</a:t>
            </a:r>
            <a:r>
              <a:rPr lang="en-US" altLang="zh-CN" sz="1400" dirty="0" err="1"/>
              <a:t>selectedColor</a:t>
            </a:r>
            <a:r>
              <a:rPr lang="en-US" altLang="zh-CN" sz="1400" dirty="0"/>
              <a:t>('#007DFF')   //</a:t>
            </a:r>
            <a:r>
              <a:rPr lang="zh-CN" altLang="en-US" sz="1400" dirty="0"/>
              <a:t>设置组件打开状态的背景颜色</a:t>
            </a:r>
          </a:p>
          <a:p>
            <a:pPr marL="0" indent="0">
              <a:buFont typeface="Arial" panose="020B0604020202020204" pitchFamily="34" charset="0"/>
              <a:buNone/>
            </a:pPr>
            <a:endParaRPr lang="zh-CN" altLang="en-US" sz="1400" dirty="0"/>
          </a:p>
          <a:p>
            <a:pPr marL="0" indent="0">
              <a:buFont typeface="Arial" panose="020B0604020202020204" pitchFamily="34" charset="0"/>
              <a:buNone/>
            </a:pPr>
            <a:r>
              <a:rPr lang="en-US" altLang="zh-CN" sz="1400" dirty="0"/>
              <a:t>//</a:t>
            </a:r>
            <a:r>
              <a:rPr lang="zh-CN" altLang="en-US" sz="1400" dirty="0"/>
              <a:t>关闭的</a:t>
            </a:r>
            <a:r>
              <a:rPr lang="en-US" altLang="zh-CN" sz="1400" dirty="0"/>
              <a:t>Button</a:t>
            </a:r>
            <a:r>
              <a:rPr lang="zh-CN" altLang="en-US" sz="1400" dirty="0"/>
              <a:t>类型</a:t>
            </a:r>
          </a:p>
          <a:p>
            <a:pPr marL="0" indent="0">
              <a:buFont typeface="Arial" panose="020B0604020202020204" pitchFamily="34" charset="0"/>
              <a:buNone/>
            </a:pPr>
            <a:r>
              <a:rPr lang="en-US" altLang="zh-CN" sz="1400" dirty="0"/>
              <a:t>Toggle({ type: </a:t>
            </a:r>
            <a:r>
              <a:rPr lang="en-US" altLang="zh-CN" sz="1400" dirty="0" err="1"/>
              <a:t>ToggleType.Button</a:t>
            </a:r>
            <a:r>
              <a:rPr lang="en-US" altLang="zh-CN" sz="1400" dirty="0"/>
              <a:t>, </a:t>
            </a:r>
            <a:r>
              <a:rPr lang="en-US" altLang="zh-CN" sz="1400" dirty="0" err="1"/>
              <a:t>isOn</a:t>
            </a:r>
            <a:r>
              <a:rPr lang="en-US" altLang="zh-CN" sz="1400" dirty="0"/>
              <a:t>: false })</a:t>
            </a:r>
          </a:p>
          <a:p>
            <a:pPr marL="0" indent="0">
              <a:buFont typeface="Arial" panose="020B0604020202020204" pitchFamily="34" charset="0"/>
              <a:buNone/>
            </a:pPr>
            <a:r>
              <a:rPr lang="en-US" altLang="zh-CN" sz="1400" dirty="0"/>
              <a:t>  .size({ width: 40, height: 40 })  //</a:t>
            </a:r>
            <a:r>
              <a:rPr lang="zh-CN" altLang="en-US" sz="1400" dirty="0"/>
              <a:t>设置大小</a:t>
            </a:r>
          </a:p>
          <a:p>
            <a:pPr marL="0" indent="0">
              <a:buFont typeface="Arial" panose="020B0604020202020204" pitchFamily="34" charset="0"/>
              <a:buNone/>
            </a:pPr>
            <a:r>
              <a:rPr lang="zh-CN" altLang="en-US" sz="1400" dirty="0"/>
              <a:t>  </a:t>
            </a:r>
            <a:r>
              <a:rPr lang="en-US" altLang="zh-CN" sz="1400" dirty="0"/>
              <a:t>.</a:t>
            </a:r>
            <a:r>
              <a:rPr lang="en-US" altLang="zh-CN" sz="1400" dirty="0" err="1"/>
              <a:t>selectedColor</a:t>
            </a:r>
            <a:r>
              <a:rPr lang="en-US" altLang="zh-CN" sz="1400" dirty="0"/>
              <a:t>('#007DFF')   //</a:t>
            </a:r>
            <a:r>
              <a:rPr lang="zh-CN" altLang="en-US" sz="1400" dirty="0"/>
              <a:t>设置组件打开状态的背景颜色</a:t>
            </a:r>
          </a:p>
          <a:p>
            <a:pPr marL="0" indent="0">
              <a:buFont typeface="Arial" panose="020B0604020202020204" pitchFamily="34" charset="0"/>
              <a:buNone/>
            </a:pPr>
            <a:endParaRPr lang="zh-CN" altLang="en-US" sz="1400" dirty="0"/>
          </a:p>
          <a:p>
            <a:pPr marL="0" indent="0">
              <a:buFont typeface="Arial" panose="020B0604020202020204" pitchFamily="34" charset="0"/>
              <a:buNone/>
            </a:pPr>
            <a:r>
              <a:rPr lang="en-US" altLang="zh-CN" sz="1400" dirty="0"/>
              <a:t>//</a:t>
            </a:r>
            <a:r>
              <a:rPr lang="zh-CN" altLang="en-US" sz="1400" dirty="0"/>
              <a:t>打开的</a:t>
            </a:r>
            <a:r>
              <a:rPr lang="en-US" altLang="zh-CN" sz="1400" dirty="0"/>
              <a:t>Button</a:t>
            </a:r>
            <a:r>
              <a:rPr lang="zh-CN" altLang="en-US" sz="1400" dirty="0"/>
              <a:t>类型</a:t>
            </a:r>
          </a:p>
          <a:p>
            <a:pPr marL="0" indent="0">
              <a:buFont typeface="Arial" panose="020B0604020202020204" pitchFamily="34" charset="0"/>
              <a:buNone/>
            </a:pPr>
            <a:r>
              <a:rPr lang="en-US" altLang="zh-CN" sz="1400" dirty="0"/>
              <a:t>Toggle({ type: </a:t>
            </a:r>
            <a:r>
              <a:rPr lang="en-US" altLang="zh-CN" sz="1400" dirty="0" err="1"/>
              <a:t>ToggleType.Button</a:t>
            </a:r>
            <a:r>
              <a:rPr lang="en-US" altLang="zh-CN" sz="1400" dirty="0"/>
              <a:t>, </a:t>
            </a:r>
            <a:r>
              <a:rPr lang="en-US" altLang="zh-CN" sz="1400" dirty="0" err="1"/>
              <a:t>isOn</a:t>
            </a:r>
            <a:r>
              <a:rPr lang="en-US" altLang="zh-CN" sz="1400" dirty="0"/>
              <a:t>: true })</a:t>
            </a:r>
          </a:p>
          <a:p>
            <a:pPr marL="0" indent="0">
              <a:buFont typeface="Arial" panose="020B0604020202020204" pitchFamily="34" charset="0"/>
              <a:buNone/>
            </a:pPr>
            <a:r>
              <a:rPr lang="en-US" altLang="zh-CN" sz="1400" dirty="0"/>
              <a:t>  .size({ width: 40, height: 40 })  //</a:t>
            </a:r>
            <a:r>
              <a:rPr lang="zh-CN" altLang="en-US" sz="1400" dirty="0"/>
              <a:t>设置大小</a:t>
            </a:r>
          </a:p>
          <a:p>
            <a:pPr marL="0" indent="0">
              <a:buFont typeface="Arial" panose="020B0604020202020204" pitchFamily="34" charset="0"/>
              <a:buNone/>
            </a:pPr>
            <a:r>
              <a:rPr lang="zh-CN" altLang="en-US" sz="1400" dirty="0"/>
              <a:t>  </a:t>
            </a:r>
            <a:r>
              <a:rPr lang="en-US" altLang="zh-CN" sz="1400" dirty="0"/>
              <a:t>.</a:t>
            </a:r>
            <a:r>
              <a:rPr lang="en-US" altLang="zh-CN" sz="1400" dirty="0" err="1"/>
              <a:t>selectedColor</a:t>
            </a:r>
            <a:r>
              <a:rPr lang="en-US" altLang="zh-CN" sz="1400" dirty="0"/>
              <a:t>('#007DFF')   //</a:t>
            </a:r>
            <a:r>
              <a:rPr lang="zh-CN" altLang="en-US" sz="1400" dirty="0"/>
              <a:t>设置组件打开状态的背景颜色</a:t>
            </a:r>
            <a:endParaRPr lang="en-US" altLang="zh-CN" sz="1400" dirty="0"/>
          </a:p>
        </p:txBody>
      </p:sp>
      <p:pic>
        <p:nvPicPr>
          <p:cNvPr id="7" name="图片 6">
            <a:extLst>
              <a:ext uri="{FF2B5EF4-FFF2-40B4-BE49-F238E27FC236}">
                <a16:creationId xmlns:a16="http://schemas.microsoft.com/office/drawing/2014/main" id="{F27E3CCC-8A27-536E-87EF-9F0D7B924902}"/>
              </a:ext>
            </a:extLst>
          </p:cNvPr>
          <p:cNvPicPr>
            <a:picLocks noChangeAspect="1"/>
          </p:cNvPicPr>
          <p:nvPr/>
        </p:nvPicPr>
        <p:blipFill>
          <a:blip r:embed="rId2"/>
          <a:stretch>
            <a:fillRect/>
          </a:stretch>
        </p:blipFill>
        <p:spPr>
          <a:xfrm>
            <a:off x="10288439" y="0"/>
            <a:ext cx="1696251" cy="3452369"/>
          </a:xfrm>
          <a:prstGeom prst="rect">
            <a:avLst/>
          </a:prstGeom>
        </p:spPr>
      </p:pic>
    </p:spTree>
    <p:extLst>
      <p:ext uri="{BB962C8B-B14F-4D97-AF65-F5344CB8AC3E}">
        <p14:creationId xmlns:p14="http://schemas.microsoft.com/office/powerpoint/2010/main" val="472649103"/>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96880" y="426219"/>
            <a:ext cx="10515600" cy="1325563"/>
          </a:xfrm>
        </p:spPr>
        <p:txBody>
          <a:bodyPr/>
          <a:lstStyle/>
          <a:p>
            <a:r>
              <a:rPr lang="en-US" altLang="zh-CN" dirty="0"/>
              <a:t>4.4.34  Web</a:t>
            </a:r>
          </a:p>
        </p:txBody>
      </p:sp>
      <p:sp>
        <p:nvSpPr>
          <p:cNvPr id="3" name="内容占位符 2"/>
          <p:cNvSpPr>
            <a:spLocks noGrp="1"/>
          </p:cNvSpPr>
          <p:nvPr>
            <p:ph idx="1"/>
          </p:nvPr>
        </p:nvSpPr>
        <p:spPr>
          <a:xfrm>
            <a:off x="895192" y="1622993"/>
            <a:ext cx="5531365" cy="6039938"/>
          </a:xfrm>
        </p:spPr>
        <p:txBody>
          <a:bodyPr>
            <a:normAutofit/>
          </a:bodyPr>
          <a:lstStyle/>
          <a:p>
            <a:pPr marL="0" indent="0">
              <a:buNone/>
            </a:pPr>
            <a:r>
              <a:rPr lang="en-US" altLang="zh-CN" sz="1400" dirty="0"/>
              <a:t>Web</a:t>
            </a:r>
            <a:r>
              <a:rPr lang="zh-CN" altLang="en-US" sz="1400" dirty="0"/>
              <a:t>组件是提供具有网页显示能力的组件。需要注意的是，在访问在线网页时需添加网络权限</a:t>
            </a:r>
          </a:p>
          <a:p>
            <a:pPr marL="0" indent="0">
              <a:buNone/>
            </a:pPr>
            <a:endParaRPr lang="zh-CN" altLang="en-US" sz="1400" dirty="0"/>
          </a:p>
          <a:p>
            <a:pPr marL="0" indent="0">
              <a:buNone/>
            </a:pPr>
            <a:r>
              <a:rPr lang="en-US" altLang="zh-CN" sz="1400" dirty="0" err="1"/>
              <a:t>ohos.permission.INTERNET</a:t>
            </a:r>
            <a:r>
              <a:rPr lang="zh-CN" altLang="en-US" sz="1400" dirty="0"/>
              <a:t>。</a:t>
            </a:r>
          </a:p>
          <a:p>
            <a:pPr marL="0" indent="0">
              <a:buNone/>
            </a:pPr>
            <a:r>
              <a:rPr lang="en-US" altLang="zh-CN" sz="1400" dirty="0"/>
              <a:t>Web</a:t>
            </a:r>
            <a:r>
              <a:rPr lang="zh-CN" altLang="en-US" sz="1400" dirty="0"/>
              <a:t>组件示例如下：</a:t>
            </a:r>
          </a:p>
          <a:p>
            <a:pPr marL="0" indent="0">
              <a:buNone/>
            </a:pPr>
            <a:r>
              <a:rPr lang="en-US" altLang="zh-CN" sz="1400" dirty="0"/>
              <a:t>//Web</a:t>
            </a:r>
            <a:r>
              <a:rPr lang="zh-CN" altLang="en-US" sz="1400" dirty="0"/>
              <a:t>组件控制器需要导入的包</a:t>
            </a:r>
          </a:p>
          <a:p>
            <a:pPr marL="0" indent="0">
              <a:buNone/>
            </a:pPr>
            <a:r>
              <a:rPr lang="en-US" altLang="zh-CN" sz="1400" dirty="0"/>
              <a:t>import </a:t>
            </a:r>
            <a:r>
              <a:rPr lang="en-US" altLang="zh-CN" sz="1400" dirty="0" err="1"/>
              <a:t>web_webview</a:t>
            </a:r>
            <a:r>
              <a:rPr lang="en-US" altLang="zh-CN" sz="1400" dirty="0"/>
              <a:t> from '@</a:t>
            </a:r>
            <a:r>
              <a:rPr lang="en-US" altLang="zh-CN" sz="1400" dirty="0" err="1"/>
              <a:t>ohos.web.webview</a:t>
            </a:r>
            <a:r>
              <a:rPr lang="en-US" altLang="zh-CN" sz="1400" dirty="0"/>
              <a:t>'</a:t>
            </a:r>
          </a:p>
          <a:p>
            <a:pPr marL="0" indent="0">
              <a:buNone/>
            </a:pPr>
            <a:endParaRPr lang="en-US" altLang="zh-CN" sz="1400" dirty="0"/>
          </a:p>
          <a:p>
            <a:pPr marL="0" indent="0">
              <a:buNone/>
            </a:pPr>
            <a:r>
              <a:rPr lang="en-US" altLang="zh-CN" sz="1400" dirty="0"/>
              <a:t>private </a:t>
            </a:r>
            <a:r>
              <a:rPr lang="en-US" altLang="zh-CN" sz="1400" dirty="0" err="1"/>
              <a:t>webviewController</a:t>
            </a:r>
            <a:r>
              <a:rPr lang="en-US" altLang="zh-CN" sz="1400" dirty="0"/>
              <a:t>: </a:t>
            </a:r>
            <a:r>
              <a:rPr lang="en-US" altLang="zh-CN" sz="1400" dirty="0" err="1"/>
              <a:t>web_webview.WebviewController</a:t>
            </a:r>
            <a:r>
              <a:rPr lang="en-US" altLang="zh-CN" sz="1400" dirty="0"/>
              <a:t> = new </a:t>
            </a:r>
            <a:r>
              <a:rPr lang="en-US" altLang="zh-CN" sz="1400" dirty="0" err="1"/>
              <a:t>web_webview.WebviewController</a:t>
            </a:r>
            <a:endParaRPr lang="en-US" altLang="zh-CN" sz="1400" dirty="0"/>
          </a:p>
          <a:p>
            <a:pPr marL="0" indent="0">
              <a:buNone/>
            </a:pPr>
            <a:endParaRPr lang="en-US" altLang="zh-CN" sz="1400" dirty="0"/>
          </a:p>
          <a:p>
            <a:pPr marL="0" indent="0">
              <a:buNone/>
            </a:pPr>
            <a:r>
              <a:rPr lang="en-US" altLang="zh-CN" sz="1400" dirty="0"/>
              <a:t>()</a:t>
            </a:r>
          </a:p>
          <a:p>
            <a:pPr marL="0" indent="0">
              <a:buNone/>
            </a:pPr>
            <a:endParaRPr lang="en-US" altLang="zh-CN" sz="1400" dirty="0"/>
          </a:p>
          <a:p>
            <a:pPr marL="0" indent="0">
              <a:buNone/>
            </a:pPr>
            <a:r>
              <a:rPr lang="en-US" altLang="zh-CN" sz="1400" dirty="0"/>
              <a:t>Web({ </a:t>
            </a:r>
            <a:r>
              <a:rPr lang="en-US" altLang="zh-CN" sz="1400" dirty="0" err="1"/>
              <a:t>src</a:t>
            </a:r>
            <a:r>
              <a:rPr lang="en-US" altLang="zh-CN" sz="1400" dirty="0"/>
              <a:t>: 'https://waylau.com', controller: </a:t>
            </a:r>
            <a:r>
              <a:rPr lang="en-US" altLang="zh-CN" sz="1400" dirty="0" err="1"/>
              <a:t>this.webviewController</a:t>
            </a:r>
            <a:r>
              <a:rPr lang="en-US" altLang="zh-CN" sz="1400" dirty="0"/>
              <a:t> })</a:t>
            </a:r>
            <a:endParaRPr lang="zh-CN" altLang="en-US" sz="1400" dirty="0"/>
          </a:p>
        </p:txBody>
      </p:sp>
      <p:pic>
        <p:nvPicPr>
          <p:cNvPr id="5" name="图片 4">
            <a:extLst>
              <a:ext uri="{FF2B5EF4-FFF2-40B4-BE49-F238E27FC236}">
                <a16:creationId xmlns:a16="http://schemas.microsoft.com/office/drawing/2014/main" id="{DC0E1752-3374-F536-688D-BE15C3735BAB}"/>
              </a:ext>
            </a:extLst>
          </p:cNvPr>
          <p:cNvPicPr>
            <a:picLocks noChangeAspect="1"/>
          </p:cNvPicPr>
          <p:nvPr/>
        </p:nvPicPr>
        <p:blipFill>
          <a:blip r:embed="rId2"/>
          <a:stretch>
            <a:fillRect/>
          </a:stretch>
        </p:blipFill>
        <p:spPr>
          <a:xfrm>
            <a:off x="7669733" y="0"/>
            <a:ext cx="3017520" cy="6858000"/>
          </a:xfrm>
          <a:prstGeom prst="rect">
            <a:avLst/>
          </a:prstGeom>
        </p:spPr>
      </p:pic>
    </p:spTree>
    <p:extLst>
      <p:ext uri="{BB962C8B-B14F-4D97-AF65-F5344CB8AC3E}">
        <p14:creationId xmlns:p14="http://schemas.microsoft.com/office/powerpoint/2010/main" val="1797833086"/>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92CB67F-DC31-7760-F1D4-95566D987384}"/>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2E4E28F9-B358-1628-D2B3-651996D00D1A}"/>
              </a:ext>
            </a:extLst>
          </p:cNvPr>
          <p:cNvSpPr>
            <a:spLocks noGrp="1"/>
          </p:cNvSpPr>
          <p:nvPr>
            <p:ph type="title"/>
          </p:nvPr>
        </p:nvSpPr>
        <p:spPr>
          <a:xfrm>
            <a:off x="796880" y="426219"/>
            <a:ext cx="10515600" cy="1325563"/>
          </a:xfrm>
        </p:spPr>
        <p:txBody>
          <a:bodyPr/>
          <a:lstStyle/>
          <a:p>
            <a:r>
              <a:rPr lang="en-US" altLang="zh-CN" dirty="0"/>
              <a:t>4.4.35  </a:t>
            </a:r>
            <a:r>
              <a:rPr lang="en-US" altLang="zh-CN" dirty="0" err="1"/>
              <a:t>SymbolGlyph</a:t>
            </a:r>
            <a:endParaRPr lang="en-US" altLang="zh-CN" dirty="0"/>
          </a:p>
        </p:txBody>
      </p:sp>
      <p:sp>
        <p:nvSpPr>
          <p:cNvPr id="3" name="内容占位符 2">
            <a:extLst>
              <a:ext uri="{FF2B5EF4-FFF2-40B4-BE49-F238E27FC236}">
                <a16:creationId xmlns:a16="http://schemas.microsoft.com/office/drawing/2014/main" id="{6427AAD9-6D40-10B9-1F36-4F79095C0EBC}"/>
              </a:ext>
            </a:extLst>
          </p:cNvPr>
          <p:cNvSpPr>
            <a:spLocks noGrp="1"/>
          </p:cNvSpPr>
          <p:nvPr>
            <p:ph idx="1"/>
          </p:nvPr>
        </p:nvSpPr>
        <p:spPr>
          <a:xfrm>
            <a:off x="895192" y="1622993"/>
            <a:ext cx="5531365" cy="6039938"/>
          </a:xfrm>
        </p:spPr>
        <p:txBody>
          <a:bodyPr>
            <a:normAutofit/>
          </a:bodyPr>
          <a:lstStyle/>
          <a:p>
            <a:pPr marL="0" indent="0">
              <a:buNone/>
            </a:pPr>
            <a:r>
              <a:rPr lang="en-US" altLang="zh-CN" sz="1400" dirty="0" err="1"/>
              <a:t>SymbolGlyph</a:t>
            </a:r>
            <a:r>
              <a:rPr lang="zh-CN" altLang="en-US" sz="1400" dirty="0"/>
              <a:t>是显示图标小符号的组件。</a:t>
            </a:r>
          </a:p>
        </p:txBody>
      </p:sp>
      <p:pic>
        <p:nvPicPr>
          <p:cNvPr id="6" name="图片 5">
            <a:extLst>
              <a:ext uri="{FF2B5EF4-FFF2-40B4-BE49-F238E27FC236}">
                <a16:creationId xmlns:a16="http://schemas.microsoft.com/office/drawing/2014/main" id="{427F186A-E66D-8B51-1C7D-A9D70EA810B7}"/>
              </a:ext>
            </a:extLst>
          </p:cNvPr>
          <p:cNvPicPr>
            <a:picLocks noChangeAspect="1"/>
          </p:cNvPicPr>
          <p:nvPr/>
        </p:nvPicPr>
        <p:blipFill>
          <a:blip r:embed="rId2"/>
          <a:stretch>
            <a:fillRect/>
          </a:stretch>
        </p:blipFill>
        <p:spPr>
          <a:xfrm>
            <a:off x="7648312" y="0"/>
            <a:ext cx="3750469" cy="6858000"/>
          </a:xfrm>
          <a:prstGeom prst="rect">
            <a:avLst/>
          </a:prstGeom>
        </p:spPr>
      </p:pic>
    </p:spTree>
    <p:extLst>
      <p:ext uri="{BB962C8B-B14F-4D97-AF65-F5344CB8AC3E}">
        <p14:creationId xmlns:p14="http://schemas.microsoft.com/office/powerpoint/2010/main" val="3713146656"/>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 </a:t>
            </a:r>
            <a:r>
              <a:rPr lang="en-US" altLang="zh-CN" dirty="0"/>
              <a:t>4.5  </a:t>
            </a:r>
            <a:r>
              <a:rPr lang="zh-CN" altLang="en-US" dirty="0"/>
              <a:t>小结</a:t>
            </a:r>
          </a:p>
        </p:txBody>
      </p:sp>
      <p:sp>
        <p:nvSpPr>
          <p:cNvPr id="3" name="内容占位符 2"/>
          <p:cNvSpPr>
            <a:spLocks noGrp="1"/>
          </p:cNvSpPr>
          <p:nvPr>
            <p:ph idx="1"/>
          </p:nvPr>
        </p:nvSpPr>
        <p:spPr/>
        <p:txBody>
          <a:bodyPr/>
          <a:lstStyle/>
          <a:p>
            <a:pPr marL="0" indent="0">
              <a:buNone/>
            </a:pPr>
            <a:r>
              <a:rPr lang="zh-CN" altLang="en-US" dirty="0"/>
              <a:t>本章主要介绍了</a:t>
            </a:r>
            <a:r>
              <a:rPr lang="en-US" altLang="zh-CN" dirty="0"/>
              <a:t>HarmonyOS</a:t>
            </a:r>
            <a:r>
              <a:rPr lang="zh-CN" altLang="en-US" dirty="0"/>
              <a:t>中</a:t>
            </a:r>
            <a:r>
              <a:rPr lang="en-US" altLang="zh-CN" dirty="0" err="1"/>
              <a:t>ArkUI</a:t>
            </a:r>
            <a:r>
              <a:rPr lang="zh-CN" altLang="en-US" dirty="0"/>
              <a:t>基础组件的开发，内容包括</a:t>
            </a:r>
            <a:r>
              <a:rPr lang="en-US" altLang="zh-CN" dirty="0"/>
              <a:t>Blank</a:t>
            </a:r>
            <a:r>
              <a:rPr lang="zh-CN" altLang="en-US" dirty="0"/>
              <a:t>、</a:t>
            </a:r>
            <a:r>
              <a:rPr lang="en-US" altLang="zh-CN" dirty="0"/>
              <a:t>Button</a:t>
            </a:r>
            <a:r>
              <a:rPr lang="zh-CN" altLang="en-US" dirty="0"/>
              <a:t>、</a:t>
            </a:r>
            <a:r>
              <a:rPr lang="en-US" altLang="zh-CN" dirty="0"/>
              <a:t>Checkbox</a:t>
            </a:r>
            <a:r>
              <a:rPr lang="zh-CN" altLang="en-US" dirty="0"/>
              <a:t>、</a:t>
            </a:r>
            <a:r>
              <a:rPr lang="en-US" altLang="zh-CN" dirty="0" err="1"/>
              <a:t>CheckboxGroup</a:t>
            </a:r>
            <a:r>
              <a:rPr lang="zh-CN" altLang="en-US" dirty="0"/>
              <a:t>、</a:t>
            </a:r>
            <a:r>
              <a:rPr lang="en-US" altLang="zh-CN" dirty="0" err="1"/>
              <a:t>DataPanel</a:t>
            </a:r>
            <a:r>
              <a:rPr lang="zh-CN" altLang="en-US" dirty="0"/>
              <a:t>、</a:t>
            </a:r>
            <a:r>
              <a:rPr lang="en-US" altLang="zh-CN" dirty="0" err="1"/>
              <a:t>DatePicker</a:t>
            </a:r>
            <a:r>
              <a:rPr lang="zh-CN" altLang="en-US" dirty="0"/>
              <a:t>、</a:t>
            </a:r>
            <a:r>
              <a:rPr lang="en-US" altLang="zh-CN" dirty="0"/>
              <a:t>Divider</a:t>
            </a:r>
            <a:r>
              <a:rPr lang="zh-CN" altLang="en-US" dirty="0"/>
              <a:t>、</a:t>
            </a:r>
            <a:r>
              <a:rPr lang="en-US" altLang="zh-CN" dirty="0"/>
              <a:t>Gauge</a:t>
            </a:r>
            <a:r>
              <a:rPr lang="zh-CN" altLang="en-US" dirty="0"/>
              <a:t>、</a:t>
            </a:r>
            <a:r>
              <a:rPr lang="en-US" altLang="zh-CN" dirty="0"/>
              <a:t>Image</a:t>
            </a:r>
            <a:r>
              <a:rPr lang="zh-CN" altLang="en-US" dirty="0"/>
              <a:t>、</a:t>
            </a:r>
            <a:r>
              <a:rPr lang="en-US" altLang="zh-CN" dirty="0" err="1"/>
              <a:t>ImageAnimator</a:t>
            </a:r>
            <a:r>
              <a:rPr lang="zh-CN" altLang="en-US" dirty="0"/>
              <a:t>、</a:t>
            </a:r>
            <a:r>
              <a:rPr lang="en-US" altLang="zh-CN" dirty="0" err="1"/>
              <a:t>LoadingProgress</a:t>
            </a:r>
            <a:r>
              <a:rPr lang="zh-CN" altLang="en-US" dirty="0"/>
              <a:t>、</a:t>
            </a:r>
            <a:r>
              <a:rPr lang="en-US" altLang="zh-CN" dirty="0"/>
              <a:t>Marquee</a:t>
            </a:r>
            <a:r>
              <a:rPr lang="zh-CN" altLang="en-US" dirty="0"/>
              <a:t>、</a:t>
            </a:r>
            <a:r>
              <a:rPr lang="en-US" altLang="zh-CN" dirty="0"/>
              <a:t>Navigation</a:t>
            </a:r>
            <a:r>
              <a:rPr lang="zh-CN" altLang="en-US" dirty="0"/>
              <a:t>、</a:t>
            </a:r>
            <a:r>
              <a:rPr lang="en-US" altLang="zh-CN" dirty="0" err="1"/>
              <a:t>PatternLock</a:t>
            </a:r>
            <a:r>
              <a:rPr lang="zh-CN" altLang="en-US" dirty="0"/>
              <a:t>、</a:t>
            </a:r>
            <a:r>
              <a:rPr lang="en-US" altLang="zh-CN" dirty="0"/>
              <a:t>Progress</a:t>
            </a:r>
            <a:r>
              <a:rPr lang="zh-CN" altLang="en-US" dirty="0"/>
              <a:t>、</a:t>
            </a:r>
            <a:r>
              <a:rPr lang="en-US" altLang="zh-CN" dirty="0" err="1"/>
              <a:t>QRCode</a:t>
            </a:r>
            <a:r>
              <a:rPr lang="zh-CN" altLang="en-US" dirty="0"/>
              <a:t>、</a:t>
            </a:r>
            <a:r>
              <a:rPr lang="en-US" altLang="zh-CN" dirty="0"/>
              <a:t>Radio</a:t>
            </a:r>
            <a:r>
              <a:rPr lang="zh-CN" altLang="en-US" dirty="0"/>
              <a:t>、</a:t>
            </a:r>
            <a:r>
              <a:rPr lang="en-US" altLang="zh-CN" dirty="0"/>
              <a:t>Rating</a:t>
            </a:r>
            <a:r>
              <a:rPr lang="zh-CN" altLang="en-US" dirty="0"/>
              <a:t>、</a:t>
            </a:r>
            <a:r>
              <a:rPr lang="en-US" altLang="zh-CN" dirty="0" err="1"/>
              <a:t>RichText</a:t>
            </a:r>
            <a:r>
              <a:rPr lang="zh-CN" altLang="en-US" dirty="0"/>
              <a:t>、</a:t>
            </a:r>
            <a:r>
              <a:rPr lang="en-US" altLang="zh-CN" dirty="0" err="1"/>
              <a:t>ScrollBar</a:t>
            </a:r>
            <a:r>
              <a:rPr lang="zh-CN" altLang="en-US" dirty="0"/>
              <a:t>、</a:t>
            </a:r>
            <a:r>
              <a:rPr lang="en-US" altLang="zh-CN" dirty="0"/>
              <a:t>Search</a:t>
            </a:r>
            <a:r>
              <a:rPr lang="zh-CN" altLang="en-US" dirty="0"/>
              <a:t>、</a:t>
            </a:r>
            <a:r>
              <a:rPr lang="en-US" altLang="zh-CN" dirty="0"/>
              <a:t>Select</a:t>
            </a:r>
            <a:r>
              <a:rPr lang="zh-CN" altLang="en-US" dirty="0"/>
              <a:t>、</a:t>
            </a:r>
            <a:r>
              <a:rPr lang="en-US" altLang="zh-CN" dirty="0"/>
              <a:t>Slider</a:t>
            </a:r>
            <a:r>
              <a:rPr lang="zh-CN" altLang="en-US" dirty="0"/>
              <a:t>、</a:t>
            </a:r>
            <a:r>
              <a:rPr lang="en-US" altLang="zh-CN" dirty="0"/>
              <a:t>Span</a:t>
            </a:r>
            <a:r>
              <a:rPr lang="zh-CN" altLang="en-US" dirty="0"/>
              <a:t>、</a:t>
            </a:r>
            <a:r>
              <a:rPr lang="en-US" altLang="zh-CN" dirty="0"/>
              <a:t>Stepper</a:t>
            </a:r>
            <a:r>
              <a:rPr lang="zh-CN" altLang="en-US" dirty="0"/>
              <a:t>、</a:t>
            </a:r>
            <a:r>
              <a:rPr lang="en-US" altLang="zh-CN" dirty="0" err="1"/>
              <a:t>StepperItem</a:t>
            </a:r>
            <a:r>
              <a:rPr lang="zh-CN" altLang="en-US" dirty="0"/>
              <a:t>、</a:t>
            </a:r>
            <a:r>
              <a:rPr lang="en-US" altLang="zh-CN" dirty="0"/>
              <a:t>Text</a:t>
            </a:r>
            <a:r>
              <a:rPr lang="zh-CN" altLang="en-US" dirty="0"/>
              <a:t>、</a:t>
            </a:r>
            <a:r>
              <a:rPr lang="en-US" altLang="zh-CN" dirty="0" err="1"/>
              <a:t>TextArea</a:t>
            </a:r>
            <a:r>
              <a:rPr lang="zh-CN" altLang="en-US" dirty="0"/>
              <a:t>、</a:t>
            </a:r>
            <a:r>
              <a:rPr lang="en-US" altLang="zh-CN" dirty="0" err="1"/>
              <a:t>TextClock</a:t>
            </a:r>
            <a:r>
              <a:rPr lang="zh-CN" altLang="en-US" dirty="0"/>
              <a:t>、</a:t>
            </a:r>
            <a:r>
              <a:rPr lang="en-US" altLang="zh-CN" dirty="0" err="1"/>
              <a:t>TextInput</a:t>
            </a:r>
            <a:r>
              <a:rPr lang="zh-CN" altLang="en-US" dirty="0"/>
              <a:t>、</a:t>
            </a:r>
            <a:r>
              <a:rPr lang="en-US" altLang="zh-CN" dirty="0" err="1"/>
              <a:t>TextPicker</a:t>
            </a:r>
            <a:r>
              <a:rPr lang="zh-CN" altLang="en-US" dirty="0"/>
              <a:t>、</a:t>
            </a:r>
            <a:r>
              <a:rPr lang="en-US" altLang="zh-CN" dirty="0" err="1"/>
              <a:t>TextTimer</a:t>
            </a:r>
            <a:r>
              <a:rPr lang="zh-CN" altLang="en-US" dirty="0"/>
              <a:t>、</a:t>
            </a:r>
            <a:r>
              <a:rPr lang="en-US" altLang="zh-CN" dirty="0" err="1"/>
              <a:t>TimePicker</a:t>
            </a:r>
            <a:r>
              <a:rPr lang="zh-CN" altLang="en-US" dirty="0"/>
              <a:t>、</a:t>
            </a:r>
            <a:r>
              <a:rPr lang="en-US" altLang="zh-CN" dirty="0"/>
              <a:t>Toggle</a:t>
            </a:r>
            <a:r>
              <a:rPr lang="zh-CN" altLang="en-US" dirty="0"/>
              <a:t>、</a:t>
            </a:r>
            <a:r>
              <a:rPr lang="en-US" altLang="zh-CN" dirty="0"/>
              <a:t>Web</a:t>
            </a:r>
            <a:r>
              <a:rPr lang="zh-CN" altLang="en-US" dirty="0"/>
              <a:t>、</a:t>
            </a:r>
            <a:r>
              <a:rPr lang="en-US" altLang="zh-CN" dirty="0" err="1"/>
              <a:t>SymbolGlyph</a:t>
            </a:r>
            <a:r>
              <a:rPr lang="zh-CN" altLang="en-US" dirty="0"/>
              <a:t>等。通过学习这些基础组件的开发，可以帮助开发者快速构建出丰富多样的用户界面。</a:t>
            </a:r>
          </a:p>
        </p:txBody>
      </p:sp>
    </p:spTree>
    <p:extLst>
      <p:ext uri="{BB962C8B-B14F-4D97-AF65-F5344CB8AC3E}">
        <p14:creationId xmlns:p14="http://schemas.microsoft.com/office/powerpoint/2010/main" val="514176842"/>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  </a:t>
            </a:r>
            <a:r>
              <a:rPr lang="en-US" altLang="zh-CN" dirty="0"/>
              <a:t>4.6 </a:t>
            </a:r>
            <a:r>
              <a:rPr lang="zh-CN" altLang="en-US" dirty="0"/>
              <a:t>上机练习：实现仿</a:t>
            </a:r>
            <a:r>
              <a:rPr lang="en-US" altLang="zh-CN" dirty="0" err="1"/>
              <a:t>WeLink</a:t>
            </a:r>
            <a:r>
              <a:rPr lang="zh-CN" altLang="en-US" dirty="0"/>
              <a:t>打卡应用</a:t>
            </a:r>
          </a:p>
        </p:txBody>
      </p:sp>
      <p:sp>
        <p:nvSpPr>
          <p:cNvPr id="4" name="内容占位符 2"/>
          <p:cNvSpPr txBox="1">
            <a:spLocks/>
          </p:cNvSpPr>
          <p:nvPr/>
        </p:nvSpPr>
        <p:spPr>
          <a:xfrm>
            <a:off x="990600" y="1591658"/>
            <a:ext cx="5105400" cy="5257755"/>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1200" dirty="0"/>
              <a:t>任务要求：根据本章所学的知识，参考图</a:t>
            </a:r>
            <a:r>
              <a:rPr lang="en-US" altLang="zh-CN" sz="1200" dirty="0"/>
              <a:t>4-56</a:t>
            </a:r>
            <a:r>
              <a:rPr lang="zh-CN" altLang="en-US" sz="1200" dirty="0"/>
              <a:t>和图</a:t>
            </a:r>
            <a:r>
              <a:rPr lang="en-US" altLang="zh-CN" sz="1200" dirty="0"/>
              <a:t>4-57</a:t>
            </a:r>
            <a:r>
              <a:rPr lang="zh-CN" altLang="en-US" sz="1200" dirty="0"/>
              <a:t>编写一个</a:t>
            </a:r>
            <a:r>
              <a:rPr lang="en-US" altLang="zh-CN" sz="1200" dirty="0"/>
              <a:t>HarmonyOS</a:t>
            </a:r>
            <a:r>
              <a:rPr lang="zh-CN" altLang="en-US" sz="1200" dirty="0"/>
              <a:t>应用程序，实现高仿</a:t>
            </a:r>
            <a:r>
              <a:rPr lang="en-US" altLang="zh-CN" sz="1200" dirty="0" err="1"/>
              <a:t>WeLink</a:t>
            </a:r>
            <a:r>
              <a:rPr lang="zh-CN" altLang="en-US" sz="1200" dirty="0"/>
              <a:t>的打卡功能。</a:t>
            </a:r>
          </a:p>
          <a:p>
            <a:r>
              <a:rPr lang="zh-CN" altLang="en-US" sz="1200" dirty="0"/>
              <a:t>如图</a:t>
            </a:r>
            <a:r>
              <a:rPr lang="en-US" altLang="zh-CN" sz="1200" dirty="0"/>
              <a:t>4-56</a:t>
            </a:r>
            <a:r>
              <a:rPr lang="zh-CN" altLang="en-US" sz="1200" dirty="0"/>
              <a:t>所示是打卡前的界面效果。</a:t>
            </a:r>
          </a:p>
          <a:p>
            <a:r>
              <a:rPr lang="zh-CN" altLang="en-US" sz="1200" dirty="0"/>
              <a:t>如图</a:t>
            </a:r>
            <a:r>
              <a:rPr lang="en-US" altLang="zh-CN" sz="1200" dirty="0"/>
              <a:t>4-57</a:t>
            </a:r>
            <a:r>
              <a:rPr lang="zh-CN" altLang="en-US" sz="1200" dirty="0"/>
              <a:t>所示是打卡后的界面效果。</a:t>
            </a:r>
          </a:p>
        </p:txBody>
      </p:sp>
      <p:pic>
        <p:nvPicPr>
          <p:cNvPr id="8" name="图片 7">
            <a:extLst>
              <a:ext uri="{FF2B5EF4-FFF2-40B4-BE49-F238E27FC236}">
                <a16:creationId xmlns:a16="http://schemas.microsoft.com/office/drawing/2014/main" id="{6B5569EC-59CD-2597-2749-4FA821B3B344}"/>
              </a:ext>
            </a:extLst>
          </p:cNvPr>
          <p:cNvPicPr>
            <a:picLocks noChangeAspect="1"/>
          </p:cNvPicPr>
          <p:nvPr/>
        </p:nvPicPr>
        <p:blipFill>
          <a:blip r:embed="rId2"/>
          <a:stretch>
            <a:fillRect/>
          </a:stretch>
        </p:blipFill>
        <p:spPr>
          <a:xfrm>
            <a:off x="3743863" y="2063690"/>
            <a:ext cx="8259565" cy="4794310"/>
          </a:xfrm>
          <a:prstGeom prst="rect">
            <a:avLst/>
          </a:prstGeom>
        </p:spPr>
      </p:pic>
    </p:spTree>
    <p:extLst>
      <p:ext uri="{BB962C8B-B14F-4D97-AF65-F5344CB8AC3E}">
        <p14:creationId xmlns:p14="http://schemas.microsoft.com/office/powerpoint/2010/main" val="141686277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4.1.2  </a:t>
            </a:r>
            <a:r>
              <a:rPr lang="en-US" altLang="zh-CN" dirty="0" err="1"/>
              <a:t>ArkUI</a:t>
            </a:r>
            <a:r>
              <a:rPr lang="zh-CN" altLang="en-US" dirty="0"/>
              <a:t>的主要特征</a:t>
            </a:r>
          </a:p>
        </p:txBody>
      </p:sp>
      <p:sp>
        <p:nvSpPr>
          <p:cNvPr id="3" name="内容占位符 2"/>
          <p:cNvSpPr>
            <a:spLocks noGrp="1"/>
          </p:cNvSpPr>
          <p:nvPr>
            <p:ph idx="1"/>
          </p:nvPr>
        </p:nvSpPr>
        <p:spPr>
          <a:xfrm>
            <a:off x="838200" y="1690688"/>
            <a:ext cx="10515600" cy="4351338"/>
          </a:xfrm>
        </p:spPr>
        <p:txBody>
          <a:bodyPr>
            <a:normAutofit fontScale="62500" lnSpcReduction="20000"/>
          </a:bodyPr>
          <a:lstStyle/>
          <a:p>
            <a:r>
              <a:rPr lang="en-US" altLang="zh-CN" dirty="0"/>
              <a:t>UI</a:t>
            </a:r>
            <a:r>
              <a:rPr lang="zh-CN" altLang="en-US" dirty="0"/>
              <a:t>组件：</a:t>
            </a:r>
            <a:r>
              <a:rPr lang="en-US" altLang="zh-CN" dirty="0" err="1"/>
              <a:t>ArkUI</a:t>
            </a:r>
            <a:r>
              <a:rPr lang="zh-CN" altLang="en-US" dirty="0"/>
              <a:t>内置了丰富的多态组件，包括</a:t>
            </a:r>
            <a:r>
              <a:rPr lang="en-US" altLang="zh-CN" dirty="0"/>
              <a:t>Image</a:t>
            </a:r>
            <a:r>
              <a:rPr lang="zh-CN" altLang="en-US" dirty="0"/>
              <a:t>、</a:t>
            </a:r>
            <a:r>
              <a:rPr lang="en-US" altLang="zh-CN" dirty="0"/>
              <a:t>Text</a:t>
            </a:r>
            <a:r>
              <a:rPr lang="zh-CN" altLang="en-US" dirty="0"/>
              <a:t>、</a:t>
            </a:r>
            <a:r>
              <a:rPr lang="en-US" altLang="zh-CN" dirty="0"/>
              <a:t>Button</a:t>
            </a:r>
            <a:r>
              <a:rPr lang="zh-CN" altLang="en-US" dirty="0"/>
              <a:t>等基础组件，可包含一个或多个子组件容器组件、满足开发者自定义绘图需求的绘制组件以及提供视频播放能力的媒体组件等。其中“多态”是指组件针对不同类型设备进行了设计，提供了在不同平台上的样式适配能力。同时，</a:t>
            </a:r>
            <a:r>
              <a:rPr lang="en-US" altLang="zh-CN" dirty="0" err="1"/>
              <a:t>ArkUI</a:t>
            </a:r>
            <a:r>
              <a:rPr lang="zh-CN" altLang="en-US" dirty="0"/>
              <a:t>也支持用户自定义组件。</a:t>
            </a:r>
          </a:p>
          <a:p>
            <a:r>
              <a:rPr lang="zh-CN" altLang="en-US" dirty="0"/>
              <a:t>布局：</a:t>
            </a:r>
            <a:r>
              <a:rPr lang="en-US" altLang="zh-CN" dirty="0"/>
              <a:t>UI</a:t>
            </a:r>
            <a:r>
              <a:rPr lang="zh-CN" altLang="en-US" dirty="0"/>
              <a:t>界面设计离不开布局的参与。</a:t>
            </a:r>
            <a:r>
              <a:rPr lang="en-US" altLang="zh-CN" dirty="0" err="1"/>
              <a:t>ArkUI</a:t>
            </a:r>
            <a:r>
              <a:rPr lang="zh-CN" altLang="en-US" dirty="0"/>
              <a:t>提供了多种布局方式，不仅保留了经典的弹性布局能力，还提供了列表、宫格、栅格布局和适应多分辨率场景开发的原子布局能力。</a:t>
            </a:r>
          </a:p>
          <a:p>
            <a:r>
              <a:rPr lang="zh-CN" altLang="en-US" dirty="0"/>
              <a:t>动画：</a:t>
            </a:r>
            <a:r>
              <a:rPr lang="en-US" altLang="zh-CN" dirty="0" err="1"/>
              <a:t>ArkUI</a:t>
            </a:r>
            <a:r>
              <a:rPr lang="zh-CN" altLang="en-US" dirty="0"/>
              <a:t>对于</a:t>
            </a:r>
            <a:r>
              <a:rPr lang="en-US" altLang="zh-CN" dirty="0"/>
              <a:t>UI</a:t>
            </a:r>
            <a:r>
              <a:rPr lang="zh-CN" altLang="en-US" dirty="0"/>
              <a:t>界面的美化，除组件内置动画效果外，还提供了属性动画、转场动画和自定义动画能力。</a:t>
            </a:r>
          </a:p>
          <a:p>
            <a:r>
              <a:rPr lang="zh-CN" altLang="en-US" dirty="0"/>
              <a:t>绘制：</a:t>
            </a:r>
            <a:r>
              <a:rPr lang="en-US" altLang="zh-CN" dirty="0" err="1"/>
              <a:t>ArkUI</a:t>
            </a:r>
            <a:r>
              <a:rPr lang="zh-CN" altLang="en-US" dirty="0"/>
              <a:t>提供了多种绘制能力，以满足开发者的自定义绘图需求，支持绘制形状、颜色填充、绘制文本、变形与裁剪、嵌入图片等。</a:t>
            </a:r>
          </a:p>
          <a:p>
            <a:r>
              <a:rPr lang="zh-CN" altLang="en-US" dirty="0"/>
              <a:t>交互事件：</a:t>
            </a:r>
            <a:r>
              <a:rPr lang="en-US" altLang="zh-CN" dirty="0" err="1"/>
              <a:t>ArkUI</a:t>
            </a:r>
            <a:r>
              <a:rPr lang="zh-CN" altLang="en-US" dirty="0"/>
              <a:t>提供了多种交互能力，以满足应用在不同平台通过不同输入设备进行</a:t>
            </a:r>
            <a:r>
              <a:rPr lang="en-US" altLang="zh-CN" dirty="0"/>
              <a:t>UI</a:t>
            </a:r>
            <a:r>
              <a:rPr lang="zh-CN" altLang="en-US" dirty="0"/>
              <a:t>交互响应的需求，默认适配触摸手势、遥控器按键输入、键鼠输入，同时提供了相应的事件回调以便开发者添加交互逻辑。</a:t>
            </a:r>
          </a:p>
          <a:p>
            <a:r>
              <a:rPr lang="zh-CN" altLang="en-US" dirty="0"/>
              <a:t>平台</a:t>
            </a:r>
            <a:r>
              <a:rPr lang="en-US" altLang="zh-CN" dirty="0"/>
              <a:t>API</a:t>
            </a:r>
            <a:r>
              <a:rPr lang="zh-CN" altLang="en-US" dirty="0"/>
              <a:t>通道：</a:t>
            </a:r>
            <a:r>
              <a:rPr lang="en-US" altLang="zh-CN" dirty="0" err="1"/>
              <a:t>ArkUI</a:t>
            </a:r>
            <a:r>
              <a:rPr lang="zh-CN" altLang="en-US" dirty="0"/>
              <a:t>提供了</a:t>
            </a:r>
            <a:r>
              <a:rPr lang="en-US" altLang="zh-CN" dirty="0"/>
              <a:t>API</a:t>
            </a:r>
            <a:r>
              <a:rPr lang="zh-CN" altLang="en-US" dirty="0"/>
              <a:t>扩展机制，可通过该机制对平台能力进行封装，提供风格统一的</a:t>
            </a:r>
            <a:r>
              <a:rPr lang="en-US" altLang="zh-CN" dirty="0"/>
              <a:t>JS</a:t>
            </a:r>
            <a:r>
              <a:rPr lang="zh-CN" altLang="en-US" dirty="0"/>
              <a:t>接口。</a:t>
            </a:r>
          </a:p>
          <a:p>
            <a:r>
              <a:rPr lang="zh-CN" altLang="en-US" dirty="0"/>
              <a:t>两种开发范式：</a:t>
            </a:r>
            <a:r>
              <a:rPr lang="en-US" altLang="zh-CN" dirty="0" err="1"/>
              <a:t>ArkUI</a:t>
            </a:r>
            <a:r>
              <a:rPr lang="zh-CN" altLang="en-US" dirty="0"/>
              <a:t>针对不同的应用场景以及不同技术背景的开发者提供了两种开发范式，分别是基于</a:t>
            </a:r>
            <a:r>
              <a:rPr lang="en-US" altLang="zh-CN" dirty="0" err="1"/>
              <a:t>ArkTS</a:t>
            </a:r>
            <a:r>
              <a:rPr lang="zh-CN" altLang="en-US" dirty="0"/>
              <a:t>的声明式开发范式（简称声明式开发范式）和兼容</a:t>
            </a:r>
            <a:r>
              <a:rPr lang="en-US" altLang="zh-CN" dirty="0"/>
              <a:t>JS</a:t>
            </a:r>
            <a:r>
              <a:rPr lang="zh-CN" altLang="en-US" dirty="0"/>
              <a:t>的类</a:t>
            </a:r>
            <a:r>
              <a:rPr lang="en-US" altLang="zh-CN" dirty="0"/>
              <a:t>Web</a:t>
            </a:r>
            <a:r>
              <a:rPr lang="zh-CN" altLang="en-US" dirty="0"/>
              <a:t>开发范式（简称类</a:t>
            </a:r>
            <a:r>
              <a:rPr lang="en-US" altLang="zh-CN" dirty="0"/>
              <a:t>Web</a:t>
            </a:r>
            <a:r>
              <a:rPr lang="zh-CN" altLang="en-US" dirty="0"/>
              <a:t>开发范式）。</a:t>
            </a:r>
          </a:p>
        </p:txBody>
      </p:sp>
    </p:spTree>
    <p:extLst>
      <p:ext uri="{BB962C8B-B14F-4D97-AF65-F5344CB8AC3E}">
        <p14:creationId xmlns:p14="http://schemas.microsoft.com/office/powerpoint/2010/main" val="420009720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br>
              <a:rPr lang="en-US" altLang="zh-CN" dirty="0"/>
            </a:br>
            <a:r>
              <a:rPr lang="en-US" altLang="zh-CN" dirty="0"/>
              <a:t>4.1.3  JS</a:t>
            </a:r>
            <a:r>
              <a:rPr lang="zh-CN" altLang="en-US" dirty="0"/>
              <a:t>、</a:t>
            </a:r>
            <a:r>
              <a:rPr lang="en-US" altLang="zh-CN" dirty="0"/>
              <a:t>TS</a:t>
            </a:r>
            <a:r>
              <a:rPr lang="zh-CN" altLang="en-US" dirty="0"/>
              <a:t>、</a:t>
            </a:r>
            <a:r>
              <a:rPr lang="en-US" altLang="zh-CN" dirty="0" err="1"/>
              <a:t>ArkTS</a:t>
            </a:r>
            <a:r>
              <a:rPr lang="zh-CN" altLang="en-US" dirty="0"/>
              <a:t>、</a:t>
            </a:r>
            <a:r>
              <a:rPr lang="en-US" altLang="zh-CN" dirty="0" err="1"/>
              <a:t>ArkUI</a:t>
            </a:r>
            <a:r>
              <a:rPr lang="zh-CN" altLang="en-US" dirty="0"/>
              <a:t>和</a:t>
            </a:r>
            <a:r>
              <a:rPr lang="en-US" altLang="zh-CN" dirty="0" err="1"/>
              <a:t>ArkCompiler</a:t>
            </a:r>
            <a:r>
              <a:rPr lang="zh-CN" altLang="en-US" dirty="0"/>
              <a:t>之间的联系</a:t>
            </a:r>
          </a:p>
        </p:txBody>
      </p:sp>
      <p:pic>
        <p:nvPicPr>
          <p:cNvPr id="8" name="图片 7">
            <a:extLst>
              <a:ext uri="{FF2B5EF4-FFF2-40B4-BE49-F238E27FC236}">
                <a16:creationId xmlns:a16="http://schemas.microsoft.com/office/drawing/2014/main" id="{E48B73C2-D8C7-4774-431A-CEF093ACBE1F}"/>
              </a:ext>
            </a:extLst>
          </p:cNvPr>
          <p:cNvPicPr>
            <a:picLocks noChangeAspect="1"/>
          </p:cNvPicPr>
          <p:nvPr/>
        </p:nvPicPr>
        <p:blipFill>
          <a:blip r:embed="rId2"/>
          <a:stretch>
            <a:fillRect/>
          </a:stretch>
        </p:blipFill>
        <p:spPr>
          <a:xfrm>
            <a:off x="327803" y="2456824"/>
            <a:ext cx="6372045" cy="3049076"/>
          </a:xfrm>
          <a:prstGeom prst="rect">
            <a:avLst/>
          </a:prstGeom>
        </p:spPr>
      </p:pic>
      <p:pic>
        <p:nvPicPr>
          <p:cNvPr id="10" name="图片 9">
            <a:extLst>
              <a:ext uri="{FF2B5EF4-FFF2-40B4-BE49-F238E27FC236}">
                <a16:creationId xmlns:a16="http://schemas.microsoft.com/office/drawing/2014/main" id="{3CD6183B-2398-AE7A-8D5B-807EDA8F4366}"/>
              </a:ext>
            </a:extLst>
          </p:cNvPr>
          <p:cNvPicPr>
            <a:picLocks noChangeAspect="1"/>
          </p:cNvPicPr>
          <p:nvPr/>
        </p:nvPicPr>
        <p:blipFill>
          <a:blip r:embed="rId3"/>
          <a:stretch>
            <a:fillRect/>
          </a:stretch>
        </p:blipFill>
        <p:spPr>
          <a:xfrm>
            <a:off x="7620000" y="2331830"/>
            <a:ext cx="3796409" cy="3299063"/>
          </a:xfrm>
          <a:prstGeom prst="rect">
            <a:avLst/>
          </a:prstGeom>
        </p:spPr>
      </p:pic>
    </p:spTree>
    <p:extLst>
      <p:ext uri="{BB962C8B-B14F-4D97-AF65-F5344CB8AC3E}">
        <p14:creationId xmlns:p14="http://schemas.microsoft.com/office/powerpoint/2010/main" val="404064936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 </a:t>
            </a:r>
            <a:r>
              <a:rPr lang="en-US" altLang="zh-CN" dirty="0"/>
              <a:t>4.2  </a:t>
            </a:r>
            <a:r>
              <a:rPr lang="zh-CN" altLang="en-US" dirty="0"/>
              <a:t>声明式开发范式</a:t>
            </a:r>
          </a:p>
        </p:txBody>
      </p:sp>
      <p:sp>
        <p:nvSpPr>
          <p:cNvPr id="3" name="内容占位符 2"/>
          <p:cNvSpPr>
            <a:spLocks noGrp="1"/>
          </p:cNvSpPr>
          <p:nvPr>
            <p:ph idx="1"/>
          </p:nvPr>
        </p:nvSpPr>
        <p:spPr/>
        <p:txBody>
          <a:bodyPr/>
          <a:lstStyle/>
          <a:p>
            <a:pPr marL="0" indent="0">
              <a:buNone/>
            </a:pPr>
            <a:r>
              <a:rPr lang="en-US" altLang="zh-CN" dirty="0" err="1"/>
              <a:t>ArkUI</a:t>
            </a:r>
            <a:r>
              <a:rPr lang="zh-CN" altLang="en-US" dirty="0"/>
              <a:t>是一套开发极简、高性能、跨设备应用的</a:t>
            </a:r>
            <a:r>
              <a:rPr lang="en-US" altLang="zh-CN" dirty="0"/>
              <a:t>UI</a:t>
            </a:r>
            <a:r>
              <a:rPr lang="zh-CN" altLang="en-US" dirty="0"/>
              <a:t>开发框架，支持开发者高效地构建跨设备应用</a:t>
            </a:r>
            <a:r>
              <a:rPr lang="en-US" altLang="zh-CN" dirty="0"/>
              <a:t>UI</a:t>
            </a:r>
            <a:r>
              <a:rPr lang="zh-CN" altLang="en-US" dirty="0"/>
              <a:t>界面。</a:t>
            </a:r>
            <a:r>
              <a:rPr lang="en-US" altLang="zh-CN" dirty="0"/>
              <a:t>4.2.1  </a:t>
            </a:r>
            <a:r>
              <a:rPr lang="zh-CN" altLang="en-US" dirty="0"/>
              <a:t>原样复制视频文件</a:t>
            </a:r>
          </a:p>
          <a:p>
            <a:r>
              <a:rPr lang="en-US" altLang="zh-CN" dirty="0"/>
              <a:t>4.2.1  </a:t>
            </a:r>
            <a:r>
              <a:rPr lang="zh-CN" altLang="en-US" dirty="0"/>
              <a:t>声明式开发范式与类</a:t>
            </a:r>
            <a:r>
              <a:rPr lang="en-US" altLang="zh-CN" dirty="0"/>
              <a:t>Web</a:t>
            </a:r>
            <a:r>
              <a:rPr lang="zh-CN" altLang="en-US" dirty="0"/>
              <a:t>开发范式</a:t>
            </a:r>
            <a:endParaRPr lang="en-US" altLang="zh-CN" dirty="0"/>
          </a:p>
          <a:p>
            <a:r>
              <a:rPr lang="en-US" altLang="zh-CN" dirty="0"/>
              <a:t>4.2.2  </a:t>
            </a:r>
            <a:r>
              <a:rPr lang="zh-CN" altLang="en-US" dirty="0"/>
              <a:t>声明式开发范式的基础能力</a:t>
            </a:r>
            <a:endParaRPr lang="en-US" altLang="zh-CN" dirty="0"/>
          </a:p>
          <a:p>
            <a:r>
              <a:rPr lang="en-US" altLang="zh-CN" dirty="0"/>
              <a:t>4.2.3  </a:t>
            </a:r>
            <a:r>
              <a:rPr lang="zh-CN" altLang="en-US" dirty="0"/>
              <a:t>声明式开发范式的整体架构</a:t>
            </a:r>
            <a:endParaRPr lang="en-US" altLang="zh-CN" dirty="0"/>
          </a:p>
          <a:p>
            <a:r>
              <a:rPr lang="en-US" altLang="zh-CN" dirty="0"/>
              <a:t>4.2.4  </a:t>
            </a:r>
            <a:r>
              <a:rPr lang="zh-CN" altLang="en-US" dirty="0"/>
              <a:t>声明式开发范式的基本组成</a:t>
            </a:r>
            <a:endParaRPr lang="en-US" altLang="zh-CN" dirty="0"/>
          </a:p>
          <a:p>
            <a:endParaRPr lang="zh-CN" altLang="en-US" dirty="0"/>
          </a:p>
        </p:txBody>
      </p:sp>
    </p:spTree>
    <p:extLst>
      <p:ext uri="{BB962C8B-B14F-4D97-AF65-F5344CB8AC3E}">
        <p14:creationId xmlns:p14="http://schemas.microsoft.com/office/powerpoint/2010/main" val="5775167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4.2.1  </a:t>
            </a:r>
            <a:r>
              <a:rPr lang="zh-CN" altLang="en-US" dirty="0"/>
              <a:t>声明式开发范式与类</a:t>
            </a:r>
            <a:r>
              <a:rPr lang="en-US" altLang="zh-CN" dirty="0"/>
              <a:t>Web</a:t>
            </a:r>
            <a:r>
              <a:rPr lang="zh-CN" altLang="en-US" dirty="0"/>
              <a:t>开发范式</a:t>
            </a:r>
          </a:p>
        </p:txBody>
      </p:sp>
      <p:sp>
        <p:nvSpPr>
          <p:cNvPr id="3" name="内容占位符 2"/>
          <p:cNvSpPr>
            <a:spLocks noGrp="1"/>
          </p:cNvSpPr>
          <p:nvPr>
            <p:ph idx="1"/>
          </p:nvPr>
        </p:nvSpPr>
        <p:spPr/>
        <p:txBody>
          <a:bodyPr>
            <a:normAutofit fontScale="85000" lnSpcReduction="10000"/>
          </a:bodyPr>
          <a:lstStyle/>
          <a:p>
            <a:r>
              <a:rPr lang="zh-CN" altLang="en-US" dirty="0"/>
              <a:t>声明式开发范式是采用基于</a:t>
            </a:r>
            <a:r>
              <a:rPr lang="en-US" altLang="zh-CN" dirty="0" err="1"/>
              <a:t>TypeScript</a:t>
            </a:r>
            <a:r>
              <a:rPr lang="zh-CN" altLang="en-US" dirty="0"/>
              <a:t>的声明式</a:t>
            </a:r>
            <a:r>
              <a:rPr lang="en-US" altLang="zh-CN" dirty="0"/>
              <a:t>UI</a:t>
            </a:r>
            <a:r>
              <a:rPr lang="zh-CN" altLang="en-US" dirty="0"/>
              <a:t>语法扩展而来的</a:t>
            </a:r>
            <a:r>
              <a:rPr lang="en-US" altLang="zh-CN" dirty="0" err="1"/>
              <a:t>ArkTS</a:t>
            </a:r>
            <a:r>
              <a:rPr lang="zh-CN" altLang="en-US" dirty="0"/>
              <a:t>语言，从组件、动画和状态管理</a:t>
            </a:r>
            <a:r>
              <a:rPr lang="en-US" altLang="zh-CN" dirty="0"/>
              <a:t>3</a:t>
            </a:r>
            <a:r>
              <a:rPr lang="zh-CN" altLang="en-US" dirty="0"/>
              <a:t>个维度提供了</a:t>
            </a:r>
            <a:r>
              <a:rPr lang="en-US" altLang="zh-CN" dirty="0"/>
              <a:t>UI</a:t>
            </a:r>
            <a:r>
              <a:rPr lang="zh-CN" altLang="en-US" dirty="0"/>
              <a:t>绘制能力。声明式开发范式更接近自然语义的编程方式，让开发者更直观地描述</a:t>
            </a:r>
            <a:r>
              <a:rPr lang="en-US" altLang="zh-CN" dirty="0"/>
              <a:t>UI</a:t>
            </a:r>
            <a:r>
              <a:rPr lang="zh-CN" altLang="en-US" dirty="0"/>
              <a:t>界面，不必关心框架如何实现</a:t>
            </a:r>
            <a:r>
              <a:rPr lang="en-US" altLang="zh-CN" dirty="0"/>
              <a:t>UI</a:t>
            </a:r>
            <a:r>
              <a:rPr lang="zh-CN" altLang="en-US" dirty="0"/>
              <a:t>绘制和渲染，实现极简高效开发。因此，声明式开发范式适合复杂度较大、团队合作度较高的程序。</a:t>
            </a:r>
          </a:p>
          <a:p>
            <a:r>
              <a:rPr lang="zh-CN" altLang="en-US" dirty="0"/>
              <a:t>类</a:t>
            </a:r>
            <a:r>
              <a:rPr lang="en-US" altLang="zh-CN" dirty="0"/>
              <a:t>Web</a:t>
            </a:r>
            <a:r>
              <a:rPr lang="zh-CN" altLang="en-US" dirty="0"/>
              <a:t>开发范式采用经典的</a:t>
            </a:r>
            <a:r>
              <a:rPr lang="en-US" altLang="zh-CN" dirty="0"/>
              <a:t>HTML</a:t>
            </a:r>
            <a:r>
              <a:rPr lang="zh-CN" altLang="en-US" dirty="0"/>
              <a:t>、</a:t>
            </a:r>
            <a:r>
              <a:rPr lang="en-US" altLang="zh-CN" dirty="0"/>
              <a:t>CSS</a:t>
            </a:r>
            <a:r>
              <a:rPr lang="zh-CN" altLang="en-US" dirty="0"/>
              <a:t>、</a:t>
            </a:r>
            <a:r>
              <a:rPr lang="en-US" altLang="zh-CN" dirty="0"/>
              <a:t>JavaScript</a:t>
            </a:r>
            <a:r>
              <a:rPr lang="zh-CN" altLang="en-US" dirty="0"/>
              <a:t>三段式开发方式，使用</a:t>
            </a:r>
            <a:r>
              <a:rPr lang="en-US" altLang="zh-CN" dirty="0"/>
              <a:t>HTML</a:t>
            </a:r>
            <a:r>
              <a:rPr lang="zh-CN" altLang="en-US" dirty="0"/>
              <a:t>标签文件进行布局搭建，使用</a:t>
            </a:r>
            <a:r>
              <a:rPr lang="en-US" altLang="zh-CN" dirty="0"/>
              <a:t>CSS</a:t>
            </a:r>
            <a:r>
              <a:rPr lang="zh-CN" altLang="en-US" dirty="0"/>
              <a:t>文件进行样式描述，使用</a:t>
            </a:r>
            <a:r>
              <a:rPr lang="en-US" altLang="zh-CN" dirty="0"/>
              <a:t>JavaScript</a:t>
            </a:r>
            <a:r>
              <a:rPr lang="zh-CN" altLang="en-US" dirty="0"/>
              <a:t>文件进行逻辑处理。</a:t>
            </a:r>
            <a:r>
              <a:rPr lang="en-US" altLang="zh-CN" dirty="0"/>
              <a:t>UI</a:t>
            </a:r>
            <a:r>
              <a:rPr lang="zh-CN" altLang="en-US" dirty="0"/>
              <a:t>组件与数据之间通过单向数据绑定的方式建立关联，当数据发生变化时，</a:t>
            </a:r>
            <a:r>
              <a:rPr lang="en-US" altLang="zh-CN" dirty="0"/>
              <a:t>UI</a:t>
            </a:r>
            <a:r>
              <a:rPr lang="zh-CN" altLang="en-US" dirty="0"/>
              <a:t>界面自动触发刷新。该开发方式更接近</a:t>
            </a:r>
            <a:r>
              <a:rPr lang="en-US" altLang="zh-CN" dirty="0"/>
              <a:t>Web</a:t>
            </a:r>
            <a:r>
              <a:rPr lang="zh-CN" altLang="en-US" dirty="0"/>
              <a:t>前端开发者的使用习惯，便于快速将已有的</a:t>
            </a:r>
            <a:r>
              <a:rPr lang="en-US" altLang="zh-CN" dirty="0"/>
              <a:t>Web</a:t>
            </a:r>
            <a:r>
              <a:rPr lang="zh-CN" altLang="en-US" dirty="0"/>
              <a:t>应用改造成</a:t>
            </a:r>
            <a:r>
              <a:rPr lang="en-US" altLang="zh-CN" dirty="0" err="1"/>
              <a:t>ArkUI</a:t>
            </a:r>
            <a:r>
              <a:rPr lang="zh-CN" altLang="en-US" dirty="0"/>
              <a:t>应用。因此，类</a:t>
            </a:r>
            <a:r>
              <a:rPr lang="en-US" altLang="zh-CN" dirty="0"/>
              <a:t>Web</a:t>
            </a:r>
            <a:r>
              <a:rPr lang="zh-CN" altLang="en-US" dirty="0"/>
              <a:t>开发范式适合界面较简单的中小型应用和卡片。</a:t>
            </a:r>
          </a:p>
          <a:p>
            <a:pPr marL="0" indent="0">
              <a:buNone/>
            </a:pPr>
            <a:endParaRPr lang="en-US" altLang="zh-CN" dirty="0"/>
          </a:p>
          <a:p>
            <a:pPr marL="0" indent="0">
              <a:buNone/>
            </a:pPr>
            <a:r>
              <a:rPr lang="zh-CN" altLang="en-US" dirty="0"/>
              <a:t>本课程示例推荐采用声明式开发范式。</a:t>
            </a:r>
          </a:p>
        </p:txBody>
      </p:sp>
    </p:spTree>
    <p:extLst>
      <p:ext uri="{BB962C8B-B14F-4D97-AF65-F5344CB8AC3E}">
        <p14:creationId xmlns:p14="http://schemas.microsoft.com/office/powerpoint/2010/main" val="1578813456"/>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1084</TotalTime>
  <Words>6803</Words>
  <Application>Microsoft Office PowerPoint</Application>
  <PresentationFormat>宽屏</PresentationFormat>
  <Paragraphs>660</Paragraphs>
  <Slides>57</Slides>
  <Notes>0</Notes>
  <HiddenSlides>0</HiddenSlides>
  <MMClips>0</MMClips>
  <ScaleCrop>false</ScaleCrop>
  <HeadingPairs>
    <vt:vector size="6" baseType="variant">
      <vt:variant>
        <vt:lpstr>已用的字体</vt:lpstr>
      </vt:variant>
      <vt:variant>
        <vt:i4>3</vt:i4>
      </vt:variant>
      <vt:variant>
        <vt:lpstr>主题</vt:lpstr>
      </vt:variant>
      <vt:variant>
        <vt:i4>1</vt:i4>
      </vt:variant>
      <vt:variant>
        <vt:lpstr>幻灯片标题</vt:lpstr>
      </vt:variant>
      <vt:variant>
        <vt:i4>57</vt:i4>
      </vt:variant>
    </vt:vector>
  </HeadingPairs>
  <TitlesOfParts>
    <vt:vector size="61" baseType="lpstr">
      <vt:lpstr>Arial</vt:lpstr>
      <vt:lpstr>Calibri</vt:lpstr>
      <vt:lpstr>Calibri Light</vt:lpstr>
      <vt:lpstr>Office 主题</vt:lpstr>
      <vt:lpstr>第4章 ArkUI基础开发</vt:lpstr>
      <vt:lpstr>本章简介</vt:lpstr>
      <vt:lpstr>本章内容</vt:lpstr>
      <vt:lpstr> 4.1  ArkUI概述</vt:lpstr>
      <vt:lpstr> 4.1.1  ArkUI的基本概念</vt:lpstr>
      <vt:lpstr>4.1.2  ArkUI的主要特征</vt:lpstr>
      <vt:lpstr> 4.1.3  JS、TS、ArkTS、ArkUI和ArkCompiler之间的联系</vt:lpstr>
      <vt:lpstr> 4.2  声明式开发范式</vt:lpstr>
      <vt:lpstr>4.2.1  声明式开发范式与类Web开发范式</vt:lpstr>
      <vt:lpstr>4.2.3  声明式开发范式的整体架构</vt:lpstr>
      <vt:lpstr>4.2.4  声明式开发范式的基本组成</vt:lpstr>
      <vt:lpstr>4.3  常用的组件</vt:lpstr>
      <vt:lpstr>4.4  基础组件详解</vt:lpstr>
      <vt:lpstr>4.4.1  Blank</vt:lpstr>
      <vt:lpstr>4.4.2  Button</vt:lpstr>
      <vt:lpstr>4.4.3  Checkbox</vt:lpstr>
      <vt:lpstr>4.4.4  CheckboxGroup</vt:lpstr>
      <vt:lpstr>4.4.5  DataPanel</vt:lpstr>
      <vt:lpstr>4.4.6  DatePicker</vt:lpstr>
      <vt:lpstr>4.4.7  Divider</vt:lpstr>
      <vt:lpstr>4.4.8  Gauge</vt:lpstr>
      <vt:lpstr>4.4.9  Image</vt:lpstr>
      <vt:lpstr>4.4.10  ImageAnimator</vt:lpstr>
      <vt:lpstr>4.4.11  LoadingProgress</vt:lpstr>
      <vt:lpstr>4.4.12  Marquee</vt:lpstr>
      <vt:lpstr>4.4.13  Navigation</vt:lpstr>
      <vt:lpstr>4.4.14  PatternLock</vt:lpstr>
      <vt:lpstr> 4.4.15  Progress</vt:lpstr>
      <vt:lpstr>PowerPoint 演示文稿</vt:lpstr>
      <vt:lpstr> 4.4.16  QRCode</vt:lpstr>
      <vt:lpstr> 4.4.17  Radio</vt:lpstr>
      <vt:lpstr>4.4.18  Rating</vt:lpstr>
      <vt:lpstr>4.4.19  RichText</vt:lpstr>
      <vt:lpstr>4.4.20  ScrollBar</vt:lpstr>
      <vt:lpstr>PowerPoint 演示文稿</vt:lpstr>
      <vt:lpstr>4.4.21  Search</vt:lpstr>
      <vt:lpstr>4.4.22  Select</vt:lpstr>
      <vt:lpstr>4.4.23  Slider</vt:lpstr>
      <vt:lpstr>4.4.24  Span</vt:lpstr>
      <vt:lpstr>4.4.24  Span</vt:lpstr>
      <vt:lpstr>4.4.25  Stepper与StepperItem</vt:lpstr>
      <vt:lpstr>4.4.26  Text</vt:lpstr>
      <vt:lpstr>PowerPoint 演示文稿</vt:lpstr>
      <vt:lpstr>4.4.27  TextArea</vt:lpstr>
      <vt:lpstr>4.4.27  TextArea</vt:lpstr>
      <vt:lpstr>4.4.28  TextClock</vt:lpstr>
      <vt:lpstr>4.4.29  TextInput</vt:lpstr>
      <vt:lpstr>PowerPoint 演示文稿</vt:lpstr>
      <vt:lpstr>4.4.30  TextPicker</vt:lpstr>
      <vt:lpstr>4.4.31  TextTimer</vt:lpstr>
      <vt:lpstr>4.4.32  TimePicker</vt:lpstr>
      <vt:lpstr>4.4.33  Toggle</vt:lpstr>
      <vt:lpstr>4.4.33  Toggle</vt:lpstr>
      <vt:lpstr>4.4.34  Web</vt:lpstr>
      <vt:lpstr>4.4.35  SymbolGlyph</vt:lpstr>
      <vt:lpstr> 4.5  小结</vt:lpstr>
      <vt:lpstr>  4.6 上机练习：实现仿WeLink打卡应用</vt:lpstr>
    </vt:vector>
  </TitlesOfParts>
  <Company>P R 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课程前言</dc:title>
  <dc:creator>Lenovo</dc:creator>
  <cp:lastModifiedBy>伟卫 柳</cp:lastModifiedBy>
  <cp:revision>228</cp:revision>
  <dcterms:created xsi:type="dcterms:W3CDTF">2020-09-05T11:09:37Z</dcterms:created>
  <dcterms:modified xsi:type="dcterms:W3CDTF">2024-11-23T16:11:23Z</dcterms:modified>
</cp:coreProperties>
</file>