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94" r:id="rId7"/>
    <p:sldId id="292" r:id="rId8"/>
    <p:sldId id="271" r:id="rId9"/>
    <p:sldId id="327" r:id="rId10"/>
    <p:sldId id="328" r:id="rId11"/>
    <p:sldId id="329" r:id="rId12"/>
    <p:sldId id="333" r:id="rId13"/>
    <p:sldId id="334" r:id="rId14"/>
    <p:sldId id="335" r:id="rId15"/>
    <p:sldId id="336" r:id="rId16"/>
    <p:sldId id="286" r:id="rId17"/>
    <p:sldId id="27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3" d="100"/>
          <a:sy n="83" d="100"/>
        </p:scale>
        <p:origin x="225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6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6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4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88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1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075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3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73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1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134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4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8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12</a:t>
            </a:r>
            <a:r>
              <a:rPr lang="zh-CN" altLang="en-US" dirty="0"/>
              <a:t>章 一次开发多端部署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601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3958" y="107547"/>
            <a:ext cx="10515600" cy="1325563"/>
          </a:xfrm>
        </p:spPr>
        <p:txBody>
          <a:bodyPr/>
          <a:lstStyle/>
          <a:p>
            <a:r>
              <a:rPr lang="en-US" altLang="zh-CN" dirty="0"/>
              <a:t>12.3.1  UX</a:t>
            </a:r>
            <a:r>
              <a:rPr lang="zh-CN" altLang="en-US" dirty="0"/>
              <a:t>设计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4990" y="1819274"/>
            <a:ext cx="9912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“一多”建议从最初的设计阶段开始就拉通多设备综合考虑。考虑实际智能终端设备种类繁多，设计师无法针对每种具体设备各自出一份</a:t>
            </a:r>
            <a:r>
              <a:rPr lang="en-US" altLang="zh-CN" sz="1600" dirty="0"/>
              <a:t>UX</a:t>
            </a:r>
            <a:r>
              <a:rPr lang="zh-CN" altLang="en-US" sz="1600" dirty="0"/>
              <a:t>设计图。“一多”建议从设备屏幕宽度的维度，将设备划分为</a:t>
            </a:r>
            <a:r>
              <a:rPr lang="en-US" altLang="zh-CN" sz="1600" dirty="0"/>
              <a:t>4</a:t>
            </a:r>
            <a:r>
              <a:rPr lang="zh-CN" altLang="en-US" sz="1600" dirty="0"/>
              <a:t>大类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0660D79-F066-80A3-1644-4459CB183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503" y="3726757"/>
            <a:ext cx="10652993" cy="229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31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3958" y="107547"/>
            <a:ext cx="10515600" cy="1325563"/>
          </a:xfrm>
        </p:spPr>
        <p:txBody>
          <a:bodyPr/>
          <a:lstStyle/>
          <a:p>
            <a:r>
              <a:rPr lang="en-US" altLang="zh-CN" dirty="0"/>
              <a:t>12.3.2  </a:t>
            </a:r>
            <a:r>
              <a:rPr lang="zh-CN" altLang="en-US" dirty="0"/>
              <a:t>计算设备的类型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80752" y="1263833"/>
            <a:ext cx="94607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设备的宽度并不是一成不变的，比如折叠屏手机，在折叠状态属于小设备，而在展开状态下则是中设备。以此，以下代码实现了当前设备类型的计算。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80752" y="1764406"/>
            <a:ext cx="1029880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// </a:t>
            </a:r>
            <a:r>
              <a:rPr lang="zh-CN" altLang="en-US" sz="1400" dirty="0"/>
              <a:t>变更设备类型</a:t>
            </a:r>
          </a:p>
          <a:p>
            <a:r>
              <a:rPr lang="en-US" altLang="zh-CN" sz="1400" dirty="0"/>
              <a:t>private </a:t>
            </a:r>
            <a:r>
              <a:rPr lang="en-US" altLang="zh-CN" sz="1400" dirty="0" err="1"/>
              <a:t>updateBreakpoint</a:t>
            </a:r>
            <a:r>
              <a:rPr lang="en-US" altLang="zh-CN" sz="1400" dirty="0"/>
              <a:t>(</a:t>
            </a:r>
            <a:r>
              <a:rPr lang="en-US" altLang="zh-CN" sz="1400" dirty="0" err="1"/>
              <a:t>windowWidth</a:t>
            </a:r>
            <a:r>
              <a:rPr lang="en-US" altLang="zh-CN" sz="1400" dirty="0"/>
              <a:t>: number) :void{</a:t>
            </a:r>
          </a:p>
          <a:p>
            <a:r>
              <a:rPr lang="en-US" altLang="zh-CN" sz="1400" dirty="0"/>
              <a:t>  let </a:t>
            </a:r>
            <a:r>
              <a:rPr lang="en-US" altLang="zh-CN" sz="1400" dirty="0" err="1"/>
              <a:t>windowWidthVp</a:t>
            </a:r>
            <a:r>
              <a:rPr lang="en-US" altLang="zh-CN" sz="1400" dirty="0"/>
              <a:t> = </a:t>
            </a:r>
            <a:r>
              <a:rPr lang="en-US" altLang="zh-CN" sz="1400" dirty="0" err="1"/>
              <a:t>windowWidth</a:t>
            </a:r>
            <a:r>
              <a:rPr lang="en-US" altLang="zh-CN" sz="1400" dirty="0"/>
              <a:t> / </a:t>
            </a:r>
            <a:r>
              <a:rPr lang="en-US" altLang="zh-CN" sz="1400" dirty="0" err="1"/>
              <a:t>display.getDefaultDisplaySync</a:t>
            </a:r>
            <a:r>
              <a:rPr lang="en-US" altLang="zh-CN" sz="1400" dirty="0"/>
              <a:t>().</a:t>
            </a:r>
            <a:r>
              <a:rPr lang="en-US" altLang="zh-CN" sz="1400" dirty="0" err="1"/>
              <a:t>densityPixels</a:t>
            </a:r>
            <a:r>
              <a:rPr lang="en-US" altLang="zh-CN" sz="1400" dirty="0"/>
              <a:t>;</a:t>
            </a:r>
          </a:p>
          <a:p>
            <a:r>
              <a:rPr lang="en-US" altLang="zh-CN" sz="1400" dirty="0"/>
              <a:t>  let </a:t>
            </a:r>
            <a:r>
              <a:rPr lang="en-US" altLang="zh-CN" sz="1400" dirty="0" err="1"/>
              <a:t>curBp</a:t>
            </a:r>
            <a:r>
              <a:rPr lang="en-US" altLang="zh-CN" sz="1400" dirty="0"/>
              <a:t>: string = '';</a:t>
            </a:r>
          </a:p>
          <a:p>
            <a:r>
              <a:rPr lang="en-US" altLang="zh-CN" sz="1400" dirty="0"/>
              <a:t>  if (</a:t>
            </a:r>
            <a:r>
              <a:rPr lang="en-US" altLang="zh-CN" sz="1400" dirty="0" err="1"/>
              <a:t>windowWidthVp</a:t>
            </a:r>
            <a:r>
              <a:rPr lang="en-US" altLang="zh-CN" sz="1400" dirty="0"/>
              <a:t> &lt; </a:t>
            </a:r>
            <a:r>
              <a:rPr lang="en-US" altLang="zh-CN" sz="1400" dirty="0" err="1"/>
              <a:t>BreakpointConstants.BREAKPOINT_SCOPE</a:t>
            </a:r>
            <a:r>
              <a:rPr lang="en-US" altLang="zh-CN" sz="1400" dirty="0"/>
              <a:t>[2]) {</a:t>
            </a:r>
          </a:p>
          <a:p>
            <a:r>
              <a:rPr lang="en-US" altLang="zh-CN" sz="1400" dirty="0"/>
              <a:t>    </a:t>
            </a:r>
            <a:r>
              <a:rPr lang="en-US" altLang="zh-CN" sz="1400" dirty="0" err="1"/>
              <a:t>curBp</a:t>
            </a:r>
            <a:r>
              <a:rPr lang="en-US" altLang="zh-CN" sz="1400" dirty="0"/>
              <a:t> = </a:t>
            </a:r>
            <a:r>
              <a:rPr lang="en-US" altLang="zh-CN" sz="1400" dirty="0" err="1"/>
              <a:t>BreakpointConstants.BREAKPOINT_SM</a:t>
            </a:r>
            <a:r>
              <a:rPr lang="en-US" altLang="zh-CN" sz="1400" dirty="0"/>
              <a:t>;</a:t>
            </a:r>
          </a:p>
          <a:p>
            <a:r>
              <a:rPr lang="en-US" altLang="zh-CN" sz="1400" dirty="0"/>
              <a:t>  } else if (</a:t>
            </a:r>
            <a:r>
              <a:rPr lang="en-US" altLang="zh-CN" sz="1400" dirty="0" err="1"/>
              <a:t>windowWidthVp</a:t>
            </a:r>
            <a:r>
              <a:rPr lang="en-US" altLang="zh-CN" sz="1400" dirty="0"/>
              <a:t> &lt; </a:t>
            </a:r>
            <a:r>
              <a:rPr lang="en-US" altLang="zh-CN" sz="1400" dirty="0" err="1"/>
              <a:t>BreakpointConstants.BREAKPOINT_SCOPE</a:t>
            </a:r>
            <a:r>
              <a:rPr lang="en-US" altLang="zh-CN" sz="1400" dirty="0"/>
              <a:t>[3]) {</a:t>
            </a:r>
          </a:p>
          <a:p>
            <a:r>
              <a:rPr lang="en-US" altLang="zh-CN" sz="1400" dirty="0"/>
              <a:t>    </a:t>
            </a:r>
            <a:r>
              <a:rPr lang="en-US" altLang="zh-CN" sz="1400" dirty="0" err="1"/>
              <a:t>curBp</a:t>
            </a:r>
            <a:r>
              <a:rPr lang="en-US" altLang="zh-CN" sz="1400" dirty="0"/>
              <a:t> = </a:t>
            </a:r>
            <a:r>
              <a:rPr lang="en-US" altLang="zh-CN" sz="1400" dirty="0" err="1"/>
              <a:t>BreakpointConstants.BREAKPOINT_MD</a:t>
            </a:r>
            <a:r>
              <a:rPr lang="en-US" altLang="zh-CN" sz="1400" dirty="0"/>
              <a:t>;</a:t>
            </a:r>
          </a:p>
          <a:p>
            <a:r>
              <a:rPr lang="en-US" altLang="zh-CN" sz="1400" dirty="0"/>
              <a:t>  } else {</a:t>
            </a:r>
          </a:p>
          <a:p>
            <a:r>
              <a:rPr lang="en-US" altLang="zh-CN" sz="1400" dirty="0"/>
              <a:t>    </a:t>
            </a:r>
            <a:r>
              <a:rPr lang="en-US" altLang="zh-CN" sz="1400" dirty="0" err="1"/>
              <a:t>curBp</a:t>
            </a:r>
            <a:r>
              <a:rPr lang="en-US" altLang="zh-CN" sz="1400" dirty="0"/>
              <a:t> = </a:t>
            </a:r>
            <a:r>
              <a:rPr lang="en-US" altLang="zh-CN" sz="1400" dirty="0" err="1"/>
              <a:t>BreakpointConstants.BREAKPOINT_LG</a:t>
            </a:r>
            <a:r>
              <a:rPr lang="en-US" altLang="zh-CN" sz="1400" dirty="0"/>
              <a:t>;</a:t>
            </a:r>
          </a:p>
          <a:p>
            <a:r>
              <a:rPr lang="en-US" altLang="zh-CN" sz="1400" dirty="0"/>
              <a:t>  }</a:t>
            </a:r>
          </a:p>
          <a:p>
            <a:r>
              <a:rPr lang="en-US" altLang="zh-CN" sz="1400" dirty="0"/>
              <a:t>  </a:t>
            </a:r>
            <a:r>
              <a:rPr lang="en-US" altLang="zh-CN" sz="1400" dirty="0" err="1"/>
              <a:t>AppStorage.setOrCreate</a:t>
            </a:r>
            <a:r>
              <a:rPr lang="en-US" altLang="zh-CN" sz="1400" dirty="0"/>
              <a:t>('</a:t>
            </a:r>
            <a:r>
              <a:rPr lang="en-US" altLang="zh-CN" sz="1400" dirty="0" err="1"/>
              <a:t>currentBreakpoint</a:t>
            </a:r>
            <a:r>
              <a:rPr lang="en-US" altLang="zh-CN" sz="1400" dirty="0"/>
              <a:t>', </a:t>
            </a:r>
            <a:r>
              <a:rPr lang="en-US" altLang="zh-CN" sz="1400" dirty="0" err="1"/>
              <a:t>curBp</a:t>
            </a:r>
            <a:r>
              <a:rPr lang="en-US" altLang="zh-CN" sz="1400" dirty="0"/>
              <a:t>);</a:t>
            </a:r>
          </a:p>
          <a:p>
            <a:r>
              <a:rPr lang="en-US" altLang="zh-CN" sz="1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114382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95AA9-5CE3-24A4-0665-A4B64C4A0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16754F-2BCC-B59F-AFC9-B04A3C4AD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958" y="107547"/>
            <a:ext cx="10515600" cy="1325563"/>
          </a:xfrm>
        </p:spPr>
        <p:txBody>
          <a:bodyPr/>
          <a:lstStyle/>
          <a:p>
            <a:r>
              <a:rPr lang="en-US" altLang="zh-CN" dirty="0"/>
              <a:t>12.3.3  </a:t>
            </a:r>
            <a:r>
              <a:rPr lang="zh-CN" altLang="en-US" dirty="0"/>
              <a:t>实现顶部区域</a:t>
            </a:r>
            <a:r>
              <a:rPr lang="en-US" altLang="zh-CN" dirty="0"/>
              <a:t>UI</a:t>
            </a:r>
            <a:r>
              <a:rPr lang="zh-CN" altLang="en-US" dirty="0"/>
              <a:t>原型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55AAE5-C73D-792D-E617-752A4D5A4044}"/>
              </a:ext>
            </a:extLst>
          </p:cNvPr>
          <p:cNvSpPr txBox="1"/>
          <p:nvPr/>
        </p:nvSpPr>
        <p:spPr>
          <a:xfrm>
            <a:off x="1080752" y="1263833"/>
            <a:ext cx="9460727" cy="993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875" algn="just">
              <a:lnSpc>
                <a:spcPts val="156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顶部区域主要实现两部分内容：左侧的应用标题以及右侧的操作栏。其中，操作栏是通过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currentBreakpoint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来判断设备类型，从而决定是否需要显示。</a:t>
            </a:r>
          </a:p>
          <a:p>
            <a:pPr marL="342900" lvl="0" indent="-342900" algn="just">
              <a:lnSpc>
                <a:spcPts val="1560"/>
              </a:lnSpc>
              <a:buSzPts val="750"/>
              <a:buFont typeface="Wingdings" panose="05000000000000000000" pitchFamily="2" charset="2"/>
              <a:buChar char=""/>
              <a:tabLst>
                <a:tab pos="467995" algn="l"/>
              </a:tabLst>
            </a:pP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当是大设备时，操作栏会显示；</a:t>
            </a:r>
          </a:p>
          <a:p>
            <a:pPr marL="342900" lvl="0" indent="-342900" algn="just">
              <a:lnSpc>
                <a:spcPts val="1560"/>
              </a:lnSpc>
              <a:buSzPts val="750"/>
              <a:buFont typeface="Wingdings" panose="05000000000000000000" pitchFamily="2" charset="2"/>
              <a:buChar char=""/>
              <a:tabLst>
                <a:tab pos="467995" algn="l"/>
              </a:tabLst>
            </a:pP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其他设备则不显示。</a:t>
            </a:r>
          </a:p>
        </p:txBody>
      </p:sp>
    </p:spTree>
    <p:extLst>
      <p:ext uri="{BB962C8B-B14F-4D97-AF65-F5344CB8AC3E}">
        <p14:creationId xmlns:p14="http://schemas.microsoft.com/office/powerpoint/2010/main" val="2668825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2DA6C-211A-4C26-DCED-2E08F515E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EBB0DC-0048-8078-2E29-36823E4F5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958" y="107547"/>
            <a:ext cx="10515600" cy="1325563"/>
          </a:xfrm>
        </p:spPr>
        <p:txBody>
          <a:bodyPr/>
          <a:lstStyle/>
          <a:p>
            <a:r>
              <a:rPr lang="en-US" altLang="zh-CN" dirty="0"/>
              <a:t>12.3.4  </a:t>
            </a:r>
            <a:r>
              <a:rPr lang="zh-CN" altLang="en-US" dirty="0"/>
              <a:t>实现中部图片显示区</a:t>
            </a:r>
            <a:r>
              <a:rPr lang="en-US" altLang="zh-CN" dirty="0"/>
              <a:t>UI</a:t>
            </a:r>
            <a:r>
              <a:rPr lang="zh-CN" altLang="en-US" dirty="0"/>
              <a:t>原型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0FDCC8-9895-D333-660D-F18C25E87B15}"/>
              </a:ext>
            </a:extLst>
          </p:cNvPr>
          <p:cNvSpPr txBox="1"/>
          <p:nvPr/>
        </p:nvSpPr>
        <p:spPr>
          <a:xfrm>
            <a:off x="1080752" y="1263833"/>
            <a:ext cx="9460727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875" algn="just">
              <a:lnSpc>
                <a:spcPts val="1560"/>
              </a:lnSpc>
              <a:spcBef>
                <a:spcPts val="600"/>
              </a:spcBef>
            </a:pP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中部图片显示区主要是用于显示图片预览列表所选中的图片。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AB5DEB-0D12-FCB2-7912-8F050C30FAFE}"/>
              </a:ext>
            </a:extLst>
          </p:cNvPr>
          <p:cNvSpPr txBox="1"/>
          <p:nvPr/>
        </p:nvSpPr>
        <p:spPr>
          <a:xfrm>
            <a:off x="971909" y="2165191"/>
            <a:ext cx="6096000" cy="2806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/**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*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中部图片显示区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*/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@Component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export struct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CenterPart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{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build() {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Row() {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Column() {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Text('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中部图片显示区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.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fontSize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('24fp')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}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}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.height('100%')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.width('100%')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.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borderColor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Color.Black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.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borderWidth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('2vp')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}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  <a:endParaRPr lang="zh-CN" altLang="zh-CN" sz="1800" dirty="0"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734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2A4B6-5EAE-0E32-D882-0145CD070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B7F438-9F08-6C40-ACD9-DB57580F9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958" y="107547"/>
            <a:ext cx="10515600" cy="1325563"/>
          </a:xfrm>
        </p:spPr>
        <p:txBody>
          <a:bodyPr/>
          <a:lstStyle/>
          <a:p>
            <a:r>
              <a:rPr lang="en-US" altLang="zh-CN" dirty="0"/>
              <a:t>12.3.5  </a:t>
            </a:r>
            <a:r>
              <a:rPr lang="zh-CN" altLang="en-US" dirty="0"/>
              <a:t>实现图片预览列表</a:t>
            </a:r>
            <a:r>
              <a:rPr lang="en-US" altLang="zh-CN" dirty="0"/>
              <a:t>UI</a:t>
            </a:r>
            <a:r>
              <a:rPr lang="zh-CN" altLang="en-US" dirty="0"/>
              <a:t>原型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D36BC9-90C7-8191-46C3-05C9601A2EA4}"/>
              </a:ext>
            </a:extLst>
          </p:cNvPr>
          <p:cNvSpPr txBox="1"/>
          <p:nvPr/>
        </p:nvSpPr>
        <p:spPr>
          <a:xfrm>
            <a:off x="1080752" y="1263833"/>
            <a:ext cx="9460727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875" algn="just">
              <a:lnSpc>
                <a:spcPts val="1560"/>
              </a:lnSpc>
              <a:spcBef>
                <a:spcPts val="600"/>
              </a:spcBef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图片预览列表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UI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代码实现如下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9DA2ED-BEB6-82AC-F08D-BFF67EB08A2F}"/>
              </a:ext>
            </a:extLst>
          </p:cNvPr>
          <p:cNvSpPr txBox="1"/>
          <p:nvPr/>
        </p:nvSpPr>
        <p:spPr>
          <a:xfrm>
            <a:off x="971909" y="2165191"/>
            <a:ext cx="6096000" cy="2383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/**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*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图片预览列表</a:t>
            </a:r>
          </a:p>
          <a:p>
            <a:pPr marL="71755" marR="71755" indent="269875">
              <a:lnSpc>
                <a:spcPts val="1050"/>
              </a:lnSpc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*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@Component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export struct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PreviewList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{</a:t>
            </a:r>
          </a:p>
          <a:p>
            <a:pPr marL="71755" marR="71755" indent="269875">
              <a:lnSpc>
                <a:spcPts val="1050"/>
              </a:lnSpc>
            </a:pPr>
            <a:endParaRPr lang="en-US" altLang="zh-CN" sz="1800" dirty="0">
              <a:solidFill>
                <a:srgbClr val="000000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build() {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Column() {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Text('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图片预览列表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.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fontSize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('24fp')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}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.height('47vp')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.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borderColor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Color.Black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.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borderWidth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('2vp')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}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61963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F14C6-3837-2D1A-B29A-4D9CD8E36F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C90E31-D9A4-E3D9-14CC-F5BC20A1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958" y="107547"/>
            <a:ext cx="10515600" cy="1325563"/>
          </a:xfrm>
        </p:spPr>
        <p:txBody>
          <a:bodyPr/>
          <a:lstStyle/>
          <a:p>
            <a:r>
              <a:rPr lang="en-US" altLang="zh-CN" dirty="0"/>
              <a:t>12.3.6  </a:t>
            </a:r>
            <a:r>
              <a:rPr lang="zh-CN" altLang="en-US" dirty="0"/>
              <a:t>实现操作栏</a:t>
            </a:r>
            <a:r>
              <a:rPr lang="en-US" altLang="zh-CN" dirty="0"/>
              <a:t>UI</a:t>
            </a:r>
            <a:r>
              <a:rPr lang="zh-CN" altLang="en-US" dirty="0"/>
              <a:t>原型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4537CC-3088-DB26-6DF0-281B4317DE85}"/>
              </a:ext>
            </a:extLst>
          </p:cNvPr>
          <p:cNvSpPr txBox="1"/>
          <p:nvPr/>
        </p:nvSpPr>
        <p:spPr>
          <a:xfrm>
            <a:off x="1080752" y="1263833"/>
            <a:ext cx="9460727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875" algn="just">
              <a:lnSpc>
                <a:spcPts val="1560"/>
              </a:lnSpc>
              <a:spcBef>
                <a:spcPts val="600"/>
              </a:spcBef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操作栏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UI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代码实现如下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53CEB9-9238-1493-377F-8DC06872A5B6}"/>
              </a:ext>
            </a:extLst>
          </p:cNvPr>
          <p:cNvSpPr txBox="1"/>
          <p:nvPr/>
        </p:nvSpPr>
        <p:spPr>
          <a:xfrm>
            <a:off x="971909" y="2165191"/>
            <a:ext cx="6096000" cy="2383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/**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* 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操作栏</a:t>
            </a:r>
          </a:p>
          <a:p>
            <a:pPr marL="71755" marR="71755" indent="269875">
              <a:lnSpc>
                <a:spcPts val="1050"/>
              </a:lnSpc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*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@Component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export struct 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ActionList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{</a:t>
            </a:r>
          </a:p>
          <a:p>
            <a:pPr marL="71755" marR="71755" indent="269875">
              <a:lnSpc>
                <a:spcPts val="1050"/>
              </a:lnSpc>
            </a:pPr>
            <a:endParaRPr lang="en-US" altLang="zh-CN" sz="1800" dirty="0">
              <a:solidFill>
                <a:srgbClr val="000000"/>
              </a:solidFill>
              <a:effectLst/>
              <a:latin typeface="Courier New" panose="020703090202050204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build() {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Column(){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Text('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操作栏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')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.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fontSize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('24fp')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}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.height('52vp')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.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borderColor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Color.Black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  .</a:t>
            </a:r>
            <a:r>
              <a:rPr lang="en-US" altLang="zh-CN" sz="180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borderWidth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('2vp')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 }</a:t>
            </a:r>
          </a:p>
          <a:p>
            <a:pPr marL="71755" marR="71755" indent="269875">
              <a:lnSpc>
                <a:spcPts val="105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42748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12.4  </a:t>
            </a:r>
            <a:r>
              <a:rPr lang="zh-CN" altLang="en-US" dirty="0"/>
              <a:t>本章小结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本章介绍了</a:t>
            </a:r>
            <a:r>
              <a:rPr lang="en-US" altLang="zh-CN" dirty="0"/>
              <a:t>HarmonyOS</a:t>
            </a:r>
            <a:r>
              <a:rPr lang="zh-CN" altLang="en-US" dirty="0"/>
              <a:t>系统“一多”的定义、目标、</a:t>
            </a:r>
            <a:r>
              <a:rPr lang="en-US" altLang="zh-CN" dirty="0"/>
              <a:t>UX</a:t>
            </a:r>
            <a:r>
              <a:rPr lang="zh-CN" altLang="en-US" dirty="0"/>
              <a:t>设计、工程管理、页面开发、功能开发等，以帮助开发者快速开发出适配多种类型设备的应用。</a:t>
            </a:r>
          </a:p>
        </p:txBody>
      </p:sp>
    </p:spTree>
    <p:extLst>
      <p:ext uri="{BB962C8B-B14F-4D97-AF65-F5344CB8AC3E}">
        <p14:creationId xmlns:p14="http://schemas.microsoft.com/office/powerpoint/2010/main" val="1144523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12.5  </a:t>
            </a:r>
            <a:r>
              <a:rPr lang="zh-CN" altLang="en-US" dirty="0"/>
              <a:t>上机练习：实现图片查看器</a:t>
            </a:r>
            <a:r>
              <a:rPr lang="en-US" altLang="zh-CN" dirty="0"/>
              <a:t>UI</a:t>
            </a:r>
            <a:r>
              <a:rPr lang="zh-CN" altLang="en-US" dirty="0"/>
              <a:t>原型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3279" y="1565958"/>
            <a:ext cx="10723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任务要求：根据本章所学的知识，参考本章一多图片查看器功能，编写一个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HarmonyOS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应用程序，实现图片查看器功能。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练习步骤：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）实现应用的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UX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设计，考虑小设备、中设备和大设备的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UI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适配；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）实现顶部区域；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）实现中部图片显示区；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）实现图片预览列表；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）实现操作栏。</a:t>
            </a:r>
          </a:p>
          <a:p>
            <a:pPr indent="269875" algn="just">
              <a:lnSpc>
                <a:spcPts val="1560"/>
              </a:lnSpc>
            </a:pP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代码参考：见“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ArkTSMultiPictureUI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应用。</a:t>
            </a:r>
          </a:p>
        </p:txBody>
      </p:sp>
    </p:spTree>
    <p:extLst>
      <p:ext uri="{BB962C8B-B14F-4D97-AF65-F5344CB8AC3E}">
        <p14:creationId xmlns:p14="http://schemas.microsoft.com/office/powerpoint/2010/main" val="1484870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“一次开发，多端部署”（简称“一多”）是</a:t>
            </a:r>
            <a:r>
              <a:rPr lang="en-US" altLang="zh-CN" dirty="0"/>
              <a:t>HarmonyOS</a:t>
            </a:r>
            <a:r>
              <a:rPr lang="zh-CN" altLang="en-US" dirty="0"/>
              <a:t>核心技术理念之一。本章介绍“一多”的定义、目标等，同时从</a:t>
            </a:r>
            <a:r>
              <a:rPr lang="en-US" altLang="zh-CN" dirty="0"/>
              <a:t>UX</a:t>
            </a:r>
            <a:r>
              <a:rPr lang="zh-CN" altLang="en-US" dirty="0"/>
              <a:t>设计、工程管理、页面开发、功能开发等角度，端到端的给出了指导，帮助开发者快速开发出适配多种类型设备的应用。</a:t>
            </a:r>
          </a:p>
        </p:txBody>
      </p:sp>
    </p:spTree>
    <p:extLst>
      <p:ext uri="{BB962C8B-B14F-4D97-AF65-F5344CB8AC3E}">
        <p14:creationId xmlns:p14="http://schemas.microsoft.com/office/powerpoint/2010/main" val="2336941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12.1  “</a:t>
            </a:r>
            <a:r>
              <a:rPr lang="zh-CN" altLang="en-US" dirty="0"/>
              <a:t>一多”简介</a:t>
            </a:r>
            <a:endParaRPr lang="en-US" altLang="zh-CN" dirty="0"/>
          </a:p>
          <a:p>
            <a:r>
              <a:rPr lang="en-US" altLang="zh-CN" dirty="0"/>
              <a:t>12.2  </a:t>
            </a:r>
            <a:r>
              <a:rPr lang="zh-CN" altLang="en-US" dirty="0"/>
              <a:t>布局能力</a:t>
            </a:r>
            <a:endParaRPr lang="en-US" altLang="zh-CN" dirty="0"/>
          </a:p>
          <a:p>
            <a:r>
              <a:rPr lang="en-US" altLang="zh-CN" dirty="0"/>
              <a:t>12.3  </a:t>
            </a:r>
            <a:r>
              <a:rPr lang="zh-CN" altLang="en-US" dirty="0"/>
              <a:t>实战：图片查看器的一多</a:t>
            </a:r>
            <a:r>
              <a:rPr lang="en-US" altLang="zh-CN" dirty="0"/>
              <a:t>UI</a:t>
            </a:r>
            <a:r>
              <a:rPr lang="zh-CN" altLang="en-US" dirty="0"/>
              <a:t>原型设计</a:t>
            </a:r>
            <a:endParaRPr lang="en-US" altLang="zh-CN" dirty="0"/>
          </a:p>
          <a:p>
            <a:r>
              <a:rPr lang="en-US" altLang="zh-CN" dirty="0"/>
              <a:t>12.4  </a:t>
            </a:r>
            <a:r>
              <a:rPr lang="zh-CN" altLang="en-US" dirty="0"/>
              <a:t>本章小结</a:t>
            </a:r>
            <a:endParaRPr lang="en-US" altLang="zh-CN" dirty="0"/>
          </a:p>
          <a:p>
            <a:r>
              <a:rPr lang="en-US" altLang="zh-CN" dirty="0"/>
              <a:t>12.5  </a:t>
            </a:r>
            <a:r>
              <a:rPr lang="zh-CN" altLang="en-US" dirty="0"/>
              <a:t>上机练习：实现图片查看器</a:t>
            </a:r>
            <a:r>
              <a:rPr lang="en-US" altLang="zh-CN" dirty="0"/>
              <a:t>UI</a:t>
            </a:r>
            <a:r>
              <a:rPr lang="zh-CN" altLang="en-US" dirty="0"/>
              <a:t>原型</a:t>
            </a:r>
          </a:p>
        </p:txBody>
      </p:sp>
    </p:spTree>
    <p:extLst>
      <p:ext uri="{BB962C8B-B14F-4D97-AF65-F5344CB8AC3E}">
        <p14:creationId xmlns:p14="http://schemas.microsoft.com/office/powerpoint/2010/main" val="544297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12.1  “</a:t>
            </a:r>
            <a:r>
              <a:rPr lang="zh-CN" altLang="en-US" dirty="0"/>
              <a:t>一多”简介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zh-CN" altLang="en-US" dirty="0"/>
            </a:br>
            <a:r>
              <a:rPr lang="zh-CN" altLang="en-US" dirty="0"/>
              <a:t>本节介绍“一多”的定义、目标及基础知识。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12.1.1  </a:t>
            </a:r>
            <a:r>
              <a:rPr lang="zh-CN" altLang="en-US" dirty="0"/>
              <a:t>背景	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12.1.2  </a:t>
            </a:r>
            <a:r>
              <a:rPr lang="zh-CN" altLang="en-US" dirty="0"/>
              <a:t>定义及目标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12.1.3  </a:t>
            </a:r>
            <a:r>
              <a:rPr lang="zh-CN" altLang="en-US" dirty="0"/>
              <a:t>基础知识</a:t>
            </a:r>
          </a:p>
        </p:txBody>
      </p:sp>
    </p:spTree>
    <p:extLst>
      <p:ext uri="{BB962C8B-B14F-4D97-AF65-F5344CB8AC3E}">
        <p14:creationId xmlns:p14="http://schemas.microsoft.com/office/powerpoint/2010/main" val="2549036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12.1.1  </a:t>
            </a:r>
            <a:r>
              <a:rPr lang="zh-CN" altLang="en-US" dirty="0"/>
              <a:t>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终端设备形态日益多样化。</a:t>
            </a:r>
            <a:r>
              <a:rPr lang="en-US" altLang="zh-CN" dirty="0"/>
              <a:t>HarmonyOS</a:t>
            </a:r>
            <a:r>
              <a:rPr lang="zh-CN" altLang="en-US" dirty="0"/>
              <a:t>所提供的分布式技术逐渐打破单一硬件边界，一个应用或服务可以在不同的硬件设备之间随意调用、互助共享，让用户享受无缝的全场景体验。而作为应用开发者，广泛的设备类型也能为应用带来广大的潜在用户群体。但是如果一个应用需要在多个设备上提供同样的内容，则需要适配不同的屏幕尺寸和硬件，开发成本较高。</a:t>
            </a:r>
            <a:r>
              <a:rPr lang="en-US" altLang="zh-CN" dirty="0"/>
              <a:t>HarmonyOS</a:t>
            </a:r>
            <a:r>
              <a:rPr lang="zh-CN" altLang="en-US" dirty="0"/>
              <a:t>系统面向多终端提供了“一次开发，多端部署”的能力，让开发者可以基于一种设计，高效构建多端可运行的应用。</a:t>
            </a:r>
          </a:p>
        </p:txBody>
      </p:sp>
    </p:spTree>
    <p:extLst>
      <p:ext uri="{BB962C8B-B14F-4D97-AF65-F5344CB8AC3E}">
        <p14:creationId xmlns:p14="http://schemas.microsoft.com/office/powerpoint/2010/main" val="108732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12.1.2  </a:t>
            </a:r>
            <a:r>
              <a:rPr lang="zh-CN" altLang="en-US" dirty="0"/>
              <a:t>定义及目标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定义：一套代码工程，一次开发上架，多端按需部署。</a:t>
            </a:r>
          </a:p>
          <a:p>
            <a:pPr marL="0" indent="0">
              <a:buNone/>
            </a:pPr>
            <a:r>
              <a:rPr lang="zh-CN" altLang="en-US" dirty="0"/>
              <a:t>目标：支撑开发者快速高效地开发支持多种终端设备形态的应用，实现对不同设备兼容的同时，提供跨设备的流转、迁移和协同的分布式体验</a:t>
            </a:r>
          </a:p>
          <a:p>
            <a:pPr marL="0" indent="0">
              <a:buNone/>
            </a:pP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17623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12.1.3  </a:t>
            </a:r>
            <a:r>
              <a:rPr lang="zh-CN" altLang="en-US" dirty="0"/>
              <a:t>基础知识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38200" y="1803041"/>
            <a:ext cx="100841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ArkUI</a:t>
            </a:r>
            <a:r>
              <a:rPr lang="zh-CN" altLang="en-US" dirty="0"/>
              <a:t>提供开发者进行应用</a:t>
            </a:r>
            <a:r>
              <a:rPr lang="en-US" altLang="zh-CN" dirty="0"/>
              <a:t>UI</a:t>
            </a:r>
            <a:r>
              <a:rPr lang="zh-CN" altLang="en-US" dirty="0"/>
              <a:t>开发时所必须的“一多”的能力，主要体现在以下几个方面。</a:t>
            </a:r>
          </a:p>
          <a:p>
            <a:r>
              <a:rPr lang="en-US" altLang="zh-CN" dirty="0"/>
              <a:t>1. </a:t>
            </a:r>
            <a:r>
              <a:rPr lang="zh-CN" altLang="en-US" dirty="0"/>
              <a:t>应用程序包结构</a:t>
            </a:r>
          </a:p>
          <a:p>
            <a:r>
              <a:rPr lang="en-US" altLang="zh-CN" dirty="0"/>
              <a:t>2. </a:t>
            </a:r>
            <a:r>
              <a:rPr lang="zh-CN" altLang="en-US" dirty="0"/>
              <a:t>部署模型</a:t>
            </a:r>
            <a:endParaRPr lang="en-US" altLang="zh-CN" dirty="0"/>
          </a:p>
          <a:p>
            <a:r>
              <a:rPr lang="en-US" altLang="zh-CN" dirty="0"/>
              <a:t>3. </a:t>
            </a:r>
            <a:r>
              <a:rPr lang="zh-CN" altLang="en-US" dirty="0"/>
              <a:t>工程结构</a:t>
            </a:r>
          </a:p>
        </p:txBody>
      </p:sp>
    </p:spTree>
    <p:extLst>
      <p:ext uri="{BB962C8B-B14F-4D97-AF65-F5344CB8AC3E}">
        <p14:creationId xmlns:p14="http://schemas.microsoft.com/office/powerpoint/2010/main" val="4040649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12.2  </a:t>
            </a:r>
            <a:r>
              <a:rPr lang="zh-CN" altLang="en-US" dirty="0"/>
              <a:t>布局能力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自适应布局：当外部容器大小发生变化时，元素可以根据相对关系自动变化以适应外部容器变化的布局能力。相对关系如占比、固定宽高比、显示优先级等。当前自适应布局能力有</a:t>
            </a:r>
            <a:r>
              <a:rPr lang="en-US" altLang="zh-CN" dirty="0"/>
              <a:t>7</a:t>
            </a:r>
            <a:r>
              <a:rPr lang="zh-CN" altLang="en-US" dirty="0"/>
              <a:t>种，即拉伸能力、均分能力、占比能力、缩放能力、延伸能力、隐藏能力、折行能力。自适应布局能力可以实现界面显示随外部容器大小连续变化。</a:t>
            </a:r>
          </a:p>
          <a:p>
            <a:pPr marL="0" indent="0">
              <a:buNone/>
            </a:pPr>
            <a:r>
              <a:rPr lang="zh-CN" altLang="en-US" dirty="0"/>
              <a:t>响应式布局：当外部容器大小发生变化时，元素可以根据断点、栅格或特定的特征（如屏幕方向、窗口宽高等）自动变化以适应外部容器变化的布局能力。当前响应式布局能力有</a:t>
            </a:r>
            <a:r>
              <a:rPr lang="en-US" altLang="zh-CN" dirty="0"/>
              <a:t>3</a:t>
            </a:r>
            <a:r>
              <a:rPr lang="zh-CN" altLang="en-US" dirty="0"/>
              <a:t>种，即断点、媒体查询、栅格布局。响应式布局可以实现界面随外部容器大小有不连续变化的情形，通常不同特征下的界面显示会有较大的差异。</a:t>
            </a:r>
          </a:p>
        </p:txBody>
      </p:sp>
    </p:spTree>
    <p:extLst>
      <p:ext uri="{BB962C8B-B14F-4D97-AF65-F5344CB8AC3E}">
        <p14:creationId xmlns:p14="http://schemas.microsoft.com/office/powerpoint/2010/main" val="2978505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12.3  </a:t>
            </a:r>
            <a:r>
              <a:rPr lang="zh-CN" altLang="en-US" dirty="0"/>
              <a:t>实战：图片查看器的一多</a:t>
            </a:r>
            <a:r>
              <a:rPr lang="en-US" altLang="zh-CN" dirty="0"/>
              <a:t>UI</a:t>
            </a:r>
            <a:r>
              <a:rPr lang="zh-CN" altLang="en-US" dirty="0"/>
              <a:t>原型设计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/>
              <a:t>本小节将以图片查看器的</a:t>
            </a:r>
            <a:r>
              <a:rPr lang="en-US" altLang="zh-CN" dirty="0"/>
              <a:t>UI</a:t>
            </a:r>
            <a:r>
              <a:rPr lang="zh-CN" altLang="en-US" dirty="0"/>
              <a:t>为例，介绍如何使用自适应布局能力和响应式布局能力适配不同尺寸窗口，以实现一多功能。</a:t>
            </a:r>
          </a:p>
          <a:p>
            <a:pPr marL="0" indent="0">
              <a:buNone/>
            </a:pPr>
            <a:r>
              <a:rPr lang="zh-CN" altLang="en-US" dirty="0"/>
              <a:t>本节示例仅关注</a:t>
            </a:r>
            <a:r>
              <a:rPr lang="en-US" altLang="zh-CN" dirty="0"/>
              <a:t>UI</a:t>
            </a:r>
            <a:r>
              <a:rPr lang="zh-CN" altLang="en-US" dirty="0"/>
              <a:t>原型的设计及实现，源码可以在“</a:t>
            </a:r>
            <a:r>
              <a:rPr lang="en-US" altLang="zh-CN" dirty="0" err="1"/>
              <a:t>ArkTSMultiPictureUI</a:t>
            </a:r>
            <a:r>
              <a:rPr lang="en-US" altLang="zh-CN" dirty="0"/>
              <a:t>”</a:t>
            </a:r>
            <a:r>
              <a:rPr lang="zh-CN" altLang="en-US" dirty="0"/>
              <a:t>应用中找到。完整的图片查看器的功能实现详见第</a:t>
            </a:r>
            <a:r>
              <a:rPr lang="en-US" altLang="zh-CN" dirty="0"/>
              <a:t>15</a:t>
            </a:r>
            <a:r>
              <a:rPr lang="zh-CN" altLang="en-US" dirty="0"/>
              <a:t>章。</a:t>
            </a:r>
          </a:p>
          <a:p>
            <a:pPr marL="0" indent="0">
              <a:buNone/>
            </a:pPr>
            <a:r>
              <a:rPr lang="en-US" altLang="zh-CN" dirty="0"/>
              <a:t>12.3.1  UX</a:t>
            </a:r>
            <a:r>
              <a:rPr lang="zh-CN" altLang="en-US" dirty="0"/>
              <a:t>设计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12.3.2  </a:t>
            </a:r>
            <a:r>
              <a:rPr lang="zh-CN" altLang="en-US" dirty="0"/>
              <a:t>计算设备的类型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12.3.3  </a:t>
            </a:r>
            <a:r>
              <a:rPr lang="zh-CN" altLang="en-US" dirty="0"/>
              <a:t>实现顶部区域</a:t>
            </a:r>
            <a:r>
              <a:rPr lang="en-US" altLang="zh-CN" dirty="0"/>
              <a:t>UI</a:t>
            </a:r>
            <a:r>
              <a:rPr lang="zh-CN" altLang="en-US" dirty="0"/>
              <a:t>原型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12.3.4  </a:t>
            </a:r>
            <a:r>
              <a:rPr lang="zh-CN" altLang="en-US" dirty="0"/>
              <a:t>实现中部图片显示区</a:t>
            </a:r>
            <a:r>
              <a:rPr lang="en-US" altLang="zh-CN" dirty="0"/>
              <a:t>UI</a:t>
            </a:r>
            <a:r>
              <a:rPr lang="zh-CN" altLang="en-US" dirty="0"/>
              <a:t>原型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12.3.5  </a:t>
            </a:r>
            <a:r>
              <a:rPr lang="zh-CN" altLang="en-US" dirty="0"/>
              <a:t>实现图片预览列表</a:t>
            </a:r>
            <a:r>
              <a:rPr lang="en-US" altLang="zh-CN" dirty="0"/>
              <a:t>UI</a:t>
            </a:r>
            <a:r>
              <a:rPr lang="zh-CN" altLang="en-US" dirty="0"/>
              <a:t>原型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12.3.6  </a:t>
            </a:r>
            <a:r>
              <a:rPr lang="zh-CN" altLang="en-US" dirty="0"/>
              <a:t>实现操作栏</a:t>
            </a:r>
            <a:r>
              <a:rPr lang="en-US" altLang="zh-CN" dirty="0"/>
              <a:t>UI</a:t>
            </a:r>
            <a:r>
              <a:rPr lang="zh-CN" altLang="en-US" dirty="0"/>
              <a:t>原型</a:t>
            </a:r>
          </a:p>
        </p:txBody>
      </p:sp>
    </p:spTree>
    <p:extLst>
      <p:ext uri="{BB962C8B-B14F-4D97-AF65-F5344CB8AC3E}">
        <p14:creationId xmlns:p14="http://schemas.microsoft.com/office/powerpoint/2010/main" val="88030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</TotalTime>
  <Words>1330</Words>
  <Application>Microsoft Office PowerPoint</Application>
  <PresentationFormat>宽屏</PresentationFormat>
  <Paragraphs>126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Courier New</vt:lpstr>
      <vt:lpstr>Times New Roman</vt:lpstr>
      <vt:lpstr>Wingdings</vt:lpstr>
      <vt:lpstr>Office 主题</vt:lpstr>
      <vt:lpstr>第12章 一次开发多端部署</vt:lpstr>
      <vt:lpstr>本章简介</vt:lpstr>
      <vt:lpstr>本章内容</vt:lpstr>
      <vt:lpstr>12.1  “一多”简介</vt:lpstr>
      <vt:lpstr>12.1.1  背景</vt:lpstr>
      <vt:lpstr>12.1.2  定义及目标</vt:lpstr>
      <vt:lpstr>12.1.3  基础知识</vt:lpstr>
      <vt:lpstr>12.2  布局能力</vt:lpstr>
      <vt:lpstr> 12.3  实战：图片查看器的一多UI原型设计</vt:lpstr>
      <vt:lpstr>12.3.1  UX设计</vt:lpstr>
      <vt:lpstr>12.3.2  计算设备的类型</vt:lpstr>
      <vt:lpstr>12.3.3  实现顶部区域UI原型</vt:lpstr>
      <vt:lpstr>12.3.4  实现中部图片显示区UI原型</vt:lpstr>
      <vt:lpstr>12.3.5  实现图片预览列表UI原型</vt:lpstr>
      <vt:lpstr>12.3.6  实现操作栏UI原型</vt:lpstr>
      <vt:lpstr> 12.4  本章小结</vt:lpstr>
      <vt:lpstr> 12.5  上机练习：实现图片查看器UI原型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课程前言</dc:title>
  <dc:creator>Lenovo</dc:creator>
  <cp:lastModifiedBy>伟卫 柳</cp:lastModifiedBy>
  <cp:revision>201</cp:revision>
  <dcterms:created xsi:type="dcterms:W3CDTF">2020-09-05T11:09:37Z</dcterms:created>
  <dcterms:modified xsi:type="dcterms:W3CDTF">2024-11-24T09:00:29Z</dcterms:modified>
</cp:coreProperties>
</file>