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6"/>
  </p:notesMasterIdLst>
  <p:handoutMasterIdLst>
    <p:handoutMasterId r:id="rId97"/>
  </p:handoutMasterIdLst>
  <p:sldIdLst>
    <p:sldId id="703" r:id="rId2"/>
    <p:sldId id="705" r:id="rId3"/>
    <p:sldId id="586" r:id="rId4"/>
    <p:sldId id="605" r:id="rId5"/>
    <p:sldId id="608" r:id="rId6"/>
    <p:sldId id="707" r:id="rId7"/>
    <p:sldId id="610" r:id="rId8"/>
    <p:sldId id="611" r:id="rId9"/>
    <p:sldId id="612" r:id="rId10"/>
    <p:sldId id="613" r:id="rId11"/>
    <p:sldId id="708" r:id="rId12"/>
    <p:sldId id="738" r:id="rId13"/>
    <p:sldId id="739" r:id="rId14"/>
    <p:sldId id="740" r:id="rId15"/>
    <p:sldId id="614" r:id="rId16"/>
    <p:sldId id="615" r:id="rId17"/>
    <p:sldId id="666" r:id="rId18"/>
    <p:sldId id="711" r:id="rId19"/>
    <p:sldId id="715" r:id="rId20"/>
    <p:sldId id="716" r:id="rId21"/>
    <p:sldId id="717" r:id="rId22"/>
    <p:sldId id="718" r:id="rId23"/>
    <p:sldId id="719" r:id="rId24"/>
    <p:sldId id="741" r:id="rId25"/>
    <p:sldId id="626" r:id="rId26"/>
    <p:sldId id="627" r:id="rId27"/>
    <p:sldId id="628" r:id="rId28"/>
    <p:sldId id="629" r:id="rId29"/>
    <p:sldId id="630" r:id="rId30"/>
    <p:sldId id="633" r:id="rId31"/>
    <p:sldId id="721" r:id="rId32"/>
    <p:sldId id="636" r:id="rId33"/>
    <p:sldId id="722" r:id="rId34"/>
    <p:sldId id="723" r:id="rId35"/>
    <p:sldId id="638" r:id="rId36"/>
    <p:sldId id="742" r:id="rId37"/>
    <p:sldId id="743" r:id="rId38"/>
    <p:sldId id="744" r:id="rId39"/>
    <p:sldId id="748" r:id="rId40"/>
    <p:sldId id="749" r:id="rId41"/>
    <p:sldId id="745" r:id="rId42"/>
    <p:sldId id="746" r:id="rId43"/>
    <p:sldId id="675" r:id="rId44"/>
    <p:sldId id="676" r:id="rId45"/>
    <p:sldId id="677" r:id="rId46"/>
    <p:sldId id="678" r:id="rId47"/>
    <p:sldId id="724" r:id="rId48"/>
    <p:sldId id="680" r:id="rId49"/>
    <p:sldId id="639" r:id="rId50"/>
    <p:sldId id="640" r:id="rId51"/>
    <p:sldId id="641" r:id="rId52"/>
    <p:sldId id="643" r:id="rId53"/>
    <p:sldId id="644" r:id="rId54"/>
    <p:sldId id="725" r:id="rId55"/>
    <p:sldId id="645" r:id="rId56"/>
    <p:sldId id="646" r:id="rId57"/>
    <p:sldId id="647" r:id="rId58"/>
    <p:sldId id="726" r:id="rId59"/>
    <p:sldId id="750" r:id="rId60"/>
    <p:sldId id="751" r:id="rId61"/>
    <p:sldId id="648" r:id="rId62"/>
    <p:sldId id="649" r:id="rId63"/>
    <p:sldId id="650" r:id="rId64"/>
    <p:sldId id="681" r:id="rId65"/>
    <p:sldId id="727" r:id="rId66"/>
    <p:sldId id="728" r:id="rId67"/>
    <p:sldId id="651" r:id="rId68"/>
    <p:sldId id="682" r:id="rId69"/>
    <p:sldId id="683" r:id="rId70"/>
    <p:sldId id="684" r:id="rId71"/>
    <p:sldId id="685" r:id="rId72"/>
    <p:sldId id="686" r:id="rId73"/>
    <p:sldId id="729" r:id="rId74"/>
    <p:sldId id="653" r:id="rId75"/>
    <p:sldId id="730" r:id="rId76"/>
    <p:sldId id="654" r:id="rId77"/>
    <p:sldId id="655" r:id="rId78"/>
    <p:sldId id="656" r:id="rId79"/>
    <p:sldId id="657" r:id="rId80"/>
    <p:sldId id="658" r:id="rId81"/>
    <p:sldId id="659" r:id="rId82"/>
    <p:sldId id="731" r:id="rId83"/>
    <p:sldId id="687" r:id="rId84"/>
    <p:sldId id="732" r:id="rId85"/>
    <p:sldId id="733" r:id="rId86"/>
    <p:sldId id="689" r:id="rId87"/>
    <p:sldId id="690" r:id="rId88"/>
    <p:sldId id="734" r:id="rId89"/>
    <p:sldId id="736" r:id="rId90"/>
    <p:sldId id="694" r:id="rId91"/>
    <p:sldId id="737" r:id="rId92"/>
    <p:sldId id="735" r:id="rId93"/>
    <p:sldId id="696" r:id="rId94"/>
    <p:sldId id="698" r:id="rId95"/>
  </p:sldIdLst>
  <p:sldSz cx="9144000" cy="6858000" type="screen4x3"/>
  <p:notesSz cx="6858000" cy="9144000"/>
  <p:defaultTextStyle>
    <a:defPPr>
      <a:defRPr lang="en-US"/>
    </a:defPPr>
    <a:lvl1pPr algn="ctr" rtl="0" eaLnBrk="0" fontAlgn="base" hangingPunct="0">
      <a:spcBef>
        <a:spcPct val="20000"/>
      </a:spcBef>
      <a:spcAft>
        <a:spcPct val="0"/>
      </a:spcAft>
      <a:defRPr kern="1200">
        <a:solidFill>
          <a:schemeClr val="bg1"/>
        </a:solidFill>
        <a:latin typeface="Garamond" pitchFamily="18" charset="0"/>
        <a:ea typeface="宋体" charset="-122"/>
        <a:cs typeface="+mn-cs"/>
      </a:defRPr>
    </a:lvl1pPr>
    <a:lvl2pPr marL="457200" algn="ctr" rtl="0" eaLnBrk="0" fontAlgn="base" hangingPunct="0">
      <a:spcBef>
        <a:spcPct val="20000"/>
      </a:spcBef>
      <a:spcAft>
        <a:spcPct val="0"/>
      </a:spcAft>
      <a:defRPr kern="1200">
        <a:solidFill>
          <a:schemeClr val="bg1"/>
        </a:solidFill>
        <a:latin typeface="Garamond" pitchFamily="18" charset="0"/>
        <a:ea typeface="宋体" charset="-122"/>
        <a:cs typeface="+mn-cs"/>
      </a:defRPr>
    </a:lvl2pPr>
    <a:lvl3pPr marL="914400" algn="ctr" rtl="0" eaLnBrk="0" fontAlgn="base" hangingPunct="0">
      <a:spcBef>
        <a:spcPct val="20000"/>
      </a:spcBef>
      <a:spcAft>
        <a:spcPct val="0"/>
      </a:spcAft>
      <a:defRPr kern="1200">
        <a:solidFill>
          <a:schemeClr val="bg1"/>
        </a:solidFill>
        <a:latin typeface="Garamond" pitchFamily="18" charset="0"/>
        <a:ea typeface="宋体" charset="-122"/>
        <a:cs typeface="+mn-cs"/>
      </a:defRPr>
    </a:lvl3pPr>
    <a:lvl4pPr marL="1371600" algn="ctr" rtl="0" eaLnBrk="0" fontAlgn="base" hangingPunct="0">
      <a:spcBef>
        <a:spcPct val="20000"/>
      </a:spcBef>
      <a:spcAft>
        <a:spcPct val="0"/>
      </a:spcAft>
      <a:defRPr kern="1200">
        <a:solidFill>
          <a:schemeClr val="bg1"/>
        </a:solidFill>
        <a:latin typeface="Garamond" pitchFamily="18" charset="0"/>
        <a:ea typeface="宋体" charset="-122"/>
        <a:cs typeface="+mn-cs"/>
      </a:defRPr>
    </a:lvl4pPr>
    <a:lvl5pPr marL="1828800" algn="ctr" rtl="0" eaLnBrk="0" fontAlgn="base" hangingPunct="0">
      <a:spcBef>
        <a:spcPct val="20000"/>
      </a:spcBef>
      <a:spcAft>
        <a:spcPct val="0"/>
      </a:spcAft>
      <a:defRPr kern="1200">
        <a:solidFill>
          <a:schemeClr val="bg1"/>
        </a:solidFill>
        <a:latin typeface="Garamond" pitchFamily="18" charset="0"/>
        <a:ea typeface="宋体" charset="-122"/>
        <a:cs typeface="+mn-cs"/>
      </a:defRPr>
    </a:lvl5pPr>
    <a:lvl6pPr marL="2286000" algn="l" defTabSz="914400" rtl="0" eaLnBrk="1" latinLnBrk="0" hangingPunct="1">
      <a:defRPr kern="1200">
        <a:solidFill>
          <a:schemeClr val="bg1"/>
        </a:solidFill>
        <a:latin typeface="Garamond" pitchFamily="18" charset="0"/>
        <a:ea typeface="宋体" charset="-122"/>
        <a:cs typeface="+mn-cs"/>
      </a:defRPr>
    </a:lvl6pPr>
    <a:lvl7pPr marL="2743200" algn="l" defTabSz="914400" rtl="0" eaLnBrk="1" latinLnBrk="0" hangingPunct="1">
      <a:defRPr kern="1200">
        <a:solidFill>
          <a:schemeClr val="bg1"/>
        </a:solidFill>
        <a:latin typeface="Garamond" pitchFamily="18" charset="0"/>
        <a:ea typeface="宋体" charset="-122"/>
        <a:cs typeface="+mn-cs"/>
      </a:defRPr>
    </a:lvl7pPr>
    <a:lvl8pPr marL="3200400" algn="l" defTabSz="914400" rtl="0" eaLnBrk="1" latinLnBrk="0" hangingPunct="1">
      <a:defRPr kern="1200">
        <a:solidFill>
          <a:schemeClr val="bg1"/>
        </a:solidFill>
        <a:latin typeface="Garamond" pitchFamily="18" charset="0"/>
        <a:ea typeface="宋体" charset="-122"/>
        <a:cs typeface="+mn-cs"/>
      </a:defRPr>
    </a:lvl8pPr>
    <a:lvl9pPr marL="3657600" algn="l" defTabSz="914400" rtl="0" eaLnBrk="1" latinLnBrk="0" hangingPunct="1">
      <a:defRPr kern="1200">
        <a:solidFill>
          <a:schemeClr val="bg1"/>
        </a:solidFill>
        <a:latin typeface="Garamond" pitchFamily="18"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3CC"/>
    <a:srgbClr val="660033"/>
    <a:srgbClr val="000066"/>
    <a:srgbClr val="FFFF66"/>
    <a:srgbClr val="99FF33"/>
    <a:srgbClr val="9900FF"/>
    <a:srgbClr val="66FFFF"/>
    <a:srgbClr val="99FFCC"/>
    <a:srgbClr val="66FFCC"/>
    <a:srgbClr val="99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888" autoAdjust="0"/>
    <p:restoredTop sz="94660"/>
  </p:normalViewPr>
  <p:slideViewPr>
    <p:cSldViewPr>
      <p:cViewPr varScale="1">
        <p:scale>
          <a:sx n="102" d="100"/>
          <a:sy n="102" d="100"/>
        </p:scale>
        <p:origin x="-1668" y="-102"/>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28" d="100"/>
          <a:sy n="28" d="100"/>
        </p:scale>
        <p:origin x="-126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slide" Target="slides/slide2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D71E132-7C6D-44B4-A66B-25722CDC6AE0}"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zh-CN" altLang="en-US"/>
        </a:p>
      </dgm:t>
    </dgm:pt>
    <dgm:pt modelId="{7ABA7199-22D9-4061-B105-9B6EE92BFBB7}">
      <dgm:prSet/>
      <dgm:spPr/>
      <dgm:t>
        <a:bodyPr/>
        <a:lstStyle/>
        <a:p>
          <a:pPr rtl="0"/>
          <a:r>
            <a:rPr lang="zh-CN" dirty="0" smtClean="0"/>
            <a:t>爱达</a:t>
          </a:r>
          <a:endParaRPr lang="en-US" altLang="zh-CN" dirty="0" smtClean="0"/>
        </a:p>
        <a:p>
          <a:pPr rtl="0"/>
          <a:r>
            <a:rPr lang="zh-CN" dirty="0" smtClean="0"/>
            <a:t>模式</a:t>
          </a:r>
          <a:endParaRPr lang="zh-CN" dirty="0"/>
        </a:p>
      </dgm:t>
    </dgm:pt>
    <dgm:pt modelId="{32C024D8-978C-465F-80B9-435BE9E5C92E}" type="parTrans" cxnId="{7821EAD9-7D1F-493A-AA17-BC3BF47FB8F9}">
      <dgm:prSet/>
      <dgm:spPr/>
      <dgm:t>
        <a:bodyPr/>
        <a:lstStyle/>
        <a:p>
          <a:endParaRPr lang="zh-CN" altLang="en-US"/>
        </a:p>
      </dgm:t>
    </dgm:pt>
    <dgm:pt modelId="{2E9C5DA7-A7EF-4279-8393-ABB9DE497003}" type="sibTrans" cxnId="{7821EAD9-7D1F-493A-AA17-BC3BF47FB8F9}">
      <dgm:prSet/>
      <dgm:spPr/>
      <dgm:t>
        <a:bodyPr/>
        <a:lstStyle/>
        <a:p>
          <a:endParaRPr lang="zh-CN" altLang="en-US"/>
        </a:p>
      </dgm:t>
    </dgm:pt>
    <dgm:pt modelId="{D54E9DF0-CC5F-4632-92B1-3030FF2EAED4}">
      <dgm:prSet/>
      <dgm:spPr/>
      <dgm:t>
        <a:bodyPr/>
        <a:lstStyle/>
        <a:p>
          <a:pPr rtl="0"/>
          <a:r>
            <a:rPr lang="zh-CN" smtClean="0"/>
            <a:t>迪伯达模式</a:t>
          </a:r>
          <a:endParaRPr lang="zh-CN"/>
        </a:p>
      </dgm:t>
    </dgm:pt>
    <dgm:pt modelId="{8DD4F69E-E18C-4DB9-B678-E9BA3E7F758E}" type="parTrans" cxnId="{E7F2A336-0092-4BCF-B355-1770DD432285}">
      <dgm:prSet/>
      <dgm:spPr/>
      <dgm:t>
        <a:bodyPr/>
        <a:lstStyle/>
        <a:p>
          <a:endParaRPr lang="zh-CN" altLang="en-US"/>
        </a:p>
      </dgm:t>
    </dgm:pt>
    <dgm:pt modelId="{64A91C89-4304-4C56-8C39-5AF2937E018D}" type="sibTrans" cxnId="{E7F2A336-0092-4BCF-B355-1770DD432285}">
      <dgm:prSet/>
      <dgm:spPr/>
      <dgm:t>
        <a:bodyPr/>
        <a:lstStyle/>
        <a:p>
          <a:endParaRPr lang="zh-CN" altLang="en-US"/>
        </a:p>
      </dgm:t>
    </dgm:pt>
    <dgm:pt modelId="{67A4B8E1-AFD2-4C69-9A07-F3E352A2EEB0}">
      <dgm:prSet/>
      <dgm:spPr/>
      <dgm:t>
        <a:bodyPr/>
        <a:lstStyle/>
        <a:p>
          <a:pPr rtl="0"/>
          <a:r>
            <a:rPr lang="zh-CN" smtClean="0"/>
            <a:t>埃德帕模式</a:t>
          </a:r>
          <a:endParaRPr lang="zh-CN"/>
        </a:p>
      </dgm:t>
    </dgm:pt>
    <dgm:pt modelId="{EE3219ED-CEA1-4804-B78A-E86206F6460F}" type="parTrans" cxnId="{C05BCA54-9050-44E5-B8AA-12284363D306}">
      <dgm:prSet/>
      <dgm:spPr/>
      <dgm:t>
        <a:bodyPr/>
        <a:lstStyle/>
        <a:p>
          <a:endParaRPr lang="zh-CN" altLang="en-US"/>
        </a:p>
      </dgm:t>
    </dgm:pt>
    <dgm:pt modelId="{CEFFD763-2195-47BD-A0EC-11C4395AC3F7}" type="sibTrans" cxnId="{C05BCA54-9050-44E5-B8AA-12284363D306}">
      <dgm:prSet/>
      <dgm:spPr/>
      <dgm:t>
        <a:bodyPr/>
        <a:lstStyle/>
        <a:p>
          <a:endParaRPr lang="zh-CN" altLang="en-US"/>
        </a:p>
      </dgm:t>
    </dgm:pt>
    <dgm:pt modelId="{0E7E59B2-FB20-4A96-9EB2-40FD2EF67967}">
      <dgm:prSet/>
      <dgm:spPr/>
      <dgm:t>
        <a:bodyPr/>
        <a:lstStyle/>
        <a:p>
          <a:pPr rtl="0"/>
          <a:r>
            <a:rPr lang="zh-CN" dirty="0" smtClean="0"/>
            <a:t>费比</a:t>
          </a:r>
          <a:endParaRPr lang="en-US" altLang="zh-CN" dirty="0" smtClean="0"/>
        </a:p>
        <a:p>
          <a:pPr rtl="0"/>
          <a:r>
            <a:rPr lang="zh-CN" dirty="0" smtClean="0"/>
            <a:t>模式</a:t>
          </a:r>
          <a:endParaRPr lang="zh-CN" dirty="0"/>
        </a:p>
      </dgm:t>
    </dgm:pt>
    <dgm:pt modelId="{6AB63872-4E9D-4DCE-8DA0-4C3444E42D5B}" type="parTrans" cxnId="{DB66D07C-F01C-46FA-BB15-12BE378B19A1}">
      <dgm:prSet/>
      <dgm:spPr/>
      <dgm:t>
        <a:bodyPr/>
        <a:lstStyle/>
        <a:p>
          <a:endParaRPr lang="zh-CN" altLang="en-US"/>
        </a:p>
      </dgm:t>
    </dgm:pt>
    <dgm:pt modelId="{D00211F9-0171-46AB-B58F-FB9405B6817F}" type="sibTrans" cxnId="{DB66D07C-F01C-46FA-BB15-12BE378B19A1}">
      <dgm:prSet/>
      <dgm:spPr/>
      <dgm:t>
        <a:bodyPr/>
        <a:lstStyle/>
        <a:p>
          <a:endParaRPr lang="zh-CN" altLang="en-US"/>
        </a:p>
      </dgm:t>
    </dgm:pt>
    <dgm:pt modelId="{1CA760E8-9693-4C9F-92DC-4AE97917B236}" type="pres">
      <dgm:prSet presAssocID="{ED71E132-7C6D-44B4-A66B-25722CDC6AE0}" presName="matrix" presStyleCnt="0">
        <dgm:presLayoutVars>
          <dgm:chMax val="1"/>
          <dgm:dir/>
          <dgm:resizeHandles val="exact"/>
        </dgm:presLayoutVars>
      </dgm:prSet>
      <dgm:spPr/>
      <dgm:t>
        <a:bodyPr/>
        <a:lstStyle/>
        <a:p>
          <a:endParaRPr lang="zh-CN" altLang="en-US"/>
        </a:p>
      </dgm:t>
    </dgm:pt>
    <dgm:pt modelId="{DBF047A3-87B8-4502-B03B-C84E9F9C70D6}" type="pres">
      <dgm:prSet presAssocID="{ED71E132-7C6D-44B4-A66B-25722CDC6AE0}" presName="diamond" presStyleLbl="bgShp" presStyleIdx="0" presStyleCnt="1"/>
      <dgm:spPr/>
    </dgm:pt>
    <dgm:pt modelId="{3F4BDDF3-5B5C-4F7C-9BF7-20DEC8C71824}" type="pres">
      <dgm:prSet presAssocID="{ED71E132-7C6D-44B4-A66B-25722CDC6AE0}" presName="quad1" presStyleLbl="node1" presStyleIdx="0" presStyleCnt="4">
        <dgm:presLayoutVars>
          <dgm:chMax val="0"/>
          <dgm:chPref val="0"/>
          <dgm:bulletEnabled val="1"/>
        </dgm:presLayoutVars>
      </dgm:prSet>
      <dgm:spPr/>
      <dgm:t>
        <a:bodyPr/>
        <a:lstStyle/>
        <a:p>
          <a:endParaRPr lang="zh-CN" altLang="en-US"/>
        </a:p>
      </dgm:t>
    </dgm:pt>
    <dgm:pt modelId="{C57FD202-A04A-4E03-B328-ECF20755E835}" type="pres">
      <dgm:prSet presAssocID="{ED71E132-7C6D-44B4-A66B-25722CDC6AE0}" presName="quad2" presStyleLbl="node1" presStyleIdx="1" presStyleCnt="4">
        <dgm:presLayoutVars>
          <dgm:chMax val="0"/>
          <dgm:chPref val="0"/>
          <dgm:bulletEnabled val="1"/>
        </dgm:presLayoutVars>
      </dgm:prSet>
      <dgm:spPr/>
      <dgm:t>
        <a:bodyPr/>
        <a:lstStyle/>
        <a:p>
          <a:endParaRPr lang="zh-CN" altLang="en-US"/>
        </a:p>
      </dgm:t>
    </dgm:pt>
    <dgm:pt modelId="{151A9548-1F88-4922-ABA6-1E850F3B322D}" type="pres">
      <dgm:prSet presAssocID="{ED71E132-7C6D-44B4-A66B-25722CDC6AE0}" presName="quad3" presStyleLbl="node1" presStyleIdx="2" presStyleCnt="4">
        <dgm:presLayoutVars>
          <dgm:chMax val="0"/>
          <dgm:chPref val="0"/>
          <dgm:bulletEnabled val="1"/>
        </dgm:presLayoutVars>
      </dgm:prSet>
      <dgm:spPr/>
      <dgm:t>
        <a:bodyPr/>
        <a:lstStyle/>
        <a:p>
          <a:endParaRPr lang="zh-CN" altLang="en-US"/>
        </a:p>
      </dgm:t>
    </dgm:pt>
    <dgm:pt modelId="{885E22FF-FB5D-4C8A-9817-B29E33E63FA0}" type="pres">
      <dgm:prSet presAssocID="{ED71E132-7C6D-44B4-A66B-25722CDC6AE0}" presName="quad4" presStyleLbl="node1" presStyleIdx="3" presStyleCnt="4">
        <dgm:presLayoutVars>
          <dgm:chMax val="0"/>
          <dgm:chPref val="0"/>
          <dgm:bulletEnabled val="1"/>
        </dgm:presLayoutVars>
      </dgm:prSet>
      <dgm:spPr/>
      <dgm:t>
        <a:bodyPr/>
        <a:lstStyle/>
        <a:p>
          <a:endParaRPr lang="zh-CN" altLang="en-US"/>
        </a:p>
      </dgm:t>
    </dgm:pt>
  </dgm:ptLst>
  <dgm:cxnLst>
    <dgm:cxn modelId="{E64AAB3C-DB02-40C7-B47F-5B5F851F8E09}" type="presOf" srcId="{0E7E59B2-FB20-4A96-9EB2-40FD2EF67967}" destId="{885E22FF-FB5D-4C8A-9817-B29E33E63FA0}" srcOrd="0" destOrd="0" presId="urn:microsoft.com/office/officeart/2005/8/layout/matrix3"/>
    <dgm:cxn modelId="{0218F392-222D-4AEF-B806-E5E96EAC0CB7}" type="presOf" srcId="{D54E9DF0-CC5F-4632-92B1-3030FF2EAED4}" destId="{C57FD202-A04A-4E03-B328-ECF20755E835}" srcOrd="0" destOrd="0" presId="urn:microsoft.com/office/officeart/2005/8/layout/matrix3"/>
    <dgm:cxn modelId="{0CF1129B-0A6F-4D98-A577-8BD55517D9B1}" type="presOf" srcId="{7ABA7199-22D9-4061-B105-9B6EE92BFBB7}" destId="{3F4BDDF3-5B5C-4F7C-9BF7-20DEC8C71824}" srcOrd="0" destOrd="0" presId="urn:microsoft.com/office/officeart/2005/8/layout/matrix3"/>
    <dgm:cxn modelId="{7821EAD9-7D1F-493A-AA17-BC3BF47FB8F9}" srcId="{ED71E132-7C6D-44B4-A66B-25722CDC6AE0}" destId="{7ABA7199-22D9-4061-B105-9B6EE92BFBB7}" srcOrd="0" destOrd="0" parTransId="{32C024D8-978C-465F-80B9-435BE9E5C92E}" sibTransId="{2E9C5DA7-A7EF-4279-8393-ABB9DE497003}"/>
    <dgm:cxn modelId="{DB66D07C-F01C-46FA-BB15-12BE378B19A1}" srcId="{ED71E132-7C6D-44B4-A66B-25722CDC6AE0}" destId="{0E7E59B2-FB20-4A96-9EB2-40FD2EF67967}" srcOrd="3" destOrd="0" parTransId="{6AB63872-4E9D-4DCE-8DA0-4C3444E42D5B}" sibTransId="{D00211F9-0171-46AB-B58F-FB9405B6817F}"/>
    <dgm:cxn modelId="{4EDD9C01-01ED-475F-B50C-7C5691BF2B9E}" type="presOf" srcId="{ED71E132-7C6D-44B4-A66B-25722CDC6AE0}" destId="{1CA760E8-9693-4C9F-92DC-4AE97917B236}" srcOrd="0" destOrd="0" presId="urn:microsoft.com/office/officeart/2005/8/layout/matrix3"/>
    <dgm:cxn modelId="{9346286F-A93A-4F9E-9393-64A4F2DB3FFA}" type="presOf" srcId="{67A4B8E1-AFD2-4C69-9A07-F3E352A2EEB0}" destId="{151A9548-1F88-4922-ABA6-1E850F3B322D}" srcOrd="0" destOrd="0" presId="urn:microsoft.com/office/officeart/2005/8/layout/matrix3"/>
    <dgm:cxn modelId="{E7F2A336-0092-4BCF-B355-1770DD432285}" srcId="{ED71E132-7C6D-44B4-A66B-25722CDC6AE0}" destId="{D54E9DF0-CC5F-4632-92B1-3030FF2EAED4}" srcOrd="1" destOrd="0" parTransId="{8DD4F69E-E18C-4DB9-B678-E9BA3E7F758E}" sibTransId="{64A91C89-4304-4C56-8C39-5AF2937E018D}"/>
    <dgm:cxn modelId="{C05BCA54-9050-44E5-B8AA-12284363D306}" srcId="{ED71E132-7C6D-44B4-A66B-25722CDC6AE0}" destId="{67A4B8E1-AFD2-4C69-9A07-F3E352A2EEB0}" srcOrd="2" destOrd="0" parTransId="{EE3219ED-CEA1-4804-B78A-E86206F6460F}" sibTransId="{CEFFD763-2195-47BD-A0EC-11C4395AC3F7}"/>
    <dgm:cxn modelId="{D28B8C41-BC31-4620-83B3-83E6D149DEAE}" type="presParOf" srcId="{1CA760E8-9693-4C9F-92DC-4AE97917B236}" destId="{DBF047A3-87B8-4502-B03B-C84E9F9C70D6}" srcOrd="0" destOrd="0" presId="urn:microsoft.com/office/officeart/2005/8/layout/matrix3"/>
    <dgm:cxn modelId="{D5885C8E-A0DB-4B40-B224-7FCD63A10063}" type="presParOf" srcId="{1CA760E8-9693-4C9F-92DC-4AE97917B236}" destId="{3F4BDDF3-5B5C-4F7C-9BF7-20DEC8C71824}" srcOrd="1" destOrd="0" presId="urn:microsoft.com/office/officeart/2005/8/layout/matrix3"/>
    <dgm:cxn modelId="{C6005399-51DA-4C2F-B09E-752A9029DE53}" type="presParOf" srcId="{1CA760E8-9693-4C9F-92DC-4AE97917B236}" destId="{C57FD202-A04A-4E03-B328-ECF20755E835}" srcOrd="2" destOrd="0" presId="urn:microsoft.com/office/officeart/2005/8/layout/matrix3"/>
    <dgm:cxn modelId="{EF278AEA-8CA2-44AC-9E8F-3C37E069818F}" type="presParOf" srcId="{1CA760E8-9693-4C9F-92DC-4AE97917B236}" destId="{151A9548-1F88-4922-ABA6-1E850F3B322D}" srcOrd="3" destOrd="0" presId="urn:microsoft.com/office/officeart/2005/8/layout/matrix3"/>
    <dgm:cxn modelId="{DE96B63D-B667-4058-8D77-C376DBB8CBA2}" type="presParOf" srcId="{1CA760E8-9693-4C9F-92DC-4AE97917B236}" destId="{885E22FF-FB5D-4C8A-9817-B29E33E63FA0}"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E01AAB9-7452-4327-B1FE-C55F06253722}"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zh-CN" altLang="en-US"/>
        </a:p>
      </dgm:t>
    </dgm:pt>
    <dgm:pt modelId="{6C5E7E6C-1D95-4639-B23D-40E665951C4D}">
      <dgm:prSet custT="1"/>
      <dgm:spPr/>
      <dgm:t>
        <a:bodyPr/>
        <a:lstStyle/>
        <a:p>
          <a:pPr rtl="0"/>
          <a:r>
            <a:rPr lang="zh-CN" altLang="en-US" sz="1800" dirty="0" smtClean="0">
              <a:latin typeface="微软雅黑" panose="020B0503020204020204" pitchFamily="34" charset="-122"/>
              <a:ea typeface="微软雅黑" panose="020B0503020204020204" pitchFamily="34" charset="-122"/>
            </a:rPr>
            <a:t>生产者市场</a:t>
          </a:r>
          <a:endParaRPr lang="zh-CN" altLang="en-US" sz="1800" dirty="0">
            <a:latin typeface="微软雅黑" panose="020B0503020204020204" pitchFamily="34" charset="-122"/>
            <a:ea typeface="微软雅黑" panose="020B0503020204020204" pitchFamily="34" charset="-122"/>
          </a:endParaRPr>
        </a:p>
      </dgm:t>
    </dgm:pt>
    <dgm:pt modelId="{A0291558-8339-47A2-97ED-D8D208D61C50}" type="parTrans" cxnId="{DD9C864C-8A81-4D0D-9611-A41AF80E9372}">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095C66C2-1CC4-4A60-AB93-95159A11B6C9}" type="sibTrans" cxnId="{DD9C864C-8A81-4D0D-9611-A41AF80E9372}">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49CEE8E5-A492-4928-AA03-F44738D57EF6}">
      <dgm:prSet custT="1"/>
      <dgm:spPr/>
      <dgm:t>
        <a:bodyPr/>
        <a:lstStyle/>
        <a:p>
          <a:pPr rtl="0"/>
          <a:r>
            <a:rPr lang="zh-CN" altLang="en-US" sz="1800" dirty="0" smtClean="0">
              <a:latin typeface="微软雅黑" panose="020B0503020204020204" pitchFamily="34" charset="-122"/>
              <a:ea typeface="微软雅黑" panose="020B0503020204020204" pitchFamily="34" charset="-122"/>
            </a:rPr>
            <a:t>中间商市场</a:t>
          </a:r>
          <a:endParaRPr lang="zh-CN" altLang="en-US" sz="1800" dirty="0">
            <a:latin typeface="微软雅黑" panose="020B0503020204020204" pitchFamily="34" charset="-122"/>
            <a:ea typeface="微软雅黑" panose="020B0503020204020204" pitchFamily="34" charset="-122"/>
          </a:endParaRPr>
        </a:p>
      </dgm:t>
    </dgm:pt>
    <dgm:pt modelId="{CAF730D7-4067-4110-B12D-C0237F4206CC}" type="parTrans" cxnId="{10BB49AD-BD6C-4987-8157-F70EB46DBF84}">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8A2439E6-6979-4A40-91B7-C280F7D3119F}" type="sibTrans" cxnId="{10BB49AD-BD6C-4987-8157-F70EB46DBF84}">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6E50E1BC-A8DC-439D-8D04-C6E5D8952346}">
      <dgm:prSet custT="1"/>
      <dgm:spPr/>
      <dgm:t>
        <a:bodyPr/>
        <a:lstStyle/>
        <a:p>
          <a:pPr rtl="0"/>
          <a:r>
            <a:rPr lang="zh-CN" altLang="en-US" sz="1800" smtClean="0">
              <a:latin typeface="微软雅黑" panose="020B0503020204020204" pitchFamily="34" charset="-122"/>
              <a:ea typeface="微软雅黑" panose="020B0503020204020204" pitchFamily="34" charset="-122"/>
            </a:rPr>
            <a:t>政府市场</a:t>
          </a:r>
          <a:endParaRPr lang="zh-CN" altLang="en-US" sz="1800">
            <a:latin typeface="微软雅黑" panose="020B0503020204020204" pitchFamily="34" charset="-122"/>
            <a:ea typeface="微软雅黑" panose="020B0503020204020204" pitchFamily="34" charset="-122"/>
          </a:endParaRPr>
        </a:p>
      </dgm:t>
    </dgm:pt>
    <dgm:pt modelId="{15D57080-F464-46B1-BAFB-DAF5BFFFB50F}" type="parTrans" cxnId="{7BD19D19-1382-4551-9DA3-8CA4CCB69232}">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FF20DACF-1A1C-49FA-A780-60F4FB0F56FD}" type="sibTrans" cxnId="{7BD19D19-1382-4551-9DA3-8CA4CCB69232}">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8AAB6C52-3D55-4875-849E-502844589F20}">
      <dgm:prSet custT="1"/>
      <dgm:spPr/>
      <dgm:t>
        <a:bodyPr/>
        <a:lstStyle/>
        <a:p>
          <a:pPr rtl="0"/>
          <a:r>
            <a:rPr lang="zh-CN" altLang="en-US" sz="1800" smtClean="0">
              <a:latin typeface="微软雅黑" panose="020B0503020204020204" pitchFamily="34" charset="-122"/>
              <a:ea typeface="微软雅黑" panose="020B0503020204020204" pitchFamily="34" charset="-122"/>
            </a:rPr>
            <a:t>机构市场</a:t>
          </a:r>
          <a:endParaRPr lang="zh-CN" altLang="en-US" sz="1800">
            <a:latin typeface="微软雅黑" panose="020B0503020204020204" pitchFamily="34" charset="-122"/>
            <a:ea typeface="微软雅黑" panose="020B0503020204020204" pitchFamily="34" charset="-122"/>
          </a:endParaRPr>
        </a:p>
      </dgm:t>
    </dgm:pt>
    <dgm:pt modelId="{21D5E3DC-9A6E-4C86-B71C-66F483C19DF5}" type="parTrans" cxnId="{A87D95CB-96B6-4B3D-9E5D-C5BDAD9644DF}">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E02C03DC-E12A-4560-B496-215DC8BB4AD5}" type="sibTrans" cxnId="{A87D95CB-96B6-4B3D-9E5D-C5BDAD9644DF}">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6D4A8808-4E56-4688-857C-1052BDB3ACE3}" type="pres">
      <dgm:prSet presAssocID="{8E01AAB9-7452-4327-B1FE-C55F06253722}" presName="matrix" presStyleCnt="0">
        <dgm:presLayoutVars>
          <dgm:chMax val="1"/>
          <dgm:dir/>
          <dgm:resizeHandles val="exact"/>
        </dgm:presLayoutVars>
      </dgm:prSet>
      <dgm:spPr/>
      <dgm:t>
        <a:bodyPr/>
        <a:lstStyle/>
        <a:p>
          <a:endParaRPr lang="zh-CN" altLang="en-US"/>
        </a:p>
      </dgm:t>
    </dgm:pt>
    <dgm:pt modelId="{B627885D-F210-4F20-8524-46F4439CE99B}" type="pres">
      <dgm:prSet presAssocID="{8E01AAB9-7452-4327-B1FE-C55F06253722}" presName="diamond" presStyleLbl="bgShp" presStyleIdx="0" presStyleCnt="1" custScaleX="119355"/>
      <dgm:spPr/>
    </dgm:pt>
    <dgm:pt modelId="{5AE61956-C383-48DD-8D2E-F96C43A25AC8}" type="pres">
      <dgm:prSet presAssocID="{8E01AAB9-7452-4327-B1FE-C55F06253722}" presName="quad1" presStyleLbl="node1" presStyleIdx="0" presStyleCnt="4" custScaleX="115633">
        <dgm:presLayoutVars>
          <dgm:chMax val="0"/>
          <dgm:chPref val="0"/>
          <dgm:bulletEnabled val="1"/>
        </dgm:presLayoutVars>
      </dgm:prSet>
      <dgm:spPr/>
      <dgm:t>
        <a:bodyPr/>
        <a:lstStyle/>
        <a:p>
          <a:endParaRPr lang="zh-CN" altLang="en-US"/>
        </a:p>
      </dgm:t>
    </dgm:pt>
    <dgm:pt modelId="{BAF9752A-973E-4B69-8FF9-E31B459287EC}" type="pres">
      <dgm:prSet presAssocID="{8E01AAB9-7452-4327-B1FE-C55F06253722}" presName="quad2" presStyleLbl="node1" presStyleIdx="1" presStyleCnt="4" custScaleX="115963">
        <dgm:presLayoutVars>
          <dgm:chMax val="0"/>
          <dgm:chPref val="0"/>
          <dgm:bulletEnabled val="1"/>
        </dgm:presLayoutVars>
      </dgm:prSet>
      <dgm:spPr/>
      <dgm:t>
        <a:bodyPr/>
        <a:lstStyle/>
        <a:p>
          <a:endParaRPr lang="zh-CN" altLang="en-US"/>
        </a:p>
      </dgm:t>
    </dgm:pt>
    <dgm:pt modelId="{0A4174B0-BCC5-4F8C-B8E5-3AEC0A9977C3}" type="pres">
      <dgm:prSet presAssocID="{8E01AAB9-7452-4327-B1FE-C55F06253722}" presName="quad3" presStyleLbl="node1" presStyleIdx="2" presStyleCnt="4">
        <dgm:presLayoutVars>
          <dgm:chMax val="0"/>
          <dgm:chPref val="0"/>
          <dgm:bulletEnabled val="1"/>
        </dgm:presLayoutVars>
      </dgm:prSet>
      <dgm:spPr/>
      <dgm:t>
        <a:bodyPr/>
        <a:lstStyle/>
        <a:p>
          <a:endParaRPr lang="zh-CN" altLang="en-US"/>
        </a:p>
      </dgm:t>
    </dgm:pt>
    <dgm:pt modelId="{D7CBB016-90D9-4F02-9B78-2C61E9FC0B4B}" type="pres">
      <dgm:prSet presAssocID="{8E01AAB9-7452-4327-B1FE-C55F06253722}" presName="quad4" presStyleLbl="node1" presStyleIdx="3" presStyleCnt="4">
        <dgm:presLayoutVars>
          <dgm:chMax val="0"/>
          <dgm:chPref val="0"/>
          <dgm:bulletEnabled val="1"/>
        </dgm:presLayoutVars>
      </dgm:prSet>
      <dgm:spPr/>
      <dgm:t>
        <a:bodyPr/>
        <a:lstStyle/>
        <a:p>
          <a:endParaRPr lang="zh-CN" altLang="en-US"/>
        </a:p>
      </dgm:t>
    </dgm:pt>
  </dgm:ptLst>
  <dgm:cxnLst>
    <dgm:cxn modelId="{C88E6819-1AEB-42C4-BC11-5AD5821C1D42}" type="presOf" srcId="{49CEE8E5-A492-4928-AA03-F44738D57EF6}" destId="{BAF9752A-973E-4B69-8FF9-E31B459287EC}" srcOrd="0" destOrd="0" presId="urn:microsoft.com/office/officeart/2005/8/layout/matrix3"/>
    <dgm:cxn modelId="{DD9C864C-8A81-4D0D-9611-A41AF80E9372}" srcId="{8E01AAB9-7452-4327-B1FE-C55F06253722}" destId="{6C5E7E6C-1D95-4639-B23D-40E665951C4D}" srcOrd="0" destOrd="0" parTransId="{A0291558-8339-47A2-97ED-D8D208D61C50}" sibTransId="{095C66C2-1CC4-4A60-AB93-95159A11B6C9}"/>
    <dgm:cxn modelId="{101CA792-2FA1-4058-8F31-77B290A9DB15}" type="presOf" srcId="{8AAB6C52-3D55-4875-849E-502844589F20}" destId="{D7CBB016-90D9-4F02-9B78-2C61E9FC0B4B}" srcOrd="0" destOrd="0" presId="urn:microsoft.com/office/officeart/2005/8/layout/matrix3"/>
    <dgm:cxn modelId="{10BB49AD-BD6C-4987-8157-F70EB46DBF84}" srcId="{8E01AAB9-7452-4327-B1FE-C55F06253722}" destId="{49CEE8E5-A492-4928-AA03-F44738D57EF6}" srcOrd="1" destOrd="0" parTransId="{CAF730D7-4067-4110-B12D-C0237F4206CC}" sibTransId="{8A2439E6-6979-4A40-91B7-C280F7D3119F}"/>
    <dgm:cxn modelId="{AB2D16E0-212C-4AEC-867D-81B12469FAE6}" type="presOf" srcId="{6E50E1BC-A8DC-439D-8D04-C6E5D8952346}" destId="{0A4174B0-BCC5-4F8C-B8E5-3AEC0A9977C3}" srcOrd="0" destOrd="0" presId="urn:microsoft.com/office/officeart/2005/8/layout/matrix3"/>
    <dgm:cxn modelId="{F1E4609F-B51F-49F1-94C6-CCC7AA8102A4}" type="presOf" srcId="{8E01AAB9-7452-4327-B1FE-C55F06253722}" destId="{6D4A8808-4E56-4688-857C-1052BDB3ACE3}" srcOrd="0" destOrd="0" presId="urn:microsoft.com/office/officeart/2005/8/layout/matrix3"/>
    <dgm:cxn modelId="{7BD19D19-1382-4551-9DA3-8CA4CCB69232}" srcId="{8E01AAB9-7452-4327-B1FE-C55F06253722}" destId="{6E50E1BC-A8DC-439D-8D04-C6E5D8952346}" srcOrd="2" destOrd="0" parTransId="{15D57080-F464-46B1-BAFB-DAF5BFFFB50F}" sibTransId="{FF20DACF-1A1C-49FA-A780-60F4FB0F56FD}"/>
    <dgm:cxn modelId="{1AAF07D2-C4C8-4948-A772-095877243B7C}" type="presOf" srcId="{6C5E7E6C-1D95-4639-B23D-40E665951C4D}" destId="{5AE61956-C383-48DD-8D2E-F96C43A25AC8}" srcOrd="0" destOrd="0" presId="urn:microsoft.com/office/officeart/2005/8/layout/matrix3"/>
    <dgm:cxn modelId="{A87D95CB-96B6-4B3D-9E5D-C5BDAD9644DF}" srcId="{8E01AAB9-7452-4327-B1FE-C55F06253722}" destId="{8AAB6C52-3D55-4875-849E-502844589F20}" srcOrd="3" destOrd="0" parTransId="{21D5E3DC-9A6E-4C86-B71C-66F483C19DF5}" sibTransId="{E02C03DC-E12A-4560-B496-215DC8BB4AD5}"/>
    <dgm:cxn modelId="{287E8679-6D29-4E03-8A53-C0B61F729FD7}" type="presParOf" srcId="{6D4A8808-4E56-4688-857C-1052BDB3ACE3}" destId="{B627885D-F210-4F20-8524-46F4439CE99B}" srcOrd="0" destOrd="0" presId="urn:microsoft.com/office/officeart/2005/8/layout/matrix3"/>
    <dgm:cxn modelId="{A114EC83-F351-4076-AC80-781A066DD777}" type="presParOf" srcId="{6D4A8808-4E56-4688-857C-1052BDB3ACE3}" destId="{5AE61956-C383-48DD-8D2E-F96C43A25AC8}" srcOrd="1" destOrd="0" presId="urn:microsoft.com/office/officeart/2005/8/layout/matrix3"/>
    <dgm:cxn modelId="{62130F23-EC5A-4C60-B4A8-DD65765A0A3B}" type="presParOf" srcId="{6D4A8808-4E56-4688-857C-1052BDB3ACE3}" destId="{BAF9752A-973E-4B69-8FF9-E31B459287EC}" srcOrd="2" destOrd="0" presId="urn:microsoft.com/office/officeart/2005/8/layout/matrix3"/>
    <dgm:cxn modelId="{DCB18A7E-BBA3-4EB2-8257-E00C3E39E6CE}" type="presParOf" srcId="{6D4A8808-4E56-4688-857C-1052BDB3ACE3}" destId="{0A4174B0-BCC5-4F8C-B8E5-3AEC0A9977C3}" srcOrd="3" destOrd="0" presId="urn:microsoft.com/office/officeart/2005/8/layout/matrix3"/>
    <dgm:cxn modelId="{9F54C174-7E4D-4976-9DF8-D4397F953B78}" type="presParOf" srcId="{6D4A8808-4E56-4688-857C-1052BDB3ACE3}" destId="{D7CBB016-90D9-4F02-9B78-2C61E9FC0B4B}"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4FA05B3-C610-49F9-A54D-92B9D1C3716D}"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zh-CN" altLang="en-US"/>
        </a:p>
      </dgm:t>
    </dgm:pt>
    <dgm:pt modelId="{C1E0F80F-D8E9-4FE9-9830-CA3C05D9A41C}">
      <dgm:prSet/>
      <dgm:spPr/>
      <dgm:t>
        <a:bodyPr/>
        <a:lstStyle/>
        <a:p>
          <a:pPr rtl="0"/>
          <a:r>
            <a:rPr lang="en-US" smtClean="0">
              <a:latin typeface="微软雅黑" panose="020B0503020204020204" pitchFamily="34" charset="-122"/>
              <a:ea typeface="微软雅黑" panose="020B0503020204020204" pitchFamily="34" charset="-122"/>
            </a:rPr>
            <a:t>1.</a:t>
          </a:r>
          <a:r>
            <a:rPr lang="zh-CN" smtClean="0">
              <a:latin typeface="微软雅黑" panose="020B0503020204020204" pitchFamily="34" charset="-122"/>
              <a:ea typeface="微软雅黑" panose="020B0503020204020204" pitchFamily="34" charset="-122"/>
            </a:rPr>
            <a:t>明确岗位需求</a:t>
          </a:r>
          <a:endParaRPr lang="zh-CN">
            <a:latin typeface="微软雅黑" panose="020B0503020204020204" pitchFamily="34" charset="-122"/>
            <a:ea typeface="微软雅黑" panose="020B0503020204020204" pitchFamily="34" charset="-122"/>
          </a:endParaRPr>
        </a:p>
      </dgm:t>
    </dgm:pt>
    <dgm:pt modelId="{C080F94C-9EA9-4C12-A3A1-BE448AD14331}" type="parTrans" cxnId="{F98065C4-9839-4424-A8DC-A794FB98C8F6}">
      <dgm:prSet/>
      <dgm:spPr/>
      <dgm:t>
        <a:bodyPr/>
        <a:lstStyle/>
        <a:p>
          <a:endParaRPr lang="zh-CN" altLang="en-US">
            <a:latin typeface="微软雅黑" panose="020B0503020204020204" pitchFamily="34" charset="-122"/>
            <a:ea typeface="微软雅黑" panose="020B0503020204020204" pitchFamily="34" charset="-122"/>
          </a:endParaRPr>
        </a:p>
      </dgm:t>
    </dgm:pt>
    <dgm:pt modelId="{A1DEF125-6BBF-4E02-9A7C-798EACB26F1C}" type="sibTrans" cxnId="{F98065C4-9839-4424-A8DC-A794FB98C8F6}">
      <dgm:prSet/>
      <dgm:spPr/>
      <dgm:t>
        <a:bodyPr/>
        <a:lstStyle/>
        <a:p>
          <a:endParaRPr lang="zh-CN" altLang="en-US">
            <a:latin typeface="微软雅黑" panose="020B0503020204020204" pitchFamily="34" charset="-122"/>
            <a:ea typeface="微软雅黑" panose="020B0503020204020204" pitchFamily="34" charset="-122"/>
          </a:endParaRPr>
        </a:p>
      </dgm:t>
    </dgm:pt>
    <dgm:pt modelId="{735E75C1-CEDA-4B7A-8840-4B6ABF4F73D3}">
      <dgm:prSet/>
      <dgm:spPr/>
      <dgm:t>
        <a:bodyPr/>
        <a:lstStyle/>
        <a:p>
          <a:pPr rtl="0"/>
          <a:r>
            <a:rPr lang="en-US" smtClean="0">
              <a:latin typeface="微软雅黑" panose="020B0503020204020204" pitchFamily="34" charset="-122"/>
              <a:ea typeface="微软雅黑" panose="020B0503020204020204" pitchFamily="34" charset="-122"/>
            </a:rPr>
            <a:t>2.</a:t>
          </a:r>
          <a:r>
            <a:rPr lang="zh-CN" smtClean="0">
              <a:latin typeface="微软雅黑" panose="020B0503020204020204" pitchFamily="34" charset="-122"/>
              <a:ea typeface="微软雅黑" panose="020B0503020204020204" pitchFamily="34" charset="-122"/>
            </a:rPr>
            <a:t>制定选拔标准</a:t>
          </a:r>
          <a:endParaRPr lang="zh-CN">
            <a:latin typeface="微软雅黑" panose="020B0503020204020204" pitchFamily="34" charset="-122"/>
            <a:ea typeface="微软雅黑" panose="020B0503020204020204" pitchFamily="34" charset="-122"/>
          </a:endParaRPr>
        </a:p>
      </dgm:t>
    </dgm:pt>
    <dgm:pt modelId="{ABD7EBF3-75AA-4B20-AFAF-3EADFEC9B478}" type="parTrans" cxnId="{22467FBD-059D-467A-BFC2-C7A84923C76A}">
      <dgm:prSet/>
      <dgm:spPr/>
      <dgm:t>
        <a:bodyPr/>
        <a:lstStyle/>
        <a:p>
          <a:endParaRPr lang="zh-CN" altLang="en-US">
            <a:latin typeface="微软雅黑" panose="020B0503020204020204" pitchFamily="34" charset="-122"/>
            <a:ea typeface="微软雅黑" panose="020B0503020204020204" pitchFamily="34" charset="-122"/>
          </a:endParaRPr>
        </a:p>
      </dgm:t>
    </dgm:pt>
    <dgm:pt modelId="{8328735C-C387-428C-9883-7B10D42C97A5}" type="sibTrans" cxnId="{22467FBD-059D-467A-BFC2-C7A84923C76A}">
      <dgm:prSet/>
      <dgm:spPr/>
      <dgm:t>
        <a:bodyPr/>
        <a:lstStyle/>
        <a:p>
          <a:endParaRPr lang="zh-CN" altLang="en-US">
            <a:latin typeface="微软雅黑" panose="020B0503020204020204" pitchFamily="34" charset="-122"/>
            <a:ea typeface="微软雅黑" panose="020B0503020204020204" pitchFamily="34" charset="-122"/>
          </a:endParaRPr>
        </a:p>
      </dgm:t>
    </dgm:pt>
    <dgm:pt modelId="{A78B8B1E-624D-4AF3-81FC-22AFBA5066F9}">
      <dgm:prSet/>
      <dgm:spPr/>
      <dgm:t>
        <a:bodyPr/>
        <a:lstStyle/>
        <a:p>
          <a:pPr rtl="0"/>
          <a:r>
            <a:rPr lang="en-US" smtClean="0">
              <a:latin typeface="微软雅黑" panose="020B0503020204020204" pitchFamily="34" charset="-122"/>
              <a:ea typeface="微软雅黑" panose="020B0503020204020204" pitchFamily="34" charset="-122"/>
            </a:rPr>
            <a:t>3.</a:t>
          </a:r>
          <a:r>
            <a:rPr lang="zh-CN" smtClean="0">
              <a:latin typeface="微软雅黑" panose="020B0503020204020204" pitchFamily="34" charset="-122"/>
              <a:ea typeface="微软雅黑" panose="020B0503020204020204" pitchFamily="34" charset="-122"/>
            </a:rPr>
            <a:t>简历筛选</a:t>
          </a:r>
          <a:endParaRPr lang="zh-CN">
            <a:latin typeface="微软雅黑" panose="020B0503020204020204" pitchFamily="34" charset="-122"/>
            <a:ea typeface="微软雅黑" panose="020B0503020204020204" pitchFamily="34" charset="-122"/>
          </a:endParaRPr>
        </a:p>
      </dgm:t>
    </dgm:pt>
    <dgm:pt modelId="{BF5E65EA-878E-4A38-A075-A89B740F7311}" type="parTrans" cxnId="{AFFF2691-E355-45BF-9262-46EFA0CB2534}">
      <dgm:prSet/>
      <dgm:spPr/>
      <dgm:t>
        <a:bodyPr/>
        <a:lstStyle/>
        <a:p>
          <a:endParaRPr lang="zh-CN" altLang="en-US">
            <a:latin typeface="微软雅黑" panose="020B0503020204020204" pitchFamily="34" charset="-122"/>
            <a:ea typeface="微软雅黑" panose="020B0503020204020204" pitchFamily="34" charset="-122"/>
          </a:endParaRPr>
        </a:p>
      </dgm:t>
    </dgm:pt>
    <dgm:pt modelId="{3C94682F-C2C7-4CD7-A120-556BC9DD2A97}" type="sibTrans" cxnId="{AFFF2691-E355-45BF-9262-46EFA0CB2534}">
      <dgm:prSet/>
      <dgm:spPr/>
      <dgm:t>
        <a:bodyPr/>
        <a:lstStyle/>
        <a:p>
          <a:endParaRPr lang="zh-CN" altLang="en-US">
            <a:latin typeface="微软雅黑" panose="020B0503020204020204" pitchFamily="34" charset="-122"/>
            <a:ea typeface="微软雅黑" panose="020B0503020204020204" pitchFamily="34" charset="-122"/>
          </a:endParaRPr>
        </a:p>
      </dgm:t>
    </dgm:pt>
    <dgm:pt modelId="{E3DEAC6B-EDBB-4388-8FA6-FFCEC94DF889}">
      <dgm:prSet/>
      <dgm:spPr/>
      <dgm:t>
        <a:bodyPr/>
        <a:lstStyle/>
        <a:p>
          <a:pPr rtl="0"/>
          <a:r>
            <a:rPr lang="en-US" smtClean="0">
              <a:latin typeface="微软雅黑" panose="020B0503020204020204" pitchFamily="34" charset="-122"/>
              <a:ea typeface="微软雅黑" panose="020B0503020204020204" pitchFamily="34" charset="-122"/>
            </a:rPr>
            <a:t>4.</a:t>
          </a:r>
          <a:r>
            <a:rPr lang="zh-CN" smtClean="0">
              <a:latin typeface="微软雅黑" panose="020B0503020204020204" pitchFamily="34" charset="-122"/>
              <a:ea typeface="微软雅黑" panose="020B0503020204020204" pitchFamily="34" charset="-122"/>
            </a:rPr>
            <a:t>笔试与测评</a:t>
          </a:r>
          <a:endParaRPr lang="zh-CN">
            <a:latin typeface="微软雅黑" panose="020B0503020204020204" pitchFamily="34" charset="-122"/>
            <a:ea typeface="微软雅黑" panose="020B0503020204020204" pitchFamily="34" charset="-122"/>
          </a:endParaRPr>
        </a:p>
      </dgm:t>
    </dgm:pt>
    <dgm:pt modelId="{777D5E5D-3E7B-4238-BBDD-85ED88CEA629}" type="parTrans" cxnId="{888A3D26-AA5E-4312-9C3C-71FD13EA0D8F}">
      <dgm:prSet/>
      <dgm:spPr/>
      <dgm:t>
        <a:bodyPr/>
        <a:lstStyle/>
        <a:p>
          <a:endParaRPr lang="zh-CN" altLang="en-US">
            <a:latin typeface="微软雅黑" panose="020B0503020204020204" pitchFamily="34" charset="-122"/>
            <a:ea typeface="微软雅黑" panose="020B0503020204020204" pitchFamily="34" charset="-122"/>
          </a:endParaRPr>
        </a:p>
      </dgm:t>
    </dgm:pt>
    <dgm:pt modelId="{2023CD2C-285B-4FC7-BD02-E1258466B4DC}" type="sibTrans" cxnId="{888A3D26-AA5E-4312-9C3C-71FD13EA0D8F}">
      <dgm:prSet/>
      <dgm:spPr/>
      <dgm:t>
        <a:bodyPr/>
        <a:lstStyle/>
        <a:p>
          <a:endParaRPr lang="zh-CN" altLang="en-US">
            <a:latin typeface="微软雅黑" panose="020B0503020204020204" pitchFamily="34" charset="-122"/>
            <a:ea typeface="微软雅黑" panose="020B0503020204020204" pitchFamily="34" charset="-122"/>
          </a:endParaRPr>
        </a:p>
      </dgm:t>
    </dgm:pt>
    <dgm:pt modelId="{3CCFBF90-AB93-477F-B019-287845DA35FC}">
      <dgm:prSet/>
      <dgm:spPr/>
      <dgm:t>
        <a:bodyPr/>
        <a:lstStyle/>
        <a:p>
          <a:pPr rtl="0"/>
          <a:r>
            <a:rPr lang="en-US" dirty="0" smtClean="0">
              <a:latin typeface="微软雅黑" panose="020B0503020204020204" pitchFamily="34" charset="-122"/>
              <a:ea typeface="微软雅黑" panose="020B0503020204020204" pitchFamily="34" charset="-122"/>
            </a:rPr>
            <a:t>5.</a:t>
          </a:r>
          <a:r>
            <a:rPr lang="zh-CN" dirty="0" smtClean="0">
              <a:latin typeface="微软雅黑" panose="020B0503020204020204" pitchFamily="34" charset="-122"/>
              <a:ea typeface="微软雅黑" panose="020B0503020204020204" pitchFamily="34" charset="-122"/>
            </a:rPr>
            <a:t>复试与综合评估</a:t>
          </a:r>
          <a:endParaRPr lang="zh-CN" dirty="0">
            <a:latin typeface="微软雅黑" panose="020B0503020204020204" pitchFamily="34" charset="-122"/>
            <a:ea typeface="微软雅黑" panose="020B0503020204020204" pitchFamily="34" charset="-122"/>
          </a:endParaRPr>
        </a:p>
      </dgm:t>
    </dgm:pt>
    <dgm:pt modelId="{E9273CDF-A5B0-486C-BBF0-3B51C6B0F265}" type="parTrans" cxnId="{AAA184AA-01DD-43DB-B791-088634837D9E}">
      <dgm:prSet/>
      <dgm:spPr/>
      <dgm:t>
        <a:bodyPr/>
        <a:lstStyle/>
        <a:p>
          <a:endParaRPr lang="zh-CN" altLang="en-US">
            <a:latin typeface="微软雅黑" panose="020B0503020204020204" pitchFamily="34" charset="-122"/>
            <a:ea typeface="微软雅黑" panose="020B0503020204020204" pitchFamily="34" charset="-122"/>
          </a:endParaRPr>
        </a:p>
      </dgm:t>
    </dgm:pt>
    <dgm:pt modelId="{70945037-821F-42EF-9374-F22AFA8B29EA}" type="sibTrans" cxnId="{AAA184AA-01DD-43DB-B791-088634837D9E}">
      <dgm:prSet/>
      <dgm:spPr/>
      <dgm:t>
        <a:bodyPr/>
        <a:lstStyle/>
        <a:p>
          <a:endParaRPr lang="zh-CN" altLang="en-US">
            <a:latin typeface="微软雅黑" panose="020B0503020204020204" pitchFamily="34" charset="-122"/>
            <a:ea typeface="微软雅黑" panose="020B0503020204020204" pitchFamily="34" charset="-122"/>
          </a:endParaRPr>
        </a:p>
      </dgm:t>
    </dgm:pt>
    <dgm:pt modelId="{3012CB2B-BC4E-4958-BC91-BF2B33050390}">
      <dgm:prSet/>
      <dgm:spPr/>
      <dgm:t>
        <a:bodyPr/>
        <a:lstStyle/>
        <a:p>
          <a:pPr rtl="0"/>
          <a:r>
            <a:rPr lang="en-US" b="1" smtClean="0"/>
            <a:t>6.</a:t>
          </a:r>
          <a:r>
            <a:rPr lang="zh-CN" b="1" smtClean="0"/>
            <a:t>背景调查与录用</a:t>
          </a:r>
          <a:endParaRPr lang="zh-CN" dirty="0">
            <a:latin typeface="微软雅黑" panose="020B0503020204020204" pitchFamily="34" charset="-122"/>
            <a:ea typeface="微软雅黑" panose="020B0503020204020204" pitchFamily="34" charset="-122"/>
          </a:endParaRPr>
        </a:p>
      </dgm:t>
    </dgm:pt>
    <dgm:pt modelId="{72857335-E949-47D6-B790-E4172264A594}" type="parTrans" cxnId="{1637E213-7801-4D9B-A43A-CFD2B7A22FF3}">
      <dgm:prSet/>
      <dgm:spPr/>
      <dgm:t>
        <a:bodyPr/>
        <a:lstStyle/>
        <a:p>
          <a:endParaRPr lang="zh-CN" altLang="en-US"/>
        </a:p>
      </dgm:t>
    </dgm:pt>
    <dgm:pt modelId="{CC5F734B-5217-4E1F-BBBB-DF485167BB69}" type="sibTrans" cxnId="{1637E213-7801-4D9B-A43A-CFD2B7A22FF3}">
      <dgm:prSet/>
      <dgm:spPr/>
      <dgm:t>
        <a:bodyPr/>
        <a:lstStyle/>
        <a:p>
          <a:endParaRPr lang="zh-CN" altLang="en-US"/>
        </a:p>
      </dgm:t>
    </dgm:pt>
    <dgm:pt modelId="{FA5BE2E2-4918-4185-A379-7B4F522A8BB6}" type="pres">
      <dgm:prSet presAssocID="{C4FA05B3-C610-49F9-A54D-92B9D1C3716D}" presName="Name0" presStyleCnt="0">
        <dgm:presLayoutVars>
          <dgm:dir/>
          <dgm:resizeHandles val="exact"/>
        </dgm:presLayoutVars>
      </dgm:prSet>
      <dgm:spPr/>
      <dgm:t>
        <a:bodyPr/>
        <a:lstStyle/>
        <a:p>
          <a:endParaRPr lang="zh-CN" altLang="en-US"/>
        </a:p>
      </dgm:t>
    </dgm:pt>
    <dgm:pt modelId="{E4ED9F09-4F8E-4529-A6B8-96C06F8F4D16}" type="pres">
      <dgm:prSet presAssocID="{C1E0F80F-D8E9-4FE9-9830-CA3C05D9A41C}" presName="node" presStyleLbl="node1" presStyleIdx="0" presStyleCnt="6">
        <dgm:presLayoutVars>
          <dgm:bulletEnabled val="1"/>
        </dgm:presLayoutVars>
      </dgm:prSet>
      <dgm:spPr/>
      <dgm:t>
        <a:bodyPr/>
        <a:lstStyle/>
        <a:p>
          <a:endParaRPr lang="zh-CN" altLang="en-US"/>
        </a:p>
      </dgm:t>
    </dgm:pt>
    <dgm:pt modelId="{B06CDB85-0340-41C9-B19B-F14C502BBA73}" type="pres">
      <dgm:prSet presAssocID="{A1DEF125-6BBF-4E02-9A7C-798EACB26F1C}" presName="sibTrans" presStyleLbl="sibTrans2D1" presStyleIdx="0" presStyleCnt="5"/>
      <dgm:spPr/>
      <dgm:t>
        <a:bodyPr/>
        <a:lstStyle/>
        <a:p>
          <a:endParaRPr lang="zh-CN" altLang="en-US"/>
        </a:p>
      </dgm:t>
    </dgm:pt>
    <dgm:pt modelId="{B85ADF98-6D9C-4821-8ED1-40D2A66B3107}" type="pres">
      <dgm:prSet presAssocID="{A1DEF125-6BBF-4E02-9A7C-798EACB26F1C}" presName="connectorText" presStyleLbl="sibTrans2D1" presStyleIdx="0" presStyleCnt="5"/>
      <dgm:spPr/>
      <dgm:t>
        <a:bodyPr/>
        <a:lstStyle/>
        <a:p>
          <a:endParaRPr lang="zh-CN" altLang="en-US"/>
        </a:p>
      </dgm:t>
    </dgm:pt>
    <dgm:pt modelId="{72DB9D5B-6666-4A12-8C73-0C7AAE592E00}" type="pres">
      <dgm:prSet presAssocID="{735E75C1-CEDA-4B7A-8840-4B6ABF4F73D3}" presName="node" presStyleLbl="node1" presStyleIdx="1" presStyleCnt="6">
        <dgm:presLayoutVars>
          <dgm:bulletEnabled val="1"/>
        </dgm:presLayoutVars>
      </dgm:prSet>
      <dgm:spPr/>
      <dgm:t>
        <a:bodyPr/>
        <a:lstStyle/>
        <a:p>
          <a:endParaRPr lang="zh-CN" altLang="en-US"/>
        </a:p>
      </dgm:t>
    </dgm:pt>
    <dgm:pt modelId="{FDF8F3AD-2838-47CB-9830-BE4FC0B8FF89}" type="pres">
      <dgm:prSet presAssocID="{8328735C-C387-428C-9883-7B10D42C97A5}" presName="sibTrans" presStyleLbl="sibTrans2D1" presStyleIdx="1" presStyleCnt="5"/>
      <dgm:spPr/>
      <dgm:t>
        <a:bodyPr/>
        <a:lstStyle/>
        <a:p>
          <a:endParaRPr lang="zh-CN" altLang="en-US"/>
        </a:p>
      </dgm:t>
    </dgm:pt>
    <dgm:pt modelId="{FD3B88E3-90C9-49FB-83EF-2D8E274BCD2F}" type="pres">
      <dgm:prSet presAssocID="{8328735C-C387-428C-9883-7B10D42C97A5}" presName="connectorText" presStyleLbl="sibTrans2D1" presStyleIdx="1" presStyleCnt="5"/>
      <dgm:spPr/>
      <dgm:t>
        <a:bodyPr/>
        <a:lstStyle/>
        <a:p>
          <a:endParaRPr lang="zh-CN" altLang="en-US"/>
        </a:p>
      </dgm:t>
    </dgm:pt>
    <dgm:pt modelId="{E684480F-4A60-4755-AF04-D380D7BEDD82}" type="pres">
      <dgm:prSet presAssocID="{A78B8B1E-624D-4AF3-81FC-22AFBA5066F9}" presName="node" presStyleLbl="node1" presStyleIdx="2" presStyleCnt="6">
        <dgm:presLayoutVars>
          <dgm:bulletEnabled val="1"/>
        </dgm:presLayoutVars>
      </dgm:prSet>
      <dgm:spPr/>
      <dgm:t>
        <a:bodyPr/>
        <a:lstStyle/>
        <a:p>
          <a:endParaRPr lang="zh-CN" altLang="en-US"/>
        </a:p>
      </dgm:t>
    </dgm:pt>
    <dgm:pt modelId="{B55E6DD8-8CAA-47EC-8F23-430BA3ACE7A2}" type="pres">
      <dgm:prSet presAssocID="{3C94682F-C2C7-4CD7-A120-556BC9DD2A97}" presName="sibTrans" presStyleLbl="sibTrans2D1" presStyleIdx="2" presStyleCnt="5"/>
      <dgm:spPr/>
      <dgm:t>
        <a:bodyPr/>
        <a:lstStyle/>
        <a:p>
          <a:endParaRPr lang="zh-CN" altLang="en-US"/>
        </a:p>
      </dgm:t>
    </dgm:pt>
    <dgm:pt modelId="{79804E0B-9424-41FF-9E84-CDB13CD47C6C}" type="pres">
      <dgm:prSet presAssocID="{3C94682F-C2C7-4CD7-A120-556BC9DD2A97}" presName="connectorText" presStyleLbl="sibTrans2D1" presStyleIdx="2" presStyleCnt="5"/>
      <dgm:spPr/>
      <dgm:t>
        <a:bodyPr/>
        <a:lstStyle/>
        <a:p>
          <a:endParaRPr lang="zh-CN" altLang="en-US"/>
        </a:p>
      </dgm:t>
    </dgm:pt>
    <dgm:pt modelId="{4A89D00C-3177-461C-888C-A45A82442C5D}" type="pres">
      <dgm:prSet presAssocID="{E3DEAC6B-EDBB-4388-8FA6-FFCEC94DF889}" presName="node" presStyleLbl="node1" presStyleIdx="3" presStyleCnt="6">
        <dgm:presLayoutVars>
          <dgm:bulletEnabled val="1"/>
        </dgm:presLayoutVars>
      </dgm:prSet>
      <dgm:spPr/>
      <dgm:t>
        <a:bodyPr/>
        <a:lstStyle/>
        <a:p>
          <a:endParaRPr lang="zh-CN" altLang="en-US"/>
        </a:p>
      </dgm:t>
    </dgm:pt>
    <dgm:pt modelId="{10F4A44B-0C31-45C1-BC72-09A98772B2BE}" type="pres">
      <dgm:prSet presAssocID="{2023CD2C-285B-4FC7-BD02-E1258466B4DC}" presName="sibTrans" presStyleLbl="sibTrans2D1" presStyleIdx="3" presStyleCnt="5"/>
      <dgm:spPr/>
      <dgm:t>
        <a:bodyPr/>
        <a:lstStyle/>
        <a:p>
          <a:endParaRPr lang="zh-CN" altLang="en-US"/>
        </a:p>
      </dgm:t>
    </dgm:pt>
    <dgm:pt modelId="{37A25A76-64CF-4FE2-B0E4-2CCE0B55659F}" type="pres">
      <dgm:prSet presAssocID="{2023CD2C-285B-4FC7-BD02-E1258466B4DC}" presName="connectorText" presStyleLbl="sibTrans2D1" presStyleIdx="3" presStyleCnt="5"/>
      <dgm:spPr/>
      <dgm:t>
        <a:bodyPr/>
        <a:lstStyle/>
        <a:p>
          <a:endParaRPr lang="zh-CN" altLang="en-US"/>
        </a:p>
      </dgm:t>
    </dgm:pt>
    <dgm:pt modelId="{5BF25EF8-5F9F-4B0A-A1DB-C271283587D8}" type="pres">
      <dgm:prSet presAssocID="{3CCFBF90-AB93-477F-B019-287845DA35FC}" presName="node" presStyleLbl="node1" presStyleIdx="4" presStyleCnt="6">
        <dgm:presLayoutVars>
          <dgm:bulletEnabled val="1"/>
        </dgm:presLayoutVars>
      </dgm:prSet>
      <dgm:spPr/>
      <dgm:t>
        <a:bodyPr/>
        <a:lstStyle/>
        <a:p>
          <a:endParaRPr lang="zh-CN" altLang="en-US"/>
        </a:p>
      </dgm:t>
    </dgm:pt>
    <dgm:pt modelId="{4C6C04A5-CBAB-4CD8-BC8C-B2BBBF72AD61}" type="pres">
      <dgm:prSet presAssocID="{70945037-821F-42EF-9374-F22AFA8B29EA}" presName="sibTrans" presStyleLbl="sibTrans2D1" presStyleIdx="4" presStyleCnt="5"/>
      <dgm:spPr/>
      <dgm:t>
        <a:bodyPr/>
        <a:lstStyle/>
        <a:p>
          <a:endParaRPr lang="zh-CN" altLang="en-US"/>
        </a:p>
      </dgm:t>
    </dgm:pt>
    <dgm:pt modelId="{FDB812D3-0C12-4976-BAF1-0AC95EE0939F}" type="pres">
      <dgm:prSet presAssocID="{70945037-821F-42EF-9374-F22AFA8B29EA}" presName="connectorText" presStyleLbl="sibTrans2D1" presStyleIdx="4" presStyleCnt="5"/>
      <dgm:spPr/>
      <dgm:t>
        <a:bodyPr/>
        <a:lstStyle/>
        <a:p>
          <a:endParaRPr lang="zh-CN" altLang="en-US"/>
        </a:p>
      </dgm:t>
    </dgm:pt>
    <dgm:pt modelId="{1C088733-D241-4A13-82FE-A90496B8D50E}" type="pres">
      <dgm:prSet presAssocID="{3012CB2B-BC4E-4958-BC91-BF2B33050390}" presName="node" presStyleLbl="node1" presStyleIdx="5" presStyleCnt="6">
        <dgm:presLayoutVars>
          <dgm:bulletEnabled val="1"/>
        </dgm:presLayoutVars>
      </dgm:prSet>
      <dgm:spPr/>
      <dgm:t>
        <a:bodyPr/>
        <a:lstStyle/>
        <a:p>
          <a:endParaRPr lang="zh-CN" altLang="en-US"/>
        </a:p>
      </dgm:t>
    </dgm:pt>
  </dgm:ptLst>
  <dgm:cxnLst>
    <dgm:cxn modelId="{E08D35D8-F25D-4AE9-9AAE-BDB501C8CF23}" type="presOf" srcId="{A1DEF125-6BBF-4E02-9A7C-798EACB26F1C}" destId="{B06CDB85-0340-41C9-B19B-F14C502BBA73}" srcOrd="0" destOrd="0" presId="urn:microsoft.com/office/officeart/2005/8/layout/process1"/>
    <dgm:cxn modelId="{835674A3-8A8C-460F-9C05-51E1138C851A}" type="presOf" srcId="{3012CB2B-BC4E-4958-BC91-BF2B33050390}" destId="{1C088733-D241-4A13-82FE-A90496B8D50E}" srcOrd="0" destOrd="0" presId="urn:microsoft.com/office/officeart/2005/8/layout/process1"/>
    <dgm:cxn modelId="{7D105245-0F9D-4C33-8C82-3B1FF559A5D0}" type="presOf" srcId="{C4FA05B3-C610-49F9-A54D-92B9D1C3716D}" destId="{FA5BE2E2-4918-4185-A379-7B4F522A8BB6}" srcOrd="0" destOrd="0" presId="urn:microsoft.com/office/officeart/2005/8/layout/process1"/>
    <dgm:cxn modelId="{772A8C4E-DCE1-4EB6-92D7-69BD88CD4127}" type="presOf" srcId="{2023CD2C-285B-4FC7-BD02-E1258466B4DC}" destId="{37A25A76-64CF-4FE2-B0E4-2CCE0B55659F}" srcOrd="1" destOrd="0" presId="urn:microsoft.com/office/officeart/2005/8/layout/process1"/>
    <dgm:cxn modelId="{5F8F1410-75FB-4500-A546-9B120344B2FC}" type="presOf" srcId="{A78B8B1E-624D-4AF3-81FC-22AFBA5066F9}" destId="{E684480F-4A60-4755-AF04-D380D7BEDD82}" srcOrd="0" destOrd="0" presId="urn:microsoft.com/office/officeart/2005/8/layout/process1"/>
    <dgm:cxn modelId="{9A21FB90-818D-4E5F-B7EE-067F86321552}" type="presOf" srcId="{2023CD2C-285B-4FC7-BD02-E1258466B4DC}" destId="{10F4A44B-0C31-45C1-BC72-09A98772B2BE}" srcOrd="0" destOrd="0" presId="urn:microsoft.com/office/officeart/2005/8/layout/process1"/>
    <dgm:cxn modelId="{5984C3EC-E48B-428C-88FD-CBDC5450DDC1}" type="presOf" srcId="{70945037-821F-42EF-9374-F22AFA8B29EA}" destId="{FDB812D3-0C12-4976-BAF1-0AC95EE0939F}" srcOrd="1" destOrd="0" presId="urn:microsoft.com/office/officeart/2005/8/layout/process1"/>
    <dgm:cxn modelId="{AAA184AA-01DD-43DB-B791-088634837D9E}" srcId="{C4FA05B3-C610-49F9-A54D-92B9D1C3716D}" destId="{3CCFBF90-AB93-477F-B019-287845DA35FC}" srcOrd="4" destOrd="0" parTransId="{E9273CDF-A5B0-486C-BBF0-3B51C6B0F265}" sibTransId="{70945037-821F-42EF-9374-F22AFA8B29EA}"/>
    <dgm:cxn modelId="{CF32BBCE-FDEB-4AB1-9CBF-8CAF308EC12D}" type="presOf" srcId="{A1DEF125-6BBF-4E02-9A7C-798EACB26F1C}" destId="{B85ADF98-6D9C-4821-8ED1-40D2A66B3107}" srcOrd="1" destOrd="0" presId="urn:microsoft.com/office/officeart/2005/8/layout/process1"/>
    <dgm:cxn modelId="{ADCC258E-9809-4927-8CBE-83509B1C01F9}" type="presOf" srcId="{735E75C1-CEDA-4B7A-8840-4B6ABF4F73D3}" destId="{72DB9D5B-6666-4A12-8C73-0C7AAE592E00}" srcOrd="0" destOrd="0" presId="urn:microsoft.com/office/officeart/2005/8/layout/process1"/>
    <dgm:cxn modelId="{DA0057D6-2B92-4917-B7E5-37E44A656AAC}" type="presOf" srcId="{70945037-821F-42EF-9374-F22AFA8B29EA}" destId="{4C6C04A5-CBAB-4CD8-BC8C-B2BBBF72AD61}" srcOrd="0" destOrd="0" presId="urn:microsoft.com/office/officeart/2005/8/layout/process1"/>
    <dgm:cxn modelId="{5AABC89A-1597-4759-89A4-6C760AF7779F}" type="presOf" srcId="{C1E0F80F-D8E9-4FE9-9830-CA3C05D9A41C}" destId="{E4ED9F09-4F8E-4529-A6B8-96C06F8F4D16}" srcOrd="0" destOrd="0" presId="urn:microsoft.com/office/officeart/2005/8/layout/process1"/>
    <dgm:cxn modelId="{F98065C4-9839-4424-A8DC-A794FB98C8F6}" srcId="{C4FA05B3-C610-49F9-A54D-92B9D1C3716D}" destId="{C1E0F80F-D8E9-4FE9-9830-CA3C05D9A41C}" srcOrd="0" destOrd="0" parTransId="{C080F94C-9EA9-4C12-A3A1-BE448AD14331}" sibTransId="{A1DEF125-6BBF-4E02-9A7C-798EACB26F1C}"/>
    <dgm:cxn modelId="{C9B8ADA8-F70E-4255-A2EC-6815218AB6EA}" type="presOf" srcId="{E3DEAC6B-EDBB-4388-8FA6-FFCEC94DF889}" destId="{4A89D00C-3177-461C-888C-A45A82442C5D}" srcOrd="0" destOrd="0" presId="urn:microsoft.com/office/officeart/2005/8/layout/process1"/>
    <dgm:cxn modelId="{888A3D26-AA5E-4312-9C3C-71FD13EA0D8F}" srcId="{C4FA05B3-C610-49F9-A54D-92B9D1C3716D}" destId="{E3DEAC6B-EDBB-4388-8FA6-FFCEC94DF889}" srcOrd="3" destOrd="0" parTransId="{777D5E5D-3E7B-4238-BBDD-85ED88CEA629}" sibTransId="{2023CD2C-285B-4FC7-BD02-E1258466B4DC}"/>
    <dgm:cxn modelId="{4529BC92-2EE1-42E1-91A6-26F97C65C561}" type="presOf" srcId="{3C94682F-C2C7-4CD7-A120-556BC9DD2A97}" destId="{79804E0B-9424-41FF-9E84-CDB13CD47C6C}" srcOrd="1" destOrd="0" presId="urn:microsoft.com/office/officeart/2005/8/layout/process1"/>
    <dgm:cxn modelId="{22467FBD-059D-467A-BFC2-C7A84923C76A}" srcId="{C4FA05B3-C610-49F9-A54D-92B9D1C3716D}" destId="{735E75C1-CEDA-4B7A-8840-4B6ABF4F73D3}" srcOrd="1" destOrd="0" parTransId="{ABD7EBF3-75AA-4B20-AFAF-3EADFEC9B478}" sibTransId="{8328735C-C387-428C-9883-7B10D42C97A5}"/>
    <dgm:cxn modelId="{6874C694-F1CF-4BCD-94A9-C0701FFA51A9}" type="presOf" srcId="{3CCFBF90-AB93-477F-B019-287845DA35FC}" destId="{5BF25EF8-5F9F-4B0A-A1DB-C271283587D8}" srcOrd="0" destOrd="0" presId="urn:microsoft.com/office/officeart/2005/8/layout/process1"/>
    <dgm:cxn modelId="{DE1C5715-1F82-43F2-80AA-69289249E722}" type="presOf" srcId="{3C94682F-C2C7-4CD7-A120-556BC9DD2A97}" destId="{B55E6DD8-8CAA-47EC-8F23-430BA3ACE7A2}" srcOrd="0" destOrd="0" presId="urn:microsoft.com/office/officeart/2005/8/layout/process1"/>
    <dgm:cxn modelId="{AFFF2691-E355-45BF-9262-46EFA0CB2534}" srcId="{C4FA05B3-C610-49F9-A54D-92B9D1C3716D}" destId="{A78B8B1E-624D-4AF3-81FC-22AFBA5066F9}" srcOrd="2" destOrd="0" parTransId="{BF5E65EA-878E-4A38-A075-A89B740F7311}" sibTransId="{3C94682F-C2C7-4CD7-A120-556BC9DD2A97}"/>
    <dgm:cxn modelId="{4C601125-4C70-41BF-9213-F7BA4A5C10AD}" type="presOf" srcId="{8328735C-C387-428C-9883-7B10D42C97A5}" destId="{FDF8F3AD-2838-47CB-9830-BE4FC0B8FF89}" srcOrd="0" destOrd="0" presId="urn:microsoft.com/office/officeart/2005/8/layout/process1"/>
    <dgm:cxn modelId="{584611F0-FC0B-42F9-862A-17C456A830A7}" type="presOf" srcId="{8328735C-C387-428C-9883-7B10D42C97A5}" destId="{FD3B88E3-90C9-49FB-83EF-2D8E274BCD2F}" srcOrd="1" destOrd="0" presId="urn:microsoft.com/office/officeart/2005/8/layout/process1"/>
    <dgm:cxn modelId="{1637E213-7801-4D9B-A43A-CFD2B7A22FF3}" srcId="{C4FA05B3-C610-49F9-A54D-92B9D1C3716D}" destId="{3012CB2B-BC4E-4958-BC91-BF2B33050390}" srcOrd="5" destOrd="0" parTransId="{72857335-E949-47D6-B790-E4172264A594}" sibTransId="{CC5F734B-5217-4E1F-BBBB-DF485167BB69}"/>
    <dgm:cxn modelId="{235B53A0-5750-4444-80E6-D2DA65AB89E4}" type="presParOf" srcId="{FA5BE2E2-4918-4185-A379-7B4F522A8BB6}" destId="{E4ED9F09-4F8E-4529-A6B8-96C06F8F4D16}" srcOrd="0" destOrd="0" presId="urn:microsoft.com/office/officeart/2005/8/layout/process1"/>
    <dgm:cxn modelId="{A2041610-BB56-4FC4-95A4-A3517E65F77B}" type="presParOf" srcId="{FA5BE2E2-4918-4185-A379-7B4F522A8BB6}" destId="{B06CDB85-0340-41C9-B19B-F14C502BBA73}" srcOrd="1" destOrd="0" presId="urn:microsoft.com/office/officeart/2005/8/layout/process1"/>
    <dgm:cxn modelId="{B0AE3446-83F8-4BBE-ADB6-93E960891C50}" type="presParOf" srcId="{B06CDB85-0340-41C9-B19B-F14C502BBA73}" destId="{B85ADF98-6D9C-4821-8ED1-40D2A66B3107}" srcOrd="0" destOrd="0" presId="urn:microsoft.com/office/officeart/2005/8/layout/process1"/>
    <dgm:cxn modelId="{4408AA66-60A5-44C3-810B-A4192BF10703}" type="presParOf" srcId="{FA5BE2E2-4918-4185-A379-7B4F522A8BB6}" destId="{72DB9D5B-6666-4A12-8C73-0C7AAE592E00}" srcOrd="2" destOrd="0" presId="urn:microsoft.com/office/officeart/2005/8/layout/process1"/>
    <dgm:cxn modelId="{F4AA4899-CF89-40D0-AFCB-2D901DE96033}" type="presParOf" srcId="{FA5BE2E2-4918-4185-A379-7B4F522A8BB6}" destId="{FDF8F3AD-2838-47CB-9830-BE4FC0B8FF89}" srcOrd="3" destOrd="0" presId="urn:microsoft.com/office/officeart/2005/8/layout/process1"/>
    <dgm:cxn modelId="{3F0E0361-9027-42E0-B4E0-0772ED57B40F}" type="presParOf" srcId="{FDF8F3AD-2838-47CB-9830-BE4FC0B8FF89}" destId="{FD3B88E3-90C9-49FB-83EF-2D8E274BCD2F}" srcOrd="0" destOrd="0" presId="urn:microsoft.com/office/officeart/2005/8/layout/process1"/>
    <dgm:cxn modelId="{893E8C7B-27F9-41F2-B043-1817D32644C8}" type="presParOf" srcId="{FA5BE2E2-4918-4185-A379-7B4F522A8BB6}" destId="{E684480F-4A60-4755-AF04-D380D7BEDD82}" srcOrd="4" destOrd="0" presId="urn:microsoft.com/office/officeart/2005/8/layout/process1"/>
    <dgm:cxn modelId="{D43154D3-A6A3-4C8D-B42D-301DE4F236FB}" type="presParOf" srcId="{FA5BE2E2-4918-4185-A379-7B4F522A8BB6}" destId="{B55E6DD8-8CAA-47EC-8F23-430BA3ACE7A2}" srcOrd="5" destOrd="0" presId="urn:microsoft.com/office/officeart/2005/8/layout/process1"/>
    <dgm:cxn modelId="{5B6C723C-2A44-45E9-A0BA-7D54B08176F6}" type="presParOf" srcId="{B55E6DD8-8CAA-47EC-8F23-430BA3ACE7A2}" destId="{79804E0B-9424-41FF-9E84-CDB13CD47C6C}" srcOrd="0" destOrd="0" presId="urn:microsoft.com/office/officeart/2005/8/layout/process1"/>
    <dgm:cxn modelId="{6A84FD9E-DF33-45DB-8A08-34726ED0E61D}" type="presParOf" srcId="{FA5BE2E2-4918-4185-A379-7B4F522A8BB6}" destId="{4A89D00C-3177-461C-888C-A45A82442C5D}" srcOrd="6" destOrd="0" presId="urn:microsoft.com/office/officeart/2005/8/layout/process1"/>
    <dgm:cxn modelId="{A878A0A4-1513-4385-BA4F-3F328DFADE67}" type="presParOf" srcId="{FA5BE2E2-4918-4185-A379-7B4F522A8BB6}" destId="{10F4A44B-0C31-45C1-BC72-09A98772B2BE}" srcOrd="7" destOrd="0" presId="urn:microsoft.com/office/officeart/2005/8/layout/process1"/>
    <dgm:cxn modelId="{D8D8EF1B-F093-4D67-ABED-079F14A9B9CE}" type="presParOf" srcId="{10F4A44B-0C31-45C1-BC72-09A98772B2BE}" destId="{37A25A76-64CF-4FE2-B0E4-2CCE0B55659F}" srcOrd="0" destOrd="0" presId="urn:microsoft.com/office/officeart/2005/8/layout/process1"/>
    <dgm:cxn modelId="{090768C1-6074-48DC-8514-BC43C3AC01A6}" type="presParOf" srcId="{FA5BE2E2-4918-4185-A379-7B4F522A8BB6}" destId="{5BF25EF8-5F9F-4B0A-A1DB-C271283587D8}" srcOrd="8" destOrd="0" presId="urn:microsoft.com/office/officeart/2005/8/layout/process1"/>
    <dgm:cxn modelId="{F9F7BA76-55B5-4E54-A92B-1D819EEC1D4F}" type="presParOf" srcId="{FA5BE2E2-4918-4185-A379-7B4F522A8BB6}" destId="{4C6C04A5-CBAB-4CD8-BC8C-B2BBBF72AD61}" srcOrd="9" destOrd="0" presId="urn:microsoft.com/office/officeart/2005/8/layout/process1"/>
    <dgm:cxn modelId="{5C1017BF-E1AE-4B0A-A366-5E202C92D261}" type="presParOf" srcId="{4C6C04A5-CBAB-4CD8-BC8C-B2BBBF72AD61}" destId="{FDB812D3-0C12-4976-BAF1-0AC95EE0939F}" srcOrd="0" destOrd="0" presId="urn:microsoft.com/office/officeart/2005/8/layout/process1"/>
    <dgm:cxn modelId="{9494EDE3-54D3-43F8-BF57-7FC8A611A96A}" type="presParOf" srcId="{FA5BE2E2-4918-4185-A379-7B4F522A8BB6}" destId="{1C088733-D241-4A13-82FE-A90496B8D50E}" srcOrd="1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19E6AC6-3D1B-4DDA-B1F7-F99F819E537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9EDFF606-22F0-4D51-9700-EEA971102195}">
      <dgm:prSet custT="1"/>
      <dgm:spPr/>
      <dgm:t>
        <a:bodyPr/>
        <a:lstStyle/>
        <a:p>
          <a:pPr rtl="0"/>
          <a:r>
            <a:rPr lang="en-US" altLang="zh-CN" sz="2400" b="1" i="0" dirty="0" smtClean="0">
              <a:latin typeface="微软雅黑" pitchFamily="34" charset="-122"/>
              <a:ea typeface="微软雅黑" pitchFamily="34" charset="-122"/>
            </a:rPr>
            <a:t>1.</a:t>
          </a:r>
          <a:r>
            <a:rPr lang="zh-CN" sz="2400" b="1" i="0" dirty="0" smtClean="0">
              <a:latin typeface="微软雅黑" pitchFamily="34" charset="-122"/>
              <a:ea typeface="微软雅黑" pitchFamily="34" charset="-122"/>
            </a:rPr>
            <a:t>填写推销日报表</a:t>
          </a:r>
          <a:endParaRPr lang="zh-CN" sz="2400" b="1" i="0" dirty="0">
            <a:latin typeface="微软雅黑" pitchFamily="34" charset="-122"/>
            <a:ea typeface="微软雅黑" pitchFamily="34" charset="-122"/>
          </a:endParaRPr>
        </a:p>
      </dgm:t>
    </dgm:pt>
    <dgm:pt modelId="{CD72D25D-BCE4-4DE9-BB0D-718E1B751426}" type="parTrans" cxnId="{98034761-E472-4176-9101-B4A44688B50A}">
      <dgm:prSet/>
      <dgm:spPr/>
      <dgm:t>
        <a:bodyPr/>
        <a:lstStyle/>
        <a:p>
          <a:endParaRPr lang="zh-CN" altLang="en-US" sz="2400" b="1" i="0">
            <a:latin typeface="微软雅黑" pitchFamily="34" charset="-122"/>
            <a:ea typeface="微软雅黑" pitchFamily="34" charset="-122"/>
          </a:endParaRPr>
        </a:p>
      </dgm:t>
    </dgm:pt>
    <dgm:pt modelId="{6D72888E-0611-4DE5-9E66-FD3D7FD86161}" type="sibTrans" cxnId="{98034761-E472-4176-9101-B4A44688B50A}">
      <dgm:prSet/>
      <dgm:spPr/>
      <dgm:t>
        <a:bodyPr/>
        <a:lstStyle/>
        <a:p>
          <a:endParaRPr lang="zh-CN" altLang="en-US" sz="2400" b="1" i="0">
            <a:latin typeface="微软雅黑" pitchFamily="34" charset="-122"/>
            <a:ea typeface="微软雅黑" pitchFamily="34" charset="-122"/>
          </a:endParaRPr>
        </a:p>
      </dgm:t>
    </dgm:pt>
    <dgm:pt modelId="{E8BC8E6A-6F9A-47FD-8E53-D9F6C893D98D}">
      <dgm:prSet custT="1"/>
      <dgm:spPr/>
      <dgm:t>
        <a:bodyPr/>
        <a:lstStyle/>
        <a:p>
          <a:pPr rtl="0"/>
          <a:r>
            <a:rPr lang="en-US" altLang="zh-CN" sz="2400" b="1" i="0" dirty="0" smtClean="0">
              <a:latin typeface="微软雅黑" pitchFamily="34" charset="-122"/>
              <a:ea typeface="微软雅黑" pitchFamily="34" charset="-122"/>
            </a:rPr>
            <a:t>2.</a:t>
          </a:r>
          <a:r>
            <a:rPr lang="zh-CN" sz="2400" b="1" i="0" dirty="0" smtClean="0">
              <a:latin typeface="微软雅黑" pitchFamily="34" charset="-122"/>
              <a:ea typeface="微软雅黑" pitchFamily="34" charset="-122"/>
            </a:rPr>
            <a:t>建立客户资料卡 </a:t>
          </a:r>
          <a:r>
            <a:rPr lang="en-US" sz="2400" b="1" i="0" dirty="0" smtClean="0">
              <a:latin typeface="微软雅黑" pitchFamily="34" charset="-122"/>
              <a:ea typeface="微软雅黑" pitchFamily="34" charset="-122"/>
            </a:rPr>
            <a:t> </a:t>
          </a:r>
          <a:endParaRPr lang="zh-CN" sz="2400" b="1" i="0" dirty="0">
            <a:latin typeface="微软雅黑" pitchFamily="34" charset="-122"/>
            <a:ea typeface="微软雅黑" pitchFamily="34" charset="-122"/>
          </a:endParaRPr>
        </a:p>
      </dgm:t>
    </dgm:pt>
    <dgm:pt modelId="{24AB7E3E-2646-438B-8BA0-F1B52F981B16}" type="parTrans" cxnId="{9351E850-7A19-4ED2-AF4B-2BCC2E4622D1}">
      <dgm:prSet/>
      <dgm:spPr/>
      <dgm:t>
        <a:bodyPr/>
        <a:lstStyle/>
        <a:p>
          <a:endParaRPr lang="zh-CN" altLang="en-US" sz="2400" b="1" i="0">
            <a:latin typeface="微软雅黑" pitchFamily="34" charset="-122"/>
            <a:ea typeface="微软雅黑" pitchFamily="34" charset="-122"/>
          </a:endParaRPr>
        </a:p>
      </dgm:t>
    </dgm:pt>
    <dgm:pt modelId="{AD793DC9-9079-487C-B2ED-C0E3933F5EF9}" type="sibTrans" cxnId="{9351E850-7A19-4ED2-AF4B-2BCC2E4622D1}">
      <dgm:prSet/>
      <dgm:spPr/>
      <dgm:t>
        <a:bodyPr/>
        <a:lstStyle/>
        <a:p>
          <a:endParaRPr lang="zh-CN" altLang="en-US" sz="2400" b="1" i="0">
            <a:latin typeface="微软雅黑" pitchFamily="34" charset="-122"/>
            <a:ea typeface="微软雅黑" pitchFamily="34" charset="-122"/>
          </a:endParaRPr>
        </a:p>
      </dgm:t>
    </dgm:pt>
    <dgm:pt modelId="{9E4D9E32-C285-4FB5-96D5-044A6A6F964B}">
      <dgm:prSet custT="1"/>
      <dgm:spPr/>
      <dgm:t>
        <a:bodyPr/>
        <a:lstStyle/>
        <a:p>
          <a:pPr rtl="0"/>
          <a:r>
            <a:rPr lang="en-US" altLang="zh-CN" sz="2400" b="1" i="0" dirty="0" smtClean="0">
              <a:latin typeface="微软雅黑" pitchFamily="34" charset="-122"/>
              <a:ea typeface="微软雅黑" pitchFamily="34" charset="-122"/>
            </a:rPr>
            <a:t>3.</a:t>
          </a:r>
          <a:r>
            <a:rPr lang="zh-CN" sz="2400" b="1" i="0" dirty="0" smtClean="0">
              <a:latin typeface="微软雅黑" pitchFamily="34" charset="-122"/>
              <a:ea typeface="微软雅黑" pitchFamily="34" charset="-122"/>
            </a:rPr>
            <a:t>填写推销周报、月报表并分析处理</a:t>
          </a:r>
          <a:endParaRPr lang="zh-CN" sz="2400" b="1" i="0" dirty="0">
            <a:latin typeface="微软雅黑" pitchFamily="34" charset="-122"/>
            <a:ea typeface="微软雅黑" pitchFamily="34" charset="-122"/>
          </a:endParaRPr>
        </a:p>
      </dgm:t>
    </dgm:pt>
    <dgm:pt modelId="{25F1DBDA-2996-4514-A298-D18216CD22A4}" type="parTrans" cxnId="{36A53A16-3412-4210-ABCB-5666EBD7BD60}">
      <dgm:prSet/>
      <dgm:spPr/>
      <dgm:t>
        <a:bodyPr/>
        <a:lstStyle/>
        <a:p>
          <a:endParaRPr lang="zh-CN" altLang="en-US" sz="2400" b="1" i="0">
            <a:latin typeface="微软雅黑" pitchFamily="34" charset="-122"/>
            <a:ea typeface="微软雅黑" pitchFamily="34" charset="-122"/>
          </a:endParaRPr>
        </a:p>
      </dgm:t>
    </dgm:pt>
    <dgm:pt modelId="{39B6B30B-38C5-4323-BB85-28F554528A3C}" type="sibTrans" cxnId="{36A53A16-3412-4210-ABCB-5666EBD7BD60}">
      <dgm:prSet/>
      <dgm:spPr/>
      <dgm:t>
        <a:bodyPr/>
        <a:lstStyle/>
        <a:p>
          <a:endParaRPr lang="zh-CN" altLang="en-US" sz="2400" b="1" i="0">
            <a:latin typeface="微软雅黑" pitchFamily="34" charset="-122"/>
            <a:ea typeface="微软雅黑" pitchFamily="34" charset="-122"/>
          </a:endParaRPr>
        </a:p>
      </dgm:t>
    </dgm:pt>
    <dgm:pt modelId="{610BE0E9-5A7F-453A-9B55-12A4FF1557D5}" type="pres">
      <dgm:prSet presAssocID="{F19E6AC6-3D1B-4DDA-B1F7-F99F819E5371}" presName="linear" presStyleCnt="0">
        <dgm:presLayoutVars>
          <dgm:animLvl val="lvl"/>
          <dgm:resizeHandles val="exact"/>
        </dgm:presLayoutVars>
      </dgm:prSet>
      <dgm:spPr/>
      <dgm:t>
        <a:bodyPr/>
        <a:lstStyle/>
        <a:p>
          <a:endParaRPr lang="zh-CN" altLang="en-US"/>
        </a:p>
      </dgm:t>
    </dgm:pt>
    <dgm:pt modelId="{0B795408-3FB3-46AF-9C7E-4C22747474E2}" type="pres">
      <dgm:prSet presAssocID="{9EDFF606-22F0-4D51-9700-EEA971102195}" presName="parentText" presStyleLbl="node1" presStyleIdx="0" presStyleCnt="3" custLinFactNeighborX="-1019" custLinFactNeighborY="33552">
        <dgm:presLayoutVars>
          <dgm:chMax val="0"/>
          <dgm:bulletEnabled val="1"/>
        </dgm:presLayoutVars>
      </dgm:prSet>
      <dgm:spPr/>
      <dgm:t>
        <a:bodyPr/>
        <a:lstStyle/>
        <a:p>
          <a:endParaRPr lang="zh-CN" altLang="en-US"/>
        </a:p>
      </dgm:t>
    </dgm:pt>
    <dgm:pt modelId="{2609F553-4537-4C19-BDFF-8BC913ADEA54}" type="pres">
      <dgm:prSet presAssocID="{6D72888E-0611-4DE5-9E66-FD3D7FD86161}" presName="spacer" presStyleCnt="0"/>
      <dgm:spPr/>
    </dgm:pt>
    <dgm:pt modelId="{53931A6A-F12C-4239-86B5-E228E341A953}" type="pres">
      <dgm:prSet presAssocID="{E8BC8E6A-6F9A-47FD-8E53-D9F6C893D98D}" presName="parentText" presStyleLbl="node1" presStyleIdx="1" presStyleCnt="3">
        <dgm:presLayoutVars>
          <dgm:chMax val="0"/>
          <dgm:bulletEnabled val="1"/>
        </dgm:presLayoutVars>
      </dgm:prSet>
      <dgm:spPr/>
      <dgm:t>
        <a:bodyPr/>
        <a:lstStyle/>
        <a:p>
          <a:endParaRPr lang="zh-CN" altLang="en-US"/>
        </a:p>
      </dgm:t>
    </dgm:pt>
    <dgm:pt modelId="{6EC8C42B-9E8A-4FD0-8FE4-96131EDD0BA1}" type="pres">
      <dgm:prSet presAssocID="{AD793DC9-9079-487C-B2ED-C0E3933F5EF9}" presName="spacer" presStyleCnt="0"/>
      <dgm:spPr/>
    </dgm:pt>
    <dgm:pt modelId="{B08FAE3A-F7DF-40A8-B162-5917A21F50CE}" type="pres">
      <dgm:prSet presAssocID="{9E4D9E32-C285-4FB5-96D5-044A6A6F964B}" presName="parentText" presStyleLbl="node1" presStyleIdx="2" presStyleCnt="3">
        <dgm:presLayoutVars>
          <dgm:chMax val="0"/>
          <dgm:bulletEnabled val="1"/>
        </dgm:presLayoutVars>
      </dgm:prSet>
      <dgm:spPr/>
      <dgm:t>
        <a:bodyPr/>
        <a:lstStyle/>
        <a:p>
          <a:endParaRPr lang="zh-CN" altLang="en-US"/>
        </a:p>
      </dgm:t>
    </dgm:pt>
  </dgm:ptLst>
  <dgm:cxnLst>
    <dgm:cxn modelId="{98034761-E472-4176-9101-B4A44688B50A}" srcId="{F19E6AC6-3D1B-4DDA-B1F7-F99F819E5371}" destId="{9EDFF606-22F0-4D51-9700-EEA971102195}" srcOrd="0" destOrd="0" parTransId="{CD72D25D-BCE4-4DE9-BB0D-718E1B751426}" sibTransId="{6D72888E-0611-4DE5-9E66-FD3D7FD86161}"/>
    <dgm:cxn modelId="{9351E850-7A19-4ED2-AF4B-2BCC2E4622D1}" srcId="{F19E6AC6-3D1B-4DDA-B1F7-F99F819E5371}" destId="{E8BC8E6A-6F9A-47FD-8E53-D9F6C893D98D}" srcOrd="1" destOrd="0" parTransId="{24AB7E3E-2646-438B-8BA0-F1B52F981B16}" sibTransId="{AD793DC9-9079-487C-B2ED-C0E3933F5EF9}"/>
    <dgm:cxn modelId="{36A53A16-3412-4210-ABCB-5666EBD7BD60}" srcId="{F19E6AC6-3D1B-4DDA-B1F7-F99F819E5371}" destId="{9E4D9E32-C285-4FB5-96D5-044A6A6F964B}" srcOrd="2" destOrd="0" parTransId="{25F1DBDA-2996-4514-A298-D18216CD22A4}" sibTransId="{39B6B30B-38C5-4323-BB85-28F554528A3C}"/>
    <dgm:cxn modelId="{A87E5FAF-B50A-4421-9AD8-787A8821C63B}" type="presOf" srcId="{9E4D9E32-C285-4FB5-96D5-044A6A6F964B}" destId="{B08FAE3A-F7DF-40A8-B162-5917A21F50CE}" srcOrd="0" destOrd="0" presId="urn:microsoft.com/office/officeart/2005/8/layout/vList2"/>
    <dgm:cxn modelId="{CB0C5AC8-83E9-4686-BE59-A4922AA536D1}" type="presOf" srcId="{E8BC8E6A-6F9A-47FD-8E53-D9F6C893D98D}" destId="{53931A6A-F12C-4239-86B5-E228E341A953}" srcOrd="0" destOrd="0" presId="urn:microsoft.com/office/officeart/2005/8/layout/vList2"/>
    <dgm:cxn modelId="{F2439797-6619-40B2-8169-F5183E73FD82}" type="presOf" srcId="{9EDFF606-22F0-4D51-9700-EEA971102195}" destId="{0B795408-3FB3-46AF-9C7E-4C22747474E2}" srcOrd="0" destOrd="0" presId="urn:microsoft.com/office/officeart/2005/8/layout/vList2"/>
    <dgm:cxn modelId="{E135AB98-CD33-4D06-9046-DD1117C1FA25}" type="presOf" srcId="{F19E6AC6-3D1B-4DDA-B1F7-F99F819E5371}" destId="{610BE0E9-5A7F-453A-9B55-12A4FF1557D5}" srcOrd="0" destOrd="0" presId="urn:microsoft.com/office/officeart/2005/8/layout/vList2"/>
    <dgm:cxn modelId="{9D1AF446-F39C-4C95-A79B-14974DDA434A}" type="presParOf" srcId="{610BE0E9-5A7F-453A-9B55-12A4FF1557D5}" destId="{0B795408-3FB3-46AF-9C7E-4C22747474E2}" srcOrd="0" destOrd="0" presId="urn:microsoft.com/office/officeart/2005/8/layout/vList2"/>
    <dgm:cxn modelId="{2DE0D41C-3F95-447E-B7B6-CCE1715D8B16}" type="presParOf" srcId="{610BE0E9-5A7F-453A-9B55-12A4FF1557D5}" destId="{2609F553-4537-4C19-BDFF-8BC913ADEA54}" srcOrd="1" destOrd="0" presId="urn:microsoft.com/office/officeart/2005/8/layout/vList2"/>
    <dgm:cxn modelId="{E9B7D1C6-19D9-436C-A882-1DF41BC921BD}" type="presParOf" srcId="{610BE0E9-5A7F-453A-9B55-12A4FF1557D5}" destId="{53931A6A-F12C-4239-86B5-E228E341A953}" srcOrd="2" destOrd="0" presId="urn:microsoft.com/office/officeart/2005/8/layout/vList2"/>
    <dgm:cxn modelId="{E9151082-574C-429B-8979-9BE4D7256684}" type="presParOf" srcId="{610BE0E9-5A7F-453A-9B55-12A4FF1557D5}" destId="{6EC8C42B-9E8A-4FD0-8FE4-96131EDD0BA1}" srcOrd="3" destOrd="0" presId="urn:microsoft.com/office/officeart/2005/8/layout/vList2"/>
    <dgm:cxn modelId="{CF0C5AE3-7C12-4194-9D5E-FA0CE0ECCB56}" type="presParOf" srcId="{610BE0E9-5A7F-453A-9B55-12A4FF1557D5}" destId="{B08FAE3A-F7DF-40A8-B162-5917A21F50CE}"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79AFD25-DF9E-4EA2-8578-6CFAEB38262C}"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631C1121-50C4-4D44-A3C8-200B635020A6}">
      <dgm:prSet custT="1"/>
      <dgm:spPr/>
      <dgm:t>
        <a:bodyPr/>
        <a:lstStyle/>
        <a:p>
          <a:pPr rtl="0">
            <a:lnSpc>
              <a:spcPct val="100000"/>
            </a:lnSpc>
            <a:spcBef>
              <a:spcPts val="600"/>
            </a:spcBef>
            <a:spcAft>
              <a:spcPts val="0"/>
            </a:spcAft>
          </a:pPr>
          <a:r>
            <a:rPr lang="zh-CN" altLang="en-US" sz="2400" b="1" smtClean="0">
              <a:latin typeface="微软雅黑" pitchFamily="34" charset="-122"/>
              <a:ea typeface="微软雅黑" pitchFamily="34" charset="-122"/>
            </a:rPr>
            <a:t>薪金制</a:t>
          </a:r>
          <a:endParaRPr lang="zh-CN" altLang="en-US" sz="2400" b="1">
            <a:latin typeface="微软雅黑" pitchFamily="34" charset="-122"/>
            <a:ea typeface="微软雅黑" pitchFamily="34" charset="-122"/>
          </a:endParaRPr>
        </a:p>
      </dgm:t>
    </dgm:pt>
    <dgm:pt modelId="{08BD75D2-AC6C-4255-BD33-970617F949E5}" type="parTrans" cxnId="{01B0A983-C44A-4BE2-AADB-5FC460EAF1D4}">
      <dgm:prSet/>
      <dgm:spPr/>
      <dgm:t>
        <a:bodyPr/>
        <a:lstStyle/>
        <a:p>
          <a:pPr>
            <a:lnSpc>
              <a:spcPct val="100000"/>
            </a:lnSpc>
            <a:spcBef>
              <a:spcPts val="600"/>
            </a:spcBef>
            <a:spcAft>
              <a:spcPts val="0"/>
            </a:spcAft>
          </a:pPr>
          <a:endParaRPr lang="zh-CN" altLang="en-US" sz="2800" b="1">
            <a:latin typeface="微软雅黑" pitchFamily="34" charset="-122"/>
            <a:ea typeface="微软雅黑" pitchFamily="34" charset="-122"/>
          </a:endParaRPr>
        </a:p>
      </dgm:t>
    </dgm:pt>
    <dgm:pt modelId="{CAFFEF87-06B6-40F0-9577-0AB4665F1E0E}" type="sibTrans" cxnId="{01B0A983-C44A-4BE2-AADB-5FC460EAF1D4}">
      <dgm:prSet/>
      <dgm:spPr/>
      <dgm:t>
        <a:bodyPr/>
        <a:lstStyle/>
        <a:p>
          <a:pPr>
            <a:lnSpc>
              <a:spcPct val="100000"/>
            </a:lnSpc>
            <a:spcBef>
              <a:spcPts val="600"/>
            </a:spcBef>
            <a:spcAft>
              <a:spcPts val="0"/>
            </a:spcAft>
          </a:pPr>
          <a:endParaRPr lang="zh-CN" altLang="en-US" sz="2800" b="1">
            <a:latin typeface="微软雅黑" pitchFamily="34" charset="-122"/>
            <a:ea typeface="微软雅黑" pitchFamily="34" charset="-122"/>
          </a:endParaRPr>
        </a:p>
      </dgm:t>
    </dgm:pt>
    <dgm:pt modelId="{77D937C8-6F2D-495E-93D4-84B191485F97}">
      <dgm:prSet custT="1"/>
      <dgm:spPr/>
      <dgm:t>
        <a:bodyPr/>
        <a:lstStyle/>
        <a:p>
          <a:pPr rtl="0">
            <a:lnSpc>
              <a:spcPct val="100000"/>
            </a:lnSpc>
            <a:spcBef>
              <a:spcPts val="600"/>
            </a:spcBef>
            <a:spcAft>
              <a:spcPts val="0"/>
            </a:spcAft>
          </a:pPr>
          <a:r>
            <a:rPr lang="zh-CN" altLang="en-US" sz="2400" b="1" smtClean="0">
              <a:latin typeface="微软雅黑" pitchFamily="34" charset="-122"/>
              <a:ea typeface="微软雅黑" pitchFamily="34" charset="-122"/>
            </a:rPr>
            <a:t>佣金制</a:t>
          </a:r>
          <a:endParaRPr lang="zh-CN" altLang="en-US" sz="2400" b="1">
            <a:latin typeface="微软雅黑" pitchFamily="34" charset="-122"/>
            <a:ea typeface="微软雅黑" pitchFamily="34" charset="-122"/>
          </a:endParaRPr>
        </a:p>
      </dgm:t>
    </dgm:pt>
    <dgm:pt modelId="{AC807276-D2C9-4584-BCF2-93943C8E2ED1}" type="parTrans" cxnId="{3B2C2B13-76B2-49E1-B6F0-81ACFA78C3F3}">
      <dgm:prSet/>
      <dgm:spPr/>
      <dgm:t>
        <a:bodyPr/>
        <a:lstStyle/>
        <a:p>
          <a:pPr>
            <a:lnSpc>
              <a:spcPct val="100000"/>
            </a:lnSpc>
            <a:spcBef>
              <a:spcPts val="600"/>
            </a:spcBef>
            <a:spcAft>
              <a:spcPts val="0"/>
            </a:spcAft>
          </a:pPr>
          <a:endParaRPr lang="zh-CN" altLang="en-US" sz="2800" b="1">
            <a:latin typeface="微软雅黑" pitchFamily="34" charset="-122"/>
            <a:ea typeface="微软雅黑" pitchFamily="34" charset="-122"/>
          </a:endParaRPr>
        </a:p>
      </dgm:t>
    </dgm:pt>
    <dgm:pt modelId="{7E8738FF-489F-4B80-9265-456A0E784956}" type="sibTrans" cxnId="{3B2C2B13-76B2-49E1-B6F0-81ACFA78C3F3}">
      <dgm:prSet/>
      <dgm:spPr/>
      <dgm:t>
        <a:bodyPr/>
        <a:lstStyle/>
        <a:p>
          <a:pPr>
            <a:lnSpc>
              <a:spcPct val="100000"/>
            </a:lnSpc>
            <a:spcBef>
              <a:spcPts val="600"/>
            </a:spcBef>
            <a:spcAft>
              <a:spcPts val="0"/>
            </a:spcAft>
          </a:pPr>
          <a:endParaRPr lang="zh-CN" altLang="en-US" sz="2800" b="1">
            <a:latin typeface="微软雅黑" pitchFamily="34" charset="-122"/>
            <a:ea typeface="微软雅黑" pitchFamily="34" charset="-122"/>
          </a:endParaRPr>
        </a:p>
      </dgm:t>
    </dgm:pt>
    <dgm:pt modelId="{FB93D20C-EFFF-49A6-9136-C1D3B91611D3}">
      <dgm:prSet custT="1"/>
      <dgm:spPr/>
      <dgm:t>
        <a:bodyPr/>
        <a:lstStyle/>
        <a:p>
          <a:pPr rtl="0">
            <a:lnSpc>
              <a:spcPct val="100000"/>
            </a:lnSpc>
            <a:spcBef>
              <a:spcPts val="0"/>
            </a:spcBef>
            <a:spcAft>
              <a:spcPts val="0"/>
            </a:spcAft>
          </a:pPr>
          <a:r>
            <a:rPr lang="zh-CN" sz="2000" b="1" dirty="0" smtClean="0">
              <a:latin typeface="微软雅黑" pitchFamily="34" charset="-122"/>
              <a:ea typeface="微软雅黑" pitchFamily="34" charset="-122"/>
            </a:rPr>
            <a:t>基本薪金</a:t>
          </a:r>
          <a:endParaRPr lang="en-US" altLang="zh-CN" sz="2000" b="1" dirty="0" smtClean="0">
            <a:latin typeface="微软雅黑" pitchFamily="34" charset="-122"/>
            <a:ea typeface="微软雅黑" pitchFamily="34" charset="-122"/>
          </a:endParaRPr>
        </a:p>
        <a:p>
          <a:pPr rtl="0">
            <a:lnSpc>
              <a:spcPct val="100000"/>
            </a:lnSpc>
            <a:spcBef>
              <a:spcPts val="0"/>
            </a:spcBef>
            <a:spcAft>
              <a:spcPts val="0"/>
            </a:spcAft>
          </a:pPr>
          <a:r>
            <a:rPr lang="zh-CN" sz="2000" b="1" dirty="0" smtClean="0">
              <a:latin typeface="微软雅黑" pitchFamily="34" charset="-122"/>
              <a:ea typeface="微软雅黑" pitchFamily="34" charset="-122"/>
            </a:rPr>
            <a:t>加奖金制</a:t>
          </a:r>
          <a:endParaRPr lang="zh-CN" sz="2000" b="1" dirty="0">
            <a:latin typeface="微软雅黑" pitchFamily="34" charset="-122"/>
            <a:ea typeface="微软雅黑" pitchFamily="34" charset="-122"/>
          </a:endParaRPr>
        </a:p>
      </dgm:t>
    </dgm:pt>
    <dgm:pt modelId="{B6E9DDF5-2D2D-4781-BE2D-5FFC0E694331}" type="parTrans" cxnId="{8F62AC26-56D6-4B6E-BB9F-F9530E9A186D}">
      <dgm:prSet/>
      <dgm:spPr/>
      <dgm:t>
        <a:bodyPr/>
        <a:lstStyle/>
        <a:p>
          <a:pPr>
            <a:lnSpc>
              <a:spcPct val="100000"/>
            </a:lnSpc>
            <a:spcBef>
              <a:spcPts val="600"/>
            </a:spcBef>
            <a:spcAft>
              <a:spcPts val="0"/>
            </a:spcAft>
          </a:pPr>
          <a:endParaRPr lang="zh-CN" altLang="en-US" sz="2800" b="1">
            <a:latin typeface="微软雅黑" pitchFamily="34" charset="-122"/>
            <a:ea typeface="微软雅黑" pitchFamily="34" charset="-122"/>
          </a:endParaRPr>
        </a:p>
      </dgm:t>
    </dgm:pt>
    <dgm:pt modelId="{CC252E8C-D4A6-49E9-984C-8C64984F6297}" type="sibTrans" cxnId="{8F62AC26-56D6-4B6E-BB9F-F9530E9A186D}">
      <dgm:prSet/>
      <dgm:spPr/>
      <dgm:t>
        <a:bodyPr/>
        <a:lstStyle/>
        <a:p>
          <a:pPr>
            <a:lnSpc>
              <a:spcPct val="100000"/>
            </a:lnSpc>
            <a:spcBef>
              <a:spcPts val="600"/>
            </a:spcBef>
            <a:spcAft>
              <a:spcPts val="0"/>
            </a:spcAft>
          </a:pPr>
          <a:endParaRPr lang="zh-CN" altLang="en-US" sz="2800" b="1">
            <a:latin typeface="微软雅黑" pitchFamily="34" charset="-122"/>
            <a:ea typeface="微软雅黑" pitchFamily="34" charset="-122"/>
          </a:endParaRPr>
        </a:p>
      </dgm:t>
    </dgm:pt>
    <dgm:pt modelId="{5FCE5556-EDCA-4F62-8B3C-9ACD68050D71}">
      <dgm:prSet custT="1"/>
      <dgm:spPr/>
      <dgm:t>
        <a:bodyPr/>
        <a:lstStyle/>
        <a:p>
          <a:r>
            <a:rPr lang="zh-CN" altLang="en-US" sz="1800" dirty="0" smtClean="0"/>
            <a:t>绝大部分企业实行这种薪酬模式。</a:t>
          </a:r>
          <a:endParaRPr lang="zh-CN" altLang="en-US" sz="1800" dirty="0"/>
        </a:p>
      </dgm:t>
    </dgm:pt>
    <dgm:pt modelId="{8F4969A6-0363-4F6A-B124-AF5952A73654}" type="parTrans" cxnId="{5E2BDB3D-D135-4879-B055-3F855902BE9C}">
      <dgm:prSet/>
      <dgm:spPr/>
      <dgm:t>
        <a:bodyPr/>
        <a:lstStyle/>
        <a:p>
          <a:endParaRPr lang="zh-CN" altLang="en-US"/>
        </a:p>
      </dgm:t>
    </dgm:pt>
    <dgm:pt modelId="{C3B02306-730B-46AF-B7FE-F35752E26E57}" type="sibTrans" cxnId="{5E2BDB3D-D135-4879-B055-3F855902BE9C}">
      <dgm:prSet/>
      <dgm:spPr/>
      <dgm:t>
        <a:bodyPr/>
        <a:lstStyle/>
        <a:p>
          <a:endParaRPr lang="zh-CN" altLang="en-US"/>
        </a:p>
      </dgm:t>
    </dgm:pt>
    <dgm:pt modelId="{E7D49630-BE08-4589-8FE1-B917514CDCD8}">
      <dgm:prSet/>
      <dgm:spPr/>
      <dgm:t>
        <a:bodyPr/>
        <a:lstStyle/>
        <a:p>
          <a:r>
            <a:rPr lang="zh-CN" altLang="en-US" dirty="0" smtClean="0"/>
            <a:t>一般适用于</a:t>
          </a:r>
          <a:r>
            <a:rPr lang="en-US" altLang="en-US" dirty="0" smtClean="0"/>
            <a:t>: </a:t>
          </a:r>
          <a:r>
            <a:rPr lang="zh-CN" altLang="en-US" dirty="0" smtClean="0"/>
            <a:t>某种商品积压严重，需要在短期内削减库存回收资金；</a:t>
          </a:r>
          <a:endParaRPr lang="zh-CN" altLang="en-US" dirty="0"/>
        </a:p>
      </dgm:t>
    </dgm:pt>
    <dgm:pt modelId="{63B38659-1D88-4007-B8FF-BA8CB6063483}" type="parTrans" cxnId="{DC476878-0A72-4C17-9167-537A731A9239}">
      <dgm:prSet/>
      <dgm:spPr/>
      <dgm:t>
        <a:bodyPr/>
        <a:lstStyle/>
        <a:p>
          <a:endParaRPr lang="zh-CN" altLang="en-US"/>
        </a:p>
      </dgm:t>
    </dgm:pt>
    <dgm:pt modelId="{3E8FC23F-115A-412F-A299-CFE9456EAC09}" type="sibTrans" cxnId="{DC476878-0A72-4C17-9167-537A731A9239}">
      <dgm:prSet/>
      <dgm:spPr/>
      <dgm:t>
        <a:bodyPr/>
        <a:lstStyle/>
        <a:p>
          <a:endParaRPr lang="zh-CN" altLang="en-US"/>
        </a:p>
      </dgm:t>
    </dgm:pt>
    <dgm:pt modelId="{A38C7DF0-A138-4266-808A-970F7EDD5CA4}">
      <dgm:prSet/>
      <dgm:spPr/>
      <dgm:t>
        <a:bodyPr/>
        <a:lstStyle/>
        <a:p>
          <a:r>
            <a:rPr lang="zh-CN" altLang="en-US" dirty="0" smtClean="0"/>
            <a:t>总的来讲是一种过于粗放、简单而危险的薪酬模式，容易导致串货、乱价、不正当竞争等行为</a:t>
          </a:r>
          <a:endParaRPr lang="zh-CN" altLang="en-US" dirty="0"/>
        </a:p>
      </dgm:t>
    </dgm:pt>
    <dgm:pt modelId="{B12B6AAF-6BC7-46A2-B133-1EBD90EEE474}" type="parTrans" cxnId="{AECDDC3F-5C8D-4A0A-AD2C-14E4DFCF2F4A}">
      <dgm:prSet/>
      <dgm:spPr/>
      <dgm:t>
        <a:bodyPr/>
        <a:lstStyle/>
        <a:p>
          <a:endParaRPr lang="zh-CN" altLang="en-US"/>
        </a:p>
      </dgm:t>
    </dgm:pt>
    <dgm:pt modelId="{1FE28AB8-68CB-46CF-85F7-7EE486392F52}" type="sibTrans" cxnId="{AECDDC3F-5C8D-4A0A-AD2C-14E4DFCF2F4A}">
      <dgm:prSet/>
      <dgm:spPr/>
      <dgm:t>
        <a:bodyPr/>
        <a:lstStyle/>
        <a:p>
          <a:endParaRPr lang="zh-CN" altLang="en-US"/>
        </a:p>
      </dgm:t>
    </dgm:pt>
    <dgm:pt modelId="{908A86DE-DB30-4DD3-B4C2-64CEF6C866E4}">
      <dgm:prSet/>
      <dgm:spPr/>
      <dgm:t>
        <a:bodyPr/>
        <a:lstStyle/>
        <a:p>
          <a:r>
            <a:rPr lang="zh-CN" altLang="en-US" dirty="0" smtClean="0"/>
            <a:t>适用的情况是</a:t>
          </a:r>
          <a:r>
            <a:rPr lang="en-US" altLang="en-US" dirty="0" smtClean="0"/>
            <a:t>: </a:t>
          </a:r>
          <a:r>
            <a:rPr lang="zh-CN" altLang="en-US" dirty="0" smtClean="0"/>
            <a:t>企业希望推销人员服从指挥、 服从工作分配；</a:t>
          </a:r>
          <a:endParaRPr lang="zh-CN" altLang="en-US" dirty="0"/>
        </a:p>
      </dgm:t>
    </dgm:pt>
    <dgm:pt modelId="{79F34EAA-6936-4B08-A26A-CB4BDC6CE865}" type="parTrans" cxnId="{D5608D91-E4EA-4AC2-8618-2050B5C7C07D}">
      <dgm:prSet/>
      <dgm:spPr/>
      <dgm:t>
        <a:bodyPr/>
        <a:lstStyle/>
        <a:p>
          <a:endParaRPr lang="zh-CN" altLang="en-US"/>
        </a:p>
      </dgm:t>
    </dgm:pt>
    <dgm:pt modelId="{3F8F7D18-E3E1-410D-850F-1431A33F3F84}" type="sibTrans" cxnId="{D5608D91-E4EA-4AC2-8618-2050B5C7C07D}">
      <dgm:prSet/>
      <dgm:spPr/>
      <dgm:t>
        <a:bodyPr/>
        <a:lstStyle/>
        <a:p>
          <a:endParaRPr lang="zh-CN" altLang="en-US"/>
        </a:p>
      </dgm:t>
    </dgm:pt>
    <dgm:pt modelId="{52C60648-5DE1-4DC6-8FB7-508DFD23F3CD}">
      <dgm:prSet/>
      <dgm:spPr/>
      <dgm:t>
        <a:bodyPr/>
        <a:lstStyle/>
        <a:p>
          <a:r>
            <a:rPr lang="zh-CN" altLang="en-US" dirty="0" smtClean="0"/>
            <a:t>某些推销管理人员，如企业的中高级推销管理人员，如果其付出的努力与推销结果之间的关系不密切时也要使用薪金制；</a:t>
          </a:r>
          <a:endParaRPr lang="zh-CN" altLang="en-US" dirty="0"/>
        </a:p>
      </dgm:t>
    </dgm:pt>
    <dgm:pt modelId="{898E1615-1FF7-4F82-84D0-F4C2D8805224}" type="parTrans" cxnId="{34ACC765-932A-406B-A73A-50E3A2B8E7AE}">
      <dgm:prSet/>
      <dgm:spPr/>
      <dgm:t>
        <a:bodyPr/>
        <a:lstStyle/>
        <a:p>
          <a:endParaRPr lang="zh-CN" altLang="en-US"/>
        </a:p>
      </dgm:t>
    </dgm:pt>
    <dgm:pt modelId="{BD2B513D-BA58-44DD-AC07-6F9BFA181262}" type="sibTrans" cxnId="{34ACC765-932A-406B-A73A-50E3A2B8E7AE}">
      <dgm:prSet/>
      <dgm:spPr/>
      <dgm:t>
        <a:bodyPr/>
        <a:lstStyle/>
        <a:p>
          <a:endParaRPr lang="zh-CN" altLang="en-US"/>
        </a:p>
      </dgm:t>
    </dgm:pt>
    <dgm:pt modelId="{636D95D1-E2C0-4C07-9A49-9046BE943407}">
      <dgm:prSet/>
      <dgm:spPr/>
      <dgm:t>
        <a:bodyPr/>
        <a:lstStyle/>
        <a:p>
          <a:r>
            <a:rPr lang="zh-CN" altLang="en-US" dirty="0" smtClean="0"/>
            <a:t>需要集体努力才能完成的销售工作</a:t>
          </a:r>
          <a:endParaRPr lang="zh-CN" altLang="en-US" dirty="0"/>
        </a:p>
      </dgm:t>
    </dgm:pt>
    <dgm:pt modelId="{87A853D0-788E-438C-B03D-754CD42FA8C4}" type="parTrans" cxnId="{CA95A6DC-3B79-4539-A9ED-3EB9038BB1E8}">
      <dgm:prSet/>
      <dgm:spPr/>
      <dgm:t>
        <a:bodyPr/>
        <a:lstStyle/>
        <a:p>
          <a:endParaRPr lang="zh-CN" altLang="en-US"/>
        </a:p>
      </dgm:t>
    </dgm:pt>
    <dgm:pt modelId="{9A4521AE-9947-4D90-AAF6-4B4B5E0CCED8}" type="sibTrans" cxnId="{CA95A6DC-3B79-4539-A9ED-3EB9038BB1E8}">
      <dgm:prSet/>
      <dgm:spPr/>
      <dgm:t>
        <a:bodyPr/>
        <a:lstStyle/>
        <a:p>
          <a:endParaRPr lang="zh-CN" altLang="en-US"/>
        </a:p>
      </dgm:t>
    </dgm:pt>
    <dgm:pt modelId="{EF47E4AF-4F3E-4D7A-A89B-B551F6BE9815}">
      <dgm:prSet/>
      <dgm:spPr/>
      <dgm:t>
        <a:bodyPr/>
        <a:lstStyle/>
        <a:p>
          <a:r>
            <a:rPr lang="zh-CN" altLang="en-US" dirty="0" smtClean="0"/>
            <a:t>某种新产品为了尽快打开销路需要进行特别积极的推销。</a:t>
          </a:r>
          <a:endParaRPr lang="zh-CN" altLang="en-US" dirty="0"/>
        </a:p>
      </dgm:t>
    </dgm:pt>
    <dgm:pt modelId="{110814E0-AA3D-4A28-907C-28754ABFB5E8}" type="parTrans" cxnId="{47874ACE-9607-4A84-A0A8-A4376CE10035}">
      <dgm:prSet/>
      <dgm:spPr/>
      <dgm:t>
        <a:bodyPr/>
        <a:lstStyle/>
        <a:p>
          <a:endParaRPr lang="zh-CN" altLang="en-US"/>
        </a:p>
      </dgm:t>
    </dgm:pt>
    <dgm:pt modelId="{8EDD245E-137C-4AE4-B4E4-453BFCE3B05B}" type="sibTrans" cxnId="{47874ACE-9607-4A84-A0A8-A4376CE10035}">
      <dgm:prSet/>
      <dgm:spPr/>
      <dgm:t>
        <a:bodyPr/>
        <a:lstStyle/>
        <a:p>
          <a:endParaRPr lang="zh-CN" altLang="en-US"/>
        </a:p>
      </dgm:t>
    </dgm:pt>
    <dgm:pt modelId="{2480054A-DE3C-4A39-B24B-C2440CC0FDD3}">
      <dgm:prSet custT="1"/>
      <dgm:spPr/>
      <dgm:t>
        <a:bodyPr/>
        <a:lstStyle/>
        <a:p>
          <a:r>
            <a:rPr lang="zh-CN" altLang="en-US" sz="1800" dirty="0" smtClean="0"/>
            <a:t>可以保证推销人员获得稳定的个人收入，具有安全感和稳定性；</a:t>
          </a:r>
          <a:endParaRPr lang="zh-CN" altLang="en-US" sz="1800" dirty="0"/>
        </a:p>
      </dgm:t>
    </dgm:pt>
    <dgm:pt modelId="{0D297623-6B36-406D-A5BA-D767313758AC}" type="parTrans" cxnId="{9A596AE6-0F38-4E5A-A1E8-C6BBA7B573B5}">
      <dgm:prSet/>
      <dgm:spPr/>
      <dgm:t>
        <a:bodyPr/>
        <a:lstStyle/>
        <a:p>
          <a:endParaRPr lang="zh-CN" altLang="en-US"/>
        </a:p>
      </dgm:t>
    </dgm:pt>
    <dgm:pt modelId="{B7394589-7CF3-41CB-85AF-5B9373FFCACB}" type="sibTrans" cxnId="{9A596AE6-0F38-4E5A-A1E8-C6BBA7B573B5}">
      <dgm:prSet/>
      <dgm:spPr/>
      <dgm:t>
        <a:bodyPr/>
        <a:lstStyle/>
        <a:p>
          <a:endParaRPr lang="zh-CN" altLang="en-US"/>
        </a:p>
      </dgm:t>
    </dgm:pt>
    <dgm:pt modelId="{41F24761-CADE-4FFC-B6F1-ADCD4EAAC298}">
      <dgm:prSet custT="1"/>
      <dgm:spPr/>
      <dgm:t>
        <a:bodyPr/>
        <a:lstStyle/>
        <a:p>
          <a:r>
            <a:rPr lang="zh-CN" altLang="en-US" sz="1800" dirty="0" smtClean="0"/>
            <a:t>同时便于对推销人员的控制，还能起到激励的作用，求得在安全与激励之间的某种平衡</a:t>
          </a:r>
          <a:endParaRPr lang="zh-CN" altLang="en-US" sz="1800" dirty="0"/>
        </a:p>
      </dgm:t>
    </dgm:pt>
    <dgm:pt modelId="{7D82A54D-80C5-46A5-BE68-13391696508E}" type="parTrans" cxnId="{5E784D87-F796-40C1-A456-DBAF0348B4E2}">
      <dgm:prSet/>
      <dgm:spPr/>
      <dgm:t>
        <a:bodyPr/>
        <a:lstStyle/>
        <a:p>
          <a:endParaRPr lang="zh-CN" altLang="en-US"/>
        </a:p>
      </dgm:t>
    </dgm:pt>
    <dgm:pt modelId="{4B0D498C-C46C-4EE3-9081-C8A6D76938D1}" type="sibTrans" cxnId="{5E784D87-F796-40C1-A456-DBAF0348B4E2}">
      <dgm:prSet/>
      <dgm:spPr/>
      <dgm:t>
        <a:bodyPr/>
        <a:lstStyle/>
        <a:p>
          <a:endParaRPr lang="zh-CN" altLang="en-US"/>
        </a:p>
      </dgm:t>
    </dgm:pt>
    <dgm:pt modelId="{28E5A705-1717-4836-8088-9E01D474426C}" type="pres">
      <dgm:prSet presAssocID="{779AFD25-DF9E-4EA2-8578-6CFAEB38262C}" presName="Name0" presStyleCnt="0">
        <dgm:presLayoutVars>
          <dgm:dir/>
          <dgm:animLvl val="lvl"/>
          <dgm:resizeHandles val="exact"/>
        </dgm:presLayoutVars>
      </dgm:prSet>
      <dgm:spPr/>
      <dgm:t>
        <a:bodyPr/>
        <a:lstStyle/>
        <a:p>
          <a:endParaRPr lang="zh-CN" altLang="en-US"/>
        </a:p>
      </dgm:t>
    </dgm:pt>
    <dgm:pt modelId="{A3789464-0C85-4CD5-8F1F-D7F27EA634A0}" type="pres">
      <dgm:prSet presAssocID="{631C1121-50C4-4D44-A3C8-200B635020A6}" presName="composite" presStyleCnt="0"/>
      <dgm:spPr/>
    </dgm:pt>
    <dgm:pt modelId="{35D0CA2C-EFCA-4D5C-AE7C-C145CEA92DF2}" type="pres">
      <dgm:prSet presAssocID="{631C1121-50C4-4D44-A3C8-200B635020A6}" presName="parTx" presStyleLbl="alignNode1" presStyleIdx="0" presStyleCnt="3">
        <dgm:presLayoutVars>
          <dgm:chMax val="0"/>
          <dgm:chPref val="0"/>
          <dgm:bulletEnabled val="1"/>
        </dgm:presLayoutVars>
      </dgm:prSet>
      <dgm:spPr/>
      <dgm:t>
        <a:bodyPr/>
        <a:lstStyle/>
        <a:p>
          <a:endParaRPr lang="zh-CN" altLang="en-US"/>
        </a:p>
      </dgm:t>
    </dgm:pt>
    <dgm:pt modelId="{285D304F-1817-45B1-8630-1E1FB0363416}" type="pres">
      <dgm:prSet presAssocID="{631C1121-50C4-4D44-A3C8-200B635020A6}" presName="desTx" presStyleLbl="alignAccFollowNode1" presStyleIdx="0" presStyleCnt="3">
        <dgm:presLayoutVars>
          <dgm:bulletEnabled val="1"/>
        </dgm:presLayoutVars>
      </dgm:prSet>
      <dgm:spPr/>
      <dgm:t>
        <a:bodyPr/>
        <a:lstStyle/>
        <a:p>
          <a:endParaRPr lang="zh-CN" altLang="en-US"/>
        </a:p>
      </dgm:t>
    </dgm:pt>
    <dgm:pt modelId="{CC07905C-C283-44DC-B239-3C92E4A7F3A5}" type="pres">
      <dgm:prSet presAssocID="{CAFFEF87-06B6-40F0-9577-0AB4665F1E0E}" presName="space" presStyleCnt="0"/>
      <dgm:spPr/>
    </dgm:pt>
    <dgm:pt modelId="{A74E781A-3D07-45B5-AFE7-213618053E5E}" type="pres">
      <dgm:prSet presAssocID="{77D937C8-6F2D-495E-93D4-84B191485F97}" presName="composite" presStyleCnt="0"/>
      <dgm:spPr/>
    </dgm:pt>
    <dgm:pt modelId="{92C66ED9-8B10-4D8A-8A6C-2806F5B772AF}" type="pres">
      <dgm:prSet presAssocID="{77D937C8-6F2D-495E-93D4-84B191485F97}" presName="parTx" presStyleLbl="alignNode1" presStyleIdx="1" presStyleCnt="3" custScaleY="131058">
        <dgm:presLayoutVars>
          <dgm:chMax val="0"/>
          <dgm:chPref val="0"/>
          <dgm:bulletEnabled val="1"/>
        </dgm:presLayoutVars>
      </dgm:prSet>
      <dgm:spPr/>
      <dgm:t>
        <a:bodyPr/>
        <a:lstStyle/>
        <a:p>
          <a:endParaRPr lang="zh-CN" altLang="en-US"/>
        </a:p>
      </dgm:t>
    </dgm:pt>
    <dgm:pt modelId="{E9EE0668-7BD9-4F0C-AB83-FCCA3D3519F6}" type="pres">
      <dgm:prSet presAssocID="{77D937C8-6F2D-495E-93D4-84B191485F97}" presName="desTx" presStyleLbl="alignAccFollowNode1" presStyleIdx="1" presStyleCnt="3">
        <dgm:presLayoutVars>
          <dgm:bulletEnabled val="1"/>
        </dgm:presLayoutVars>
      </dgm:prSet>
      <dgm:spPr/>
      <dgm:t>
        <a:bodyPr/>
        <a:lstStyle/>
        <a:p>
          <a:endParaRPr lang="zh-CN" altLang="en-US"/>
        </a:p>
      </dgm:t>
    </dgm:pt>
    <dgm:pt modelId="{76B47B48-A9C7-4D0B-BDBB-4512977B137E}" type="pres">
      <dgm:prSet presAssocID="{7E8738FF-489F-4B80-9265-456A0E784956}" presName="space" presStyleCnt="0"/>
      <dgm:spPr/>
    </dgm:pt>
    <dgm:pt modelId="{71412C12-D311-414B-86BF-3C45552C1F69}" type="pres">
      <dgm:prSet presAssocID="{FB93D20C-EFFF-49A6-9136-C1D3B91611D3}" presName="composite" presStyleCnt="0"/>
      <dgm:spPr/>
    </dgm:pt>
    <dgm:pt modelId="{06B759E1-30A7-44A0-A7FB-14DEA123162D}" type="pres">
      <dgm:prSet presAssocID="{FB93D20C-EFFF-49A6-9136-C1D3B91611D3}" presName="parTx" presStyleLbl="alignNode1" presStyleIdx="2" presStyleCnt="3" custScaleY="131058">
        <dgm:presLayoutVars>
          <dgm:chMax val="0"/>
          <dgm:chPref val="0"/>
          <dgm:bulletEnabled val="1"/>
        </dgm:presLayoutVars>
      </dgm:prSet>
      <dgm:spPr/>
      <dgm:t>
        <a:bodyPr/>
        <a:lstStyle/>
        <a:p>
          <a:endParaRPr lang="zh-CN" altLang="en-US"/>
        </a:p>
      </dgm:t>
    </dgm:pt>
    <dgm:pt modelId="{82087DAA-3813-414D-871F-3469D735E67B}" type="pres">
      <dgm:prSet presAssocID="{FB93D20C-EFFF-49A6-9136-C1D3B91611D3}" presName="desTx" presStyleLbl="alignAccFollowNode1" presStyleIdx="2" presStyleCnt="3" custScaleY="93177">
        <dgm:presLayoutVars>
          <dgm:bulletEnabled val="1"/>
        </dgm:presLayoutVars>
      </dgm:prSet>
      <dgm:spPr/>
      <dgm:t>
        <a:bodyPr/>
        <a:lstStyle/>
        <a:p>
          <a:endParaRPr lang="zh-CN" altLang="en-US"/>
        </a:p>
      </dgm:t>
    </dgm:pt>
  </dgm:ptLst>
  <dgm:cxnLst>
    <dgm:cxn modelId="{870B3AFB-177F-4608-B305-8D22D04FD97B}" type="presOf" srcId="{41F24761-CADE-4FFC-B6F1-ADCD4EAAC298}" destId="{82087DAA-3813-414D-871F-3469D735E67B}" srcOrd="0" destOrd="2" presId="urn:microsoft.com/office/officeart/2005/8/layout/hList1"/>
    <dgm:cxn modelId="{9A596AE6-0F38-4E5A-A1E8-C6BBA7B573B5}" srcId="{FB93D20C-EFFF-49A6-9136-C1D3B91611D3}" destId="{2480054A-DE3C-4A39-B24B-C2440CC0FDD3}" srcOrd="1" destOrd="0" parTransId="{0D297623-6B36-406D-A5BA-D767313758AC}" sibTransId="{B7394589-7CF3-41CB-85AF-5B9373FFCACB}"/>
    <dgm:cxn modelId="{78CBB4A8-8A1E-44F4-AB2F-239786F9F3DD}" type="presOf" srcId="{77D937C8-6F2D-495E-93D4-84B191485F97}" destId="{92C66ED9-8B10-4D8A-8A6C-2806F5B772AF}" srcOrd="0" destOrd="0" presId="urn:microsoft.com/office/officeart/2005/8/layout/hList1"/>
    <dgm:cxn modelId="{CC570D6F-8EF6-4021-9CFA-A94255D51FC8}" type="presOf" srcId="{5FCE5556-EDCA-4F62-8B3C-9ACD68050D71}" destId="{82087DAA-3813-414D-871F-3469D735E67B}" srcOrd="0" destOrd="0" presId="urn:microsoft.com/office/officeart/2005/8/layout/hList1"/>
    <dgm:cxn modelId="{D5608D91-E4EA-4AC2-8618-2050B5C7C07D}" srcId="{631C1121-50C4-4D44-A3C8-200B635020A6}" destId="{908A86DE-DB30-4DD3-B4C2-64CEF6C866E4}" srcOrd="0" destOrd="0" parTransId="{79F34EAA-6936-4B08-A26A-CB4BDC6CE865}" sibTransId="{3F8F7D18-E3E1-410D-850F-1431A33F3F84}"/>
    <dgm:cxn modelId="{5E784D87-F796-40C1-A456-DBAF0348B4E2}" srcId="{FB93D20C-EFFF-49A6-9136-C1D3B91611D3}" destId="{41F24761-CADE-4FFC-B6F1-ADCD4EAAC298}" srcOrd="2" destOrd="0" parTransId="{7D82A54D-80C5-46A5-BE68-13391696508E}" sibTransId="{4B0D498C-C46C-4EE3-9081-C8A6D76938D1}"/>
    <dgm:cxn modelId="{BD8C757A-C476-4ABB-94B7-38F2C48C3CE4}" type="presOf" srcId="{908A86DE-DB30-4DD3-B4C2-64CEF6C866E4}" destId="{285D304F-1817-45B1-8630-1E1FB0363416}" srcOrd="0" destOrd="0" presId="urn:microsoft.com/office/officeart/2005/8/layout/hList1"/>
    <dgm:cxn modelId="{01B0A983-C44A-4BE2-AADB-5FC460EAF1D4}" srcId="{779AFD25-DF9E-4EA2-8578-6CFAEB38262C}" destId="{631C1121-50C4-4D44-A3C8-200B635020A6}" srcOrd="0" destOrd="0" parTransId="{08BD75D2-AC6C-4255-BD33-970617F949E5}" sibTransId="{CAFFEF87-06B6-40F0-9577-0AB4665F1E0E}"/>
    <dgm:cxn modelId="{3B880987-A105-41EF-8ECE-9CB8FC93398B}" type="presOf" srcId="{779AFD25-DF9E-4EA2-8578-6CFAEB38262C}" destId="{28E5A705-1717-4836-8088-9E01D474426C}" srcOrd="0" destOrd="0" presId="urn:microsoft.com/office/officeart/2005/8/layout/hList1"/>
    <dgm:cxn modelId="{8F62AC26-56D6-4B6E-BB9F-F9530E9A186D}" srcId="{779AFD25-DF9E-4EA2-8578-6CFAEB38262C}" destId="{FB93D20C-EFFF-49A6-9136-C1D3B91611D3}" srcOrd="2" destOrd="0" parTransId="{B6E9DDF5-2D2D-4781-BE2D-5FFC0E694331}" sibTransId="{CC252E8C-D4A6-49E9-984C-8C64984F6297}"/>
    <dgm:cxn modelId="{34ACC765-932A-406B-A73A-50E3A2B8E7AE}" srcId="{631C1121-50C4-4D44-A3C8-200B635020A6}" destId="{52C60648-5DE1-4DC6-8FB7-508DFD23F3CD}" srcOrd="1" destOrd="0" parTransId="{898E1615-1FF7-4F82-84D0-F4C2D8805224}" sibTransId="{BD2B513D-BA58-44DD-AC07-6F9BFA181262}"/>
    <dgm:cxn modelId="{A140B11E-56FC-42F0-99DC-EDC43B8AF89B}" type="presOf" srcId="{636D95D1-E2C0-4C07-9A49-9046BE943407}" destId="{285D304F-1817-45B1-8630-1E1FB0363416}" srcOrd="0" destOrd="2" presId="urn:microsoft.com/office/officeart/2005/8/layout/hList1"/>
    <dgm:cxn modelId="{A40C8A64-3A21-4169-8B4F-7D2F09BCA2C1}" type="presOf" srcId="{631C1121-50C4-4D44-A3C8-200B635020A6}" destId="{35D0CA2C-EFCA-4D5C-AE7C-C145CEA92DF2}" srcOrd="0" destOrd="0" presId="urn:microsoft.com/office/officeart/2005/8/layout/hList1"/>
    <dgm:cxn modelId="{F4008B3B-2A4A-4AE8-BFF4-C9F4C158C3DB}" type="presOf" srcId="{52C60648-5DE1-4DC6-8FB7-508DFD23F3CD}" destId="{285D304F-1817-45B1-8630-1E1FB0363416}" srcOrd="0" destOrd="1" presId="urn:microsoft.com/office/officeart/2005/8/layout/hList1"/>
    <dgm:cxn modelId="{3B2C2B13-76B2-49E1-B6F0-81ACFA78C3F3}" srcId="{779AFD25-DF9E-4EA2-8578-6CFAEB38262C}" destId="{77D937C8-6F2D-495E-93D4-84B191485F97}" srcOrd="1" destOrd="0" parTransId="{AC807276-D2C9-4584-BCF2-93943C8E2ED1}" sibTransId="{7E8738FF-489F-4B80-9265-456A0E784956}"/>
    <dgm:cxn modelId="{A2480765-4315-4CE2-B862-BFA45729EA2D}" type="presOf" srcId="{EF47E4AF-4F3E-4D7A-A89B-B551F6BE9815}" destId="{E9EE0668-7BD9-4F0C-AB83-FCCA3D3519F6}" srcOrd="0" destOrd="1" presId="urn:microsoft.com/office/officeart/2005/8/layout/hList1"/>
    <dgm:cxn modelId="{DC476878-0A72-4C17-9167-537A731A9239}" srcId="{77D937C8-6F2D-495E-93D4-84B191485F97}" destId="{E7D49630-BE08-4589-8FE1-B917514CDCD8}" srcOrd="0" destOrd="0" parTransId="{63B38659-1D88-4007-B8FF-BA8CB6063483}" sibTransId="{3E8FC23F-115A-412F-A299-CFE9456EAC09}"/>
    <dgm:cxn modelId="{C5FDF633-467B-47C8-AD0B-54A8CF7DAB5B}" type="presOf" srcId="{FB93D20C-EFFF-49A6-9136-C1D3B91611D3}" destId="{06B759E1-30A7-44A0-A7FB-14DEA123162D}" srcOrd="0" destOrd="0" presId="urn:microsoft.com/office/officeart/2005/8/layout/hList1"/>
    <dgm:cxn modelId="{CA95A6DC-3B79-4539-A9ED-3EB9038BB1E8}" srcId="{631C1121-50C4-4D44-A3C8-200B635020A6}" destId="{636D95D1-E2C0-4C07-9A49-9046BE943407}" srcOrd="2" destOrd="0" parTransId="{87A853D0-788E-438C-B03D-754CD42FA8C4}" sibTransId="{9A4521AE-9947-4D90-AAF6-4B4B5E0CCED8}"/>
    <dgm:cxn modelId="{47874ACE-9607-4A84-A0A8-A4376CE10035}" srcId="{77D937C8-6F2D-495E-93D4-84B191485F97}" destId="{EF47E4AF-4F3E-4D7A-A89B-B551F6BE9815}" srcOrd="1" destOrd="0" parTransId="{110814E0-AA3D-4A28-907C-28754ABFB5E8}" sibTransId="{8EDD245E-137C-4AE4-B4E4-453BFCE3B05B}"/>
    <dgm:cxn modelId="{5E2BDB3D-D135-4879-B055-3F855902BE9C}" srcId="{FB93D20C-EFFF-49A6-9136-C1D3B91611D3}" destId="{5FCE5556-EDCA-4F62-8B3C-9ACD68050D71}" srcOrd="0" destOrd="0" parTransId="{8F4969A6-0363-4F6A-B124-AF5952A73654}" sibTransId="{C3B02306-730B-46AF-B7FE-F35752E26E57}"/>
    <dgm:cxn modelId="{6505D3A7-B0E9-46DA-80E3-32208EA2CFDC}" type="presOf" srcId="{2480054A-DE3C-4A39-B24B-C2440CC0FDD3}" destId="{82087DAA-3813-414D-871F-3469D735E67B}" srcOrd="0" destOrd="1" presId="urn:microsoft.com/office/officeart/2005/8/layout/hList1"/>
    <dgm:cxn modelId="{22CAF8A4-1617-4B87-9B7D-E57E930CA6B1}" type="presOf" srcId="{E7D49630-BE08-4589-8FE1-B917514CDCD8}" destId="{E9EE0668-7BD9-4F0C-AB83-FCCA3D3519F6}" srcOrd="0" destOrd="0" presId="urn:microsoft.com/office/officeart/2005/8/layout/hList1"/>
    <dgm:cxn modelId="{6EFC7A17-248C-4849-9BEF-99DDC627BA1F}" type="presOf" srcId="{A38C7DF0-A138-4266-808A-970F7EDD5CA4}" destId="{E9EE0668-7BD9-4F0C-AB83-FCCA3D3519F6}" srcOrd="0" destOrd="2" presId="urn:microsoft.com/office/officeart/2005/8/layout/hList1"/>
    <dgm:cxn modelId="{AECDDC3F-5C8D-4A0A-AD2C-14E4DFCF2F4A}" srcId="{77D937C8-6F2D-495E-93D4-84B191485F97}" destId="{A38C7DF0-A138-4266-808A-970F7EDD5CA4}" srcOrd="2" destOrd="0" parTransId="{B12B6AAF-6BC7-46A2-B133-1EBD90EEE474}" sibTransId="{1FE28AB8-68CB-46CF-85F7-7EE486392F52}"/>
    <dgm:cxn modelId="{05256F6C-3D7B-4439-98D9-90746FFAD36D}" type="presParOf" srcId="{28E5A705-1717-4836-8088-9E01D474426C}" destId="{A3789464-0C85-4CD5-8F1F-D7F27EA634A0}" srcOrd="0" destOrd="0" presId="urn:microsoft.com/office/officeart/2005/8/layout/hList1"/>
    <dgm:cxn modelId="{164CB1E5-0944-4888-B08E-344DEB6C8867}" type="presParOf" srcId="{A3789464-0C85-4CD5-8F1F-D7F27EA634A0}" destId="{35D0CA2C-EFCA-4D5C-AE7C-C145CEA92DF2}" srcOrd="0" destOrd="0" presId="urn:microsoft.com/office/officeart/2005/8/layout/hList1"/>
    <dgm:cxn modelId="{F47BB550-9D3B-4D75-9879-1E06FFD6D8C0}" type="presParOf" srcId="{A3789464-0C85-4CD5-8F1F-D7F27EA634A0}" destId="{285D304F-1817-45B1-8630-1E1FB0363416}" srcOrd="1" destOrd="0" presId="urn:microsoft.com/office/officeart/2005/8/layout/hList1"/>
    <dgm:cxn modelId="{23FFE28C-32AB-4A65-A8E8-D524BD0E7FD7}" type="presParOf" srcId="{28E5A705-1717-4836-8088-9E01D474426C}" destId="{CC07905C-C283-44DC-B239-3C92E4A7F3A5}" srcOrd="1" destOrd="0" presId="urn:microsoft.com/office/officeart/2005/8/layout/hList1"/>
    <dgm:cxn modelId="{96E597CC-A4D6-4C55-9BFD-FF81B072DC39}" type="presParOf" srcId="{28E5A705-1717-4836-8088-9E01D474426C}" destId="{A74E781A-3D07-45B5-AFE7-213618053E5E}" srcOrd="2" destOrd="0" presId="urn:microsoft.com/office/officeart/2005/8/layout/hList1"/>
    <dgm:cxn modelId="{93A97934-0A68-4823-8DF6-FFA2FC60BAE3}" type="presParOf" srcId="{A74E781A-3D07-45B5-AFE7-213618053E5E}" destId="{92C66ED9-8B10-4D8A-8A6C-2806F5B772AF}" srcOrd="0" destOrd="0" presId="urn:microsoft.com/office/officeart/2005/8/layout/hList1"/>
    <dgm:cxn modelId="{C19BDE9B-2807-4402-8DC5-50709191DC5D}" type="presParOf" srcId="{A74E781A-3D07-45B5-AFE7-213618053E5E}" destId="{E9EE0668-7BD9-4F0C-AB83-FCCA3D3519F6}" srcOrd="1" destOrd="0" presId="urn:microsoft.com/office/officeart/2005/8/layout/hList1"/>
    <dgm:cxn modelId="{5AC54D82-FF5E-484F-AF95-57D5C683242F}" type="presParOf" srcId="{28E5A705-1717-4836-8088-9E01D474426C}" destId="{76B47B48-A9C7-4D0B-BDBB-4512977B137E}" srcOrd="3" destOrd="0" presId="urn:microsoft.com/office/officeart/2005/8/layout/hList1"/>
    <dgm:cxn modelId="{04E12C86-9027-4C2B-9667-217A90619E30}" type="presParOf" srcId="{28E5A705-1717-4836-8088-9E01D474426C}" destId="{71412C12-D311-414B-86BF-3C45552C1F69}" srcOrd="4" destOrd="0" presId="urn:microsoft.com/office/officeart/2005/8/layout/hList1"/>
    <dgm:cxn modelId="{C48FBDD7-9523-4EBE-8B7B-B766B9463FB2}" type="presParOf" srcId="{71412C12-D311-414B-86BF-3C45552C1F69}" destId="{06B759E1-30A7-44A0-A7FB-14DEA123162D}" srcOrd="0" destOrd="0" presId="urn:microsoft.com/office/officeart/2005/8/layout/hList1"/>
    <dgm:cxn modelId="{BE6C6AE3-134B-4AF0-A5EF-9D7D115D2E76}" type="presParOf" srcId="{71412C12-D311-414B-86BF-3C45552C1F69}" destId="{82087DAA-3813-414D-871F-3469D735E67B}"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9E3E29A-C26E-4345-8EBE-1274F2C15BFC}"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1781D318-E2E0-427D-94F1-A832E3007899}">
      <dgm:prSet custT="1"/>
      <dgm:spPr/>
      <dgm:t>
        <a:bodyPr/>
        <a:lstStyle/>
        <a:p>
          <a:pPr rtl="0"/>
          <a:r>
            <a:rPr lang="zh-CN" altLang="en-US" sz="2400" b="1" smtClean="0">
              <a:latin typeface="微软雅黑" pitchFamily="34" charset="-122"/>
              <a:ea typeface="微软雅黑" pitchFamily="34" charset="-122"/>
            </a:rPr>
            <a:t>目标激励法</a:t>
          </a:r>
          <a:endParaRPr lang="zh-CN" altLang="en-US" sz="2400" b="1">
            <a:latin typeface="微软雅黑" pitchFamily="34" charset="-122"/>
            <a:ea typeface="微软雅黑" pitchFamily="34" charset="-122"/>
          </a:endParaRPr>
        </a:p>
      </dgm:t>
    </dgm:pt>
    <dgm:pt modelId="{9EEBEBA2-FD79-4986-BCC3-9DF6348A9108}" type="parTrans" cxnId="{5B1526E3-9E1D-4B81-BA0F-24AC6AFF7FCA}">
      <dgm:prSet/>
      <dgm:spPr/>
      <dgm:t>
        <a:bodyPr/>
        <a:lstStyle/>
        <a:p>
          <a:endParaRPr lang="zh-CN" altLang="en-US" sz="2400" b="1">
            <a:latin typeface="微软雅黑" pitchFamily="34" charset="-122"/>
            <a:ea typeface="微软雅黑" pitchFamily="34" charset="-122"/>
          </a:endParaRPr>
        </a:p>
      </dgm:t>
    </dgm:pt>
    <dgm:pt modelId="{6AA33812-5B08-4E22-BB9A-BD495962137D}" type="sibTrans" cxnId="{5B1526E3-9E1D-4B81-BA0F-24AC6AFF7FCA}">
      <dgm:prSet/>
      <dgm:spPr/>
      <dgm:t>
        <a:bodyPr/>
        <a:lstStyle/>
        <a:p>
          <a:endParaRPr lang="zh-CN" altLang="en-US" sz="2400" b="1">
            <a:latin typeface="微软雅黑" pitchFamily="34" charset="-122"/>
            <a:ea typeface="微软雅黑" pitchFamily="34" charset="-122"/>
          </a:endParaRPr>
        </a:p>
      </dgm:t>
    </dgm:pt>
    <dgm:pt modelId="{E2925179-04BF-4653-98AE-729B2363D565}">
      <dgm:prSet custT="1"/>
      <dgm:spPr/>
      <dgm:t>
        <a:bodyPr/>
        <a:lstStyle/>
        <a:p>
          <a:pPr rtl="0"/>
          <a:r>
            <a:rPr lang="zh-CN" altLang="en-US" sz="2400" b="1" smtClean="0">
              <a:latin typeface="微软雅黑" pitchFamily="34" charset="-122"/>
              <a:ea typeface="微软雅黑" pitchFamily="34" charset="-122"/>
            </a:rPr>
            <a:t>榜样激励法</a:t>
          </a:r>
          <a:endParaRPr lang="zh-CN" altLang="en-US" sz="2400" b="1">
            <a:latin typeface="微软雅黑" pitchFamily="34" charset="-122"/>
            <a:ea typeface="微软雅黑" pitchFamily="34" charset="-122"/>
          </a:endParaRPr>
        </a:p>
      </dgm:t>
    </dgm:pt>
    <dgm:pt modelId="{3E39AC41-839D-4915-800C-10DB4EE43D8F}" type="parTrans" cxnId="{9560BE34-D4F6-43A5-94CF-9D6357FB4085}">
      <dgm:prSet/>
      <dgm:spPr/>
      <dgm:t>
        <a:bodyPr/>
        <a:lstStyle/>
        <a:p>
          <a:endParaRPr lang="zh-CN" altLang="en-US" sz="2400" b="1">
            <a:latin typeface="微软雅黑" pitchFamily="34" charset="-122"/>
            <a:ea typeface="微软雅黑" pitchFamily="34" charset="-122"/>
          </a:endParaRPr>
        </a:p>
      </dgm:t>
    </dgm:pt>
    <dgm:pt modelId="{9613F409-F8E6-4E1D-A6E5-AD5D3B91CF91}" type="sibTrans" cxnId="{9560BE34-D4F6-43A5-94CF-9D6357FB4085}">
      <dgm:prSet/>
      <dgm:spPr/>
      <dgm:t>
        <a:bodyPr/>
        <a:lstStyle/>
        <a:p>
          <a:endParaRPr lang="zh-CN" altLang="en-US" sz="2400" b="1">
            <a:latin typeface="微软雅黑" pitchFamily="34" charset="-122"/>
            <a:ea typeface="微软雅黑" pitchFamily="34" charset="-122"/>
          </a:endParaRPr>
        </a:p>
      </dgm:t>
    </dgm:pt>
    <dgm:pt modelId="{78FD906E-8943-4E3B-A2D9-C602AE828E26}">
      <dgm:prSet custT="1"/>
      <dgm:spPr/>
      <dgm:t>
        <a:bodyPr/>
        <a:lstStyle/>
        <a:p>
          <a:pPr rtl="0"/>
          <a:r>
            <a:rPr lang="zh-CN" altLang="en-US" sz="2400" b="1" smtClean="0">
              <a:latin typeface="微软雅黑" pitchFamily="34" charset="-122"/>
              <a:ea typeface="微软雅黑" pitchFamily="34" charset="-122"/>
            </a:rPr>
            <a:t>工作激励法</a:t>
          </a:r>
          <a:endParaRPr lang="zh-CN" altLang="en-US" sz="2400" b="1">
            <a:latin typeface="微软雅黑" pitchFamily="34" charset="-122"/>
            <a:ea typeface="微软雅黑" pitchFamily="34" charset="-122"/>
          </a:endParaRPr>
        </a:p>
      </dgm:t>
    </dgm:pt>
    <dgm:pt modelId="{A025BD73-450C-414F-A23F-F36A445520F8}" type="parTrans" cxnId="{5D70924A-3825-450A-B4C6-41F0B8147E49}">
      <dgm:prSet/>
      <dgm:spPr/>
      <dgm:t>
        <a:bodyPr/>
        <a:lstStyle/>
        <a:p>
          <a:endParaRPr lang="zh-CN" altLang="en-US" sz="2400" b="1">
            <a:latin typeface="微软雅黑" pitchFamily="34" charset="-122"/>
            <a:ea typeface="微软雅黑" pitchFamily="34" charset="-122"/>
          </a:endParaRPr>
        </a:p>
      </dgm:t>
    </dgm:pt>
    <dgm:pt modelId="{AA906C64-9B3A-42BC-8603-65C181E4F40C}" type="sibTrans" cxnId="{5D70924A-3825-450A-B4C6-41F0B8147E49}">
      <dgm:prSet/>
      <dgm:spPr/>
      <dgm:t>
        <a:bodyPr/>
        <a:lstStyle/>
        <a:p>
          <a:endParaRPr lang="zh-CN" altLang="en-US" sz="2400" b="1">
            <a:latin typeface="微软雅黑" pitchFamily="34" charset="-122"/>
            <a:ea typeface="微软雅黑" pitchFamily="34" charset="-122"/>
          </a:endParaRPr>
        </a:p>
      </dgm:t>
    </dgm:pt>
    <dgm:pt modelId="{0EBF89E5-E907-450F-9EA4-B8A420ED1521}">
      <dgm:prSet custT="1"/>
      <dgm:spPr/>
      <dgm:t>
        <a:bodyPr/>
        <a:lstStyle/>
        <a:p>
          <a:pPr rtl="0"/>
          <a:r>
            <a:rPr lang="zh-CN" altLang="en-US" sz="2400" b="1" smtClean="0">
              <a:latin typeface="微软雅黑" pitchFamily="34" charset="-122"/>
              <a:ea typeface="微软雅黑" pitchFamily="34" charset="-122"/>
            </a:rPr>
            <a:t>强化激励法</a:t>
          </a:r>
          <a:endParaRPr lang="zh-CN" altLang="en-US" sz="2400" b="1">
            <a:latin typeface="微软雅黑" pitchFamily="34" charset="-122"/>
            <a:ea typeface="微软雅黑" pitchFamily="34" charset="-122"/>
          </a:endParaRPr>
        </a:p>
      </dgm:t>
    </dgm:pt>
    <dgm:pt modelId="{E2D0D00A-7D27-46FB-8B15-587B06CEAB17}" type="parTrans" cxnId="{458C7F5D-8A86-4425-B3DD-83E592C49E15}">
      <dgm:prSet/>
      <dgm:spPr/>
      <dgm:t>
        <a:bodyPr/>
        <a:lstStyle/>
        <a:p>
          <a:endParaRPr lang="zh-CN" altLang="en-US" sz="2400" b="1">
            <a:latin typeface="微软雅黑" pitchFamily="34" charset="-122"/>
            <a:ea typeface="微软雅黑" pitchFamily="34" charset="-122"/>
          </a:endParaRPr>
        </a:p>
      </dgm:t>
    </dgm:pt>
    <dgm:pt modelId="{2954EFEB-2DCF-41FE-B26B-E6BB2D8A0F4E}" type="sibTrans" cxnId="{458C7F5D-8A86-4425-B3DD-83E592C49E15}">
      <dgm:prSet/>
      <dgm:spPr/>
      <dgm:t>
        <a:bodyPr/>
        <a:lstStyle/>
        <a:p>
          <a:endParaRPr lang="zh-CN" altLang="en-US" sz="2400" b="1">
            <a:latin typeface="微软雅黑" pitchFamily="34" charset="-122"/>
            <a:ea typeface="微软雅黑" pitchFamily="34" charset="-122"/>
          </a:endParaRPr>
        </a:p>
      </dgm:t>
    </dgm:pt>
    <dgm:pt modelId="{33396589-50EF-4DA3-97D6-9D45C7302E4E}">
      <dgm:prSet custT="1"/>
      <dgm:spPr/>
      <dgm:t>
        <a:bodyPr/>
        <a:lstStyle/>
        <a:p>
          <a:pPr rtl="0"/>
          <a:r>
            <a:rPr lang="zh-CN" altLang="en-US" sz="2400" b="1" smtClean="0">
              <a:latin typeface="微软雅黑" pitchFamily="34" charset="-122"/>
              <a:ea typeface="微软雅黑" pitchFamily="34" charset="-122"/>
            </a:rPr>
            <a:t>竞赛激励法</a:t>
          </a:r>
          <a:endParaRPr lang="zh-CN" altLang="en-US" sz="2400" b="1">
            <a:latin typeface="微软雅黑" pitchFamily="34" charset="-122"/>
            <a:ea typeface="微软雅黑" pitchFamily="34" charset="-122"/>
          </a:endParaRPr>
        </a:p>
      </dgm:t>
    </dgm:pt>
    <dgm:pt modelId="{3AAFFDBF-1DE2-457C-8916-1275FBDD5591}" type="parTrans" cxnId="{43F55DE4-2DF8-431C-857F-E6203F7FE945}">
      <dgm:prSet/>
      <dgm:spPr/>
      <dgm:t>
        <a:bodyPr/>
        <a:lstStyle/>
        <a:p>
          <a:endParaRPr lang="zh-CN" altLang="en-US" sz="2400" b="1">
            <a:latin typeface="微软雅黑" pitchFamily="34" charset="-122"/>
            <a:ea typeface="微软雅黑" pitchFamily="34" charset="-122"/>
          </a:endParaRPr>
        </a:p>
      </dgm:t>
    </dgm:pt>
    <dgm:pt modelId="{D4320C00-6B4C-4E81-9FC6-25731044D600}" type="sibTrans" cxnId="{43F55DE4-2DF8-431C-857F-E6203F7FE945}">
      <dgm:prSet/>
      <dgm:spPr/>
      <dgm:t>
        <a:bodyPr/>
        <a:lstStyle/>
        <a:p>
          <a:endParaRPr lang="zh-CN" altLang="en-US" sz="2400" b="1">
            <a:latin typeface="微软雅黑" pitchFamily="34" charset="-122"/>
            <a:ea typeface="微软雅黑" pitchFamily="34" charset="-122"/>
          </a:endParaRPr>
        </a:p>
      </dgm:t>
    </dgm:pt>
    <dgm:pt modelId="{4CFB0F36-3C0F-44DA-A0C0-226C7A81D879}" type="pres">
      <dgm:prSet presAssocID="{59E3E29A-C26E-4345-8EBE-1274F2C15BFC}" presName="linear" presStyleCnt="0">
        <dgm:presLayoutVars>
          <dgm:dir/>
          <dgm:animLvl val="lvl"/>
          <dgm:resizeHandles val="exact"/>
        </dgm:presLayoutVars>
      </dgm:prSet>
      <dgm:spPr/>
      <dgm:t>
        <a:bodyPr/>
        <a:lstStyle/>
        <a:p>
          <a:endParaRPr lang="zh-CN" altLang="en-US"/>
        </a:p>
      </dgm:t>
    </dgm:pt>
    <dgm:pt modelId="{5ACB30F9-FDF5-48DA-A688-1F3146388A14}" type="pres">
      <dgm:prSet presAssocID="{1781D318-E2E0-427D-94F1-A832E3007899}" presName="parentLin" presStyleCnt="0"/>
      <dgm:spPr/>
    </dgm:pt>
    <dgm:pt modelId="{0D0C3453-2AF9-488F-AB61-B778885E2A96}" type="pres">
      <dgm:prSet presAssocID="{1781D318-E2E0-427D-94F1-A832E3007899}" presName="parentLeftMargin" presStyleLbl="node1" presStyleIdx="0" presStyleCnt="5"/>
      <dgm:spPr/>
      <dgm:t>
        <a:bodyPr/>
        <a:lstStyle/>
        <a:p>
          <a:endParaRPr lang="zh-CN" altLang="en-US"/>
        </a:p>
      </dgm:t>
    </dgm:pt>
    <dgm:pt modelId="{A5957FBF-4500-4B32-B0FD-EA010F1DE3A9}" type="pres">
      <dgm:prSet presAssocID="{1781D318-E2E0-427D-94F1-A832E3007899}" presName="parentText" presStyleLbl="node1" presStyleIdx="0" presStyleCnt="5">
        <dgm:presLayoutVars>
          <dgm:chMax val="0"/>
          <dgm:bulletEnabled val="1"/>
        </dgm:presLayoutVars>
      </dgm:prSet>
      <dgm:spPr/>
      <dgm:t>
        <a:bodyPr/>
        <a:lstStyle/>
        <a:p>
          <a:endParaRPr lang="zh-CN" altLang="en-US"/>
        </a:p>
      </dgm:t>
    </dgm:pt>
    <dgm:pt modelId="{6836C96B-1ACF-4AC0-892E-FCB940DA2CC8}" type="pres">
      <dgm:prSet presAssocID="{1781D318-E2E0-427D-94F1-A832E3007899}" presName="negativeSpace" presStyleCnt="0"/>
      <dgm:spPr/>
    </dgm:pt>
    <dgm:pt modelId="{1D7AFDC5-2A64-4B22-AF5E-D030058C3ED6}" type="pres">
      <dgm:prSet presAssocID="{1781D318-E2E0-427D-94F1-A832E3007899}" presName="childText" presStyleLbl="conFgAcc1" presStyleIdx="0" presStyleCnt="5">
        <dgm:presLayoutVars>
          <dgm:bulletEnabled val="1"/>
        </dgm:presLayoutVars>
      </dgm:prSet>
      <dgm:spPr/>
    </dgm:pt>
    <dgm:pt modelId="{A8031232-219F-4D4B-9C7E-2C1029759605}" type="pres">
      <dgm:prSet presAssocID="{6AA33812-5B08-4E22-BB9A-BD495962137D}" presName="spaceBetweenRectangles" presStyleCnt="0"/>
      <dgm:spPr/>
    </dgm:pt>
    <dgm:pt modelId="{1718078F-592B-4F04-A69F-64A15B651C5B}" type="pres">
      <dgm:prSet presAssocID="{E2925179-04BF-4653-98AE-729B2363D565}" presName="parentLin" presStyleCnt="0"/>
      <dgm:spPr/>
    </dgm:pt>
    <dgm:pt modelId="{E0514E1A-896D-416D-95C7-3289CA353018}" type="pres">
      <dgm:prSet presAssocID="{E2925179-04BF-4653-98AE-729B2363D565}" presName="parentLeftMargin" presStyleLbl="node1" presStyleIdx="0" presStyleCnt="5"/>
      <dgm:spPr/>
      <dgm:t>
        <a:bodyPr/>
        <a:lstStyle/>
        <a:p>
          <a:endParaRPr lang="zh-CN" altLang="en-US"/>
        </a:p>
      </dgm:t>
    </dgm:pt>
    <dgm:pt modelId="{241C5CA4-57CD-4400-B8C2-3322E1958CA1}" type="pres">
      <dgm:prSet presAssocID="{E2925179-04BF-4653-98AE-729B2363D565}" presName="parentText" presStyleLbl="node1" presStyleIdx="1" presStyleCnt="5">
        <dgm:presLayoutVars>
          <dgm:chMax val="0"/>
          <dgm:bulletEnabled val="1"/>
        </dgm:presLayoutVars>
      </dgm:prSet>
      <dgm:spPr/>
      <dgm:t>
        <a:bodyPr/>
        <a:lstStyle/>
        <a:p>
          <a:endParaRPr lang="zh-CN" altLang="en-US"/>
        </a:p>
      </dgm:t>
    </dgm:pt>
    <dgm:pt modelId="{4B95671C-D667-4BC4-A6DC-12468B055881}" type="pres">
      <dgm:prSet presAssocID="{E2925179-04BF-4653-98AE-729B2363D565}" presName="negativeSpace" presStyleCnt="0"/>
      <dgm:spPr/>
    </dgm:pt>
    <dgm:pt modelId="{A3EA0C16-4C25-4A6C-8439-56018FA073DB}" type="pres">
      <dgm:prSet presAssocID="{E2925179-04BF-4653-98AE-729B2363D565}" presName="childText" presStyleLbl="conFgAcc1" presStyleIdx="1" presStyleCnt="5">
        <dgm:presLayoutVars>
          <dgm:bulletEnabled val="1"/>
        </dgm:presLayoutVars>
      </dgm:prSet>
      <dgm:spPr/>
    </dgm:pt>
    <dgm:pt modelId="{4F536A2D-578C-4CB6-8719-A624E32701A8}" type="pres">
      <dgm:prSet presAssocID="{9613F409-F8E6-4E1D-A6E5-AD5D3B91CF91}" presName="spaceBetweenRectangles" presStyleCnt="0"/>
      <dgm:spPr/>
    </dgm:pt>
    <dgm:pt modelId="{095A7227-ACF0-4C1F-91A4-1C2DA21C5DF6}" type="pres">
      <dgm:prSet presAssocID="{78FD906E-8943-4E3B-A2D9-C602AE828E26}" presName="parentLin" presStyleCnt="0"/>
      <dgm:spPr/>
    </dgm:pt>
    <dgm:pt modelId="{62EAAB87-A7AF-4062-9ACE-8075624906A4}" type="pres">
      <dgm:prSet presAssocID="{78FD906E-8943-4E3B-A2D9-C602AE828E26}" presName="parentLeftMargin" presStyleLbl="node1" presStyleIdx="1" presStyleCnt="5"/>
      <dgm:spPr/>
      <dgm:t>
        <a:bodyPr/>
        <a:lstStyle/>
        <a:p>
          <a:endParaRPr lang="zh-CN" altLang="en-US"/>
        </a:p>
      </dgm:t>
    </dgm:pt>
    <dgm:pt modelId="{5B239C79-AA02-4151-A217-1BD363E225E4}" type="pres">
      <dgm:prSet presAssocID="{78FD906E-8943-4E3B-A2D9-C602AE828E26}" presName="parentText" presStyleLbl="node1" presStyleIdx="2" presStyleCnt="5">
        <dgm:presLayoutVars>
          <dgm:chMax val="0"/>
          <dgm:bulletEnabled val="1"/>
        </dgm:presLayoutVars>
      </dgm:prSet>
      <dgm:spPr/>
      <dgm:t>
        <a:bodyPr/>
        <a:lstStyle/>
        <a:p>
          <a:endParaRPr lang="zh-CN" altLang="en-US"/>
        </a:p>
      </dgm:t>
    </dgm:pt>
    <dgm:pt modelId="{E5932D50-8F55-4951-A082-1F5C6EC34EA8}" type="pres">
      <dgm:prSet presAssocID="{78FD906E-8943-4E3B-A2D9-C602AE828E26}" presName="negativeSpace" presStyleCnt="0"/>
      <dgm:spPr/>
    </dgm:pt>
    <dgm:pt modelId="{374528E2-4FD0-4C6D-B9BC-57DFC8144486}" type="pres">
      <dgm:prSet presAssocID="{78FD906E-8943-4E3B-A2D9-C602AE828E26}" presName="childText" presStyleLbl="conFgAcc1" presStyleIdx="2" presStyleCnt="5">
        <dgm:presLayoutVars>
          <dgm:bulletEnabled val="1"/>
        </dgm:presLayoutVars>
      </dgm:prSet>
      <dgm:spPr/>
    </dgm:pt>
    <dgm:pt modelId="{A5649A28-5215-42F4-91EC-022F344A1D2C}" type="pres">
      <dgm:prSet presAssocID="{AA906C64-9B3A-42BC-8603-65C181E4F40C}" presName="spaceBetweenRectangles" presStyleCnt="0"/>
      <dgm:spPr/>
    </dgm:pt>
    <dgm:pt modelId="{4DC6E4A0-49BA-4ACE-94F0-371A8466F925}" type="pres">
      <dgm:prSet presAssocID="{0EBF89E5-E907-450F-9EA4-B8A420ED1521}" presName="parentLin" presStyleCnt="0"/>
      <dgm:spPr/>
    </dgm:pt>
    <dgm:pt modelId="{393284B6-A6ED-4D33-8E36-2D3580BD0453}" type="pres">
      <dgm:prSet presAssocID="{0EBF89E5-E907-450F-9EA4-B8A420ED1521}" presName="parentLeftMargin" presStyleLbl="node1" presStyleIdx="2" presStyleCnt="5"/>
      <dgm:spPr/>
      <dgm:t>
        <a:bodyPr/>
        <a:lstStyle/>
        <a:p>
          <a:endParaRPr lang="zh-CN" altLang="en-US"/>
        </a:p>
      </dgm:t>
    </dgm:pt>
    <dgm:pt modelId="{E623248F-0AD4-4F55-8DF0-FCFD8A231C01}" type="pres">
      <dgm:prSet presAssocID="{0EBF89E5-E907-450F-9EA4-B8A420ED1521}" presName="parentText" presStyleLbl="node1" presStyleIdx="3" presStyleCnt="5">
        <dgm:presLayoutVars>
          <dgm:chMax val="0"/>
          <dgm:bulletEnabled val="1"/>
        </dgm:presLayoutVars>
      </dgm:prSet>
      <dgm:spPr/>
      <dgm:t>
        <a:bodyPr/>
        <a:lstStyle/>
        <a:p>
          <a:endParaRPr lang="zh-CN" altLang="en-US"/>
        </a:p>
      </dgm:t>
    </dgm:pt>
    <dgm:pt modelId="{6F374AA3-F5AA-4E18-941F-F946B7CCEFF8}" type="pres">
      <dgm:prSet presAssocID="{0EBF89E5-E907-450F-9EA4-B8A420ED1521}" presName="negativeSpace" presStyleCnt="0"/>
      <dgm:spPr/>
    </dgm:pt>
    <dgm:pt modelId="{01FE9AF5-5F78-4142-8F73-C8D85B837ECA}" type="pres">
      <dgm:prSet presAssocID="{0EBF89E5-E907-450F-9EA4-B8A420ED1521}" presName="childText" presStyleLbl="conFgAcc1" presStyleIdx="3" presStyleCnt="5">
        <dgm:presLayoutVars>
          <dgm:bulletEnabled val="1"/>
        </dgm:presLayoutVars>
      </dgm:prSet>
      <dgm:spPr/>
    </dgm:pt>
    <dgm:pt modelId="{213D05E7-DBA9-4BCB-AD3E-2AF1DCAE74B9}" type="pres">
      <dgm:prSet presAssocID="{2954EFEB-2DCF-41FE-B26B-E6BB2D8A0F4E}" presName="spaceBetweenRectangles" presStyleCnt="0"/>
      <dgm:spPr/>
    </dgm:pt>
    <dgm:pt modelId="{D95E9271-F176-44E6-B6B5-1975A27C7E6F}" type="pres">
      <dgm:prSet presAssocID="{33396589-50EF-4DA3-97D6-9D45C7302E4E}" presName="parentLin" presStyleCnt="0"/>
      <dgm:spPr/>
    </dgm:pt>
    <dgm:pt modelId="{DA0524FD-CF59-4EA1-9AFD-09B0A77367E4}" type="pres">
      <dgm:prSet presAssocID="{33396589-50EF-4DA3-97D6-9D45C7302E4E}" presName="parentLeftMargin" presStyleLbl="node1" presStyleIdx="3" presStyleCnt="5"/>
      <dgm:spPr/>
      <dgm:t>
        <a:bodyPr/>
        <a:lstStyle/>
        <a:p>
          <a:endParaRPr lang="zh-CN" altLang="en-US"/>
        </a:p>
      </dgm:t>
    </dgm:pt>
    <dgm:pt modelId="{17A0A5E8-1CEA-4123-A5C1-948000C6A8C3}" type="pres">
      <dgm:prSet presAssocID="{33396589-50EF-4DA3-97D6-9D45C7302E4E}" presName="parentText" presStyleLbl="node1" presStyleIdx="4" presStyleCnt="5">
        <dgm:presLayoutVars>
          <dgm:chMax val="0"/>
          <dgm:bulletEnabled val="1"/>
        </dgm:presLayoutVars>
      </dgm:prSet>
      <dgm:spPr/>
      <dgm:t>
        <a:bodyPr/>
        <a:lstStyle/>
        <a:p>
          <a:endParaRPr lang="zh-CN" altLang="en-US"/>
        </a:p>
      </dgm:t>
    </dgm:pt>
    <dgm:pt modelId="{1CD27010-CDA0-495E-B73D-235D9C1E4234}" type="pres">
      <dgm:prSet presAssocID="{33396589-50EF-4DA3-97D6-9D45C7302E4E}" presName="negativeSpace" presStyleCnt="0"/>
      <dgm:spPr/>
    </dgm:pt>
    <dgm:pt modelId="{8B90C8DB-B30F-4C55-8887-48864C67C492}" type="pres">
      <dgm:prSet presAssocID="{33396589-50EF-4DA3-97D6-9D45C7302E4E}" presName="childText" presStyleLbl="conFgAcc1" presStyleIdx="4" presStyleCnt="5">
        <dgm:presLayoutVars>
          <dgm:bulletEnabled val="1"/>
        </dgm:presLayoutVars>
      </dgm:prSet>
      <dgm:spPr/>
    </dgm:pt>
  </dgm:ptLst>
  <dgm:cxnLst>
    <dgm:cxn modelId="{CF0778EB-F3DB-4884-810E-A8CF2F6C9111}" type="presOf" srcId="{59E3E29A-C26E-4345-8EBE-1274F2C15BFC}" destId="{4CFB0F36-3C0F-44DA-A0C0-226C7A81D879}" srcOrd="0" destOrd="0" presId="urn:microsoft.com/office/officeart/2005/8/layout/list1"/>
    <dgm:cxn modelId="{5D70924A-3825-450A-B4C6-41F0B8147E49}" srcId="{59E3E29A-C26E-4345-8EBE-1274F2C15BFC}" destId="{78FD906E-8943-4E3B-A2D9-C602AE828E26}" srcOrd="2" destOrd="0" parTransId="{A025BD73-450C-414F-A23F-F36A445520F8}" sibTransId="{AA906C64-9B3A-42BC-8603-65C181E4F40C}"/>
    <dgm:cxn modelId="{C78C3C7F-9108-4174-91B4-8A38BDF4C781}" type="presOf" srcId="{78FD906E-8943-4E3B-A2D9-C602AE828E26}" destId="{5B239C79-AA02-4151-A217-1BD363E225E4}" srcOrd="1" destOrd="0" presId="urn:microsoft.com/office/officeart/2005/8/layout/list1"/>
    <dgm:cxn modelId="{43F55DE4-2DF8-431C-857F-E6203F7FE945}" srcId="{59E3E29A-C26E-4345-8EBE-1274F2C15BFC}" destId="{33396589-50EF-4DA3-97D6-9D45C7302E4E}" srcOrd="4" destOrd="0" parTransId="{3AAFFDBF-1DE2-457C-8916-1275FBDD5591}" sibTransId="{D4320C00-6B4C-4E81-9FC6-25731044D600}"/>
    <dgm:cxn modelId="{0A294D2C-F679-42C2-841F-7B17629CEADB}" type="presOf" srcId="{E2925179-04BF-4653-98AE-729B2363D565}" destId="{E0514E1A-896D-416D-95C7-3289CA353018}" srcOrd="0" destOrd="0" presId="urn:microsoft.com/office/officeart/2005/8/layout/list1"/>
    <dgm:cxn modelId="{B5A3259D-6580-4D40-B58C-DF883D6DE7C7}" type="presOf" srcId="{0EBF89E5-E907-450F-9EA4-B8A420ED1521}" destId="{393284B6-A6ED-4D33-8E36-2D3580BD0453}" srcOrd="0" destOrd="0" presId="urn:microsoft.com/office/officeart/2005/8/layout/list1"/>
    <dgm:cxn modelId="{458C7F5D-8A86-4425-B3DD-83E592C49E15}" srcId="{59E3E29A-C26E-4345-8EBE-1274F2C15BFC}" destId="{0EBF89E5-E907-450F-9EA4-B8A420ED1521}" srcOrd="3" destOrd="0" parTransId="{E2D0D00A-7D27-46FB-8B15-587B06CEAB17}" sibTransId="{2954EFEB-2DCF-41FE-B26B-E6BB2D8A0F4E}"/>
    <dgm:cxn modelId="{C5CD37F1-F3BC-4CEE-89BE-2C97080DB075}" type="presOf" srcId="{1781D318-E2E0-427D-94F1-A832E3007899}" destId="{0D0C3453-2AF9-488F-AB61-B778885E2A96}" srcOrd="0" destOrd="0" presId="urn:microsoft.com/office/officeart/2005/8/layout/list1"/>
    <dgm:cxn modelId="{5B1526E3-9E1D-4B81-BA0F-24AC6AFF7FCA}" srcId="{59E3E29A-C26E-4345-8EBE-1274F2C15BFC}" destId="{1781D318-E2E0-427D-94F1-A832E3007899}" srcOrd="0" destOrd="0" parTransId="{9EEBEBA2-FD79-4986-BCC3-9DF6348A9108}" sibTransId="{6AA33812-5B08-4E22-BB9A-BD495962137D}"/>
    <dgm:cxn modelId="{426BF893-7A1A-4B03-B210-3396D0FFF915}" type="presOf" srcId="{33396589-50EF-4DA3-97D6-9D45C7302E4E}" destId="{17A0A5E8-1CEA-4123-A5C1-948000C6A8C3}" srcOrd="1" destOrd="0" presId="urn:microsoft.com/office/officeart/2005/8/layout/list1"/>
    <dgm:cxn modelId="{CF98F6E8-9C3B-4F55-B355-430EC62F2319}" type="presOf" srcId="{E2925179-04BF-4653-98AE-729B2363D565}" destId="{241C5CA4-57CD-4400-B8C2-3322E1958CA1}" srcOrd="1" destOrd="0" presId="urn:microsoft.com/office/officeart/2005/8/layout/list1"/>
    <dgm:cxn modelId="{9560BE34-D4F6-43A5-94CF-9D6357FB4085}" srcId="{59E3E29A-C26E-4345-8EBE-1274F2C15BFC}" destId="{E2925179-04BF-4653-98AE-729B2363D565}" srcOrd="1" destOrd="0" parTransId="{3E39AC41-839D-4915-800C-10DB4EE43D8F}" sibTransId="{9613F409-F8E6-4E1D-A6E5-AD5D3B91CF91}"/>
    <dgm:cxn modelId="{97EAEDAE-DDFB-4144-84A0-04D5AEB3DA60}" type="presOf" srcId="{33396589-50EF-4DA3-97D6-9D45C7302E4E}" destId="{DA0524FD-CF59-4EA1-9AFD-09B0A77367E4}" srcOrd="0" destOrd="0" presId="urn:microsoft.com/office/officeart/2005/8/layout/list1"/>
    <dgm:cxn modelId="{DE5F54DB-1A16-4373-8657-2383BB2ED153}" type="presOf" srcId="{0EBF89E5-E907-450F-9EA4-B8A420ED1521}" destId="{E623248F-0AD4-4F55-8DF0-FCFD8A231C01}" srcOrd="1" destOrd="0" presId="urn:microsoft.com/office/officeart/2005/8/layout/list1"/>
    <dgm:cxn modelId="{974649F6-8913-4B15-A18E-81103F195DD6}" type="presOf" srcId="{1781D318-E2E0-427D-94F1-A832E3007899}" destId="{A5957FBF-4500-4B32-B0FD-EA010F1DE3A9}" srcOrd="1" destOrd="0" presId="urn:microsoft.com/office/officeart/2005/8/layout/list1"/>
    <dgm:cxn modelId="{0459D840-C1C3-406D-BC7B-DC757C58921D}" type="presOf" srcId="{78FD906E-8943-4E3B-A2D9-C602AE828E26}" destId="{62EAAB87-A7AF-4062-9ACE-8075624906A4}" srcOrd="0" destOrd="0" presId="urn:microsoft.com/office/officeart/2005/8/layout/list1"/>
    <dgm:cxn modelId="{03F4FFC7-6562-47F1-9DD2-4413F3F4ABC8}" type="presParOf" srcId="{4CFB0F36-3C0F-44DA-A0C0-226C7A81D879}" destId="{5ACB30F9-FDF5-48DA-A688-1F3146388A14}" srcOrd="0" destOrd="0" presId="urn:microsoft.com/office/officeart/2005/8/layout/list1"/>
    <dgm:cxn modelId="{C62AC011-59B1-4523-AFF0-99F57909BC96}" type="presParOf" srcId="{5ACB30F9-FDF5-48DA-A688-1F3146388A14}" destId="{0D0C3453-2AF9-488F-AB61-B778885E2A96}" srcOrd="0" destOrd="0" presId="urn:microsoft.com/office/officeart/2005/8/layout/list1"/>
    <dgm:cxn modelId="{A19B443C-CB62-4179-B955-FCB029456951}" type="presParOf" srcId="{5ACB30F9-FDF5-48DA-A688-1F3146388A14}" destId="{A5957FBF-4500-4B32-B0FD-EA010F1DE3A9}" srcOrd="1" destOrd="0" presId="urn:microsoft.com/office/officeart/2005/8/layout/list1"/>
    <dgm:cxn modelId="{50CD5793-CD72-4CEF-B5EE-0E65554D1545}" type="presParOf" srcId="{4CFB0F36-3C0F-44DA-A0C0-226C7A81D879}" destId="{6836C96B-1ACF-4AC0-892E-FCB940DA2CC8}" srcOrd="1" destOrd="0" presId="urn:microsoft.com/office/officeart/2005/8/layout/list1"/>
    <dgm:cxn modelId="{D6CA3E3E-000E-4EF2-9DC5-605FC990FA42}" type="presParOf" srcId="{4CFB0F36-3C0F-44DA-A0C0-226C7A81D879}" destId="{1D7AFDC5-2A64-4B22-AF5E-D030058C3ED6}" srcOrd="2" destOrd="0" presId="urn:microsoft.com/office/officeart/2005/8/layout/list1"/>
    <dgm:cxn modelId="{9A4204D5-2C9D-47F9-8E2A-F4102B86EBE0}" type="presParOf" srcId="{4CFB0F36-3C0F-44DA-A0C0-226C7A81D879}" destId="{A8031232-219F-4D4B-9C7E-2C1029759605}" srcOrd="3" destOrd="0" presId="urn:microsoft.com/office/officeart/2005/8/layout/list1"/>
    <dgm:cxn modelId="{829435D1-F5CE-4779-9D08-38EB371B5D64}" type="presParOf" srcId="{4CFB0F36-3C0F-44DA-A0C0-226C7A81D879}" destId="{1718078F-592B-4F04-A69F-64A15B651C5B}" srcOrd="4" destOrd="0" presId="urn:microsoft.com/office/officeart/2005/8/layout/list1"/>
    <dgm:cxn modelId="{B07AAA68-1317-4A7A-A74A-EB00E81EA365}" type="presParOf" srcId="{1718078F-592B-4F04-A69F-64A15B651C5B}" destId="{E0514E1A-896D-416D-95C7-3289CA353018}" srcOrd="0" destOrd="0" presId="urn:microsoft.com/office/officeart/2005/8/layout/list1"/>
    <dgm:cxn modelId="{ABFD4DC8-125E-4316-BBD2-B2CCDE2C6394}" type="presParOf" srcId="{1718078F-592B-4F04-A69F-64A15B651C5B}" destId="{241C5CA4-57CD-4400-B8C2-3322E1958CA1}" srcOrd="1" destOrd="0" presId="urn:microsoft.com/office/officeart/2005/8/layout/list1"/>
    <dgm:cxn modelId="{C293EFC8-E55B-4AD6-8080-B6A56970BD27}" type="presParOf" srcId="{4CFB0F36-3C0F-44DA-A0C0-226C7A81D879}" destId="{4B95671C-D667-4BC4-A6DC-12468B055881}" srcOrd="5" destOrd="0" presId="urn:microsoft.com/office/officeart/2005/8/layout/list1"/>
    <dgm:cxn modelId="{B8A43AA1-7DFE-4CF6-99D9-FE3E63E1B455}" type="presParOf" srcId="{4CFB0F36-3C0F-44DA-A0C0-226C7A81D879}" destId="{A3EA0C16-4C25-4A6C-8439-56018FA073DB}" srcOrd="6" destOrd="0" presId="urn:microsoft.com/office/officeart/2005/8/layout/list1"/>
    <dgm:cxn modelId="{CD587B96-7847-4C63-9C73-87D1265B65BE}" type="presParOf" srcId="{4CFB0F36-3C0F-44DA-A0C0-226C7A81D879}" destId="{4F536A2D-578C-4CB6-8719-A624E32701A8}" srcOrd="7" destOrd="0" presId="urn:microsoft.com/office/officeart/2005/8/layout/list1"/>
    <dgm:cxn modelId="{7FF96DAE-04E3-4434-BAF9-7F6EF7E3B1CC}" type="presParOf" srcId="{4CFB0F36-3C0F-44DA-A0C0-226C7A81D879}" destId="{095A7227-ACF0-4C1F-91A4-1C2DA21C5DF6}" srcOrd="8" destOrd="0" presId="urn:microsoft.com/office/officeart/2005/8/layout/list1"/>
    <dgm:cxn modelId="{92184322-3BF0-4EFD-8FB7-9E077A07CC5D}" type="presParOf" srcId="{095A7227-ACF0-4C1F-91A4-1C2DA21C5DF6}" destId="{62EAAB87-A7AF-4062-9ACE-8075624906A4}" srcOrd="0" destOrd="0" presId="urn:microsoft.com/office/officeart/2005/8/layout/list1"/>
    <dgm:cxn modelId="{273EB3D8-07EA-45A5-8C05-6943084B40DE}" type="presParOf" srcId="{095A7227-ACF0-4C1F-91A4-1C2DA21C5DF6}" destId="{5B239C79-AA02-4151-A217-1BD363E225E4}" srcOrd="1" destOrd="0" presId="urn:microsoft.com/office/officeart/2005/8/layout/list1"/>
    <dgm:cxn modelId="{B5059F18-42C2-4957-BEC5-3A441C097D76}" type="presParOf" srcId="{4CFB0F36-3C0F-44DA-A0C0-226C7A81D879}" destId="{E5932D50-8F55-4951-A082-1F5C6EC34EA8}" srcOrd="9" destOrd="0" presId="urn:microsoft.com/office/officeart/2005/8/layout/list1"/>
    <dgm:cxn modelId="{24AC866B-F395-4722-88AA-2395A52C18F4}" type="presParOf" srcId="{4CFB0F36-3C0F-44DA-A0C0-226C7A81D879}" destId="{374528E2-4FD0-4C6D-B9BC-57DFC8144486}" srcOrd="10" destOrd="0" presId="urn:microsoft.com/office/officeart/2005/8/layout/list1"/>
    <dgm:cxn modelId="{C673B8B5-E5CE-4A2F-9F24-92A88F04F417}" type="presParOf" srcId="{4CFB0F36-3C0F-44DA-A0C0-226C7A81D879}" destId="{A5649A28-5215-42F4-91EC-022F344A1D2C}" srcOrd="11" destOrd="0" presId="urn:microsoft.com/office/officeart/2005/8/layout/list1"/>
    <dgm:cxn modelId="{CB4814D4-2EF3-4A84-9677-C8A4CDCF713E}" type="presParOf" srcId="{4CFB0F36-3C0F-44DA-A0C0-226C7A81D879}" destId="{4DC6E4A0-49BA-4ACE-94F0-371A8466F925}" srcOrd="12" destOrd="0" presId="urn:microsoft.com/office/officeart/2005/8/layout/list1"/>
    <dgm:cxn modelId="{BE0F9220-7F4B-4C1B-9912-AFE95DE91DE0}" type="presParOf" srcId="{4DC6E4A0-49BA-4ACE-94F0-371A8466F925}" destId="{393284B6-A6ED-4D33-8E36-2D3580BD0453}" srcOrd="0" destOrd="0" presId="urn:microsoft.com/office/officeart/2005/8/layout/list1"/>
    <dgm:cxn modelId="{8E3EAE85-A5C4-4201-9A4A-1634F9FD20BB}" type="presParOf" srcId="{4DC6E4A0-49BA-4ACE-94F0-371A8466F925}" destId="{E623248F-0AD4-4F55-8DF0-FCFD8A231C01}" srcOrd="1" destOrd="0" presId="urn:microsoft.com/office/officeart/2005/8/layout/list1"/>
    <dgm:cxn modelId="{F81D55F0-526B-4C62-AA56-134627AD31B3}" type="presParOf" srcId="{4CFB0F36-3C0F-44DA-A0C0-226C7A81D879}" destId="{6F374AA3-F5AA-4E18-941F-F946B7CCEFF8}" srcOrd="13" destOrd="0" presId="urn:microsoft.com/office/officeart/2005/8/layout/list1"/>
    <dgm:cxn modelId="{CE077365-CBD6-400B-B925-72ADF75B3277}" type="presParOf" srcId="{4CFB0F36-3C0F-44DA-A0C0-226C7A81D879}" destId="{01FE9AF5-5F78-4142-8F73-C8D85B837ECA}" srcOrd="14" destOrd="0" presId="urn:microsoft.com/office/officeart/2005/8/layout/list1"/>
    <dgm:cxn modelId="{07E15CF9-E860-41F7-84DC-0096FF427910}" type="presParOf" srcId="{4CFB0F36-3C0F-44DA-A0C0-226C7A81D879}" destId="{213D05E7-DBA9-4BCB-AD3E-2AF1DCAE74B9}" srcOrd="15" destOrd="0" presId="urn:microsoft.com/office/officeart/2005/8/layout/list1"/>
    <dgm:cxn modelId="{34CA01FD-08C8-4246-BA26-EB29497DBD16}" type="presParOf" srcId="{4CFB0F36-3C0F-44DA-A0C0-226C7A81D879}" destId="{D95E9271-F176-44E6-B6B5-1975A27C7E6F}" srcOrd="16" destOrd="0" presId="urn:microsoft.com/office/officeart/2005/8/layout/list1"/>
    <dgm:cxn modelId="{64615813-D9F2-4409-A914-D83E80B67371}" type="presParOf" srcId="{D95E9271-F176-44E6-B6B5-1975A27C7E6F}" destId="{DA0524FD-CF59-4EA1-9AFD-09B0A77367E4}" srcOrd="0" destOrd="0" presId="urn:microsoft.com/office/officeart/2005/8/layout/list1"/>
    <dgm:cxn modelId="{5ACEEF52-7CD1-4777-882B-AD527E8954A5}" type="presParOf" srcId="{D95E9271-F176-44E6-B6B5-1975A27C7E6F}" destId="{17A0A5E8-1CEA-4123-A5C1-948000C6A8C3}" srcOrd="1" destOrd="0" presId="urn:microsoft.com/office/officeart/2005/8/layout/list1"/>
    <dgm:cxn modelId="{5ECE65F2-D511-41C6-9FD7-7494E86C7BC3}" type="presParOf" srcId="{4CFB0F36-3C0F-44DA-A0C0-226C7A81D879}" destId="{1CD27010-CDA0-495E-B73D-235D9C1E4234}" srcOrd="17" destOrd="0" presId="urn:microsoft.com/office/officeart/2005/8/layout/list1"/>
    <dgm:cxn modelId="{86DECC50-FEB7-456C-B7EE-FBA33514FF03}" type="presParOf" srcId="{4CFB0F36-3C0F-44DA-A0C0-226C7A81D879}" destId="{8B90C8DB-B30F-4C55-8887-48864C67C492}"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F3C6665-F2C7-469E-A2C6-96C5BEB60C50}" type="doc">
      <dgm:prSet loTypeId="urn:microsoft.com/office/officeart/2005/8/layout/matrix3" loCatId="matrix" qsTypeId="urn:microsoft.com/office/officeart/2005/8/quickstyle/simple1" qsCatId="simple" csTypeId="urn:microsoft.com/office/officeart/2005/8/colors/accent1_2" csCatId="accent1"/>
      <dgm:spPr/>
      <dgm:t>
        <a:bodyPr/>
        <a:lstStyle/>
        <a:p>
          <a:endParaRPr lang="zh-CN" altLang="en-US"/>
        </a:p>
      </dgm:t>
    </dgm:pt>
    <dgm:pt modelId="{22EE7825-766D-49FD-A48B-CF9370302E66}">
      <dgm:prSet custT="1"/>
      <dgm:spPr/>
      <dgm:t>
        <a:bodyPr/>
        <a:lstStyle/>
        <a:p>
          <a:pPr rtl="0"/>
          <a:r>
            <a:rPr lang="zh-CN" altLang="en-US" sz="2400" b="1" smtClean="0">
              <a:latin typeface="微软雅黑" pitchFamily="34" charset="-122"/>
              <a:ea typeface="微软雅黑" pitchFamily="34" charset="-122"/>
            </a:rPr>
            <a:t>区域型</a:t>
          </a:r>
          <a:endParaRPr lang="zh-CN" altLang="en-US" sz="2400" b="1">
            <a:latin typeface="微软雅黑" pitchFamily="34" charset="-122"/>
            <a:ea typeface="微软雅黑" pitchFamily="34" charset="-122"/>
          </a:endParaRPr>
        </a:p>
      </dgm:t>
    </dgm:pt>
    <dgm:pt modelId="{9981FBF7-02DE-43D8-94BA-706E8C862D21}" type="parTrans" cxnId="{C692E78A-C292-4A02-BC41-6E393F6AAE8F}">
      <dgm:prSet/>
      <dgm:spPr/>
      <dgm:t>
        <a:bodyPr/>
        <a:lstStyle/>
        <a:p>
          <a:endParaRPr lang="zh-CN" altLang="en-US" sz="1400" b="1">
            <a:latin typeface="微软雅黑" pitchFamily="34" charset="-122"/>
            <a:ea typeface="微软雅黑" pitchFamily="34" charset="-122"/>
          </a:endParaRPr>
        </a:p>
      </dgm:t>
    </dgm:pt>
    <dgm:pt modelId="{24B6FDCD-58C9-473C-9A78-1BD8CE359A1A}" type="sibTrans" cxnId="{C692E78A-C292-4A02-BC41-6E393F6AAE8F}">
      <dgm:prSet/>
      <dgm:spPr/>
      <dgm:t>
        <a:bodyPr/>
        <a:lstStyle/>
        <a:p>
          <a:endParaRPr lang="zh-CN" altLang="en-US" sz="1400" b="1">
            <a:latin typeface="微软雅黑" pitchFamily="34" charset="-122"/>
            <a:ea typeface="微软雅黑" pitchFamily="34" charset="-122"/>
          </a:endParaRPr>
        </a:p>
      </dgm:t>
    </dgm:pt>
    <dgm:pt modelId="{2D686B09-8499-424A-9A4F-3633E6BDBE55}">
      <dgm:prSet custT="1"/>
      <dgm:spPr/>
      <dgm:t>
        <a:bodyPr/>
        <a:lstStyle/>
        <a:p>
          <a:pPr rtl="0"/>
          <a:r>
            <a:rPr lang="zh-CN" altLang="en-US" sz="2400" b="1" smtClean="0">
              <a:latin typeface="微软雅黑" pitchFamily="34" charset="-122"/>
              <a:ea typeface="微软雅黑" pitchFamily="34" charset="-122"/>
            </a:rPr>
            <a:t>产品型</a:t>
          </a:r>
          <a:endParaRPr lang="zh-CN" altLang="en-US" sz="2400" b="1">
            <a:latin typeface="微软雅黑" pitchFamily="34" charset="-122"/>
            <a:ea typeface="微软雅黑" pitchFamily="34" charset="-122"/>
          </a:endParaRPr>
        </a:p>
      </dgm:t>
    </dgm:pt>
    <dgm:pt modelId="{528C56F2-01D7-4226-8CF0-1BC71EE8A1EA}" type="parTrans" cxnId="{A7FF55D6-25B5-48E9-9307-E8DBAD215E95}">
      <dgm:prSet/>
      <dgm:spPr/>
      <dgm:t>
        <a:bodyPr/>
        <a:lstStyle/>
        <a:p>
          <a:endParaRPr lang="zh-CN" altLang="en-US" sz="1400" b="1">
            <a:latin typeface="微软雅黑" pitchFamily="34" charset="-122"/>
            <a:ea typeface="微软雅黑" pitchFamily="34" charset="-122"/>
          </a:endParaRPr>
        </a:p>
      </dgm:t>
    </dgm:pt>
    <dgm:pt modelId="{2134BC94-B7EA-4963-86EE-7BA9DCD2E670}" type="sibTrans" cxnId="{A7FF55D6-25B5-48E9-9307-E8DBAD215E95}">
      <dgm:prSet/>
      <dgm:spPr/>
      <dgm:t>
        <a:bodyPr/>
        <a:lstStyle/>
        <a:p>
          <a:endParaRPr lang="zh-CN" altLang="en-US" sz="1400" b="1">
            <a:latin typeface="微软雅黑" pitchFamily="34" charset="-122"/>
            <a:ea typeface="微软雅黑" pitchFamily="34" charset="-122"/>
          </a:endParaRPr>
        </a:p>
      </dgm:t>
    </dgm:pt>
    <dgm:pt modelId="{13C36566-35B4-4CA2-A5BE-EFF91A901ADF}">
      <dgm:prSet custT="1"/>
      <dgm:spPr/>
      <dgm:t>
        <a:bodyPr/>
        <a:lstStyle/>
        <a:p>
          <a:pPr rtl="0"/>
          <a:r>
            <a:rPr lang="zh-CN" altLang="en-US" sz="2400" b="1" smtClean="0">
              <a:latin typeface="微软雅黑" pitchFamily="34" charset="-122"/>
              <a:ea typeface="微软雅黑" pitchFamily="34" charset="-122"/>
            </a:rPr>
            <a:t>顾客型</a:t>
          </a:r>
          <a:endParaRPr lang="zh-CN" altLang="en-US" sz="2400" b="1">
            <a:latin typeface="微软雅黑" pitchFamily="34" charset="-122"/>
            <a:ea typeface="微软雅黑" pitchFamily="34" charset="-122"/>
          </a:endParaRPr>
        </a:p>
      </dgm:t>
    </dgm:pt>
    <dgm:pt modelId="{B9052495-A471-4B9E-9E8D-EB9EFCAE79A0}" type="parTrans" cxnId="{299978CC-56F2-41CE-B759-9EFCD38E795A}">
      <dgm:prSet/>
      <dgm:spPr/>
      <dgm:t>
        <a:bodyPr/>
        <a:lstStyle/>
        <a:p>
          <a:endParaRPr lang="zh-CN" altLang="en-US" sz="1400" b="1">
            <a:latin typeface="微软雅黑" pitchFamily="34" charset="-122"/>
            <a:ea typeface="微软雅黑" pitchFamily="34" charset="-122"/>
          </a:endParaRPr>
        </a:p>
      </dgm:t>
    </dgm:pt>
    <dgm:pt modelId="{34FA00EF-D40D-468A-BB7E-1D2F2949B79B}" type="sibTrans" cxnId="{299978CC-56F2-41CE-B759-9EFCD38E795A}">
      <dgm:prSet/>
      <dgm:spPr/>
      <dgm:t>
        <a:bodyPr/>
        <a:lstStyle/>
        <a:p>
          <a:endParaRPr lang="zh-CN" altLang="en-US" sz="1400" b="1">
            <a:latin typeface="微软雅黑" pitchFamily="34" charset="-122"/>
            <a:ea typeface="微软雅黑" pitchFamily="34" charset="-122"/>
          </a:endParaRPr>
        </a:p>
      </dgm:t>
    </dgm:pt>
    <dgm:pt modelId="{F182F45B-CA8C-4497-87F8-19C784FF4F55}">
      <dgm:prSet custT="1"/>
      <dgm:spPr/>
      <dgm:t>
        <a:bodyPr/>
        <a:lstStyle/>
        <a:p>
          <a:pPr rtl="0"/>
          <a:r>
            <a:rPr lang="zh-CN" altLang="en-US" sz="2400" b="1" smtClean="0">
              <a:latin typeface="微软雅黑" pitchFamily="34" charset="-122"/>
              <a:ea typeface="微软雅黑" pitchFamily="34" charset="-122"/>
            </a:rPr>
            <a:t>复合型</a:t>
          </a:r>
          <a:endParaRPr lang="zh-CN" altLang="en-US" sz="2400" b="1">
            <a:latin typeface="微软雅黑" pitchFamily="34" charset="-122"/>
            <a:ea typeface="微软雅黑" pitchFamily="34" charset="-122"/>
          </a:endParaRPr>
        </a:p>
      </dgm:t>
    </dgm:pt>
    <dgm:pt modelId="{DC4F7AC8-3C0F-4576-BBEA-4A1C4AF3258F}" type="parTrans" cxnId="{4C86A12C-CE5C-4432-BFCC-F19F25DA65DE}">
      <dgm:prSet/>
      <dgm:spPr/>
      <dgm:t>
        <a:bodyPr/>
        <a:lstStyle/>
        <a:p>
          <a:endParaRPr lang="zh-CN" altLang="en-US" sz="1400" b="1">
            <a:latin typeface="微软雅黑" pitchFamily="34" charset="-122"/>
            <a:ea typeface="微软雅黑" pitchFamily="34" charset="-122"/>
          </a:endParaRPr>
        </a:p>
      </dgm:t>
    </dgm:pt>
    <dgm:pt modelId="{30CE72BA-8234-4709-9D51-F01D82EC93EA}" type="sibTrans" cxnId="{4C86A12C-CE5C-4432-BFCC-F19F25DA65DE}">
      <dgm:prSet/>
      <dgm:spPr/>
      <dgm:t>
        <a:bodyPr/>
        <a:lstStyle/>
        <a:p>
          <a:endParaRPr lang="zh-CN" altLang="en-US" sz="1400" b="1">
            <a:latin typeface="微软雅黑" pitchFamily="34" charset="-122"/>
            <a:ea typeface="微软雅黑" pitchFamily="34" charset="-122"/>
          </a:endParaRPr>
        </a:p>
      </dgm:t>
    </dgm:pt>
    <dgm:pt modelId="{8E5049FE-E86A-4DFD-AC9E-24DCE6AB40C0}" type="pres">
      <dgm:prSet presAssocID="{AF3C6665-F2C7-469E-A2C6-96C5BEB60C50}" presName="matrix" presStyleCnt="0">
        <dgm:presLayoutVars>
          <dgm:chMax val="1"/>
          <dgm:dir/>
          <dgm:resizeHandles val="exact"/>
        </dgm:presLayoutVars>
      </dgm:prSet>
      <dgm:spPr/>
      <dgm:t>
        <a:bodyPr/>
        <a:lstStyle/>
        <a:p>
          <a:endParaRPr lang="zh-CN" altLang="en-US"/>
        </a:p>
      </dgm:t>
    </dgm:pt>
    <dgm:pt modelId="{5E1D2606-89FF-46BF-849B-CAA6494347D2}" type="pres">
      <dgm:prSet presAssocID="{AF3C6665-F2C7-469E-A2C6-96C5BEB60C50}" presName="diamond" presStyleLbl="bgShp" presStyleIdx="0" presStyleCnt="1"/>
      <dgm:spPr/>
    </dgm:pt>
    <dgm:pt modelId="{C7459CC8-D433-4883-B8E4-CE9524CCD343}" type="pres">
      <dgm:prSet presAssocID="{AF3C6665-F2C7-469E-A2C6-96C5BEB60C50}" presName="quad1" presStyleLbl="node1" presStyleIdx="0" presStyleCnt="4">
        <dgm:presLayoutVars>
          <dgm:chMax val="0"/>
          <dgm:chPref val="0"/>
          <dgm:bulletEnabled val="1"/>
        </dgm:presLayoutVars>
      </dgm:prSet>
      <dgm:spPr/>
      <dgm:t>
        <a:bodyPr/>
        <a:lstStyle/>
        <a:p>
          <a:endParaRPr lang="zh-CN" altLang="en-US"/>
        </a:p>
      </dgm:t>
    </dgm:pt>
    <dgm:pt modelId="{193C63AA-6405-4559-A6F3-0C44EDB5BB04}" type="pres">
      <dgm:prSet presAssocID="{AF3C6665-F2C7-469E-A2C6-96C5BEB60C50}" presName="quad2" presStyleLbl="node1" presStyleIdx="1" presStyleCnt="4">
        <dgm:presLayoutVars>
          <dgm:chMax val="0"/>
          <dgm:chPref val="0"/>
          <dgm:bulletEnabled val="1"/>
        </dgm:presLayoutVars>
      </dgm:prSet>
      <dgm:spPr/>
      <dgm:t>
        <a:bodyPr/>
        <a:lstStyle/>
        <a:p>
          <a:endParaRPr lang="zh-CN" altLang="en-US"/>
        </a:p>
      </dgm:t>
    </dgm:pt>
    <dgm:pt modelId="{24CA382F-F042-47B4-A621-07DE5B0C58AF}" type="pres">
      <dgm:prSet presAssocID="{AF3C6665-F2C7-469E-A2C6-96C5BEB60C50}" presName="quad3" presStyleLbl="node1" presStyleIdx="2" presStyleCnt="4">
        <dgm:presLayoutVars>
          <dgm:chMax val="0"/>
          <dgm:chPref val="0"/>
          <dgm:bulletEnabled val="1"/>
        </dgm:presLayoutVars>
      </dgm:prSet>
      <dgm:spPr/>
      <dgm:t>
        <a:bodyPr/>
        <a:lstStyle/>
        <a:p>
          <a:endParaRPr lang="zh-CN" altLang="en-US"/>
        </a:p>
      </dgm:t>
    </dgm:pt>
    <dgm:pt modelId="{02D1A323-0400-4CBB-850E-E3987F7BD2CE}" type="pres">
      <dgm:prSet presAssocID="{AF3C6665-F2C7-469E-A2C6-96C5BEB60C50}" presName="quad4" presStyleLbl="node1" presStyleIdx="3" presStyleCnt="4">
        <dgm:presLayoutVars>
          <dgm:chMax val="0"/>
          <dgm:chPref val="0"/>
          <dgm:bulletEnabled val="1"/>
        </dgm:presLayoutVars>
      </dgm:prSet>
      <dgm:spPr/>
      <dgm:t>
        <a:bodyPr/>
        <a:lstStyle/>
        <a:p>
          <a:endParaRPr lang="zh-CN" altLang="en-US"/>
        </a:p>
      </dgm:t>
    </dgm:pt>
  </dgm:ptLst>
  <dgm:cxnLst>
    <dgm:cxn modelId="{C692E78A-C292-4A02-BC41-6E393F6AAE8F}" srcId="{AF3C6665-F2C7-469E-A2C6-96C5BEB60C50}" destId="{22EE7825-766D-49FD-A48B-CF9370302E66}" srcOrd="0" destOrd="0" parTransId="{9981FBF7-02DE-43D8-94BA-706E8C862D21}" sibTransId="{24B6FDCD-58C9-473C-9A78-1BD8CE359A1A}"/>
    <dgm:cxn modelId="{ABDFD287-A6C3-4513-9A06-779ABE043D32}" type="presOf" srcId="{F182F45B-CA8C-4497-87F8-19C784FF4F55}" destId="{02D1A323-0400-4CBB-850E-E3987F7BD2CE}" srcOrd="0" destOrd="0" presId="urn:microsoft.com/office/officeart/2005/8/layout/matrix3"/>
    <dgm:cxn modelId="{D07916FE-6360-45C0-840C-41832BDFC8DA}" type="presOf" srcId="{AF3C6665-F2C7-469E-A2C6-96C5BEB60C50}" destId="{8E5049FE-E86A-4DFD-AC9E-24DCE6AB40C0}" srcOrd="0" destOrd="0" presId="urn:microsoft.com/office/officeart/2005/8/layout/matrix3"/>
    <dgm:cxn modelId="{DFBDBFE3-6B9C-4172-B2D6-F8BB548D813B}" type="presOf" srcId="{22EE7825-766D-49FD-A48B-CF9370302E66}" destId="{C7459CC8-D433-4883-B8E4-CE9524CCD343}" srcOrd="0" destOrd="0" presId="urn:microsoft.com/office/officeart/2005/8/layout/matrix3"/>
    <dgm:cxn modelId="{A7FF55D6-25B5-48E9-9307-E8DBAD215E95}" srcId="{AF3C6665-F2C7-469E-A2C6-96C5BEB60C50}" destId="{2D686B09-8499-424A-9A4F-3633E6BDBE55}" srcOrd="1" destOrd="0" parTransId="{528C56F2-01D7-4226-8CF0-1BC71EE8A1EA}" sibTransId="{2134BC94-B7EA-4963-86EE-7BA9DCD2E670}"/>
    <dgm:cxn modelId="{299978CC-56F2-41CE-B759-9EFCD38E795A}" srcId="{AF3C6665-F2C7-469E-A2C6-96C5BEB60C50}" destId="{13C36566-35B4-4CA2-A5BE-EFF91A901ADF}" srcOrd="2" destOrd="0" parTransId="{B9052495-A471-4B9E-9E8D-EB9EFCAE79A0}" sibTransId="{34FA00EF-D40D-468A-BB7E-1D2F2949B79B}"/>
    <dgm:cxn modelId="{CD2F9E7D-AE5C-47D7-B610-1B62CE583ABA}" type="presOf" srcId="{13C36566-35B4-4CA2-A5BE-EFF91A901ADF}" destId="{24CA382F-F042-47B4-A621-07DE5B0C58AF}" srcOrd="0" destOrd="0" presId="urn:microsoft.com/office/officeart/2005/8/layout/matrix3"/>
    <dgm:cxn modelId="{4C86A12C-CE5C-4432-BFCC-F19F25DA65DE}" srcId="{AF3C6665-F2C7-469E-A2C6-96C5BEB60C50}" destId="{F182F45B-CA8C-4497-87F8-19C784FF4F55}" srcOrd="3" destOrd="0" parTransId="{DC4F7AC8-3C0F-4576-BBEA-4A1C4AF3258F}" sibTransId="{30CE72BA-8234-4709-9D51-F01D82EC93EA}"/>
    <dgm:cxn modelId="{B3BF70F2-30A1-49AD-9CB6-44F408CEC173}" type="presOf" srcId="{2D686B09-8499-424A-9A4F-3633E6BDBE55}" destId="{193C63AA-6405-4559-A6F3-0C44EDB5BB04}" srcOrd="0" destOrd="0" presId="urn:microsoft.com/office/officeart/2005/8/layout/matrix3"/>
    <dgm:cxn modelId="{C684C21D-87FF-43D6-823D-4293D7F80862}" type="presParOf" srcId="{8E5049FE-E86A-4DFD-AC9E-24DCE6AB40C0}" destId="{5E1D2606-89FF-46BF-849B-CAA6494347D2}" srcOrd="0" destOrd="0" presId="urn:microsoft.com/office/officeart/2005/8/layout/matrix3"/>
    <dgm:cxn modelId="{097A45B3-F6C4-4B93-BB70-831D87B057CE}" type="presParOf" srcId="{8E5049FE-E86A-4DFD-AC9E-24DCE6AB40C0}" destId="{C7459CC8-D433-4883-B8E4-CE9524CCD343}" srcOrd="1" destOrd="0" presId="urn:microsoft.com/office/officeart/2005/8/layout/matrix3"/>
    <dgm:cxn modelId="{405EF166-388B-4889-A486-7B96F95FDFC7}" type="presParOf" srcId="{8E5049FE-E86A-4DFD-AC9E-24DCE6AB40C0}" destId="{193C63AA-6405-4559-A6F3-0C44EDB5BB04}" srcOrd="2" destOrd="0" presId="urn:microsoft.com/office/officeart/2005/8/layout/matrix3"/>
    <dgm:cxn modelId="{A1FF7DCC-8159-485B-A1A1-295ECEBAB2EF}" type="presParOf" srcId="{8E5049FE-E86A-4DFD-AC9E-24DCE6AB40C0}" destId="{24CA382F-F042-47B4-A621-07DE5B0C58AF}" srcOrd="3" destOrd="0" presId="urn:microsoft.com/office/officeart/2005/8/layout/matrix3"/>
    <dgm:cxn modelId="{644224B4-F801-4885-A2D5-BE10742F289B}" type="presParOf" srcId="{8E5049FE-E86A-4DFD-AC9E-24DCE6AB40C0}" destId="{02D1A323-0400-4CBB-850E-E3987F7BD2CE}"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F047A3-87B8-4502-B03B-C84E9F9C70D6}">
      <dsp:nvSpPr>
        <dsp:cNvPr id="0" name=""/>
        <dsp:cNvSpPr/>
      </dsp:nvSpPr>
      <dsp:spPr>
        <a:xfrm>
          <a:off x="1680926" y="0"/>
          <a:ext cx="4785395" cy="4785395"/>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F4BDDF3-5B5C-4F7C-9BF7-20DEC8C71824}">
      <dsp:nvSpPr>
        <dsp:cNvPr id="0" name=""/>
        <dsp:cNvSpPr/>
      </dsp:nvSpPr>
      <dsp:spPr>
        <a:xfrm>
          <a:off x="2135539" y="454612"/>
          <a:ext cx="1866304" cy="18663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0">
            <a:lnSpc>
              <a:spcPct val="90000"/>
            </a:lnSpc>
            <a:spcBef>
              <a:spcPct val="0"/>
            </a:spcBef>
            <a:spcAft>
              <a:spcPct val="35000"/>
            </a:spcAft>
          </a:pPr>
          <a:r>
            <a:rPr lang="zh-CN" sz="3600" kern="1200" dirty="0" smtClean="0"/>
            <a:t>爱达</a:t>
          </a:r>
          <a:endParaRPr lang="en-US" altLang="zh-CN" sz="3600" kern="1200" dirty="0" smtClean="0"/>
        </a:p>
        <a:p>
          <a:pPr lvl="0" algn="ctr" defTabSz="1600200" rtl="0">
            <a:lnSpc>
              <a:spcPct val="90000"/>
            </a:lnSpc>
            <a:spcBef>
              <a:spcPct val="0"/>
            </a:spcBef>
            <a:spcAft>
              <a:spcPct val="35000"/>
            </a:spcAft>
          </a:pPr>
          <a:r>
            <a:rPr lang="zh-CN" sz="3600" kern="1200" dirty="0" smtClean="0"/>
            <a:t>模式</a:t>
          </a:r>
          <a:endParaRPr lang="zh-CN" sz="3600" kern="1200" dirty="0"/>
        </a:p>
      </dsp:txBody>
      <dsp:txXfrm>
        <a:off x="2226644" y="545717"/>
        <a:ext cx="1684094" cy="1684094"/>
      </dsp:txXfrm>
    </dsp:sp>
    <dsp:sp modelId="{C57FD202-A04A-4E03-B328-ECF20755E835}">
      <dsp:nvSpPr>
        <dsp:cNvPr id="0" name=""/>
        <dsp:cNvSpPr/>
      </dsp:nvSpPr>
      <dsp:spPr>
        <a:xfrm>
          <a:off x="4145404" y="454612"/>
          <a:ext cx="1866304" cy="18663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0">
            <a:lnSpc>
              <a:spcPct val="90000"/>
            </a:lnSpc>
            <a:spcBef>
              <a:spcPct val="0"/>
            </a:spcBef>
            <a:spcAft>
              <a:spcPct val="35000"/>
            </a:spcAft>
          </a:pPr>
          <a:r>
            <a:rPr lang="zh-CN" sz="3600" kern="1200" smtClean="0"/>
            <a:t>迪伯达模式</a:t>
          </a:r>
          <a:endParaRPr lang="zh-CN" sz="3600" kern="1200"/>
        </a:p>
      </dsp:txBody>
      <dsp:txXfrm>
        <a:off x="4236509" y="545717"/>
        <a:ext cx="1684094" cy="1684094"/>
      </dsp:txXfrm>
    </dsp:sp>
    <dsp:sp modelId="{151A9548-1F88-4922-ABA6-1E850F3B322D}">
      <dsp:nvSpPr>
        <dsp:cNvPr id="0" name=""/>
        <dsp:cNvSpPr/>
      </dsp:nvSpPr>
      <dsp:spPr>
        <a:xfrm>
          <a:off x="2135539" y="2464478"/>
          <a:ext cx="1866304" cy="18663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0">
            <a:lnSpc>
              <a:spcPct val="90000"/>
            </a:lnSpc>
            <a:spcBef>
              <a:spcPct val="0"/>
            </a:spcBef>
            <a:spcAft>
              <a:spcPct val="35000"/>
            </a:spcAft>
          </a:pPr>
          <a:r>
            <a:rPr lang="zh-CN" sz="3600" kern="1200" smtClean="0"/>
            <a:t>埃德帕模式</a:t>
          </a:r>
          <a:endParaRPr lang="zh-CN" sz="3600" kern="1200"/>
        </a:p>
      </dsp:txBody>
      <dsp:txXfrm>
        <a:off x="2226644" y="2555583"/>
        <a:ext cx="1684094" cy="1684094"/>
      </dsp:txXfrm>
    </dsp:sp>
    <dsp:sp modelId="{885E22FF-FB5D-4C8A-9817-B29E33E63FA0}">
      <dsp:nvSpPr>
        <dsp:cNvPr id="0" name=""/>
        <dsp:cNvSpPr/>
      </dsp:nvSpPr>
      <dsp:spPr>
        <a:xfrm>
          <a:off x="4145404" y="2464478"/>
          <a:ext cx="1866304" cy="18663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0">
            <a:lnSpc>
              <a:spcPct val="90000"/>
            </a:lnSpc>
            <a:spcBef>
              <a:spcPct val="0"/>
            </a:spcBef>
            <a:spcAft>
              <a:spcPct val="35000"/>
            </a:spcAft>
          </a:pPr>
          <a:r>
            <a:rPr lang="zh-CN" sz="3600" kern="1200" dirty="0" smtClean="0"/>
            <a:t>费比</a:t>
          </a:r>
          <a:endParaRPr lang="en-US" altLang="zh-CN" sz="3600" kern="1200" dirty="0" smtClean="0"/>
        </a:p>
        <a:p>
          <a:pPr lvl="0" algn="ctr" defTabSz="1600200" rtl="0">
            <a:lnSpc>
              <a:spcPct val="90000"/>
            </a:lnSpc>
            <a:spcBef>
              <a:spcPct val="0"/>
            </a:spcBef>
            <a:spcAft>
              <a:spcPct val="35000"/>
            </a:spcAft>
          </a:pPr>
          <a:r>
            <a:rPr lang="zh-CN" sz="3600" kern="1200" dirty="0" smtClean="0"/>
            <a:t>模式</a:t>
          </a:r>
          <a:endParaRPr lang="zh-CN" sz="3600" kern="1200" dirty="0"/>
        </a:p>
      </dsp:txBody>
      <dsp:txXfrm>
        <a:off x="4236509" y="2555583"/>
        <a:ext cx="1684094" cy="16840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27885D-F210-4F20-8524-46F4439CE99B}">
      <dsp:nvSpPr>
        <dsp:cNvPr id="0" name=""/>
        <dsp:cNvSpPr/>
      </dsp:nvSpPr>
      <dsp:spPr>
        <a:xfrm>
          <a:off x="2232246" y="0"/>
          <a:ext cx="2664299" cy="2232248"/>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AE61956-C383-48DD-8D2E-F96C43A25AC8}">
      <dsp:nvSpPr>
        <dsp:cNvPr id="0" name=""/>
        <dsp:cNvSpPr/>
      </dsp:nvSpPr>
      <dsp:spPr>
        <a:xfrm>
          <a:off x="2592286" y="212063"/>
          <a:ext cx="1006673" cy="87057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zh-CN" altLang="en-US" sz="1800" kern="1200" dirty="0" smtClean="0">
              <a:latin typeface="微软雅黑" panose="020B0503020204020204" pitchFamily="34" charset="-122"/>
              <a:ea typeface="微软雅黑" panose="020B0503020204020204" pitchFamily="34" charset="-122"/>
            </a:rPr>
            <a:t>生产者市场</a:t>
          </a:r>
          <a:endParaRPr lang="zh-CN" altLang="en-US" sz="1800" kern="1200" dirty="0">
            <a:latin typeface="微软雅黑" panose="020B0503020204020204" pitchFamily="34" charset="-122"/>
            <a:ea typeface="微软雅黑" panose="020B0503020204020204" pitchFamily="34" charset="-122"/>
          </a:endParaRPr>
        </a:p>
      </dsp:txBody>
      <dsp:txXfrm>
        <a:off x="2634784" y="254561"/>
        <a:ext cx="921677" cy="785580"/>
      </dsp:txXfrm>
    </dsp:sp>
    <dsp:sp modelId="{BAF9752A-973E-4B69-8FF9-E31B459287EC}">
      <dsp:nvSpPr>
        <dsp:cNvPr id="0" name=""/>
        <dsp:cNvSpPr/>
      </dsp:nvSpPr>
      <dsp:spPr>
        <a:xfrm>
          <a:off x="3528394" y="212063"/>
          <a:ext cx="1009546" cy="87057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zh-CN" altLang="en-US" sz="1800" kern="1200" dirty="0" smtClean="0">
              <a:latin typeface="微软雅黑" panose="020B0503020204020204" pitchFamily="34" charset="-122"/>
              <a:ea typeface="微软雅黑" panose="020B0503020204020204" pitchFamily="34" charset="-122"/>
            </a:rPr>
            <a:t>中间商市场</a:t>
          </a:r>
          <a:endParaRPr lang="zh-CN" altLang="en-US" sz="1800" kern="1200" dirty="0">
            <a:latin typeface="微软雅黑" panose="020B0503020204020204" pitchFamily="34" charset="-122"/>
            <a:ea typeface="微软雅黑" panose="020B0503020204020204" pitchFamily="34" charset="-122"/>
          </a:endParaRPr>
        </a:p>
      </dsp:txBody>
      <dsp:txXfrm>
        <a:off x="3570892" y="254561"/>
        <a:ext cx="924550" cy="785580"/>
      </dsp:txXfrm>
    </dsp:sp>
    <dsp:sp modelId="{0A4174B0-BCC5-4F8C-B8E5-3AEC0A9977C3}">
      <dsp:nvSpPr>
        <dsp:cNvPr id="0" name=""/>
        <dsp:cNvSpPr/>
      </dsp:nvSpPr>
      <dsp:spPr>
        <a:xfrm>
          <a:off x="2660335" y="1149607"/>
          <a:ext cx="870576" cy="87057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zh-CN" altLang="en-US" sz="1800" kern="1200" smtClean="0">
              <a:latin typeface="微软雅黑" panose="020B0503020204020204" pitchFamily="34" charset="-122"/>
              <a:ea typeface="微软雅黑" panose="020B0503020204020204" pitchFamily="34" charset="-122"/>
            </a:rPr>
            <a:t>政府市场</a:t>
          </a:r>
          <a:endParaRPr lang="zh-CN" altLang="en-US" sz="1800" kern="1200">
            <a:latin typeface="微软雅黑" panose="020B0503020204020204" pitchFamily="34" charset="-122"/>
            <a:ea typeface="微软雅黑" panose="020B0503020204020204" pitchFamily="34" charset="-122"/>
          </a:endParaRPr>
        </a:p>
      </dsp:txBody>
      <dsp:txXfrm>
        <a:off x="2702833" y="1192105"/>
        <a:ext cx="785580" cy="785580"/>
      </dsp:txXfrm>
    </dsp:sp>
    <dsp:sp modelId="{D7CBB016-90D9-4F02-9B78-2C61E9FC0B4B}">
      <dsp:nvSpPr>
        <dsp:cNvPr id="0" name=""/>
        <dsp:cNvSpPr/>
      </dsp:nvSpPr>
      <dsp:spPr>
        <a:xfrm>
          <a:off x="3597879" y="1149607"/>
          <a:ext cx="870576" cy="87057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zh-CN" altLang="en-US" sz="1800" kern="1200" smtClean="0">
              <a:latin typeface="微软雅黑" panose="020B0503020204020204" pitchFamily="34" charset="-122"/>
              <a:ea typeface="微软雅黑" panose="020B0503020204020204" pitchFamily="34" charset="-122"/>
            </a:rPr>
            <a:t>机构市场</a:t>
          </a:r>
          <a:endParaRPr lang="zh-CN" altLang="en-US" sz="1800" kern="1200">
            <a:latin typeface="微软雅黑" panose="020B0503020204020204" pitchFamily="34" charset="-122"/>
            <a:ea typeface="微软雅黑" panose="020B0503020204020204" pitchFamily="34" charset="-122"/>
          </a:endParaRPr>
        </a:p>
      </dsp:txBody>
      <dsp:txXfrm>
        <a:off x="3640377" y="1192105"/>
        <a:ext cx="785580" cy="7855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ED9F09-4F8E-4529-A6B8-96C06F8F4D16}">
      <dsp:nvSpPr>
        <dsp:cNvPr id="0" name=""/>
        <dsp:cNvSpPr/>
      </dsp:nvSpPr>
      <dsp:spPr>
        <a:xfrm>
          <a:off x="0" y="1545096"/>
          <a:ext cx="945104" cy="126315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smtClean="0">
              <a:latin typeface="微软雅黑" panose="020B0503020204020204" pitchFamily="34" charset="-122"/>
              <a:ea typeface="微软雅黑" panose="020B0503020204020204" pitchFamily="34" charset="-122"/>
            </a:rPr>
            <a:t>1.</a:t>
          </a:r>
          <a:r>
            <a:rPr lang="zh-CN" sz="1800" kern="1200" smtClean="0">
              <a:latin typeface="微软雅黑" panose="020B0503020204020204" pitchFamily="34" charset="-122"/>
              <a:ea typeface="微软雅黑" panose="020B0503020204020204" pitchFamily="34" charset="-122"/>
            </a:rPr>
            <a:t>明确岗位需求</a:t>
          </a:r>
          <a:endParaRPr lang="zh-CN" sz="1800" kern="1200">
            <a:latin typeface="微软雅黑" panose="020B0503020204020204" pitchFamily="34" charset="-122"/>
            <a:ea typeface="微软雅黑" panose="020B0503020204020204" pitchFamily="34" charset="-122"/>
          </a:endParaRPr>
        </a:p>
      </dsp:txBody>
      <dsp:txXfrm>
        <a:off x="27681" y="1572777"/>
        <a:ext cx="889742" cy="1207792"/>
      </dsp:txXfrm>
    </dsp:sp>
    <dsp:sp modelId="{B06CDB85-0340-41C9-B19B-F14C502BBA73}">
      <dsp:nvSpPr>
        <dsp:cNvPr id="0" name=""/>
        <dsp:cNvSpPr/>
      </dsp:nvSpPr>
      <dsp:spPr>
        <a:xfrm>
          <a:off x="1039615" y="2059480"/>
          <a:ext cx="200362" cy="23438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zh-CN" altLang="en-US" sz="600" kern="1200">
            <a:latin typeface="微软雅黑" panose="020B0503020204020204" pitchFamily="34" charset="-122"/>
            <a:ea typeface="微软雅黑" panose="020B0503020204020204" pitchFamily="34" charset="-122"/>
          </a:endParaRPr>
        </a:p>
      </dsp:txBody>
      <dsp:txXfrm>
        <a:off x="1039615" y="2106357"/>
        <a:ext cx="140253" cy="140632"/>
      </dsp:txXfrm>
    </dsp:sp>
    <dsp:sp modelId="{72DB9D5B-6666-4A12-8C73-0C7AAE592E00}">
      <dsp:nvSpPr>
        <dsp:cNvPr id="0" name=""/>
        <dsp:cNvSpPr/>
      </dsp:nvSpPr>
      <dsp:spPr>
        <a:xfrm>
          <a:off x="1323147" y="1545096"/>
          <a:ext cx="945104" cy="126315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smtClean="0">
              <a:latin typeface="微软雅黑" panose="020B0503020204020204" pitchFamily="34" charset="-122"/>
              <a:ea typeface="微软雅黑" panose="020B0503020204020204" pitchFamily="34" charset="-122"/>
            </a:rPr>
            <a:t>2.</a:t>
          </a:r>
          <a:r>
            <a:rPr lang="zh-CN" sz="1800" kern="1200" smtClean="0">
              <a:latin typeface="微软雅黑" panose="020B0503020204020204" pitchFamily="34" charset="-122"/>
              <a:ea typeface="微软雅黑" panose="020B0503020204020204" pitchFamily="34" charset="-122"/>
            </a:rPr>
            <a:t>制定选拔标准</a:t>
          </a:r>
          <a:endParaRPr lang="zh-CN" sz="1800" kern="1200">
            <a:latin typeface="微软雅黑" panose="020B0503020204020204" pitchFamily="34" charset="-122"/>
            <a:ea typeface="微软雅黑" panose="020B0503020204020204" pitchFamily="34" charset="-122"/>
          </a:endParaRPr>
        </a:p>
      </dsp:txBody>
      <dsp:txXfrm>
        <a:off x="1350828" y="1572777"/>
        <a:ext cx="889742" cy="1207792"/>
      </dsp:txXfrm>
    </dsp:sp>
    <dsp:sp modelId="{FDF8F3AD-2838-47CB-9830-BE4FC0B8FF89}">
      <dsp:nvSpPr>
        <dsp:cNvPr id="0" name=""/>
        <dsp:cNvSpPr/>
      </dsp:nvSpPr>
      <dsp:spPr>
        <a:xfrm>
          <a:off x="2362762" y="2059480"/>
          <a:ext cx="200362" cy="23438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zh-CN" altLang="en-US" sz="600" kern="1200">
            <a:latin typeface="微软雅黑" panose="020B0503020204020204" pitchFamily="34" charset="-122"/>
            <a:ea typeface="微软雅黑" panose="020B0503020204020204" pitchFamily="34" charset="-122"/>
          </a:endParaRPr>
        </a:p>
      </dsp:txBody>
      <dsp:txXfrm>
        <a:off x="2362762" y="2106357"/>
        <a:ext cx="140253" cy="140632"/>
      </dsp:txXfrm>
    </dsp:sp>
    <dsp:sp modelId="{E684480F-4A60-4755-AF04-D380D7BEDD82}">
      <dsp:nvSpPr>
        <dsp:cNvPr id="0" name=""/>
        <dsp:cNvSpPr/>
      </dsp:nvSpPr>
      <dsp:spPr>
        <a:xfrm>
          <a:off x="2646294" y="1545096"/>
          <a:ext cx="945104" cy="126315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smtClean="0">
              <a:latin typeface="微软雅黑" panose="020B0503020204020204" pitchFamily="34" charset="-122"/>
              <a:ea typeface="微软雅黑" panose="020B0503020204020204" pitchFamily="34" charset="-122"/>
            </a:rPr>
            <a:t>3.</a:t>
          </a:r>
          <a:r>
            <a:rPr lang="zh-CN" sz="1800" kern="1200" smtClean="0">
              <a:latin typeface="微软雅黑" panose="020B0503020204020204" pitchFamily="34" charset="-122"/>
              <a:ea typeface="微软雅黑" panose="020B0503020204020204" pitchFamily="34" charset="-122"/>
            </a:rPr>
            <a:t>简历筛选</a:t>
          </a:r>
          <a:endParaRPr lang="zh-CN" sz="1800" kern="1200">
            <a:latin typeface="微软雅黑" panose="020B0503020204020204" pitchFamily="34" charset="-122"/>
            <a:ea typeface="微软雅黑" panose="020B0503020204020204" pitchFamily="34" charset="-122"/>
          </a:endParaRPr>
        </a:p>
      </dsp:txBody>
      <dsp:txXfrm>
        <a:off x="2673975" y="1572777"/>
        <a:ext cx="889742" cy="1207792"/>
      </dsp:txXfrm>
    </dsp:sp>
    <dsp:sp modelId="{B55E6DD8-8CAA-47EC-8F23-430BA3ACE7A2}">
      <dsp:nvSpPr>
        <dsp:cNvPr id="0" name=""/>
        <dsp:cNvSpPr/>
      </dsp:nvSpPr>
      <dsp:spPr>
        <a:xfrm>
          <a:off x="3685909" y="2059480"/>
          <a:ext cx="200362" cy="23438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zh-CN" altLang="en-US" sz="600" kern="1200">
            <a:latin typeface="微软雅黑" panose="020B0503020204020204" pitchFamily="34" charset="-122"/>
            <a:ea typeface="微软雅黑" panose="020B0503020204020204" pitchFamily="34" charset="-122"/>
          </a:endParaRPr>
        </a:p>
      </dsp:txBody>
      <dsp:txXfrm>
        <a:off x="3685909" y="2106357"/>
        <a:ext cx="140253" cy="140632"/>
      </dsp:txXfrm>
    </dsp:sp>
    <dsp:sp modelId="{4A89D00C-3177-461C-888C-A45A82442C5D}">
      <dsp:nvSpPr>
        <dsp:cNvPr id="0" name=""/>
        <dsp:cNvSpPr/>
      </dsp:nvSpPr>
      <dsp:spPr>
        <a:xfrm>
          <a:off x="3969441" y="1545096"/>
          <a:ext cx="945104" cy="126315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smtClean="0">
              <a:latin typeface="微软雅黑" panose="020B0503020204020204" pitchFamily="34" charset="-122"/>
              <a:ea typeface="微软雅黑" panose="020B0503020204020204" pitchFamily="34" charset="-122"/>
            </a:rPr>
            <a:t>4.</a:t>
          </a:r>
          <a:r>
            <a:rPr lang="zh-CN" sz="1800" kern="1200" smtClean="0">
              <a:latin typeface="微软雅黑" panose="020B0503020204020204" pitchFamily="34" charset="-122"/>
              <a:ea typeface="微软雅黑" panose="020B0503020204020204" pitchFamily="34" charset="-122"/>
            </a:rPr>
            <a:t>笔试与测评</a:t>
          </a:r>
          <a:endParaRPr lang="zh-CN" sz="1800" kern="1200">
            <a:latin typeface="微软雅黑" panose="020B0503020204020204" pitchFamily="34" charset="-122"/>
            <a:ea typeface="微软雅黑" panose="020B0503020204020204" pitchFamily="34" charset="-122"/>
          </a:endParaRPr>
        </a:p>
      </dsp:txBody>
      <dsp:txXfrm>
        <a:off x="3997122" y="1572777"/>
        <a:ext cx="889742" cy="1207792"/>
      </dsp:txXfrm>
    </dsp:sp>
    <dsp:sp modelId="{10F4A44B-0C31-45C1-BC72-09A98772B2BE}">
      <dsp:nvSpPr>
        <dsp:cNvPr id="0" name=""/>
        <dsp:cNvSpPr/>
      </dsp:nvSpPr>
      <dsp:spPr>
        <a:xfrm>
          <a:off x="5009056" y="2059480"/>
          <a:ext cx="200362" cy="23438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zh-CN" altLang="en-US" sz="600" kern="1200">
            <a:latin typeface="微软雅黑" panose="020B0503020204020204" pitchFamily="34" charset="-122"/>
            <a:ea typeface="微软雅黑" panose="020B0503020204020204" pitchFamily="34" charset="-122"/>
          </a:endParaRPr>
        </a:p>
      </dsp:txBody>
      <dsp:txXfrm>
        <a:off x="5009056" y="2106357"/>
        <a:ext cx="140253" cy="140632"/>
      </dsp:txXfrm>
    </dsp:sp>
    <dsp:sp modelId="{5BF25EF8-5F9F-4B0A-A1DB-C271283587D8}">
      <dsp:nvSpPr>
        <dsp:cNvPr id="0" name=""/>
        <dsp:cNvSpPr/>
      </dsp:nvSpPr>
      <dsp:spPr>
        <a:xfrm>
          <a:off x="5292587" y="1545096"/>
          <a:ext cx="945104" cy="126315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dirty="0" smtClean="0">
              <a:latin typeface="微软雅黑" panose="020B0503020204020204" pitchFamily="34" charset="-122"/>
              <a:ea typeface="微软雅黑" panose="020B0503020204020204" pitchFamily="34" charset="-122"/>
            </a:rPr>
            <a:t>5.</a:t>
          </a:r>
          <a:r>
            <a:rPr lang="zh-CN" sz="1800" kern="1200" dirty="0" smtClean="0">
              <a:latin typeface="微软雅黑" panose="020B0503020204020204" pitchFamily="34" charset="-122"/>
              <a:ea typeface="微软雅黑" panose="020B0503020204020204" pitchFamily="34" charset="-122"/>
            </a:rPr>
            <a:t>复试与综合评估</a:t>
          </a:r>
          <a:endParaRPr lang="zh-CN" sz="1800" kern="1200" dirty="0">
            <a:latin typeface="微软雅黑" panose="020B0503020204020204" pitchFamily="34" charset="-122"/>
            <a:ea typeface="微软雅黑" panose="020B0503020204020204" pitchFamily="34" charset="-122"/>
          </a:endParaRPr>
        </a:p>
      </dsp:txBody>
      <dsp:txXfrm>
        <a:off x="5320268" y="1572777"/>
        <a:ext cx="889742" cy="1207792"/>
      </dsp:txXfrm>
    </dsp:sp>
    <dsp:sp modelId="{4C6C04A5-CBAB-4CD8-BC8C-B2BBBF72AD61}">
      <dsp:nvSpPr>
        <dsp:cNvPr id="0" name=""/>
        <dsp:cNvSpPr/>
      </dsp:nvSpPr>
      <dsp:spPr>
        <a:xfrm>
          <a:off x="6332203" y="2059480"/>
          <a:ext cx="200362" cy="23438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zh-CN" altLang="en-US" sz="600" kern="1200">
            <a:latin typeface="微软雅黑" panose="020B0503020204020204" pitchFamily="34" charset="-122"/>
            <a:ea typeface="微软雅黑" panose="020B0503020204020204" pitchFamily="34" charset="-122"/>
          </a:endParaRPr>
        </a:p>
      </dsp:txBody>
      <dsp:txXfrm>
        <a:off x="6332203" y="2106357"/>
        <a:ext cx="140253" cy="140632"/>
      </dsp:txXfrm>
    </dsp:sp>
    <dsp:sp modelId="{1C088733-D241-4A13-82FE-A90496B8D50E}">
      <dsp:nvSpPr>
        <dsp:cNvPr id="0" name=""/>
        <dsp:cNvSpPr/>
      </dsp:nvSpPr>
      <dsp:spPr>
        <a:xfrm>
          <a:off x="6615735" y="1545096"/>
          <a:ext cx="945104" cy="126315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b="1" kern="1200" smtClean="0"/>
            <a:t>6.</a:t>
          </a:r>
          <a:r>
            <a:rPr lang="zh-CN" sz="1800" b="1" kern="1200" smtClean="0"/>
            <a:t>背景调查与录用</a:t>
          </a:r>
          <a:endParaRPr lang="zh-CN" sz="1800" kern="1200" dirty="0">
            <a:latin typeface="微软雅黑" panose="020B0503020204020204" pitchFamily="34" charset="-122"/>
            <a:ea typeface="微软雅黑" panose="020B0503020204020204" pitchFamily="34" charset="-122"/>
          </a:endParaRPr>
        </a:p>
      </dsp:txBody>
      <dsp:txXfrm>
        <a:off x="6643416" y="1572777"/>
        <a:ext cx="889742" cy="120779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795408-3FB3-46AF-9C7E-4C22747474E2}">
      <dsp:nvSpPr>
        <dsp:cNvPr id="0" name=""/>
        <dsp:cNvSpPr/>
      </dsp:nvSpPr>
      <dsp:spPr>
        <a:xfrm>
          <a:off x="0" y="84606"/>
          <a:ext cx="6768752" cy="11606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altLang="zh-CN" sz="2400" b="1" i="0" kern="1200" dirty="0" smtClean="0">
              <a:latin typeface="微软雅黑" pitchFamily="34" charset="-122"/>
              <a:ea typeface="微软雅黑" pitchFamily="34" charset="-122"/>
            </a:rPr>
            <a:t>1.</a:t>
          </a:r>
          <a:r>
            <a:rPr lang="zh-CN" sz="2400" b="1" i="0" kern="1200" dirty="0" smtClean="0">
              <a:latin typeface="微软雅黑" pitchFamily="34" charset="-122"/>
              <a:ea typeface="微软雅黑" pitchFamily="34" charset="-122"/>
            </a:rPr>
            <a:t>填写推销日报表</a:t>
          </a:r>
          <a:endParaRPr lang="zh-CN" sz="2400" b="1" i="0" kern="1200" dirty="0">
            <a:latin typeface="微软雅黑" pitchFamily="34" charset="-122"/>
            <a:ea typeface="微软雅黑" pitchFamily="34" charset="-122"/>
          </a:endParaRPr>
        </a:p>
      </dsp:txBody>
      <dsp:txXfrm>
        <a:off x="56658" y="141264"/>
        <a:ext cx="6655436" cy="1047324"/>
      </dsp:txXfrm>
    </dsp:sp>
    <dsp:sp modelId="{53931A6A-F12C-4239-86B5-E228E341A953}">
      <dsp:nvSpPr>
        <dsp:cNvPr id="0" name=""/>
        <dsp:cNvSpPr/>
      </dsp:nvSpPr>
      <dsp:spPr>
        <a:xfrm>
          <a:off x="0" y="1363895"/>
          <a:ext cx="6768752" cy="11606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altLang="zh-CN" sz="2400" b="1" i="0" kern="1200" dirty="0" smtClean="0">
              <a:latin typeface="微软雅黑" pitchFamily="34" charset="-122"/>
              <a:ea typeface="微软雅黑" pitchFamily="34" charset="-122"/>
            </a:rPr>
            <a:t>2.</a:t>
          </a:r>
          <a:r>
            <a:rPr lang="zh-CN" sz="2400" b="1" i="0" kern="1200" dirty="0" smtClean="0">
              <a:latin typeface="微软雅黑" pitchFamily="34" charset="-122"/>
              <a:ea typeface="微软雅黑" pitchFamily="34" charset="-122"/>
            </a:rPr>
            <a:t>建立客户资料卡 </a:t>
          </a:r>
          <a:r>
            <a:rPr lang="en-US" sz="2400" b="1" i="0" kern="1200" dirty="0" smtClean="0">
              <a:latin typeface="微软雅黑" pitchFamily="34" charset="-122"/>
              <a:ea typeface="微软雅黑" pitchFamily="34" charset="-122"/>
            </a:rPr>
            <a:t> </a:t>
          </a:r>
          <a:endParaRPr lang="zh-CN" sz="2400" b="1" i="0" kern="1200" dirty="0">
            <a:latin typeface="微软雅黑" pitchFamily="34" charset="-122"/>
            <a:ea typeface="微软雅黑" pitchFamily="34" charset="-122"/>
          </a:endParaRPr>
        </a:p>
      </dsp:txBody>
      <dsp:txXfrm>
        <a:off x="56658" y="1420553"/>
        <a:ext cx="6655436" cy="1047324"/>
      </dsp:txXfrm>
    </dsp:sp>
    <dsp:sp modelId="{B08FAE3A-F7DF-40A8-B162-5917A21F50CE}">
      <dsp:nvSpPr>
        <dsp:cNvPr id="0" name=""/>
        <dsp:cNvSpPr/>
      </dsp:nvSpPr>
      <dsp:spPr>
        <a:xfrm>
          <a:off x="0" y="2703096"/>
          <a:ext cx="6768752" cy="11606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altLang="zh-CN" sz="2400" b="1" i="0" kern="1200" dirty="0" smtClean="0">
              <a:latin typeface="微软雅黑" pitchFamily="34" charset="-122"/>
              <a:ea typeface="微软雅黑" pitchFamily="34" charset="-122"/>
            </a:rPr>
            <a:t>3.</a:t>
          </a:r>
          <a:r>
            <a:rPr lang="zh-CN" sz="2400" b="1" i="0" kern="1200" dirty="0" smtClean="0">
              <a:latin typeface="微软雅黑" pitchFamily="34" charset="-122"/>
              <a:ea typeface="微软雅黑" pitchFamily="34" charset="-122"/>
            </a:rPr>
            <a:t>填写推销周报、月报表并分析处理</a:t>
          </a:r>
          <a:endParaRPr lang="zh-CN" sz="2400" b="1" i="0" kern="1200" dirty="0">
            <a:latin typeface="微软雅黑" pitchFamily="34" charset="-122"/>
            <a:ea typeface="微软雅黑" pitchFamily="34" charset="-122"/>
          </a:endParaRPr>
        </a:p>
      </dsp:txBody>
      <dsp:txXfrm>
        <a:off x="56658" y="2759754"/>
        <a:ext cx="6655436" cy="104732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D0CA2C-EFCA-4D5C-AE7C-C145CEA92DF2}">
      <dsp:nvSpPr>
        <dsp:cNvPr id="0" name=""/>
        <dsp:cNvSpPr/>
      </dsp:nvSpPr>
      <dsp:spPr>
        <a:xfrm>
          <a:off x="2430" y="125436"/>
          <a:ext cx="2369513" cy="719683"/>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rtl="0">
            <a:lnSpc>
              <a:spcPct val="100000"/>
            </a:lnSpc>
            <a:spcBef>
              <a:spcPct val="0"/>
            </a:spcBef>
            <a:spcAft>
              <a:spcPts val="0"/>
            </a:spcAft>
          </a:pPr>
          <a:r>
            <a:rPr lang="zh-CN" altLang="en-US" sz="2400" b="1" kern="1200" smtClean="0">
              <a:latin typeface="微软雅黑" pitchFamily="34" charset="-122"/>
              <a:ea typeface="微软雅黑" pitchFamily="34" charset="-122"/>
            </a:rPr>
            <a:t>薪金制</a:t>
          </a:r>
          <a:endParaRPr lang="zh-CN" altLang="en-US" sz="2400" b="1" kern="1200">
            <a:latin typeface="微软雅黑" pitchFamily="34" charset="-122"/>
            <a:ea typeface="微软雅黑" pitchFamily="34" charset="-122"/>
          </a:endParaRPr>
        </a:p>
      </dsp:txBody>
      <dsp:txXfrm>
        <a:off x="2430" y="125436"/>
        <a:ext cx="2369513" cy="719683"/>
      </dsp:txXfrm>
    </dsp:sp>
    <dsp:sp modelId="{285D304F-1817-45B1-8630-1E1FB0363416}">
      <dsp:nvSpPr>
        <dsp:cNvPr id="0" name=""/>
        <dsp:cNvSpPr/>
      </dsp:nvSpPr>
      <dsp:spPr>
        <a:xfrm>
          <a:off x="2430" y="845119"/>
          <a:ext cx="2369513" cy="385397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smtClean="0"/>
            <a:t>适用的情况是</a:t>
          </a:r>
          <a:r>
            <a:rPr lang="en-US" altLang="en-US" sz="1800" kern="1200" dirty="0" smtClean="0"/>
            <a:t>: </a:t>
          </a:r>
          <a:r>
            <a:rPr lang="zh-CN" altLang="en-US" sz="1800" kern="1200" dirty="0" smtClean="0"/>
            <a:t>企业希望推销人员服从指挥、 服从工作分配；</a:t>
          </a:r>
          <a:endParaRPr lang="zh-CN" altLang="en-US" sz="1800" kern="1200" dirty="0"/>
        </a:p>
        <a:p>
          <a:pPr marL="171450" lvl="1" indent="-171450" algn="l" defTabSz="800100">
            <a:lnSpc>
              <a:spcPct val="90000"/>
            </a:lnSpc>
            <a:spcBef>
              <a:spcPct val="0"/>
            </a:spcBef>
            <a:spcAft>
              <a:spcPct val="15000"/>
            </a:spcAft>
            <a:buChar char="••"/>
          </a:pPr>
          <a:r>
            <a:rPr lang="zh-CN" altLang="en-US" sz="1800" kern="1200" dirty="0" smtClean="0"/>
            <a:t>某些推销管理人员，如企业的中高级推销管理人员，如果其付出的努力与推销结果之间的关系不密切时也要使用薪金制；</a:t>
          </a:r>
          <a:endParaRPr lang="zh-CN" altLang="en-US" sz="1800" kern="1200" dirty="0"/>
        </a:p>
        <a:p>
          <a:pPr marL="171450" lvl="1" indent="-171450" algn="l" defTabSz="800100">
            <a:lnSpc>
              <a:spcPct val="90000"/>
            </a:lnSpc>
            <a:spcBef>
              <a:spcPct val="0"/>
            </a:spcBef>
            <a:spcAft>
              <a:spcPct val="15000"/>
            </a:spcAft>
            <a:buChar char="••"/>
          </a:pPr>
          <a:r>
            <a:rPr lang="zh-CN" altLang="en-US" sz="1800" kern="1200" dirty="0" smtClean="0"/>
            <a:t>需要集体努力才能完成的销售工作</a:t>
          </a:r>
          <a:endParaRPr lang="zh-CN" altLang="en-US" sz="1800" kern="1200" dirty="0"/>
        </a:p>
      </dsp:txBody>
      <dsp:txXfrm>
        <a:off x="2430" y="845119"/>
        <a:ext cx="2369513" cy="3853979"/>
      </dsp:txXfrm>
    </dsp:sp>
    <dsp:sp modelId="{92C66ED9-8B10-4D8A-8A6C-2806F5B772AF}">
      <dsp:nvSpPr>
        <dsp:cNvPr id="0" name=""/>
        <dsp:cNvSpPr/>
      </dsp:nvSpPr>
      <dsp:spPr>
        <a:xfrm>
          <a:off x="2703675" y="69556"/>
          <a:ext cx="2369513" cy="943203"/>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rtl="0">
            <a:lnSpc>
              <a:spcPct val="100000"/>
            </a:lnSpc>
            <a:spcBef>
              <a:spcPct val="0"/>
            </a:spcBef>
            <a:spcAft>
              <a:spcPts val="0"/>
            </a:spcAft>
          </a:pPr>
          <a:r>
            <a:rPr lang="zh-CN" altLang="en-US" sz="2400" b="1" kern="1200" smtClean="0">
              <a:latin typeface="微软雅黑" pitchFamily="34" charset="-122"/>
              <a:ea typeface="微软雅黑" pitchFamily="34" charset="-122"/>
            </a:rPr>
            <a:t>佣金制</a:t>
          </a:r>
          <a:endParaRPr lang="zh-CN" altLang="en-US" sz="2400" b="1" kern="1200">
            <a:latin typeface="微软雅黑" pitchFamily="34" charset="-122"/>
            <a:ea typeface="微软雅黑" pitchFamily="34" charset="-122"/>
          </a:endParaRPr>
        </a:p>
      </dsp:txBody>
      <dsp:txXfrm>
        <a:off x="2703675" y="69556"/>
        <a:ext cx="2369513" cy="943203"/>
      </dsp:txXfrm>
    </dsp:sp>
    <dsp:sp modelId="{E9EE0668-7BD9-4F0C-AB83-FCCA3D3519F6}">
      <dsp:nvSpPr>
        <dsp:cNvPr id="0" name=""/>
        <dsp:cNvSpPr/>
      </dsp:nvSpPr>
      <dsp:spPr>
        <a:xfrm>
          <a:off x="2703675" y="900999"/>
          <a:ext cx="2369513" cy="385397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smtClean="0"/>
            <a:t>一般适用于</a:t>
          </a:r>
          <a:r>
            <a:rPr lang="en-US" altLang="en-US" sz="1800" kern="1200" dirty="0" smtClean="0"/>
            <a:t>: </a:t>
          </a:r>
          <a:r>
            <a:rPr lang="zh-CN" altLang="en-US" sz="1800" kern="1200" dirty="0" smtClean="0"/>
            <a:t>某种商品积压严重，需要在短期内削减库存回收资金；</a:t>
          </a:r>
          <a:endParaRPr lang="zh-CN" altLang="en-US" sz="1800" kern="1200" dirty="0"/>
        </a:p>
        <a:p>
          <a:pPr marL="171450" lvl="1" indent="-171450" algn="l" defTabSz="800100">
            <a:lnSpc>
              <a:spcPct val="90000"/>
            </a:lnSpc>
            <a:spcBef>
              <a:spcPct val="0"/>
            </a:spcBef>
            <a:spcAft>
              <a:spcPct val="15000"/>
            </a:spcAft>
            <a:buChar char="••"/>
          </a:pPr>
          <a:r>
            <a:rPr lang="zh-CN" altLang="en-US" sz="1800" kern="1200" dirty="0" smtClean="0"/>
            <a:t>某种新产品为了尽快打开销路需要进行特别积极的推销。</a:t>
          </a:r>
          <a:endParaRPr lang="zh-CN" altLang="en-US" sz="1800" kern="1200" dirty="0"/>
        </a:p>
        <a:p>
          <a:pPr marL="171450" lvl="1" indent="-171450" algn="l" defTabSz="800100">
            <a:lnSpc>
              <a:spcPct val="90000"/>
            </a:lnSpc>
            <a:spcBef>
              <a:spcPct val="0"/>
            </a:spcBef>
            <a:spcAft>
              <a:spcPct val="15000"/>
            </a:spcAft>
            <a:buChar char="••"/>
          </a:pPr>
          <a:r>
            <a:rPr lang="zh-CN" altLang="en-US" sz="1800" kern="1200" dirty="0" smtClean="0"/>
            <a:t>总的来讲是一种过于粗放、简单而危险的薪酬模式，容易导致串货、乱价、不正当竞争等行为</a:t>
          </a:r>
          <a:endParaRPr lang="zh-CN" altLang="en-US" sz="1800" kern="1200" dirty="0"/>
        </a:p>
      </dsp:txBody>
      <dsp:txXfrm>
        <a:off x="2703675" y="900999"/>
        <a:ext cx="2369513" cy="3853979"/>
      </dsp:txXfrm>
    </dsp:sp>
    <dsp:sp modelId="{06B759E1-30A7-44A0-A7FB-14DEA123162D}">
      <dsp:nvSpPr>
        <dsp:cNvPr id="0" name=""/>
        <dsp:cNvSpPr/>
      </dsp:nvSpPr>
      <dsp:spPr>
        <a:xfrm>
          <a:off x="5404920" y="135295"/>
          <a:ext cx="2369513" cy="943203"/>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rtl="0">
            <a:lnSpc>
              <a:spcPct val="100000"/>
            </a:lnSpc>
            <a:spcBef>
              <a:spcPct val="0"/>
            </a:spcBef>
            <a:spcAft>
              <a:spcPts val="0"/>
            </a:spcAft>
          </a:pPr>
          <a:r>
            <a:rPr lang="zh-CN" sz="2000" b="1" kern="1200" dirty="0" smtClean="0">
              <a:latin typeface="微软雅黑" pitchFamily="34" charset="-122"/>
              <a:ea typeface="微软雅黑" pitchFamily="34" charset="-122"/>
            </a:rPr>
            <a:t>基本薪金</a:t>
          </a:r>
          <a:endParaRPr lang="en-US" altLang="zh-CN" sz="2000" b="1" kern="1200" dirty="0" smtClean="0">
            <a:latin typeface="微软雅黑" pitchFamily="34" charset="-122"/>
            <a:ea typeface="微软雅黑" pitchFamily="34" charset="-122"/>
          </a:endParaRPr>
        </a:p>
        <a:p>
          <a:pPr lvl="0" algn="ctr" defTabSz="889000" rtl="0">
            <a:lnSpc>
              <a:spcPct val="100000"/>
            </a:lnSpc>
            <a:spcBef>
              <a:spcPct val="0"/>
            </a:spcBef>
            <a:spcAft>
              <a:spcPts val="0"/>
            </a:spcAft>
          </a:pPr>
          <a:r>
            <a:rPr lang="zh-CN" sz="2000" b="1" kern="1200" dirty="0" smtClean="0">
              <a:latin typeface="微软雅黑" pitchFamily="34" charset="-122"/>
              <a:ea typeface="微软雅黑" pitchFamily="34" charset="-122"/>
            </a:rPr>
            <a:t>加奖金制</a:t>
          </a:r>
          <a:endParaRPr lang="zh-CN" sz="2000" b="1" kern="1200" dirty="0">
            <a:latin typeface="微软雅黑" pitchFamily="34" charset="-122"/>
            <a:ea typeface="微软雅黑" pitchFamily="34" charset="-122"/>
          </a:endParaRPr>
        </a:p>
      </dsp:txBody>
      <dsp:txXfrm>
        <a:off x="5404920" y="135295"/>
        <a:ext cx="2369513" cy="943203"/>
      </dsp:txXfrm>
    </dsp:sp>
    <dsp:sp modelId="{82087DAA-3813-414D-871F-3469D735E67B}">
      <dsp:nvSpPr>
        <dsp:cNvPr id="0" name=""/>
        <dsp:cNvSpPr/>
      </dsp:nvSpPr>
      <dsp:spPr>
        <a:xfrm>
          <a:off x="5404920" y="1098217"/>
          <a:ext cx="2369513" cy="359102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smtClean="0"/>
            <a:t>绝大部分企业实行这种薪酬模式。</a:t>
          </a:r>
          <a:endParaRPr lang="zh-CN" altLang="en-US" sz="1800" kern="1200" dirty="0"/>
        </a:p>
        <a:p>
          <a:pPr marL="171450" lvl="1" indent="-171450" algn="l" defTabSz="800100">
            <a:lnSpc>
              <a:spcPct val="90000"/>
            </a:lnSpc>
            <a:spcBef>
              <a:spcPct val="0"/>
            </a:spcBef>
            <a:spcAft>
              <a:spcPct val="15000"/>
            </a:spcAft>
            <a:buChar char="••"/>
          </a:pPr>
          <a:r>
            <a:rPr lang="zh-CN" altLang="en-US" sz="1800" kern="1200" dirty="0" smtClean="0"/>
            <a:t>可以保证推销人员获得稳定的个人收入，具有安全感和稳定性；</a:t>
          </a:r>
          <a:endParaRPr lang="zh-CN" altLang="en-US" sz="1800" kern="1200" dirty="0"/>
        </a:p>
        <a:p>
          <a:pPr marL="171450" lvl="1" indent="-171450" algn="l" defTabSz="800100">
            <a:lnSpc>
              <a:spcPct val="90000"/>
            </a:lnSpc>
            <a:spcBef>
              <a:spcPct val="0"/>
            </a:spcBef>
            <a:spcAft>
              <a:spcPct val="15000"/>
            </a:spcAft>
            <a:buChar char="••"/>
          </a:pPr>
          <a:r>
            <a:rPr lang="zh-CN" altLang="en-US" sz="1800" kern="1200" dirty="0" smtClean="0"/>
            <a:t>同时便于对推销人员的控制，还能起到激励的作用，求得在安全与激励之间的某种平衡</a:t>
          </a:r>
          <a:endParaRPr lang="zh-CN" altLang="en-US" sz="1800" kern="1200" dirty="0"/>
        </a:p>
      </dsp:txBody>
      <dsp:txXfrm>
        <a:off x="5404920" y="1098217"/>
        <a:ext cx="2369513" cy="359102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7AFDC5-2A64-4B22-AF5E-D030058C3ED6}">
      <dsp:nvSpPr>
        <dsp:cNvPr id="0" name=""/>
        <dsp:cNvSpPr/>
      </dsp:nvSpPr>
      <dsp:spPr>
        <a:xfrm>
          <a:off x="0" y="373595"/>
          <a:ext cx="6912768" cy="554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5957FBF-4500-4B32-B0FD-EA010F1DE3A9}">
      <dsp:nvSpPr>
        <dsp:cNvPr id="0" name=""/>
        <dsp:cNvSpPr/>
      </dsp:nvSpPr>
      <dsp:spPr>
        <a:xfrm>
          <a:off x="345638" y="48875"/>
          <a:ext cx="4838937" cy="6494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900" tIns="0" rIns="182900" bIns="0" numCol="1" spcCol="1270" anchor="ctr" anchorCtr="0">
          <a:noAutofit/>
        </a:bodyPr>
        <a:lstStyle/>
        <a:p>
          <a:pPr lvl="0" algn="l" defTabSz="1066800" rtl="0">
            <a:lnSpc>
              <a:spcPct val="90000"/>
            </a:lnSpc>
            <a:spcBef>
              <a:spcPct val="0"/>
            </a:spcBef>
            <a:spcAft>
              <a:spcPct val="35000"/>
            </a:spcAft>
          </a:pPr>
          <a:r>
            <a:rPr lang="zh-CN" altLang="en-US" sz="2400" b="1" kern="1200" smtClean="0">
              <a:latin typeface="微软雅黑" pitchFamily="34" charset="-122"/>
              <a:ea typeface="微软雅黑" pitchFamily="34" charset="-122"/>
            </a:rPr>
            <a:t>目标激励法</a:t>
          </a:r>
          <a:endParaRPr lang="zh-CN" altLang="en-US" sz="2400" b="1" kern="1200">
            <a:latin typeface="微软雅黑" pitchFamily="34" charset="-122"/>
            <a:ea typeface="微软雅黑" pitchFamily="34" charset="-122"/>
          </a:endParaRPr>
        </a:p>
      </dsp:txBody>
      <dsp:txXfrm>
        <a:off x="377341" y="80578"/>
        <a:ext cx="4775531" cy="586034"/>
      </dsp:txXfrm>
    </dsp:sp>
    <dsp:sp modelId="{A3EA0C16-4C25-4A6C-8439-56018FA073DB}">
      <dsp:nvSpPr>
        <dsp:cNvPr id="0" name=""/>
        <dsp:cNvSpPr/>
      </dsp:nvSpPr>
      <dsp:spPr>
        <a:xfrm>
          <a:off x="0" y="1371515"/>
          <a:ext cx="6912768" cy="554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41C5CA4-57CD-4400-B8C2-3322E1958CA1}">
      <dsp:nvSpPr>
        <dsp:cNvPr id="0" name=""/>
        <dsp:cNvSpPr/>
      </dsp:nvSpPr>
      <dsp:spPr>
        <a:xfrm>
          <a:off x="345638" y="1046796"/>
          <a:ext cx="4838937" cy="6494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900" tIns="0" rIns="182900" bIns="0" numCol="1" spcCol="1270" anchor="ctr" anchorCtr="0">
          <a:noAutofit/>
        </a:bodyPr>
        <a:lstStyle/>
        <a:p>
          <a:pPr lvl="0" algn="l" defTabSz="1066800" rtl="0">
            <a:lnSpc>
              <a:spcPct val="90000"/>
            </a:lnSpc>
            <a:spcBef>
              <a:spcPct val="0"/>
            </a:spcBef>
            <a:spcAft>
              <a:spcPct val="35000"/>
            </a:spcAft>
          </a:pPr>
          <a:r>
            <a:rPr lang="zh-CN" altLang="en-US" sz="2400" b="1" kern="1200" smtClean="0">
              <a:latin typeface="微软雅黑" pitchFamily="34" charset="-122"/>
              <a:ea typeface="微软雅黑" pitchFamily="34" charset="-122"/>
            </a:rPr>
            <a:t>榜样激励法</a:t>
          </a:r>
          <a:endParaRPr lang="zh-CN" altLang="en-US" sz="2400" b="1" kern="1200">
            <a:latin typeface="微软雅黑" pitchFamily="34" charset="-122"/>
            <a:ea typeface="微软雅黑" pitchFamily="34" charset="-122"/>
          </a:endParaRPr>
        </a:p>
      </dsp:txBody>
      <dsp:txXfrm>
        <a:off x="377341" y="1078499"/>
        <a:ext cx="4775531" cy="586034"/>
      </dsp:txXfrm>
    </dsp:sp>
    <dsp:sp modelId="{374528E2-4FD0-4C6D-B9BC-57DFC8144486}">
      <dsp:nvSpPr>
        <dsp:cNvPr id="0" name=""/>
        <dsp:cNvSpPr/>
      </dsp:nvSpPr>
      <dsp:spPr>
        <a:xfrm>
          <a:off x="0" y="2369436"/>
          <a:ext cx="6912768" cy="554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B239C79-AA02-4151-A217-1BD363E225E4}">
      <dsp:nvSpPr>
        <dsp:cNvPr id="0" name=""/>
        <dsp:cNvSpPr/>
      </dsp:nvSpPr>
      <dsp:spPr>
        <a:xfrm>
          <a:off x="345638" y="2044715"/>
          <a:ext cx="4838937" cy="6494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900" tIns="0" rIns="182900" bIns="0" numCol="1" spcCol="1270" anchor="ctr" anchorCtr="0">
          <a:noAutofit/>
        </a:bodyPr>
        <a:lstStyle/>
        <a:p>
          <a:pPr lvl="0" algn="l" defTabSz="1066800" rtl="0">
            <a:lnSpc>
              <a:spcPct val="90000"/>
            </a:lnSpc>
            <a:spcBef>
              <a:spcPct val="0"/>
            </a:spcBef>
            <a:spcAft>
              <a:spcPct val="35000"/>
            </a:spcAft>
          </a:pPr>
          <a:r>
            <a:rPr lang="zh-CN" altLang="en-US" sz="2400" b="1" kern="1200" smtClean="0">
              <a:latin typeface="微软雅黑" pitchFamily="34" charset="-122"/>
              <a:ea typeface="微软雅黑" pitchFamily="34" charset="-122"/>
            </a:rPr>
            <a:t>工作激励法</a:t>
          </a:r>
          <a:endParaRPr lang="zh-CN" altLang="en-US" sz="2400" b="1" kern="1200">
            <a:latin typeface="微软雅黑" pitchFamily="34" charset="-122"/>
            <a:ea typeface="微软雅黑" pitchFamily="34" charset="-122"/>
          </a:endParaRPr>
        </a:p>
      </dsp:txBody>
      <dsp:txXfrm>
        <a:off x="377341" y="2076418"/>
        <a:ext cx="4775531" cy="586034"/>
      </dsp:txXfrm>
    </dsp:sp>
    <dsp:sp modelId="{01FE9AF5-5F78-4142-8F73-C8D85B837ECA}">
      <dsp:nvSpPr>
        <dsp:cNvPr id="0" name=""/>
        <dsp:cNvSpPr/>
      </dsp:nvSpPr>
      <dsp:spPr>
        <a:xfrm>
          <a:off x="0" y="3367356"/>
          <a:ext cx="6912768" cy="554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623248F-0AD4-4F55-8DF0-FCFD8A231C01}">
      <dsp:nvSpPr>
        <dsp:cNvPr id="0" name=""/>
        <dsp:cNvSpPr/>
      </dsp:nvSpPr>
      <dsp:spPr>
        <a:xfrm>
          <a:off x="345638" y="3042636"/>
          <a:ext cx="4838937" cy="6494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900" tIns="0" rIns="182900" bIns="0" numCol="1" spcCol="1270" anchor="ctr" anchorCtr="0">
          <a:noAutofit/>
        </a:bodyPr>
        <a:lstStyle/>
        <a:p>
          <a:pPr lvl="0" algn="l" defTabSz="1066800" rtl="0">
            <a:lnSpc>
              <a:spcPct val="90000"/>
            </a:lnSpc>
            <a:spcBef>
              <a:spcPct val="0"/>
            </a:spcBef>
            <a:spcAft>
              <a:spcPct val="35000"/>
            </a:spcAft>
          </a:pPr>
          <a:r>
            <a:rPr lang="zh-CN" altLang="en-US" sz="2400" b="1" kern="1200" smtClean="0">
              <a:latin typeface="微软雅黑" pitchFamily="34" charset="-122"/>
              <a:ea typeface="微软雅黑" pitchFamily="34" charset="-122"/>
            </a:rPr>
            <a:t>强化激励法</a:t>
          </a:r>
          <a:endParaRPr lang="zh-CN" altLang="en-US" sz="2400" b="1" kern="1200">
            <a:latin typeface="微软雅黑" pitchFamily="34" charset="-122"/>
            <a:ea typeface="微软雅黑" pitchFamily="34" charset="-122"/>
          </a:endParaRPr>
        </a:p>
      </dsp:txBody>
      <dsp:txXfrm>
        <a:off x="377341" y="3074339"/>
        <a:ext cx="4775531" cy="586034"/>
      </dsp:txXfrm>
    </dsp:sp>
    <dsp:sp modelId="{8B90C8DB-B30F-4C55-8887-48864C67C492}">
      <dsp:nvSpPr>
        <dsp:cNvPr id="0" name=""/>
        <dsp:cNvSpPr/>
      </dsp:nvSpPr>
      <dsp:spPr>
        <a:xfrm>
          <a:off x="0" y="4365276"/>
          <a:ext cx="6912768" cy="554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7A0A5E8-1CEA-4123-A5C1-948000C6A8C3}">
      <dsp:nvSpPr>
        <dsp:cNvPr id="0" name=""/>
        <dsp:cNvSpPr/>
      </dsp:nvSpPr>
      <dsp:spPr>
        <a:xfrm>
          <a:off x="345638" y="4040556"/>
          <a:ext cx="4838937" cy="6494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900" tIns="0" rIns="182900" bIns="0" numCol="1" spcCol="1270" anchor="ctr" anchorCtr="0">
          <a:noAutofit/>
        </a:bodyPr>
        <a:lstStyle/>
        <a:p>
          <a:pPr lvl="0" algn="l" defTabSz="1066800" rtl="0">
            <a:lnSpc>
              <a:spcPct val="90000"/>
            </a:lnSpc>
            <a:spcBef>
              <a:spcPct val="0"/>
            </a:spcBef>
            <a:spcAft>
              <a:spcPct val="35000"/>
            </a:spcAft>
          </a:pPr>
          <a:r>
            <a:rPr lang="zh-CN" altLang="en-US" sz="2400" b="1" kern="1200" smtClean="0">
              <a:latin typeface="微软雅黑" pitchFamily="34" charset="-122"/>
              <a:ea typeface="微软雅黑" pitchFamily="34" charset="-122"/>
            </a:rPr>
            <a:t>竞赛激励法</a:t>
          </a:r>
          <a:endParaRPr lang="zh-CN" altLang="en-US" sz="2400" b="1" kern="1200">
            <a:latin typeface="微软雅黑" pitchFamily="34" charset="-122"/>
            <a:ea typeface="微软雅黑" pitchFamily="34" charset="-122"/>
          </a:endParaRPr>
        </a:p>
      </dsp:txBody>
      <dsp:txXfrm>
        <a:off x="377341" y="4072259"/>
        <a:ext cx="4775531" cy="58603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1D2606-89FF-46BF-849B-CAA6494347D2}">
      <dsp:nvSpPr>
        <dsp:cNvPr id="0" name=""/>
        <dsp:cNvSpPr/>
      </dsp:nvSpPr>
      <dsp:spPr>
        <a:xfrm>
          <a:off x="2359830" y="0"/>
          <a:ext cx="3417243" cy="3417243"/>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7459CC8-D433-4883-B8E4-CE9524CCD343}">
      <dsp:nvSpPr>
        <dsp:cNvPr id="0" name=""/>
        <dsp:cNvSpPr/>
      </dsp:nvSpPr>
      <dsp:spPr>
        <a:xfrm>
          <a:off x="2684468" y="324638"/>
          <a:ext cx="1332724" cy="133272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zh-CN" altLang="en-US" sz="2400" b="1" kern="1200" smtClean="0">
              <a:latin typeface="微软雅黑" pitchFamily="34" charset="-122"/>
              <a:ea typeface="微软雅黑" pitchFamily="34" charset="-122"/>
            </a:rPr>
            <a:t>区域型</a:t>
          </a:r>
          <a:endParaRPr lang="zh-CN" altLang="en-US" sz="2400" b="1" kern="1200">
            <a:latin typeface="微软雅黑" pitchFamily="34" charset="-122"/>
            <a:ea typeface="微软雅黑" pitchFamily="34" charset="-122"/>
          </a:endParaRPr>
        </a:p>
      </dsp:txBody>
      <dsp:txXfrm>
        <a:off x="2749526" y="389696"/>
        <a:ext cx="1202608" cy="1202608"/>
      </dsp:txXfrm>
    </dsp:sp>
    <dsp:sp modelId="{193C63AA-6405-4559-A6F3-0C44EDB5BB04}">
      <dsp:nvSpPr>
        <dsp:cNvPr id="0" name=""/>
        <dsp:cNvSpPr/>
      </dsp:nvSpPr>
      <dsp:spPr>
        <a:xfrm>
          <a:off x="4119710" y="324638"/>
          <a:ext cx="1332724" cy="133272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zh-CN" altLang="en-US" sz="2400" b="1" kern="1200" smtClean="0">
              <a:latin typeface="微软雅黑" pitchFamily="34" charset="-122"/>
              <a:ea typeface="微软雅黑" pitchFamily="34" charset="-122"/>
            </a:rPr>
            <a:t>产品型</a:t>
          </a:r>
          <a:endParaRPr lang="zh-CN" altLang="en-US" sz="2400" b="1" kern="1200">
            <a:latin typeface="微软雅黑" pitchFamily="34" charset="-122"/>
            <a:ea typeface="微软雅黑" pitchFamily="34" charset="-122"/>
          </a:endParaRPr>
        </a:p>
      </dsp:txBody>
      <dsp:txXfrm>
        <a:off x="4184768" y="389696"/>
        <a:ext cx="1202608" cy="1202608"/>
      </dsp:txXfrm>
    </dsp:sp>
    <dsp:sp modelId="{24CA382F-F042-47B4-A621-07DE5B0C58AF}">
      <dsp:nvSpPr>
        <dsp:cNvPr id="0" name=""/>
        <dsp:cNvSpPr/>
      </dsp:nvSpPr>
      <dsp:spPr>
        <a:xfrm>
          <a:off x="2684468" y="1759880"/>
          <a:ext cx="1332724" cy="133272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zh-CN" altLang="en-US" sz="2400" b="1" kern="1200" smtClean="0">
              <a:latin typeface="微软雅黑" pitchFamily="34" charset="-122"/>
              <a:ea typeface="微软雅黑" pitchFamily="34" charset="-122"/>
            </a:rPr>
            <a:t>顾客型</a:t>
          </a:r>
          <a:endParaRPr lang="zh-CN" altLang="en-US" sz="2400" b="1" kern="1200">
            <a:latin typeface="微软雅黑" pitchFamily="34" charset="-122"/>
            <a:ea typeface="微软雅黑" pitchFamily="34" charset="-122"/>
          </a:endParaRPr>
        </a:p>
      </dsp:txBody>
      <dsp:txXfrm>
        <a:off x="2749526" y="1824938"/>
        <a:ext cx="1202608" cy="1202608"/>
      </dsp:txXfrm>
    </dsp:sp>
    <dsp:sp modelId="{02D1A323-0400-4CBB-850E-E3987F7BD2CE}">
      <dsp:nvSpPr>
        <dsp:cNvPr id="0" name=""/>
        <dsp:cNvSpPr/>
      </dsp:nvSpPr>
      <dsp:spPr>
        <a:xfrm>
          <a:off x="4119710" y="1759880"/>
          <a:ext cx="1332724" cy="133272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zh-CN" altLang="en-US" sz="2400" b="1" kern="1200" smtClean="0">
              <a:latin typeface="微软雅黑" pitchFamily="34" charset="-122"/>
              <a:ea typeface="微软雅黑" pitchFamily="34" charset="-122"/>
            </a:rPr>
            <a:t>复合型</a:t>
          </a:r>
          <a:endParaRPr lang="zh-CN" altLang="en-US" sz="2400" b="1" kern="1200">
            <a:latin typeface="微软雅黑" pitchFamily="34" charset="-122"/>
            <a:ea typeface="微软雅黑" pitchFamily="34" charset="-122"/>
          </a:endParaRPr>
        </a:p>
      </dsp:txBody>
      <dsp:txXfrm>
        <a:off x="4184768" y="1824938"/>
        <a:ext cx="1202608" cy="1202608"/>
      </dsp:txXfrm>
    </dsp:sp>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27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200">
                <a:solidFill>
                  <a:schemeClr val="tx1"/>
                </a:solidFill>
                <a:latin typeface="Tahoma" pitchFamily="34" charset="0"/>
              </a:defRPr>
            </a:lvl1pPr>
          </a:lstStyle>
          <a:p>
            <a:endParaRPr lang="zh-CN" altLang="en-US"/>
          </a:p>
        </p:txBody>
      </p:sp>
      <p:sp>
        <p:nvSpPr>
          <p:cNvPr id="372739"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solidFill>
                  <a:schemeClr val="tx1"/>
                </a:solidFill>
                <a:latin typeface="Tahoma" pitchFamily="34" charset="0"/>
              </a:defRPr>
            </a:lvl1pPr>
          </a:lstStyle>
          <a:p>
            <a:endParaRPr lang="en-US" altLang="zh-CN"/>
          </a:p>
        </p:txBody>
      </p:sp>
      <p:sp>
        <p:nvSpPr>
          <p:cNvPr id="372740"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eaLnBrk="1" hangingPunct="1">
              <a:defRPr sz="1200">
                <a:solidFill>
                  <a:schemeClr val="tx1"/>
                </a:solidFill>
                <a:latin typeface="Tahoma" pitchFamily="34" charset="0"/>
              </a:defRPr>
            </a:lvl1pPr>
          </a:lstStyle>
          <a:p>
            <a:endParaRPr lang="en-US" altLang="zh-CN"/>
          </a:p>
        </p:txBody>
      </p:sp>
      <p:sp>
        <p:nvSpPr>
          <p:cNvPr id="372741"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latin typeface="Tahoma" pitchFamily="34" charset="0"/>
              </a:defRPr>
            </a:lvl1pPr>
          </a:lstStyle>
          <a:p>
            <a:fld id="{0056D9A4-A249-4896-A2C7-2FF7C939058E}" type="slidenum">
              <a:rPr lang="zh-CN" altLang="en-US"/>
              <a:pPr/>
              <a:t>‹#›</a:t>
            </a:fld>
            <a:endParaRPr lang="en-US" altLang="zh-CN"/>
          </a:p>
        </p:txBody>
      </p:sp>
    </p:spTree>
    <p:extLst>
      <p:ext uri="{BB962C8B-B14F-4D97-AF65-F5344CB8AC3E}">
        <p14:creationId xmlns:p14="http://schemas.microsoft.com/office/powerpoint/2010/main" val="28653323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2504" name="Rectangle 8"/>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eaLnBrk="1" hangingPunct="1">
              <a:buFontTx/>
              <a:buChar char="•"/>
              <a:defRPr sz="1200">
                <a:solidFill>
                  <a:schemeClr val="tx1"/>
                </a:solidFill>
                <a:latin typeface="Tahoma" pitchFamily="34" charset="0"/>
              </a:defRPr>
            </a:lvl1pPr>
          </a:lstStyle>
          <a:p>
            <a:endParaRPr lang="zh-CN" altLang="en-US"/>
          </a:p>
        </p:txBody>
      </p:sp>
      <p:sp>
        <p:nvSpPr>
          <p:cNvPr id="362505"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62506" name="Rectangle 10"/>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62507" name="Rectangle 11"/>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r" eaLnBrk="1" hangingPunct="1">
              <a:buFontTx/>
              <a:buChar char="•"/>
              <a:defRPr sz="1200">
                <a:solidFill>
                  <a:schemeClr val="tx1"/>
                </a:solidFill>
                <a:latin typeface="Tahoma" pitchFamily="34" charset="0"/>
              </a:defRPr>
            </a:lvl1pPr>
          </a:lstStyle>
          <a:p>
            <a:endParaRPr lang="en-US" altLang="zh-CN"/>
          </a:p>
        </p:txBody>
      </p:sp>
      <p:sp>
        <p:nvSpPr>
          <p:cNvPr id="362508" name="Rectangle 12"/>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eaLnBrk="1" hangingPunct="1">
              <a:buFontTx/>
              <a:buChar char="•"/>
              <a:defRPr sz="1200">
                <a:solidFill>
                  <a:schemeClr val="tx1"/>
                </a:solidFill>
                <a:latin typeface="Tahoma" pitchFamily="34" charset="0"/>
              </a:defRPr>
            </a:lvl1pPr>
          </a:lstStyle>
          <a:p>
            <a:endParaRPr lang="en-US" altLang="zh-CN"/>
          </a:p>
        </p:txBody>
      </p:sp>
      <p:sp>
        <p:nvSpPr>
          <p:cNvPr id="362509" name="Rectangle 13"/>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r" eaLnBrk="1" hangingPunct="1">
              <a:buFontTx/>
              <a:buChar char="•"/>
              <a:defRPr sz="1200">
                <a:solidFill>
                  <a:schemeClr val="tx1"/>
                </a:solidFill>
                <a:latin typeface="Tahoma" pitchFamily="34" charset="0"/>
              </a:defRPr>
            </a:lvl1pPr>
          </a:lstStyle>
          <a:p>
            <a:fld id="{AEDFE434-1596-427A-982D-BF5481832F4E}" type="slidenum">
              <a:rPr lang="zh-CN" altLang="en-US"/>
              <a:pPr/>
              <a:t>‹#›</a:t>
            </a:fld>
            <a:endParaRPr lang="en-US" altLang="zh-CN"/>
          </a:p>
        </p:txBody>
      </p:sp>
    </p:spTree>
    <p:extLst>
      <p:ext uri="{BB962C8B-B14F-4D97-AF65-F5344CB8AC3E}">
        <p14:creationId xmlns:p14="http://schemas.microsoft.com/office/powerpoint/2010/main" val="277290427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pitchFamily="18" charset="0"/>
        <a:ea typeface="宋体" charset="-122"/>
        <a:cs typeface="+mn-cs"/>
      </a:defRPr>
    </a:lvl1pPr>
    <a:lvl2pPr marL="457200" algn="l" rtl="0" fontAlgn="base">
      <a:spcBef>
        <a:spcPct val="30000"/>
      </a:spcBef>
      <a:spcAft>
        <a:spcPct val="0"/>
      </a:spcAft>
      <a:defRPr kumimoji="1" sz="1200" kern="1200">
        <a:solidFill>
          <a:schemeClr val="tx1"/>
        </a:solidFill>
        <a:latin typeface="Times New Roman" pitchFamily="18" charset="0"/>
        <a:ea typeface="宋体" charset="-122"/>
        <a:cs typeface="+mn-cs"/>
      </a:defRPr>
    </a:lvl2pPr>
    <a:lvl3pPr marL="914400" algn="l" rtl="0" fontAlgn="base">
      <a:spcBef>
        <a:spcPct val="30000"/>
      </a:spcBef>
      <a:spcAft>
        <a:spcPct val="0"/>
      </a:spcAft>
      <a:defRPr kumimoji="1" sz="1200" kern="1200">
        <a:solidFill>
          <a:schemeClr val="tx1"/>
        </a:solidFill>
        <a:latin typeface="Times New Roman" pitchFamily="18" charset="0"/>
        <a:ea typeface="宋体" charset="-122"/>
        <a:cs typeface="+mn-cs"/>
      </a:defRPr>
    </a:lvl3pPr>
    <a:lvl4pPr marL="1371600" algn="l" rtl="0" fontAlgn="base">
      <a:spcBef>
        <a:spcPct val="30000"/>
      </a:spcBef>
      <a:spcAft>
        <a:spcPct val="0"/>
      </a:spcAft>
      <a:defRPr kumimoji="1" sz="1200" kern="1200">
        <a:solidFill>
          <a:schemeClr val="tx1"/>
        </a:solidFill>
        <a:latin typeface="Times New Roman" pitchFamily="18" charset="0"/>
        <a:ea typeface="宋体" charset="-122"/>
        <a:cs typeface="+mn-cs"/>
      </a:defRPr>
    </a:lvl4pPr>
    <a:lvl5pPr marL="1828800" algn="l" rtl="0" fontAlgn="base">
      <a:spcBef>
        <a:spcPct val="30000"/>
      </a:spcBef>
      <a:spcAft>
        <a:spcPct val="0"/>
      </a:spcAft>
      <a:defRPr kumimoji="1" sz="1200" kern="1200">
        <a:solidFill>
          <a:schemeClr val="tx1"/>
        </a:solidFill>
        <a:latin typeface="Times New Roman" pitchFamily="18"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C669C9B9-B2FC-4F20-8E34-AC3AA46D82ED}" type="slidenum">
              <a:rPr lang="zh-CN" altLang="en-US" smtClean="0"/>
              <a:pPr/>
              <a:t>‹#›</a:t>
            </a:fld>
            <a:endParaRPr lang="en-US" altLang="zh-CN"/>
          </a:p>
        </p:txBody>
      </p:sp>
    </p:spTree>
    <p:extLst>
      <p:ext uri="{BB962C8B-B14F-4D97-AF65-F5344CB8AC3E}">
        <p14:creationId xmlns:p14="http://schemas.microsoft.com/office/powerpoint/2010/main" val="17117118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endParaRPr lang="zh-CN" altLang="en-US"/>
          </a:p>
        </p:txBody>
      </p:sp>
    </p:spTree>
    <p:extLst>
      <p:ext uri="{BB962C8B-B14F-4D97-AF65-F5344CB8AC3E}">
        <p14:creationId xmlns:p14="http://schemas.microsoft.com/office/powerpoint/2010/main" val="12633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endParaRPr lang="zh-CN" altLang="en-US"/>
          </a:p>
        </p:txBody>
      </p:sp>
    </p:spTree>
    <p:extLst>
      <p:ext uri="{BB962C8B-B14F-4D97-AF65-F5344CB8AC3E}">
        <p14:creationId xmlns:p14="http://schemas.microsoft.com/office/powerpoint/2010/main" val="3752368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endParaRPr lang="zh-CN" altLang="en-US"/>
          </a:p>
        </p:txBody>
      </p:sp>
    </p:spTree>
    <p:extLst>
      <p:ext uri="{BB962C8B-B14F-4D97-AF65-F5344CB8AC3E}">
        <p14:creationId xmlns:p14="http://schemas.microsoft.com/office/powerpoint/2010/main" val="403083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endParaRPr lang="zh-CN" altLang="en-US"/>
          </a:p>
        </p:txBody>
      </p:sp>
    </p:spTree>
    <p:extLst>
      <p:ext uri="{BB962C8B-B14F-4D97-AF65-F5344CB8AC3E}">
        <p14:creationId xmlns:p14="http://schemas.microsoft.com/office/powerpoint/2010/main" val="13388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endParaRPr lang="zh-CN" altLang="en-US"/>
          </a:p>
        </p:txBody>
      </p:sp>
    </p:spTree>
    <p:extLst>
      <p:ext uri="{BB962C8B-B14F-4D97-AF65-F5344CB8AC3E}">
        <p14:creationId xmlns:p14="http://schemas.microsoft.com/office/powerpoint/2010/main" val="12996200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endParaRPr lang="zh-CN" altLang="en-US"/>
          </a:p>
        </p:txBody>
      </p:sp>
    </p:spTree>
    <p:extLst>
      <p:ext uri="{BB962C8B-B14F-4D97-AF65-F5344CB8AC3E}">
        <p14:creationId xmlns:p14="http://schemas.microsoft.com/office/powerpoint/2010/main" val="8787580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endParaRPr lang="zh-CN" altLang="en-US"/>
          </a:p>
        </p:txBody>
      </p:sp>
    </p:spTree>
    <p:extLst>
      <p:ext uri="{BB962C8B-B14F-4D97-AF65-F5344CB8AC3E}">
        <p14:creationId xmlns:p14="http://schemas.microsoft.com/office/powerpoint/2010/main" val="14790450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endParaRPr lang="zh-CN" altLang="en-US"/>
          </a:p>
        </p:txBody>
      </p:sp>
    </p:spTree>
    <p:extLst>
      <p:ext uri="{BB962C8B-B14F-4D97-AF65-F5344CB8AC3E}">
        <p14:creationId xmlns:p14="http://schemas.microsoft.com/office/powerpoint/2010/main" val="5060273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endParaRPr lang="zh-CN" altLang="en-US"/>
          </a:p>
        </p:txBody>
      </p:sp>
    </p:spTree>
    <p:extLst>
      <p:ext uri="{BB962C8B-B14F-4D97-AF65-F5344CB8AC3E}">
        <p14:creationId xmlns:p14="http://schemas.microsoft.com/office/powerpoint/2010/main" val="1331807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endParaRPr lang="zh-CN" altLang="en-US"/>
          </a:p>
        </p:txBody>
      </p:sp>
    </p:spTree>
    <p:extLst>
      <p:ext uri="{BB962C8B-B14F-4D97-AF65-F5344CB8AC3E}">
        <p14:creationId xmlns:p14="http://schemas.microsoft.com/office/powerpoint/2010/main" val="3175285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147248" cy="85010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39552" y="1340768"/>
            <a:ext cx="8147248" cy="4785395"/>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endParaRPr lang="zh-CN" altLang="en-US"/>
          </a:p>
        </p:txBody>
      </p:sp>
    </p:spTree>
    <p:extLst>
      <p:ext uri="{BB962C8B-B14F-4D97-AF65-F5344CB8AC3E}">
        <p14:creationId xmlns:p14="http://schemas.microsoft.com/office/powerpoint/2010/main" val="400549550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3600" b="1" kern="1200">
          <a:solidFill>
            <a:srgbClr val="660033"/>
          </a:solidFill>
          <a:latin typeface="微软雅黑" pitchFamily="34" charset="-122"/>
          <a:ea typeface="微软雅黑" pitchFamily="34" charset="-122"/>
          <a:cs typeface="+mj-cs"/>
        </a:defRPr>
      </a:lvl1pPr>
    </p:titleStyle>
    <p:bodyStyle>
      <a:lvl1pPr marL="342900" indent="-252000" algn="l" defTabSz="914400" rtl="0" eaLnBrk="1" latinLnBrk="0" hangingPunct="1">
        <a:spcBef>
          <a:spcPct val="20000"/>
        </a:spcBef>
        <a:buClr>
          <a:srgbClr val="C00000"/>
        </a:buClr>
        <a:buSzPct val="112000"/>
        <a:buFont typeface="Arial" pitchFamily="34" charset="0"/>
        <a:buChar char="•"/>
        <a:defRPr sz="24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9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9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9181" y="1219201"/>
            <a:ext cx="5197219" cy="1295400"/>
          </a:xfrm>
          <a:solidFill>
            <a:schemeClr val="accent5">
              <a:lumMod val="20000"/>
              <a:lumOff val="80000"/>
            </a:schemeClr>
          </a:solidFill>
        </p:spPr>
        <p:txBody>
          <a:bodyPr>
            <a:normAutofit/>
          </a:bodyPr>
          <a:lstStyle/>
          <a:p>
            <a:pPr algn="ctr">
              <a:spcBef>
                <a:spcPts val="1200"/>
              </a:spcBef>
            </a:pPr>
            <a:r>
              <a:rPr lang="zh-CN" altLang="en-US" dirty="0" smtClean="0"/>
              <a:t>商务谈判与推销技巧</a:t>
            </a:r>
            <a:r>
              <a:rPr lang="en-US" altLang="zh-CN" dirty="0" smtClean="0"/>
              <a:t/>
            </a:r>
            <a:br>
              <a:rPr lang="en-US" altLang="zh-CN" dirty="0" smtClean="0"/>
            </a:br>
            <a:r>
              <a:rPr lang="zh-CN" altLang="en-US" sz="3200" dirty="0" smtClean="0"/>
              <a:t>（第</a:t>
            </a:r>
            <a:r>
              <a:rPr lang="en-US" altLang="zh-CN" sz="3200" dirty="0" smtClean="0"/>
              <a:t>4</a:t>
            </a:r>
            <a:r>
              <a:rPr lang="zh-CN" altLang="en-US" sz="3200" dirty="0" smtClean="0"/>
              <a:t>版）</a:t>
            </a:r>
            <a:endParaRPr lang="zh-CN" altLang="en-US" dirty="0"/>
          </a:p>
        </p:txBody>
      </p:sp>
      <p:sp>
        <p:nvSpPr>
          <p:cNvPr id="3" name="内容占位符 2"/>
          <p:cNvSpPr>
            <a:spLocks noGrp="1"/>
          </p:cNvSpPr>
          <p:nvPr>
            <p:ph type="body" idx="1"/>
          </p:nvPr>
        </p:nvSpPr>
        <p:spPr>
          <a:xfrm>
            <a:off x="609600" y="2971800"/>
            <a:ext cx="4764087" cy="750887"/>
          </a:xfrm>
        </p:spPr>
        <p:txBody>
          <a:bodyPr/>
          <a:lstStyle/>
          <a:p>
            <a:pPr algn="ctr"/>
            <a:r>
              <a:rPr lang="zh-CN" altLang="en-US" dirty="0" smtClean="0">
                <a:solidFill>
                  <a:schemeClr val="tx1"/>
                </a:solidFill>
              </a:rPr>
              <a:t>主编　龚　荒</a:t>
            </a:r>
            <a:endParaRPr lang="zh-CN" altLang="en-US" dirty="0">
              <a:solidFill>
                <a:schemeClr val="tx1"/>
              </a:solidFill>
            </a:endParaRPr>
          </a:p>
        </p:txBody>
      </p:sp>
      <p:pic>
        <p:nvPicPr>
          <p:cNvPr id="270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91" y="4614157"/>
            <a:ext cx="2682875" cy="2182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112" y="1556792"/>
            <a:ext cx="3298825" cy="453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12754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234" name="Rectangle 2"/>
          <p:cNvSpPr>
            <a:spLocks noGrp="1" noChangeArrowheads="1"/>
          </p:cNvSpPr>
          <p:nvPr>
            <p:ph type="title"/>
          </p:nvPr>
        </p:nvSpPr>
        <p:spPr>
          <a:xfrm>
            <a:off x="467544" y="620688"/>
            <a:ext cx="8147248" cy="850106"/>
          </a:xfrm>
        </p:spPr>
        <p:txBody>
          <a:bodyPr/>
          <a:lstStyle/>
          <a:p>
            <a:r>
              <a:rPr lang="zh-CN" altLang="en-US" dirty="0"/>
              <a:t>狭义的推销与广义的推销</a:t>
            </a:r>
          </a:p>
        </p:txBody>
      </p:sp>
      <p:sp>
        <p:nvSpPr>
          <p:cNvPr id="479235" name="Rectangle 3"/>
          <p:cNvSpPr>
            <a:spLocks noGrp="1" noChangeArrowheads="1"/>
          </p:cNvSpPr>
          <p:nvPr>
            <p:ph idx="1"/>
          </p:nvPr>
        </p:nvSpPr>
        <p:spPr>
          <a:xfrm>
            <a:off x="685800" y="2514600"/>
            <a:ext cx="7772400" cy="3581400"/>
          </a:xfrm>
        </p:spPr>
        <p:txBody>
          <a:bodyPr/>
          <a:lstStyle/>
          <a:p>
            <a:pPr>
              <a:buFont typeface="Wingdings" pitchFamily="2" charset="2"/>
              <a:buNone/>
            </a:pPr>
            <a:r>
              <a:rPr lang="zh-CN" altLang="en-US" dirty="0"/>
              <a:t>谈谈你对下面一段话的理解：</a:t>
            </a:r>
          </a:p>
          <a:p>
            <a:pPr>
              <a:lnSpc>
                <a:spcPct val="140000"/>
              </a:lnSpc>
            </a:pPr>
            <a:r>
              <a:rPr lang="zh-CN" altLang="en-US" dirty="0">
                <a:solidFill>
                  <a:schemeClr val="tx2">
                    <a:lumMod val="50000"/>
                  </a:schemeClr>
                </a:solidFill>
              </a:rPr>
              <a:t>“</a:t>
            </a:r>
            <a:r>
              <a:rPr lang="zh-CN" altLang="en-US" sz="2800" dirty="0">
                <a:solidFill>
                  <a:schemeClr val="tx2">
                    <a:lumMod val="50000"/>
                  </a:schemeClr>
                </a:solidFill>
                <a:ea typeface="楷体_GB2312" pitchFamily="49" charset="-122"/>
              </a:rPr>
              <a:t>在我们生命中的每一天，我们每一个人都是推销员，我们都在向我们所接触的人推销我们的意念、计划、能力和热诚。”</a:t>
            </a:r>
          </a:p>
          <a:p>
            <a:pPr>
              <a:lnSpc>
                <a:spcPct val="140000"/>
              </a:lnSpc>
            </a:pPr>
            <a:r>
              <a:rPr lang="zh-CN" altLang="en-US" sz="2800" dirty="0">
                <a:solidFill>
                  <a:schemeClr val="tx2">
                    <a:lumMod val="50000"/>
                  </a:schemeClr>
                </a:solidFill>
                <a:ea typeface="楷体_GB2312" pitchFamily="49" charset="-122"/>
              </a:rPr>
              <a:t>“人人都是推销员，人的一生都在推销”</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smtClean="0"/>
              <a:t>现代</a:t>
            </a:r>
            <a:r>
              <a:rPr lang="zh-CN" altLang="zh-CN" dirty="0"/>
              <a:t>推销活动的</a:t>
            </a:r>
            <a:r>
              <a:rPr lang="zh-CN" altLang="zh-CN" dirty="0" smtClean="0"/>
              <a:t>特征</a:t>
            </a:r>
            <a:endParaRPr lang="zh-CN" altLang="en-US" dirty="0"/>
          </a:p>
        </p:txBody>
      </p:sp>
      <p:sp>
        <p:nvSpPr>
          <p:cNvPr id="3" name="内容占位符 2"/>
          <p:cNvSpPr>
            <a:spLocks noGrp="1"/>
          </p:cNvSpPr>
          <p:nvPr>
            <p:ph idx="1"/>
          </p:nvPr>
        </p:nvSpPr>
        <p:spPr>
          <a:xfrm>
            <a:off x="539552" y="1340769"/>
            <a:ext cx="7560840" cy="3312368"/>
          </a:xfrm>
        </p:spPr>
        <p:txBody>
          <a:bodyPr>
            <a:noAutofit/>
          </a:bodyPr>
          <a:lstStyle/>
          <a:p>
            <a:pPr marL="90900" indent="0">
              <a:spcBef>
                <a:spcPts val="600"/>
              </a:spcBef>
              <a:buNone/>
            </a:pPr>
            <a:r>
              <a:rPr lang="en-US" altLang="zh-CN" dirty="0" smtClean="0"/>
              <a:t>1</a:t>
            </a:r>
            <a:r>
              <a:rPr lang="en-US" altLang="zh-CN" dirty="0"/>
              <a:t>.</a:t>
            </a:r>
            <a:r>
              <a:rPr lang="zh-CN" altLang="zh-CN" dirty="0"/>
              <a:t>推销的实质是满足顾客的需求</a:t>
            </a:r>
          </a:p>
          <a:p>
            <a:pPr marL="90900" indent="0">
              <a:spcBef>
                <a:spcPts val="600"/>
              </a:spcBef>
              <a:buNone/>
            </a:pPr>
            <a:r>
              <a:rPr lang="en-US" altLang="zh-CN" dirty="0"/>
              <a:t>2.</a:t>
            </a:r>
            <a:r>
              <a:rPr lang="zh-CN" altLang="zh-CN" dirty="0"/>
              <a:t>推销的核心内容是说服顾客</a:t>
            </a:r>
          </a:p>
          <a:p>
            <a:pPr marL="90900" indent="0">
              <a:spcBef>
                <a:spcPts val="600"/>
              </a:spcBef>
              <a:buNone/>
            </a:pPr>
            <a:r>
              <a:rPr lang="en-US" altLang="zh-CN" dirty="0"/>
              <a:t>3.</a:t>
            </a:r>
            <a:r>
              <a:rPr lang="zh-CN" altLang="zh-CN" dirty="0"/>
              <a:t>推销的终极目标是实现互惠互利</a:t>
            </a:r>
          </a:p>
          <a:p>
            <a:pPr marL="90900" indent="0">
              <a:spcBef>
                <a:spcPts val="600"/>
              </a:spcBef>
              <a:buNone/>
            </a:pPr>
            <a:r>
              <a:rPr lang="en-US" altLang="zh-CN" dirty="0"/>
              <a:t>4.</a:t>
            </a:r>
            <a:r>
              <a:rPr lang="zh-CN" altLang="zh-CN" dirty="0"/>
              <a:t>推销既是商品交换与服务顾客的过程，又是信息反馈的</a:t>
            </a:r>
            <a:r>
              <a:rPr lang="zh-CN" altLang="zh-CN" dirty="0" smtClean="0"/>
              <a:t>过程</a:t>
            </a:r>
            <a:endParaRPr lang="en-US" altLang="zh-CN" dirty="0" smtClean="0"/>
          </a:p>
          <a:p>
            <a:pPr marL="90900" lvl="0" indent="0">
              <a:spcBef>
                <a:spcPts val="600"/>
              </a:spcBef>
              <a:buNone/>
            </a:pPr>
            <a:r>
              <a:rPr lang="en-US" altLang="zh-CN" dirty="0" smtClean="0"/>
              <a:t>5.</a:t>
            </a:r>
            <a:r>
              <a:rPr lang="zh-CN" altLang="zh-CN" dirty="0"/>
              <a:t>技术驱动与</a:t>
            </a:r>
            <a:r>
              <a:rPr lang="zh-CN" altLang="zh-CN" dirty="0" smtClean="0"/>
              <a:t>数字化</a:t>
            </a:r>
            <a:r>
              <a:rPr lang="zh-CN" altLang="en-US" dirty="0" smtClean="0"/>
              <a:t>促进推销手段多元化</a:t>
            </a:r>
            <a:endParaRPr lang="zh-CN" altLang="zh-CN" dirty="0"/>
          </a:p>
          <a:p>
            <a:pPr marL="90900" indent="0">
              <a:spcBef>
                <a:spcPts val="600"/>
              </a:spcBef>
              <a:buNone/>
            </a:pPr>
            <a:r>
              <a:rPr lang="en-US" altLang="zh-CN" dirty="0" smtClean="0"/>
              <a:t>6.</a:t>
            </a:r>
            <a:r>
              <a:rPr lang="zh-CN" altLang="zh-CN" dirty="0"/>
              <a:t>推销是一个既有吸引力又很有挑战性的行业</a:t>
            </a:r>
          </a:p>
          <a:p>
            <a:endParaRPr lang="zh-CN" altLang="en-US" sz="2800" dirty="0"/>
          </a:p>
        </p:txBody>
      </p:sp>
      <p:sp>
        <p:nvSpPr>
          <p:cNvPr id="5" name="矩形 4"/>
          <p:cNvSpPr/>
          <p:nvPr/>
        </p:nvSpPr>
        <p:spPr>
          <a:xfrm>
            <a:off x="1475656" y="4869160"/>
            <a:ext cx="5832648" cy="784830"/>
          </a:xfrm>
          <a:prstGeom prst="rect">
            <a:avLst/>
          </a:prstGeom>
          <a:solidFill>
            <a:schemeClr val="tx2">
              <a:lumMod val="20000"/>
              <a:lumOff val="80000"/>
            </a:schemeClr>
          </a:solidFill>
        </p:spPr>
        <p:txBody>
          <a:bodyPr wrap="square">
            <a:spAutoFit/>
          </a:bodyPr>
          <a:lstStyle/>
          <a:p>
            <a:pPr algn="l">
              <a:spcBef>
                <a:spcPts val="600"/>
              </a:spcBef>
            </a:pPr>
            <a:r>
              <a:rPr lang="zh-CN" altLang="zh-CN" sz="2000" b="1" dirty="0">
                <a:solidFill>
                  <a:schemeClr val="tx1"/>
                </a:solidFill>
                <a:latin typeface="楷体_GB2312" pitchFamily="49" charset="-122"/>
                <a:ea typeface="楷体_GB2312" pitchFamily="49" charset="-122"/>
              </a:rPr>
              <a:t>【视野拓展】</a:t>
            </a:r>
            <a:r>
              <a:rPr lang="en-US" altLang="zh-CN" sz="2000" b="1" dirty="0">
                <a:solidFill>
                  <a:schemeClr val="tx1"/>
                </a:solidFill>
                <a:latin typeface="楷体_GB2312" pitchFamily="49" charset="-122"/>
                <a:ea typeface="楷体_GB2312" pitchFamily="49" charset="-122"/>
              </a:rPr>
              <a:t>4</a:t>
            </a:r>
            <a:r>
              <a:rPr lang="zh-CN" altLang="zh-CN" sz="2000" b="1" dirty="0">
                <a:solidFill>
                  <a:schemeClr val="tx1"/>
                </a:solidFill>
                <a:latin typeface="楷体_GB2312" pitchFamily="49" charset="-122"/>
                <a:ea typeface="楷体_GB2312" pitchFamily="49" charset="-122"/>
              </a:rPr>
              <a:t>个商贩的推销之道（视频）</a:t>
            </a:r>
          </a:p>
          <a:p>
            <a:pPr algn="l">
              <a:spcBef>
                <a:spcPts val="600"/>
              </a:spcBef>
            </a:pPr>
            <a:r>
              <a:rPr lang="zh-CN" altLang="zh-CN" sz="2000" b="1" dirty="0">
                <a:solidFill>
                  <a:schemeClr val="tx1"/>
                </a:solidFill>
                <a:latin typeface="楷体_GB2312" pitchFamily="49" charset="-122"/>
                <a:ea typeface="楷体_GB2312" pitchFamily="49" charset="-122"/>
              </a:rPr>
              <a:t>【视野拓展】广州地推销售员的一天（视频）</a:t>
            </a:r>
          </a:p>
        </p:txBody>
      </p:sp>
    </p:spTree>
    <p:extLst>
      <p:ext uri="{BB962C8B-B14F-4D97-AF65-F5344CB8AC3E}">
        <p14:creationId xmlns:p14="http://schemas.microsoft.com/office/powerpoint/2010/main" val="40404673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1412776"/>
            <a:ext cx="8568952" cy="5040560"/>
          </a:xfrm>
        </p:spPr>
        <p:txBody>
          <a:bodyPr>
            <a:noAutofit/>
          </a:bodyPr>
          <a:lstStyle/>
          <a:p>
            <a:pPr marL="0" indent="0">
              <a:spcBef>
                <a:spcPts val="600"/>
              </a:spcBef>
              <a:spcAft>
                <a:spcPts val="600"/>
              </a:spcAft>
              <a:buNone/>
            </a:pPr>
            <a:r>
              <a:rPr lang="en-US" altLang="zh-CN" b="1" dirty="0" smtClean="0">
                <a:solidFill>
                  <a:srgbClr val="660033"/>
                </a:solidFill>
                <a:latin typeface="楷体_GB2312" panose="02010609030101010101" pitchFamily="49" charset="-122"/>
                <a:ea typeface="楷体_GB2312" panose="02010609030101010101" pitchFamily="49" charset="-122"/>
              </a:rPr>
              <a:t>7.2.1 </a:t>
            </a:r>
            <a:r>
              <a:rPr lang="zh-CN" altLang="zh-CN" b="1" dirty="0">
                <a:solidFill>
                  <a:srgbClr val="660033"/>
                </a:solidFill>
                <a:latin typeface="楷体_GB2312" panose="02010609030101010101" pitchFamily="49" charset="-122"/>
                <a:ea typeface="楷体_GB2312" panose="02010609030101010101" pitchFamily="49" charset="-122"/>
              </a:rPr>
              <a:t>数智时代推销人员工作的价值</a:t>
            </a:r>
            <a:endParaRPr lang="zh-CN" altLang="en-US" b="1" dirty="0">
              <a:solidFill>
                <a:srgbClr val="660033"/>
              </a:solidFill>
              <a:latin typeface="楷体_GB2312" panose="02010609030101010101" pitchFamily="49" charset="-122"/>
              <a:ea typeface="楷体_GB2312" panose="02010609030101010101" pitchFamily="49" charset="-122"/>
            </a:endParaRPr>
          </a:p>
          <a:p>
            <a:pPr marL="0" indent="0">
              <a:spcBef>
                <a:spcPts val="200"/>
              </a:spcBef>
              <a:spcAft>
                <a:spcPts val="300"/>
              </a:spcAft>
              <a:buNone/>
            </a:pPr>
            <a:r>
              <a:rPr lang="en-US" altLang="zh-CN" sz="2000" dirty="0" smtClean="0"/>
              <a:t>1</a:t>
            </a:r>
            <a:r>
              <a:rPr lang="en-US" altLang="zh-CN" sz="2000" dirty="0"/>
              <a:t>.</a:t>
            </a:r>
            <a:r>
              <a:rPr lang="zh-CN" altLang="zh-CN" sz="2000" dirty="0"/>
              <a:t>在复杂产品和服务领域，推销员的作用无可</a:t>
            </a:r>
            <a:r>
              <a:rPr lang="zh-CN" altLang="zh-CN" sz="2000" dirty="0" smtClean="0"/>
              <a:t>替代</a:t>
            </a:r>
            <a:endParaRPr lang="zh-CN" altLang="zh-CN" sz="2000" dirty="0"/>
          </a:p>
          <a:p>
            <a:pPr marL="0" indent="0">
              <a:spcBef>
                <a:spcPts val="200"/>
              </a:spcBef>
              <a:spcAft>
                <a:spcPts val="300"/>
              </a:spcAft>
              <a:buNone/>
            </a:pPr>
            <a:r>
              <a:rPr lang="en-US" altLang="zh-CN" sz="2000" dirty="0"/>
              <a:t>2.</a:t>
            </a:r>
            <a:r>
              <a:rPr lang="zh-CN" altLang="zh-CN" sz="2000" dirty="0"/>
              <a:t>在客户关系维护方面，推销员的价值十分突出</a:t>
            </a:r>
          </a:p>
          <a:p>
            <a:pPr marL="0" indent="0">
              <a:spcBef>
                <a:spcPts val="200"/>
              </a:spcBef>
              <a:spcAft>
                <a:spcPts val="300"/>
              </a:spcAft>
              <a:buNone/>
            </a:pPr>
            <a:r>
              <a:rPr lang="en-US" altLang="zh-CN" sz="2000" dirty="0"/>
              <a:t>3.</a:t>
            </a:r>
            <a:r>
              <a:rPr lang="zh-CN" altLang="zh-CN" sz="2000" dirty="0"/>
              <a:t>数字技术的发展也为推销员提供了新的工具和手段，催生出新的工作模式</a:t>
            </a:r>
          </a:p>
          <a:p>
            <a:pPr marL="0" indent="0" algn="ctr">
              <a:lnSpc>
                <a:spcPct val="120000"/>
              </a:lnSpc>
              <a:buNone/>
            </a:pPr>
            <a:r>
              <a:rPr lang="zh-CN" altLang="zh-CN" sz="1600" b="1" dirty="0" smtClean="0">
                <a:solidFill>
                  <a:srgbClr val="660033"/>
                </a:solidFill>
              </a:rPr>
              <a:t>【拓展阅读】推销员</a:t>
            </a:r>
            <a:r>
              <a:rPr lang="zh-CN" altLang="zh-CN" sz="1600" b="1" dirty="0">
                <a:solidFill>
                  <a:srgbClr val="660033"/>
                </a:solidFill>
              </a:rPr>
              <a:t>具有不可替代的</a:t>
            </a:r>
            <a:r>
              <a:rPr lang="en-US" altLang="zh-CN" sz="1600" b="1" dirty="0">
                <a:solidFill>
                  <a:srgbClr val="660033"/>
                </a:solidFill>
              </a:rPr>
              <a:t>“</a:t>
            </a:r>
            <a:r>
              <a:rPr lang="zh-CN" altLang="zh-CN" sz="1600" b="1" dirty="0">
                <a:solidFill>
                  <a:srgbClr val="660033"/>
                </a:solidFill>
              </a:rPr>
              <a:t>人性化能力</a:t>
            </a:r>
            <a:r>
              <a:rPr lang="en-US" altLang="zh-CN" sz="1600" b="1" dirty="0">
                <a:solidFill>
                  <a:srgbClr val="660033"/>
                </a:solidFill>
              </a:rPr>
              <a:t>”</a:t>
            </a:r>
            <a:endParaRPr lang="zh-CN" altLang="zh-CN" sz="1600" dirty="0">
              <a:solidFill>
                <a:srgbClr val="660033"/>
              </a:solidFill>
            </a:endParaRPr>
          </a:p>
          <a:p>
            <a:pPr marL="0" indent="0">
              <a:lnSpc>
                <a:spcPct val="120000"/>
              </a:lnSpc>
              <a:buNone/>
            </a:pPr>
            <a:r>
              <a:rPr lang="zh-CN" altLang="zh-CN" sz="1600" dirty="0">
                <a:latin typeface="楷体_GB2312" panose="02010609030101010101" pitchFamily="49" charset="-122"/>
                <a:ea typeface="楷体_GB2312" panose="02010609030101010101" pitchFamily="49" charset="-122"/>
              </a:rPr>
              <a:t>即使在高度自动化和数智化时代，推销员仍具备技术无法复制的核心价值：</a:t>
            </a:r>
          </a:p>
          <a:p>
            <a:pPr lvl="0"/>
            <a:r>
              <a:rPr lang="zh-CN" altLang="zh-CN" sz="1600" b="1" dirty="0">
                <a:solidFill>
                  <a:srgbClr val="2F00B4"/>
                </a:solidFill>
                <a:latin typeface="楷体_GB2312" panose="02010609030101010101" pitchFamily="49" charset="-122"/>
                <a:ea typeface="楷体_GB2312" panose="02010609030101010101" pitchFamily="49" charset="-122"/>
              </a:rPr>
              <a:t>高复杂度决策的推动者</a:t>
            </a:r>
            <a:endParaRPr lang="zh-CN" altLang="zh-CN" sz="1600" dirty="0">
              <a:solidFill>
                <a:srgbClr val="2F00B4"/>
              </a:solidFill>
              <a:latin typeface="楷体_GB2312" panose="02010609030101010101" pitchFamily="49" charset="-122"/>
              <a:ea typeface="楷体_GB2312" panose="02010609030101010101" pitchFamily="49" charset="-122"/>
            </a:endParaRPr>
          </a:p>
          <a:p>
            <a:pPr lvl="1"/>
            <a:r>
              <a:rPr lang="en-US" altLang="zh-CN" sz="1600" dirty="0">
                <a:latin typeface="楷体_GB2312" panose="02010609030101010101" pitchFamily="49" charset="-122"/>
                <a:ea typeface="楷体_GB2312" panose="02010609030101010101" pitchFamily="49" charset="-122"/>
              </a:rPr>
              <a:t>B2B</a:t>
            </a:r>
            <a:r>
              <a:rPr lang="zh-CN" altLang="zh-CN" sz="1600" dirty="0">
                <a:latin typeface="楷体_GB2312" panose="02010609030101010101" pitchFamily="49" charset="-122"/>
                <a:ea typeface="楷体_GB2312" panose="02010609030101010101" pitchFamily="49" charset="-122"/>
              </a:rPr>
              <a:t>大额采购（如企业软件、重型机械）涉及多部门决策链，需推销员协调利益、化解疑虑。例如，某云服务销售代表耗时</a:t>
            </a:r>
            <a:r>
              <a:rPr lang="en-US" altLang="zh-CN" sz="1600" dirty="0">
                <a:latin typeface="楷体_GB2312" panose="02010609030101010101" pitchFamily="49" charset="-122"/>
                <a:ea typeface="楷体_GB2312" panose="02010609030101010101" pitchFamily="49" charset="-122"/>
              </a:rPr>
              <a:t>6</a:t>
            </a:r>
            <a:r>
              <a:rPr lang="zh-CN" altLang="zh-CN" sz="1600" dirty="0">
                <a:latin typeface="楷体_GB2312" panose="02010609030101010101" pitchFamily="49" charset="-122"/>
                <a:ea typeface="楷体_GB2312" panose="02010609030101010101" pitchFamily="49" charset="-122"/>
              </a:rPr>
              <a:t>个月沟通客户公司的</a:t>
            </a:r>
            <a:r>
              <a:rPr lang="en-US" altLang="zh-CN" sz="1600" dirty="0">
                <a:latin typeface="楷体_GB2312" panose="02010609030101010101" pitchFamily="49" charset="-122"/>
                <a:ea typeface="楷体_GB2312" panose="02010609030101010101" pitchFamily="49" charset="-122"/>
              </a:rPr>
              <a:t>CTO</a:t>
            </a:r>
            <a:r>
              <a:rPr lang="zh-CN" altLang="zh-CN" sz="1600" dirty="0">
                <a:latin typeface="楷体_GB2312" panose="02010609030101010101" pitchFamily="49" charset="-122"/>
                <a:ea typeface="楷体_GB2312" panose="02010609030101010101" pitchFamily="49" charset="-122"/>
              </a:rPr>
              <a:t>（技术需求）、</a:t>
            </a:r>
            <a:r>
              <a:rPr lang="en-US" altLang="zh-CN" sz="1600" dirty="0">
                <a:latin typeface="楷体_GB2312" panose="02010609030101010101" pitchFamily="49" charset="-122"/>
                <a:ea typeface="楷体_GB2312" panose="02010609030101010101" pitchFamily="49" charset="-122"/>
              </a:rPr>
              <a:t>CFO</a:t>
            </a:r>
            <a:r>
              <a:rPr lang="zh-CN" altLang="zh-CN" sz="1600" dirty="0">
                <a:latin typeface="楷体_GB2312" panose="02010609030101010101" pitchFamily="49" charset="-122"/>
                <a:ea typeface="楷体_GB2312" panose="02010609030101010101" pitchFamily="49" charset="-122"/>
              </a:rPr>
              <a:t>（成本分析）、法务人员（合规条款），最终促成千万级</a:t>
            </a:r>
            <a:r>
              <a:rPr lang="zh-CN" altLang="zh-CN" sz="1600" dirty="0" smtClean="0">
                <a:latin typeface="楷体_GB2312" panose="02010609030101010101" pitchFamily="49" charset="-122"/>
                <a:ea typeface="楷体_GB2312" panose="02010609030101010101" pitchFamily="49" charset="-122"/>
              </a:rPr>
              <a:t>订单</a:t>
            </a:r>
            <a:endParaRPr lang="zh-CN" altLang="zh-CN" sz="1600" dirty="0">
              <a:latin typeface="楷体_GB2312" panose="02010609030101010101" pitchFamily="49" charset="-122"/>
              <a:ea typeface="楷体_GB2312" panose="02010609030101010101" pitchFamily="49" charset="-122"/>
            </a:endParaRPr>
          </a:p>
          <a:p>
            <a:pPr lvl="0"/>
            <a:r>
              <a:rPr lang="zh-CN" altLang="zh-CN" sz="1600" b="1" dirty="0">
                <a:solidFill>
                  <a:srgbClr val="2F00B4"/>
                </a:solidFill>
                <a:latin typeface="楷体_GB2312" panose="02010609030101010101" pitchFamily="49" charset="-122"/>
                <a:ea typeface="楷体_GB2312" panose="02010609030101010101" pitchFamily="49" charset="-122"/>
              </a:rPr>
              <a:t>情感信任的构建枢纽</a:t>
            </a:r>
            <a:endParaRPr lang="zh-CN" altLang="zh-CN" sz="1600" dirty="0">
              <a:solidFill>
                <a:srgbClr val="2F00B4"/>
              </a:solidFill>
              <a:latin typeface="楷体_GB2312" panose="02010609030101010101" pitchFamily="49" charset="-122"/>
              <a:ea typeface="楷体_GB2312" panose="02010609030101010101" pitchFamily="49" charset="-122"/>
            </a:endParaRPr>
          </a:p>
          <a:p>
            <a:pPr lvl="1"/>
            <a:r>
              <a:rPr lang="zh-CN" altLang="zh-CN" sz="1600" dirty="0">
                <a:latin typeface="楷体_GB2312" panose="02010609030101010101" pitchFamily="49" charset="-122"/>
                <a:ea typeface="楷体_GB2312" panose="02010609030101010101" pitchFamily="49" charset="-122"/>
              </a:rPr>
              <a:t>奢侈品、高端保险等依赖情感附加值的产品，仍需面对面建立信任关系。例如，私人银行客户经理通过家庭活动邀约深化关系，促成资产配置</a:t>
            </a:r>
            <a:r>
              <a:rPr lang="zh-CN" altLang="zh-CN" sz="1600" dirty="0" smtClean="0">
                <a:latin typeface="楷体_GB2312" panose="02010609030101010101" pitchFamily="49" charset="-122"/>
                <a:ea typeface="楷体_GB2312" panose="02010609030101010101" pitchFamily="49" charset="-122"/>
              </a:rPr>
              <a:t>签约</a:t>
            </a:r>
            <a:endParaRPr lang="zh-CN" altLang="zh-CN" sz="1600" dirty="0">
              <a:latin typeface="楷体_GB2312" panose="02010609030101010101" pitchFamily="49" charset="-122"/>
              <a:ea typeface="楷体_GB2312" panose="02010609030101010101" pitchFamily="49" charset="-122"/>
            </a:endParaRPr>
          </a:p>
          <a:p>
            <a:pPr lvl="0"/>
            <a:r>
              <a:rPr lang="zh-CN" altLang="zh-CN" sz="1600" b="1" dirty="0">
                <a:solidFill>
                  <a:srgbClr val="2F00B4"/>
                </a:solidFill>
                <a:latin typeface="楷体_GB2312" panose="02010609030101010101" pitchFamily="49" charset="-122"/>
                <a:ea typeface="楷体_GB2312" panose="02010609030101010101" pitchFamily="49" charset="-122"/>
              </a:rPr>
              <a:t>危机场景的灵活应对者</a:t>
            </a:r>
            <a:endParaRPr lang="zh-CN" altLang="zh-CN" sz="1600" dirty="0">
              <a:solidFill>
                <a:srgbClr val="2F00B4"/>
              </a:solidFill>
              <a:latin typeface="楷体_GB2312" panose="02010609030101010101" pitchFamily="49" charset="-122"/>
              <a:ea typeface="楷体_GB2312" panose="02010609030101010101" pitchFamily="49" charset="-122"/>
            </a:endParaRPr>
          </a:p>
          <a:p>
            <a:pPr lvl="1"/>
            <a:r>
              <a:rPr lang="zh-CN" altLang="zh-CN" sz="1600" dirty="0">
                <a:latin typeface="楷体_GB2312" panose="02010609030101010101" pitchFamily="49" charset="-122"/>
                <a:ea typeface="楷体_GB2312" panose="02010609030101010101" pitchFamily="49" charset="-122"/>
              </a:rPr>
              <a:t>当客户投诉或技术故障时，推销员现场协调的效率远高于线上流程。例如，某工厂生产线突发停机，销售工程师</a:t>
            </a:r>
            <a:r>
              <a:rPr lang="en-US" altLang="zh-CN" sz="1600" dirty="0">
                <a:latin typeface="楷体_GB2312" panose="02010609030101010101" pitchFamily="49" charset="-122"/>
                <a:ea typeface="楷体_GB2312" panose="02010609030101010101" pitchFamily="49" charset="-122"/>
              </a:rPr>
              <a:t>2</a:t>
            </a:r>
            <a:r>
              <a:rPr lang="zh-CN" altLang="zh-CN" sz="1600" dirty="0">
                <a:latin typeface="楷体_GB2312" panose="02010609030101010101" pitchFamily="49" charset="-122"/>
                <a:ea typeface="楷体_GB2312" panose="02010609030101010101" pitchFamily="49" charset="-122"/>
              </a:rPr>
              <a:t>小时抵达现场，同步调货替代部件挽回客户</a:t>
            </a:r>
            <a:r>
              <a:rPr lang="zh-CN" altLang="zh-CN" sz="1600" dirty="0" smtClean="0">
                <a:latin typeface="楷体_GB2312" panose="02010609030101010101" pitchFamily="49" charset="-122"/>
                <a:ea typeface="楷体_GB2312" panose="02010609030101010101" pitchFamily="49" charset="-122"/>
              </a:rPr>
              <a:t>损失</a:t>
            </a:r>
            <a:endParaRPr lang="zh-CN" altLang="en-US" sz="1600" dirty="0">
              <a:latin typeface="楷体_GB2312" panose="02010609030101010101" pitchFamily="49" charset="-122"/>
              <a:ea typeface="楷体_GB2312" panose="02010609030101010101" pitchFamily="49" charset="-122"/>
            </a:endParaRPr>
          </a:p>
        </p:txBody>
      </p:sp>
      <p:sp>
        <p:nvSpPr>
          <p:cNvPr id="4" name="Rectangle 2"/>
          <p:cNvSpPr>
            <a:spLocks noGrp="1" noChangeArrowheads="1"/>
          </p:cNvSpPr>
          <p:nvPr>
            <p:ph type="title"/>
          </p:nvPr>
        </p:nvSpPr>
        <p:spPr>
          <a:xfrm>
            <a:off x="457200" y="274638"/>
            <a:ext cx="8147248" cy="1066130"/>
          </a:xfrm>
          <a:solidFill>
            <a:schemeClr val="accent3">
              <a:lumMod val="20000"/>
              <a:lumOff val="80000"/>
            </a:schemeClr>
          </a:solidFill>
        </p:spPr>
        <p:txBody>
          <a:bodyPr>
            <a:normAutofit/>
          </a:bodyPr>
          <a:lstStyle/>
          <a:p>
            <a:r>
              <a:rPr lang="en-US" altLang="zh-CN" sz="2800" dirty="0" smtClean="0"/>
              <a:t>7.2</a:t>
            </a:r>
            <a:r>
              <a:rPr lang="zh-CN" altLang="en-US" sz="2800" dirty="0" smtClean="0"/>
              <a:t>　</a:t>
            </a:r>
            <a:r>
              <a:rPr lang="zh-CN" altLang="zh-CN" sz="2800" dirty="0">
                <a:latin typeface="楷体_GB2312" panose="02010609030101010101" pitchFamily="49" charset="-122"/>
                <a:ea typeface="楷体_GB2312" panose="02010609030101010101" pitchFamily="49" charset="-122"/>
              </a:rPr>
              <a:t>数智时代推销人员工作的</a:t>
            </a:r>
            <a:r>
              <a:rPr lang="zh-CN" altLang="zh-CN" sz="2800" dirty="0" smtClean="0">
                <a:latin typeface="楷体_GB2312" panose="02010609030101010101" pitchFamily="49" charset="-122"/>
                <a:ea typeface="楷体_GB2312" panose="02010609030101010101" pitchFamily="49" charset="-122"/>
              </a:rPr>
              <a:t>价值</a:t>
            </a:r>
            <a:r>
              <a:rPr lang="en-US" altLang="zh-CN" sz="2800" dirty="0" smtClean="0">
                <a:latin typeface="楷体_GB2312" panose="02010609030101010101" pitchFamily="49" charset="-122"/>
                <a:ea typeface="楷体_GB2312" panose="02010609030101010101" pitchFamily="49" charset="-122"/>
              </a:rPr>
              <a:t/>
            </a:r>
            <a:br>
              <a:rPr lang="en-US" altLang="zh-CN" sz="2800" dirty="0" smtClean="0">
                <a:latin typeface="楷体_GB2312" panose="02010609030101010101" pitchFamily="49" charset="-122"/>
                <a:ea typeface="楷体_GB2312" panose="02010609030101010101" pitchFamily="49" charset="-122"/>
              </a:rPr>
            </a:br>
            <a:r>
              <a:rPr lang="zh-CN" altLang="en-US" sz="2800" dirty="0" smtClean="0">
                <a:latin typeface="楷体_GB2312" panose="02010609030101010101" pitchFamily="49" charset="-122"/>
                <a:ea typeface="楷体_GB2312" panose="02010609030101010101" pitchFamily="49" charset="-122"/>
              </a:rPr>
              <a:t>和岗位称谓的演变</a:t>
            </a:r>
            <a:endParaRPr lang="zh-CN" altLang="en-US" sz="2800" dirty="0"/>
          </a:p>
        </p:txBody>
      </p:sp>
    </p:spTree>
    <p:extLst>
      <p:ext uri="{BB962C8B-B14F-4D97-AF65-F5344CB8AC3E}">
        <p14:creationId xmlns:p14="http://schemas.microsoft.com/office/powerpoint/2010/main" val="39153318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7"/>
            <a:ext cx="8229600" cy="792163"/>
          </a:xfrm>
        </p:spPr>
        <p:txBody>
          <a:bodyPr>
            <a:normAutofit/>
          </a:bodyPr>
          <a:lstStyle/>
          <a:p>
            <a:pPr algn="l"/>
            <a:r>
              <a:rPr lang="en-US" altLang="zh-CN" sz="2800" dirty="0" smtClean="0">
                <a:latin typeface="楷体_GB2312" panose="02010609030101010101" pitchFamily="49" charset="-122"/>
                <a:ea typeface="楷体_GB2312" panose="02010609030101010101" pitchFamily="49" charset="-122"/>
              </a:rPr>
              <a:t>7.2.2 </a:t>
            </a:r>
            <a:r>
              <a:rPr lang="zh-CN" altLang="zh-CN" sz="2800" dirty="0" smtClean="0">
                <a:latin typeface="楷体_GB2312" panose="02010609030101010101" pitchFamily="49" charset="-122"/>
                <a:ea typeface="楷体_GB2312" panose="02010609030101010101" pitchFamily="49" charset="-122"/>
              </a:rPr>
              <a:t>推销</a:t>
            </a:r>
            <a:r>
              <a:rPr lang="zh-CN" altLang="zh-CN" sz="2800" dirty="0">
                <a:latin typeface="楷体_GB2312" panose="02010609030101010101" pitchFamily="49" charset="-122"/>
                <a:ea typeface="楷体_GB2312" panose="02010609030101010101" pitchFamily="49" charset="-122"/>
              </a:rPr>
              <a:t>岗位称谓的</a:t>
            </a:r>
            <a:r>
              <a:rPr lang="zh-CN" altLang="zh-CN" sz="2800" dirty="0" smtClean="0">
                <a:latin typeface="楷体_GB2312" panose="02010609030101010101" pitchFamily="49" charset="-122"/>
                <a:ea typeface="楷体_GB2312" panose="02010609030101010101" pitchFamily="49" charset="-122"/>
              </a:rPr>
              <a:t>演变</a:t>
            </a:r>
            <a:endParaRPr lang="zh-CN" altLang="en-US" sz="2800" dirty="0">
              <a:latin typeface="楷体_GB2312" panose="02010609030101010101" pitchFamily="49" charset="-122"/>
              <a:ea typeface="楷体_GB2312" panose="02010609030101010101" pitchFamily="49" charset="-122"/>
            </a:endParaRPr>
          </a:p>
        </p:txBody>
      </p:sp>
      <p:sp>
        <p:nvSpPr>
          <p:cNvPr id="3" name="内容占位符 2"/>
          <p:cNvSpPr>
            <a:spLocks noGrp="1"/>
          </p:cNvSpPr>
          <p:nvPr>
            <p:ph idx="1"/>
          </p:nvPr>
        </p:nvSpPr>
        <p:spPr>
          <a:xfrm>
            <a:off x="457200" y="1143000"/>
            <a:ext cx="8305800" cy="5562600"/>
          </a:xfrm>
        </p:spPr>
        <p:txBody>
          <a:bodyPr>
            <a:normAutofit/>
          </a:bodyPr>
          <a:lstStyle/>
          <a:p>
            <a:pPr>
              <a:spcAft>
                <a:spcPts val="200"/>
              </a:spcAft>
            </a:pPr>
            <a:r>
              <a:rPr lang="zh-CN" altLang="zh-CN" sz="1800" dirty="0" smtClean="0"/>
              <a:t>推销员</a:t>
            </a:r>
            <a:r>
              <a:rPr lang="zh-CN" altLang="zh-CN" sz="1800" dirty="0"/>
              <a:t>岗位依然普遍存在，但在称谓上呈现多样化。 </a:t>
            </a:r>
          </a:p>
          <a:p>
            <a:pPr marL="0" indent="0">
              <a:spcAft>
                <a:spcPts val="200"/>
              </a:spcAft>
              <a:buNone/>
            </a:pPr>
            <a:r>
              <a:rPr lang="en-US" altLang="zh-CN" sz="2000" b="1" dirty="0">
                <a:solidFill>
                  <a:srgbClr val="660033"/>
                </a:solidFill>
              </a:rPr>
              <a:t>1.</a:t>
            </a:r>
            <a:r>
              <a:rPr lang="zh-CN" altLang="zh-CN" sz="2000" b="1" dirty="0">
                <a:solidFill>
                  <a:srgbClr val="660033"/>
                </a:solidFill>
              </a:rPr>
              <a:t>推销岗位称谓按层级与场景分类</a:t>
            </a:r>
            <a:endParaRPr lang="zh-CN" altLang="zh-CN" sz="2000" dirty="0">
              <a:solidFill>
                <a:srgbClr val="660033"/>
              </a:solidFill>
            </a:endParaRPr>
          </a:p>
          <a:p>
            <a:pPr marL="0" indent="0">
              <a:spcAft>
                <a:spcPts val="200"/>
              </a:spcAft>
              <a:buNone/>
            </a:pPr>
            <a:r>
              <a:rPr lang="zh-CN" altLang="zh-CN" sz="1800" b="1" dirty="0">
                <a:solidFill>
                  <a:srgbClr val="2F00B4"/>
                </a:solidFill>
              </a:rPr>
              <a:t>（</a:t>
            </a:r>
            <a:r>
              <a:rPr lang="en-US" altLang="zh-CN" sz="1800" b="1" dirty="0">
                <a:solidFill>
                  <a:srgbClr val="2F00B4"/>
                </a:solidFill>
              </a:rPr>
              <a:t>1</a:t>
            </a:r>
            <a:r>
              <a:rPr lang="zh-CN" altLang="zh-CN" sz="1800" b="1" dirty="0">
                <a:solidFill>
                  <a:srgbClr val="2F00B4"/>
                </a:solidFill>
              </a:rPr>
              <a:t>）基础执行层</a:t>
            </a:r>
            <a:r>
              <a:rPr lang="en-US" altLang="zh-CN" sz="1800" b="1" dirty="0">
                <a:solidFill>
                  <a:srgbClr val="2F00B4"/>
                </a:solidFill>
              </a:rPr>
              <a:t>  </a:t>
            </a:r>
            <a:endParaRPr lang="zh-CN" altLang="zh-CN" sz="1800" b="1" dirty="0">
              <a:solidFill>
                <a:srgbClr val="2F00B4"/>
              </a:solidFill>
            </a:endParaRPr>
          </a:p>
          <a:p>
            <a:pPr marL="490855" lvl="1" indent="0">
              <a:spcAft>
                <a:spcPts val="200"/>
              </a:spcAft>
              <a:buNone/>
            </a:pPr>
            <a:r>
              <a:rPr lang="en-US" altLang="zh-CN" sz="1800" dirty="0">
                <a:latin typeface="微软雅黑" panose="020B0503020204020204" pitchFamily="34" charset="-122"/>
                <a:ea typeface="微软雅黑" panose="020B0503020204020204" pitchFamily="34" charset="-122"/>
              </a:rPr>
              <a:t>  </a:t>
            </a:r>
            <a:r>
              <a:rPr lang="zh-CN" altLang="zh-CN" sz="1800" dirty="0">
                <a:latin typeface="微软雅黑" panose="020B0503020204020204" pitchFamily="34" charset="-122"/>
                <a:ea typeface="微软雅黑" panose="020B0503020204020204" pitchFamily="34" charset="-122"/>
              </a:rPr>
              <a:t>①</a:t>
            </a:r>
            <a:r>
              <a:rPr lang="zh-CN" altLang="zh-CN" sz="1800" b="1" dirty="0">
                <a:solidFill>
                  <a:srgbClr val="660033"/>
                </a:solidFill>
                <a:latin typeface="微软雅黑" panose="020B0503020204020204" pitchFamily="34" charset="-122"/>
                <a:ea typeface="微软雅黑" panose="020B0503020204020204" pitchFamily="34" charset="-122"/>
              </a:rPr>
              <a:t>销售代表</a:t>
            </a:r>
            <a:r>
              <a:rPr lang="en-US" altLang="zh-CN" sz="1800" b="1" dirty="0">
                <a:solidFill>
                  <a:srgbClr val="660033"/>
                </a:solidFill>
                <a:latin typeface="微软雅黑" panose="020B0503020204020204" pitchFamily="34" charset="-122"/>
                <a:ea typeface="微软雅黑" panose="020B0503020204020204" pitchFamily="34" charset="-122"/>
              </a:rPr>
              <a:t>/</a:t>
            </a:r>
            <a:r>
              <a:rPr lang="zh-CN" altLang="zh-CN" sz="1800" b="1" dirty="0">
                <a:solidFill>
                  <a:srgbClr val="660033"/>
                </a:solidFill>
                <a:latin typeface="微软雅黑" panose="020B0503020204020204" pitchFamily="34" charset="-122"/>
                <a:ea typeface="微软雅黑" panose="020B0503020204020204" pitchFamily="34" charset="-122"/>
              </a:rPr>
              <a:t>专员：</a:t>
            </a:r>
            <a:r>
              <a:rPr lang="zh-CN" altLang="zh-CN" sz="1800" dirty="0">
                <a:latin typeface="微软雅黑" panose="020B0503020204020204" pitchFamily="34" charset="-122"/>
                <a:ea typeface="微软雅黑" panose="020B0503020204020204" pitchFamily="34" charset="-122"/>
              </a:rPr>
              <a:t>最广泛使用的通用称谓，覆盖快消品、工业品等领域，负责直接客户对接与订单达成。</a:t>
            </a:r>
            <a:r>
              <a:rPr lang="en-US" altLang="zh-CN" sz="1800" dirty="0">
                <a:latin typeface="微软雅黑" panose="020B0503020204020204" pitchFamily="34" charset="-122"/>
                <a:ea typeface="微软雅黑" panose="020B0503020204020204" pitchFamily="34" charset="-122"/>
              </a:rPr>
              <a:t>  </a:t>
            </a:r>
            <a:endParaRPr lang="zh-CN" altLang="zh-CN" sz="1800" dirty="0">
              <a:latin typeface="微软雅黑" panose="020B0503020204020204" pitchFamily="34" charset="-122"/>
              <a:ea typeface="微软雅黑" panose="020B0503020204020204" pitchFamily="34" charset="-122"/>
            </a:endParaRPr>
          </a:p>
          <a:p>
            <a:pPr marL="490855" lvl="1" indent="0">
              <a:spcAft>
                <a:spcPts val="200"/>
              </a:spcAft>
              <a:buNone/>
            </a:pPr>
            <a:r>
              <a:rPr lang="en-US" altLang="zh-CN" sz="1800" dirty="0">
                <a:latin typeface="微软雅黑" panose="020B0503020204020204" pitchFamily="34" charset="-122"/>
                <a:ea typeface="微软雅黑" panose="020B0503020204020204" pitchFamily="34" charset="-122"/>
              </a:rPr>
              <a:t>  </a:t>
            </a:r>
            <a:r>
              <a:rPr lang="zh-CN" altLang="zh-CN" sz="1800" dirty="0">
                <a:latin typeface="微软雅黑" panose="020B0503020204020204" pitchFamily="34" charset="-122"/>
                <a:ea typeface="微软雅黑" panose="020B0503020204020204" pitchFamily="34" charset="-122"/>
              </a:rPr>
              <a:t>②</a:t>
            </a:r>
            <a:r>
              <a:rPr lang="zh-CN" altLang="zh-CN" sz="1800" b="1" dirty="0">
                <a:solidFill>
                  <a:srgbClr val="660033"/>
                </a:solidFill>
                <a:latin typeface="微软雅黑" panose="020B0503020204020204" pitchFamily="34" charset="-122"/>
                <a:ea typeface="微软雅黑" panose="020B0503020204020204" pitchFamily="34" charset="-122"/>
              </a:rPr>
              <a:t>业务员：</a:t>
            </a:r>
            <a:r>
              <a:rPr lang="zh-CN" altLang="zh-CN" sz="1800" dirty="0">
                <a:latin typeface="微软雅黑" panose="020B0503020204020204" pitchFamily="34" charset="-122"/>
                <a:ea typeface="微软雅黑" panose="020B0503020204020204" pitchFamily="34" charset="-122"/>
              </a:rPr>
              <a:t>常见于快消、建材行业，侧重渠道开拓与订单跟进。</a:t>
            </a:r>
            <a:r>
              <a:rPr lang="en-US" altLang="zh-CN" sz="1800" dirty="0">
                <a:latin typeface="微软雅黑" panose="020B0503020204020204" pitchFamily="34" charset="-122"/>
                <a:ea typeface="微软雅黑" panose="020B0503020204020204" pitchFamily="34" charset="-122"/>
              </a:rPr>
              <a:t>  </a:t>
            </a:r>
            <a:endParaRPr lang="zh-CN" altLang="zh-CN" sz="1800" dirty="0">
              <a:latin typeface="微软雅黑" panose="020B0503020204020204" pitchFamily="34" charset="-122"/>
              <a:ea typeface="微软雅黑" panose="020B0503020204020204" pitchFamily="34" charset="-122"/>
            </a:endParaRPr>
          </a:p>
          <a:p>
            <a:pPr marL="490855" lvl="1" indent="0">
              <a:spcAft>
                <a:spcPts val="200"/>
              </a:spcAft>
              <a:buNone/>
            </a:pPr>
            <a:r>
              <a:rPr lang="en-US" altLang="zh-CN" sz="1800" dirty="0">
                <a:latin typeface="微软雅黑" panose="020B0503020204020204" pitchFamily="34" charset="-122"/>
                <a:ea typeface="微软雅黑" panose="020B0503020204020204" pitchFamily="34" charset="-122"/>
              </a:rPr>
              <a:t>  </a:t>
            </a:r>
            <a:r>
              <a:rPr lang="zh-CN" altLang="zh-CN" sz="1800" dirty="0">
                <a:latin typeface="微软雅黑" panose="020B0503020204020204" pitchFamily="34" charset="-122"/>
                <a:ea typeface="微软雅黑" panose="020B0503020204020204" pitchFamily="34" charset="-122"/>
              </a:rPr>
              <a:t>③</a:t>
            </a:r>
            <a:r>
              <a:rPr lang="zh-CN" altLang="zh-CN" sz="1800" b="1" dirty="0">
                <a:solidFill>
                  <a:srgbClr val="660033"/>
                </a:solidFill>
                <a:latin typeface="微软雅黑" panose="020B0503020204020204" pitchFamily="34" charset="-122"/>
                <a:ea typeface="微软雅黑" panose="020B0503020204020204" pitchFamily="34" charset="-122"/>
              </a:rPr>
              <a:t>促销员</a:t>
            </a:r>
            <a:r>
              <a:rPr lang="en-US" altLang="zh-CN" sz="1800" b="1" dirty="0">
                <a:solidFill>
                  <a:srgbClr val="660033"/>
                </a:solidFill>
                <a:latin typeface="微软雅黑" panose="020B0503020204020204" pitchFamily="34" charset="-122"/>
                <a:ea typeface="微软雅黑" panose="020B0503020204020204" pitchFamily="34" charset="-122"/>
              </a:rPr>
              <a:t>/</a:t>
            </a:r>
            <a:r>
              <a:rPr lang="zh-CN" altLang="zh-CN" sz="1800" b="1" dirty="0">
                <a:solidFill>
                  <a:srgbClr val="660033"/>
                </a:solidFill>
                <a:latin typeface="微软雅黑" panose="020B0503020204020204" pitchFamily="34" charset="-122"/>
                <a:ea typeface="微软雅黑" panose="020B0503020204020204" pitchFamily="34" charset="-122"/>
              </a:rPr>
              <a:t>导购员</a:t>
            </a:r>
            <a:r>
              <a:rPr lang="zh-CN" altLang="zh-CN" sz="1800" dirty="0">
                <a:latin typeface="微软雅黑" panose="020B0503020204020204" pitchFamily="34" charset="-122"/>
                <a:ea typeface="微软雅黑" panose="020B0503020204020204" pitchFamily="34" charset="-122"/>
              </a:rPr>
              <a:t>：终端卖场销售人员，强调现场推销能力（如商场家电销售）。</a:t>
            </a:r>
          </a:p>
          <a:p>
            <a:pPr marL="0" indent="0">
              <a:spcAft>
                <a:spcPts val="200"/>
              </a:spcAft>
              <a:buNone/>
            </a:pPr>
            <a:r>
              <a:rPr lang="zh-CN" altLang="zh-CN" sz="1800" b="1" dirty="0">
                <a:solidFill>
                  <a:srgbClr val="2F00B4"/>
                </a:solidFill>
              </a:rPr>
              <a:t>（</a:t>
            </a:r>
            <a:r>
              <a:rPr lang="en-US" altLang="zh-CN" sz="1800" b="1" dirty="0">
                <a:solidFill>
                  <a:srgbClr val="2F00B4"/>
                </a:solidFill>
              </a:rPr>
              <a:t>2</a:t>
            </a:r>
            <a:r>
              <a:rPr lang="zh-CN" altLang="zh-CN" sz="1800" b="1" dirty="0">
                <a:solidFill>
                  <a:srgbClr val="2F00B4"/>
                </a:solidFill>
              </a:rPr>
              <a:t>）客户关系管理层</a:t>
            </a:r>
            <a:r>
              <a:rPr lang="en-US" altLang="zh-CN" sz="1800" b="1" dirty="0">
                <a:solidFill>
                  <a:srgbClr val="2F00B4"/>
                </a:solidFill>
              </a:rPr>
              <a:t>  </a:t>
            </a:r>
            <a:endParaRPr lang="zh-CN" altLang="zh-CN" sz="1800" b="1" dirty="0">
              <a:solidFill>
                <a:srgbClr val="2F00B4"/>
              </a:solidFill>
            </a:endParaRPr>
          </a:p>
          <a:p>
            <a:pPr marL="490855" lvl="1" indent="0">
              <a:spcAft>
                <a:spcPts val="200"/>
              </a:spcAft>
              <a:buNone/>
            </a:pPr>
            <a:r>
              <a:rPr lang="en-US" altLang="zh-CN" sz="1800" dirty="0">
                <a:latin typeface="微软雅黑" panose="020B0503020204020204" pitchFamily="34" charset="-122"/>
                <a:ea typeface="微软雅黑" panose="020B0503020204020204" pitchFamily="34" charset="-122"/>
              </a:rPr>
              <a:t> </a:t>
            </a:r>
            <a:r>
              <a:rPr lang="zh-CN" altLang="zh-CN" sz="1800" dirty="0">
                <a:latin typeface="微软雅黑" panose="020B0503020204020204" pitchFamily="34" charset="-122"/>
                <a:ea typeface="微软雅黑" panose="020B0503020204020204" pitchFamily="34" charset="-122"/>
              </a:rPr>
              <a:t>①</a:t>
            </a:r>
            <a:r>
              <a:rPr lang="zh-CN" altLang="zh-CN" sz="1800" b="1" dirty="0">
                <a:solidFill>
                  <a:srgbClr val="660033"/>
                </a:solidFill>
                <a:latin typeface="微软雅黑" panose="020B0503020204020204" pitchFamily="34" charset="-122"/>
                <a:ea typeface="微软雅黑" panose="020B0503020204020204" pitchFamily="34" charset="-122"/>
              </a:rPr>
              <a:t>客户经理</a:t>
            </a:r>
            <a:r>
              <a:rPr lang="zh-CN" altLang="zh-CN" sz="1800" dirty="0">
                <a:latin typeface="微软雅黑" panose="020B0503020204020204" pitchFamily="34" charset="-122"/>
                <a:ea typeface="微软雅黑" panose="020B0503020204020204" pitchFamily="34" charset="-122"/>
              </a:rPr>
              <a:t>：金融、</a:t>
            </a:r>
            <a:r>
              <a:rPr lang="en-US" altLang="zh-CN" sz="1800" dirty="0">
                <a:latin typeface="微软雅黑" panose="020B0503020204020204" pitchFamily="34" charset="-122"/>
                <a:ea typeface="微软雅黑" panose="020B0503020204020204" pitchFamily="34" charset="-122"/>
              </a:rPr>
              <a:t>B2B</a:t>
            </a:r>
            <a:r>
              <a:rPr lang="zh-CN" altLang="zh-CN" sz="1800" dirty="0">
                <a:latin typeface="微软雅黑" panose="020B0503020204020204" pitchFamily="34" charset="-122"/>
                <a:ea typeface="微软雅黑" panose="020B0503020204020204" pitchFamily="34" charset="-122"/>
              </a:rPr>
              <a:t>大客户领域主流称谓，凸显长期关系维护（如银行、云服务企业）。</a:t>
            </a:r>
            <a:r>
              <a:rPr lang="en-US" altLang="zh-CN" sz="1800" dirty="0">
                <a:latin typeface="微软雅黑" panose="020B0503020204020204" pitchFamily="34" charset="-122"/>
                <a:ea typeface="微软雅黑" panose="020B0503020204020204" pitchFamily="34" charset="-122"/>
              </a:rPr>
              <a:t>  </a:t>
            </a:r>
            <a:endParaRPr lang="zh-CN" altLang="zh-CN" sz="1800" dirty="0">
              <a:latin typeface="微软雅黑" panose="020B0503020204020204" pitchFamily="34" charset="-122"/>
              <a:ea typeface="微软雅黑" panose="020B0503020204020204" pitchFamily="34" charset="-122"/>
            </a:endParaRPr>
          </a:p>
          <a:p>
            <a:pPr marL="490855" lvl="1" indent="0">
              <a:spcAft>
                <a:spcPts val="200"/>
              </a:spcAft>
              <a:buNone/>
            </a:pPr>
            <a:r>
              <a:rPr lang="en-US" altLang="zh-CN" sz="1800" dirty="0">
                <a:latin typeface="微软雅黑" panose="020B0503020204020204" pitchFamily="34" charset="-122"/>
                <a:ea typeface="微软雅黑" panose="020B0503020204020204" pitchFamily="34" charset="-122"/>
              </a:rPr>
              <a:t> </a:t>
            </a:r>
            <a:r>
              <a:rPr lang="zh-CN" altLang="zh-CN" sz="1800" dirty="0">
                <a:latin typeface="微软雅黑" panose="020B0503020204020204" pitchFamily="34" charset="-122"/>
                <a:ea typeface="微软雅黑" panose="020B0503020204020204" pitchFamily="34" charset="-122"/>
              </a:rPr>
              <a:t>②</a:t>
            </a:r>
            <a:r>
              <a:rPr lang="zh-CN" altLang="zh-CN" sz="1800" b="1" dirty="0">
                <a:solidFill>
                  <a:srgbClr val="660033"/>
                </a:solidFill>
                <a:latin typeface="微软雅黑" panose="020B0503020204020204" pitchFamily="34" charset="-122"/>
                <a:ea typeface="微软雅黑" panose="020B0503020204020204" pitchFamily="34" charset="-122"/>
              </a:rPr>
              <a:t>商务经理</a:t>
            </a:r>
            <a:r>
              <a:rPr lang="zh-CN" altLang="zh-CN" sz="1800" dirty="0">
                <a:latin typeface="微软雅黑" panose="020B0503020204020204" pitchFamily="34" charset="-122"/>
                <a:ea typeface="微软雅黑" panose="020B0503020204020204" pitchFamily="34" charset="-122"/>
              </a:rPr>
              <a:t>：聚焦合同谈判与战略合作，多用于供应链、大宗交易场景。</a:t>
            </a:r>
          </a:p>
          <a:p>
            <a:pPr marL="0" indent="0">
              <a:spcAft>
                <a:spcPts val="200"/>
              </a:spcAft>
              <a:buNone/>
            </a:pPr>
            <a:r>
              <a:rPr lang="zh-CN" altLang="zh-CN" sz="1800" b="1" dirty="0">
                <a:solidFill>
                  <a:srgbClr val="2F00B4"/>
                </a:solidFill>
              </a:rPr>
              <a:t>（</a:t>
            </a:r>
            <a:r>
              <a:rPr lang="en-US" altLang="zh-CN" sz="1800" b="1" dirty="0">
                <a:solidFill>
                  <a:srgbClr val="2F00B4"/>
                </a:solidFill>
              </a:rPr>
              <a:t>3</a:t>
            </a:r>
            <a:r>
              <a:rPr lang="zh-CN" altLang="zh-CN" sz="1800" b="1" dirty="0">
                <a:solidFill>
                  <a:srgbClr val="2F00B4"/>
                </a:solidFill>
              </a:rPr>
              <a:t>）管理及战略层</a:t>
            </a:r>
            <a:r>
              <a:rPr lang="en-US" altLang="zh-CN" sz="1800" b="1" dirty="0">
                <a:solidFill>
                  <a:srgbClr val="2F00B4"/>
                </a:solidFill>
              </a:rPr>
              <a:t>  </a:t>
            </a:r>
            <a:endParaRPr lang="zh-CN" altLang="zh-CN" sz="1800" b="1" dirty="0">
              <a:solidFill>
                <a:srgbClr val="2F00B4"/>
              </a:solidFill>
            </a:endParaRPr>
          </a:p>
          <a:p>
            <a:pPr marL="490855" lvl="1" indent="0">
              <a:spcAft>
                <a:spcPts val="200"/>
              </a:spcAft>
              <a:buNone/>
            </a:pPr>
            <a:r>
              <a:rPr lang="en-US" altLang="zh-CN" sz="1800" dirty="0">
                <a:latin typeface="微软雅黑" panose="020B0503020204020204" pitchFamily="34" charset="-122"/>
                <a:ea typeface="微软雅黑" panose="020B0503020204020204" pitchFamily="34" charset="-122"/>
              </a:rPr>
              <a:t> </a:t>
            </a:r>
            <a:r>
              <a:rPr lang="zh-CN" altLang="zh-CN" sz="1800" dirty="0">
                <a:latin typeface="微软雅黑" panose="020B0503020204020204" pitchFamily="34" charset="-122"/>
                <a:ea typeface="微软雅黑" panose="020B0503020204020204" pitchFamily="34" charset="-122"/>
              </a:rPr>
              <a:t>①</a:t>
            </a:r>
            <a:r>
              <a:rPr lang="zh-CN" altLang="zh-CN" sz="1800" b="1" dirty="0">
                <a:solidFill>
                  <a:srgbClr val="660033"/>
                </a:solidFill>
                <a:latin typeface="微软雅黑" panose="020B0503020204020204" pitchFamily="34" charset="-122"/>
                <a:ea typeface="微软雅黑" panose="020B0503020204020204" pitchFamily="34" charset="-122"/>
              </a:rPr>
              <a:t>销售经理</a:t>
            </a:r>
            <a:r>
              <a:rPr lang="en-US" altLang="zh-CN" sz="1800" b="1" dirty="0">
                <a:solidFill>
                  <a:srgbClr val="660033"/>
                </a:solidFill>
                <a:latin typeface="微软雅黑" panose="020B0503020204020204" pitchFamily="34" charset="-122"/>
                <a:ea typeface="微软雅黑" panose="020B0503020204020204" pitchFamily="34" charset="-122"/>
              </a:rPr>
              <a:t>/</a:t>
            </a:r>
            <a:r>
              <a:rPr lang="zh-CN" altLang="zh-CN" sz="1800" b="1" dirty="0">
                <a:solidFill>
                  <a:srgbClr val="660033"/>
                </a:solidFill>
                <a:latin typeface="微软雅黑" panose="020B0503020204020204" pitchFamily="34" charset="-122"/>
                <a:ea typeface="微软雅黑" panose="020B0503020204020204" pitchFamily="34" charset="-122"/>
              </a:rPr>
              <a:t>区域经理</a:t>
            </a:r>
            <a:r>
              <a:rPr lang="zh-CN" altLang="zh-CN" sz="1800" dirty="0">
                <a:latin typeface="微软雅黑" panose="020B0503020204020204" pitchFamily="34" charset="-122"/>
                <a:ea typeface="微软雅黑" panose="020B0503020204020204" pitchFamily="34" charset="-122"/>
              </a:rPr>
              <a:t>：带团队的中层管理者，负责区域目标达成 </a:t>
            </a:r>
          </a:p>
          <a:p>
            <a:pPr marL="490855" lvl="1" indent="0">
              <a:spcAft>
                <a:spcPts val="200"/>
              </a:spcAft>
              <a:buNone/>
            </a:pPr>
            <a:r>
              <a:rPr lang="en-US" altLang="zh-CN" sz="1800" dirty="0">
                <a:latin typeface="微软雅黑" panose="020B0503020204020204" pitchFamily="34" charset="-122"/>
                <a:ea typeface="微软雅黑" panose="020B0503020204020204" pitchFamily="34" charset="-122"/>
              </a:rPr>
              <a:t> </a:t>
            </a:r>
            <a:r>
              <a:rPr lang="zh-CN" altLang="zh-CN" sz="1800" dirty="0">
                <a:latin typeface="微软雅黑" panose="020B0503020204020204" pitchFamily="34" charset="-122"/>
                <a:ea typeface="微软雅黑" panose="020B0503020204020204" pitchFamily="34" charset="-122"/>
              </a:rPr>
              <a:t>②</a:t>
            </a:r>
            <a:r>
              <a:rPr lang="zh-CN" altLang="zh-CN" sz="1800" b="1" dirty="0">
                <a:solidFill>
                  <a:srgbClr val="660033"/>
                </a:solidFill>
                <a:latin typeface="微软雅黑" panose="020B0503020204020204" pitchFamily="34" charset="-122"/>
                <a:ea typeface="微软雅黑" panose="020B0503020204020204" pitchFamily="34" charset="-122"/>
              </a:rPr>
              <a:t>销售总监</a:t>
            </a:r>
            <a:r>
              <a:rPr lang="zh-CN" altLang="zh-CN" sz="1800" dirty="0">
                <a:latin typeface="微软雅黑" panose="020B0503020204020204" pitchFamily="34" charset="-122"/>
                <a:ea typeface="微软雅黑" panose="020B0503020204020204" pitchFamily="34" charset="-122"/>
              </a:rPr>
              <a:t>：企业高管，制定全盘营销</a:t>
            </a:r>
            <a:r>
              <a:rPr lang="zh-CN" altLang="zh-CN" sz="1800" dirty="0" smtClean="0">
                <a:latin typeface="微软雅黑" panose="020B0503020204020204" pitchFamily="34" charset="-122"/>
                <a:ea typeface="微软雅黑" panose="020B0503020204020204" pitchFamily="34" charset="-122"/>
              </a:rPr>
              <a:t>策略</a:t>
            </a:r>
            <a:endParaRPr lang="zh-CN" altLang="zh-CN" sz="1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841972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2800" dirty="0"/>
              <a:t>2</a:t>
            </a:r>
            <a:r>
              <a:rPr lang="en-US" altLang="zh-CN" sz="2800" dirty="0" smtClean="0"/>
              <a:t>. </a:t>
            </a:r>
            <a:r>
              <a:rPr lang="zh-CN" altLang="en-US" sz="2800" dirty="0" smtClean="0"/>
              <a:t>推销</a:t>
            </a:r>
            <a:r>
              <a:rPr lang="zh-CN" altLang="en-US" sz="2800" dirty="0"/>
              <a:t>岗位称谓的行业</a:t>
            </a:r>
            <a:r>
              <a:rPr lang="zh-CN" altLang="en-US" sz="2800" dirty="0" smtClean="0"/>
              <a:t>分化</a:t>
            </a:r>
            <a:endParaRPr lang="zh-CN" altLang="en-US" sz="2800" dirty="0"/>
          </a:p>
        </p:txBody>
      </p:sp>
      <p:sp>
        <p:nvSpPr>
          <p:cNvPr id="3" name="内容占位符 2"/>
          <p:cNvSpPr>
            <a:spLocks noGrp="1"/>
          </p:cNvSpPr>
          <p:nvPr>
            <p:ph idx="1"/>
          </p:nvPr>
        </p:nvSpPr>
        <p:spPr>
          <a:xfrm>
            <a:off x="457200" y="1295400"/>
            <a:ext cx="8305800" cy="5562600"/>
          </a:xfrm>
        </p:spPr>
        <p:txBody>
          <a:bodyPr>
            <a:noAutofit/>
          </a:bodyPr>
          <a:lstStyle/>
          <a:p>
            <a:pPr marL="0" indent="0">
              <a:lnSpc>
                <a:spcPct val="110000"/>
              </a:lnSpc>
              <a:buNone/>
            </a:pPr>
            <a:r>
              <a:rPr lang="zh-CN" altLang="en-US" sz="1800" dirty="0" smtClean="0"/>
              <a:t>（</a:t>
            </a:r>
            <a:r>
              <a:rPr lang="en-US" altLang="zh-CN" sz="1800" dirty="0"/>
              <a:t>1</a:t>
            </a:r>
            <a:r>
              <a:rPr lang="zh-CN" altLang="en-US" sz="1800" dirty="0"/>
              <a:t>）</a:t>
            </a:r>
            <a:r>
              <a:rPr lang="en-US" altLang="zh-CN" sz="1800" dirty="0"/>
              <a:t>B2C</a:t>
            </a:r>
            <a:r>
              <a:rPr lang="zh-CN" altLang="en-US" sz="1800" dirty="0"/>
              <a:t>快消领域：“</a:t>
            </a:r>
            <a:r>
              <a:rPr lang="zh-CN" altLang="en-US" sz="1800" b="1" dirty="0">
                <a:solidFill>
                  <a:srgbClr val="660033"/>
                </a:solidFill>
              </a:rPr>
              <a:t>销售代表</a:t>
            </a:r>
            <a:r>
              <a:rPr lang="en-US" altLang="zh-CN" sz="1800" b="1" dirty="0">
                <a:solidFill>
                  <a:srgbClr val="660033"/>
                </a:solidFill>
              </a:rPr>
              <a:t>/</a:t>
            </a:r>
            <a:r>
              <a:rPr lang="zh-CN" altLang="en-US" sz="1800" b="1" dirty="0">
                <a:solidFill>
                  <a:srgbClr val="660033"/>
                </a:solidFill>
              </a:rPr>
              <a:t>促销员</a:t>
            </a:r>
            <a:r>
              <a:rPr lang="zh-CN" altLang="en-US" sz="1800" dirty="0" smtClean="0"/>
              <a:t>”占</a:t>
            </a:r>
            <a:r>
              <a:rPr lang="zh-CN" altLang="en-US" sz="1800" dirty="0"/>
              <a:t>主导，强调终端覆盖能力（如快消品企业招聘的职位）。  </a:t>
            </a:r>
          </a:p>
          <a:p>
            <a:pPr marL="0" indent="0">
              <a:lnSpc>
                <a:spcPct val="110000"/>
              </a:lnSpc>
              <a:buNone/>
            </a:pPr>
            <a:r>
              <a:rPr lang="zh-CN" altLang="en-US" sz="1800" dirty="0"/>
              <a:t>（</a:t>
            </a:r>
            <a:r>
              <a:rPr lang="en-US" altLang="zh-CN" sz="1800" dirty="0"/>
              <a:t>2</a:t>
            </a:r>
            <a:r>
              <a:rPr lang="zh-CN" altLang="en-US" sz="1800" dirty="0"/>
              <a:t>）</a:t>
            </a:r>
            <a:r>
              <a:rPr lang="en-US" altLang="zh-CN" sz="1800" dirty="0"/>
              <a:t>B2B</a:t>
            </a:r>
            <a:r>
              <a:rPr lang="zh-CN" altLang="en-US" sz="1800" dirty="0"/>
              <a:t>技术型销售：“</a:t>
            </a:r>
            <a:r>
              <a:rPr lang="zh-CN" altLang="en-US" sz="1800" b="1" dirty="0">
                <a:solidFill>
                  <a:srgbClr val="660033"/>
                </a:solidFill>
              </a:rPr>
              <a:t>客户经理</a:t>
            </a:r>
            <a:r>
              <a:rPr lang="en-US" altLang="zh-CN" sz="1800" b="1" dirty="0">
                <a:solidFill>
                  <a:srgbClr val="660033"/>
                </a:solidFill>
              </a:rPr>
              <a:t>/</a:t>
            </a:r>
            <a:r>
              <a:rPr lang="zh-CN" altLang="en-US" sz="1800" b="1" dirty="0">
                <a:solidFill>
                  <a:srgbClr val="660033"/>
                </a:solidFill>
              </a:rPr>
              <a:t>解决方案顾问</a:t>
            </a:r>
            <a:r>
              <a:rPr lang="zh-CN" altLang="en-US" sz="1800" dirty="0" smtClean="0"/>
              <a:t>”成</a:t>
            </a:r>
            <a:r>
              <a:rPr lang="zh-CN" altLang="en-US" sz="1800" dirty="0"/>
              <a:t>主流，突出专业服务属性（如</a:t>
            </a:r>
            <a:r>
              <a:rPr lang="en-US" altLang="zh-CN" sz="1800" dirty="0"/>
              <a:t>SaaS</a:t>
            </a:r>
            <a:r>
              <a:rPr lang="zh-CN" altLang="en-US" sz="1800" dirty="0"/>
              <a:t>、工业设备企业）。  </a:t>
            </a:r>
          </a:p>
          <a:p>
            <a:pPr marL="0" indent="0">
              <a:lnSpc>
                <a:spcPct val="110000"/>
              </a:lnSpc>
              <a:buNone/>
            </a:pPr>
            <a:r>
              <a:rPr lang="zh-CN" altLang="en-US" sz="1800" dirty="0"/>
              <a:t>（</a:t>
            </a:r>
            <a:r>
              <a:rPr lang="en-US" altLang="zh-CN" sz="1800" dirty="0"/>
              <a:t>3</a:t>
            </a:r>
            <a:r>
              <a:rPr lang="zh-CN" altLang="en-US" sz="1800" dirty="0"/>
              <a:t>）金融与高端服务：“</a:t>
            </a:r>
            <a:r>
              <a:rPr lang="zh-CN" altLang="en-US" sz="1800" b="1" dirty="0">
                <a:solidFill>
                  <a:srgbClr val="660033"/>
                </a:solidFill>
              </a:rPr>
              <a:t>客户经理</a:t>
            </a:r>
            <a:r>
              <a:rPr lang="en-US" altLang="zh-CN" sz="1800" b="1" dirty="0">
                <a:solidFill>
                  <a:srgbClr val="660033"/>
                </a:solidFill>
              </a:rPr>
              <a:t>/</a:t>
            </a:r>
            <a:r>
              <a:rPr lang="zh-CN" altLang="en-US" sz="1800" b="1" dirty="0">
                <a:solidFill>
                  <a:srgbClr val="660033"/>
                </a:solidFill>
              </a:rPr>
              <a:t>财富顾问</a:t>
            </a:r>
            <a:r>
              <a:rPr lang="zh-CN" altLang="en-US" sz="1800" dirty="0" smtClean="0"/>
              <a:t>”为</a:t>
            </a:r>
            <a:r>
              <a:rPr lang="zh-CN" altLang="en-US" sz="1800" dirty="0"/>
              <a:t>标配，绑定高净值客户资源（如银行、保险业）。  </a:t>
            </a:r>
          </a:p>
          <a:p>
            <a:pPr marL="0" indent="0">
              <a:lnSpc>
                <a:spcPct val="110000"/>
              </a:lnSpc>
              <a:buNone/>
            </a:pPr>
            <a:r>
              <a:rPr lang="zh-CN" altLang="en-US" sz="1800" dirty="0"/>
              <a:t>（</a:t>
            </a:r>
            <a:r>
              <a:rPr lang="en-US" altLang="zh-CN" sz="1800" dirty="0"/>
              <a:t>4</a:t>
            </a:r>
            <a:r>
              <a:rPr lang="zh-CN" altLang="en-US" sz="1800" dirty="0"/>
              <a:t>）新兴行业融合：</a:t>
            </a:r>
            <a:r>
              <a:rPr lang="zh-CN" altLang="en-US" sz="1800" b="1" dirty="0">
                <a:solidFill>
                  <a:srgbClr val="660033"/>
                </a:solidFill>
              </a:rPr>
              <a:t>复合型称谓</a:t>
            </a:r>
            <a:r>
              <a:rPr lang="zh-CN" altLang="en-US" sz="1800" dirty="0"/>
              <a:t>兴起，如 “海外</a:t>
            </a:r>
            <a:r>
              <a:rPr lang="en-US" altLang="zh-CN" sz="1800" dirty="0"/>
              <a:t>BD</a:t>
            </a:r>
            <a:r>
              <a:rPr lang="zh-CN" altLang="en-US" sz="1800" dirty="0"/>
              <a:t>经理”（跨界商务拓展）、 “</a:t>
            </a:r>
            <a:r>
              <a:rPr lang="en-US" altLang="zh-CN" sz="1800" dirty="0"/>
              <a:t>OEM</a:t>
            </a:r>
            <a:r>
              <a:rPr lang="zh-CN" altLang="en-US" sz="1800" dirty="0"/>
              <a:t>业务主管”（代工定制服务）。</a:t>
            </a:r>
          </a:p>
          <a:p>
            <a:pPr>
              <a:lnSpc>
                <a:spcPct val="110000"/>
              </a:lnSpc>
              <a:spcBef>
                <a:spcPts val="1200"/>
              </a:spcBef>
            </a:pPr>
            <a:r>
              <a:rPr lang="zh-CN" altLang="en-US" sz="1800" b="1" dirty="0" smtClean="0">
                <a:solidFill>
                  <a:srgbClr val="660033"/>
                </a:solidFill>
              </a:rPr>
              <a:t>总结：</a:t>
            </a:r>
            <a:endParaRPr lang="en-US" altLang="zh-CN" sz="1800" b="1" dirty="0" smtClean="0">
              <a:solidFill>
                <a:srgbClr val="660033"/>
              </a:solidFill>
            </a:endParaRPr>
          </a:p>
          <a:p>
            <a:pPr lvl="1">
              <a:lnSpc>
                <a:spcPct val="110000"/>
              </a:lnSpc>
            </a:pPr>
            <a:r>
              <a:rPr lang="zh-CN" altLang="en-US" sz="1800" dirty="0" smtClean="0">
                <a:latin typeface="微软雅黑" panose="020B0503020204020204" pitchFamily="34" charset="-122"/>
                <a:ea typeface="微软雅黑" panose="020B0503020204020204" pitchFamily="34" charset="-122"/>
              </a:rPr>
              <a:t>“销售代表”</a:t>
            </a:r>
            <a:r>
              <a:rPr lang="zh-CN" altLang="en-US" sz="1800" dirty="0">
                <a:latin typeface="微软雅黑" panose="020B0503020204020204" pitchFamily="34" charset="-122"/>
                <a:ea typeface="微软雅黑" panose="020B0503020204020204" pitchFamily="34" charset="-122"/>
              </a:rPr>
              <a:t>是覆盖度最广</a:t>
            </a:r>
            <a:r>
              <a:rPr lang="zh-CN" altLang="en-US" sz="1800" dirty="0" smtClean="0">
                <a:latin typeface="微软雅黑" panose="020B0503020204020204" pitchFamily="34" charset="-122"/>
                <a:ea typeface="微软雅黑" panose="020B0503020204020204" pitchFamily="34" charset="-122"/>
              </a:rPr>
              <a:t>的“基本盘”</a:t>
            </a:r>
            <a:r>
              <a:rPr lang="zh-CN" altLang="en-US" sz="1800" dirty="0">
                <a:latin typeface="微软雅黑" panose="020B0503020204020204" pitchFamily="34" charset="-122"/>
                <a:ea typeface="微软雅黑" panose="020B0503020204020204" pitchFamily="34" charset="-122"/>
              </a:rPr>
              <a:t>，占招聘总量的</a:t>
            </a:r>
            <a:r>
              <a:rPr lang="en-US" altLang="zh-CN" sz="1800" dirty="0">
                <a:latin typeface="微软雅黑" panose="020B0503020204020204" pitchFamily="34" charset="-122"/>
                <a:ea typeface="微软雅黑" panose="020B0503020204020204" pitchFamily="34" charset="-122"/>
              </a:rPr>
              <a:t>27.2%</a:t>
            </a:r>
            <a:r>
              <a:rPr lang="zh-CN" altLang="en-US"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2025</a:t>
            </a:r>
            <a:r>
              <a:rPr lang="zh-CN" altLang="en-US" sz="1800" dirty="0">
                <a:latin typeface="微软雅黑" panose="020B0503020204020204" pitchFamily="34" charset="-122"/>
                <a:ea typeface="微软雅黑" panose="020B0503020204020204" pitchFamily="34" charset="-122"/>
              </a:rPr>
              <a:t>年统计），适用于标准化产品推广</a:t>
            </a:r>
            <a:r>
              <a:rPr lang="zh-CN" altLang="en-US" sz="1800" dirty="0" smtClean="0">
                <a:latin typeface="微软雅黑" panose="020B0503020204020204" pitchFamily="34" charset="-122"/>
                <a:ea typeface="微软雅黑" panose="020B0503020204020204" pitchFamily="34" charset="-122"/>
              </a:rPr>
              <a:t>；</a:t>
            </a:r>
            <a:endParaRPr lang="en-US" altLang="zh-CN" sz="1800" dirty="0" smtClean="0">
              <a:latin typeface="微软雅黑" panose="020B0503020204020204" pitchFamily="34" charset="-122"/>
              <a:ea typeface="微软雅黑" panose="020B0503020204020204" pitchFamily="34" charset="-122"/>
            </a:endParaRPr>
          </a:p>
          <a:p>
            <a:pPr lvl="1">
              <a:lnSpc>
                <a:spcPct val="110000"/>
              </a:lnSpc>
            </a:pPr>
            <a:r>
              <a:rPr lang="zh-CN" altLang="en-US" sz="1800" dirty="0" smtClean="0">
                <a:latin typeface="微软雅黑" panose="020B0503020204020204" pitchFamily="34" charset="-122"/>
                <a:ea typeface="微软雅黑" panose="020B0503020204020204" pitchFamily="34" charset="-122"/>
              </a:rPr>
              <a:t>“客户经理”</a:t>
            </a:r>
            <a:r>
              <a:rPr lang="zh-CN" altLang="en-US" sz="1800" dirty="0">
                <a:latin typeface="微软雅黑" panose="020B0503020204020204" pitchFamily="34" charset="-122"/>
                <a:ea typeface="微软雅黑" panose="020B0503020204020204" pitchFamily="34" charset="-122"/>
              </a:rPr>
              <a:t>在</a:t>
            </a:r>
            <a:r>
              <a:rPr lang="en-US" altLang="zh-CN" sz="1800" dirty="0">
                <a:latin typeface="微软雅黑" panose="020B0503020204020204" pitchFamily="34" charset="-122"/>
                <a:ea typeface="微软雅黑" panose="020B0503020204020204" pitchFamily="34" charset="-122"/>
              </a:rPr>
              <a:t>B2B</a:t>
            </a:r>
            <a:r>
              <a:rPr lang="zh-CN" altLang="en-US" sz="1800" dirty="0">
                <a:latin typeface="微软雅黑" panose="020B0503020204020204" pitchFamily="34" charset="-122"/>
                <a:ea typeface="微软雅黑" panose="020B0503020204020204" pitchFamily="34" charset="-122"/>
              </a:rPr>
              <a:t>及金融服务领域已成</a:t>
            </a:r>
            <a:r>
              <a:rPr lang="zh-CN" altLang="en-US" sz="1800" dirty="0" smtClean="0">
                <a:latin typeface="微软雅黑" panose="020B0503020204020204" pitchFamily="34" charset="-122"/>
                <a:ea typeface="微软雅黑" panose="020B0503020204020204" pitchFamily="34" charset="-122"/>
              </a:rPr>
              <a:t>“黄金标签”，代表</a:t>
            </a:r>
            <a:r>
              <a:rPr lang="zh-CN" altLang="en-US" sz="1800" dirty="0">
                <a:latin typeface="微软雅黑" panose="020B0503020204020204" pitchFamily="34" charset="-122"/>
                <a:ea typeface="微软雅黑" panose="020B0503020204020204" pitchFamily="34" charset="-122"/>
              </a:rPr>
              <a:t>从交易型向关系型销售的进化</a:t>
            </a:r>
            <a:r>
              <a:rPr lang="zh-CN" altLang="en-US" sz="1800" dirty="0" smtClean="0">
                <a:latin typeface="微软雅黑" panose="020B0503020204020204" pitchFamily="34" charset="-122"/>
                <a:ea typeface="微软雅黑" panose="020B0503020204020204" pitchFamily="34" charset="-122"/>
              </a:rPr>
              <a:t>；</a:t>
            </a:r>
            <a:endParaRPr lang="en-US" altLang="zh-CN" sz="1800" dirty="0" smtClean="0">
              <a:latin typeface="微软雅黑" panose="020B0503020204020204" pitchFamily="34" charset="-122"/>
              <a:ea typeface="微软雅黑" panose="020B0503020204020204" pitchFamily="34" charset="-122"/>
            </a:endParaRPr>
          </a:p>
          <a:p>
            <a:pPr lvl="1">
              <a:lnSpc>
                <a:spcPct val="110000"/>
              </a:lnSpc>
            </a:pPr>
            <a:r>
              <a:rPr lang="zh-CN" altLang="en-US" sz="1800" dirty="0" smtClean="0">
                <a:latin typeface="微软雅黑" panose="020B0503020204020204" pitchFamily="34" charset="-122"/>
                <a:ea typeface="微软雅黑" panose="020B0503020204020204" pitchFamily="34" charset="-122"/>
              </a:rPr>
              <a:t>“销售经理”</a:t>
            </a:r>
            <a:r>
              <a:rPr lang="zh-CN" altLang="en-US" sz="1800" dirty="0">
                <a:latin typeface="微软雅黑" panose="020B0503020204020204" pitchFamily="34" charset="-122"/>
                <a:ea typeface="微软雅黑" panose="020B0503020204020204" pitchFamily="34" charset="-122"/>
              </a:rPr>
              <a:t>则是管理岗通称，中小企业与集团企业均高频</a:t>
            </a:r>
            <a:r>
              <a:rPr lang="zh-CN" altLang="en-US" sz="1800" dirty="0" smtClean="0">
                <a:latin typeface="微软雅黑" panose="020B0503020204020204" pitchFamily="34" charset="-122"/>
                <a:ea typeface="微软雅黑" panose="020B0503020204020204" pitchFamily="34" charset="-122"/>
              </a:rPr>
              <a:t>使用</a:t>
            </a:r>
            <a:endParaRPr lang="zh-CN" altLang="en-US" sz="1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949970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0258" name="Rectangle 2"/>
          <p:cNvSpPr>
            <a:spLocks noGrp="1" noChangeArrowheads="1"/>
          </p:cNvSpPr>
          <p:nvPr>
            <p:ph type="title"/>
          </p:nvPr>
        </p:nvSpPr>
        <p:spPr>
          <a:xfrm>
            <a:off x="685800" y="381000"/>
            <a:ext cx="7702624" cy="815752"/>
          </a:xfrm>
          <a:solidFill>
            <a:schemeClr val="accent3">
              <a:lumMod val="20000"/>
              <a:lumOff val="80000"/>
            </a:schemeClr>
          </a:solidFill>
        </p:spPr>
        <p:txBody>
          <a:bodyPr>
            <a:normAutofit/>
          </a:bodyPr>
          <a:lstStyle/>
          <a:p>
            <a:r>
              <a:rPr lang="en-US" altLang="zh-CN" sz="3200" dirty="0" smtClean="0"/>
              <a:t>7.3</a:t>
            </a:r>
            <a:r>
              <a:rPr lang="zh-CN" altLang="en-US" sz="3200" dirty="0" smtClean="0"/>
              <a:t>　推销人员的职责和素质能力</a:t>
            </a:r>
            <a:endParaRPr lang="zh-CN" altLang="en-US" sz="3200" dirty="0"/>
          </a:p>
        </p:txBody>
      </p:sp>
      <p:sp>
        <p:nvSpPr>
          <p:cNvPr id="480259" name="Rectangle 3"/>
          <p:cNvSpPr>
            <a:spLocks noGrp="1" noChangeArrowheads="1"/>
          </p:cNvSpPr>
          <p:nvPr>
            <p:ph idx="1"/>
          </p:nvPr>
        </p:nvSpPr>
        <p:spPr>
          <a:xfrm>
            <a:off x="539552" y="1772816"/>
            <a:ext cx="3672408" cy="3528392"/>
          </a:xfrm>
        </p:spPr>
        <p:txBody>
          <a:bodyPr>
            <a:normAutofit/>
          </a:bodyPr>
          <a:lstStyle/>
          <a:p>
            <a:pPr marL="90900" indent="0">
              <a:lnSpc>
                <a:spcPct val="120000"/>
              </a:lnSpc>
              <a:spcBef>
                <a:spcPts val="1200"/>
              </a:spcBef>
              <a:spcAft>
                <a:spcPts val="600"/>
              </a:spcAft>
              <a:buNone/>
            </a:pPr>
            <a:r>
              <a:rPr lang="en-US" altLang="zh-CN" b="1" dirty="0" smtClean="0">
                <a:solidFill>
                  <a:srgbClr val="660033"/>
                </a:solidFill>
              </a:rPr>
              <a:t>7.3.1 </a:t>
            </a:r>
            <a:r>
              <a:rPr lang="zh-CN" altLang="zh-CN" b="1" dirty="0">
                <a:solidFill>
                  <a:srgbClr val="660033"/>
                </a:solidFill>
              </a:rPr>
              <a:t>推销人员的职责</a:t>
            </a:r>
            <a:endParaRPr lang="zh-CN" altLang="zh-CN" sz="1800" b="1" dirty="0">
              <a:solidFill>
                <a:srgbClr val="660033"/>
              </a:solidFill>
            </a:endParaRPr>
          </a:p>
          <a:p>
            <a:pPr marL="90900" indent="0">
              <a:lnSpc>
                <a:spcPct val="120000"/>
              </a:lnSpc>
              <a:buNone/>
            </a:pPr>
            <a:r>
              <a:rPr lang="en-US" altLang="zh-CN" sz="2000" dirty="0"/>
              <a:t>1. </a:t>
            </a:r>
            <a:r>
              <a:rPr lang="zh-CN" altLang="zh-CN" sz="2000" dirty="0"/>
              <a:t>销售与业务拓展</a:t>
            </a:r>
          </a:p>
          <a:p>
            <a:pPr marL="90900" indent="0">
              <a:lnSpc>
                <a:spcPct val="120000"/>
              </a:lnSpc>
              <a:buNone/>
            </a:pPr>
            <a:r>
              <a:rPr lang="en-US" altLang="zh-CN" sz="2000" dirty="0"/>
              <a:t>2. </a:t>
            </a:r>
            <a:r>
              <a:rPr lang="zh-CN" altLang="zh-CN" sz="2000" dirty="0"/>
              <a:t>客户关系管理</a:t>
            </a:r>
          </a:p>
          <a:p>
            <a:pPr marL="90900" indent="0">
              <a:lnSpc>
                <a:spcPct val="120000"/>
              </a:lnSpc>
              <a:buNone/>
            </a:pPr>
            <a:r>
              <a:rPr lang="en-US" altLang="zh-CN" sz="2000" dirty="0"/>
              <a:t>3. </a:t>
            </a:r>
            <a:r>
              <a:rPr lang="zh-CN" altLang="zh-CN" sz="2000" dirty="0"/>
              <a:t>市场与竞争分析</a:t>
            </a:r>
          </a:p>
          <a:p>
            <a:pPr marL="90900" indent="0">
              <a:lnSpc>
                <a:spcPct val="120000"/>
              </a:lnSpc>
              <a:buNone/>
            </a:pPr>
            <a:r>
              <a:rPr lang="en-US" altLang="zh-CN" sz="2000" dirty="0"/>
              <a:t>4. </a:t>
            </a:r>
            <a:r>
              <a:rPr lang="zh-CN" altLang="zh-CN" sz="2000" dirty="0"/>
              <a:t>数字营销与技术支持</a:t>
            </a:r>
          </a:p>
          <a:p>
            <a:pPr marL="90900" indent="0">
              <a:lnSpc>
                <a:spcPct val="120000"/>
              </a:lnSpc>
              <a:buNone/>
            </a:pPr>
            <a:r>
              <a:rPr lang="en-US" altLang="zh-CN" sz="2000" dirty="0"/>
              <a:t>5. </a:t>
            </a:r>
            <a:r>
              <a:rPr lang="zh-CN" altLang="zh-CN" sz="2000" dirty="0"/>
              <a:t>客户服务与支持</a:t>
            </a:r>
          </a:p>
          <a:p>
            <a:pPr marL="90900" indent="0">
              <a:lnSpc>
                <a:spcPct val="120000"/>
              </a:lnSpc>
              <a:buNone/>
            </a:pPr>
            <a:r>
              <a:rPr lang="en-US" altLang="zh-CN" sz="2000" dirty="0"/>
              <a:t>6. </a:t>
            </a:r>
            <a:r>
              <a:rPr lang="zh-CN" altLang="zh-CN" sz="2000" dirty="0"/>
              <a:t>品牌形象与价值传递</a:t>
            </a:r>
          </a:p>
        </p:txBody>
      </p:sp>
      <p:sp>
        <p:nvSpPr>
          <p:cNvPr id="4" name="Rectangle 3"/>
          <p:cNvSpPr txBox="1">
            <a:spLocks noChangeArrowheads="1"/>
          </p:cNvSpPr>
          <p:nvPr/>
        </p:nvSpPr>
        <p:spPr>
          <a:xfrm>
            <a:off x="4400589" y="1772816"/>
            <a:ext cx="3888432" cy="3664024"/>
          </a:xfrm>
          <a:prstGeom prst="rect">
            <a:avLst/>
          </a:prstGeom>
        </p:spPr>
        <p:txBody>
          <a:bodyPr vert="horz" lIns="91440" tIns="45720" rIns="91440" bIns="45720" rtlCol="0">
            <a:normAutofit fontScale="92500"/>
          </a:bodyPr>
          <a:lstStyle>
            <a:lvl1pPr marL="342900" indent="-252000" algn="l" defTabSz="914400" rtl="0" eaLnBrk="1" latinLnBrk="0" hangingPunct="1">
              <a:spcBef>
                <a:spcPct val="20000"/>
              </a:spcBef>
              <a:buClr>
                <a:srgbClr val="C00000"/>
              </a:buClr>
              <a:buSzPct val="112000"/>
              <a:buFont typeface="Arial" pitchFamily="34" charset="0"/>
              <a:buChar char="•"/>
              <a:defRPr sz="24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90900" indent="0" fontAlgn="auto">
              <a:spcBef>
                <a:spcPts val="0"/>
              </a:spcBef>
              <a:spcAft>
                <a:spcPts val="0"/>
              </a:spcAft>
              <a:buNone/>
            </a:pPr>
            <a:r>
              <a:rPr lang="en-US" altLang="zh-CN" sz="2600" b="1" dirty="0" smtClean="0">
                <a:solidFill>
                  <a:srgbClr val="660033"/>
                </a:solidFill>
              </a:rPr>
              <a:t>7.3.2 </a:t>
            </a:r>
            <a:r>
              <a:rPr lang="zh-CN" altLang="zh-CN" sz="2600" b="1" dirty="0" smtClean="0">
                <a:solidFill>
                  <a:srgbClr val="660033"/>
                </a:solidFill>
              </a:rPr>
              <a:t>推销</a:t>
            </a:r>
            <a:r>
              <a:rPr lang="zh-CN" altLang="zh-CN" sz="2600" b="1" dirty="0">
                <a:solidFill>
                  <a:srgbClr val="660033"/>
                </a:solidFill>
              </a:rPr>
              <a:t>人员的职业</a:t>
            </a:r>
            <a:r>
              <a:rPr lang="zh-CN" altLang="zh-CN" sz="2600" b="1" dirty="0" smtClean="0">
                <a:solidFill>
                  <a:srgbClr val="660033"/>
                </a:solidFill>
              </a:rPr>
              <a:t>素质</a:t>
            </a:r>
            <a:endParaRPr lang="en-US" altLang="zh-CN" sz="2600" b="1" dirty="0" smtClean="0">
              <a:solidFill>
                <a:srgbClr val="660033"/>
              </a:solidFill>
            </a:endParaRPr>
          </a:p>
          <a:p>
            <a:pPr marL="90900" indent="0" fontAlgn="auto">
              <a:spcBef>
                <a:spcPts val="0"/>
              </a:spcBef>
              <a:spcAft>
                <a:spcPts val="0"/>
              </a:spcAft>
              <a:buNone/>
            </a:pPr>
            <a:r>
              <a:rPr lang="en-US" altLang="zh-CN" sz="2600" b="1" dirty="0" smtClean="0">
                <a:solidFill>
                  <a:srgbClr val="660033"/>
                </a:solidFill>
              </a:rPr>
              <a:t>         </a:t>
            </a:r>
            <a:r>
              <a:rPr lang="zh-CN" altLang="zh-CN" sz="2600" b="1" dirty="0" smtClean="0">
                <a:solidFill>
                  <a:srgbClr val="660033"/>
                </a:solidFill>
              </a:rPr>
              <a:t>和</a:t>
            </a:r>
            <a:r>
              <a:rPr lang="zh-CN" altLang="zh-CN" sz="2600" b="1" dirty="0">
                <a:solidFill>
                  <a:srgbClr val="660033"/>
                </a:solidFill>
              </a:rPr>
              <a:t>能力</a:t>
            </a:r>
          </a:p>
          <a:p>
            <a:pPr marL="490950" lvl="1" indent="0">
              <a:spcBef>
                <a:spcPts val="1200"/>
              </a:spcBef>
              <a:buNone/>
            </a:pPr>
            <a:r>
              <a:rPr lang="en-US" altLang="zh-CN" dirty="0" smtClean="0">
                <a:latin typeface="微软雅黑" panose="020B0503020204020204" pitchFamily="34" charset="-122"/>
                <a:ea typeface="微软雅黑" panose="020B0503020204020204" pitchFamily="34" charset="-122"/>
              </a:rPr>
              <a:t>1</a:t>
            </a:r>
            <a:r>
              <a:rPr lang="en-US" altLang="zh-CN"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专业素养</a:t>
            </a:r>
          </a:p>
          <a:p>
            <a:pPr marL="490950" lvl="1" indent="0">
              <a:buNone/>
            </a:pPr>
            <a:r>
              <a:rPr lang="en-US" altLang="zh-CN" dirty="0">
                <a:latin typeface="微软雅黑" panose="020B0503020204020204" pitchFamily="34" charset="-122"/>
                <a:ea typeface="微软雅黑" panose="020B0503020204020204" pitchFamily="34" charset="-122"/>
              </a:rPr>
              <a:t>2.</a:t>
            </a:r>
            <a:r>
              <a:rPr lang="zh-CN" altLang="zh-CN" dirty="0">
                <a:latin typeface="微软雅黑" panose="020B0503020204020204" pitchFamily="34" charset="-122"/>
                <a:ea typeface="微软雅黑" panose="020B0503020204020204" pitchFamily="34" charset="-122"/>
              </a:rPr>
              <a:t>沟通能力</a:t>
            </a:r>
          </a:p>
          <a:p>
            <a:pPr marL="490950" lvl="1" indent="0">
              <a:buNone/>
            </a:pPr>
            <a:r>
              <a:rPr lang="en-US" altLang="zh-CN" dirty="0">
                <a:latin typeface="微软雅黑" panose="020B0503020204020204" pitchFamily="34" charset="-122"/>
                <a:ea typeface="微软雅黑" panose="020B0503020204020204" pitchFamily="34" charset="-122"/>
              </a:rPr>
              <a:t>3.</a:t>
            </a:r>
            <a:r>
              <a:rPr lang="zh-CN" altLang="zh-CN" dirty="0">
                <a:latin typeface="微软雅黑" panose="020B0503020204020204" pitchFamily="34" charset="-122"/>
                <a:ea typeface="微软雅黑" panose="020B0503020204020204" pitchFamily="34" charset="-122"/>
              </a:rPr>
              <a:t>客户服务意识</a:t>
            </a:r>
          </a:p>
          <a:p>
            <a:pPr marL="490950" lvl="1" indent="0">
              <a:buNone/>
            </a:pPr>
            <a:r>
              <a:rPr lang="en-US" altLang="zh-CN" dirty="0">
                <a:latin typeface="微软雅黑" panose="020B0503020204020204" pitchFamily="34" charset="-122"/>
                <a:ea typeface="微软雅黑" panose="020B0503020204020204" pitchFamily="34" charset="-122"/>
              </a:rPr>
              <a:t>4.</a:t>
            </a:r>
            <a:r>
              <a:rPr lang="zh-CN" altLang="zh-CN" dirty="0">
                <a:latin typeface="微软雅黑" panose="020B0503020204020204" pitchFamily="34" charset="-122"/>
                <a:ea typeface="微软雅黑" panose="020B0503020204020204" pitchFamily="34" charset="-122"/>
              </a:rPr>
              <a:t>技术应用能力</a:t>
            </a:r>
          </a:p>
          <a:p>
            <a:pPr marL="490950" lvl="1" indent="0">
              <a:buNone/>
            </a:pPr>
            <a:r>
              <a:rPr lang="en-US" altLang="zh-CN" dirty="0">
                <a:latin typeface="微软雅黑" panose="020B0503020204020204" pitchFamily="34" charset="-122"/>
                <a:ea typeface="微软雅黑" panose="020B0503020204020204" pitchFamily="34" charset="-122"/>
              </a:rPr>
              <a:t>5.</a:t>
            </a:r>
            <a:r>
              <a:rPr lang="zh-CN" altLang="zh-CN" dirty="0">
                <a:latin typeface="微软雅黑" panose="020B0503020204020204" pitchFamily="34" charset="-122"/>
                <a:ea typeface="微软雅黑" panose="020B0503020204020204" pitchFamily="34" charset="-122"/>
              </a:rPr>
              <a:t>商业洞察力与创新能力</a:t>
            </a:r>
          </a:p>
          <a:p>
            <a:pPr marL="490950" lvl="1" indent="0">
              <a:buNone/>
            </a:pPr>
            <a:r>
              <a:rPr lang="en-US" altLang="zh-CN" dirty="0">
                <a:latin typeface="微软雅黑" panose="020B0503020204020204" pitchFamily="34" charset="-122"/>
                <a:ea typeface="微软雅黑" panose="020B0503020204020204" pitchFamily="34" charset="-122"/>
              </a:rPr>
              <a:t>6.</a:t>
            </a:r>
            <a:r>
              <a:rPr lang="zh-CN" altLang="zh-CN" dirty="0">
                <a:latin typeface="微软雅黑" panose="020B0503020204020204" pitchFamily="34" charset="-122"/>
                <a:ea typeface="微软雅黑" panose="020B0503020204020204" pitchFamily="34" charset="-122"/>
              </a:rPr>
              <a:t>个人素质与形象管理</a:t>
            </a:r>
          </a:p>
        </p:txBody>
      </p:sp>
      <p:sp>
        <p:nvSpPr>
          <p:cNvPr id="5" name="矩形 4"/>
          <p:cNvSpPr/>
          <p:nvPr/>
        </p:nvSpPr>
        <p:spPr>
          <a:xfrm>
            <a:off x="1835696" y="5715005"/>
            <a:ext cx="5904656" cy="769441"/>
          </a:xfrm>
          <a:prstGeom prst="rect">
            <a:avLst/>
          </a:prstGeom>
          <a:solidFill>
            <a:schemeClr val="accent1">
              <a:lumMod val="20000"/>
              <a:lumOff val="80000"/>
            </a:schemeClr>
          </a:solidFill>
        </p:spPr>
        <p:txBody>
          <a:bodyPr wrap="square">
            <a:spAutoFit/>
          </a:bodyPr>
          <a:lstStyle/>
          <a:p>
            <a:pPr algn="l"/>
            <a:r>
              <a:rPr lang="zh-CN" altLang="zh-CN" sz="2000" b="1" dirty="0">
                <a:solidFill>
                  <a:schemeClr val="tx1"/>
                </a:solidFill>
                <a:latin typeface="楷体_GB2312" pitchFamily="49" charset="-122"/>
                <a:ea typeface="楷体_GB2312" pitchFamily="49" charset="-122"/>
              </a:rPr>
              <a:t>【视野拓展】求职小伙展示职场推销能力（视频</a:t>
            </a:r>
            <a:r>
              <a:rPr lang="zh-CN" altLang="zh-CN" sz="2000" b="1" dirty="0" smtClean="0">
                <a:solidFill>
                  <a:schemeClr val="tx1"/>
                </a:solidFill>
                <a:latin typeface="楷体_GB2312" pitchFamily="49" charset="-122"/>
                <a:ea typeface="楷体_GB2312" pitchFamily="49" charset="-122"/>
              </a:rPr>
              <a:t>）</a:t>
            </a:r>
            <a:endParaRPr lang="en-US" altLang="zh-CN" sz="2000" b="1" dirty="0" smtClean="0">
              <a:solidFill>
                <a:schemeClr val="tx1"/>
              </a:solidFill>
              <a:latin typeface="楷体_GB2312" pitchFamily="49" charset="-122"/>
              <a:ea typeface="楷体_GB2312" pitchFamily="49" charset="-122"/>
            </a:endParaRPr>
          </a:p>
          <a:p>
            <a:pPr algn="l"/>
            <a:r>
              <a:rPr lang="zh-CN" altLang="zh-CN" sz="2000" b="1" dirty="0" smtClean="0">
                <a:solidFill>
                  <a:schemeClr val="tx1"/>
                </a:solidFill>
                <a:latin typeface="楷体_GB2312" pitchFamily="49" charset="-122"/>
                <a:ea typeface="楷体_GB2312" pitchFamily="49" charset="-122"/>
              </a:rPr>
              <a:t>【视野拓展】推销</a:t>
            </a:r>
            <a:r>
              <a:rPr lang="zh-CN" altLang="en-US" sz="2000" b="1" dirty="0" smtClean="0">
                <a:solidFill>
                  <a:schemeClr val="tx1"/>
                </a:solidFill>
                <a:latin typeface="楷体_GB2312" pitchFamily="49" charset="-122"/>
                <a:ea typeface="楷体_GB2312" pitchFamily="49" charset="-122"/>
              </a:rPr>
              <a:t>产品前先推销自己</a:t>
            </a:r>
            <a:r>
              <a:rPr lang="zh-CN" altLang="zh-CN" sz="2000" b="1" dirty="0" smtClean="0">
                <a:solidFill>
                  <a:schemeClr val="tx1"/>
                </a:solidFill>
                <a:latin typeface="楷体_GB2312" pitchFamily="49" charset="-122"/>
                <a:ea typeface="楷体_GB2312" pitchFamily="49" charset="-122"/>
              </a:rPr>
              <a:t>（</a:t>
            </a:r>
            <a:r>
              <a:rPr lang="zh-CN" altLang="zh-CN" sz="2000" b="1" dirty="0">
                <a:solidFill>
                  <a:schemeClr val="tx1"/>
                </a:solidFill>
                <a:latin typeface="楷体_GB2312" pitchFamily="49" charset="-122"/>
                <a:ea typeface="楷体_GB2312" pitchFamily="49" charset="-122"/>
              </a:rPr>
              <a:t>视频</a:t>
            </a:r>
            <a:r>
              <a:rPr lang="zh-CN" altLang="zh-CN" sz="2000" b="1" dirty="0" smtClean="0">
                <a:solidFill>
                  <a:schemeClr val="tx1"/>
                </a:solidFill>
                <a:latin typeface="楷体_GB2312" pitchFamily="49" charset="-122"/>
                <a:ea typeface="楷体_GB2312" pitchFamily="49" charset="-122"/>
              </a:rPr>
              <a:t>）</a:t>
            </a:r>
            <a:endParaRPr lang="en-US" altLang="zh-CN" sz="2000" b="1" dirty="0">
              <a:solidFill>
                <a:schemeClr val="tx1"/>
              </a:solidFill>
              <a:latin typeface="楷体_GB2312" pitchFamily="49" charset="-122"/>
              <a:ea typeface="楷体_GB2312" pitchFamily="49"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250" name="Rectangle 2"/>
          <p:cNvSpPr>
            <a:spLocks noGrp="1" noChangeArrowheads="1"/>
          </p:cNvSpPr>
          <p:nvPr>
            <p:ph type="title"/>
          </p:nvPr>
        </p:nvSpPr>
        <p:spPr>
          <a:solidFill>
            <a:schemeClr val="accent1">
              <a:lumMod val="20000"/>
              <a:lumOff val="80000"/>
            </a:schemeClr>
          </a:solidFill>
        </p:spPr>
        <p:txBody>
          <a:bodyPr/>
          <a:lstStyle/>
          <a:p>
            <a:r>
              <a:rPr lang="zh-CN" altLang="en-US" dirty="0"/>
              <a:t>第8讲  </a:t>
            </a:r>
            <a:r>
              <a:rPr lang="zh-CN" altLang="en-US" dirty="0" smtClean="0"/>
              <a:t>顾客心理</a:t>
            </a:r>
            <a:r>
              <a:rPr lang="zh-CN" altLang="en-US" dirty="0"/>
              <a:t>与推销模式</a:t>
            </a:r>
            <a:endParaRPr lang="zh-CN" altLang="zh-CN" dirty="0"/>
          </a:p>
        </p:txBody>
      </p:sp>
      <p:sp>
        <p:nvSpPr>
          <p:cNvPr id="565251" name="Rectangle 3"/>
          <p:cNvSpPr>
            <a:spLocks noGrp="1" noChangeArrowheads="1"/>
          </p:cNvSpPr>
          <p:nvPr>
            <p:ph idx="1"/>
          </p:nvPr>
        </p:nvSpPr>
        <p:spPr>
          <a:xfrm>
            <a:off x="827584" y="1340768"/>
            <a:ext cx="7859216" cy="4785395"/>
          </a:xfrm>
        </p:spPr>
        <p:txBody>
          <a:bodyPr/>
          <a:lstStyle/>
          <a:p>
            <a:pPr marL="90900" indent="0">
              <a:lnSpc>
                <a:spcPct val="150000"/>
              </a:lnSpc>
              <a:buNone/>
            </a:pPr>
            <a:r>
              <a:rPr lang="zh-CN" altLang="en-US" b="1" dirty="0" smtClean="0"/>
              <a:t>本章纲要：</a:t>
            </a:r>
            <a:endParaRPr lang="en-US" altLang="zh-CN" b="1" dirty="0" smtClean="0"/>
          </a:p>
          <a:p>
            <a:pPr>
              <a:lnSpc>
                <a:spcPct val="150000"/>
              </a:lnSpc>
            </a:pPr>
            <a:r>
              <a:rPr lang="zh-CN" altLang="en-US" dirty="0" smtClean="0"/>
              <a:t>顾客</a:t>
            </a:r>
            <a:r>
              <a:rPr lang="zh-CN" altLang="en-US" dirty="0"/>
              <a:t>购买的心理活动过程</a:t>
            </a:r>
          </a:p>
          <a:p>
            <a:pPr>
              <a:lnSpc>
                <a:spcPct val="150000"/>
              </a:lnSpc>
            </a:pPr>
            <a:r>
              <a:rPr lang="en-US" altLang="zh-CN" dirty="0" smtClean="0"/>
              <a:t>4</a:t>
            </a:r>
            <a:r>
              <a:rPr lang="zh-CN" altLang="en-US" dirty="0" smtClean="0"/>
              <a:t>种推销模式的主要特点</a:t>
            </a:r>
          </a:p>
          <a:p>
            <a:pPr>
              <a:lnSpc>
                <a:spcPct val="150000"/>
              </a:lnSpc>
            </a:pPr>
            <a:r>
              <a:rPr lang="zh-CN" altLang="en-US" dirty="0" smtClean="0"/>
              <a:t>推销程序</a:t>
            </a:r>
            <a:endParaRPr lang="zh-CN" altLang="en-US" dirty="0"/>
          </a:p>
        </p:txBody>
      </p:sp>
      <p:pic>
        <p:nvPicPr>
          <p:cNvPr id="5652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2160" y="3717209"/>
            <a:ext cx="2920752" cy="2520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522" name="Rectangle 2"/>
          <p:cNvSpPr>
            <a:spLocks noGrp="1" noChangeArrowheads="1"/>
          </p:cNvSpPr>
          <p:nvPr>
            <p:ph type="title"/>
          </p:nvPr>
        </p:nvSpPr>
        <p:spPr>
          <a:xfrm>
            <a:off x="611560" y="274638"/>
            <a:ext cx="7848872" cy="562074"/>
          </a:xfrm>
          <a:solidFill>
            <a:schemeClr val="accent3">
              <a:lumMod val="20000"/>
              <a:lumOff val="80000"/>
            </a:schemeClr>
          </a:solidFill>
        </p:spPr>
        <p:txBody>
          <a:bodyPr>
            <a:normAutofit fontScale="90000"/>
          </a:bodyPr>
          <a:lstStyle/>
          <a:p>
            <a:pPr algn="ctr"/>
            <a:r>
              <a:rPr lang="en-US" altLang="zh-CN" dirty="0"/>
              <a:t>8.1  </a:t>
            </a:r>
            <a:r>
              <a:rPr lang="zh-CN" altLang="en-US" dirty="0"/>
              <a:t>顾客购买心理</a:t>
            </a:r>
          </a:p>
        </p:txBody>
      </p:sp>
      <p:sp>
        <p:nvSpPr>
          <p:cNvPr id="619523" name="Rectangle 3"/>
          <p:cNvSpPr>
            <a:spLocks noGrp="1" noChangeArrowheads="1"/>
          </p:cNvSpPr>
          <p:nvPr>
            <p:ph idx="1"/>
          </p:nvPr>
        </p:nvSpPr>
        <p:spPr>
          <a:xfrm>
            <a:off x="611560" y="1052736"/>
            <a:ext cx="7776864" cy="2304256"/>
          </a:xfrm>
        </p:spPr>
        <p:txBody>
          <a:bodyPr>
            <a:normAutofit fontScale="77500" lnSpcReduction="20000"/>
          </a:bodyPr>
          <a:lstStyle/>
          <a:p>
            <a:r>
              <a:rPr lang="zh-CN" altLang="zh-CN" dirty="0"/>
              <a:t>顾客购买心理是顾客在购买过程中的感觉、知觉、记忆、思维、情感、性格和能力的总和，是所推销商品、推销员及整个买卖活动过程在顾客脑中的反映。顾客之所以产生购买行为，最重要的原因是为了满足自己某种需要。顾客不断产生的需求，是顾客购买行为产生的根本动力。</a:t>
            </a:r>
          </a:p>
          <a:p>
            <a:r>
              <a:rPr lang="zh-CN" altLang="zh-CN" dirty="0"/>
              <a:t>凡是能够满足顾客某个方面需要的商品，就能够引起顾客的心理活动，促使顾客注意它、认识它。顾客从接触推销员和推销商品到购买商品的具体心理过程分为三个阶段：认识过程、情感过程和意志过程，这三个过程又可细分为若干具体的阶段，如图</a:t>
            </a:r>
            <a:r>
              <a:rPr lang="en-US" altLang="zh-CN" dirty="0"/>
              <a:t>8-1</a:t>
            </a:r>
            <a:r>
              <a:rPr lang="zh-CN" altLang="zh-CN" dirty="0"/>
              <a:t>所示</a:t>
            </a:r>
            <a:r>
              <a:rPr lang="zh-CN" altLang="zh-CN" dirty="0" smtClean="0"/>
              <a:t>。</a:t>
            </a:r>
            <a:endParaRPr lang="zh-CN" altLang="zh-CN" dirty="0"/>
          </a:p>
        </p:txBody>
      </p:sp>
      <p:pic>
        <p:nvPicPr>
          <p:cNvPr id="6195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9054" y="3429000"/>
            <a:ext cx="4275318" cy="288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dirty="0" smtClean="0">
                <a:solidFill>
                  <a:srgbClr val="000066"/>
                </a:solidFill>
              </a:rPr>
              <a:t>记忆引发的顾客心理效应</a:t>
            </a:r>
            <a:endParaRPr lang="zh-CN" altLang="en-US" sz="3200" dirty="0">
              <a:solidFill>
                <a:srgbClr val="000066"/>
              </a:solidFill>
            </a:endParaRPr>
          </a:p>
        </p:txBody>
      </p:sp>
      <p:sp>
        <p:nvSpPr>
          <p:cNvPr id="3" name="内容占位符 2"/>
          <p:cNvSpPr>
            <a:spLocks noGrp="1"/>
          </p:cNvSpPr>
          <p:nvPr>
            <p:ph idx="1"/>
          </p:nvPr>
        </p:nvSpPr>
        <p:spPr>
          <a:xfrm>
            <a:off x="395536" y="1124744"/>
            <a:ext cx="8280920" cy="5472608"/>
          </a:xfrm>
        </p:spPr>
        <p:txBody>
          <a:bodyPr>
            <a:noAutofit/>
          </a:bodyPr>
          <a:lstStyle/>
          <a:p>
            <a:pPr marL="90900" indent="0">
              <a:buNone/>
            </a:pPr>
            <a:r>
              <a:rPr lang="zh-CN" altLang="zh-CN" sz="1800" dirty="0" smtClean="0"/>
              <a:t>下列</a:t>
            </a:r>
            <a:r>
              <a:rPr lang="zh-CN" altLang="zh-CN" sz="1800" dirty="0"/>
              <a:t>各种效应特别需要引起推销人员注意和运用：</a:t>
            </a:r>
          </a:p>
          <a:p>
            <a:r>
              <a:rPr lang="zh-CN" altLang="zh-CN" sz="1800" dirty="0" smtClean="0"/>
              <a:t>首因效应</a:t>
            </a:r>
            <a:endParaRPr lang="en-US" altLang="zh-CN" sz="1800" dirty="0" smtClean="0"/>
          </a:p>
          <a:p>
            <a:pPr lvl="1"/>
            <a:r>
              <a:rPr lang="zh-CN" altLang="zh-CN" sz="1800" dirty="0" smtClean="0"/>
              <a:t>首</a:t>
            </a:r>
            <a:r>
              <a:rPr lang="zh-CN" altLang="zh-CN" sz="1800" dirty="0"/>
              <a:t>因是指推销人员或所推销的产品给顾客留下的第一印象，第一印象对顾客的认识所产生的影响为首因效应。第一印象在顾客对推销的记忆过程中具有不可逆转的作用，影响了顾客对推销认识的全过程。</a:t>
            </a:r>
          </a:p>
          <a:p>
            <a:r>
              <a:rPr lang="zh-CN" altLang="zh-CN" sz="1800" dirty="0" smtClean="0"/>
              <a:t>近因效应</a:t>
            </a:r>
            <a:endParaRPr lang="en-US" altLang="zh-CN" sz="1800" dirty="0" smtClean="0"/>
          </a:p>
          <a:p>
            <a:pPr lvl="1"/>
            <a:r>
              <a:rPr lang="zh-CN" altLang="zh-CN" sz="1800" dirty="0" smtClean="0"/>
              <a:t>近</a:t>
            </a:r>
            <a:r>
              <a:rPr lang="zh-CN" altLang="zh-CN" sz="1800" dirty="0"/>
              <a:t>因是指推销给予顾客在时间上最靠近、认识上最深刻、最容易记忆的印象。由于近因是在顾客的记忆时间里距离现在最短的最新鲜的印象，因此不易淡忘而对顾客的认识有较大影响。近因往往是推销人员留给顾客的最后记忆，因而推销人员应重视“告别”时留给顾客的印象。</a:t>
            </a:r>
          </a:p>
          <a:p>
            <a:r>
              <a:rPr lang="zh-CN" altLang="zh-CN" sz="1800" dirty="0" smtClean="0"/>
              <a:t>刻板效应</a:t>
            </a:r>
            <a:endParaRPr lang="en-US" altLang="zh-CN" sz="1800" dirty="0" smtClean="0"/>
          </a:p>
          <a:p>
            <a:pPr lvl="1"/>
            <a:r>
              <a:rPr lang="zh-CN" altLang="zh-CN" sz="1800" dirty="0" smtClean="0"/>
              <a:t>指</a:t>
            </a:r>
            <a:r>
              <a:rPr lang="zh-CN" altLang="zh-CN" sz="1800" dirty="0"/>
              <a:t>由于顾客认识的惯性作用，使已经形成的印象在一般情况下是不易改变地、相对固定地保留在顾客的记忆中，并由此而产生的影响。没有较强力度的外界刺激，是很难改变顾客已经形成的印象的。</a:t>
            </a:r>
          </a:p>
          <a:p>
            <a:r>
              <a:rPr lang="zh-CN" altLang="zh-CN" sz="1800" dirty="0" smtClean="0"/>
              <a:t>光晕效应</a:t>
            </a:r>
            <a:endParaRPr lang="en-US" altLang="zh-CN" sz="1800" dirty="0" smtClean="0"/>
          </a:p>
          <a:p>
            <a:pPr lvl="1"/>
            <a:r>
              <a:rPr lang="zh-CN" altLang="zh-CN" sz="1800" dirty="0" smtClean="0"/>
              <a:t>指</a:t>
            </a:r>
            <a:r>
              <a:rPr lang="zh-CN" altLang="zh-CN" sz="1800" dirty="0"/>
              <a:t>顾客在认识过程中，会按照某种逻辑思维对推销人员进行印象推理。如名人效应、从众心理等都是光晕效应的特例</a:t>
            </a:r>
            <a:r>
              <a:rPr lang="zh-CN" altLang="zh-CN" sz="1800" dirty="0" smtClean="0"/>
              <a:t>。</a:t>
            </a:r>
            <a:endParaRPr lang="zh-CN" altLang="en-US" sz="1800" dirty="0"/>
          </a:p>
        </p:txBody>
      </p:sp>
    </p:spTree>
    <p:extLst>
      <p:ext uri="{BB962C8B-B14F-4D97-AF65-F5344CB8AC3E}">
        <p14:creationId xmlns:p14="http://schemas.microsoft.com/office/powerpoint/2010/main" val="10783527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accent3">
              <a:lumMod val="20000"/>
              <a:lumOff val="80000"/>
            </a:schemeClr>
          </a:solidFill>
        </p:spPr>
        <p:txBody>
          <a:bodyPr>
            <a:normAutofit/>
          </a:bodyPr>
          <a:lstStyle/>
          <a:p>
            <a:r>
              <a:rPr lang="en-US" altLang="zh-CN" dirty="0" smtClean="0"/>
              <a:t>8.</a:t>
            </a:r>
            <a:r>
              <a:rPr lang="zh-CN" altLang="en-US" dirty="0" smtClean="0"/>
              <a:t>２</a:t>
            </a:r>
            <a:r>
              <a:rPr lang="en-US" altLang="zh-CN" dirty="0" smtClean="0"/>
              <a:t>  </a:t>
            </a:r>
            <a:r>
              <a:rPr lang="zh-CN" altLang="en-US" dirty="0" smtClean="0"/>
              <a:t>推销模式</a:t>
            </a:r>
            <a:endParaRPr lang="zh-CN" altLang="en-US" dirty="0"/>
          </a:p>
        </p:txBody>
      </p:sp>
      <p:graphicFrame>
        <p:nvGraphicFramePr>
          <p:cNvPr id="5" name="内容占位符 4"/>
          <p:cNvGraphicFramePr>
            <a:graphicFrameLocks noGrp="1"/>
          </p:cNvGraphicFramePr>
          <p:nvPr>
            <p:ph idx="1"/>
            <p:extLst>
              <p:ext uri="{D42A27DB-BD31-4B8C-83A1-F6EECF244321}">
                <p14:modId xmlns:p14="http://schemas.microsoft.com/office/powerpoint/2010/main" val="2873263423"/>
              </p:ext>
            </p:extLst>
          </p:nvPr>
        </p:nvGraphicFramePr>
        <p:xfrm>
          <a:off x="539552" y="1340768"/>
          <a:ext cx="8147248" cy="47853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426181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04800"/>
            <a:ext cx="7543800" cy="868362"/>
          </a:xfrm>
          <a:solidFill>
            <a:schemeClr val="tx2">
              <a:lumMod val="20000"/>
              <a:lumOff val="80000"/>
            </a:schemeClr>
          </a:solidFill>
        </p:spPr>
        <p:txBody>
          <a:bodyPr/>
          <a:lstStyle/>
          <a:p>
            <a:r>
              <a:rPr lang="zh-CN" altLang="en-US" dirty="0" smtClean="0"/>
              <a:t>课程大纲</a:t>
            </a:r>
            <a:endParaRPr lang="zh-CN" altLang="en-US" dirty="0"/>
          </a:p>
        </p:txBody>
      </p:sp>
      <p:sp>
        <p:nvSpPr>
          <p:cNvPr id="5" name="内容占位符 4"/>
          <p:cNvSpPr>
            <a:spLocks noGrp="1"/>
          </p:cNvSpPr>
          <p:nvPr>
            <p:ph idx="1"/>
          </p:nvPr>
        </p:nvSpPr>
        <p:spPr>
          <a:xfrm>
            <a:off x="1447800" y="1219200"/>
            <a:ext cx="5791200" cy="5377295"/>
          </a:xfrm>
        </p:spPr>
        <p:txBody>
          <a:bodyPr>
            <a:normAutofit fontScale="92500" lnSpcReduction="10000"/>
          </a:bodyPr>
          <a:lstStyle/>
          <a:p>
            <a:pPr marL="0" indent="0">
              <a:lnSpc>
                <a:spcPct val="110000"/>
              </a:lnSpc>
              <a:spcBef>
                <a:spcPts val="600"/>
              </a:spcBef>
              <a:buNone/>
            </a:pPr>
            <a:r>
              <a:rPr lang="zh-CN" altLang="en-US" sz="2000" b="1" dirty="0" smtClean="0">
                <a:solidFill>
                  <a:srgbClr val="2F00B4"/>
                </a:solidFill>
              </a:rPr>
              <a:t>商务谈判部分</a:t>
            </a:r>
            <a:endParaRPr lang="en-US" altLang="zh-CN" sz="2000" b="1" dirty="0" smtClean="0">
              <a:solidFill>
                <a:srgbClr val="2F00B4"/>
              </a:solidFill>
            </a:endParaRPr>
          </a:p>
          <a:p>
            <a:pPr marL="490950" lvl="1" indent="0">
              <a:lnSpc>
                <a:spcPct val="110000"/>
              </a:lnSpc>
              <a:spcBef>
                <a:spcPts val="600"/>
              </a:spcBef>
              <a:buNone/>
            </a:pPr>
            <a:r>
              <a:rPr lang="zh-CN" altLang="zh-CN" sz="2000" dirty="0" smtClean="0"/>
              <a:t>第</a:t>
            </a:r>
            <a:r>
              <a:rPr lang="en-US" altLang="zh-CN" sz="2000" dirty="0"/>
              <a:t>1</a:t>
            </a:r>
            <a:r>
              <a:rPr lang="zh-CN" altLang="zh-CN" sz="2000" dirty="0"/>
              <a:t>章 商务谈判概述</a:t>
            </a:r>
          </a:p>
          <a:p>
            <a:pPr marL="490950" lvl="1" indent="0">
              <a:lnSpc>
                <a:spcPct val="110000"/>
              </a:lnSpc>
              <a:spcBef>
                <a:spcPts val="600"/>
              </a:spcBef>
              <a:buNone/>
            </a:pPr>
            <a:r>
              <a:rPr lang="zh-CN" altLang="zh-CN" sz="2000" dirty="0"/>
              <a:t>第</a:t>
            </a:r>
            <a:r>
              <a:rPr lang="en-US" altLang="zh-CN" sz="2000" dirty="0"/>
              <a:t>2</a:t>
            </a:r>
            <a:r>
              <a:rPr lang="zh-CN" altLang="zh-CN" sz="2000" dirty="0"/>
              <a:t>章 商务谈判的组织与准备</a:t>
            </a:r>
          </a:p>
          <a:p>
            <a:pPr marL="490950" lvl="1" indent="0">
              <a:lnSpc>
                <a:spcPct val="110000"/>
              </a:lnSpc>
              <a:spcBef>
                <a:spcPts val="600"/>
              </a:spcBef>
              <a:buNone/>
            </a:pPr>
            <a:r>
              <a:rPr lang="zh-CN" altLang="zh-CN" sz="2000" dirty="0"/>
              <a:t>第</a:t>
            </a:r>
            <a:r>
              <a:rPr lang="en-US" altLang="zh-CN" sz="2000" dirty="0"/>
              <a:t>3</a:t>
            </a:r>
            <a:r>
              <a:rPr lang="zh-CN" altLang="zh-CN" sz="2000" dirty="0"/>
              <a:t>章 商务谈判策略</a:t>
            </a:r>
          </a:p>
          <a:p>
            <a:pPr marL="490950" lvl="1" indent="0">
              <a:lnSpc>
                <a:spcPct val="110000"/>
              </a:lnSpc>
              <a:spcBef>
                <a:spcPts val="600"/>
              </a:spcBef>
              <a:buNone/>
            </a:pPr>
            <a:r>
              <a:rPr lang="zh-CN" altLang="zh-CN" sz="2000" dirty="0"/>
              <a:t>第</a:t>
            </a:r>
            <a:r>
              <a:rPr lang="en-US" altLang="zh-CN" sz="2000" dirty="0"/>
              <a:t>4</a:t>
            </a:r>
            <a:r>
              <a:rPr lang="zh-CN" altLang="zh-CN" sz="2000" dirty="0"/>
              <a:t>章 商务谈判的沟通技巧</a:t>
            </a:r>
          </a:p>
          <a:p>
            <a:pPr marL="490950" lvl="1" indent="0">
              <a:lnSpc>
                <a:spcPct val="110000"/>
              </a:lnSpc>
              <a:spcBef>
                <a:spcPts val="600"/>
              </a:spcBef>
              <a:buNone/>
            </a:pPr>
            <a:r>
              <a:rPr lang="zh-CN" altLang="zh-CN" sz="2000" dirty="0"/>
              <a:t>第</a:t>
            </a:r>
            <a:r>
              <a:rPr lang="en-US" altLang="zh-CN" sz="2000" dirty="0"/>
              <a:t>5</a:t>
            </a:r>
            <a:r>
              <a:rPr lang="zh-CN" altLang="zh-CN" sz="2000" dirty="0"/>
              <a:t>章 国际商务</a:t>
            </a:r>
            <a:r>
              <a:rPr lang="zh-CN" altLang="zh-CN" sz="2000" dirty="0" smtClean="0"/>
              <a:t>谈判</a:t>
            </a:r>
            <a:endParaRPr lang="en-US" altLang="zh-CN" sz="2000" dirty="0" smtClean="0"/>
          </a:p>
          <a:p>
            <a:pPr marL="490950" lvl="1" indent="0">
              <a:lnSpc>
                <a:spcPct val="110000"/>
              </a:lnSpc>
              <a:spcBef>
                <a:spcPts val="600"/>
              </a:spcBef>
              <a:buNone/>
            </a:pPr>
            <a:r>
              <a:rPr lang="zh-CN" altLang="en-US" sz="2000" dirty="0" smtClean="0"/>
              <a:t>第</a:t>
            </a:r>
            <a:r>
              <a:rPr lang="en-US" altLang="zh-CN" sz="2000" dirty="0" smtClean="0"/>
              <a:t>6</a:t>
            </a:r>
            <a:r>
              <a:rPr lang="zh-CN" altLang="en-US" sz="2000" dirty="0" smtClean="0"/>
              <a:t>章 </a:t>
            </a:r>
            <a:r>
              <a:rPr lang="zh-CN" altLang="en-US" sz="2000" dirty="0"/>
              <a:t>商务谈判</a:t>
            </a:r>
            <a:r>
              <a:rPr lang="zh-CN" altLang="en-US" sz="2000" dirty="0" smtClean="0"/>
              <a:t>礼仪</a:t>
            </a:r>
            <a:endParaRPr lang="en-US" altLang="zh-CN" sz="2000" dirty="0" smtClean="0"/>
          </a:p>
          <a:p>
            <a:pPr marL="0" indent="0">
              <a:lnSpc>
                <a:spcPct val="110000"/>
              </a:lnSpc>
              <a:spcBef>
                <a:spcPts val="1200"/>
              </a:spcBef>
              <a:buNone/>
            </a:pPr>
            <a:r>
              <a:rPr lang="zh-CN" altLang="en-US" sz="2000" b="1" dirty="0" smtClean="0">
                <a:solidFill>
                  <a:srgbClr val="2F00B4"/>
                </a:solidFill>
              </a:rPr>
              <a:t>人员推销部分</a:t>
            </a:r>
            <a:endParaRPr lang="zh-CN" altLang="zh-CN" sz="2000" b="1" dirty="0">
              <a:solidFill>
                <a:srgbClr val="2F00B4"/>
              </a:solidFill>
            </a:endParaRPr>
          </a:p>
          <a:p>
            <a:pPr marL="490950" lvl="1" indent="0">
              <a:lnSpc>
                <a:spcPct val="110000"/>
              </a:lnSpc>
              <a:spcBef>
                <a:spcPts val="600"/>
              </a:spcBef>
              <a:buNone/>
            </a:pPr>
            <a:r>
              <a:rPr lang="zh-CN" altLang="zh-CN" sz="2000" dirty="0"/>
              <a:t>第</a:t>
            </a:r>
            <a:r>
              <a:rPr lang="en-US" altLang="zh-CN" sz="2000" dirty="0"/>
              <a:t>7</a:t>
            </a:r>
            <a:r>
              <a:rPr lang="zh-CN" altLang="zh-CN" sz="2000" dirty="0"/>
              <a:t>章 推销与推销人员</a:t>
            </a:r>
          </a:p>
          <a:p>
            <a:pPr marL="490950" lvl="1" indent="0">
              <a:lnSpc>
                <a:spcPct val="110000"/>
              </a:lnSpc>
              <a:spcBef>
                <a:spcPts val="600"/>
              </a:spcBef>
              <a:buNone/>
            </a:pPr>
            <a:r>
              <a:rPr lang="zh-CN" altLang="zh-CN" sz="2000" dirty="0"/>
              <a:t>第</a:t>
            </a:r>
            <a:r>
              <a:rPr lang="en-US" altLang="zh-CN" sz="2000" dirty="0"/>
              <a:t>8</a:t>
            </a:r>
            <a:r>
              <a:rPr lang="zh-CN" altLang="zh-CN" sz="2000" dirty="0"/>
              <a:t>章 顾客心理与推销模式</a:t>
            </a:r>
          </a:p>
          <a:p>
            <a:pPr marL="490950" lvl="1" indent="0">
              <a:lnSpc>
                <a:spcPct val="110000"/>
              </a:lnSpc>
              <a:spcBef>
                <a:spcPts val="600"/>
              </a:spcBef>
              <a:buNone/>
            </a:pPr>
            <a:r>
              <a:rPr lang="zh-CN" altLang="zh-CN" sz="2000" dirty="0"/>
              <a:t>第</a:t>
            </a:r>
            <a:r>
              <a:rPr lang="en-US" altLang="zh-CN" sz="2000" dirty="0"/>
              <a:t>9</a:t>
            </a:r>
            <a:r>
              <a:rPr lang="zh-CN" altLang="zh-CN" sz="2000" dirty="0"/>
              <a:t>章 顾客开发</a:t>
            </a:r>
          </a:p>
          <a:p>
            <a:pPr marL="490950" lvl="1" indent="0">
              <a:lnSpc>
                <a:spcPct val="110000"/>
              </a:lnSpc>
              <a:spcBef>
                <a:spcPts val="600"/>
              </a:spcBef>
              <a:buNone/>
            </a:pPr>
            <a:r>
              <a:rPr lang="zh-CN" altLang="zh-CN" sz="2000" dirty="0"/>
              <a:t>第</a:t>
            </a:r>
            <a:r>
              <a:rPr lang="en-US" altLang="zh-CN" sz="2000" dirty="0"/>
              <a:t>10</a:t>
            </a:r>
            <a:r>
              <a:rPr lang="zh-CN" altLang="zh-CN" sz="2000" dirty="0"/>
              <a:t>章 推销接近与洽谈</a:t>
            </a:r>
          </a:p>
          <a:p>
            <a:pPr marL="490950" lvl="1" indent="0">
              <a:lnSpc>
                <a:spcPct val="110000"/>
              </a:lnSpc>
              <a:spcBef>
                <a:spcPts val="600"/>
              </a:spcBef>
              <a:buNone/>
            </a:pPr>
            <a:r>
              <a:rPr lang="zh-CN" altLang="zh-CN" sz="2000" dirty="0"/>
              <a:t>第</a:t>
            </a:r>
            <a:r>
              <a:rPr lang="en-US" altLang="zh-CN" sz="2000" dirty="0"/>
              <a:t>11</a:t>
            </a:r>
            <a:r>
              <a:rPr lang="zh-CN" altLang="zh-CN" sz="2000" dirty="0"/>
              <a:t>章 顾客异议处理与成交</a:t>
            </a:r>
          </a:p>
          <a:p>
            <a:pPr marL="490950" lvl="1" indent="0">
              <a:lnSpc>
                <a:spcPct val="110000"/>
              </a:lnSpc>
              <a:spcBef>
                <a:spcPts val="600"/>
              </a:spcBef>
              <a:buNone/>
            </a:pPr>
            <a:r>
              <a:rPr lang="zh-CN" altLang="zh-CN" sz="2000" dirty="0"/>
              <a:t>第</a:t>
            </a:r>
            <a:r>
              <a:rPr lang="en-US" altLang="zh-CN" sz="2000" dirty="0"/>
              <a:t>12</a:t>
            </a:r>
            <a:r>
              <a:rPr lang="zh-CN" altLang="zh-CN" sz="2000" dirty="0"/>
              <a:t>章 推销</a:t>
            </a:r>
            <a:r>
              <a:rPr lang="zh-CN" altLang="zh-CN" sz="2000" dirty="0" smtClean="0"/>
              <a:t>管理</a:t>
            </a:r>
            <a:endParaRPr lang="zh-CN" altLang="zh-CN" sz="2000" dirty="0"/>
          </a:p>
        </p:txBody>
      </p:sp>
      <p:pic>
        <p:nvPicPr>
          <p:cNvPr id="2846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4552472"/>
            <a:ext cx="2657475" cy="2057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03436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爱达模式</a:t>
            </a:r>
            <a:endParaRPr lang="zh-CN" altLang="en-US" dirty="0"/>
          </a:p>
        </p:txBody>
      </p:sp>
      <p:sp>
        <p:nvSpPr>
          <p:cNvPr id="3" name="内容占位符 2"/>
          <p:cNvSpPr>
            <a:spLocks noGrp="1"/>
          </p:cNvSpPr>
          <p:nvPr>
            <p:ph idx="1"/>
          </p:nvPr>
        </p:nvSpPr>
        <p:spPr>
          <a:xfrm>
            <a:off x="539552" y="1124744"/>
            <a:ext cx="8147248" cy="2808311"/>
          </a:xfrm>
        </p:spPr>
        <p:txBody>
          <a:bodyPr>
            <a:normAutofit/>
          </a:bodyPr>
          <a:lstStyle/>
          <a:p>
            <a:r>
              <a:rPr lang="zh-CN" altLang="en-US" sz="2000" dirty="0" smtClean="0">
                <a:latin typeface="Times New Roman" pitchFamily="18" charset="0"/>
                <a:cs typeface="Times New Roman" pitchFamily="18" charset="0"/>
              </a:rPr>
              <a:t>爱达 （</a:t>
            </a:r>
            <a:r>
              <a:rPr lang="en-US" altLang="zh-CN" sz="2000" dirty="0" smtClean="0"/>
              <a:t> AIDA </a:t>
            </a:r>
            <a:r>
              <a:rPr lang="zh-CN" altLang="en-US" sz="2000" dirty="0" smtClean="0">
                <a:latin typeface="Times New Roman" pitchFamily="18" charset="0"/>
                <a:cs typeface="Times New Roman" pitchFamily="18" charset="0"/>
              </a:rPr>
              <a:t>）模式将顾客购买的心理过程分为 ４个阶段，即注意 （</a:t>
            </a:r>
            <a:r>
              <a:rPr kumimoji="1" lang="en-US" altLang="zh-CN" sz="2000" b="1" dirty="0" smtClean="0">
                <a:solidFill>
                  <a:schemeClr val="tx1"/>
                </a:solidFill>
                <a:latin typeface="Arial" charset="0"/>
                <a:ea typeface="黑体" pitchFamily="2" charset="-122"/>
              </a:rPr>
              <a:t>Attention</a:t>
            </a:r>
            <a:r>
              <a:rPr lang="zh-CN" altLang="en-US" sz="2000" dirty="0" smtClean="0">
                <a:latin typeface="Times New Roman" pitchFamily="18" charset="0"/>
                <a:cs typeface="Times New Roman" pitchFamily="18" charset="0"/>
              </a:rPr>
              <a:t>）、兴趣（</a:t>
            </a:r>
            <a:r>
              <a:rPr kumimoji="1" lang="en-US" altLang="zh-CN" sz="2000" b="1" dirty="0" smtClean="0">
                <a:solidFill>
                  <a:schemeClr val="tx1"/>
                </a:solidFill>
                <a:latin typeface="Arial" charset="0"/>
                <a:ea typeface="黑体" pitchFamily="2" charset="-122"/>
              </a:rPr>
              <a:t>Interest</a:t>
            </a:r>
            <a:r>
              <a:rPr lang="zh-CN" altLang="en-US" sz="2000" dirty="0" smtClean="0">
                <a:latin typeface="Times New Roman" pitchFamily="18" charset="0"/>
                <a:cs typeface="Times New Roman" pitchFamily="18" charset="0"/>
              </a:rPr>
              <a:t>）、欲望 （</a:t>
            </a:r>
            <a:r>
              <a:rPr kumimoji="1" lang="en-US" altLang="zh-CN" sz="2000" b="1" dirty="0" smtClean="0">
                <a:solidFill>
                  <a:schemeClr val="tx1"/>
                </a:solidFill>
                <a:latin typeface="Arial" charset="0"/>
                <a:ea typeface="黑体" pitchFamily="2" charset="-122"/>
              </a:rPr>
              <a:t>Desire</a:t>
            </a:r>
            <a:r>
              <a:rPr lang="zh-CN" altLang="en-US" sz="2000" dirty="0" smtClean="0">
                <a:latin typeface="Times New Roman" pitchFamily="18" charset="0"/>
                <a:cs typeface="Times New Roman" pitchFamily="18" charset="0"/>
              </a:rPr>
              <a:t>）、行动 （</a:t>
            </a:r>
            <a:r>
              <a:rPr kumimoji="1" lang="en-US" altLang="zh-CN" sz="2000" b="1" dirty="0" smtClean="0">
                <a:solidFill>
                  <a:schemeClr val="tx1"/>
                </a:solidFill>
                <a:latin typeface="Arial" charset="0"/>
                <a:ea typeface="黑体" pitchFamily="2" charset="-122"/>
              </a:rPr>
              <a:t>Action</a:t>
            </a:r>
            <a:r>
              <a:rPr lang="zh-CN" altLang="en-US" sz="2000" dirty="0" smtClean="0">
                <a:latin typeface="Times New Roman" pitchFamily="18" charset="0"/>
                <a:cs typeface="Times New Roman" pitchFamily="18" charset="0"/>
              </a:rPr>
              <a:t>），用这 ４个阶段的第一个字母组合成国际上流行</a:t>
            </a:r>
            <a:r>
              <a:rPr lang="zh-CN" altLang="en-US" sz="2000" dirty="0" smtClean="0"/>
              <a:t>的推销模式</a:t>
            </a:r>
            <a:r>
              <a:rPr lang="en-US" altLang="zh-CN" sz="2000" dirty="0" smtClean="0"/>
              <a:t>———AIDA</a:t>
            </a:r>
            <a:r>
              <a:rPr lang="zh-CN" altLang="en-US" sz="2000" dirty="0" smtClean="0"/>
              <a:t>模式。</a:t>
            </a:r>
            <a:endParaRPr lang="en-US" altLang="zh-CN" sz="2000" dirty="0" smtClean="0"/>
          </a:p>
          <a:p>
            <a:r>
              <a:rPr lang="zh-CN" altLang="en-US" sz="2000" dirty="0" smtClean="0"/>
              <a:t>具体内容可表述为：一个成功的推销人员必须把顾客的注意力吸引或转移到其产品上去，使顾客对其推销的产品产生兴趣和购买欲望，促使顾客实施购买行为，如图 ８－２所示。</a:t>
            </a:r>
            <a:endParaRPr lang="zh-CN" altLang="en-US" sz="2000" dirty="0"/>
          </a:p>
        </p:txBody>
      </p:sp>
      <p:pic>
        <p:nvPicPr>
          <p:cNvPr id="66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4077072"/>
            <a:ext cx="6768752"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7643810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迪伯达模式</a:t>
            </a:r>
            <a:endParaRPr lang="zh-CN" altLang="en-US" dirty="0"/>
          </a:p>
        </p:txBody>
      </p:sp>
      <p:sp>
        <p:nvSpPr>
          <p:cNvPr id="3" name="内容占位符 2"/>
          <p:cNvSpPr>
            <a:spLocks noGrp="1"/>
          </p:cNvSpPr>
          <p:nvPr>
            <p:ph idx="1"/>
          </p:nvPr>
        </p:nvSpPr>
        <p:spPr>
          <a:xfrm>
            <a:off x="467544" y="1124745"/>
            <a:ext cx="8219256" cy="3024336"/>
          </a:xfrm>
        </p:spPr>
        <p:txBody>
          <a:bodyPr>
            <a:normAutofit/>
          </a:bodyPr>
          <a:lstStyle/>
          <a:p>
            <a:r>
              <a:rPr lang="zh-CN" altLang="en-US" sz="2000" dirty="0" smtClean="0"/>
              <a:t>迪伯达 （</a:t>
            </a:r>
            <a:r>
              <a:rPr lang="en-US" altLang="zh-CN" sz="2000" dirty="0" smtClean="0"/>
              <a:t>IPADA</a:t>
            </a:r>
            <a:r>
              <a:rPr lang="zh-CN" altLang="en-US" sz="2000" dirty="0" smtClean="0"/>
              <a:t>）模式与传统的埃达模式相比，被认为是一种创造性的推销模式。该模式的要诀在于：先谈顾客的问题，后谈所推销的产品，即推销人员在推销过程中必须先准确地发现顾客的需要和愿望，然后把它们与自己推销的产品联系起来。这一模式是以需求为核心的现代推销学理念在实践中的具体运用。</a:t>
            </a:r>
          </a:p>
          <a:p>
            <a:r>
              <a:rPr lang="zh-CN" altLang="en-US" sz="2000" dirty="0" smtClean="0"/>
              <a:t>迪伯达模式将推销全过程概括为：发现 （</a:t>
            </a:r>
            <a:r>
              <a:rPr lang="en-US" altLang="zh-CN" sz="2000" dirty="0" smtClean="0"/>
              <a:t>definition</a:t>
            </a:r>
            <a:r>
              <a:rPr lang="zh-CN" altLang="en-US" sz="2000" dirty="0" smtClean="0"/>
              <a:t>）、结合 （</a:t>
            </a:r>
            <a:r>
              <a:rPr lang="en-US" altLang="zh-CN" sz="2000" dirty="0" smtClean="0"/>
              <a:t>identification</a:t>
            </a:r>
            <a:r>
              <a:rPr lang="zh-CN" altLang="en-US" sz="2000" dirty="0" smtClean="0"/>
              <a:t>）、证 实（</a:t>
            </a:r>
            <a:r>
              <a:rPr lang="en-US" altLang="zh-CN" sz="2000" dirty="0" smtClean="0"/>
              <a:t>proof</a:t>
            </a:r>
            <a:r>
              <a:rPr lang="zh-CN" altLang="en-US" sz="2000" dirty="0" smtClean="0"/>
              <a:t>）、接受 （</a:t>
            </a:r>
            <a:r>
              <a:rPr lang="en-US" altLang="zh-CN" sz="2000" dirty="0" smtClean="0"/>
              <a:t>acceptance</a:t>
            </a:r>
            <a:r>
              <a:rPr lang="zh-CN" altLang="en-US" sz="2000" dirty="0" smtClean="0"/>
              <a:t>）、欲望 （</a:t>
            </a:r>
            <a:r>
              <a:rPr lang="en-US" altLang="zh-CN" sz="2000" dirty="0" smtClean="0"/>
              <a:t>desire</a:t>
            </a:r>
            <a:r>
              <a:rPr lang="zh-CN" altLang="en-US" sz="2000" dirty="0" smtClean="0"/>
              <a:t>）、行动 （</a:t>
            </a:r>
            <a:r>
              <a:rPr lang="en-US" altLang="zh-CN" sz="2000" dirty="0" smtClean="0"/>
              <a:t>action</a:t>
            </a:r>
            <a:r>
              <a:rPr lang="zh-CN" altLang="en-US" sz="2000" dirty="0" smtClean="0"/>
              <a:t>）这 ６个阶段，如图 所示。</a:t>
            </a:r>
            <a:endParaRPr lang="zh-CN" altLang="en-US" sz="2000" dirty="0"/>
          </a:p>
        </p:txBody>
      </p:sp>
      <p:pic>
        <p:nvPicPr>
          <p:cNvPr id="66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432" y="4322510"/>
            <a:ext cx="8280920" cy="1224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046067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埃德帕模式</a:t>
            </a:r>
            <a:endParaRPr lang="zh-CN" altLang="en-US" dirty="0"/>
          </a:p>
        </p:txBody>
      </p:sp>
      <p:sp>
        <p:nvSpPr>
          <p:cNvPr id="3" name="内容占位符 2"/>
          <p:cNvSpPr>
            <a:spLocks noGrp="1"/>
          </p:cNvSpPr>
          <p:nvPr>
            <p:ph idx="1"/>
          </p:nvPr>
        </p:nvSpPr>
        <p:spPr>
          <a:xfrm>
            <a:off x="467544" y="1124744"/>
            <a:ext cx="8147248" cy="2736304"/>
          </a:xfrm>
        </p:spPr>
        <p:txBody>
          <a:bodyPr>
            <a:normAutofit/>
          </a:bodyPr>
          <a:lstStyle/>
          <a:p>
            <a:r>
              <a:rPr lang="zh-CN" altLang="en-US" dirty="0" smtClean="0"/>
              <a:t>“埃德帕”是</a:t>
            </a:r>
            <a:r>
              <a:rPr lang="en-US" altLang="zh-CN" dirty="0" smtClean="0"/>
              <a:t>IDEPA</a:t>
            </a:r>
            <a:r>
              <a:rPr lang="zh-CN" altLang="en-US" dirty="0" smtClean="0"/>
              <a:t>的音译，是指 </a:t>
            </a:r>
            <a:r>
              <a:rPr lang="en-US" altLang="zh-CN" dirty="0" smtClean="0"/>
              <a:t>identification</a:t>
            </a:r>
            <a:r>
              <a:rPr lang="zh-CN" altLang="en-US" dirty="0" smtClean="0"/>
              <a:t>（结合）、</a:t>
            </a:r>
            <a:r>
              <a:rPr lang="en-US" altLang="zh-CN" dirty="0" smtClean="0"/>
              <a:t>demonstration</a:t>
            </a:r>
            <a:r>
              <a:rPr lang="zh-CN" altLang="en-US" dirty="0" smtClean="0"/>
              <a:t>（示范）、</a:t>
            </a:r>
            <a:r>
              <a:rPr lang="en-US" altLang="zh-CN" dirty="0" smtClean="0"/>
              <a:t>elimination</a:t>
            </a:r>
            <a:r>
              <a:rPr lang="zh-CN" altLang="en-US" dirty="0" smtClean="0"/>
              <a:t>（淘汰）、</a:t>
            </a:r>
            <a:r>
              <a:rPr lang="en-US" altLang="zh-CN" dirty="0" smtClean="0"/>
              <a:t>proof</a:t>
            </a:r>
            <a:r>
              <a:rPr lang="zh-CN" altLang="en-US" dirty="0" smtClean="0"/>
              <a:t>（证实）、</a:t>
            </a:r>
            <a:r>
              <a:rPr lang="en-US" altLang="zh-CN" dirty="0" smtClean="0"/>
              <a:t>acceptance</a:t>
            </a:r>
            <a:r>
              <a:rPr lang="zh-CN" altLang="en-US" dirty="0" smtClean="0"/>
              <a:t>（接受）。</a:t>
            </a:r>
            <a:endParaRPr lang="en-US" altLang="zh-CN" dirty="0" smtClean="0"/>
          </a:p>
          <a:p>
            <a:r>
              <a:rPr lang="zh-CN" altLang="en-US" dirty="0" smtClean="0">
                <a:solidFill>
                  <a:schemeClr val="tx1"/>
                </a:solidFill>
              </a:rPr>
              <a:t>埃德帕模式适用于有着明确的购买愿望和购买目标的顾客，是零售行业推销较适用的模式。当顾客主动来到零售商店，提出他要购买哪些产品时，或者手里拿着购物清单 “照单抓药”时，可以采用埃德帕推销模式。</a:t>
            </a:r>
          </a:p>
          <a:p>
            <a:endParaRPr lang="zh-CN" altLang="en-US" dirty="0"/>
          </a:p>
        </p:txBody>
      </p:sp>
      <p:pic>
        <p:nvPicPr>
          <p:cNvPr id="66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4365104"/>
            <a:ext cx="7380820"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1776164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费比模式</a:t>
            </a:r>
            <a:endParaRPr lang="zh-CN" altLang="en-US" dirty="0"/>
          </a:p>
        </p:txBody>
      </p:sp>
      <p:sp>
        <p:nvSpPr>
          <p:cNvPr id="3" name="内容占位符 2"/>
          <p:cNvSpPr>
            <a:spLocks noGrp="1"/>
          </p:cNvSpPr>
          <p:nvPr>
            <p:ph idx="1"/>
          </p:nvPr>
        </p:nvSpPr>
        <p:spPr>
          <a:xfrm>
            <a:off x="467544" y="1268761"/>
            <a:ext cx="8147248" cy="2448271"/>
          </a:xfrm>
        </p:spPr>
        <p:txBody>
          <a:bodyPr>
            <a:normAutofit/>
          </a:bodyPr>
          <a:lstStyle/>
          <a:p>
            <a:r>
              <a:rPr lang="zh-CN" altLang="en-US" sz="2000" dirty="0" smtClean="0"/>
              <a:t>“费比”是英文 </a:t>
            </a:r>
            <a:r>
              <a:rPr lang="en-US" altLang="zh-CN" sz="2000" dirty="0" smtClean="0"/>
              <a:t>FABE</a:t>
            </a:r>
            <a:r>
              <a:rPr lang="zh-CN" altLang="en-US" sz="2000" dirty="0" smtClean="0"/>
              <a:t>的音译</a:t>
            </a:r>
            <a:r>
              <a:rPr lang="en-US" altLang="zh-CN" sz="2000" dirty="0" smtClean="0"/>
              <a:t>,</a:t>
            </a:r>
            <a:r>
              <a:rPr lang="zh-CN" altLang="en-US" sz="2000" dirty="0" smtClean="0"/>
              <a:t>含义是指 </a:t>
            </a:r>
            <a:r>
              <a:rPr lang="en-US" altLang="zh-CN" sz="2000" dirty="0" smtClean="0"/>
              <a:t>feature</a:t>
            </a:r>
            <a:r>
              <a:rPr lang="zh-CN" altLang="en-US" sz="2000" dirty="0" smtClean="0"/>
              <a:t>（特征）、</a:t>
            </a:r>
            <a:r>
              <a:rPr lang="en-US" altLang="zh-CN" sz="2000" dirty="0" smtClean="0"/>
              <a:t>advantage</a:t>
            </a:r>
            <a:r>
              <a:rPr lang="zh-CN" altLang="en-US" sz="2000" dirty="0" smtClean="0"/>
              <a:t>（优点）、</a:t>
            </a:r>
            <a:r>
              <a:rPr lang="en-US" altLang="zh-CN" sz="2000" dirty="0" smtClean="0"/>
              <a:t>benefit</a:t>
            </a:r>
            <a:r>
              <a:rPr lang="zh-CN" altLang="en-US" sz="2000" dirty="0" smtClean="0"/>
              <a:t>（利益）、</a:t>
            </a:r>
            <a:r>
              <a:rPr lang="en-US" altLang="zh-CN" sz="2000" dirty="0" smtClean="0"/>
              <a:t>evidence</a:t>
            </a:r>
            <a:r>
              <a:rPr lang="zh-CN" altLang="en-US" sz="2000" dirty="0" smtClean="0"/>
              <a:t>（依据）。</a:t>
            </a:r>
            <a:r>
              <a:rPr lang="en-US" altLang="zh-CN" sz="2000" dirty="0" smtClean="0"/>
              <a:t>FABE</a:t>
            </a:r>
            <a:r>
              <a:rPr lang="zh-CN" altLang="en-US" sz="2000" dirty="0" smtClean="0"/>
              <a:t>代表了费比模式的 ４个主要步骤，如图 所示。</a:t>
            </a:r>
            <a:endParaRPr lang="en-US" altLang="zh-CN" sz="2000" dirty="0" smtClean="0"/>
          </a:p>
          <a:p>
            <a:r>
              <a:rPr lang="zh-CN" altLang="en-US" sz="2000" dirty="0" smtClean="0"/>
              <a:t>与其他几个模式相比，费比模式有一个显著的特点，即事先把产品特征、优点及能够带给顾客的利益等列选出来，印在宣传单上或写在卡片上，这样就能使顾客一目了然，节省顾客疑问的时间，减少顾客异议的内容。</a:t>
            </a:r>
            <a:endParaRPr lang="zh-CN" altLang="en-US" sz="2000" dirty="0"/>
          </a:p>
        </p:txBody>
      </p:sp>
      <p:pic>
        <p:nvPicPr>
          <p:cNvPr id="66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3" y="3798618"/>
            <a:ext cx="7563947" cy="1358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5971179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274638"/>
            <a:ext cx="7992888" cy="778098"/>
          </a:xfrm>
          <a:solidFill>
            <a:schemeClr val="accent3">
              <a:lumMod val="20000"/>
              <a:lumOff val="80000"/>
            </a:schemeClr>
          </a:solidFill>
        </p:spPr>
        <p:txBody>
          <a:bodyPr>
            <a:normAutofit/>
          </a:bodyPr>
          <a:lstStyle/>
          <a:p>
            <a:r>
              <a:rPr lang="en-US" altLang="zh-CN" sz="3200" dirty="0" smtClean="0">
                <a:cs typeface="Times New Roman" pitchFamily="18" charset="0"/>
              </a:rPr>
              <a:t>8.</a:t>
            </a:r>
            <a:r>
              <a:rPr lang="zh-CN" altLang="en-US" sz="3200" dirty="0" smtClean="0">
                <a:cs typeface="Times New Roman" pitchFamily="18" charset="0"/>
              </a:rPr>
              <a:t>３ 推 销 程 序</a:t>
            </a:r>
            <a:endParaRPr lang="zh-CN" altLang="en-US" sz="3200" dirty="0">
              <a:cs typeface="Times New Roman" pitchFamily="18" charset="0"/>
            </a:endParaRPr>
          </a:p>
        </p:txBody>
      </p:sp>
      <p:sp>
        <p:nvSpPr>
          <p:cNvPr id="3" name="内容占位符 2"/>
          <p:cNvSpPr>
            <a:spLocks noGrp="1"/>
          </p:cNvSpPr>
          <p:nvPr>
            <p:ph idx="1"/>
          </p:nvPr>
        </p:nvSpPr>
        <p:spPr>
          <a:xfrm>
            <a:off x="539552" y="1340768"/>
            <a:ext cx="8064896" cy="1800199"/>
          </a:xfrm>
        </p:spPr>
        <p:txBody>
          <a:bodyPr>
            <a:normAutofit fontScale="92500" lnSpcReduction="10000"/>
          </a:bodyPr>
          <a:lstStyle/>
          <a:p>
            <a:r>
              <a:rPr lang="zh-CN" altLang="en-US" dirty="0" smtClean="0"/>
              <a:t>“推销”既是一个商品交换 “买”与 “卖”的过程，又是一个 “信息传递”的过程，同时也是一个 “心理活动”的过程。</a:t>
            </a:r>
            <a:endParaRPr lang="en-US" altLang="zh-CN" dirty="0" smtClean="0"/>
          </a:p>
          <a:p>
            <a:r>
              <a:rPr lang="zh-CN" altLang="en-US" dirty="0" smtClean="0"/>
              <a:t>推销程序可以分为以下几个阶段：推销对象的选择、顾客调查、约见、接近、面谈、顾客异议处理、成交、成交后跟踪，如图所示。</a:t>
            </a:r>
            <a:endParaRPr lang="zh-CN" altLang="en-US" dirty="0"/>
          </a:p>
        </p:txBody>
      </p:sp>
      <p:pic>
        <p:nvPicPr>
          <p:cNvPr id="66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3212976"/>
            <a:ext cx="8136904" cy="2198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8235373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6514" name="Rectangle 2"/>
          <p:cNvSpPr>
            <a:spLocks noGrp="1" noChangeArrowheads="1"/>
          </p:cNvSpPr>
          <p:nvPr>
            <p:ph type="title"/>
          </p:nvPr>
        </p:nvSpPr>
        <p:spPr>
          <a:solidFill>
            <a:schemeClr val="accent5">
              <a:lumMod val="20000"/>
              <a:lumOff val="80000"/>
            </a:schemeClr>
          </a:solidFill>
        </p:spPr>
        <p:txBody>
          <a:bodyPr/>
          <a:lstStyle/>
          <a:p>
            <a:pPr algn="ctr"/>
            <a:r>
              <a:rPr lang="zh-CN" altLang="en-US"/>
              <a:t>第</a:t>
            </a:r>
            <a:r>
              <a:rPr lang="en-US" altLang="zh-CN"/>
              <a:t>9</a:t>
            </a:r>
            <a:r>
              <a:rPr lang="zh-CN" altLang="en-US"/>
              <a:t>讲   顾 客 开 发</a:t>
            </a:r>
            <a:endParaRPr lang="zh-CN" altLang="zh-CN"/>
          </a:p>
        </p:txBody>
      </p:sp>
      <p:sp>
        <p:nvSpPr>
          <p:cNvPr id="576515" name="Rectangle 3"/>
          <p:cNvSpPr>
            <a:spLocks noGrp="1" noChangeArrowheads="1"/>
          </p:cNvSpPr>
          <p:nvPr>
            <p:ph idx="1"/>
          </p:nvPr>
        </p:nvSpPr>
        <p:spPr/>
        <p:txBody>
          <a:bodyPr/>
          <a:lstStyle/>
          <a:p>
            <a:pPr>
              <a:buFont typeface="Wingdings" pitchFamily="2" charset="2"/>
              <a:buNone/>
            </a:pPr>
            <a:r>
              <a:rPr lang="zh-CN" altLang="en-US" b="1" dirty="0"/>
              <a:t>内容提要</a:t>
            </a:r>
          </a:p>
          <a:p>
            <a:r>
              <a:rPr lang="zh-CN" altLang="en-US" dirty="0"/>
              <a:t>寻找顾客的必要性</a:t>
            </a:r>
          </a:p>
          <a:p>
            <a:r>
              <a:rPr lang="zh-CN" altLang="en-US" dirty="0"/>
              <a:t>寻找顾客的方法与</a:t>
            </a:r>
            <a:r>
              <a:rPr lang="zh-CN" altLang="en-US" dirty="0" smtClean="0"/>
              <a:t>策略</a:t>
            </a:r>
            <a:endParaRPr lang="en-US" altLang="zh-CN" dirty="0" smtClean="0"/>
          </a:p>
          <a:p>
            <a:r>
              <a:rPr lang="zh-CN" altLang="en-US" dirty="0" smtClean="0"/>
              <a:t>数智时代寻找准顾客的新方法</a:t>
            </a:r>
            <a:endParaRPr lang="zh-CN" altLang="en-US" dirty="0"/>
          </a:p>
          <a:p>
            <a:r>
              <a:rPr lang="zh-CN" altLang="en-US" dirty="0"/>
              <a:t>顾客资格</a:t>
            </a:r>
            <a:r>
              <a:rPr lang="zh-CN" altLang="en-US" dirty="0" smtClean="0"/>
              <a:t>鉴定</a:t>
            </a:r>
            <a:endParaRPr lang="en-US" altLang="zh-CN" dirty="0" smtClean="0"/>
          </a:p>
          <a:p>
            <a:r>
              <a:rPr lang="zh-CN" altLang="en-US" dirty="0" smtClean="0"/>
              <a:t>组织市场特征与客户开发策略</a:t>
            </a:r>
            <a:endParaRPr lang="zh-CN" altLang="en-US" dirty="0"/>
          </a:p>
        </p:txBody>
      </p:sp>
      <p:pic>
        <p:nvPicPr>
          <p:cNvPr id="576516" name="Picture 4" descr="200611231927557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5343525"/>
            <a:ext cx="3810000" cy="15144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7538" name="Rectangle 2"/>
          <p:cNvSpPr>
            <a:spLocks noGrp="1" noChangeArrowheads="1"/>
          </p:cNvSpPr>
          <p:nvPr>
            <p:ph type="title"/>
          </p:nvPr>
        </p:nvSpPr>
        <p:spPr/>
        <p:txBody>
          <a:bodyPr/>
          <a:lstStyle/>
          <a:p>
            <a:r>
              <a:rPr lang="zh-CN" altLang="en-US"/>
              <a:t>推销程序</a:t>
            </a:r>
          </a:p>
        </p:txBody>
      </p:sp>
      <p:sp>
        <p:nvSpPr>
          <p:cNvPr id="577539" name="AutoShape 3"/>
          <p:cNvSpPr>
            <a:spLocks noChangeArrowheads="1"/>
          </p:cNvSpPr>
          <p:nvPr/>
        </p:nvSpPr>
        <p:spPr bwMode="auto">
          <a:xfrm>
            <a:off x="381000" y="4724400"/>
            <a:ext cx="1371600" cy="1143000"/>
          </a:xfrm>
          <a:prstGeom prst="cube">
            <a:avLst>
              <a:gd name="adj" fmla="val 25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400" b="1">
                <a:solidFill>
                  <a:srgbClr val="FFFF66"/>
                </a:solidFill>
              </a:rPr>
              <a:t>寻找</a:t>
            </a:r>
          </a:p>
          <a:p>
            <a:r>
              <a:rPr lang="zh-CN" altLang="en-US" sz="2400" b="1">
                <a:solidFill>
                  <a:srgbClr val="FFFF66"/>
                </a:solidFill>
              </a:rPr>
              <a:t>顾客</a:t>
            </a:r>
          </a:p>
        </p:txBody>
      </p:sp>
      <p:sp>
        <p:nvSpPr>
          <p:cNvPr id="577540" name="AutoShape 4"/>
          <p:cNvSpPr>
            <a:spLocks noChangeArrowheads="1"/>
          </p:cNvSpPr>
          <p:nvPr/>
        </p:nvSpPr>
        <p:spPr bwMode="auto">
          <a:xfrm>
            <a:off x="1447800" y="4343400"/>
            <a:ext cx="1371600" cy="1143000"/>
          </a:xfrm>
          <a:prstGeom prst="cube">
            <a:avLst>
              <a:gd name="adj" fmla="val 25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400" b="1">
                <a:solidFill>
                  <a:srgbClr val="FFFF66"/>
                </a:solidFill>
              </a:rPr>
              <a:t>资格</a:t>
            </a:r>
          </a:p>
          <a:p>
            <a:r>
              <a:rPr lang="zh-CN" altLang="en-US" sz="2400" b="1">
                <a:solidFill>
                  <a:srgbClr val="FFFF66"/>
                </a:solidFill>
              </a:rPr>
              <a:t>鉴定</a:t>
            </a:r>
          </a:p>
        </p:txBody>
      </p:sp>
      <p:sp>
        <p:nvSpPr>
          <p:cNvPr id="577541" name="AutoShape 5"/>
          <p:cNvSpPr>
            <a:spLocks noChangeArrowheads="1"/>
          </p:cNvSpPr>
          <p:nvPr/>
        </p:nvSpPr>
        <p:spPr bwMode="auto">
          <a:xfrm>
            <a:off x="2514600" y="3733800"/>
            <a:ext cx="1371600" cy="1143000"/>
          </a:xfrm>
          <a:prstGeom prst="cube">
            <a:avLst>
              <a:gd name="adj" fmla="val 25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400" b="1">
                <a:solidFill>
                  <a:srgbClr val="FFFF66"/>
                </a:solidFill>
              </a:rPr>
              <a:t>约见</a:t>
            </a:r>
          </a:p>
        </p:txBody>
      </p:sp>
      <p:sp>
        <p:nvSpPr>
          <p:cNvPr id="577542" name="AutoShape 6"/>
          <p:cNvSpPr>
            <a:spLocks noChangeArrowheads="1"/>
          </p:cNvSpPr>
          <p:nvPr/>
        </p:nvSpPr>
        <p:spPr bwMode="auto">
          <a:xfrm>
            <a:off x="3505200" y="3276600"/>
            <a:ext cx="1371600" cy="1143000"/>
          </a:xfrm>
          <a:prstGeom prst="cube">
            <a:avLst>
              <a:gd name="adj" fmla="val 25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400" b="1">
                <a:solidFill>
                  <a:srgbClr val="FFFF66"/>
                </a:solidFill>
              </a:rPr>
              <a:t>接近</a:t>
            </a:r>
          </a:p>
        </p:txBody>
      </p:sp>
      <p:sp>
        <p:nvSpPr>
          <p:cNvPr id="577543" name="AutoShape 7"/>
          <p:cNvSpPr>
            <a:spLocks noChangeArrowheads="1"/>
          </p:cNvSpPr>
          <p:nvPr/>
        </p:nvSpPr>
        <p:spPr bwMode="auto">
          <a:xfrm>
            <a:off x="4495800" y="2819400"/>
            <a:ext cx="1371600" cy="1143000"/>
          </a:xfrm>
          <a:prstGeom prst="cube">
            <a:avLst>
              <a:gd name="adj" fmla="val 25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400" b="1">
                <a:solidFill>
                  <a:srgbClr val="FFFF66"/>
                </a:solidFill>
              </a:rPr>
              <a:t>面谈</a:t>
            </a:r>
          </a:p>
        </p:txBody>
      </p:sp>
      <p:sp>
        <p:nvSpPr>
          <p:cNvPr id="577544" name="AutoShape 8"/>
          <p:cNvSpPr>
            <a:spLocks noChangeArrowheads="1"/>
          </p:cNvSpPr>
          <p:nvPr/>
        </p:nvSpPr>
        <p:spPr bwMode="auto">
          <a:xfrm>
            <a:off x="5410200" y="2362200"/>
            <a:ext cx="1371600" cy="1143000"/>
          </a:xfrm>
          <a:prstGeom prst="cube">
            <a:avLst>
              <a:gd name="adj" fmla="val 25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400" b="1">
                <a:solidFill>
                  <a:srgbClr val="FFFF66"/>
                </a:solidFill>
              </a:rPr>
              <a:t>异议</a:t>
            </a:r>
          </a:p>
          <a:p>
            <a:r>
              <a:rPr lang="zh-CN" altLang="en-US" sz="2400" b="1">
                <a:solidFill>
                  <a:srgbClr val="FFFF66"/>
                </a:solidFill>
              </a:rPr>
              <a:t>处理</a:t>
            </a:r>
          </a:p>
        </p:txBody>
      </p:sp>
      <p:sp>
        <p:nvSpPr>
          <p:cNvPr id="577545" name="AutoShape 9"/>
          <p:cNvSpPr>
            <a:spLocks noChangeArrowheads="1"/>
          </p:cNvSpPr>
          <p:nvPr/>
        </p:nvSpPr>
        <p:spPr bwMode="auto">
          <a:xfrm>
            <a:off x="6400800" y="1752600"/>
            <a:ext cx="1371600" cy="1143000"/>
          </a:xfrm>
          <a:prstGeom prst="cube">
            <a:avLst>
              <a:gd name="adj" fmla="val 25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400" b="1">
                <a:solidFill>
                  <a:srgbClr val="FFFF66"/>
                </a:solidFill>
              </a:rPr>
              <a:t>成交</a:t>
            </a:r>
          </a:p>
        </p:txBody>
      </p:sp>
      <p:sp>
        <p:nvSpPr>
          <p:cNvPr id="577546" name="AutoShape 10"/>
          <p:cNvSpPr>
            <a:spLocks noChangeArrowheads="1"/>
          </p:cNvSpPr>
          <p:nvPr/>
        </p:nvSpPr>
        <p:spPr bwMode="auto">
          <a:xfrm rot="-2064524">
            <a:off x="3657600" y="5638800"/>
            <a:ext cx="1447800" cy="714375"/>
          </a:xfrm>
          <a:custGeom>
            <a:avLst/>
            <a:gdLst>
              <a:gd name="G0" fmla="+- 17313 0 0"/>
              <a:gd name="G1" fmla="+- 6000 0 0"/>
              <a:gd name="G2" fmla="+- 21600 0 6000"/>
              <a:gd name="G3" fmla="+- 10800 0 6000"/>
              <a:gd name="G4" fmla="+- 21600 0 17313"/>
              <a:gd name="G5" fmla="*/ G4 G3 10800"/>
              <a:gd name="G6" fmla="+- 21600 0 G5"/>
              <a:gd name="T0" fmla="*/ 17313 w 21600"/>
              <a:gd name="T1" fmla="*/ 0 h 21600"/>
              <a:gd name="T2" fmla="*/ 0 w 21600"/>
              <a:gd name="T3" fmla="*/ 10800 h 21600"/>
              <a:gd name="T4" fmla="*/ 17313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7313" y="0"/>
                </a:moveTo>
                <a:lnTo>
                  <a:pt x="17313" y="6000"/>
                </a:lnTo>
                <a:lnTo>
                  <a:pt x="3375" y="6000"/>
                </a:lnTo>
                <a:lnTo>
                  <a:pt x="3375" y="15600"/>
                </a:lnTo>
                <a:lnTo>
                  <a:pt x="17313" y="15600"/>
                </a:lnTo>
                <a:lnTo>
                  <a:pt x="17313" y="21600"/>
                </a:lnTo>
                <a:lnTo>
                  <a:pt x="21600" y="10800"/>
                </a:lnTo>
                <a:close/>
              </a:path>
              <a:path w="21600" h="21600">
                <a:moveTo>
                  <a:pt x="1350" y="6000"/>
                </a:moveTo>
                <a:lnTo>
                  <a:pt x="1350" y="15600"/>
                </a:lnTo>
                <a:lnTo>
                  <a:pt x="2700" y="15600"/>
                </a:lnTo>
                <a:lnTo>
                  <a:pt x="2700" y="6000"/>
                </a:lnTo>
                <a:close/>
              </a:path>
              <a:path w="21600" h="21600">
                <a:moveTo>
                  <a:pt x="0" y="6000"/>
                </a:moveTo>
                <a:lnTo>
                  <a:pt x="0" y="15600"/>
                </a:lnTo>
                <a:lnTo>
                  <a:pt x="675" y="15600"/>
                </a:lnTo>
                <a:lnTo>
                  <a:pt x="675" y="6000"/>
                </a:lnTo>
                <a:close/>
              </a:path>
            </a:pathLst>
          </a:cu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562" name="Rectangle 2"/>
          <p:cNvSpPr>
            <a:spLocks noGrp="1" noChangeArrowheads="1"/>
          </p:cNvSpPr>
          <p:nvPr>
            <p:ph type="title"/>
          </p:nvPr>
        </p:nvSpPr>
        <p:spPr>
          <a:xfrm>
            <a:off x="539552" y="692696"/>
            <a:ext cx="8147248" cy="850106"/>
          </a:xfrm>
        </p:spPr>
        <p:txBody>
          <a:bodyPr/>
          <a:lstStyle/>
          <a:p>
            <a:r>
              <a:rPr lang="zh-CN" altLang="en-US" dirty="0"/>
              <a:t>“顾客”分类</a:t>
            </a:r>
          </a:p>
        </p:txBody>
      </p:sp>
      <p:sp>
        <p:nvSpPr>
          <p:cNvPr id="578563" name="AutoShape 3"/>
          <p:cNvSpPr>
            <a:spLocks noChangeArrowheads="1"/>
          </p:cNvSpPr>
          <p:nvPr/>
        </p:nvSpPr>
        <p:spPr bwMode="auto">
          <a:xfrm>
            <a:off x="762000" y="3124200"/>
            <a:ext cx="1143000" cy="1905000"/>
          </a:xfrm>
          <a:prstGeom prst="can">
            <a:avLst>
              <a:gd name="adj" fmla="val 41667"/>
            </a:avLst>
          </a:prstGeom>
          <a:solidFill>
            <a:schemeClr val="accent1"/>
          </a:solidFill>
          <a:ln w="12700" cap="sq">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endParaRPr lang="zh-CN" altLang="en-US"/>
          </a:p>
        </p:txBody>
      </p:sp>
      <p:sp>
        <p:nvSpPr>
          <p:cNvPr id="578564" name="Text Box 4"/>
          <p:cNvSpPr txBox="1">
            <a:spLocks noChangeArrowheads="1"/>
          </p:cNvSpPr>
          <p:nvPr/>
        </p:nvSpPr>
        <p:spPr bwMode="auto">
          <a:xfrm>
            <a:off x="1125577" y="3737401"/>
            <a:ext cx="553998" cy="1258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none" tIns="0">
            <a:spAutoFit/>
          </a:bodyPr>
          <a:lstStyle/>
          <a:p>
            <a:r>
              <a:rPr lang="zh-CN" altLang="en-US" sz="2400" b="1">
                <a:solidFill>
                  <a:srgbClr val="99FF33"/>
                </a:solidFill>
              </a:rPr>
              <a:t>潜在顾客</a:t>
            </a:r>
          </a:p>
        </p:txBody>
      </p:sp>
      <p:sp>
        <p:nvSpPr>
          <p:cNvPr id="578565" name="AutoShape 5"/>
          <p:cNvSpPr>
            <a:spLocks noChangeArrowheads="1"/>
          </p:cNvSpPr>
          <p:nvPr/>
        </p:nvSpPr>
        <p:spPr bwMode="auto">
          <a:xfrm>
            <a:off x="3048000" y="3124200"/>
            <a:ext cx="1143000" cy="1905000"/>
          </a:xfrm>
          <a:prstGeom prst="can">
            <a:avLst>
              <a:gd name="adj" fmla="val 41667"/>
            </a:avLst>
          </a:prstGeom>
          <a:solidFill>
            <a:schemeClr val="accent1"/>
          </a:solidFill>
          <a:ln w="12700" cap="sq">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endParaRPr lang="zh-CN" altLang="en-US"/>
          </a:p>
        </p:txBody>
      </p:sp>
      <p:sp>
        <p:nvSpPr>
          <p:cNvPr id="578566" name="Text Box 6"/>
          <p:cNvSpPr txBox="1">
            <a:spLocks noChangeArrowheads="1"/>
          </p:cNvSpPr>
          <p:nvPr/>
        </p:nvSpPr>
        <p:spPr bwMode="auto">
          <a:xfrm>
            <a:off x="3313152" y="3767790"/>
            <a:ext cx="553998" cy="882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none" tIns="0">
            <a:spAutoFit/>
          </a:bodyPr>
          <a:lstStyle/>
          <a:p>
            <a:r>
              <a:rPr lang="zh-CN" altLang="en-US" sz="2400" b="1">
                <a:solidFill>
                  <a:srgbClr val="99FF33"/>
                </a:solidFill>
              </a:rPr>
              <a:t>顾   客</a:t>
            </a:r>
          </a:p>
        </p:txBody>
      </p:sp>
      <p:sp>
        <p:nvSpPr>
          <p:cNvPr id="578567" name="AutoShape 7"/>
          <p:cNvSpPr>
            <a:spLocks noChangeArrowheads="1"/>
          </p:cNvSpPr>
          <p:nvPr/>
        </p:nvSpPr>
        <p:spPr bwMode="auto">
          <a:xfrm>
            <a:off x="5334000" y="3048000"/>
            <a:ext cx="1143000" cy="1905000"/>
          </a:xfrm>
          <a:prstGeom prst="can">
            <a:avLst>
              <a:gd name="adj" fmla="val 41667"/>
            </a:avLst>
          </a:prstGeom>
          <a:solidFill>
            <a:schemeClr val="accent1"/>
          </a:solidFill>
          <a:ln w="12700" cap="sq">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endParaRPr lang="zh-CN" altLang="en-US">
              <a:solidFill>
                <a:srgbClr val="99FF33"/>
              </a:solidFill>
            </a:endParaRPr>
          </a:p>
        </p:txBody>
      </p:sp>
      <p:sp>
        <p:nvSpPr>
          <p:cNvPr id="578568" name="Text Box 8"/>
          <p:cNvSpPr txBox="1">
            <a:spLocks noChangeArrowheads="1"/>
          </p:cNvSpPr>
          <p:nvPr/>
        </p:nvSpPr>
        <p:spPr bwMode="auto">
          <a:xfrm>
            <a:off x="5557877" y="3732638"/>
            <a:ext cx="553998" cy="1258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none" tIns="0">
            <a:spAutoFit/>
          </a:bodyPr>
          <a:lstStyle/>
          <a:p>
            <a:r>
              <a:rPr lang="zh-CN" altLang="en-US" sz="2400" b="1">
                <a:solidFill>
                  <a:srgbClr val="99FF33"/>
                </a:solidFill>
              </a:rPr>
              <a:t>经常顾客</a:t>
            </a:r>
          </a:p>
        </p:txBody>
      </p:sp>
      <p:sp>
        <p:nvSpPr>
          <p:cNvPr id="578569" name="AutoShape 9"/>
          <p:cNvSpPr>
            <a:spLocks noChangeArrowheads="1"/>
          </p:cNvSpPr>
          <p:nvPr/>
        </p:nvSpPr>
        <p:spPr bwMode="auto">
          <a:xfrm>
            <a:off x="2133600" y="3962400"/>
            <a:ext cx="609600" cy="304800"/>
          </a:xfrm>
          <a:prstGeom prst="homePlate">
            <a:avLst>
              <a:gd name="adj" fmla="val 50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endParaRPr lang="zh-CN" altLang="en-US">
              <a:solidFill>
                <a:srgbClr val="99FF33"/>
              </a:solidFill>
            </a:endParaRPr>
          </a:p>
        </p:txBody>
      </p:sp>
      <p:sp>
        <p:nvSpPr>
          <p:cNvPr id="578570" name="AutoShape 10"/>
          <p:cNvSpPr>
            <a:spLocks noChangeArrowheads="1"/>
          </p:cNvSpPr>
          <p:nvPr/>
        </p:nvSpPr>
        <p:spPr bwMode="auto">
          <a:xfrm>
            <a:off x="4419600" y="4038600"/>
            <a:ext cx="609600" cy="304800"/>
          </a:xfrm>
          <a:prstGeom prst="homePlate">
            <a:avLst>
              <a:gd name="adj" fmla="val 50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endParaRPr lang="zh-CN" altLang="en-US">
              <a:solidFill>
                <a:srgbClr val="99FF33"/>
              </a:solidFill>
            </a:endParaRPr>
          </a:p>
        </p:txBody>
      </p:sp>
      <p:sp>
        <p:nvSpPr>
          <p:cNvPr id="578571" name="AutoShape 11"/>
          <p:cNvSpPr>
            <a:spLocks noChangeArrowheads="1"/>
          </p:cNvSpPr>
          <p:nvPr/>
        </p:nvSpPr>
        <p:spPr bwMode="auto">
          <a:xfrm>
            <a:off x="6858000" y="3962400"/>
            <a:ext cx="609600" cy="304800"/>
          </a:xfrm>
          <a:prstGeom prst="homePlate">
            <a:avLst>
              <a:gd name="adj" fmla="val 50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endParaRPr lang="zh-CN" altLang="en-US">
              <a:solidFill>
                <a:srgbClr val="99FF33"/>
              </a:solidFill>
            </a:endParaRPr>
          </a:p>
        </p:txBody>
      </p:sp>
      <p:sp>
        <p:nvSpPr>
          <p:cNvPr id="578572" name="AutoShape 12"/>
          <p:cNvSpPr>
            <a:spLocks noChangeArrowheads="1"/>
          </p:cNvSpPr>
          <p:nvPr/>
        </p:nvSpPr>
        <p:spPr bwMode="auto">
          <a:xfrm>
            <a:off x="7696200" y="3581400"/>
            <a:ext cx="1143000" cy="990600"/>
          </a:xfrm>
          <a:prstGeom prst="flowChartPunchedTape">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400" b="1">
                <a:solidFill>
                  <a:srgbClr val="99FF33"/>
                </a:solidFill>
              </a:rPr>
              <a:t>流失</a:t>
            </a:r>
          </a:p>
        </p:txBody>
      </p:sp>
      <p:sp>
        <p:nvSpPr>
          <p:cNvPr id="578573" name="AutoShape 13"/>
          <p:cNvSpPr>
            <a:spLocks noChangeArrowheads="1"/>
          </p:cNvSpPr>
          <p:nvPr/>
        </p:nvSpPr>
        <p:spPr bwMode="auto">
          <a:xfrm>
            <a:off x="1579209" y="5310477"/>
            <a:ext cx="1981200" cy="1295400"/>
          </a:xfrm>
          <a:prstGeom prst="wedgeRectCallout">
            <a:avLst>
              <a:gd name="adj1" fmla="val -48157"/>
              <a:gd name="adj2" fmla="val -84560"/>
            </a:avLst>
          </a:prstGeom>
          <a:solidFill>
            <a:srgbClr val="800080"/>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sp>
        <p:nvSpPr>
          <p:cNvPr id="578574" name="Text Box 14"/>
          <p:cNvSpPr txBox="1">
            <a:spLocks noChangeArrowheads="1"/>
          </p:cNvSpPr>
          <p:nvPr/>
        </p:nvSpPr>
        <p:spPr bwMode="auto">
          <a:xfrm>
            <a:off x="1600200" y="5791200"/>
            <a:ext cx="2012950" cy="849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spAutoFit/>
          </a:bodyPr>
          <a:lstStyle/>
          <a:p>
            <a:r>
              <a:rPr lang="zh-CN" altLang="en-US" sz="2400">
                <a:solidFill>
                  <a:srgbClr val="CCFF33"/>
                </a:solidFill>
              </a:rPr>
              <a:t>又叫：准顾客</a:t>
            </a:r>
          </a:p>
          <a:p>
            <a:r>
              <a:rPr lang="zh-CN" altLang="en-US" sz="2400">
                <a:solidFill>
                  <a:srgbClr val="CCFF33"/>
                </a:solidFill>
              </a:rPr>
              <a:t>可能顾客</a:t>
            </a:r>
          </a:p>
        </p:txBody>
      </p:sp>
      <p:sp>
        <p:nvSpPr>
          <p:cNvPr id="578575" name="AutoShape 15"/>
          <p:cNvSpPr>
            <a:spLocks noChangeArrowheads="1"/>
          </p:cNvSpPr>
          <p:nvPr/>
        </p:nvSpPr>
        <p:spPr bwMode="auto">
          <a:xfrm>
            <a:off x="5562600" y="5562600"/>
            <a:ext cx="1981200" cy="914400"/>
          </a:xfrm>
          <a:prstGeom prst="wedgeRectCallout">
            <a:avLst>
              <a:gd name="adj1" fmla="val -23718"/>
              <a:gd name="adj2" fmla="val -107639"/>
            </a:avLst>
          </a:prstGeom>
          <a:solidFill>
            <a:srgbClr val="800080"/>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a:p>
        </p:txBody>
      </p:sp>
      <p:sp>
        <p:nvSpPr>
          <p:cNvPr id="578576" name="Text Box 16"/>
          <p:cNvSpPr txBox="1">
            <a:spLocks noChangeArrowheads="1"/>
          </p:cNvSpPr>
          <p:nvPr/>
        </p:nvSpPr>
        <p:spPr bwMode="auto">
          <a:xfrm>
            <a:off x="5486400" y="5789613"/>
            <a:ext cx="2012950" cy="411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spAutoFit/>
          </a:bodyPr>
          <a:lstStyle/>
          <a:p>
            <a:r>
              <a:rPr lang="zh-CN" altLang="en-US" sz="2400">
                <a:solidFill>
                  <a:srgbClr val="CCFF33"/>
                </a:solidFill>
              </a:rPr>
              <a:t>又叫忠实顾客</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9586" name="Rectangle 2"/>
          <p:cNvSpPr>
            <a:spLocks noGrp="1" noChangeArrowheads="1"/>
          </p:cNvSpPr>
          <p:nvPr>
            <p:ph type="title"/>
          </p:nvPr>
        </p:nvSpPr>
        <p:spPr>
          <a:xfrm>
            <a:off x="304800" y="304800"/>
            <a:ext cx="8153400" cy="990600"/>
          </a:xfrm>
          <a:solidFill>
            <a:schemeClr val="accent3">
              <a:lumMod val="20000"/>
              <a:lumOff val="80000"/>
            </a:schemeClr>
          </a:solidFill>
        </p:spPr>
        <p:txBody>
          <a:bodyPr>
            <a:normAutofit fontScale="90000"/>
          </a:bodyPr>
          <a:lstStyle/>
          <a:p>
            <a:r>
              <a:rPr lang="en-US" altLang="zh-CN" sz="4000" dirty="0"/>
              <a:t>9.1 </a:t>
            </a:r>
            <a:r>
              <a:rPr lang="zh-CN" altLang="en-US" sz="4000" dirty="0"/>
              <a:t>寻找准</a:t>
            </a:r>
            <a:r>
              <a:rPr lang="zh-CN" altLang="en-US" sz="4000" dirty="0" smtClean="0"/>
              <a:t>顾客</a:t>
            </a:r>
            <a:r>
              <a:rPr lang="en-US" altLang="zh-CN" sz="4000" dirty="0" smtClean="0"/>
              <a:t/>
            </a:r>
            <a:br>
              <a:rPr lang="en-US" altLang="zh-CN" sz="4000" dirty="0" smtClean="0"/>
            </a:br>
            <a:r>
              <a:rPr lang="zh-CN" altLang="en-US" sz="2700" dirty="0" smtClean="0"/>
              <a:t>（</a:t>
            </a:r>
            <a:r>
              <a:rPr lang="zh-CN" altLang="en-US" sz="2700" dirty="0"/>
              <a:t>新顾客开发）</a:t>
            </a:r>
          </a:p>
        </p:txBody>
      </p:sp>
      <p:sp>
        <p:nvSpPr>
          <p:cNvPr id="579587" name="Rectangle 3"/>
          <p:cNvSpPr>
            <a:spLocks noGrp="1" noChangeArrowheads="1"/>
          </p:cNvSpPr>
          <p:nvPr>
            <p:ph idx="1"/>
          </p:nvPr>
        </p:nvSpPr>
        <p:spPr>
          <a:xfrm>
            <a:off x="539552" y="1700808"/>
            <a:ext cx="8147248" cy="4425355"/>
          </a:xfrm>
        </p:spPr>
        <p:txBody>
          <a:bodyPr/>
          <a:lstStyle/>
          <a:p>
            <a:r>
              <a:rPr lang="zh-CN" altLang="en-US" sz="2800" b="0" dirty="0" smtClean="0"/>
              <a:t>陌生拜访法</a:t>
            </a:r>
            <a:endParaRPr lang="zh-CN" altLang="en-US" sz="2800" b="0" dirty="0"/>
          </a:p>
          <a:p>
            <a:r>
              <a:rPr lang="zh-CN" altLang="en-US" sz="2800" b="0" dirty="0" smtClean="0"/>
              <a:t>连锁介绍法</a:t>
            </a:r>
          </a:p>
          <a:p>
            <a:r>
              <a:rPr lang="zh-CN" altLang="en-US" sz="2800" b="0" dirty="0" smtClean="0"/>
              <a:t>市场咨询法</a:t>
            </a:r>
          </a:p>
          <a:p>
            <a:r>
              <a:rPr lang="zh-CN" altLang="en-US" sz="2800" b="0" dirty="0" smtClean="0"/>
              <a:t>资料查阅法</a:t>
            </a:r>
          </a:p>
          <a:p>
            <a:r>
              <a:rPr lang="zh-CN" altLang="en-US" sz="2800" b="0" dirty="0" smtClean="0"/>
              <a:t>交叉销售法</a:t>
            </a:r>
            <a:endParaRPr lang="zh-CN" altLang="en-US" sz="2800" b="0" dirty="0"/>
          </a:p>
        </p:txBody>
      </p:sp>
      <p:sp>
        <p:nvSpPr>
          <p:cNvPr id="579588" name="AutoShape 4"/>
          <p:cNvSpPr>
            <a:spLocks noChangeArrowheads="1"/>
          </p:cNvSpPr>
          <p:nvPr/>
        </p:nvSpPr>
        <p:spPr bwMode="auto">
          <a:xfrm>
            <a:off x="3923928" y="2852936"/>
            <a:ext cx="4876800" cy="2514600"/>
          </a:xfrm>
          <a:prstGeom prst="cloudCallout">
            <a:avLst>
              <a:gd name="adj1" fmla="val -51074"/>
              <a:gd name="adj2" fmla="val -80241"/>
            </a:avLst>
          </a:prstGeom>
          <a:solidFill>
            <a:schemeClr val="accent5">
              <a:lumMod val="20000"/>
              <a:lumOff val="80000"/>
            </a:schemeClr>
          </a:solidFill>
          <a:ln w="12700" cap="sq">
            <a:solidFill>
              <a:schemeClr val="tx1"/>
            </a:solidFill>
            <a:round/>
            <a:headEnd type="none" w="sm" len="sm"/>
            <a:tailEnd type="none" w="sm" len="sm"/>
          </a:ln>
          <a:effectLst/>
        </p:spPr>
        <p:txBody>
          <a:bodyPr tIns="0"/>
          <a:lstStyle/>
          <a:p>
            <a:endParaRPr lang="zh-CN" altLang="en-US">
              <a:solidFill>
                <a:srgbClr val="0033CC"/>
              </a:solidFill>
            </a:endParaRPr>
          </a:p>
        </p:txBody>
      </p:sp>
      <p:sp>
        <p:nvSpPr>
          <p:cNvPr id="579589" name="Text Box 5"/>
          <p:cNvSpPr txBox="1">
            <a:spLocks noChangeArrowheads="1"/>
          </p:cNvSpPr>
          <p:nvPr/>
        </p:nvSpPr>
        <p:spPr bwMode="auto">
          <a:xfrm>
            <a:off x="4427984" y="3446661"/>
            <a:ext cx="4187825" cy="969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spAutoFit/>
          </a:bodyPr>
          <a:lstStyle/>
          <a:p>
            <a:pPr algn="l"/>
            <a:r>
              <a:rPr lang="zh-CN" altLang="en-US" sz="2000" dirty="0">
                <a:solidFill>
                  <a:srgbClr val="0033CC"/>
                </a:solidFill>
                <a:latin typeface="楷体_GB2312" pitchFamily="49" charset="-122"/>
                <a:ea typeface="楷体_GB2312" pitchFamily="49" charset="-122"/>
              </a:rPr>
              <a:t>在此仅限于探讨推销人员自身能力和职责范围内的开发新顾客的策略和方法</a:t>
            </a:r>
            <a:r>
              <a:rPr lang="zh-CN" altLang="en-US" sz="2000" dirty="0">
                <a:solidFill>
                  <a:srgbClr val="0033CC"/>
                </a:solidFill>
                <a:latin typeface="宋体" charset="-122"/>
              </a:rPr>
              <a:t>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0610" name="Rectangle 2"/>
          <p:cNvSpPr>
            <a:spLocks noGrp="1" noChangeArrowheads="1"/>
          </p:cNvSpPr>
          <p:nvPr>
            <p:ph type="title"/>
          </p:nvPr>
        </p:nvSpPr>
        <p:spPr/>
        <p:txBody>
          <a:bodyPr/>
          <a:lstStyle/>
          <a:p>
            <a:r>
              <a:rPr lang="zh-CN" altLang="en-US" dirty="0" smtClean="0"/>
              <a:t>1</a:t>
            </a:r>
            <a:r>
              <a:rPr lang="en-US" altLang="zh-CN" dirty="0" smtClean="0"/>
              <a:t>.</a:t>
            </a:r>
            <a:r>
              <a:rPr lang="zh-CN" altLang="en-US" dirty="0" smtClean="0"/>
              <a:t>陌生拜访法</a:t>
            </a:r>
            <a:endParaRPr lang="zh-CN" altLang="en-US" dirty="0"/>
          </a:p>
        </p:txBody>
      </p:sp>
      <p:sp>
        <p:nvSpPr>
          <p:cNvPr id="580611" name="Rectangle 3"/>
          <p:cNvSpPr>
            <a:spLocks noGrp="1" noChangeArrowheads="1"/>
          </p:cNvSpPr>
          <p:nvPr>
            <p:ph idx="1"/>
          </p:nvPr>
        </p:nvSpPr>
        <p:spPr>
          <a:xfrm>
            <a:off x="683568" y="1412776"/>
            <a:ext cx="8077200" cy="4572000"/>
          </a:xfrm>
        </p:spPr>
        <p:txBody>
          <a:bodyPr>
            <a:normAutofit/>
          </a:bodyPr>
          <a:lstStyle/>
          <a:p>
            <a:r>
              <a:rPr lang="zh-CN" altLang="en-US" b="0" dirty="0"/>
              <a:t>又</a:t>
            </a:r>
            <a:r>
              <a:rPr lang="zh-CN" altLang="en-US" b="0" dirty="0" smtClean="0"/>
              <a:t>叫</a:t>
            </a:r>
            <a:r>
              <a:rPr lang="zh-CN" altLang="en-US" dirty="0" smtClean="0"/>
              <a:t>地毯式访问法</a:t>
            </a:r>
            <a:endParaRPr lang="en-US" altLang="zh-CN" dirty="0" smtClean="0"/>
          </a:p>
          <a:p>
            <a:r>
              <a:rPr lang="zh-CN" altLang="en-US" b="0" dirty="0" smtClean="0"/>
              <a:t>理论</a:t>
            </a:r>
            <a:r>
              <a:rPr lang="zh-CN" altLang="en-US" b="0" dirty="0"/>
              <a:t>根据是“平均法则”，即假定潜在顾客的数量与被访问人数成正比例关系。</a:t>
            </a:r>
          </a:p>
          <a:p>
            <a:r>
              <a:rPr lang="zh-CN" altLang="en-US" b="0" dirty="0"/>
              <a:t>该方法最适宜于推销人人必需的消费品或服务。</a:t>
            </a:r>
          </a:p>
          <a:p>
            <a:r>
              <a:rPr lang="zh-CN" altLang="en-US" b="0" dirty="0"/>
              <a:t>优点：新品上市时可结合市场调查一起进行；</a:t>
            </a:r>
          </a:p>
          <a:p>
            <a:pPr>
              <a:buFont typeface="Wingdings" pitchFamily="2" charset="2"/>
              <a:buNone/>
            </a:pPr>
            <a:r>
              <a:rPr lang="zh-CN" altLang="en-US" b="0" dirty="0"/>
              <a:t>               锻炼推销新手，积累工作经验。</a:t>
            </a:r>
          </a:p>
          <a:p>
            <a:r>
              <a:rPr lang="zh-CN" altLang="en-US" b="0" dirty="0"/>
              <a:t>缺点：存在较大盲目性，有如大海捞针；</a:t>
            </a:r>
          </a:p>
          <a:p>
            <a:pPr>
              <a:buFont typeface="Wingdings" pitchFamily="2" charset="2"/>
              <a:buNone/>
            </a:pPr>
            <a:r>
              <a:rPr lang="zh-CN" altLang="en-US" b="0" dirty="0"/>
              <a:t>            </a:t>
            </a:r>
            <a:r>
              <a:rPr lang="zh-CN" altLang="en-US" b="0" dirty="0" smtClean="0"/>
              <a:t> </a:t>
            </a:r>
            <a:r>
              <a:rPr lang="zh-CN" altLang="en-US" b="0" dirty="0"/>
              <a:t>一般人都不欢迎不速之客（陌生人易引起恐惧心理）。</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80611">
                                            <p:txEl>
                                              <p:pRg st="0" end="0"/>
                                            </p:txEl>
                                          </p:spTgt>
                                        </p:tgtEl>
                                        <p:attrNameLst>
                                          <p:attrName>style.visibility</p:attrName>
                                        </p:attrNameLst>
                                      </p:cBhvr>
                                      <p:to>
                                        <p:strVal val="visible"/>
                                      </p:to>
                                    </p:set>
                                    <p:anim calcmode="lin" valueType="num">
                                      <p:cBhvr additive="base">
                                        <p:cTn id="7" dur="500" fill="hold"/>
                                        <p:tgtEl>
                                          <p:spTgt spid="58061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8061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80611">
                                            <p:txEl>
                                              <p:pRg st="1" end="1"/>
                                            </p:txEl>
                                          </p:spTgt>
                                        </p:tgtEl>
                                        <p:attrNameLst>
                                          <p:attrName>style.visibility</p:attrName>
                                        </p:attrNameLst>
                                      </p:cBhvr>
                                      <p:to>
                                        <p:strVal val="visible"/>
                                      </p:to>
                                    </p:set>
                                    <p:anim calcmode="lin" valueType="num">
                                      <p:cBhvr additive="base">
                                        <p:cTn id="13" dur="500" fill="hold"/>
                                        <p:tgtEl>
                                          <p:spTgt spid="58061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8061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80611">
                                            <p:txEl>
                                              <p:pRg st="2" end="2"/>
                                            </p:txEl>
                                          </p:spTgt>
                                        </p:tgtEl>
                                        <p:attrNameLst>
                                          <p:attrName>style.visibility</p:attrName>
                                        </p:attrNameLst>
                                      </p:cBhvr>
                                      <p:to>
                                        <p:strVal val="visible"/>
                                      </p:to>
                                    </p:set>
                                    <p:anim calcmode="lin" valueType="num">
                                      <p:cBhvr additive="base">
                                        <p:cTn id="19" dur="500" fill="hold"/>
                                        <p:tgtEl>
                                          <p:spTgt spid="580611">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8061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80611">
                                            <p:txEl>
                                              <p:pRg st="3" end="3"/>
                                            </p:txEl>
                                          </p:spTgt>
                                        </p:tgtEl>
                                        <p:attrNameLst>
                                          <p:attrName>style.visibility</p:attrName>
                                        </p:attrNameLst>
                                      </p:cBhvr>
                                      <p:to>
                                        <p:strVal val="visible"/>
                                      </p:to>
                                    </p:set>
                                    <p:anim calcmode="lin" valueType="num">
                                      <p:cBhvr additive="base">
                                        <p:cTn id="25" dur="500" fill="hold"/>
                                        <p:tgtEl>
                                          <p:spTgt spid="580611">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8061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80611">
                                            <p:txEl>
                                              <p:pRg st="4" end="4"/>
                                            </p:txEl>
                                          </p:spTgt>
                                        </p:tgtEl>
                                        <p:attrNameLst>
                                          <p:attrName>style.visibility</p:attrName>
                                        </p:attrNameLst>
                                      </p:cBhvr>
                                      <p:to>
                                        <p:strVal val="visible"/>
                                      </p:to>
                                    </p:set>
                                    <p:anim calcmode="lin" valueType="num">
                                      <p:cBhvr additive="base">
                                        <p:cTn id="31" dur="500" fill="hold"/>
                                        <p:tgtEl>
                                          <p:spTgt spid="580611">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80611">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80611">
                                            <p:txEl>
                                              <p:pRg st="5" end="5"/>
                                            </p:txEl>
                                          </p:spTgt>
                                        </p:tgtEl>
                                        <p:attrNameLst>
                                          <p:attrName>style.visibility</p:attrName>
                                        </p:attrNameLst>
                                      </p:cBhvr>
                                      <p:to>
                                        <p:strVal val="visible"/>
                                      </p:to>
                                    </p:set>
                                    <p:anim calcmode="lin" valueType="num">
                                      <p:cBhvr additive="base">
                                        <p:cTn id="37" dur="500" fill="hold"/>
                                        <p:tgtEl>
                                          <p:spTgt spid="580611">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580611">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580611">
                                            <p:txEl>
                                              <p:pRg st="6" end="6"/>
                                            </p:txEl>
                                          </p:spTgt>
                                        </p:tgtEl>
                                        <p:attrNameLst>
                                          <p:attrName>style.visibility</p:attrName>
                                        </p:attrNameLst>
                                      </p:cBhvr>
                                      <p:to>
                                        <p:strVal val="visible"/>
                                      </p:to>
                                    </p:set>
                                    <p:anim calcmode="lin" valueType="num">
                                      <p:cBhvr additive="base">
                                        <p:cTn id="43" dur="500" fill="hold"/>
                                        <p:tgtEl>
                                          <p:spTgt spid="580611">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580611">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0611"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14" name="Rectangle 1026"/>
          <p:cNvSpPr>
            <a:spLocks noGrp="1" noChangeArrowheads="1"/>
          </p:cNvSpPr>
          <p:nvPr>
            <p:ph type="title"/>
          </p:nvPr>
        </p:nvSpPr>
        <p:spPr>
          <a:xfrm>
            <a:off x="539552" y="620688"/>
            <a:ext cx="8147248" cy="850106"/>
          </a:xfrm>
          <a:solidFill>
            <a:schemeClr val="tx2">
              <a:lumMod val="20000"/>
              <a:lumOff val="80000"/>
            </a:schemeClr>
          </a:solidFill>
        </p:spPr>
        <p:txBody>
          <a:bodyPr/>
          <a:lstStyle/>
          <a:p>
            <a:pPr algn="ctr"/>
            <a:r>
              <a:rPr lang="zh-CN" altLang="en-US" dirty="0"/>
              <a:t>第7讲  推销与推销人员</a:t>
            </a:r>
            <a:endParaRPr lang="zh-CN" altLang="zh-CN" dirty="0"/>
          </a:p>
        </p:txBody>
      </p:sp>
      <p:sp>
        <p:nvSpPr>
          <p:cNvPr id="448515" name="Rectangle 1027"/>
          <p:cNvSpPr>
            <a:spLocks noGrp="1" noChangeArrowheads="1"/>
          </p:cNvSpPr>
          <p:nvPr>
            <p:ph idx="1"/>
          </p:nvPr>
        </p:nvSpPr>
        <p:spPr>
          <a:xfrm>
            <a:off x="684213" y="1988840"/>
            <a:ext cx="7772400" cy="4259560"/>
          </a:xfrm>
        </p:spPr>
        <p:txBody>
          <a:bodyPr>
            <a:normAutofit/>
          </a:bodyPr>
          <a:lstStyle/>
          <a:p>
            <a:pPr marL="90900" indent="0">
              <a:buNone/>
            </a:pPr>
            <a:r>
              <a:rPr lang="zh-CN" altLang="en-US" b="1" dirty="0" smtClean="0"/>
              <a:t>本章纲要：</a:t>
            </a:r>
            <a:endParaRPr lang="en-US" altLang="zh-CN" b="1" dirty="0" smtClean="0"/>
          </a:p>
          <a:p>
            <a:r>
              <a:rPr lang="zh-CN" altLang="en-US" dirty="0" smtClean="0"/>
              <a:t>推销</a:t>
            </a:r>
            <a:r>
              <a:rPr lang="zh-CN" altLang="en-US" dirty="0"/>
              <a:t>的内涵和特征</a:t>
            </a:r>
            <a:endParaRPr lang="en-US" altLang="zh-CN" dirty="0"/>
          </a:p>
          <a:p>
            <a:r>
              <a:rPr lang="zh-CN" altLang="zh-CN" dirty="0"/>
              <a:t>数智时代推销人员工作的价值</a:t>
            </a:r>
          </a:p>
          <a:p>
            <a:r>
              <a:rPr lang="zh-CN" altLang="zh-CN" dirty="0"/>
              <a:t>推销岗位称谓的演变</a:t>
            </a:r>
          </a:p>
          <a:p>
            <a:r>
              <a:rPr lang="zh-CN" altLang="en-US" dirty="0" smtClean="0"/>
              <a:t>推销的内涵及特征</a:t>
            </a:r>
          </a:p>
          <a:p>
            <a:r>
              <a:rPr lang="zh-CN" altLang="en-US" dirty="0" smtClean="0"/>
              <a:t>推销人员的基本职责</a:t>
            </a:r>
          </a:p>
          <a:p>
            <a:r>
              <a:rPr lang="zh-CN" altLang="en-US" dirty="0" smtClean="0"/>
              <a:t>推销人员的职业素质与能力</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8176" y="3688854"/>
            <a:ext cx="3535824" cy="31691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82" name="Rectangle 2"/>
          <p:cNvSpPr>
            <a:spLocks noGrp="1" noChangeArrowheads="1"/>
          </p:cNvSpPr>
          <p:nvPr>
            <p:ph type="title"/>
          </p:nvPr>
        </p:nvSpPr>
        <p:spPr>
          <a:xfrm>
            <a:off x="533400" y="533400"/>
            <a:ext cx="7772400" cy="685800"/>
          </a:xfrm>
        </p:spPr>
        <p:txBody>
          <a:bodyPr>
            <a:normAutofit/>
          </a:bodyPr>
          <a:lstStyle/>
          <a:p>
            <a:r>
              <a:rPr lang="en-US" altLang="zh-CN" dirty="0" smtClean="0"/>
              <a:t>2.</a:t>
            </a:r>
            <a:r>
              <a:rPr lang="zh-CN" altLang="en-US" dirty="0" smtClean="0"/>
              <a:t>连锁</a:t>
            </a:r>
            <a:r>
              <a:rPr lang="zh-CN" altLang="en-US" dirty="0"/>
              <a:t>介绍法</a:t>
            </a:r>
          </a:p>
        </p:txBody>
      </p:sp>
      <p:sp>
        <p:nvSpPr>
          <p:cNvPr id="583683" name="Rectangle 3"/>
          <p:cNvSpPr>
            <a:spLocks noGrp="1" noChangeArrowheads="1"/>
          </p:cNvSpPr>
          <p:nvPr>
            <p:ph idx="1"/>
          </p:nvPr>
        </p:nvSpPr>
        <p:spPr>
          <a:xfrm>
            <a:off x="395536" y="1752600"/>
            <a:ext cx="7920880" cy="4876800"/>
          </a:xfrm>
        </p:spPr>
        <p:txBody>
          <a:bodyPr>
            <a:normAutofit/>
          </a:bodyPr>
          <a:lstStyle/>
          <a:p>
            <a:pPr>
              <a:lnSpc>
                <a:spcPct val="130000"/>
              </a:lnSpc>
            </a:pPr>
            <a:r>
              <a:rPr lang="zh-CN" altLang="en-US" sz="2000" b="0" dirty="0"/>
              <a:t>推销员通过现有顾客介绍新顾客的方法，即由顾客</a:t>
            </a:r>
            <a:r>
              <a:rPr lang="en-US" altLang="zh-CN" sz="2000" b="0" dirty="0"/>
              <a:t>A</a:t>
            </a:r>
            <a:r>
              <a:rPr lang="zh-CN" altLang="en-US" sz="2000" b="0" dirty="0"/>
              <a:t>介绍</a:t>
            </a:r>
            <a:r>
              <a:rPr lang="en-US" altLang="zh-CN" sz="2000" b="0" dirty="0"/>
              <a:t>B</a:t>
            </a:r>
            <a:r>
              <a:rPr lang="zh-CN" altLang="en-US" sz="2000" b="0" dirty="0"/>
              <a:t>给推销员，当</a:t>
            </a:r>
            <a:r>
              <a:rPr lang="en-US" altLang="zh-CN" sz="2000" b="0" dirty="0"/>
              <a:t>B</a:t>
            </a:r>
            <a:r>
              <a:rPr lang="zh-CN" altLang="en-US" sz="2000" b="0" dirty="0"/>
              <a:t>成为顾客后，</a:t>
            </a:r>
            <a:r>
              <a:rPr lang="en-US" altLang="zh-CN" sz="2000" b="0" dirty="0"/>
              <a:t>B</a:t>
            </a:r>
            <a:r>
              <a:rPr lang="zh-CN" altLang="en-US" sz="2000" b="0" dirty="0"/>
              <a:t>又介绍</a:t>
            </a:r>
            <a:r>
              <a:rPr lang="en-US" altLang="zh-CN" sz="2000" b="0" dirty="0"/>
              <a:t>C，……</a:t>
            </a:r>
            <a:r>
              <a:rPr lang="zh-CN" altLang="en-US" sz="2000" b="0" dirty="0"/>
              <a:t>一个又一个地介绍下去，犹如化学的连锁反应。</a:t>
            </a:r>
          </a:p>
          <a:p>
            <a:pPr>
              <a:lnSpc>
                <a:spcPct val="130000"/>
              </a:lnSpc>
            </a:pPr>
            <a:r>
              <a:rPr lang="zh-CN" altLang="en-US" sz="2000" b="0" dirty="0">
                <a:latin typeface="Arial"/>
                <a:ea typeface="宋体" charset="-122"/>
              </a:rPr>
              <a:t>“</a:t>
            </a:r>
            <a:r>
              <a:rPr lang="zh-CN" altLang="en-US" sz="2000" b="0" dirty="0">
                <a:latin typeface="宋体" charset="-122"/>
                <a:ea typeface="宋体" charset="-122"/>
              </a:rPr>
              <a:t>社交圈二百五法则</a:t>
            </a:r>
            <a:r>
              <a:rPr lang="zh-CN" altLang="en-US" sz="2000" b="0" dirty="0">
                <a:latin typeface="Arial"/>
                <a:ea typeface="宋体" charset="-122"/>
              </a:rPr>
              <a:t>”</a:t>
            </a:r>
            <a:r>
              <a:rPr lang="zh-CN" altLang="en-US" sz="2000" b="0" dirty="0">
                <a:latin typeface="宋体" charset="-122"/>
                <a:ea typeface="宋体" charset="-122"/>
              </a:rPr>
              <a:t>：</a:t>
            </a:r>
            <a:r>
              <a:rPr lang="zh-CN" altLang="en-US" sz="2000" b="0" dirty="0">
                <a:latin typeface="楷体_GB2312" pitchFamily="49" charset="-122"/>
                <a:ea typeface="楷体_GB2312" pitchFamily="49" charset="-122"/>
              </a:rPr>
              <a:t>由世界推销大王乔</a:t>
            </a:r>
            <a:r>
              <a:rPr lang="zh-CN" altLang="en-US" sz="2000" b="0" dirty="0">
                <a:latin typeface="Arial"/>
                <a:ea typeface="楷体_GB2312" pitchFamily="49" charset="-122"/>
              </a:rPr>
              <a:t>·</a:t>
            </a:r>
            <a:r>
              <a:rPr lang="zh-CN" altLang="en-US" sz="2000" b="0" dirty="0">
                <a:latin typeface="楷体_GB2312" pitchFamily="49" charset="-122"/>
                <a:ea typeface="楷体_GB2312" pitchFamily="49" charset="-122"/>
              </a:rPr>
              <a:t>吉拉德发现提出的，即一个人一生当中有经常往来的人数平均大约是250人。</a:t>
            </a:r>
          </a:p>
          <a:p>
            <a:pPr>
              <a:lnSpc>
                <a:spcPct val="130000"/>
              </a:lnSpc>
            </a:pPr>
            <a:r>
              <a:rPr lang="zh-CN" altLang="en-US" sz="2000" b="0" dirty="0">
                <a:latin typeface="宋体" charset="-122"/>
                <a:cs typeface="Times New Roman" pitchFamily="18" charset="0"/>
              </a:rPr>
              <a:t>现代社会中，人与人之间有着普遍的交往联系，顾客的消费需求和购买动机常常通过社会联系互相影响。同一个社交圈内的人可能具有某种共同的消费需求，这本身就是一个潜在的购买者群体。</a:t>
            </a:r>
            <a:endParaRPr lang="zh-CN" altLang="en-US" sz="2000" b="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3. </a:t>
            </a:r>
            <a:r>
              <a:rPr lang="zh-CN" altLang="zh-CN" dirty="0"/>
              <a:t>市场咨询</a:t>
            </a:r>
            <a:r>
              <a:rPr lang="zh-CN" altLang="zh-CN" dirty="0" smtClean="0"/>
              <a:t>法</a:t>
            </a:r>
            <a:endParaRPr lang="zh-CN" altLang="en-US" dirty="0"/>
          </a:p>
        </p:txBody>
      </p:sp>
      <p:sp>
        <p:nvSpPr>
          <p:cNvPr id="3" name="内容占位符 2"/>
          <p:cNvSpPr>
            <a:spLocks noGrp="1"/>
          </p:cNvSpPr>
          <p:nvPr>
            <p:ph idx="1"/>
          </p:nvPr>
        </p:nvSpPr>
        <p:spPr/>
        <p:txBody>
          <a:bodyPr>
            <a:normAutofit/>
          </a:bodyPr>
          <a:lstStyle/>
          <a:p>
            <a:r>
              <a:rPr lang="zh-CN" altLang="zh-CN" sz="2000" dirty="0" smtClean="0"/>
              <a:t>推销</a:t>
            </a:r>
            <a:r>
              <a:rPr lang="zh-CN" altLang="zh-CN" sz="2000" dirty="0"/>
              <a:t>人员利用社会上各种专门的市场信息服务部门或国家行政管理部门所提供的咨询信息来寻找顾客的一种方法</a:t>
            </a:r>
            <a:r>
              <a:rPr lang="zh-CN" altLang="zh-CN" sz="2000" dirty="0" smtClean="0"/>
              <a:t>。例如</a:t>
            </a:r>
            <a:r>
              <a:rPr lang="zh-CN" altLang="zh-CN" sz="2000" dirty="0"/>
              <a:t>，服装推销员可以通过服装咨询业者来寻找顾客，婴儿用品推销员可以通过育儿咨询业者寻找顾客等。</a:t>
            </a:r>
          </a:p>
          <a:p>
            <a:r>
              <a:rPr lang="zh-CN" altLang="zh-CN" sz="2000" dirty="0"/>
              <a:t>市场咨询业者能够为推销员提供比较可靠的准顾客名单或潜在客户的“线索”，而且市场咨询信息服务费与推销员自己寻找顾客所需费用相比要低，可以节省推销费用开支</a:t>
            </a:r>
            <a:r>
              <a:rPr lang="zh-CN" altLang="zh-CN" sz="2000" dirty="0" smtClean="0"/>
              <a:t>。</a:t>
            </a:r>
            <a:endParaRPr lang="en-US" altLang="zh-CN" sz="2000" dirty="0" smtClean="0"/>
          </a:p>
          <a:p>
            <a:r>
              <a:rPr lang="zh-CN" altLang="zh-CN" sz="2000" dirty="0" smtClean="0"/>
              <a:t>国家</a:t>
            </a:r>
            <a:r>
              <a:rPr lang="zh-CN" altLang="zh-CN" sz="2000" dirty="0"/>
              <a:t>有关行政管理部门，如工商、统计财税等职能部门以及各行业协会或商会等，也是理想的信息咨询单位。</a:t>
            </a:r>
          </a:p>
          <a:p>
            <a:r>
              <a:rPr lang="zh-CN" altLang="zh-CN" sz="2000" dirty="0"/>
              <a:t>需要强调的是，推销员在获取准顾客信息时，不得侵犯公民个人隐私权，不得违反国家有关规定，要求他人出售或者提供公民个人信息。</a:t>
            </a:r>
          </a:p>
          <a:p>
            <a:endParaRPr lang="zh-CN" altLang="en-US" sz="2000" dirty="0"/>
          </a:p>
        </p:txBody>
      </p:sp>
    </p:spTree>
    <p:extLst>
      <p:ext uri="{BB962C8B-B14F-4D97-AF65-F5344CB8AC3E}">
        <p14:creationId xmlns:p14="http://schemas.microsoft.com/office/powerpoint/2010/main" val="3822026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4" name="Rectangle 2"/>
          <p:cNvSpPr>
            <a:spLocks noGrp="1" noChangeArrowheads="1"/>
          </p:cNvSpPr>
          <p:nvPr>
            <p:ph type="title"/>
          </p:nvPr>
        </p:nvSpPr>
        <p:spPr/>
        <p:txBody>
          <a:bodyPr/>
          <a:lstStyle/>
          <a:p>
            <a:r>
              <a:rPr lang="en-US" altLang="zh-CN" dirty="0" smtClean="0"/>
              <a:t>4.</a:t>
            </a:r>
            <a:r>
              <a:rPr lang="zh-CN" altLang="en-US" dirty="0" smtClean="0"/>
              <a:t>资料</a:t>
            </a:r>
            <a:r>
              <a:rPr lang="zh-CN" altLang="en-US" dirty="0"/>
              <a:t>查阅法</a:t>
            </a:r>
          </a:p>
        </p:txBody>
      </p:sp>
      <p:sp>
        <p:nvSpPr>
          <p:cNvPr id="586755" name="Rectangle 3"/>
          <p:cNvSpPr>
            <a:spLocks noGrp="1" noChangeArrowheads="1"/>
          </p:cNvSpPr>
          <p:nvPr>
            <p:ph idx="1"/>
          </p:nvPr>
        </p:nvSpPr>
        <p:spPr>
          <a:xfrm>
            <a:off x="683568" y="1628800"/>
            <a:ext cx="7848600" cy="4495800"/>
          </a:xfrm>
        </p:spPr>
        <p:txBody>
          <a:bodyPr/>
          <a:lstStyle/>
          <a:p>
            <a:pPr>
              <a:lnSpc>
                <a:spcPct val="120000"/>
              </a:lnSpc>
            </a:pPr>
            <a:r>
              <a:rPr lang="zh-CN" altLang="en-US" sz="2800" b="0" dirty="0"/>
              <a:t>通过查阅各种现有情报资料，据此寻找新顾客的方法。</a:t>
            </a:r>
          </a:p>
          <a:p>
            <a:pPr>
              <a:lnSpc>
                <a:spcPct val="120000"/>
              </a:lnSpc>
            </a:pPr>
            <a:r>
              <a:rPr lang="zh-CN" altLang="en-US" sz="2800" b="0" dirty="0"/>
              <a:t>可供查阅的资料：</a:t>
            </a:r>
          </a:p>
          <a:p>
            <a:pPr lvl="1">
              <a:lnSpc>
                <a:spcPct val="120000"/>
              </a:lnSpc>
            </a:pPr>
            <a:r>
              <a:rPr lang="zh-CN" altLang="en-US" sz="2400" b="0" dirty="0"/>
              <a:t>政府报告和统计资料</a:t>
            </a:r>
          </a:p>
          <a:p>
            <a:pPr lvl="1">
              <a:lnSpc>
                <a:spcPct val="120000"/>
              </a:lnSpc>
            </a:pPr>
            <a:r>
              <a:rPr lang="zh-CN" altLang="en-US" sz="2400" b="0" dirty="0"/>
              <a:t>各种年鉴、工商企业名录、商标公告</a:t>
            </a:r>
          </a:p>
          <a:p>
            <a:pPr lvl="1">
              <a:lnSpc>
                <a:spcPct val="120000"/>
              </a:lnSpc>
            </a:pPr>
            <a:r>
              <a:rPr lang="zh-CN" altLang="en-US" sz="2400" b="0" dirty="0"/>
              <a:t>各种专业团体的会员名册</a:t>
            </a:r>
          </a:p>
          <a:p>
            <a:pPr lvl="1">
              <a:lnSpc>
                <a:spcPct val="120000"/>
              </a:lnSpc>
            </a:pPr>
            <a:r>
              <a:rPr lang="zh-CN" altLang="en-US" sz="2400" b="0" dirty="0"/>
              <a:t>各种信息快报杂志</a:t>
            </a:r>
          </a:p>
          <a:p>
            <a:pPr lvl="1">
              <a:lnSpc>
                <a:spcPct val="120000"/>
              </a:lnSpc>
            </a:pPr>
            <a:r>
              <a:rPr lang="zh-CN" altLang="en-US" sz="2400" b="0" dirty="0"/>
              <a:t>电话簿等</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5.</a:t>
            </a:r>
            <a:r>
              <a:rPr lang="zh-CN" altLang="zh-CN" dirty="0"/>
              <a:t>交叉销售</a:t>
            </a:r>
            <a:r>
              <a:rPr lang="zh-CN" altLang="zh-CN" dirty="0" smtClean="0"/>
              <a:t>法</a:t>
            </a:r>
            <a:endParaRPr lang="zh-CN" altLang="en-US" dirty="0"/>
          </a:p>
        </p:txBody>
      </p:sp>
      <p:sp>
        <p:nvSpPr>
          <p:cNvPr id="3" name="内容占位符 2"/>
          <p:cNvSpPr>
            <a:spLocks noGrp="1"/>
          </p:cNvSpPr>
          <p:nvPr>
            <p:ph idx="1"/>
          </p:nvPr>
        </p:nvSpPr>
        <p:spPr/>
        <p:txBody>
          <a:bodyPr/>
          <a:lstStyle/>
          <a:p>
            <a:r>
              <a:rPr lang="zh-CN" altLang="zh-CN" dirty="0" smtClean="0"/>
              <a:t>交叉</a:t>
            </a:r>
            <a:r>
              <a:rPr lang="zh-CN" altLang="zh-CN" dirty="0"/>
              <a:t>销售法就是销售人员与具有非竞争关系的产品销售人员结成合作伙伴，从合作伙伴那儿取得新的顾客名单</a:t>
            </a:r>
            <a:r>
              <a:rPr lang="zh-CN" altLang="zh-CN" dirty="0" smtClean="0"/>
              <a:t>。</a:t>
            </a:r>
            <a:endParaRPr lang="en-US" altLang="zh-CN" dirty="0" smtClean="0"/>
          </a:p>
          <a:p>
            <a:pPr lvl="1"/>
            <a:r>
              <a:rPr lang="zh-CN" altLang="zh-CN" dirty="0" smtClean="0">
                <a:latin typeface="楷体" pitchFamily="49" charset="-122"/>
                <a:ea typeface="楷体" pitchFamily="49" charset="-122"/>
              </a:rPr>
              <a:t>产品</a:t>
            </a:r>
            <a:r>
              <a:rPr lang="zh-CN" altLang="zh-CN" dirty="0">
                <a:latin typeface="楷体" pitchFamily="49" charset="-122"/>
                <a:ea typeface="楷体" pitchFamily="49" charset="-122"/>
              </a:rPr>
              <a:t>之间有两种关系：一种是替代性关系，就是竞争性关系，比如饮料和茶，华为手机和苹果手机等；另一种是非竞争关系，比如宝马车和高尔夫会员卡。非竞争关系的极致是互补关系，比如茶叶和茶杯，汽车和汽油等</a:t>
            </a:r>
            <a:r>
              <a:rPr lang="zh-CN" altLang="zh-CN" dirty="0"/>
              <a:t>。</a:t>
            </a:r>
          </a:p>
          <a:p>
            <a:r>
              <a:rPr lang="zh-CN" altLang="zh-CN" dirty="0"/>
              <a:t>具有非竞争关系的销售人员可以结成伙伴，交换顾客名单，迅速扩大销售对象。比如，信用卡销售人员经常和汽车销售人员交换名单，卖牙膏的和卖洗衣粉的一同开发超市、代理商等。</a:t>
            </a:r>
            <a:endParaRPr lang="zh-CN" altLang="en-US" dirty="0"/>
          </a:p>
        </p:txBody>
      </p:sp>
    </p:spTree>
    <p:extLst>
      <p:ext uri="{BB962C8B-B14F-4D97-AF65-F5344CB8AC3E}">
        <p14:creationId xmlns:p14="http://schemas.microsoft.com/office/powerpoint/2010/main" val="14517645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dirty="0" smtClean="0"/>
              <a:t>数</a:t>
            </a:r>
            <a:r>
              <a:rPr lang="zh-CN" altLang="zh-CN" sz="3200" dirty="0"/>
              <a:t>智时代寻找准顾客的新</a:t>
            </a:r>
            <a:r>
              <a:rPr lang="zh-CN" altLang="zh-CN" sz="3200" dirty="0" smtClean="0"/>
              <a:t>方法</a:t>
            </a:r>
            <a:endParaRPr lang="zh-CN" altLang="en-US" sz="3200" dirty="0"/>
          </a:p>
        </p:txBody>
      </p:sp>
      <p:sp>
        <p:nvSpPr>
          <p:cNvPr id="3" name="内容占位符 2"/>
          <p:cNvSpPr>
            <a:spLocks noGrp="1"/>
          </p:cNvSpPr>
          <p:nvPr>
            <p:ph idx="1"/>
          </p:nvPr>
        </p:nvSpPr>
        <p:spPr>
          <a:xfrm>
            <a:off x="539552" y="1196752"/>
            <a:ext cx="8147248" cy="4785395"/>
          </a:xfrm>
        </p:spPr>
        <p:txBody>
          <a:bodyPr>
            <a:normAutofit/>
          </a:bodyPr>
          <a:lstStyle/>
          <a:p>
            <a:r>
              <a:rPr lang="zh-CN" altLang="zh-CN" sz="2000" dirty="0" smtClean="0"/>
              <a:t>在</a:t>
            </a:r>
            <a:r>
              <a:rPr lang="zh-CN" altLang="zh-CN" sz="2000" dirty="0"/>
              <a:t>数字技术、人工智能以及移动互联网深度渗透的当下，推销人员寻找准顾客的方式正在发生了巨大变化，除了传统的线下寻找方法，数字化、智能化的寻找手段不断涌现。新的技术和平台为精准定位、高效触达潜在客户提供了可能，以下是几种切实可行的新方法。</a:t>
            </a:r>
          </a:p>
          <a:p>
            <a:pPr marL="490950" lvl="1" indent="0">
              <a:lnSpc>
                <a:spcPct val="150000"/>
              </a:lnSpc>
              <a:buNone/>
            </a:pPr>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社交媒体平台精准引流</a:t>
            </a:r>
          </a:p>
          <a:p>
            <a:pPr marL="490950" lvl="1" indent="0">
              <a:lnSpc>
                <a:spcPct val="150000"/>
              </a:lnSpc>
              <a:buNone/>
            </a:pPr>
            <a:r>
              <a:rPr lang="en-US" altLang="zh-CN" sz="2000" dirty="0">
                <a:latin typeface="微软雅黑" panose="020B0503020204020204" pitchFamily="34" charset="-122"/>
                <a:ea typeface="微软雅黑" panose="020B0503020204020204" pitchFamily="34" charset="-122"/>
              </a:rPr>
              <a:t>2.</a:t>
            </a:r>
            <a:r>
              <a:rPr lang="zh-CN" altLang="zh-CN" sz="2000" dirty="0">
                <a:latin typeface="微软雅黑" panose="020B0503020204020204" pitchFamily="34" charset="-122"/>
                <a:ea typeface="微软雅黑" panose="020B0503020204020204" pitchFamily="34" charset="-122"/>
              </a:rPr>
              <a:t>大数据分析与智能推荐</a:t>
            </a:r>
          </a:p>
          <a:p>
            <a:pPr marL="490950" lvl="1" indent="0">
              <a:lnSpc>
                <a:spcPct val="150000"/>
              </a:lnSpc>
              <a:buNone/>
            </a:pPr>
            <a:r>
              <a:rPr lang="en-US" altLang="zh-CN" sz="2000" dirty="0">
                <a:latin typeface="微软雅黑" panose="020B0503020204020204" pitchFamily="34" charset="-122"/>
                <a:ea typeface="微软雅黑" panose="020B0503020204020204" pitchFamily="34" charset="-122"/>
              </a:rPr>
              <a:t>3.</a:t>
            </a:r>
            <a:r>
              <a:rPr lang="zh-CN" altLang="zh-CN" sz="2000" dirty="0">
                <a:latin typeface="微软雅黑" panose="020B0503020204020204" pitchFamily="34" charset="-122"/>
                <a:ea typeface="微软雅黑" panose="020B0503020204020204" pitchFamily="34" charset="-122"/>
              </a:rPr>
              <a:t>直播带货与线上互动</a:t>
            </a:r>
          </a:p>
          <a:p>
            <a:pPr marL="490950" lvl="1" indent="0">
              <a:lnSpc>
                <a:spcPct val="150000"/>
              </a:lnSpc>
              <a:buNone/>
            </a:pPr>
            <a:r>
              <a:rPr lang="en-US" altLang="zh-CN" sz="2000" dirty="0">
                <a:latin typeface="微软雅黑" panose="020B0503020204020204" pitchFamily="34" charset="-122"/>
                <a:ea typeface="微软雅黑" panose="020B0503020204020204" pitchFamily="34" charset="-122"/>
              </a:rPr>
              <a:t>4.</a:t>
            </a:r>
            <a:r>
              <a:rPr lang="zh-CN" altLang="zh-CN" sz="2000" dirty="0">
                <a:latin typeface="微软雅黑" panose="020B0503020204020204" pitchFamily="34" charset="-122"/>
                <a:ea typeface="微软雅黑" panose="020B0503020204020204" pitchFamily="34" charset="-122"/>
              </a:rPr>
              <a:t>搜索引擎优化与关键词营销</a:t>
            </a:r>
            <a:r>
              <a:rPr lang="en-US" altLang="zh-CN" sz="2000" dirty="0">
                <a:latin typeface="微软雅黑" panose="020B0503020204020204" pitchFamily="34" charset="-122"/>
                <a:ea typeface="微软雅黑" panose="020B0503020204020204" pitchFamily="34" charset="-122"/>
              </a:rPr>
              <a:t>​</a:t>
            </a:r>
            <a:endParaRPr lang="zh-CN" altLang="zh-CN" sz="2000" dirty="0">
              <a:latin typeface="微软雅黑" panose="020B0503020204020204" pitchFamily="34" charset="-122"/>
              <a:ea typeface="微软雅黑" panose="020B0503020204020204" pitchFamily="34" charset="-122"/>
            </a:endParaRPr>
          </a:p>
          <a:p>
            <a:pPr marL="490950" lvl="1" indent="0">
              <a:lnSpc>
                <a:spcPct val="150000"/>
              </a:lnSpc>
              <a:buNone/>
            </a:pPr>
            <a:r>
              <a:rPr lang="en-US" altLang="zh-CN" sz="2000" dirty="0">
                <a:latin typeface="微软雅黑" panose="020B0503020204020204" pitchFamily="34" charset="-122"/>
                <a:ea typeface="微软雅黑" panose="020B0503020204020204" pitchFamily="34" charset="-122"/>
              </a:rPr>
              <a:t>5.</a:t>
            </a:r>
            <a:r>
              <a:rPr lang="zh-CN" altLang="zh-CN" sz="2000" dirty="0">
                <a:latin typeface="微软雅黑" panose="020B0503020204020204" pitchFamily="34" charset="-122"/>
                <a:ea typeface="微软雅黑" panose="020B0503020204020204" pitchFamily="34" charset="-122"/>
              </a:rPr>
              <a:t>线上社群运营与口碑裂变</a:t>
            </a:r>
            <a:r>
              <a:rPr lang="en-US" altLang="zh-CN" sz="2000" dirty="0">
                <a:latin typeface="微软雅黑" panose="020B0503020204020204" pitchFamily="34" charset="-122"/>
                <a:ea typeface="微软雅黑" panose="020B0503020204020204" pitchFamily="34" charset="-122"/>
              </a:rPr>
              <a:t>​</a:t>
            </a:r>
            <a:endParaRPr lang="zh-CN" altLang="zh-CN" sz="2000" dirty="0">
              <a:latin typeface="微软雅黑" panose="020B0503020204020204" pitchFamily="34" charset="-122"/>
              <a:ea typeface="微软雅黑" panose="020B0503020204020204" pitchFamily="34" charset="-122"/>
            </a:endParaRPr>
          </a:p>
          <a:p>
            <a:pPr marL="490950" lvl="1" indent="0">
              <a:lnSpc>
                <a:spcPct val="150000"/>
              </a:lnSpc>
              <a:buNone/>
            </a:pPr>
            <a:r>
              <a:rPr lang="en-US" altLang="zh-CN" sz="2000" dirty="0">
                <a:latin typeface="微软雅黑" panose="020B0503020204020204" pitchFamily="34" charset="-122"/>
                <a:ea typeface="微软雅黑" panose="020B0503020204020204" pitchFamily="34" charset="-122"/>
              </a:rPr>
              <a:t>6.</a:t>
            </a:r>
            <a:r>
              <a:rPr lang="zh-CN" altLang="zh-CN" sz="2000" dirty="0">
                <a:latin typeface="微软雅黑" panose="020B0503020204020204" pitchFamily="34" charset="-122"/>
                <a:ea typeface="微软雅黑" panose="020B0503020204020204" pitchFamily="34" charset="-122"/>
              </a:rPr>
              <a:t>短视频平台种草与达人合作</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534693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802" name="Rectangle 2"/>
          <p:cNvSpPr>
            <a:spLocks noGrp="1" noChangeArrowheads="1"/>
          </p:cNvSpPr>
          <p:nvPr>
            <p:ph type="title"/>
          </p:nvPr>
        </p:nvSpPr>
        <p:spPr>
          <a:solidFill>
            <a:schemeClr val="accent3">
              <a:lumMod val="20000"/>
              <a:lumOff val="80000"/>
            </a:schemeClr>
          </a:solidFill>
        </p:spPr>
        <p:txBody>
          <a:bodyPr/>
          <a:lstStyle/>
          <a:p>
            <a:r>
              <a:rPr lang="en-US" altLang="zh-CN" dirty="0"/>
              <a:t>9.2 </a:t>
            </a:r>
            <a:r>
              <a:rPr lang="zh-CN" altLang="en-US" dirty="0"/>
              <a:t>顾客资格鉴定</a:t>
            </a:r>
          </a:p>
        </p:txBody>
      </p:sp>
      <p:sp>
        <p:nvSpPr>
          <p:cNvPr id="588803" name="Rectangle 3"/>
          <p:cNvSpPr>
            <a:spLocks noGrp="1" noChangeArrowheads="1"/>
          </p:cNvSpPr>
          <p:nvPr>
            <p:ph idx="1"/>
          </p:nvPr>
        </p:nvSpPr>
        <p:spPr>
          <a:xfrm>
            <a:off x="304800" y="1981200"/>
            <a:ext cx="8458200" cy="4114800"/>
          </a:xfrm>
        </p:spPr>
        <p:txBody>
          <a:bodyPr/>
          <a:lstStyle/>
          <a:p>
            <a:pPr>
              <a:buFont typeface="Wingdings" pitchFamily="2" charset="2"/>
              <a:buNone/>
            </a:pPr>
            <a:r>
              <a:rPr lang="zh-CN" altLang="en-US" dirty="0"/>
              <a:t> </a:t>
            </a:r>
            <a:r>
              <a:rPr lang="zh-CN" altLang="en-US" sz="3200" dirty="0"/>
              <a:t>顾客 =  购买力 + 购买决策权+购买需求</a:t>
            </a:r>
          </a:p>
          <a:p>
            <a:pPr>
              <a:buFont typeface="Wingdings" pitchFamily="2" charset="2"/>
              <a:buNone/>
            </a:pPr>
            <a:r>
              <a:rPr lang="en-US" altLang="zh-CN" dirty="0"/>
              <a:t>(</a:t>
            </a:r>
            <a:r>
              <a:rPr lang="en-US" altLang="zh-CN" dirty="0">
                <a:solidFill>
                  <a:srgbClr val="660033"/>
                </a:solidFill>
              </a:rPr>
              <a:t>Man</a:t>
            </a:r>
            <a:r>
              <a:rPr lang="en-US" altLang="zh-CN" dirty="0"/>
              <a:t>)   </a:t>
            </a:r>
            <a:r>
              <a:rPr lang="zh-CN" altLang="en-US" dirty="0" smtClean="0"/>
              <a:t>　</a:t>
            </a:r>
            <a:r>
              <a:rPr lang="en-US" altLang="zh-CN" dirty="0" smtClean="0"/>
              <a:t>  </a:t>
            </a:r>
            <a:r>
              <a:rPr lang="en-US" altLang="zh-CN" dirty="0"/>
              <a:t>(</a:t>
            </a:r>
            <a:r>
              <a:rPr lang="en-US" altLang="zh-CN" dirty="0">
                <a:solidFill>
                  <a:srgbClr val="660033"/>
                </a:solidFill>
              </a:rPr>
              <a:t>M</a:t>
            </a:r>
            <a:r>
              <a:rPr lang="en-US" altLang="zh-CN" dirty="0"/>
              <a:t>oney)   </a:t>
            </a:r>
            <a:r>
              <a:rPr lang="zh-CN" altLang="en-US" dirty="0" smtClean="0"/>
              <a:t>　</a:t>
            </a:r>
            <a:r>
              <a:rPr lang="en-US" altLang="zh-CN" dirty="0" smtClean="0"/>
              <a:t>  </a:t>
            </a:r>
            <a:r>
              <a:rPr lang="en-US" altLang="zh-CN" dirty="0"/>
              <a:t>(</a:t>
            </a:r>
            <a:r>
              <a:rPr lang="en-US" altLang="zh-CN" dirty="0">
                <a:solidFill>
                  <a:srgbClr val="660033"/>
                </a:solidFill>
              </a:rPr>
              <a:t>A</a:t>
            </a:r>
            <a:r>
              <a:rPr lang="en-US" altLang="zh-CN" dirty="0"/>
              <a:t>uthority)     </a:t>
            </a:r>
            <a:r>
              <a:rPr lang="zh-CN" altLang="en-US" dirty="0" smtClean="0"/>
              <a:t>　</a:t>
            </a:r>
            <a:r>
              <a:rPr lang="en-US" altLang="zh-CN" dirty="0" smtClean="0"/>
              <a:t> </a:t>
            </a:r>
            <a:r>
              <a:rPr lang="en-US" altLang="zh-CN" dirty="0"/>
              <a:t>(</a:t>
            </a:r>
            <a:r>
              <a:rPr lang="en-US" altLang="zh-CN" dirty="0">
                <a:solidFill>
                  <a:srgbClr val="660033"/>
                </a:solidFill>
              </a:rPr>
              <a:t>N</a:t>
            </a:r>
            <a:r>
              <a:rPr lang="en-US" altLang="zh-CN" dirty="0"/>
              <a:t>eed)</a:t>
            </a:r>
          </a:p>
        </p:txBody>
      </p:sp>
      <p:sp>
        <p:nvSpPr>
          <p:cNvPr id="588804" name="AutoShape 4"/>
          <p:cNvSpPr>
            <a:spLocks noChangeArrowheads="1"/>
          </p:cNvSpPr>
          <p:nvPr/>
        </p:nvSpPr>
        <p:spPr bwMode="auto">
          <a:xfrm>
            <a:off x="457200" y="3886200"/>
            <a:ext cx="2667000" cy="1371600"/>
          </a:xfrm>
          <a:prstGeom prst="wedgeRoundRectCallout">
            <a:avLst>
              <a:gd name="adj1" fmla="val 32560"/>
              <a:gd name="adj2" fmla="val -101389"/>
              <a:gd name="adj3" fmla="val 16667"/>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pPr>
              <a:spcBef>
                <a:spcPct val="50000"/>
              </a:spcBef>
              <a:buFont typeface="Wingdings" pitchFamily="2" charset="2"/>
              <a:buChar char="Ø"/>
            </a:pPr>
            <a:r>
              <a:rPr lang="zh-CN" altLang="en-US" sz="2400" b="1">
                <a:solidFill>
                  <a:srgbClr val="FFFF66"/>
                </a:solidFill>
              </a:rPr>
              <a:t>现有支付能力</a:t>
            </a:r>
          </a:p>
          <a:p>
            <a:pPr>
              <a:spcBef>
                <a:spcPct val="50000"/>
              </a:spcBef>
              <a:buFont typeface="Wingdings" pitchFamily="2" charset="2"/>
              <a:buChar char="Ø"/>
            </a:pPr>
            <a:r>
              <a:rPr lang="zh-CN" altLang="en-US" sz="2400" b="1">
                <a:solidFill>
                  <a:srgbClr val="FFFF66"/>
                </a:solidFill>
              </a:rPr>
              <a:t>潜在支付能力</a:t>
            </a:r>
          </a:p>
        </p:txBody>
      </p:sp>
      <p:sp>
        <p:nvSpPr>
          <p:cNvPr id="588805" name="AutoShape 5"/>
          <p:cNvSpPr>
            <a:spLocks noChangeArrowheads="1"/>
          </p:cNvSpPr>
          <p:nvPr/>
        </p:nvSpPr>
        <p:spPr bwMode="auto">
          <a:xfrm rot="10981526">
            <a:off x="6019800" y="4038600"/>
            <a:ext cx="2667000" cy="1981200"/>
          </a:xfrm>
          <a:prstGeom prst="wedgeRoundRectCallout">
            <a:avLst>
              <a:gd name="adj1" fmla="val 14424"/>
              <a:gd name="adj2" fmla="val 93439"/>
              <a:gd name="adj3" fmla="val 16667"/>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tIns="0"/>
          <a:lstStyle/>
          <a:p>
            <a:endParaRPr lang="zh-CN" altLang="en-US"/>
          </a:p>
        </p:txBody>
      </p:sp>
      <p:sp>
        <p:nvSpPr>
          <p:cNvPr id="588806" name="AutoShape 6"/>
          <p:cNvSpPr>
            <a:spLocks noChangeArrowheads="1"/>
          </p:cNvSpPr>
          <p:nvPr/>
        </p:nvSpPr>
        <p:spPr bwMode="auto">
          <a:xfrm rot="10800000">
            <a:off x="3429000" y="3581400"/>
            <a:ext cx="2133600" cy="2133600"/>
          </a:xfrm>
          <a:prstGeom prst="wedgeRoundRectCallout">
            <a:avLst>
              <a:gd name="adj1" fmla="val -5361"/>
              <a:gd name="adj2" fmla="val 79537"/>
              <a:gd name="adj3" fmla="val 16667"/>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tIns="0"/>
          <a:lstStyle/>
          <a:p>
            <a:endParaRPr lang="zh-CN" altLang="en-US"/>
          </a:p>
        </p:txBody>
      </p:sp>
      <p:sp>
        <p:nvSpPr>
          <p:cNvPr id="588807" name="Text Box 7"/>
          <p:cNvSpPr txBox="1">
            <a:spLocks noChangeArrowheads="1"/>
          </p:cNvSpPr>
          <p:nvPr/>
        </p:nvSpPr>
        <p:spPr bwMode="auto">
          <a:xfrm>
            <a:off x="3581400" y="3962400"/>
            <a:ext cx="1752600" cy="1597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spAutoFit/>
          </a:bodyPr>
          <a:lstStyle/>
          <a:p>
            <a:pPr algn="l"/>
            <a:r>
              <a:rPr lang="zh-CN" altLang="en-US" sz="2400" b="1" dirty="0">
                <a:solidFill>
                  <a:srgbClr val="FFFF66"/>
                </a:solidFill>
              </a:rPr>
              <a:t>识别真正的决策者，</a:t>
            </a:r>
          </a:p>
          <a:p>
            <a:pPr algn="l"/>
            <a:r>
              <a:rPr lang="zh-CN" altLang="en-US" sz="2400" b="1" dirty="0">
                <a:solidFill>
                  <a:srgbClr val="FFFF66"/>
                </a:solidFill>
              </a:rPr>
              <a:t>提高推销的效率</a:t>
            </a:r>
          </a:p>
        </p:txBody>
      </p:sp>
      <p:sp>
        <p:nvSpPr>
          <p:cNvPr id="588808" name="Text Box 8"/>
          <p:cNvSpPr txBox="1">
            <a:spLocks noChangeArrowheads="1"/>
          </p:cNvSpPr>
          <p:nvPr/>
        </p:nvSpPr>
        <p:spPr bwMode="auto">
          <a:xfrm>
            <a:off x="5867400" y="4267200"/>
            <a:ext cx="2720975" cy="1745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spAutoFit/>
          </a:bodyPr>
          <a:lstStyle/>
          <a:p>
            <a:pPr>
              <a:buFont typeface="Wingdings" pitchFamily="2" charset="2"/>
              <a:buChar char="Ø"/>
            </a:pPr>
            <a:r>
              <a:rPr lang="zh-CN" altLang="en-US" sz="2400" b="1" dirty="0">
                <a:solidFill>
                  <a:srgbClr val="FFFF66"/>
                </a:solidFill>
              </a:rPr>
              <a:t>识别顾客需求</a:t>
            </a:r>
          </a:p>
          <a:p>
            <a:pPr>
              <a:buFont typeface="Wingdings" pitchFamily="2" charset="2"/>
              <a:buChar char="Ø"/>
            </a:pPr>
            <a:r>
              <a:rPr lang="zh-CN" altLang="en-US" sz="2400" b="1" dirty="0">
                <a:solidFill>
                  <a:srgbClr val="FFFF66"/>
                </a:solidFill>
              </a:rPr>
              <a:t>发掘顾客未认</a:t>
            </a:r>
          </a:p>
          <a:p>
            <a:pPr>
              <a:buFont typeface="Wingdings" pitchFamily="2" charset="2"/>
              <a:buNone/>
            </a:pPr>
            <a:r>
              <a:rPr lang="zh-CN" altLang="en-US" sz="2400" b="1" dirty="0">
                <a:solidFill>
                  <a:srgbClr val="FFFF66"/>
                </a:solidFill>
              </a:rPr>
              <a:t>识到的需求</a:t>
            </a:r>
          </a:p>
          <a:p>
            <a:pPr>
              <a:buFont typeface="Wingdings" pitchFamily="2" charset="2"/>
              <a:buChar char="Ø"/>
            </a:pPr>
            <a:r>
              <a:rPr lang="zh-CN" altLang="en-US" sz="2400" b="1" dirty="0">
                <a:solidFill>
                  <a:srgbClr val="FFFF66"/>
                </a:solidFill>
              </a:rPr>
              <a:t>创造需要</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accent3">
              <a:lumMod val="40000"/>
              <a:lumOff val="60000"/>
            </a:schemeClr>
          </a:solidFill>
        </p:spPr>
        <p:txBody>
          <a:bodyPr>
            <a:normAutofit/>
          </a:bodyPr>
          <a:lstStyle/>
          <a:p>
            <a:r>
              <a:rPr lang="en-US" altLang="zh-CN" dirty="0"/>
              <a:t>9.3 </a:t>
            </a:r>
            <a:r>
              <a:rPr lang="zh-CN" altLang="zh-CN" dirty="0"/>
              <a:t>组织市场特征与客户开发</a:t>
            </a:r>
            <a:r>
              <a:rPr lang="zh-CN" altLang="zh-CN" dirty="0" smtClean="0"/>
              <a:t>策略</a:t>
            </a:r>
            <a:endParaRPr lang="zh-CN" altLang="en-US" dirty="0"/>
          </a:p>
        </p:txBody>
      </p:sp>
      <p:sp>
        <p:nvSpPr>
          <p:cNvPr id="3" name="内容占位符 2"/>
          <p:cNvSpPr>
            <a:spLocks noGrp="1"/>
          </p:cNvSpPr>
          <p:nvPr>
            <p:ph idx="1"/>
          </p:nvPr>
        </p:nvSpPr>
        <p:spPr>
          <a:xfrm>
            <a:off x="539552" y="1340769"/>
            <a:ext cx="8147248" cy="2520280"/>
          </a:xfrm>
        </p:spPr>
        <p:txBody>
          <a:bodyPr>
            <a:normAutofit fontScale="92500" lnSpcReduction="10000"/>
          </a:bodyPr>
          <a:lstStyle/>
          <a:p>
            <a:pPr marL="90900" indent="0">
              <a:buNone/>
            </a:pPr>
            <a:r>
              <a:rPr lang="en-US" altLang="zh-CN" sz="2800" b="1" dirty="0" smtClean="0">
                <a:solidFill>
                  <a:srgbClr val="660033"/>
                </a:solidFill>
              </a:rPr>
              <a:t>9.3.1 </a:t>
            </a:r>
            <a:r>
              <a:rPr lang="zh-CN" altLang="zh-CN" sz="2800" b="1" dirty="0">
                <a:solidFill>
                  <a:srgbClr val="660033"/>
                </a:solidFill>
              </a:rPr>
              <a:t>组织市场的概念与构成</a:t>
            </a:r>
            <a:endParaRPr lang="zh-CN" altLang="zh-CN" sz="2800" dirty="0">
              <a:solidFill>
                <a:srgbClr val="660033"/>
              </a:solidFill>
            </a:endParaRPr>
          </a:p>
          <a:p>
            <a:r>
              <a:rPr lang="zh-CN" altLang="zh-CN" sz="2000" dirty="0"/>
              <a:t>组织市场是指以各种组织为购买单位的购买者所构成的市场。这些组织包括企业、中间商、政府机构、非营利组织等，它们购买产品或服务的目的是为了满足自身生产运营和发展的需求，而不是为了个人或家庭消费</a:t>
            </a:r>
            <a:r>
              <a:rPr lang="zh-CN" altLang="zh-CN" sz="2000" dirty="0" smtClean="0"/>
              <a:t>。</a:t>
            </a:r>
            <a:endParaRPr lang="en-US" altLang="zh-CN" sz="2000" dirty="0" smtClean="0"/>
          </a:p>
          <a:p>
            <a:r>
              <a:rPr lang="zh-CN" altLang="zh-CN" sz="2000" dirty="0" smtClean="0"/>
              <a:t>与</a:t>
            </a:r>
            <a:r>
              <a:rPr lang="zh-CN" altLang="zh-CN" sz="2000" dirty="0"/>
              <a:t>消费者市场相比较，组织市场的购买行为具有明确的商业目的，购买决策过程更为复杂，且购买规模通常较大</a:t>
            </a:r>
            <a:r>
              <a:rPr lang="zh-CN" altLang="zh-CN" sz="2000" dirty="0" smtClean="0"/>
              <a:t>。</a:t>
            </a:r>
            <a:endParaRPr lang="en-US" altLang="zh-CN" sz="2000" dirty="0" smtClean="0"/>
          </a:p>
          <a:p>
            <a:r>
              <a:rPr lang="zh-CN" altLang="zh-CN" sz="2000" dirty="0" smtClean="0"/>
              <a:t>组织</a:t>
            </a:r>
            <a:r>
              <a:rPr lang="zh-CN" altLang="zh-CN" sz="2000" dirty="0"/>
              <a:t>市场通常由以下</a:t>
            </a:r>
            <a:r>
              <a:rPr lang="en-US" altLang="zh-CN" sz="2000" dirty="0"/>
              <a:t>4</a:t>
            </a:r>
            <a:r>
              <a:rPr lang="zh-CN" altLang="zh-CN" sz="2000" dirty="0"/>
              <a:t>个方面的市场构成。</a:t>
            </a:r>
          </a:p>
          <a:p>
            <a:endParaRPr lang="zh-CN" altLang="en-US" dirty="0"/>
          </a:p>
        </p:txBody>
      </p:sp>
      <p:graphicFrame>
        <p:nvGraphicFramePr>
          <p:cNvPr id="5" name="图示 4"/>
          <p:cNvGraphicFramePr/>
          <p:nvPr>
            <p:extLst>
              <p:ext uri="{D42A27DB-BD31-4B8C-83A1-F6EECF244321}">
                <p14:modId xmlns:p14="http://schemas.microsoft.com/office/powerpoint/2010/main" val="585212664"/>
              </p:ext>
            </p:extLst>
          </p:nvPr>
        </p:nvGraphicFramePr>
        <p:xfrm>
          <a:off x="1043608" y="4077072"/>
          <a:ext cx="7128792" cy="22322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867633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dirty="0"/>
              <a:t>9.3.2 </a:t>
            </a:r>
            <a:r>
              <a:rPr lang="zh-CN" altLang="zh-CN" dirty="0"/>
              <a:t>组织市场的</a:t>
            </a:r>
            <a:r>
              <a:rPr lang="zh-CN" altLang="zh-CN" dirty="0" smtClean="0"/>
              <a:t>特征</a:t>
            </a:r>
            <a:endParaRPr lang="zh-CN" altLang="en-US" dirty="0"/>
          </a:p>
        </p:txBody>
      </p:sp>
      <p:sp>
        <p:nvSpPr>
          <p:cNvPr id="3" name="内容占位符 2"/>
          <p:cNvSpPr>
            <a:spLocks noGrp="1"/>
          </p:cNvSpPr>
          <p:nvPr>
            <p:ph idx="1"/>
          </p:nvPr>
        </p:nvSpPr>
        <p:spPr>
          <a:xfrm>
            <a:off x="996752" y="1340768"/>
            <a:ext cx="8147248" cy="4785395"/>
          </a:xfrm>
        </p:spPr>
        <p:txBody>
          <a:bodyPr/>
          <a:lstStyle/>
          <a:p>
            <a:pPr marL="90900" indent="0">
              <a:lnSpc>
                <a:spcPct val="150000"/>
              </a:lnSpc>
              <a:buNone/>
            </a:pPr>
            <a:r>
              <a:rPr lang="en-US" altLang="zh-CN" dirty="0" smtClean="0"/>
              <a:t>1</a:t>
            </a:r>
            <a:r>
              <a:rPr lang="en-US" altLang="zh-CN" dirty="0"/>
              <a:t>.</a:t>
            </a:r>
            <a:r>
              <a:rPr lang="zh-CN" altLang="zh-CN" dirty="0"/>
              <a:t>购买者数量少，但购买规模大</a:t>
            </a:r>
          </a:p>
          <a:p>
            <a:pPr marL="90900" indent="0">
              <a:lnSpc>
                <a:spcPct val="150000"/>
              </a:lnSpc>
              <a:buNone/>
            </a:pPr>
            <a:r>
              <a:rPr lang="en-US" altLang="zh-CN" dirty="0"/>
              <a:t>2.</a:t>
            </a:r>
            <a:r>
              <a:rPr lang="zh-CN" altLang="zh-CN" dirty="0"/>
              <a:t>购买决策复杂，且参与人员多</a:t>
            </a:r>
          </a:p>
          <a:p>
            <a:pPr marL="90900" indent="0">
              <a:lnSpc>
                <a:spcPct val="150000"/>
              </a:lnSpc>
              <a:buNone/>
            </a:pPr>
            <a:r>
              <a:rPr lang="en-US" altLang="zh-CN" dirty="0"/>
              <a:t>3.</a:t>
            </a:r>
            <a:r>
              <a:rPr lang="zh-CN" altLang="zh-CN" dirty="0"/>
              <a:t>购买决策受众多因素影响，且决策程序严格</a:t>
            </a:r>
          </a:p>
          <a:p>
            <a:pPr marL="90900" indent="0">
              <a:lnSpc>
                <a:spcPct val="150000"/>
              </a:lnSpc>
              <a:buNone/>
            </a:pPr>
            <a:r>
              <a:rPr lang="en-US" altLang="zh-CN" dirty="0"/>
              <a:t>4.</a:t>
            </a:r>
            <a:r>
              <a:rPr lang="zh-CN" altLang="zh-CN" dirty="0"/>
              <a:t>需求具有派生性和波动性</a:t>
            </a:r>
          </a:p>
          <a:p>
            <a:pPr marL="90900" indent="0">
              <a:lnSpc>
                <a:spcPct val="150000"/>
              </a:lnSpc>
              <a:buNone/>
            </a:pPr>
            <a:r>
              <a:rPr lang="en-US" altLang="zh-CN" dirty="0"/>
              <a:t>5.</a:t>
            </a:r>
            <a:r>
              <a:rPr lang="zh-CN" altLang="zh-CN" dirty="0"/>
              <a:t>供需双方关系密切，且长期稳定</a:t>
            </a:r>
            <a:endParaRPr lang="zh-CN" altLang="en-US" dirty="0"/>
          </a:p>
        </p:txBody>
      </p:sp>
      <p:sp>
        <p:nvSpPr>
          <p:cNvPr id="4" name="矩形 3"/>
          <p:cNvSpPr/>
          <p:nvPr/>
        </p:nvSpPr>
        <p:spPr>
          <a:xfrm>
            <a:off x="1403648" y="5229200"/>
            <a:ext cx="5688632" cy="646331"/>
          </a:xfrm>
          <a:prstGeom prst="rect">
            <a:avLst/>
          </a:prstGeom>
          <a:solidFill>
            <a:schemeClr val="accent5">
              <a:lumMod val="40000"/>
              <a:lumOff val="60000"/>
            </a:schemeClr>
          </a:solidFill>
        </p:spPr>
        <p:txBody>
          <a:bodyPr wrap="square">
            <a:spAutoFit/>
          </a:bodyPr>
          <a:lstStyle/>
          <a:p>
            <a:r>
              <a:rPr lang="zh-CN" altLang="zh-CN" b="1" dirty="0">
                <a:solidFill>
                  <a:schemeClr val="tx1"/>
                </a:solidFill>
                <a:latin typeface="楷体" panose="02010609060101010101" pitchFamily="49" charset="-122"/>
                <a:ea typeface="楷体" panose="02010609060101010101" pitchFamily="49" charset="-122"/>
              </a:rPr>
              <a:t>【阅读拓展】《中华人民共和国政府采购法》规定的政府采购方式（二维码链接）</a:t>
            </a:r>
            <a:endParaRPr lang="zh-CN" altLang="zh-CN"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1675612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dirty="0"/>
              <a:t>9.3.3 </a:t>
            </a:r>
            <a:r>
              <a:rPr lang="zh-CN" altLang="zh-CN" dirty="0"/>
              <a:t>组织市场客户开发</a:t>
            </a:r>
            <a:r>
              <a:rPr lang="zh-CN" altLang="zh-CN" dirty="0" smtClean="0"/>
              <a:t>策略</a:t>
            </a:r>
            <a:endParaRPr lang="zh-CN" altLang="en-US" dirty="0"/>
          </a:p>
        </p:txBody>
      </p:sp>
      <p:sp>
        <p:nvSpPr>
          <p:cNvPr id="3" name="内容占位符 2"/>
          <p:cNvSpPr>
            <a:spLocks noGrp="1"/>
          </p:cNvSpPr>
          <p:nvPr>
            <p:ph idx="1"/>
          </p:nvPr>
        </p:nvSpPr>
        <p:spPr>
          <a:xfrm>
            <a:off x="467544" y="1124744"/>
            <a:ext cx="8352928" cy="5616624"/>
          </a:xfrm>
        </p:spPr>
        <p:txBody>
          <a:bodyPr>
            <a:normAutofit/>
          </a:bodyPr>
          <a:lstStyle/>
          <a:p>
            <a:r>
              <a:rPr lang="zh-CN" altLang="zh-CN" dirty="0" smtClean="0"/>
              <a:t>由于</a:t>
            </a:r>
            <a:r>
              <a:rPr lang="zh-CN" altLang="zh-CN" dirty="0"/>
              <a:t>组织市场的复杂性和专业性，推销人员需要运用多种策略和技巧，以有效接触潜在客户并建立合作关系。以下是几种常见的策略和技巧。</a:t>
            </a:r>
          </a:p>
          <a:p>
            <a:pPr marL="90900" indent="0">
              <a:lnSpc>
                <a:spcPct val="120000"/>
              </a:lnSpc>
              <a:spcBef>
                <a:spcPts val="600"/>
              </a:spcBef>
              <a:spcAft>
                <a:spcPts val="600"/>
              </a:spcAft>
              <a:buNone/>
            </a:pPr>
            <a:r>
              <a:rPr lang="en-US" altLang="zh-CN" sz="2600" b="1" dirty="0">
                <a:solidFill>
                  <a:srgbClr val="660033"/>
                </a:solidFill>
              </a:rPr>
              <a:t>1.</a:t>
            </a:r>
            <a:r>
              <a:rPr lang="zh-CN" altLang="zh-CN" sz="2600" b="1" dirty="0">
                <a:solidFill>
                  <a:srgbClr val="660033"/>
                </a:solidFill>
              </a:rPr>
              <a:t>邀请参观考察：增强信任与合作意愿</a:t>
            </a:r>
            <a:endParaRPr lang="zh-CN" altLang="zh-CN" sz="2600" dirty="0">
              <a:solidFill>
                <a:srgbClr val="660033"/>
              </a:solidFill>
            </a:endParaRPr>
          </a:p>
          <a:p>
            <a:r>
              <a:rPr lang="zh-CN" altLang="zh-CN" sz="2000" dirty="0"/>
              <a:t>邀请潜在客户参观企业的生产基地、研发中心或成功案例现场，是一种非常有效的开发客户的方法</a:t>
            </a:r>
            <a:r>
              <a:rPr lang="zh-CN" altLang="zh-CN" sz="2000" dirty="0" smtClean="0"/>
              <a:t>。</a:t>
            </a:r>
            <a:endParaRPr lang="en-US" altLang="zh-CN" sz="2000" dirty="0" smtClean="0"/>
          </a:p>
          <a:p>
            <a:pPr marL="490950" lvl="1" indent="0">
              <a:spcBef>
                <a:spcPts val="0"/>
              </a:spcBef>
              <a:buNone/>
            </a:pPr>
            <a:r>
              <a:rPr lang="zh-CN" altLang="zh-CN" sz="2000" b="1" dirty="0">
                <a:solidFill>
                  <a:srgbClr val="0033CC"/>
                </a:solidFill>
                <a:latin typeface="微软雅黑" pitchFamily="34" charset="-122"/>
                <a:ea typeface="微软雅黑" pitchFamily="34" charset="-122"/>
              </a:rPr>
              <a:t>（</a:t>
            </a:r>
            <a:r>
              <a:rPr lang="en-US" altLang="zh-CN" sz="2000" b="1" dirty="0">
                <a:solidFill>
                  <a:srgbClr val="0033CC"/>
                </a:solidFill>
                <a:latin typeface="微软雅黑" pitchFamily="34" charset="-122"/>
                <a:ea typeface="微软雅黑" pitchFamily="34" charset="-122"/>
              </a:rPr>
              <a:t>1</a:t>
            </a:r>
            <a:r>
              <a:rPr lang="zh-CN" altLang="zh-CN" sz="2000" b="1" dirty="0">
                <a:solidFill>
                  <a:srgbClr val="0033CC"/>
                </a:solidFill>
                <a:latin typeface="微软雅黑" pitchFamily="34" charset="-122"/>
                <a:ea typeface="微软雅黑" pitchFamily="34" charset="-122"/>
              </a:rPr>
              <a:t>）精心策划参观路线</a:t>
            </a:r>
            <a:r>
              <a:rPr lang="zh-CN" altLang="zh-CN" sz="1600" dirty="0">
                <a:latin typeface="微软雅黑" panose="020B0503020204020204" pitchFamily="34" charset="-122"/>
                <a:ea typeface="微软雅黑" panose="020B0503020204020204" pitchFamily="34" charset="-122"/>
              </a:rPr>
              <a:t>：根据客户的关注点和需求，设计一条能够充分展示企业优势的参观路线。例如，如果客户对生产工艺感兴趣，可以重点安排参观生产车间；如果客户关注技术创新，可以安排参观研发中心。在参观过程中，安排熟悉业务的专业人员进行讲解，确保客户能够充分理解所见内容的意义和价值。</a:t>
            </a:r>
          </a:p>
          <a:p>
            <a:pPr marL="490950" lvl="1" indent="0">
              <a:lnSpc>
                <a:spcPct val="120000"/>
              </a:lnSpc>
              <a:spcBef>
                <a:spcPts val="0"/>
              </a:spcBef>
              <a:buNone/>
            </a:pPr>
            <a:r>
              <a:rPr lang="zh-CN" altLang="zh-CN" sz="2000" b="1" dirty="0">
                <a:solidFill>
                  <a:srgbClr val="0033CC"/>
                </a:solidFill>
                <a:latin typeface="微软雅黑" pitchFamily="34" charset="-122"/>
                <a:ea typeface="微软雅黑" pitchFamily="34" charset="-122"/>
              </a:rPr>
              <a:t>（</a:t>
            </a:r>
            <a:r>
              <a:rPr lang="en-US" altLang="zh-CN" sz="2000" b="1" dirty="0">
                <a:solidFill>
                  <a:srgbClr val="0033CC"/>
                </a:solidFill>
                <a:latin typeface="微软雅黑" pitchFamily="34" charset="-122"/>
                <a:ea typeface="微软雅黑" pitchFamily="34" charset="-122"/>
              </a:rPr>
              <a:t>2</a:t>
            </a:r>
            <a:r>
              <a:rPr lang="zh-CN" altLang="zh-CN" sz="2000" b="1" dirty="0">
                <a:solidFill>
                  <a:srgbClr val="0033CC"/>
                </a:solidFill>
                <a:latin typeface="微软雅黑" pitchFamily="34" charset="-122"/>
                <a:ea typeface="微软雅黑" pitchFamily="34" charset="-122"/>
              </a:rPr>
              <a:t>）展示成功案例</a:t>
            </a:r>
            <a:r>
              <a:rPr lang="zh-CN" altLang="zh-CN" sz="1600" dirty="0">
                <a:latin typeface="微软雅黑" panose="020B0503020204020204" pitchFamily="34" charset="-122"/>
                <a:ea typeface="微软雅黑" panose="020B0503020204020204" pitchFamily="34" charset="-122"/>
              </a:rPr>
              <a:t>：安排客户参观一些与目标客户类似的成功案例现场，让客户直观感受到合作后的实际效果。这不仅可以增强客户的信心，还可以为双方的合作提供参考。</a:t>
            </a:r>
          </a:p>
          <a:p>
            <a:pPr marL="490950" lvl="1" indent="0">
              <a:lnSpc>
                <a:spcPct val="120000"/>
              </a:lnSpc>
              <a:spcBef>
                <a:spcPts val="0"/>
              </a:spcBef>
              <a:buNone/>
            </a:pPr>
            <a:r>
              <a:rPr lang="zh-CN" altLang="zh-CN" sz="2000" b="1" dirty="0">
                <a:solidFill>
                  <a:srgbClr val="0033CC"/>
                </a:solidFill>
                <a:latin typeface="微软雅黑" pitchFamily="34" charset="-122"/>
                <a:ea typeface="微软雅黑" pitchFamily="34" charset="-122"/>
              </a:rPr>
              <a:t>（</a:t>
            </a:r>
            <a:r>
              <a:rPr lang="en-US" altLang="zh-CN" sz="2000" b="1" dirty="0">
                <a:solidFill>
                  <a:srgbClr val="0033CC"/>
                </a:solidFill>
                <a:latin typeface="微软雅黑" pitchFamily="34" charset="-122"/>
                <a:ea typeface="微软雅黑" pitchFamily="34" charset="-122"/>
              </a:rPr>
              <a:t>3</a:t>
            </a:r>
            <a:r>
              <a:rPr lang="zh-CN" altLang="zh-CN" sz="2000" b="1" dirty="0">
                <a:solidFill>
                  <a:srgbClr val="0033CC"/>
                </a:solidFill>
                <a:latin typeface="微软雅黑" pitchFamily="34" charset="-122"/>
                <a:ea typeface="微软雅黑" pitchFamily="34" charset="-122"/>
              </a:rPr>
              <a:t>）提供个性化体验</a:t>
            </a:r>
            <a:r>
              <a:rPr lang="zh-CN" altLang="zh-CN" sz="1600" dirty="0">
                <a:latin typeface="微软雅黑" panose="020B0503020204020204" pitchFamily="34" charset="-122"/>
                <a:ea typeface="微软雅黑" panose="020B0503020204020204" pitchFamily="34" charset="-122"/>
              </a:rPr>
              <a:t>：根据客户的行业背景和特定需求，提供个性化的参观体验。例如，为客户安排与同行业客户的交流机会，或者展示针对客户行业的定制化解决方案。</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127455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404664"/>
            <a:ext cx="8147248" cy="850106"/>
          </a:xfrm>
        </p:spPr>
        <p:txBody>
          <a:bodyPr>
            <a:noAutofit/>
          </a:bodyPr>
          <a:lstStyle/>
          <a:p>
            <a:r>
              <a:rPr lang="en-US" altLang="zh-CN" sz="2800" dirty="0"/>
              <a:t>2. </a:t>
            </a:r>
            <a:r>
              <a:rPr lang="zh-CN" altLang="zh-CN" sz="2800" dirty="0"/>
              <a:t>举办或参与商务活动：拓展人脉与品牌</a:t>
            </a:r>
            <a:r>
              <a:rPr lang="zh-CN" altLang="zh-CN" sz="2800" dirty="0" smtClean="0"/>
              <a:t>知名度</a:t>
            </a:r>
            <a:endParaRPr lang="zh-CN" altLang="en-US" sz="2800" dirty="0"/>
          </a:p>
        </p:txBody>
      </p:sp>
      <p:sp>
        <p:nvSpPr>
          <p:cNvPr id="3" name="内容占位符 2"/>
          <p:cNvSpPr>
            <a:spLocks noGrp="1"/>
          </p:cNvSpPr>
          <p:nvPr>
            <p:ph idx="1"/>
          </p:nvPr>
        </p:nvSpPr>
        <p:spPr>
          <a:xfrm>
            <a:off x="683568" y="1196752"/>
            <a:ext cx="8147248" cy="5328592"/>
          </a:xfrm>
        </p:spPr>
        <p:txBody>
          <a:bodyPr>
            <a:normAutofit/>
          </a:bodyPr>
          <a:lstStyle/>
          <a:p>
            <a:pPr marL="90900" indent="0">
              <a:buNone/>
            </a:pPr>
            <a:r>
              <a:rPr lang="zh-CN" altLang="zh-CN" sz="2000" b="1" dirty="0">
                <a:solidFill>
                  <a:srgbClr val="0033CC"/>
                </a:solidFill>
              </a:rPr>
              <a:t>（</a:t>
            </a:r>
            <a:r>
              <a:rPr lang="en-US" altLang="zh-CN" sz="2000" b="1" dirty="0">
                <a:solidFill>
                  <a:srgbClr val="0033CC"/>
                </a:solidFill>
              </a:rPr>
              <a:t>1</a:t>
            </a:r>
            <a:r>
              <a:rPr lang="zh-CN" altLang="zh-CN" sz="2000" b="1" dirty="0">
                <a:solidFill>
                  <a:srgbClr val="0033CC"/>
                </a:solidFill>
              </a:rPr>
              <a:t>）选择合适的商务活动</a:t>
            </a:r>
            <a:r>
              <a:rPr lang="zh-CN" altLang="zh-CN" sz="2000" dirty="0"/>
              <a:t>：根据企业的目标客户群体和行业定位，选择与企业业务相关的商务活动。例如，如果企业专注于高端制造业，可以选择参加国际工业展会；如果企业服务于特定行业，可以选择参加该行业的专业研讨会。</a:t>
            </a:r>
          </a:p>
          <a:p>
            <a:pPr marL="90900" indent="0">
              <a:buNone/>
            </a:pPr>
            <a:r>
              <a:rPr lang="zh-CN" altLang="zh-CN" sz="2000" b="1" dirty="0">
                <a:solidFill>
                  <a:srgbClr val="0033CC"/>
                </a:solidFill>
              </a:rPr>
              <a:t>（</a:t>
            </a:r>
            <a:r>
              <a:rPr lang="en-US" altLang="zh-CN" sz="2000" b="1" dirty="0">
                <a:solidFill>
                  <a:srgbClr val="0033CC"/>
                </a:solidFill>
              </a:rPr>
              <a:t>2</a:t>
            </a:r>
            <a:r>
              <a:rPr lang="zh-CN" altLang="zh-CN" sz="2000" b="1" dirty="0">
                <a:solidFill>
                  <a:srgbClr val="0033CC"/>
                </a:solidFill>
              </a:rPr>
              <a:t>）精心准备展示内容</a:t>
            </a:r>
            <a:r>
              <a:rPr lang="zh-CN" altLang="zh-CN" sz="2000" dirty="0"/>
              <a:t>：提前准备高质量的展示内容，包括产品模型、宣传资料、演示视频等，确保能够吸引潜在客户的关注。</a:t>
            </a:r>
          </a:p>
          <a:p>
            <a:pPr marL="90900" indent="0">
              <a:buNone/>
            </a:pPr>
            <a:r>
              <a:rPr lang="zh-CN" altLang="zh-CN" sz="2000" b="1" dirty="0">
                <a:solidFill>
                  <a:srgbClr val="0033CC"/>
                </a:solidFill>
              </a:rPr>
              <a:t>（</a:t>
            </a:r>
            <a:r>
              <a:rPr lang="en-US" altLang="zh-CN" sz="2000" b="1" dirty="0">
                <a:solidFill>
                  <a:srgbClr val="0033CC"/>
                </a:solidFill>
              </a:rPr>
              <a:t>3</a:t>
            </a:r>
            <a:r>
              <a:rPr lang="zh-CN" altLang="zh-CN" sz="2000" b="1" dirty="0">
                <a:solidFill>
                  <a:srgbClr val="0033CC"/>
                </a:solidFill>
              </a:rPr>
              <a:t>）积极参与交流互动</a:t>
            </a:r>
            <a:r>
              <a:rPr lang="zh-CN" altLang="zh-CN" sz="2000" dirty="0"/>
              <a:t>：在商务活动中，推销人员应积极参与各种交流环节，主动与潜在客户、行业专家和竞争对手进行沟通。通过交流，了解行业动态和客户需求，同时展示企业的专业形象和合作诚意。</a:t>
            </a:r>
          </a:p>
          <a:p>
            <a:pPr marL="90900" indent="0">
              <a:buNone/>
            </a:pPr>
            <a:r>
              <a:rPr lang="zh-CN" altLang="zh-CN" sz="2000" b="1" dirty="0">
                <a:solidFill>
                  <a:srgbClr val="0033CC"/>
                </a:solidFill>
              </a:rPr>
              <a:t>（</a:t>
            </a:r>
            <a:r>
              <a:rPr lang="en-US" altLang="zh-CN" sz="2000" b="1" dirty="0">
                <a:solidFill>
                  <a:srgbClr val="0033CC"/>
                </a:solidFill>
              </a:rPr>
              <a:t>4</a:t>
            </a:r>
            <a:r>
              <a:rPr lang="zh-CN" altLang="zh-CN" sz="2000" b="1" dirty="0">
                <a:solidFill>
                  <a:srgbClr val="0033CC"/>
                </a:solidFill>
              </a:rPr>
              <a:t>）跟进活动后的潜在客户</a:t>
            </a:r>
            <a:r>
              <a:rPr lang="zh-CN" altLang="zh-CN" sz="2000" dirty="0"/>
              <a:t>：商务活动结束后，推销人员应及时整理活动期间收集到的潜在客户信息，并进行跟进。通过电话、邮件或上门拜访等方式，与潜在客户保持联系，进一步了解客户需求，推动合作进程，将潜在客户转化为实际客户。</a:t>
            </a:r>
          </a:p>
          <a:p>
            <a:pPr marL="90900" indent="0">
              <a:buNone/>
            </a:pPr>
            <a:endParaRPr lang="zh-CN" altLang="en-US" dirty="0"/>
          </a:p>
        </p:txBody>
      </p:sp>
    </p:spTree>
    <p:extLst>
      <p:ext uri="{BB962C8B-B14F-4D97-AF65-F5344CB8AC3E}">
        <p14:creationId xmlns:p14="http://schemas.microsoft.com/office/powerpoint/2010/main" val="2943899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8994" name="Rectangle 2"/>
          <p:cNvSpPr>
            <a:spLocks noGrp="1" noChangeArrowheads="1"/>
          </p:cNvSpPr>
          <p:nvPr>
            <p:ph type="title"/>
          </p:nvPr>
        </p:nvSpPr>
        <p:spPr>
          <a:xfrm>
            <a:off x="685800" y="304800"/>
            <a:ext cx="7772400" cy="914400"/>
          </a:xfrm>
          <a:solidFill>
            <a:schemeClr val="accent3">
              <a:lumMod val="20000"/>
              <a:lumOff val="80000"/>
            </a:schemeClr>
          </a:solidFill>
        </p:spPr>
        <p:txBody>
          <a:bodyPr/>
          <a:lstStyle/>
          <a:p>
            <a:r>
              <a:rPr lang="en-US" altLang="zh-CN" dirty="0" smtClean="0"/>
              <a:t>7.1</a:t>
            </a:r>
            <a:r>
              <a:rPr lang="zh-CN" altLang="en-US" dirty="0" smtClean="0"/>
              <a:t>　推销的内涵和特征</a:t>
            </a:r>
            <a:endParaRPr lang="zh-CN" altLang="en-US" dirty="0"/>
          </a:p>
        </p:txBody>
      </p:sp>
      <p:sp>
        <p:nvSpPr>
          <p:cNvPr id="468995" name="Rectangle 3"/>
          <p:cNvSpPr>
            <a:spLocks noGrp="1" noChangeArrowheads="1"/>
          </p:cNvSpPr>
          <p:nvPr>
            <p:ph idx="1"/>
          </p:nvPr>
        </p:nvSpPr>
        <p:spPr>
          <a:xfrm>
            <a:off x="755576" y="1556792"/>
            <a:ext cx="7620000" cy="4572000"/>
          </a:xfrm>
        </p:spPr>
        <p:txBody>
          <a:bodyPr>
            <a:normAutofit/>
          </a:bodyPr>
          <a:lstStyle/>
          <a:p>
            <a:pPr>
              <a:lnSpc>
                <a:spcPct val="90000"/>
              </a:lnSpc>
              <a:buFont typeface="Wingdings" pitchFamily="2" charset="2"/>
              <a:buNone/>
            </a:pPr>
            <a:r>
              <a:rPr lang="zh-CN" altLang="en-US" dirty="0">
                <a:solidFill>
                  <a:schemeClr val="hlink"/>
                </a:solidFill>
              </a:rPr>
              <a:t>问题思考：</a:t>
            </a:r>
          </a:p>
          <a:p>
            <a:pPr>
              <a:lnSpc>
                <a:spcPct val="110000"/>
              </a:lnSpc>
            </a:pPr>
            <a:r>
              <a:rPr lang="zh-CN" altLang="en-US" dirty="0">
                <a:ea typeface="楷体_GB2312" pitchFamily="49" charset="-122"/>
              </a:rPr>
              <a:t>什么是市场营销？</a:t>
            </a:r>
          </a:p>
          <a:p>
            <a:pPr>
              <a:lnSpc>
                <a:spcPct val="110000"/>
              </a:lnSpc>
            </a:pPr>
            <a:r>
              <a:rPr lang="zh-CN" altLang="en-US" dirty="0">
                <a:ea typeface="楷体_GB2312" pitchFamily="49" charset="-122"/>
              </a:rPr>
              <a:t>什么是市场营销组合？</a:t>
            </a:r>
          </a:p>
          <a:p>
            <a:pPr>
              <a:lnSpc>
                <a:spcPct val="110000"/>
              </a:lnSpc>
            </a:pPr>
            <a:r>
              <a:rPr lang="zh-CN" altLang="en-US" dirty="0">
                <a:ea typeface="楷体_GB2312" pitchFamily="49" charset="-122"/>
              </a:rPr>
              <a:t>市场营销观念（导向）主要有哪些？</a:t>
            </a:r>
          </a:p>
          <a:p>
            <a:pPr>
              <a:lnSpc>
                <a:spcPct val="110000"/>
              </a:lnSpc>
            </a:pPr>
            <a:r>
              <a:rPr lang="zh-CN" altLang="en-US" dirty="0">
                <a:ea typeface="楷体_GB2312" pitchFamily="49" charset="-122"/>
              </a:rPr>
              <a:t>德鲁克说，推销是营销的一项职能，是“市场营销冰山的末端”，但“营销的目的是使推销成为不必要”。你如何理解这段话？</a:t>
            </a:r>
          </a:p>
          <a:p>
            <a:pPr>
              <a:lnSpc>
                <a:spcPct val="110000"/>
              </a:lnSpc>
            </a:pPr>
            <a:r>
              <a:rPr lang="zh-CN" altLang="en-US" dirty="0">
                <a:ea typeface="楷体_GB2312" pitchFamily="49" charset="-122"/>
              </a:rPr>
              <a:t>推销更适用于工业品还是消费品，或者一样适用？</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68995">
                                            <p:txEl>
                                              <p:pRg st="0" end="0"/>
                                            </p:txEl>
                                          </p:spTgt>
                                        </p:tgtEl>
                                        <p:attrNameLst>
                                          <p:attrName>style.visibility</p:attrName>
                                        </p:attrNameLst>
                                      </p:cBhvr>
                                      <p:to>
                                        <p:strVal val="visible"/>
                                      </p:to>
                                    </p:set>
                                    <p:anim calcmode="lin" valueType="num">
                                      <p:cBhvr additive="base">
                                        <p:cTn id="7" dur="500" fill="hold"/>
                                        <p:tgtEl>
                                          <p:spTgt spid="46899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6899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68995">
                                            <p:txEl>
                                              <p:pRg st="1" end="1"/>
                                            </p:txEl>
                                          </p:spTgt>
                                        </p:tgtEl>
                                        <p:attrNameLst>
                                          <p:attrName>style.visibility</p:attrName>
                                        </p:attrNameLst>
                                      </p:cBhvr>
                                      <p:to>
                                        <p:strVal val="visible"/>
                                      </p:to>
                                    </p:set>
                                    <p:anim calcmode="lin" valueType="num">
                                      <p:cBhvr additive="base">
                                        <p:cTn id="13" dur="500" fill="hold"/>
                                        <p:tgtEl>
                                          <p:spTgt spid="46899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6899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68995">
                                            <p:txEl>
                                              <p:pRg st="2" end="2"/>
                                            </p:txEl>
                                          </p:spTgt>
                                        </p:tgtEl>
                                        <p:attrNameLst>
                                          <p:attrName>style.visibility</p:attrName>
                                        </p:attrNameLst>
                                      </p:cBhvr>
                                      <p:to>
                                        <p:strVal val="visible"/>
                                      </p:to>
                                    </p:set>
                                    <p:anim calcmode="lin" valueType="num">
                                      <p:cBhvr additive="base">
                                        <p:cTn id="19" dur="500" fill="hold"/>
                                        <p:tgtEl>
                                          <p:spTgt spid="46899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6899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68995">
                                            <p:txEl>
                                              <p:pRg st="3" end="3"/>
                                            </p:txEl>
                                          </p:spTgt>
                                        </p:tgtEl>
                                        <p:attrNameLst>
                                          <p:attrName>style.visibility</p:attrName>
                                        </p:attrNameLst>
                                      </p:cBhvr>
                                      <p:to>
                                        <p:strVal val="visible"/>
                                      </p:to>
                                    </p:set>
                                    <p:anim calcmode="lin" valueType="num">
                                      <p:cBhvr additive="base">
                                        <p:cTn id="25" dur="500" fill="hold"/>
                                        <p:tgtEl>
                                          <p:spTgt spid="46899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6899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68995">
                                            <p:txEl>
                                              <p:pRg st="4" end="4"/>
                                            </p:txEl>
                                          </p:spTgt>
                                        </p:tgtEl>
                                        <p:attrNameLst>
                                          <p:attrName>style.visibility</p:attrName>
                                        </p:attrNameLst>
                                      </p:cBhvr>
                                      <p:to>
                                        <p:strVal val="visible"/>
                                      </p:to>
                                    </p:set>
                                    <p:anim calcmode="lin" valueType="num">
                                      <p:cBhvr additive="base">
                                        <p:cTn id="31" dur="500" fill="hold"/>
                                        <p:tgtEl>
                                          <p:spTgt spid="468995">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6899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68995">
                                            <p:txEl>
                                              <p:pRg st="5" end="5"/>
                                            </p:txEl>
                                          </p:spTgt>
                                        </p:tgtEl>
                                        <p:attrNameLst>
                                          <p:attrName>style.visibility</p:attrName>
                                        </p:attrNameLst>
                                      </p:cBhvr>
                                      <p:to>
                                        <p:strVal val="visible"/>
                                      </p:to>
                                    </p:set>
                                    <p:anim calcmode="lin" valueType="num">
                                      <p:cBhvr additive="base">
                                        <p:cTn id="37" dur="500" fill="hold"/>
                                        <p:tgtEl>
                                          <p:spTgt spid="468995">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68995">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8995" grpId="0" build="p"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a:t>3.</a:t>
            </a:r>
            <a:r>
              <a:rPr lang="zh-CN" altLang="zh-CN" sz="3200" dirty="0"/>
              <a:t>接触客户高层：建立战略层面的</a:t>
            </a:r>
            <a:r>
              <a:rPr lang="zh-CN" altLang="zh-CN" sz="3200" dirty="0" smtClean="0"/>
              <a:t>联系</a:t>
            </a:r>
            <a:endParaRPr lang="zh-CN" altLang="en-US" sz="3200" dirty="0"/>
          </a:p>
        </p:txBody>
      </p:sp>
      <p:sp>
        <p:nvSpPr>
          <p:cNvPr id="3" name="内容占位符 2"/>
          <p:cNvSpPr>
            <a:spLocks noGrp="1"/>
          </p:cNvSpPr>
          <p:nvPr>
            <p:ph idx="1"/>
          </p:nvPr>
        </p:nvSpPr>
        <p:spPr/>
        <p:txBody>
          <a:bodyPr>
            <a:normAutofit fontScale="92500" lnSpcReduction="10000"/>
          </a:bodyPr>
          <a:lstStyle/>
          <a:p>
            <a:pPr marL="90900" indent="0">
              <a:buNone/>
            </a:pPr>
            <a:r>
              <a:rPr lang="zh-CN" altLang="zh-CN" sz="2200" b="1" dirty="0">
                <a:solidFill>
                  <a:srgbClr val="0033CC"/>
                </a:solidFill>
              </a:rPr>
              <a:t>（</a:t>
            </a:r>
            <a:r>
              <a:rPr lang="en-US" altLang="zh-CN" sz="2200" b="1" dirty="0">
                <a:solidFill>
                  <a:srgbClr val="0033CC"/>
                </a:solidFill>
              </a:rPr>
              <a:t>1</a:t>
            </a:r>
            <a:r>
              <a:rPr lang="zh-CN" altLang="zh-CN" sz="2200" b="1" dirty="0">
                <a:solidFill>
                  <a:srgbClr val="0033CC"/>
                </a:solidFill>
              </a:rPr>
              <a:t>）研究目标客户高层背景</a:t>
            </a:r>
            <a:r>
              <a:rPr lang="zh-CN" altLang="zh-CN" sz="2200" dirty="0"/>
              <a:t>：在接触高层之前，推销人员需要对目标客户的高层管理人员进行深入研究，了解他们的职位、职责、过往决策风格以及企业战略方向。这可以通过公开信息、行业报告、人脉关系等途径获取。</a:t>
            </a:r>
          </a:p>
          <a:p>
            <a:pPr marL="90900" indent="0">
              <a:buNone/>
            </a:pPr>
            <a:r>
              <a:rPr lang="zh-CN" altLang="zh-CN" sz="2200" b="1" dirty="0">
                <a:solidFill>
                  <a:srgbClr val="0033CC"/>
                </a:solidFill>
              </a:rPr>
              <a:t>（</a:t>
            </a:r>
            <a:r>
              <a:rPr lang="en-US" altLang="zh-CN" sz="2200" b="1" dirty="0">
                <a:solidFill>
                  <a:srgbClr val="0033CC"/>
                </a:solidFill>
              </a:rPr>
              <a:t>2</a:t>
            </a:r>
            <a:r>
              <a:rPr lang="zh-CN" altLang="zh-CN" sz="2200" b="1" dirty="0">
                <a:solidFill>
                  <a:srgbClr val="0033CC"/>
                </a:solidFill>
              </a:rPr>
              <a:t>）寻找合适的接触点</a:t>
            </a:r>
            <a:r>
              <a:rPr lang="zh-CN" altLang="zh-CN" sz="2200" dirty="0"/>
              <a:t>：高层管理人员的日程通常非常紧凑，推销人员需要寻找合适的时机和方式与他们接触。例如，通过参加行业峰会、研讨会等活动，争取与高层面对面交流的机会；通过内部人员引见；利用客户高层来己方企业所在城市出差的机会见面。</a:t>
            </a:r>
          </a:p>
          <a:p>
            <a:pPr marL="90900" indent="0">
              <a:buNone/>
            </a:pPr>
            <a:r>
              <a:rPr lang="zh-CN" altLang="zh-CN" sz="2200" b="1" dirty="0">
                <a:solidFill>
                  <a:srgbClr val="0033CC"/>
                </a:solidFill>
              </a:rPr>
              <a:t>（</a:t>
            </a:r>
            <a:r>
              <a:rPr lang="en-US" altLang="zh-CN" sz="2200" b="1" dirty="0">
                <a:solidFill>
                  <a:srgbClr val="0033CC"/>
                </a:solidFill>
              </a:rPr>
              <a:t>3</a:t>
            </a:r>
            <a:r>
              <a:rPr lang="zh-CN" altLang="zh-CN" sz="2200" b="1" dirty="0">
                <a:solidFill>
                  <a:srgbClr val="0033CC"/>
                </a:solidFill>
              </a:rPr>
              <a:t>）准备高质量的介绍材料</a:t>
            </a:r>
            <a:r>
              <a:rPr lang="zh-CN" altLang="zh-CN" sz="2200" dirty="0"/>
              <a:t>：在与高层互动时，推销人员需要准备简洁明了且具有说服力的介绍材料，突出企业的核心优势、产品特点以及合作的潜在价值。这些材料可以是精心制作的</a:t>
            </a:r>
            <a:r>
              <a:rPr lang="en-US" altLang="zh-CN" sz="2200" dirty="0"/>
              <a:t>PPT</a:t>
            </a:r>
            <a:r>
              <a:rPr lang="zh-CN" altLang="zh-CN" sz="2200" dirty="0"/>
              <a:t>、企业宣传册或案例研究报告。</a:t>
            </a:r>
          </a:p>
          <a:p>
            <a:pPr marL="90900" indent="0">
              <a:buNone/>
            </a:pPr>
            <a:r>
              <a:rPr lang="zh-CN" altLang="zh-CN" sz="2200" b="1" dirty="0">
                <a:solidFill>
                  <a:srgbClr val="0033CC"/>
                </a:solidFill>
              </a:rPr>
              <a:t>（</a:t>
            </a:r>
            <a:r>
              <a:rPr lang="en-US" altLang="zh-CN" sz="2200" b="1" dirty="0">
                <a:solidFill>
                  <a:srgbClr val="0033CC"/>
                </a:solidFill>
              </a:rPr>
              <a:t>4</a:t>
            </a:r>
            <a:r>
              <a:rPr lang="zh-CN" altLang="zh-CN" sz="2200" b="1" dirty="0">
                <a:solidFill>
                  <a:srgbClr val="0033CC"/>
                </a:solidFill>
              </a:rPr>
              <a:t>）促进高层互动</a:t>
            </a:r>
            <a:r>
              <a:rPr lang="zh-CN" altLang="zh-CN" sz="2200" dirty="0"/>
              <a:t>：推销人员提议并促成己方企业高层主动约见客户高层，建立高层之间的联系，甚至促成双方高层定期互访的工作机制，将有效促进与客户的长期合作关系。</a:t>
            </a:r>
          </a:p>
          <a:p>
            <a:pPr marL="90900" indent="0">
              <a:buNone/>
            </a:pPr>
            <a:endParaRPr lang="zh-CN" altLang="en-US" dirty="0"/>
          </a:p>
        </p:txBody>
      </p:sp>
    </p:spTree>
    <p:extLst>
      <p:ext uri="{BB962C8B-B14F-4D97-AF65-F5344CB8AC3E}">
        <p14:creationId xmlns:p14="http://schemas.microsoft.com/office/powerpoint/2010/main" val="20368416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4.</a:t>
            </a:r>
            <a:r>
              <a:rPr lang="zh-CN" altLang="zh-CN" dirty="0"/>
              <a:t>利用行业渠道：借助专业资源开发</a:t>
            </a:r>
            <a:r>
              <a:rPr lang="zh-CN" altLang="zh-CN" dirty="0" smtClean="0"/>
              <a:t>客户</a:t>
            </a:r>
            <a:endParaRPr lang="zh-CN" altLang="en-US" dirty="0"/>
          </a:p>
        </p:txBody>
      </p:sp>
      <p:sp>
        <p:nvSpPr>
          <p:cNvPr id="3" name="内容占位符 2"/>
          <p:cNvSpPr>
            <a:spLocks noGrp="1"/>
          </p:cNvSpPr>
          <p:nvPr>
            <p:ph idx="1"/>
          </p:nvPr>
        </p:nvSpPr>
        <p:spPr/>
        <p:txBody>
          <a:bodyPr>
            <a:normAutofit/>
          </a:bodyPr>
          <a:lstStyle/>
          <a:p>
            <a:pPr marL="90900" indent="0">
              <a:buNone/>
            </a:pPr>
            <a:r>
              <a:rPr lang="zh-CN" altLang="zh-CN" sz="2000" b="1" dirty="0">
                <a:solidFill>
                  <a:srgbClr val="0033CC"/>
                </a:solidFill>
              </a:rPr>
              <a:t>（</a:t>
            </a:r>
            <a:r>
              <a:rPr lang="en-US" altLang="zh-CN" sz="2000" b="1" dirty="0">
                <a:solidFill>
                  <a:srgbClr val="0033CC"/>
                </a:solidFill>
              </a:rPr>
              <a:t>1</a:t>
            </a:r>
            <a:r>
              <a:rPr lang="zh-CN" altLang="zh-CN" sz="2000" b="1" dirty="0">
                <a:solidFill>
                  <a:srgbClr val="0033CC"/>
                </a:solidFill>
              </a:rPr>
              <a:t>）加入行业协会或商会：</a:t>
            </a:r>
            <a:r>
              <a:rPr lang="zh-CN" altLang="zh-CN" sz="2000" dirty="0"/>
              <a:t>积极参与行业协会或商会的活动，通过参与行业标准制定、行业调研等活动，提升企业在行业内的知名度和影响力。同时，利用行业协会或商会提供的会员名录、活动平台等资源，寻找潜在客户。</a:t>
            </a:r>
          </a:p>
          <a:p>
            <a:pPr marL="90900" indent="0">
              <a:buNone/>
            </a:pPr>
            <a:r>
              <a:rPr lang="zh-CN" altLang="zh-CN" sz="2000" b="1" dirty="0">
                <a:solidFill>
                  <a:srgbClr val="0033CC"/>
                </a:solidFill>
              </a:rPr>
              <a:t>（</a:t>
            </a:r>
            <a:r>
              <a:rPr lang="en-US" altLang="zh-CN" sz="2000" b="1" dirty="0">
                <a:solidFill>
                  <a:srgbClr val="0033CC"/>
                </a:solidFill>
              </a:rPr>
              <a:t>2</a:t>
            </a:r>
            <a:r>
              <a:rPr lang="zh-CN" altLang="zh-CN" sz="2000" b="1" dirty="0">
                <a:solidFill>
                  <a:srgbClr val="0033CC"/>
                </a:solidFill>
              </a:rPr>
              <a:t>）与专业媒体合作：</a:t>
            </a:r>
            <a:r>
              <a:rPr lang="zh-CN" altLang="zh-CN" sz="2000" dirty="0"/>
              <a:t>与行业内的专业媒体建立合作关系，通过发布企业新闻、产品介绍、技术文章等内容，提升企业的品牌知名度和行业影响力。同时，利用媒体的广告资源和活动平台，吸引潜在客户的关注。</a:t>
            </a:r>
          </a:p>
          <a:p>
            <a:pPr marL="90900" indent="0">
              <a:buNone/>
            </a:pPr>
            <a:r>
              <a:rPr lang="zh-CN" altLang="zh-CN" sz="2000" b="1" dirty="0">
                <a:solidFill>
                  <a:srgbClr val="0033CC"/>
                </a:solidFill>
              </a:rPr>
              <a:t>（</a:t>
            </a:r>
            <a:r>
              <a:rPr lang="en-US" altLang="zh-CN" sz="2000" b="1" dirty="0">
                <a:solidFill>
                  <a:srgbClr val="0033CC"/>
                </a:solidFill>
              </a:rPr>
              <a:t>3</a:t>
            </a:r>
            <a:r>
              <a:rPr lang="zh-CN" altLang="zh-CN" sz="2000" b="1" dirty="0">
                <a:solidFill>
                  <a:srgbClr val="0033CC"/>
                </a:solidFill>
              </a:rPr>
              <a:t>）参加行业评选活动</a:t>
            </a:r>
            <a:r>
              <a:rPr lang="zh-CN" altLang="zh-CN" sz="2000" dirty="0"/>
              <a:t>：积极参与行业内的评选活动，争取获得相关奖项或荣誉。通过获奖，不仅可以提升企业的品牌形象，还可以增加企业在潜在客户心中的可信度。</a:t>
            </a:r>
            <a:endParaRPr lang="zh-CN" altLang="en-US" sz="2000" dirty="0"/>
          </a:p>
        </p:txBody>
      </p:sp>
    </p:spTree>
    <p:extLst>
      <p:ext uri="{BB962C8B-B14F-4D97-AF65-F5344CB8AC3E}">
        <p14:creationId xmlns:p14="http://schemas.microsoft.com/office/powerpoint/2010/main" val="35775341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5.</a:t>
            </a:r>
            <a:r>
              <a:rPr lang="zh-CN" altLang="zh-CN" dirty="0"/>
              <a:t>客户推荐：借助现有客户资源拓展</a:t>
            </a:r>
            <a:r>
              <a:rPr lang="zh-CN" altLang="zh-CN" dirty="0" smtClean="0"/>
              <a:t>市场</a:t>
            </a:r>
            <a:endParaRPr lang="zh-CN" altLang="en-US" dirty="0"/>
          </a:p>
        </p:txBody>
      </p:sp>
      <p:sp>
        <p:nvSpPr>
          <p:cNvPr id="3" name="内容占位符 2"/>
          <p:cNvSpPr>
            <a:spLocks noGrp="1"/>
          </p:cNvSpPr>
          <p:nvPr>
            <p:ph idx="1"/>
          </p:nvPr>
        </p:nvSpPr>
        <p:spPr/>
        <p:txBody>
          <a:bodyPr>
            <a:normAutofit/>
          </a:bodyPr>
          <a:lstStyle/>
          <a:p>
            <a:pPr marL="90900" indent="0">
              <a:buNone/>
            </a:pPr>
            <a:r>
              <a:rPr lang="zh-CN" altLang="zh-CN" sz="2000" b="1" dirty="0" smtClean="0">
                <a:solidFill>
                  <a:srgbClr val="0033CC"/>
                </a:solidFill>
              </a:rPr>
              <a:t>（</a:t>
            </a:r>
            <a:r>
              <a:rPr lang="en-US" altLang="zh-CN" sz="2000" b="1" dirty="0">
                <a:solidFill>
                  <a:srgbClr val="0033CC"/>
                </a:solidFill>
              </a:rPr>
              <a:t>1</a:t>
            </a:r>
            <a:r>
              <a:rPr lang="zh-CN" altLang="zh-CN" sz="2000" b="1" dirty="0">
                <a:solidFill>
                  <a:srgbClr val="0033CC"/>
                </a:solidFill>
              </a:rPr>
              <a:t>）主动向现有客户寻求推荐：</a:t>
            </a:r>
            <a:r>
              <a:rPr lang="zh-CN" altLang="zh-CN" sz="2000" dirty="0"/>
              <a:t>在与现有客户保持良好关系的基础上，推销人员可以主动向客户寻求推荐。通过与客户的沟通，了解客户所在行业的其他潜在客户，并请客户帮忙引荐。</a:t>
            </a:r>
          </a:p>
          <a:p>
            <a:pPr marL="90900" indent="0">
              <a:buNone/>
            </a:pPr>
            <a:r>
              <a:rPr lang="zh-CN" altLang="zh-CN" sz="2000" b="1" dirty="0">
                <a:solidFill>
                  <a:srgbClr val="0033CC"/>
                </a:solidFill>
              </a:rPr>
              <a:t>（</a:t>
            </a:r>
            <a:r>
              <a:rPr lang="en-US" altLang="zh-CN" sz="2000" b="1" dirty="0">
                <a:solidFill>
                  <a:srgbClr val="0033CC"/>
                </a:solidFill>
              </a:rPr>
              <a:t>2</a:t>
            </a:r>
            <a:r>
              <a:rPr lang="zh-CN" altLang="zh-CN" sz="2000" b="1" dirty="0">
                <a:solidFill>
                  <a:srgbClr val="0033CC"/>
                </a:solidFill>
              </a:rPr>
              <a:t>）建立客户推荐激励机制</a:t>
            </a:r>
            <a:r>
              <a:rPr lang="zh-CN" altLang="zh-CN" sz="2000" dirty="0"/>
              <a:t>：为了鼓励现有客户推荐潜在客户，企业可以建立客户推荐激励机制。例如，为推荐成功的客户提供一定的现金奖励、折扣优惠或增值服务。</a:t>
            </a:r>
          </a:p>
          <a:p>
            <a:pPr marL="90900" indent="0">
              <a:buNone/>
            </a:pPr>
            <a:r>
              <a:rPr lang="zh-CN" altLang="zh-CN" sz="2000" b="1" dirty="0">
                <a:solidFill>
                  <a:srgbClr val="0033CC"/>
                </a:solidFill>
              </a:rPr>
              <a:t>（</a:t>
            </a:r>
            <a:r>
              <a:rPr lang="en-US" altLang="zh-CN" sz="2000" b="1" dirty="0">
                <a:solidFill>
                  <a:srgbClr val="0033CC"/>
                </a:solidFill>
              </a:rPr>
              <a:t>3</a:t>
            </a:r>
            <a:r>
              <a:rPr lang="zh-CN" altLang="zh-CN" sz="2000" b="1" dirty="0">
                <a:solidFill>
                  <a:srgbClr val="0033CC"/>
                </a:solidFill>
              </a:rPr>
              <a:t>）举办客户交流活动：</a:t>
            </a:r>
            <a:r>
              <a:rPr lang="zh-CN" altLang="zh-CN" sz="2000" dirty="0"/>
              <a:t>定期举办客户交流活动，邀请现有客户和潜在客户共同参加。通过活动，促进现有客户与潜在客户之间的交流，同时借助现有客户的口碑效应，吸引潜在客户的关注</a:t>
            </a:r>
            <a:r>
              <a:rPr lang="zh-CN" altLang="zh-CN" sz="2000" dirty="0" smtClean="0"/>
              <a:t>。</a:t>
            </a:r>
            <a:endParaRPr lang="zh-CN" altLang="zh-CN" sz="2000" dirty="0"/>
          </a:p>
        </p:txBody>
      </p:sp>
    </p:spTree>
    <p:extLst>
      <p:ext uri="{BB962C8B-B14F-4D97-AF65-F5344CB8AC3E}">
        <p14:creationId xmlns:p14="http://schemas.microsoft.com/office/powerpoint/2010/main" val="28059007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834" name="Rectangle 2"/>
          <p:cNvSpPr>
            <a:spLocks noGrp="1" noChangeArrowheads="1"/>
          </p:cNvSpPr>
          <p:nvPr>
            <p:ph type="title"/>
          </p:nvPr>
        </p:nvSpPr>
        <p:spPr>
          <a:solidFill>
            <a:schemeClr val="accent5">
              <a:lumMod val="20000"/>
              <a:lumOff val="80000"/>
            </a:schemeClr>
          </a:solidFill>
        </p:spPr>
        <p:txBody>
          <a:bodyPr/>
          <a:lstStyle/>
          <a:p>
            <a:r>
              <a:rPr lang="zh-CN" altLang="en-US" dirty="0"/>
              <a:t>第</a:t>
            </a:r>
            <a:r>
              <a:rPr lang="en-US" altLang="zh-CN" dirty="0"/>
              <a:t>10</a:t>
            </a:r>
            <a:r>
              <a:rPr lang="zh-CN" altLang="en-US" dirty="0" smtClean="0"/>
              <a:t>讲　推销接近与洽谈</a:t>
            </a:r>
            <a:endParaRPr lang="zh-CN" altLang="zh-CN" dirty="0"/>
          </a:p>
        </p:txBody>
      </p:sp>
      <p:sp>
        <p:nvSpPr>
          <p:cNvPr id="632835" name="Rectangle 3"/>
          <p:cNvSpPr>
            <a:spLocks noGrp="1" noChangeArrowheads="1"/>
          </p:cNvSpPr>
          <p:nvPr>
            <p:ph idx="1"/>
          </p:nvPr>
        </p:nvSpPr>
        <p:spPr/>
        <p:txBody>
          <a:bodyPr/>
          <a:lstStyle/>
          <a:p>
            <a:pPr>
              <a:buFont typeface="Wingdings" pitchFamily="2" charset="2"/>
              <a:buNone/>
            </a:pPr>
            <a:r>
              <a:rPr lang="zh-CN" altLang="en-US" b="1" dirty="0"/>
              <a:t>内容提要</a:t>
            </a:r>
          </a:p>
          <a:p>
            <a:r>
              <a:rPr lang="zh-CN" altLang="en-US" dirty="0"/>
              <a:t>接近顾客前的准备工作</a:t>
            </a:r>
          </a:p>
          <a:p>
            <a:r>
              <a:rPr lang="zh-CN" altLang="en-US" dirty="0"/>
              <a:t>约见顾客的方式与技巧</a:t>
            </a:r>
          </a:p>
          <a:p>
            <a:r>
              <a:rPr lang="zh-CN" altLang="en-US" dirty="0"/>
              <a:t>正式接近顾客的方法与策略</a:t>
            </a:r>
          </a:p>
          <a:p>
            <a:r>
              <a:rPr lang="zh-CN" altLang="en-US" dirty="0"/>
              <a:t>推销洽谈的方法与</a:t>
            </a:r>
            <a:r>
              <a:rPr lang="zh-CN" altLang="en-US" dirty="0" smtClean="0"/>
              <a:t>技巧</a:t>
            </a:r>
            <a:endParaRPr lang="en-US" altLang="zh-CN" dirty="0" smtClean="0"/>
          </a:p>
          <a:p>
            <a:endParaRPr lang="zh-CN" altLang="en-US" dirty="0"/>
          </a:p>
        </p:txBody>
      </p:sp>
      <p:pic>
        <p:nvPicPr>
          <p:cNvPr id="63283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00" y="4260070"/>
            <a:ext cx="2491780" cy="2338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858" name="Rectangle 2"/>
          <p:cNvSpPr>
            <a:spLocks noGrp="1" noChangeArrowheads="1"/>
          </p:cNvSpPr>
          <p:nvPr>
            <p:ph type="title"/>
          </p:nvPr>
        </p:nvSpPr>
        <p:spPr>
          <a:xfrm>
            <a:off x="827584" y="274638"/>
            <a:ext cx="7704856" cy="850106"/>
          </a:xfrm>
          <a:solidFill>
            <a:schemeClr val="accent3">
              <a:lumMod val="20000"/>
              <a:lumOff val="80000"/>
            </a:schemeClr>
          </a:solidFill>
        </p:spPr>
        <p:txBody>
          <a:bodyPr/>
          <a:lstStyle/>
          <a:p>
            <a:r>
              <a:rPr lang="en-US" altLang="zh-CN" dirty="0"/>
              <a:t>10.1  </a:t>
            </a:r>
            <a:r>
              <a:rPr lang="zh-CN" altLang="en-US" dirty="0"/>
              <a:t>约见准顾客</a:t>
            </a:r>
          </a:p>
        </p:txBody>
      </p:sp>
      <p:sp>
        <p:nvSpPr>
          <p:cNvPr id="633859" name="Rectangle 3"/>
          <p:cNvSpPr>
            <a:spLocks noGrp="1" noChangeArrowheads="1"/>
          </p:cNvSpPr>
          <p:nvPr>
            <p:ph idx="1"/>
          </p:nvPr>
        </p:nvSpPr>
        <p:spPr>
          <a:xfrm>
            <a:off x="827584" y="1628800"/>
            <a:ext cx="7272808" cy="4114800"/>
          </a:xfrm>
        </p:spPr>
        <p:txBody>
          <a:bodyPr/>
          <a:lstStyle/>
          <a:p>
            <a:pPr>
              <a:lnSpc>
                <a:spcPct val="120000"/>
              </a:lnSpc>
              <a:buFont typeface="Wingdings" pitchFamily="2" charset="2"/>
              <a:buNone/>
            </a:pPr>
            <a:r>
              <a:rPr lang="en-US" altLang="zh-CN" sz="2800" b="1" dirty="0" smtClean="0">
                <a:solidFill>
                  <a:srgbClr val="660033"/>
                </a:solidFill>
              </a:rPr>
              <a:t>10.1.1</a:t>
            </a:r>
            <a:r>
              <a:rPr lang="zh-CN" altLang="en-US" sz="2800" b="1" dirty="0" smtClean="0">
                <a:solidFill>
                  <a:srgbClr val="660033"/>
                </a:solidFill>
              </a:rPr>
              <a:t>　约见</a:t>
            </a:r>
            <a:r>
              <a:rPr lang="zh-CN" altLang="en-US" sz="2800" b="1" dirty="0">
                <a:solidFill>
                  <a:srgbClr val="660033"/>
                </a:solidFill>
              </a:rPr>
              <a:t>准顾客的意义</a:t>
            </a:r>
          </a:p>
          <a:p>
            <a:pPr>
              <a:lnSpc>
                <a:spcPct val="120000"/>
              </a:lnSpc>
              <a:buFont typeface="Wingdings" pitchFamily="2" charset="2"/>
              <a:buNone/>
            </a:pPr>
            <a:r>
              <a:rPr lang="en-US" altLang="zh-CN" dirty="0" smtClean="0"/>
              <a:t>1.</a:t>
            </a:r>
            <a:r>
              <a:rPr lang="zh-CN" altLang="en-US" dirty="0" smtClean="0"/>
              <a:t>约见</a:t>
            </a:r>
            <a:r>
              <a:rPr lang="zh-CN" altLang="en-US" dirty="0"/>
              <a:t>有助于推销人员成功地接近顾客</a:t>
            </a:r>
          </a:p>
          <a:p>
            <a:pPr>
              <a:lnSpc>
                <a:spcPct val="120000"/>
              </a:lnSpc>
              <a:buFont typeface="Wingdings" pitchFamily="2" charset="2"/>
              <a:buNone/>
            </a:pPr>
            <a:r>
              <a:rPr lang="en-US" altLang="zh-CN" dirty="0" smtClean="0"/>
              <a:t>2.</a:t>
            </a:r>
            <a:r>
              <a:rPr lang="zh-CN" altLang="en-US" dirty="0" smtClean="0"/>
              <a:t>约见</a:t>
            </a:r>
            <a:r>
              <a:rPr lang="zh-CN" altLang="en-US" dirty="0"/>
              <a:t>有助于推销人员顺利地开展推销面谈</a:t>
            </a:r>
          </a:p>
          <a:p>
            <a:pPr>
              <a:lnSpc>
                <a:spcPct val="120000"/>
              </a:lnSpc>
              <a:buFont typeface="Wingdings" pitchFamily="2" charset="2"/>
              <a:buNone/>
            </a:pPr>
            <a:r>
              <a:rPr lang="en-US" altLang="zh-CN" dirty="0" smtClean="0"/>
              <a:t>3.</a:t>
            </a:r>
            <a:r>
              <a:rPr lang="zh-CN" altLang="en-US" dirty="0" smtClean="0"/>
              <a:t>约见</a:t>
            </a:r>
            <a:r>
              <a:rPr lang="zh-CN" altLang="en-US" dirty="0"/>
              <a:t>有助于推销人员客观地进行推销预测</a:t>
            </a:r>
          </a:p>
          <a:p>
            <a:pPr>
              <a:lnSpc>
                <a:spcPct val="120000"/>
              </a:lnSpc>
              <a:buFont typeface="Wingdings" pitchFamily="2" charset="2"/>
              <a:buNone/>
            </a:pPr>
            <a:r>
              <a:rPr lang="en-US" altLang="zh-CN" dirty="0" smtClean="0"/>
              <a:t>4.</a:t>
            </a:r>
            <a:r>
              <a:rPr lang="zh-CN" altLang="en-US" dirty="0" smtClean="0"/>
              <a:t>约见</a:t>
            </a:r>
            <a:r>
              <a:rPr lang="zh-CN" altLang="en-US" dirty="0"/>
              <a:t>有助于推销人员合理地利用推销时间，提高推销效率</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2" name="Rectangle 2"/>
          <p:cNvSpPr>
            <a:spLocks noGrp="1" noChangeArrowheads="1"/>
          </p:cNvSpPr>
          <p:nvPr>
            <p:ph type="title"/>
          </p:nvPr>
        </p:nvSpPr>
        <p:spPr/>
        <p:txBody>
          <a:bodyPr/>
          <a:lstStyle/>
          <a:p>
            <a:r>
              <a:rPr lang="en-US" altLang="zh-CN" dirty="0" smtClean="0"/>
              <a:t>10.1.2</a:t>
            </a:r>
            <a:r>
              <a:rPr lang="zh-CN" altLang="en-US" dirty="0" smtClean="0"/>
              <a:t>　约见</a:t>
            </a:r>
            <a:r>
              <a:rPr lang="zh-CN" altLang="en-US" dirty="0"/>
              <a:t>顾客的前期准备</a:t>
            </a:r>
          </a:p>
        </p:txBody>
      </p:sp>
      <p:sp>
        <p:nvSpPr>
          <p:cNvPr id="634883" name="Rectangle 3"/>
          <p:cNvSpPr>
            <a:spLocks noGrp="1" noChangeArrowheads="1"/>
          </p:cNvSpPr>
          <p:nvPr>
            <p:ph idx="1"/>
          </p:nvPr>
        </p:nvSpPr>
        <p:spPr>
          <a:xfrm>
            <a:off x="755576" y="1412776"/>
            <a:ext cx="7989888" cy="4687441"/>
          </a:xfrm>
        </p:spPr>
        <p:txBody>
          <a:bodyPr>
            <a:normAutofit/>
          </a:bodyPr>
          <a:lstStyle/>
          <a:p>
            <a:pPr>
              <a:lnSpc>
                <a:spcPct val="130000"/>
              </a:lnSpc>
              <a:buFont typeface="Wingdings" pitchFamily="2" charset="2"/>
              <a:buNone/>
            </a:pPr>
            <a:r>
              <a:rPr lang="en-US" altLang="zh-CN" b="1" dirty="0" smtClean="0">
                <a:solidFill>
                  <a:srgbClr val="660033"/>
                </a:solidFill>
              </a:rPr>
              <a:t>1.</a:t>
            </a:r>
            <a:r>
              <a:rPr lang="zh-CN" altLang="en-US" b="1" dirty="0" smtClean="0">
                <a:solidFill>
                  <a:srgbClr val="660033"/>
                </a:solidFill>
              </a:rPr>
              <a:t>接近</a:t>
            </a:r>
            <a:r>
              <a:rPr lang="zh-CN" altLang="en-US" b="1" dirty="0">
                <a:solidFill>
                  <a:srgbClr val="660033"/>
                </a:solidFill>
              </a:rPr>
              <a:t>个人顾客前的准备内容</a:t>
            </a:r>
          </a:p>
          <a:p>
            <a:pPr marL="90900" indent="0">
              <a:lnSpc>
                <a:spcPct val="130000"/>
              </a:lnSpc>
              <a:buNone/>
            </a:pPr>
            <a:r>
              <a:rPr lang="zh-CN" altLang="en-US" sz="1800" b="0" dirty="0">
                <a:latin typeface="楷体_GB2312" pitchFamily="49" charset="-122"/>
                <a:ea typeface="楷体_GB2312" pitchFamily="49" charset="-122"/>
              </a:rPr>
              <a:t>（</a:t>
            </a:r>
            <a:r>
              <a:rPr lang="en-US" altLang="zh-CN" sz="1800" b="0" dirty="0">
                <a:latin typeface="楷体_GB2312" pitchFamily="49" charset="-122"/>
                <a:ea typeface="楷体_GB2312" pitchFamily="49" charset="-122"/>
              </a:rPr>
              <a:t>1</a:t>
            </a:r>
            <a:r>
              <a:rPr lang="zh-CN" altLang="en-US" sz="1800" b="0" dirty="0">
                <a:latin typeface="楷体_GB2312" pitchFamily="49" charset="-122"/>
                <a:ea typeface="楷体_GB2312" pitchFamily="49" charset="-122"/>
              </a:rPr>
              <a:t>） 一般情况。包括顾客的姓名、性别、年龄、民族、籍贯、出生地、文化程度、职务</a:t>
            </a:r>
            <a:r>
              <a:rPr lang="en-US" altLang="zh-CN" sz="1800" b="0" dirty="0">
                <a:latin typeface="楷体_GB2312" pitchFamily="49" charset="-122"/>
                <a:ea typeface="楷体_GB2312" pitchFamily="49" charset="-122"/>
              </a:rPr>
              <a:t>(</a:t>
            </a:r>
            <a:r>
              <a:rPr lang="zh-CN" altLang="en-US" sz="1800" b="0" dirty="0">
                <a:latin typeface="楷体_GB2312" pitchFamily="49" charset="-122"/>
                <a:ea typeface="楷体_GB2312" pitchFamily="49" charset="-122"/>
              </a:rPr>
              <a:t>称</a:t>
            </a:r>
            <a:r>
              <a:rPr lang="en-US" altLang="zh-CN" sz="1800" b="0" dirty="0">
                <a:latin typeface="楷体_GB2312" pitchFamily="49" charset="-122"/>
                <a:ea typeface="楷体_GB2312" pitchFamily="49" charset="-122"/>
              </a:rPr>
              <a:t>)</a:t>
            </a:r>
            <a:r>
              <a:rPr lang="zh-CN" altLang="en-US" sz="1800" b="0" dirty="0">
                <a:latin typeface="楷体_GB2312" pitchFamily="49" charset="-122"/>
                <a:ea typeface="楷体_GB2312" pitchFamily="49" charset="-122"/>
              </a:rPr>
              <a:t>、工作单位和居住地及其邮政编码、电话号码、经济收入状况，以及宗教信仰等。</a:t>
            </a:r>
          </a:p>
          <a:p>
            <a:pPr marL="90900" indent="0">
              <a:lnSpc>
                <a:spcPct val="130000"/>
              </a:lnSpc>
              <a:buNone/>
            </a:pPr>
            <a:r>
              <a:rPr lang="zh-CN" altLang="en-US" sz="1800" b="0" dirty="0">
                <a:latin typeface="楷体_GB2312" pitchFamily="49" charset="-122"/>
                <a:ea typeface="楷体_GB2312" pitchFamily="49" charset="-122"/>
              </a:rPr>
              <a:t>（</a:t>
            </a:r>
            <a:r>
              <a:rPr lang="en-US" altLang="zh-CN" sz="1800" b="0" dirty="0">
                <a:latin typeface="楷体_GB2312" pitchFamily="49" charset="-122"/>
                <a:ea typeface="楷体_GB2312" pitchFamily="49" charset="-122"/>
              </a:rPr>
              <a:t>2) </a:t>
            </a:r>
            <a:r>
              <a:rPr lang="zh-CN" altLang="en-US" sz="1800" b="0" dirty="0">
                <a:latin typeface="楷体_GB2312" pitchFamily="49" charset="-122"/>
                <a:ea typeface="楷体_GB2312" pitchFamily="49" charset="-122"/>
              </a:rPr>
              <a:t>家庭成员情况。消费者个人的购买决策在相当程度上受到家庭的影响，为此，推销员应尽可能详尽地了解顾客的家庭状况及其成员的个人特征，包括家庭各主要成员的所属单位、职业、职务、职称、收入状况，家庭成员的价值观念、特殊偏好、购买与消费时所受的参考群体的影响等个性资料。</a:t>
            </a:r>
          </a:p>
          <a:p>
            <a:pPr marL="90900" indent="0">
              <a:lnSpc>
                <a:spcPct val="130000"/>
              </a:lnSpc>
              <a:buNone/>
            </a:pPr>
            <a:r>
              <a:rPr lang="zh-CN" altLang="en-US" sz="1800" b="0" dirty="0">
                <a:latin typeface="楷体_GB2312" pitchFamily="49" charset="-122"/>
                <a:ea typeface="楷体_GB2312" pitchFamily="49" charset="-122"/>
              </a:rPr>
              <a:t>（</a:t>
            </a:r>
            <a:r>
              <a:rPr lang="en-US" altLang="zh-CN" sz="1800" b="0" dirty="0">
                <a:latin typeface="楷体_GB2312" pitchFamily="49" charset="-122"/>
                <a:ea typeface="楷体_GB2312" pitchFamily="49" charset="-122"/>
              </a:rPr>
              <a:t>3) </a:t>
            </a:r>
            <a:r>
              <a:rPr lang="zh-CN" altLang="en-US" sz="1800" b="0" dirty="0">
                <a:latin typeface="楷体_GB2312" pitchFamily="49" charset="-122"/>
                <a:ea typeface="楷体_GB2312" pitchFamily="49" charset="-122"/>
              </a:rPr>
              <a:t>需求内容。包括顾客的购买动机，对产品或劳务的需求的详细内容，需求所具备的特点，各种需求的重要性程度，顾客所具备的实际购买能力，购买的决策权限范围，购买行为在时间、地点、方式上的特点和规律等。</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6" name="Rectangle 2"/>
          <p:cNvSpPr>
            <a:spLocks noGrp="1" noChangeArrowheads="1"/>
          </p:cNvSpPr>
          <p:nvPr>
            <p:ph type="title"/>
          </p:nvPr>
        </p:nvSpPr>
        <p:spPr/>
        <p:txBody>
          <a:bodyPr/>
          <a:lstStyle/>
          <a:p>
            <a:r>
              <a:rPr lang="zh-CN" altLang="en-US" dirty="0" smtClean="0"/>
              <a:t>约见顾客的前期准备</a:t>
            </a:r>
            <a:endParaRPr lang="zh-CN" altLang="en-US" dirty="0"/>
          </a:p>
        </p:txBody>
      </p:sp>
      <p:sp>
        <p:nvSpPr>
          <p:cNvPr id="635907" name="Rectangle 3"/>
          <p:cNvSpPr>
            <a:spLocks noGrp="1" noChangeArrowheads="1"/>
          </p:cNvSpPr>
          <p:nvPr>
            <p:ph idx="1"/>
          </p:nvPr>
        </p:nvSpPr>
        <p:spPr/>
        <p:txBody>
          <a:bodyPr/>
          <a:lstStyle/>
          <a:p>
            <a:pPr>
              <a:lnSpc>
                <a:spcPct val="120000"/>
              </a:lnSpc>
              <a:buFont typeface="Wingdings" pitchFamily="2" charset="2"/>
              <a:buNone/>
            </a:pPr>
            <a:r>
              <a:rPr lang="en-US" altLang="zh-CN" sz="2800" b="1" dirty="0" smtClean="0">
                <a:solidFill>
                  <a:srgbClr val="660033"/>
                </a:solidFill>
              </a:rPr>
              <a:t>2.</a:t>
            </a:r>
            <a:r>
              <a:rPr lang="zh-CN" altLang="en-US" sz="2800" b="1" dirty="0" smtClean="0">
                <a:solidFill>
                  <a:srgbClr val="660033"/>
                </a:solidFill>
              </a:rPr>
              <a:t>接近团体顾客前的准备内容</a:t>
            </a:r>
          </a:p>
          <a:p>
            <a:pPr>
              <a:lnSpc>
                <a:spcPct val="120000"/>
              </a:lnSpc>
              <a:buFont typeface="Wingdings" pitchFamily="2" charset="2"/>
              <a:buNone/>
            </a:pPr>
            <a:r>
              <a:rPr lang="zh-CN" altLang="en-US" dirty="0" smtClean="0">
                <a:latin typeface="楷体_GB2312" pitchFamily="49" charset="-122"/>
                <a:ea typeface="楷体_GB2312" pitchFamily="49" charset="-122"/>
              </a:rPr>
              <a:t>（</a:t>
            </a:r>
            <a:r>
              <a:rPr lang="en-US" altLang="zh-CN" dirty="0" smtClean="0">
                <a:latin typeface="楷体_GB2312" pitchFamily="49" charset="-122"/>
                <a:ea typeface="楷体_GB2312" pitchFamily="49" charset="-122"/>
              </a:rPr>
              <a:t>1</a:t>
            </a:r>
            <a:r>
              <a:rPr lang="zh-CN" altLang="en-US" dirty="0" smtClean="0">
                <a:latin typeface="楷体_GB2312" pitchFamily="49" charset="-122"/>
                <a:ea typeface="楷体_GB2312" pitchFamily="49" charset="-122"/>
              </a:rPr>
              <a:t>）一般情况</a:t>
            </a:r>
            <a:endParaRPr lang="en-US" altLang="zh-CN" dirty="0" smtClean="0">
              <a:latin typeface="楷体_GB2312" pitchFamily="49" charset="-122"/>
              <a:ea typeface="楷体_GB2312" pitchFamily="49" charset="-122"/>
            </a:endParaRPr>
          </a:p>
          <a:p>
            <a:pPr>
              <a:lnSpc>
                <a:spcPct val="120000"/>
              </a:lnSpc>
              <a:buFont typeface="Wingdings" pitchFamily="2" charset="2"/>
              <a:buNone/>
            </a:pPr>
            <a:r>
              <a:rPr lang="zh-CN" altLang="en-US" dirty="0" smtClean="0">
                <a:latin typeface="楷体_GB2312" pitchFamily="49" charset="-122"/>
                <a:ea typeface="楷体_GB2312" pitchFamily="49" charset="-122"/>
              </a:rPr>
              <a:t>（</a:t>
            </a:r>
            <a:r>
              <a:rPr lang="en-US" altLang="zh-CN" dirty="0" smtClean="0">
                <a:latin typeface="楷体_GB2312" pitchFamily="49" charset="-122"/>
                <a:ea typeface="楷体_GB2312" pitchFamily="49" charset="-122"/>
              </a:rPr>
              <a:t>2</a:t>
            </a:r>
            <a:r>
              <a:rPr lang="zh-CN" altLang="en-US" dirty="0" smtClean="0">
                <a:latin typeface="楷体_GB2312" pitchFamily="49" charset="-122"/>
                <a:ea typeface="楷体_GB2312" pitchFamily="49" charset="-122"/>
              </a:rPr>
              <a:t>）生产经营状况</a:t>
            </a:r>
            <a:endParaRPr lang="en-US" altLang="zh-CN" dirty="0" smtClean="0">
              <a:latin typeface="楷体_GB2312" pitchFamily="49" charset="-122"/>
              <a:ea typeface="楷体_GB2312" pitchFamily="49" charset="-122"/>
            </a:endParaRPr>
          </a:p>
          <a:p>
            <a:pPr>
              <a:lnSpc>
                <a:spcPct val="120000"/>
              </a:lnSpc>
              <a:buFont typeface="Wingdings" pitchFamily="2" charset="2"/>
              <a:buNone/>
            </a:pPr>
            <a:r>
              <a:rPr lang="zh-CN" altLang="en-US" dirty="0" smtClean="0">
                <a:latin typeface="楷体_GB2312" pitchFamily="49" charset="-122"/>
                <a:ea typeface="楷体_GB2312" pitchFamily="49" charset="-122"/>
              </a:rPr>
              <a:t>（</a:t>
            </a:r>
            <a:r>
              <a:rPr lang="en-US" altLang="zh-CN" dirty="0" smtClean="0">
                <a:latin typeface="楷体_GB2312" pitchFamily="49" charset="-122"/>
                <a:ea typeface="楷体_GB2312" pitchFamily="49" charset="-122"/>
              </a:rPr>
              <a:t>3</a:t>
            </a:r>
            <a:r>
              <a:rPr lang="zh-CN" altLang="en-US" dirty="0" smtClean="0">
                <a:latin typeface="楷体_GB2312" pitchFamily="49" charset="-122"/>
                <a:ea typeface="楷体_GB2312" pitchFamily="49" charset="-122"/>
              </a:rPr>
              <a:t>）经营的范围、具体的产品及财务情况</a:t>
            </a:r>
          </a:p>
          <a:p>
            <a:pPr>
              <a:lnSpc>
                <a:spcPct val="120000"/>
              </a:lnSpc>
              <a:buFont typeface="Wingdings" pitchFamily="2" charset="2"/>
              <a:buNone/>
            </a:pPr>
            <a:r>
              <a:rPr lang="zh-CN" altLang="en-US" dirty="0" smtClean="0">
                <a:latin typeface="楷体_GB2312" pitchFamily="49" charset="-122"/>
                <a:ea typeface="楷体_GB2312" pitchFamily="49" charset="-122"/>
              </a:rPr>
              <a:t>（</a:t>
            </a:r>
            <a:r>
              <a:rPr lang="en-US" altLang="zh-CN" dirty="0" smtClean="0">
                <a:latin typeface="楷体_GB2312" pitchFamily="49" charset="-122"/>
                <a:ea typeface="楷体_GB2312" pitchFamily="49" charset="-122"/>
              </a:rPr>
              <a:t>4</a:t>
            </a:r>
            <a:r>
              <a:rPr lang="zh-CN" altLang="en-US" dirty="0" smtClean="0">
                <a:latin typeface="楷体_GB2312" pitchFamily="49" charset="-122"/>
                <a:ea typeface="楷体_GB2312" pitchFamily="49" charset="-122"/>
              </a:rPr>
              <a:t>）组织</a:t>
            </a:r>
            <a:r>
              <a:rPr lang="zh-CN" altLang="en-US" dirty="0">
                <a:latin typeface="楷体_GB2312" pitchFamily="49" charset="-122"/>
                <a:ea typeface="楷体_GB2312" pitchFamily="49" charset="-122"/>
              </a:rPr>
              <a:t>状况</a:t>
            </a:r>
          </a:p>
          <a:p>
            <a:pPr>
              <a:lnSpc>
                <a:spcPct val="120000"/>
              </a:lnSpc>
              <a:buFont typeface="Wingdings" pitchFamily="2" charset="2"/>
              <a:buNone/>
            </a:pPr>
            <a:r>
              <a:rPr lang="zh-CN" altLang="en-US" dirty="0" smtClean="0">
                <a:latin typeface="楷体_GB2312" pitchFamily="49" charset="-122"/>
                <a:ea typeface="楷体_GB2312" pitchFamily="49" charset="-122"/>
              </a:rPr>
              <a:t>（</a:t>
            </a:r>
            <a:r>
              <a:rPr lang="en-US" altLang="zh-CN" dirty="0" smtClean="0">
                <a:latin typeface="楷体_GB2312" pitchFamily="49" charset="-122"/>
                <a:ea typeface="楷体_GB2312" pitchFamily="49" charset="-122"/>
              </a:rPr>
              <a:t>5</a:t>
            </a:r>
            <a:r>
              <a:rPr lang="zh-CN" altLang="en-US" dirty="0" smtClean="0">
                <a:latin typeface="楷体_GB2312" pitchFamily="49" charset="-122"/>
                <a:ea typeface="楷体_GB2312" pitchFamily="49" charset="-122"/>
              </a:rPr>
              <a:t>）购买行为</a:t>
            </a:r>
            <a:r>
              <a:rPr lang="zh-CN" altLang="en-US" dirty="0">
                <a:latin typeface="楷体_GB2312" pitchFamily="49" charset="-122"/>
                <a:ea typeface="楷体_GB2312" pitchFamily="49" charset="-122"/>
              </a:rPr>
              <a:t>情况</a:t>
            </a:r>
          </a:p>
          <a:p>
            <a:pPr>
              <a:lnSpc>
                <a:spcPct val="120000"/>
              </a:lnSpc>
              <a:buFont typeface="Wingdings" pitchFamily="2" charset="2"/>
              <a:buNone/>
            </a:pPr>
            <a:r>
              <a:rPr lang="zh-CN" altLang="en-US" dirty="0" smtClean="0">
                <a:latin typeface="楷体_GB2312" pitchFamily="49" charset="-122"/>
                <a:ea typeface="楷体_GB2312" pitchFamily="49" charset="-122"/>
              </a:rPr>
              <a:t>（</a:t>
            </a:r>
            <a:r>
              <a:rPr lang="en-US" altLang="zh-CN" dirty="0" smtClean="0">
                <a:latin typeface="楷体_GB2312" pitchFamily="49" charset="-122"/>
                <a:ea typeface="楷体_GB2312" pitchFamily="49" charset="-122"/>
              </a:rPr>
              <a:t>6</a:t>
            </a:r>
            <a:r>
              <a:rPr lang="zh-CN" altLang="en-US" dirty="0" smtClean="0">
                <a:latin typeface="楷体_GB2312" pitchFamily="49" charset="-122"/>
                <a:ea typeface="楷体_GB2312" pitchFamily="49" charset="-122"/>
              </a:rPr>
              <a:t>）关键</a:t>
            </a:r>
            <a:r>
              <a:rPr lang="zh-CN" altLang="en-US" dirty="0">
                <a:latin typeface="楷体_GB2312" pitchFamily="49" charset="-122"/>
                <a:ea typeface="楷体_GB2312" pitchFamily="49" charset="-122"/>
              </a:rPr>
              <a:t>部门与关键人物情况</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075240" cy="562074"/>
          </a:xfrm>
        </p:spPr>
        <p:txBody>
          <a:bodyPr>
            <a:normAutofit/>
          </a:bodyPr>
          <a:lstStyle/>
          <a:p>
            <a:r>
              <a:rPr lang="zh-CN" altLang="en-US" sz="2800" dirty="0" smtClean="0"/>
              <a:t>检查核实自己的前期准备工作</a:t>
            </a:r>
            <a:endParaRPr lang="zh-CN" altLang="en-US" sz="2800" dirty="0"/>
          </a:p>
        </p:txBody>
      </p:sp>
      <p:sp>
        <p:nvSpPr>
          <p:cNvPr id="3" name="内容占位符 2"/>
          <p:cNvSpPr>
            <a:spLocks noGrp="1"/>
          </p:cNvSpPr>
          <p:nvPr>
            <p:ph idx="1"/>
          </p:nvPr>
        </p:nvSpPr>
        <p:spPr/>
        <p:txBody>
          <a:bodyPr/>
          <a:lstStyle/>
          <a:p>
            <a:endParaRPr lang="zh-CN" altLang="en-US"/>
          </a:p>
        </p:txBody>
      </p:sp>
      <p:pic>
        <p:nvPicPr>
          <p:cNvPr id="66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980728"/>
            <a:ext cx="6288559" cy="5693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6774707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954" name="Rectangle 2"/>
          <p:cNvSpPr>
            <a:spLocks noGrp="1" noChangeArrowheads="1"/>
          </p:cNvSpPr>
          <p:nvPr>
            <p:ph type="title"/>
          </p:nvPr>
        </p:nvSpPr>
        <p:spPr/>
        <p:txBody>
          <a:bodyPr/>
          <a:lstStyle/>
          <a:p>
            <a:pPr algn="l"/>
            <a:r>
              <a:rPr lang="en-US" altLang="zh-CN" dirty="0" smtClean="0"/>
              <a:t>10.1.3</a:t>
            </a:r>
            <a:r>
              <a:rPr lang="zh-CN" altLang="en-US" dirty="0" smtClean="0"/>
              <a:t> 约见</a:t>
            </a:r>
            <a:r>
              <a:rPr lang="zh-CN" altLang="en-US" dirty="0"/>
              <a:t>顾客的方式</a:t>
            </a:r>
          </a:p>
        </p:txBody>
      </p:sp>
      <p:sp>
        <p:nvSpPr>
          <p:cNvPr id="637955" name="Rectangle 3"/>
          <p:cNvSpPr>
            <a:spLocks noGrp="1" noChangeArrowheads="1"/>
          </p:cNvSpPr>
          <p:nvPr>
            <p:ph idx="1"/>
          </p:nvPr>
        </p:nvSpPr>
        <p:spPr>
          <a:xfrm>
            <a:off x="1259632" y="1268760"/>
            <a:ext cx="7787208" cy="4785395"/>
          </a:xfrm>
        </p:spPr>
        <p:txBody>
          <a:bodyPr/>
          <a:lstStyle/>
          <a:p>
            <a:pPr>
              <a:lnSpc>
                <a:spcPct val="150000"/>
              </a:lnSpc>
            </a:pPr>
            <a:r>
              <a:rPr lang="zh-CN" altLang="en-US" dirty="0"/>
              <a:t>电话约见</a:t>
            </a:r>
          </a:p>
          <a:p>
            <a:pPr>
              <a:lnSpc>
                <a:spcPct val="150000"/>
              </a:lnSpc>
            </a:pPr>
            <a:r>
              <a:rPr lang="zh-CN" altLang="en-US" dirty="0"/>
              <a:t>当面约见</a:t>
            </a:r>
          </a:p>
          <a:p>
            <a:pPr>
              <a:lnSpc>
                <a:spcPct val="150000"/>
              </a:lnSpc>
            </a:pPr>
            <a:r>
              <a:rPr lang="zh-CN" altLang="en-US" dirty="0"/>
              <a:t>信函约见</a:t>
            </a:r>
          </a:p>
          <a:p>
            <a:pPr>
              <a:lnSpc>
                <a:spcPct val="150000"/>
              </a:lnSpc>
            </a:pPr>
            <a:r>
              <a:rPr lang="zh-CN" altLang="en-US" dirty="0"/>
              <a:t>委托约见</a:t>
            </a:r>
          </a:p>
          <a:p>
            <a:pPr>
              <a:lnSpc>
                <a:spcPct val="150000"/>
              </a:lnSpc>
            </a:pPr>
            <a:r>
              <a:rPr lang="zh-CN" altLang="en-US" dirty="0"/>
              <a:t>广告约见</a:t>
            </a:r>
          </a:p>
          <a:p>
            <a:pPr>
              <a:lnSpc>
                <a:spcPct val="150000"/>
              </a:lnSpc>
            </a:pPr>
            <a:r>
              <a:rPr lang="zh-CN" altLang="en-US" dirty="0"/>
              <a:t>网上约见</a:t>
            </a:r>
          </a:p>
        </p:txBody>
      </p:sp>
      <p:pic>
        <p:nvPicPr>
          <p:cNvPr id="63795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4437112"/>
            <a:ext cx="3013001" cy="2090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矩形 1"/>
          <p:cNvSpPr/>
          <p:nvPr/>
        </p:nvSpPr>
        <p:spPr>
          <a:xfrm>
            <a:off x="899592" y="5589240"/>
            <a:ext cx="4572000" cy="646331"/>
          </a:xfrm>
          <a:prstGeom prst="rect">
            <a:avLst/>
          </a:prstGeom>
          <a:solidFill>
            <a:schemeClr val="accent5">
              <a:lumMod val="20000"/>
              <a:lumOff val="80000"/>
            </a:schemeClr>
          </a:solidFill>
        </p:spPr>
        <p:txBody>
          <a:bodyPr>
            <a:spAutoFit/>
          </a:bodyPr>
          <a:lstStyle/>
          <a:p>
            <a:pPr algn="l"/>
            <a:r>
              <a:rPr lang="zh-CN" altLang="zh-CN" b="1" dirty="0" smtClean="0">
                <a:solidFill>
                  <a:schemeClr val="tx1"/>
                </a:solidFill>
                <a:latin typeface="楷体_GB2312" pitchFamily="49" charset="-122"/>
                <a:ea typeface="楷体_GB2312" pitchFamily="49" charset="-122"/>
              </a:rPr>
              <a:t>【视野拓展】在职</a:t>
            </a:r>
            <a:r>
              <a:rPr lang="zh-CN" altLang="zh-CN" b="1" dirty="0">
                <a:solidFill>
                  <a:schemeClr val="tx1"/>
                </a:solidFill>
                <a:latin typeface="楷体_GB2312" pitchFamily="49" charset="-122"/>
                <a:ea typeface="楷体_GB2312" pitchFamily="49" charset="-122"/>
              </a:rPr>
              <a:t>场中如何“电话约见”客户（视频）</a:t>
            </a:r>
            <a:endParaRPr lang="zh-CN" altLang="en-US" b="1" dirty="0">
              <a:solidFill>
                <a:schemeClr val="tx1"/>
              </a:solidFill>
              <a:latin typeface="楷体_GB2312" pitchFamily="49" charset="-122"/>
              <a:ea typeface="楷体_GB2312" pitchFamily="49"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826" name="Rectangle 2"/>
          <p:cNvSpPr>
            <a:spLocks noGrp="1" noChangeArrowheads="1"/>
          </p:cNvSpPr>
          <p:nvPr>
            <p:ph type="title"/>
          </p:nvPr>
        </p:nvSpPr>
        <p:spPr>
          <a:solidFill>
            <a:schemeClr val="accent3">
              <a:lumMod val="20000"/>
              <a:lumOff val="80000"/>
            </a:schemeClr>
          </a:solidFill>
        </p:spPr>
        <p:txBody>
          <a:bodyPr/>
          <a:lstStyle/>
          <a:p>
            <a:r>
              <a:rPr lang="en-US" altLang="zh-CN" dirty="0"/>
              <a:t>10.2 </a:t>
            </a:r>
            <a:r>
              <a:rPr lang="zh-CN" altLang="en-US" dirty="0" smtClean="0"/>
              <a:t>接近准顾客</a:t>
            </a:r>
            <a:endParaRPr lang="zh-CN" altLang="en-US" dirty="0"/>
          </a:p>
        </p:txBody>
      </p:sp>
      <p:sp>
        <p:nvSpPr>
          <p:cNvPr id="589827" name="Rectangle 3"/>
          <p:cNvSpPr>
            <a:spLocks noGrp="1" noChangeArrowheads="1"/>
          </p:cNvSpPr>
          <p:nvPr>
            <p:ph idx="1"/>
          </p:nvPr>
        </p:nvSpPr>
        <p:spPr>
          <a:xfrm>
            <a:off x="683568" y="1340768"/>
            <a:ext cx="7772400" cy="4793332"/>
          </a:xfrm>
        </p:spPr>
        <p:txBody>
          <a:bodyPr>
            <a:normAutofit/>
          </a:bodyPr>
          <a:lstStyle/>
          <a:p>
            <a:r>
              <a:rPr lang="zh-CN" altLang="en-US" dirty="0"/>
              <a:t>介绍接近法</a:t>
            </a:r>
          </a:p>
          <a:p>
            <a:r>
              <a:rPr lang="zh-CN" altLang="en-US" dirty="0"/>
              <a:t>产品接近法</a:t>
            </a:r>
          </a:p>
          <a:p>
            <a:r>
              <a:rPr lang="zh-CN" altLang="en-US" dirty="0"/>
              <a:t>利益接近法</a:t>
            </a:r>
          </a:p>
          <a:p>
            <a:r>
              <a:rPr lang="zh-CN" altLang="en-US" dirty="0"/>
              <a:t>问题接近法</a:t>
            </a:r>
          </a:p>
          <a:p>
            <a:r>
              <a:rPr lang="zh-CN" altLang="en-US" dirty="0" smtClean="0"/>
              <a:t>馈赠接近法</a:t>
            </a:r>
          </a:p>
          <a:p>
            <a:r>
              <a:rPr lang="zh-CN" altLang="en-US" dirty="0" smtClean="0"/>
              <a:t>赞美接近法</a:t>
            </a:r>
          </a:p>
          <a:p>
            <a:r>
              <a:rPr lang="zh-CN" altLang="en-US" dirty="0" smtClean="0"/>
              <a:t>求教接近法</a:t>
            </a:r>
          </a:p>
          <a:p>
            <a:r>
              <a:rPr lang="zh-CN" altLang="en-US" dirty="0" smtClean="0"/>
              <a:t>好奇</a:t>
            </a:r>
            <a:r>
              <a:rPr lang="zh-CN" altLang="en-US" dirty="0"/>
              <a:t>接近法</a:t>
            </a:r>
          </a:p>
          <a:p>
            <a:r>
              <a:rPr lang="zh-CN" altLang="en-US" dirty="0" smtClean="0"/>
              <a:t>聊天</a:t>
            </a:r>
            <a:r>
              <a:rPr lang="zh-CN" altLang="en-US" dirty="0"/>
              <a:t>接近法</a:t>
            </a:r>
          </a:p>
        </p:txBody>
      </p:sp>
      <p:pic>
        <p:nvPicPr>
          <p:cNvPr id="5898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104" y="4003694"/>
            <a:ext cx="2814167" cy="2240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6" name="Rectangle 2"/>
          <p:cNvSpPr>
            <a:spLocks noGrp="1" noChangeArrowheads="1"/>
          </p:cNvSpPr>
          <p:nvPr>
            <p:ph type="title"/>
          </p:nvPr>
        </p:nvSpPr>
        <p:spPr/>
        <p:txBody>
          <a:bodyPr>
            <a:normAutofit/>
          </a:bodyPr>
          <a:lstStyle/>
          <a:p>
            <a:r>
              <a:rPr lang="zh-CN" altLang="en-US" sz="3200" dirty="0" smtClean="0"/>
              <a:t>链接：市场</a:t>
            </a:r>
            <a:r>
              <a:rPr lang="zh-CN" altLang="en-US" sz="3200" dirty="0"/>
              <a:t>营销组合理论的发展</a:t>
            </a:r>
          </a:p>
        </p:txBody>
      </p:sp>
      <p:sp>
        <p:nvSpPr>
          <p:cNvPr id="472067" name="Rectangle 3"/>
          <p:cNvSpPr>
            <a:spLocks noGrp="1" noChangeArrowheads="1"/>
          </p:cNvSpPr>
          <p:nvPr>
            <p:ph idx="1"/>
          </p:nvPr>
        </p:nvSpPr>
        <p:spPr/>
        <p:txBody>
          <a:bodyPr/>
          <a:lstStyle/>
          <a:p>
            <a:pPr>
              <a:lnSpc>
                <a:spcPct val="130000"/>
              </a:lnSpc>
            </a:pPr>
            <a:r>
              <a:rPr lang="zh-CN" altLang="en-US" dirty="0"/>
              <a:t>经典理论：</a:t>
            </a:r>
            <a:r>
              <a:rPr lang="en-US" altLang="zh-CN" dirty="0" smtClean="0"/>
              <a:t>STP+4Ps</a:t>
            </a:r>
            <a:endParaRPr lang="en-US" altLang="zh-CN" dirty="0"/>
          </a:p>
          <a:p>
            <a:pPr>
              <a:lnSpc>
                <a:spcPct val="130000"/>
              </a:lnSpc>
            </a:pPr>
            <a:r>
              <a:rPr lang="zh-CN" altLang="en-US" dirty="0"/>
              <a:t>新发展： </a:t>
            </a:r>
            <a:r>
              <a:rPr lang="en-US" altLang="zh-CN" dirty="0" smtClean="0"/>
              <a:t>4Ps</a:t>
            </a:r>
            <a:r>
              <a:rPr lang="zh-CN" altLang="en-US" dirty="0" smtClean="0"/>
              <a:t> </a:t>
            </a:r>
            <a:r>
              <a:rPr lang="en-US" altLang="zh-CN" dirty="0"/>
              <a:t>→</a:t>
            </a:r>
            <a:r>
              <a:rPr lang="zh-CN" altLang="en-US" dirty="0"/>
              <a:t> 6 </a:t>
            </a:r>
            <a:r>
              <a:rPr lang="en-US" altLang="zh-CN" dirty="0" smtClean="0"/>
              <a:t>Ps</a:t>
            </a:r>
            <a:endParaRPr lang="en-US" altLang="zh-CN" dirty="0"/>
          </a:p>
          <a:p>
            <a:pPr>
              <a:lnSpc>
                <a:spcPct val="130000"/>
              </a:lnSpc>
              <a:buFont typeface="Wingdings" pitchFamily="2" charset="2"/>
              <a:buNone/>
            </a:pPr>
            <a:r>
              <a:rPr lang="en-US" altLang="zh-CN" dirty="0"/>
              <a:t>                 </a:t>
            </a:r>
            <a:r>
              <a:rPr lang="en-US" altLang="zh-CN" dirty="0" smtClean="0"/>
              <a:t>4Ps</a:t>
            </a:r>
            <a:r>
              <a:rPr lang="en-US" altLang="zh-CN" dirty="0"/>
              <a:t>→4Cs→4Rs</a:t>
            </a:r>
            <a:endParaRPr lang="zh-CN" altLang="en-US" dirty="0"/>
          </a:p>
        </p:txBody>
      </p:sp>
      <p:pic>
        <p:nvPicPr>
          <p:cNvPr id="47206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6597" y="3140968"/>
            <a:ext cx="7085763" cy="3468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850" name="Rectangle 2"/>
          <p:cNvSpPr>
            <a:spLocks noGrp="1" noChangeArrowheads="1"/>
          </p:cNvSpPr>
          <p:nvPr>
            <p:ph type="title"/>
          </p:nvPr>
        </p:nvSpPr>
        <p:spPr>
          <a:solidFill>
            <a:schemeClr val="accent3">
              <a:lumMod val="20000"/>
              <a:lumOff val="80000"/>
            </a:schemeClr>
          </a:solidFill>
        </p:spPr>
        <p:txBody>
          <a:bodyPr/>
          <a:lstStyle/>
          <a:p>
            <a:r>
              <a:rPr lang="en-US" altLang="zh-CN" dirty="0"/>
              <a:t>10.3 </a:t>
            </a:r>
            <a:r>
              <a:rPr lang="zh-CN" altLang="en-US" dirty="0"/>
              <a:t>推销</a:t>
            </a:r>
            <a:r>
              <a:rPr lang="zh-CN" altLang="en-US" dirty="0" smtClean="0"/>
              <a:t>洽谈</a:t>
            </a:r>
            <a:endParaRPr lang="zh-CN" altLang="en-US" dirty="0"/>
          </a:p>
        </p:txBody>
      </p:sp>
      <p:sp>
        <p:nvSpPr>
          <p:cNvPr id="590851" name="Rectangle 3"/>
          <p:cNvSpPr>
            <a:spLocks noGrp="1" noChangeArrowheads="1"/>
          </p:cNvSpPr>
          <p:nvPr>
            <p:ph idx="1"/>
          </p:nvPr>
        </p:nvSpPr>
        <p:spPr/>
        <p:txBody>
          <a:bodyPr>
            <a:normAutofit fontScale="92500" lnSpcReduction="20000"/>
          </a:bodyPr>
          <a:lstStyle/>
          <a:p>
            <a:pPr>
              <a:buFont typeface="Wingdings" pitchFamily="2" charset="2"/>
              <a:buNone/>
            </a:pPr>
            <a:r>
              <a:rPr lang="en-US" altLang="zh-CN" sz="2800" dirty="0" smtClean="0">
                <a:solidFill>
                  <a:schemeClr val="hlink"/>
                </a:solidFill>
              </a:rPr>
              <a:t>10.3.1 </a:t>
            </a:r>
            <a:r>
              <a:rPr lang="zh-CN" altLang="en-US" sz="2800" dirty="0" smtClean="0">
                <a:solidFill>
                  <a:schemeClr val="hlink"/>
                </a:solidFill>
              </a:rPr>
              <a:t>提示法</a:t>
            </a:r>
            <a:endParaRPr lang="zh-CN" altLang="en-US" sz="2800" dirty="0">
              <a:solidFill>
                <a:schemeClr val="hlink"/>
              </a:solidFill>
            </a:endParaRPr>
          </a:p>
          <a:p>
            <a:r>
              <a:rPr lang="zh-CN" altLang="en-US" dirty="0"/>
              <a:t>直接提示与间接提示</a:t>
            </a:r>
          </a:p>
          <a:p>
            <a:r>
              <a:rPr lang="zh-CN" altLang="en-US" dirty="0"/>
              <a:t>积极提示与消极提示</a:t>
            </a:r>
          </a:p>
          <a:p>
            <a:r>
              <a:rPr lang="zh-CN" altLang="en-US" dirty="0" smtClean="0"/>
              <a:t>明星提示法</a:t>
            </a:r>
            <a:endParaRPr lang="en-US" altLang="zh-CN" dirty="0" smtClean="0"/>
          </a:p>
          <a:p>
            <a:r>
              <a:rPr lang="zh-CN" altLang="en-US" dirty="0" smtClean="0"/>
              <a:t>联想提示法</a:t>
            </a:r>
            <a:endParaRPr lang="en-US" altLang="zh-CN" dirty="0" smtClean="0"/>
          </a:p>
          <a:p>
            <a:r>
              <a:rPr lang="zh-CN" altLang="en-US" dirty="0" smtClean="0"/>
              <a:t>逻辑提示法</a:t>
            </a:r>
            <a:endParaRPr lang="zh-CN" altLang="en-US" dirty="0"/>
          </a:p>
          <a:p>
            <a:pPr>
              <a:buFont typeface="Wingdings" pitchFamily="2" charset="2"/>
              <a:buNone/>
            </a:pPr>
            <a:r>
              <a:rPr lang="en-US" altLang="zh-CN" sz="2800" dirty="0" smtClean="0">
                <a:solidFill>
                  <a:schemeClr val="hlink"/>
                </a:solidFill>
              </a:rPr>
              <a:t>10.3.2 </a:t>
            </a:r>
            <a:r>
              <a:rPr lang="zh-CN" altLang="en-US" sz="2800" dirty="0" smtClean="0">
                <a:solidFill>
                  <a:schemeClr val="hlink"/>
                </a:solidFill>
              </a:rPr>
              <a:t>演示</a:t>
            </a:r>
            <a:r>
              <a:rPr lang="zh-CN" altLang="en-US" sz="2800" dirty="0">
                <a:solidFill>
                  <a:schemeClr val="hlink"/>
                </a:solidFill>
              </a:rPr>
              <a:t>法</a:t>
            </a:r>
          </a:p>
          <a:p>
            <a:r>
              <a:rPr lang="zh-CN" altLang="en-US" dirty="0"/>
              <a:t>产品演示法</a:t>
            </a:r>
          </a:p>
          <a:p>
            <a:r>
              <a:rPr lang="zh-CN" altLang="en-US" dirty="0" smtClean="0"/>
              <a:t>文案演示</a:t>
            </a:r>
            <a:r>
              <a:rPr lang="zh-CN" altLang="en-US" dirty="0"/>
              <a:t>法</a:t>
            </a:r>
          </a:p>
          <a:p>
            <a:r>
              <a:rPr lang="zh-CN" altLang="en-US" dirty="0"/>
              <a:t>多媒体演示</a:t>
            </a:r>
            <a:r>
              <a:rPr lang="zh-CN" altLang="en-US" dirty="0" smtClean="0"/>
              <a:t>法</a:t>
            </a:r>
            <a:endParaRPr lang="en-US" altLang="zh-CN" dirty="0" smtClean="0"/>
          </a:p>
          <a:p>
            <a:pPr marL="90900" indent="0">
              <a:buNone/>
            </a:pPr>
            <a:r>
              <a:rPr lang="en-US" altLang="zh-CN" sz="2800" dirty="0" smtClean="0">
                <a:solidFill>
                  <a:srgbClr val="0033CC"/>
                </a:solidFill>
              </a:rPr>
              <a:t>10.3.3 </a:t>
            </a:r>
            <a:r>
              <a:rPr lang="zh-CN" altLang="zh-CN" sz="2800" dirty="0" smtClean="0">
                <a:solidFill>
                  <a:srgbClr val="0033CC"/>
                </a:solidFill>
              </a:rPr>
              <a:t>直播</a:t>
            </a:r>
            <a:r>
              <a:rPr lang="zh-CN" altLang="zh-CN" sz="2800" dirty="0">
                <a:solidFill>
                  <a:srgbClr val="0033CC"/>
                </a:solidFill>
              </a:rPr>
              <a:t>带货的沟通</a:t>
            </a:r>
            <a:r>
              <a:rPr lang="zh-CN" altLang="zh-CN" sz="2800" dirty="0" smtClean="0">
                <a:solidFill>
                  <a:srgbClr val="0033CC"/>
                </a:solidFill>
              </a:rPr>
              <a:t>技巧</a:t>
            </a:r>
            <a:endParaRPr lang="en-US" altLang="zh-CN" sz="2800" dirty="0" smtClean="0">
              <a:solidFill>
                <a:srgbClr val="0033CC"/>
              </a:solidFill>
            </a:endParaRPr>
          </a:p>
          <a:p>
            <a:pPr>
              <a:lnSpc>
                <a:spcPct val="120000"/>
              </a:lnSpc>
            </a:pPr>
            <a:r>
              <a:rPr lang="zh-CN" altLang="zh-CN" dirty="0"/>
              <a:t>电商直播的形式和特征</a:t>
            </a:r>
            <a:endParaRPr lang="en-US" altLang="zh-CN" dirty="0"/>
          </a:p>
          <a:p>
            <a:pPr>
              <a:lnSpc>
                <a:spcPct val="120000"/>
              </a:lnSpc>
            </a:pPr>
            <a:r>
              <a:rPr lang="zh-CN" altLang="en-US" dirty="0"/>
              <a:t>电商主播的沟通</a:t>
            </a:r>
            <a:r>
              <a:rPr lang="zh-CN" altLang="en-US" dirty="0" smtClean="0"/>
              <a:t>技巧</a:t>
            </a:r>
            <a:endParaRPr lang="zh-CN" altLang="en-US" dirty="0"/>
          </a:p>
        </p:txBody>
      </p:sp>
      <p:pic>
        <p:nvPicPr>
          <p:cNvPr id="5908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2160" y="4725144"/>
            <a:ext cx="2721772" cy="1759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874" name="Rectangle 2"/>
          <p:cNvSpPr>
            <a:spLocks noGrp="1" noChangeArrowheads="1"/>
          </p:cNvSpPr>
          <p:nvPr>
            <p:ph type="title"/>
          </p:nvPr>
        </p:nvSpPr>
        <p:spPr>
          <a:xfrm>
            <a:off x="457200" y="274638"/>
            <a:ext cx="8147248" cy="1066130"/>
          </a:xfrm>
        </p:spPr>
        <p:txBody>
          <a:bodyPr>
            <a:normAutofit/>
          </a:bodyPr>
          <a:lstStyle/>
          <a:p>
            <a:pPr algn="l">
              <a:spcBef>
                <a:spcPts val="1200"/>
              </a:spcBef>
            </a:pPr>
            <a:r>
              <a:rPr lang="en-US" altLang="zh-CN" dirty="0">
                <a:solidFill>
                  <a:schemeClr val="hlink"/>
                </a:solidFill>
              </a:rPr>
              <a:t>10.3.1 </a:t>
            </a:r>
            <a:r>
              <a:rPr lang="zh-CN" altLang="en-US" dirty="0" smtClean="0">
                <a:solidFill>
                  <a:schemeClr val="hlink"/>
                </a:solidFill>
              </a:rPr>
              <a:t>提示法</a:t>
            </a:r>
            <a:endParaRPr lang="zh-CN" altLang="en-US" sz="3100" dirty="0"/>
          </a:p>
        </p:txBody>
      </p:sp>
      <p:sp>
        <p:nvSpPr>
          <p:cNvPr id="591875" name="Rectangle 3"/>
          <p:cNvSpPr>
            <a:spLocks noGrp="1" noChangeArrowheads="1"/>
          </p:cNvSpPr>
          <p:nvPr>
            <p:ph idx="1"/>
          </p:nvPr>
        </p:nvSpPr>
        <p:spPr>
          <a:xfrm>
            <a:off x="801114" y="1381944"/>
            <a:ext cx="7772400" cy="5112568"/>
          </a:xfrm>
        </p:spPr>
        <p:txBody>
          <a:bodyPr/>
          <a:lstStyle/>
          <a:p>
            <a:pPr marL="90900" indent="0" algn="ctr">
              <a:lnSpc>
                <a:spcPct val="120000"/>
              </a:lnSpc>
              <a:buNone/>
            </a:pPr>
            <a:r>
              <a:rPr lang="zh-CN" altLang="en-US" sz="2800" b="1" dirty="0">
                <a:solidFill>
                  <a:srgbClr val="660033"/>
                </a:solidFill>
              </a:rPr>
              <a:t>1</a:t>
            </a:r>
            <a:r>
              <a:rPr lang="en-US" altLang="zh-CN" sz="2800" b="1" dirty="0">
                <a:solidFill>
                  <a:srgbClr val="660033"/>
                </a:solidFill>
              </a:rPr>
              <a:t>.</a:t>
            </a:r>
            <a:r>
              <a:rPr lang="zh-CN" altLang="en-US" sz="2800" b="1" dirty="0">
                <a:solidFill>
                  <a:srgbClr val="660033"/>
                </a:solidFill>
              </a:rPr>
              <a:t>直接提示与间接提示</a:t>
            </a:r>
          </a:p>
          <a:p>
            <a:pPr marL="90900" indent="0">
              <a:lnSpc>
                <a:spcPct val="120000"/>
              </a:lnSpc>
              <a:buNone/>
            </a:pPr>
            <a:r>
              <a:rPr lang="zh-CN" altLang="en-US" b="1" dirty="0" smtClean="0"/>
              <a:t>直接提示法</a:t>
            </a:r>
            <a:endParaRPr lang="en-US" altLang="zh-CN" b="1" dirty="0" smtClean="0"/>
          </a:p>
          <a:p>
            <a:pPr>
              <a:lnSpc>
                <a:spcPct val="120000"/>
              </a:lnSpc>
              <a:spcBef>
                <a:spcPts val="0"/>
              </a:spcBef>
            </a:pPr>
            <a:r>
              <a:rPr lang="zh-CN" altLang="en-US" b="0" dirty="0" smtClean="0"/>
              <a:t>针对</a:t>
            </a:r>
            <a:r>
              <a:rPr lang="zh-CN" altLang="en-US" b="0" dirty="0"/>
              <a:t>准顾客的购买动机，直接传递推销信息。</a:t>
            </a:r>
          </a:p>
          <a:p>
            <a:pPr>
              <a:lnSpc>
                <a:spcPct val="120000"/>
              </a:lnSpc>
              <a:spcBef>
                <a:spcPts val="0"/>
              </a:spcBef>
            </a:pPr>
            <a:r>
              <a:rPr lang="zh-CN" altLang="en-US" b="0" dirty="0"/>
              <a:t>试分析下列提示针对的什么购买动机：</a:t>
            </a:r>
          </a:p>
          <a:p>
            <a:pPr lvl="1">
              <a:lnSpc>
                <a:spcPct val="120000"/>
              </a:lnSpc>
              <a:spcBef>
                <a:spcPts val="0"/>
              </a:spcBef>
            </a:pPr>
            <a:r>
              <a:rPr lang="zh-CN" altLang="en-US" b="0" dirty="0">
                <a:solidFill>
                  <a:srgbClr val="0033CC"/>
                </a:solidFill>
                <a:latin typeface="楷体_GB2312" pitchFamily="49" charset="-122"/>
                <a:ea typeface="楷体_GB2312" pitchFamily="49" charset="-122"/>
              </a:rPr>
              <a:t>“这是促销产品，比正常价格低一半，欲购从速！”</a:t>
            </a:r>
          </a:p>
          <a:p>
            <a:pPr lvl="1">
              <a:lnSpc>
                <a:spcPct val="120000"/>
              </a:lnSpc>
              <a:spcBef>
                <a:spcPts val="0"/>
              </a:spcBef>
            </a:pPr>
            <a:r>
              <a:rPr lang="zh-CN" altLang="en-US" b="0" dirty="0">
                <a:solidFill>
                  <a:srgbClr val="0033CC"/>
                </a:solidFill>
                <a:latin typeface="楷体_GB2312" pitchFamily="49" charset="-122"/>
                <a:ea typeface="楷体_GB2312" pitchFamily="49" charset="-122"/>
              </a:rPr>
              <a:t>“这种手机的特点是电池使用寿命特别长”</a:t>
            </a:r>
          </a:p>
          <a:p>
            <a:pPr lvl="1">
              <a:lnSpc>
                <a:spcPct val="120000"/>
              </a:lnSpc>
              <a:spcBef>
                <a:spcPts val="0"/>
              </a:spcBef>
            </a:pPr>
            <a:r>
              <a:rPr lang="zh-CN" altLang="en-US" b="0" dirty="0">
                <a:solidFill>
                  <a:srgbClr val="0033CC"/>
                </a:solidFill>
                <a:latin typeface="楷体_GB2312" pitchFamily="49" charset="-122"/>
                <a:ea typeface="楷体_GB2312" pitchFamily="49" charset="-122"/>
              </a:rPr>
              <a:t>“请放心，产品如有质量问题，包退包换！”</a:t>
            </a:r>
          </a:p>
        </p:txBody>
      </p:sp>
      <p:sp>
        <p:nvSpPr>
          <p:cNvPr id="6" name="Rectangle 3"/>
          <p:cNvSpPr txBox="1">
            <a:spLocks noChangeArrowheads="1"/>
          </p:cNvSpPr>
          <p:nvPr/>
        </p:nvSpPr>
        <p:spPr>
          <a:xfrm>
            <a:off x="686814" y="4725144"/>
            <a:ext cx="8001000" cy="1800200"/>
          </a:xfrm>
          <a:prstGeom prst="rect">
            <a:avLst/>
          </a:prstGeom>
        </p:spPr>
        <p:txBody>
          <a:bodyPr vert="horz" lIns="91440" tIns="45720" rIns="91440" bIns="45720" rtlCol="0">
            <a:normAutofit lnSpcReduction="10000"/>
          </a:bodyPr>
          <a:lstStyle>
            <a:lvl1pPr marL="342900" indent="-252000" algn="l" defTabSz="914400" rtl="0" eaLnBrk="1" latinLnBrk="0" hangingPunct="1">
              <a:spcBef>
                <a:spcPct val="20000"/>
              </a:spcBef>
              <a:buClr>
                <a:srgbClr val="C00000"/>
              </a:buClr>
              <a:buSzPct val="112000"/>
              <a:buFont typeface="Arial" pitchFamily="34" charset="0"/>
              <a:buChar char="•"/>
              <a:defRPr sz="24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90900" indent="0">
              <a:lnSpc>
                <a:spcPct val="150000"/>
              </a:lnSpc>
              <a:buNone/>
            </a:pPr>
            <a:r>
              <a:rPr lang="zh-CN" altLang="en-US" b="1" dirty="0" smtClean="0"/>
              <a:t>间接提示法（暗示法）</a:t>
            </a:r>
          </a:p>
          <a:p>
            <a:pPr>
              <a:lnSpc>
                <a:spcPct val="150000"/>
              </a:lnSpc>
            </a:pPr>
            <a:r>
              <a:rPr lang="zh-CN" altLang="en-US" dirty="0" smtClean="0"/>
              <a:t>曲意赞美，旁敲侧击，言回语转，却不离题。其作用和效果有利于减轻准顾客购买心理压力。</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22" name="Rectangle 2"/>
          <p:cNvSpPr>
            <a:spLocks noGrp="1" noChangeArrowheads="1"/>
          </p:cNvSpPr>
          <p:nvPr>
            <p:ph type="title"/>
          </p:nvPr>
        </p:nvSpPr>
        <p:spPr/>
        <p:txBody>
          <a:bodyPr/>
          <a:lstStyle/>
          <a:p>
            <a:r>
              <a:rPr lang="en-US" altLang="zh-CN" dirty="0" smtClean="0"/>
              <a:t>2.</a:t>
            </a:r>
            <a:r>
              <a:rPr lang="zh-CN" altLang="en-US" dirty="0" smtClean="0"/>
              <a:t>积极</a:t>
            </a:r>
            <a:r>
              <a:rPr lang="zh-CN" altLang="en-US" dirty="0"/>
              <a:t>提示与消极提示</a:t>
            </a:r>
          </a:p>
        </p:txBody>
      </p:sp>
      <p:sp>
        <p:nvSpPr>
          <p:cNvPr id="593923" name="Rectangle 3"/>
          <p:cNvSpPr>
            <a:spLocks noGrp="1" noChangeArrowheads="1"/>
          </p:cNvSpPr>
          <p:nvPr>
            <p:ph idx="1"/>
          </p:nvPr>
        </p:nvSpPr>
        <p:spPr>
          <a:xfrm>
            <a:off x="395536" y="1700808"/>
            <a:ext cx="8458200" cy="4495800"/>
          </a:xfrm>
        </p:spPr>
        <p:txBody>
          <a:bodyPr/>
          <a:lstStyle/>
          <a:p>
            <a:pPr>
              <a:lnSpc>
                <a:spcPct val="120000"/>
              </a:lnSpc>
            </a:pPr>
            <a:r>
              <a:rPr lang="zh-CN" altLang="en-US" dirty="0"/>
              <a:t>比较下面两句话：</a:t>
            </a:r>
          </a:p>
          <a:p>
            <a:pPr lvl="1">
              <a:lnSpc>
                <a:spcPct val="120000"/>
              </a:lnSpc>
            </a:pPr>
            <a:r>
              <a:rPr lang="zh-CN" altLang="en-US" dirty="0">
                <a:ea typeface="楷体_GB2312" pitchFamily="49" charset="-122"/>
              </a:rPr>
              <a:t>“欢迎您乘坐本公司高级游览车观光，既舒适又安全！”</a:t>
            </a:r>
          </a:p>
          <a:p>
            <a:pPr lvl="1">
              <a:lnSpc>
                <a:spcPct val="120000"/>
              </a:lnSpc>
            </a:pPr>
            <a:r>
              <a:rPr lang="zh-CN" altLang="en-US" dirty="0">
                <a:ea typeface="楷体_GB2312" pitchFamily="49" charset="-122"/>
              </a:rPr>
              <a:t>“乘坐本公司高级游览车观光，保你不会感到不舒适，也不会发生意外事故！”</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93923">
                                            <p:txEl>
                                              <p:pRg st="0" end="0"/>
                                            </p:txEl>
                                          </p:spTgt>
                                        </p:tgtEl>
                                        <p:attrNameLst>
                                          <p:attrName>style.visibility</p:attrName>
                                        </p:attrNameLst>
                                      </p:cBhvr>
                                      <p:to>
                                        <p:strVal val="visible"/>
                                      </p:to>
                                    </p:set>
                                    <p:anim calcmode="lin" valueType="num">
                                      <p:cBhvr additive="base">
                                        <p:cTn id="7" dur="500" fill="hold"/>
                                        <p:tgtEl>
                                          <p:spTgt spid="59392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9392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93923">
                                            <p:txEl>
                                              <p:pRg st="1" end="1"/>
                                            </p:txEl>
                                          </p:spTgt>
                                        </p:tgtEl>
                                        <p:attrNameLst>
                                          <p:attrName>style.visibility</p:attrName>
                                        </p:attrNameLst>
                                      </p:cBhvr>
                                      <p:to>
                                        <p:strVal val="visible"/>
                                      </p:to>
                                    </p:set>
                                    <p:anim calcmode="lin" valueType="num">
                                      <p:cBhvr additive="base">
                                        <p:cTn id="11" dur="500" fill="hold"/>
                                        <p:tgtEl>
                                          <p:spTgt spid="59392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59392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593923">
                                            <p:txEl>
                                              <p:pRg st="2" end="2"/>
                                            </p:txEl>
                                          </p:spTgt>
                                        </p:tgtEl>
                                        <p:attrNameLst>
                                          <p:attrName>style.visibility</p:attrName>
                                        </p:attrNameLst>
                                      </p:cBhvr>
                                      <p:to>
                                        <p:strVal val="visible"/>
                                      </p:to>
                                    </p:set>
                                    <p:anim calcmode="lin" valueType="num">
                                      <p:cBhvr additive="base">
                                        <p:cTn id="15" dur="500" fill="hold"/>
                                        <p:tgtEl>
                                          <p:spTgt spid="59392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59392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23" grpId="0" build="p"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4946" name="Rectangle 2"/>
          <p:cNvSpPr>
            <a:spLocks noGrp="1" noChangeArrowheads="1"/>
          </p:cNvSpPr>
          <p:nvPr>
            <p:ph type="title"/>
          </p:nvPr>
        </p:nvSpPr>
        <p:spPr/>
        <p:txBody>
          <a:bodyPr>
            <a:normAutofit fontScale="90000"/>
          </a:bodyPr>
          <a:lstStyle/>
          <a:p>
            <a:r>
              <a:rPr lang="en-US" altLang="zh-CN" dirty="0" smtClean="0"/>
              <a:t>3.</a:t>
            </a:r>
            <a:r>
              <a:rPr lang="zh-CN" altLang="en-US" dirty="0" smtClean="0"/>
              <a:t>明星提示法</a:t>
            </a:r>
            <a:r>
              <a:rPr lang="zh-CN" altLang="en-US" dirty="0"/>
              <a:t/>
            </a:r>
            <a:br>
              <a:rPr lang="zh-CN" altLang="en-US" dirty="0"/>
            </a:br>
            <a:r>
              <a:rPr lang="zh-CN" altLang="en-US" sz="2700" dirty="0"/>
              <a:t>      （感情提示法的一种）</a:t>
            </a:r>
            <a:endParaRPr lang="zh-CN" altLang="en-US" sz="3600" dirty="0"/>
          </a:p>
        </p:txBody>
      </p:sp>
      <p:sp>
        <p:nvSpPr>
          <p:cNvPr id="594947" name="Rectangle 3"/>
          <p:cNvSpPr>
            <a:spLocks noGrp="1" noChangeArrowheads="1"/>
          </p:cNvSpPr>
          <p:nvPr>
            <p:ph idx="1"/>
          </p:nvPr>
        </p:nvSpPr>
        <p:spPr>
          <a:xfrm>
            <a:off x="683568" y="1628800"/>
            <a:ext cx="8077200" cy="4639816"/>
          </a:xfrm>
        </p:spPr>
        <p:txBody>
          <a:bodyPr/>
          <a:lstStyle/>
          <a:p>
            <a:pPr>
              <a:lnSpc>
                <a:spcPct val="120000"/>
              </a:lnSpc>
            </a:pPr>
            <a:r>
              <a:rPr lang="zh-CN" altLang="en-US" b="0" dirty="0"/>
              <a:t>利用有些人崇拜名人和迷信权威的心理，借名人之名气来调动准顾客的购买感情，从而诱发其购买欲望和购买行动。</a:t>
            </a:r>
          </a:p>
          <a:p>
            <a:pPr>
              <a:lnSpc>
                <a:spcPct val="90000"/>
              </a:lnSpc>
            </a:pPr>
            <a:r>
              <a:rPr lang="zh-CN" altLang="en-US" sz="2800" b="0" dirty="0"/>
              <a:t>例子：</a:t>
            </a:r>
          </a:p>
          <a:p>
            <a:pPr lvl="1">
              <a:lnSpc>
                <a:spcPct val="90000"/>
              </a:lnSpc>
            </a:pPr>
            <a:r>
              <a:rPr lang="zh-CN" altLang="en-US" b="0" dirty="0">
                <a:ea typeface="楷体_GB2312" pitchFamily="49" charset="-122"/>
              </a:rPr>
              <a:t>“这是某某明星也在使用的减肥口服液，你看她的身材保持得多好。”</a:t>
            </a:r>
          </a:p>
          <a:p>
            <a:pPr lvl="1">
              <a:lnSpc>
                <a:spcPct val="90000"/>
              </a:lnSpc>
            </a:pPr>
            <a:r>
              <a:rPr lang="zh-CN" altLang="en-US" b="0" dirty="0">
                <a:ea typeface="楷体_GB2312" pitchFamily="49" charset="-122"/>
              </a:rPr>
              <a:t>“梅斯纳是世界公认的最优秀登山健将，他曾令人难以置信地不用氧气筒而登上了珠穆朗玛峰。但他说‘我登上珠穆朗玛峰可以不带氧气筒，但决不会不戴劳力士手表。”</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94947">
                                            <p:txEl>
                                              <p:pRg st="0" end="0"/>
                                            </p:txEl>
                                          </p:spTgt>
                                        </p:tgtEl>
                                        <p:attrNameLst>
                                          <p:attrName>style.visibility</p:attrName>
                                        </p:attrNameLst>
                                      </p:cBhvr>
                                      <p:to>
                                        <p:strVal val="visible"/>
                                      </p:to>
                                    </p:set>
                                    <p:anim calcmode="lin" valueType="num">
                                      <p:cBhvr additive="base">
                                        <p:cTn id="7" dur="500" fill="hold"/>
                                        <p:tgtEl>
                                          <p:spTgt spid="5949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94947">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594947">
                                            <p:txEl>
                                              <p:pRg st="1" end="1"/>
                                            </p:txEl>
                                          </p:spTgt>
                                        </p:tgtEl>
                                        <p:attrNameLst>
                                          <p:attrName>style.visibility</p:attrName>
                                        </p:attrNameLst>
                                      </p:cBhvr>
                                      <p:to>
                                        <p:strVal val="visible"/>
                                      </p:to>
                                    </p:set>
                                    <p:anim calcmode="lin" valueType="num">
                                      <p:cBhvr additive="base">
                                        <p:cTn id="13" dur="500" fill="hold"/>
                                        <p:tgtEl>
                                          <p:spTgt spid="59494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94947">
                                            <p:txEl>
                                              <p:pRg st="1" end="1"/>
                                            </p:txEl>
                                          </p:spTgt>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stCondLst>
                                    <p:cond delay="0"/>
                                  </p:stCondLst>
                                  <p:childTnLst>
                                    <p:set>
                                      <p:cBhvr>
                                        <p:cTn id="16" dur="1" fill="hold">
                                          <p:stCondLst>
                                            <p:cond delay="0"/>
                                          </p:stCondLst>
                                        </p:cTn>
                                        <p:tgtEl>
                                          <p:spTgt spid="594947">
                                            <p:txEl>
                                              <p:pRg st="2" end="2"/>
                                            </p:txEl>
                                          </p:spTgt>
                                        </p:tgtEl>
                                        <p:attrNameLst>
                                          <p:attrName>style.visibility</p:attrName>
                                        </p:attrNameLst>
                                      </p:cBhvr>
                                      <p:to>
                                        <p:strVal val="visible"/>
                                      </p:to>
                                    </p:set>
                                    <p:anim calcmode="lin" valueType="num">
                                      <p:cBhvr additive="base">
                                        <p:cTn id="17" dur="500" fill="hold"/>
                                        <p:tgtEl>
                                          <p:spTgt spid="594947">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94947">
                                            <p:txEl>
                                              <p:pRg st="2" end="2"/>
                                            </p:txEl>
                                          </p:spTgt>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594947">
                                            <p:txEl>
                                              <p:pRg st="3" end="3"/>
                                            </p:txEl>
                                          </p:spTgt>
                                        </p:tgtEl>
                                        <p:attrNameLst>
                                          <p:attrName>style.visibility</p:attrName>
                                        </p:attrNameLst>
                                      </p:cBhvr>
                                      <p:to>
                                        <p:strVal val="visible"/>
                                      </p:to>
                                    </p:set>
                                    <p:anim calcmode="lin" valueType="num">
                                      <p:cBhvr additive="base">
                                        <p:cTn id="21" dur="500" fill="hold"/>
                                        <p:tgtEl>
                                          <p:spTgt spid="594947">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94947">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947" grpId="0" build="p"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４</a:t>
            </a:r>
            <a:r>
              <a:rPr lang="en-US" altLang="zh-CN" dirty="0" smtClean="0"/>
              <a:t>.</a:t>
            </a:r>
            <a:r>
              <a:rPr lang="zh-CN" altLang="en-US" dirty="0" smtClean="0"/>
              <a:t> 联想提示法</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t>联想提示法是指推销人员通过向顾客提示或描述与推销有关的情景使顾客产生某种联想进而刺激顾客购买欲望的洽谈方法。</a:t>
            </a:r>
            <a:endParaRPr lang="en-US" altLang="zh-CN" dirty="0" smtClean="0"/>
          </a:p>
          <a:p>
            <a:pPr lvl="1"/>
            <a:r>
              <a:rPr lang="zh-CN" altLang="en-US" dirty="0" smtClean="0">
                <a:latin typeface="楷体_GB2312" pitchFamily="49" charset="-122"/>
                <a:ea typeface="楷体_GB2312" pitchFamily="49" charset="-122"/>
              </a:rPr>
              <a:t>例如，一位推销天蓝色瓷片的推销人员的一句话打动了顾客</a:t>
            </a:r>
            <a:r>
              <a:rPr lang="en-US" altLang="zh-CN" dirty="0" smtClean="0">
                <a:solidFill>
                  <a:srgbClr val="0033CC"/>
                </a:solidFill>
                <a:latin typeface="楷体_GB2312" pitchFamily="49" charset="-122"/>
                <a:ea typeface="楷体_GB2312" pitchFamily="49" charset="-122"/>
              </a:rPr>
              <a:t>:“</a:t>
            </a:r>
            <a:r>
              <a:rPr lang="zh-CN" altLang="en-US" dirty="0" smtClean="0">
                <a:solidFill>
                  <a:srgbClr val="0033CC"/>
                </a:solidFill>
                <a:latin typeface="楷体_GB2312" pitchFamily="49" charset="-122"/>
                <a:ea typeface="楷体_GB2312" pitchFamily="49" charset="-122"/>
              </a:rPr>
              <a:t>您把这种天蓝色的瓷片铺在淋浴室，每当您洗澡的时候，就有种置身大海的感觉”。</a:t>
            </a:r>
            <a:endParaRPr lang="en-US" altLang="zh-CN" dirty="0" smtClean="0">
              <a:solidFill>
                <a:srgbClr val="0033CC"/>
              </a:solidFill>
              <a:latin typeface="楷体_GB2312" pitchFamily="49" charset="-122"/>
              <a:ea typeface="楷体_GB2312" pitchFamily="49" charset="-122"/>
            </a:endParaRPr>
          </a:p>
          <a:p>
            <a:pPr lvl="1"/>
            <a:r>
              <a:rPr lang="zh-CN" altLang="en-US" dirty="0" smtClean="0">
                <a:latin typeface="楷体_GB2312" pitchFamily="49" charset="-122"/>
                <a:ea typeface="楷体_GB2312" pitchFamily="49" charset="-122"/>
              </a:rPr>
              <a:t>这一方法中，推销人员向顾客勾画出梦幻般的情景，让顾客去想象使产品更具有吸引人的魅力，从而达到强化顾客购买欲望的良好效果</a:t>
            </a:r>
            <a:endParaRPr lang="en-US" altLang="zh-CN" dirty="0" smtClean="0">
              <a:latin typeface="楷体_GB2312" pitchFamily="49" charset="-122"/>
              <a:ea typeface="楷体_GB2312" pitchFamily="49" charset="-122"/>
            </a:endParaRPr>
          </a:p>
          <a:p>
            <a:r>
              <a:rPr lang="zh-CN" altLang="en-US" dirty="0" smtClean="0"/>
              <a:t>联想提示法要求推销人员善于运用语言的艺术去表达、 去描绘，避免刻板、 教条的语言， 也不能采用过分夸张、 华丽的辞藻，这样，提示的语言方能打动顾客、感染顾客，让顾客觉得贴切可信。</a:t>
            </a:r>
          </a:p>
          <a:p>
            <a:endParaRPr lang="zh-CN" altLang="en-US" dirty="0"/>
          </a:p>
        </p:txBody>
      </p:sp>
    </p:spTree>
    <p:extLst>
      <p:ext uri="{BB962C8B-B14F-4D97-AF65-F5344CB8AC3E}">
        <p14:creationId xmlns:p14="http://schemas.microsoft.com/office/powerpoint/2010/main" val="125531463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5970" name="Rectangle 2"/>
          <p:cNvSpPr>
            <a:spLocks noGrp="1" noChangeArrowheads="1"/>
          </p:cNvSpPr>
          <p:nvPr>
            <p:ph type="title"/>
          </p:nvPr>
        </p:nvSpPr>
        <p:spPr/>
        <p:txBody>
          <a:bodyPr/>
          <a:lstStyle/>
          <a:p>
            <a:r>
              <a:rPr lang="zh-CN" altLang="en-US" dirty="0" smtClean="0"/>
              <a:t>5</a:t>
            </a:r>
            <a:r>
              <a:rPr lang="en-US" altLang="zh-CN" dirty="0" smtClean="0"/>
              <a:t>.</a:t>
            </a:r>
            <a:r>
              <a:rPr lang="zh-CN" altLang="en-US" dirty="0" smtClean="0"/>
              <a:t>逻辑</a:t>
            </a:r>
            <a:r>
              <a:rPr lang="zh-CN" altLang="en-US" dirty="0"/>
              <a:t>提示法</a:t>
            </a:r>
            <a:r>
              <a:rPr lang="zh-CN" altLang="en-US" sz="3600" dirty="0"/>
              <a:t>（理智提示法）</a:t>
            </a:r>
          </a:p>
        </p:txBody>
      </p:sp>
      <p:sp>
        <p:nvSpPr>
          <p:cNvPr id="595971" name="Rectangle 3"/>
          <p:cNvSpPr>
            <a:spLocks noGrp="1" noChangeArrowheads="1"/>
          </p:cNvSpPr>
          <p:nvPr>
            <p:ph idx="1"/>
          </p:nvPr>
        </p:nvSpPr>
        <p:spPr>
          <a:xfrm>
            <a:off x="755576" y="1628800"/>
            <a:ext cx="8153400" cy="4419600"/>
          </a:xfrm>
        </p:spPr>
        <p:txBody>
          <a:bodyPr/>
          <a:lstStyle/>
          <a:p>
            <a:r>
              <a:rPr lang="zh-CN" altLang="en-US" sz="2800" b="0" dirty="0">
                <a:latin typeface="宋体" charset="-122"/>
                <a:ea typeface="宋体" charset="-122"/>
              </a:rPr>
              <a:t>利用逻辑推理来劝说顾客购买。说理说据，以理服人。</a:t>
            </a:r>
          </a:p>
          <a:p>
            <a:r>
              <a:rPr lang="zh-CN" altLang="en-US" sz="2800" b="0" dirty="0">
                <a:latin typeface="宋体" charset="-122"/>
                <a:ea typeface="宋体" charset="-122"/>
              </a:rPr>
              <a:t>常用的三段论式的推理模式：</a:t>
            </a:r>
            <a:r>
              <a:rPr lang="zh-CN" altLang="en-US" sz="2800" b="0" dirty="0">
                <a:latin typeface="Arial"/>
                <a:ea typeface="宋体" charset="-122"/>
              </a:rPr>
              <a:t>“</a:t>
            </a:r>
            <a:r>
              <a:rPr lang="zh-CN" altLang="en-US" sz="2800" b="0" dirty="0">
                <a:latin typeface="宋体" charset="-122"/>
                <a:ea typeface="宋体" charset="-122"/>
              </a:rPr>
              <a:t>大前提-小前提-结论</a:t>
            </a:r>
            <a:r>
              <a:rPr lang="zh-CN" altLang="en-US" sz="2800" b="0" dirty="0">
                <a:latin typeface="Arial"/>
                <a:ea typeface="宋体" charset="-122"/>
              </a:rPr>
              <a:t>”</a:t>
            </a:r>
            <a:r>
              <a:rPr lang="zh-CN" altLang="en-US" sz="2800" b="0" dirty="0">
                <a:latin typeface="宋体" charset="-122"/>
                <a:ea typeface="宋体" charset="-122"/>
              </a:rPr>
              <a:t>，如：</a:t>
            </a:r>
          </a:p>
          <a:p>
            <a:pPr lvl="1"/>
            <a:r>
              <a:rPr lang="zh-CN" altLang="en-US" dirty="0">
                <a:solidFill>
                  <a:srgbClr val="0033CC"/>
                </a:solidFill>
                <a:ea typeface="楷体_GB2312" pitchFamily="49" charset="-122"/>
              </a:rPr>
              <a:t>“所有企业都希望降低成本，这种新材料可以帮助贵厂降低生产成本，从而提高经济效益”</a:t>
            </a:r>
          </a:p>
          <a:p>
            <a:r>
              <a:rPr lang="zh-CN" altLang="en-US" sz="2800" b="0" dirty="0">
                <a:ea typeface="宋体" charset="-122"/>
              </a:rPr>
              <a:t>这种提示法特别适用于向技术专家、专业人士推销，适用于对复杂产品、贵重产品和新产品的推销。</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95971">
                                            <p:txEl>
                                              <p:pRg st="0" end="0"/>
                                            </p:txEl>
                                          </p:spTgt>
                                        </p:tgtEl>
                                        <p:attrNameLst>
                                          <p:attrName>style.visibility</p:attrName>
                                        </p:attrNameLst>
                                      </p:cBhvr>
                                      <p:to>
                                        <p:strVal val="visible"/>
                                      </p:to>
                                    </p:set>
                                    <p:anim calcmode="lin" valueType="num">
                                      <p:cBhvr>
                                        <p:cTn id="7" dur="500" fill="hold"/>
                                        <p:tgtEl>
                                          <p:spTgt spid="59597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95971">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595971">
                                            <p:txEl>
                                              <p:pRg st="1" end="1"/>
                                            </p:txEl>
                                          </p:spTgt>
                                        </p:tgtEl>
                                        <p:attrNameLst>
                                          <p:attrName>style.visibility</p:attrName>
                                        </p:attrNameLst>
                                      </p:cBhvr>
                                      <p:to>
                                        <p:strVal val="visible"/>
                                      </p:to>
                                    </p:set>
                                    <p:anim calcmode="lin" valueType="num">
                                      <p:cBhvr>
                                        <p:cTn id="13" dur="500" fill="hold"/>
                                        <p:tgtEl>
                                          <p:spTgt spid="595971">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595971">
                                            <p:txEl>
                                              <p:pRg st="1" end="1"/>
                                            </p:txEl>
                                          </p:spTgt>
                                        </p:tgtEl>
                                        <p:attrNameLst>
                                          <p:attrName>ppt_h</p:attrName>
                                        </p:attrNameLst>
                                      </p:cBhvr>
                                      <p:tavLst>
                                        <p:tav tm="0">
                                          <p:val>
                                            <p:strVal val="#ppt_h"/>
                                          </p:val>
                                        </p:tav>
                                        <p:tav tm="100000">
                                          <p:val>
                                            <p:strVal val="#ppt_h"/>
                                          </p:val>
                                        </p:tav>
                                      </p:tavLst>
                                    </p:anim>
                                  </p:childTnLst>
                                </p:cTn>
                              </p:par>
                              <p:par>
                                <p:cTn id="15" presetID="17" presetClass="entr" presetSubtype="10" fill="hold" grpId="0" nodeType="withEffect">
                                  <p:stCondLst>
                                    <p:cond delay="0"/>
                                  </p:stCondLst>
                                  <p:childTnLst>
                                    <p:set>
                                      <p:cBhvr>
                                        <p:cTn id="16" dur="1" fill="hold">
                                          <p:stCondLst>
                                            <p:cond delay="0"/>
                                          </p:stCondLst>
                                        </p:cTn>
                                        <p:tgtEl>
                                          <p:spTgt spid="595971">
                                            <p:txEl>
                                              <p:pRg st="2" end="2"/>
                                            </p:txEl>
                                          </p:spTgt>
                                        </p:tgtEl>
                                        <p:attrNameLst>
                                          <p:attrName>style.visibility</p:attrName>
                                        </p:attrNameLst>
                                      </p:cBhvr>
                                      <p:to>
                                        <p:strVal val="visible"/>
                                      </p:to>
                                    </p:set>
                                    <p:anim calcmode="lin" valueType="num">
                                      <p:cBhvr>
                                        <p:cTn id="17" dur="500" fill="hold"/>
                                        <p:tgtEl>
                                          <p:spTgt spid="595971">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595971">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595971">
                                            <p:txEl>
                                              <p:pRg st="3" end="3"/>
                                            </p:txEl>
                                          </p:spTgt>
                                        </p:tgtEl>
                                        <p:attrNameLst>
                                          <p:attrName>style.visibility</p:attrName>
                                        </p:attrNameLst>
                                      </p:cBhvr>
                                      <p:to>
                                        <p:strVal val="visible"/>
                                      </p:to>
                                    </p:set>
                                    <p:anim calcmode="lin" valueType="num">
                                      <p:cBhvr>
                                        <p:cTn id="23" dur="500" fill="hold"/>
                                        <p:tgtEl>
                                          <p:spTgt spid="595971">
                                            <p:txEl>
                                              <p:pRg st="3" end="3"/>
                                            </p:txEl>
                                          </p:spTgt>
                                        </p:tgtEl>
                                        <p:attrNameLst>
                                          <p:attrName>ppt_w</p:attrName>
                                        </p:attrNameLst>
                                      </p:cBhvr>
                                      <p:tavLst>
                                        <p:tav tm="0">
                                          <p:val>
                                            <p:fltVal val="0"/>
                                          </p:val>
                                        </p:tav>
                                        <p:tav tm="100000">
                                          <p:val>
                                            <p:strVal val="#ppt_w"/>
                                          </p:val>
                                        </p:tav>
                                      </p:tavLst>
                                    </p:anim>
                                    <p:anim calcmode="lin" valueType="num">
                                      <p:cBhvr>
                                        <p:cTn id="24" dur="500" fill="hold"/>
                                        <p:tgtEl>
                                          <p:spTgt spid="595971">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5971" grpId="0" build="p"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6994" name="Rectangle 2"/>
          <p:cNvSpPr>
            <a:spLocks noGrp="1" noChangeArrowheads="1"/>
          </p:cNvSpPr>
          <p:nvPr>
            <p:ph type="title"/>
          </p:nvPr>
        </p:nvSpPr>
        <p:spPr>
          <a:xfrm>
            <a:off x="457200" y="274638"/>
            <a:ext cx="8147248" cy="1066130"/>
          </a:xfrm>
        </p:spPr>
        <p:txBody>
          <a:bodyPr>
            <a:normAutofit/>
          </a:bodyPr>
          <a:lstStyle/>
          <a:p>
            <a:pPr algn="l"/>
            <a:r>
              <a:rPr lang="en-US" altLang="zh-CN" dirty="0">
                <a:solidFill>
                  <a:schemeClr val="hlink"/>
                </a:solidFill>
              </a:rPr>
              <a:t>10.3.2 </a:t>
            </a:r>
            <a:r>
              <a:rPr lang="zh-CN" altLang="en-US" dirty="0">
                <a:solidFill>
                  <a:schemeClr val="hlink"/>
                </a:solidFill>
              </a:rPr>
              <a:t>演示</a:t>
            </a:r>
            <a:r>
              <a:rPr lang="zh-CN" altLang="en-US" dirty="0" smtClean="0">
                <a:solidFill>
                  <a:schemeClr val="hlink"/>
                </a:solidFill>
              </a:rPr>
              <a:t>法</a:t>
            </a:r>
            <a:endParaRPr lang="zh-CN" altLang="en-US" dirty="0"/>
          </a:p>
        </p:txBody>
      </p:sp>
      <p:sp>
        <p:nvSpPr>
          <p:cNvPr id="596995" name="Rectangle 3"/>
          <p:cNvSpPr>
            <a:spLocks noGrp="1" noChangeArrowheads="1"/>
          </p:cNvSpPr>
          <p:nvPr>
            <p:ph idx="1"/>
          </p:nvPr>
        </p:nvSpPr>
        <p:spPr>
          <a:xfrm>
            <a:off x="539552" y="1412776"/>
            <a:ext cx="7924800" cy="4639816"/>
          </a:xfrm>
        </p:spPr>
        <p:txBody>
          <a:bodyPr/>
          <a:lstStyle/>
          <a:p>
            <a:pPr marL="90900" lvl="1" indent="0" algn="ctr">
              <a:buClr>
                <a:srgbClr val="C00000"/>
              </a:buClr>
              <a:buSzPct val="112000"/>
              <a:buNone/>
            </a:pPr>
            <a:r>
              <a:rPr lang="en-US" altLang="zh-CN" sz="3200" b="1" dirty="0" smtClean="0">
                <a:solidFill>
                  <a:srgbClr val="660033"/>
                </a:solidFill>
                <a:latin typeface="微软雅黑" panose="020B0503020204020204" pitchFamily="34" charset="-122"/>
                <a:ea typeface="微软雅黑" panose="020B0503020204020204" pitchFamily="34" charset="-122"/>
              </a:rPr>
              <a:t>1.</a:t>
            </a:r>
            <a:r>
              <a:rPr lang="zh-CN" altLang="en-US" sz="3200" b="1" dirty="0">
                <a:solidFill>
                  <a:srgbClr val="660033"/>
                </a:solidFill>
                <a:latin typeface="微软雅黑" panose="020B0503020204020204" pitchFamily="34" charset="-122"/>
                <a:ea typeface="微软雅黑" panose="020B0503020204020204" pitchFamily="34" charset="-122"/>
              </a:rPr>
              <a:t>产品演示法</a:t>
            </a:r>
          </a:p>
          <a:p>
            <a:r>
              <a:rPr lang="zh-CN" altLang="en-US" b="0" dirty="0" smtClean="0"/>
              <a:t>通过</a:t>
            </a:r>
            <a:r>
              <a:rPr lang="zh-CN" altLang="en-US" b="0" dirty="0"/>
              <a:t>直接展示或操作产品来劝说准顾客购买。</a:t>
            </a:r>
          </a:p>
          <a:p>
            <a:r>
              <a:rPr lang="zh-CN" altLang="en-US" b="0" dirty="0"/>
              <a:t>推销中仅用语言来说服准顾客购买一种完全陌生的产品，有时未必能成功。准顾客更乐于购买自己曾经用过，或者看到别人用过，或者自己见过、摸过、熟悉的产品。</a:t>
            </a:r>
          </a:p>
          <a:p>
            <a:r>
              <a:rPr lang="zh-CN" altLang="en-US" sz="2800" b="1" dirty="0">
                <a:solidFill>
                  <a:srgbClr val="660033"/>
                </a:solidFill>
              </a:rPr>
              <a:t>产品演示的要点：</a:t>
            </a:r>
          </a:p>
          <a:p>
            <a:pPr lvl="1"/>
            <a:r>
              <a:rPr lang="zh-CN" altLang="en-US" sz="2400" b="0" dirty="0">
                <a:latin typeface="微软雅黑" pitchFamily="34" charset="-122"/>
                <a:ea typeface="微软雅黑" pitchFamily="34" charset="-122"/>
              </a:rPr>
              <a:t>演示形式和内容要有创意（戏剧性、趣味性）</a:t>
            </a:r>
          </a:p>
          <a:p>
            <a:pPr lvl="1"/>
            <a:r>
              <a:rPr lang="zh-CN" altLang="en-US" sz="2400" b="0" dirty="0">
                <a:latin typeface="微软雅黑" pitchFamily="34" charset="-122"/>
                <a:ea typeface="微软雅黑" pitchFamily="34" charset="-122"/>
              </a:rPr>
              <a:t>边演边说，演说结合</a:t>
            </a:r>
          </a:p>
          <a:p>
            <a:pPr lvl="1"/>
            <a:r>
              <a:rPr lang="zh-CN" altLang="en-US" sz="2400" b="0" dirty="0">
                <a:latin typeface="微软雅黑" pitchFamily="34" charset="-122"/>
                <a:ea typeface="微软雅黑" pitchFamily="34" charset="-122"/>
              </a:rPr>
              <a:t>让顾客亲身参与</a:t>
            </a:r>
            <a:r>
              <a:rPr lang="zh-CN" altLang="en-US" sz="2400" b="0" dirty="0" smtClean="0">
                <a:latin typeface="微软雅黑" pitchFamily="34" charset="-122"/>
                <a:ea typeface="微软雅黑" pitchFamily="34" charset="-122"/>
              </a:rPr>
              <a:t>演示</a:t>
            </a:r>
            <a:endParaRPr lang="zh-CN" altLang="en-US" sz="2400" b="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96995">
                                            <p:txEl>
                                              <p:pRg st="0" end="0"/>
                                            </p:txEl>
                                          </p:spTgt>
                                        </p:tgtEl>
                                        <p:attrNameLst>
                                          <p:attrName>style.visibility</p:attrName>
                                        </p:attrNameLst>
                                      </p:cBhvr>
                                      <p:to>
                                        <p:strVal val="visible"/>
                                      </p:to>
                                    </p:set>
                                    <p:anim calcmode="lin" valueType="num">
                                      <p:cBhvr additive="base">
                                        <p:cTn id="7" dur="500" fill="hold"/>
                                        <p:tgtEl>
                                          <p:spTgt spid="59699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9699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96995">
                                            <p:txEl>
                                              <p:pRg st="1" end="1"/>
                                            </p:txEl>
                                          </p:spTgt>
                                        </p:tgtEl>
                                        <p:attrNameLst>
                                          <p:attrName>style.visibility</p:attrName>
                                        </p:attrNameLst>
                                      </p:cBhvr>
                                      <p:to>
                                        <p:strVal val="visible"/>
                                      </p:to>
                                    </p:set>
                                    <p:anim calcmode="lin" valueType="num">
                                      <p:cBhvr additive="base">
                                        <p:cTn id="13" dur="500" fill="hold"/>
                                        <p:tgtEl>
                                          <p:spTgt spid="59699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9699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96995">
                                            <p:txEl>
                                              <p:pRg st="2" end="2"/>
                                            </p:txEl>
                                          </p:spTgt>
                                        </p:tgtEl>
                                        <p:attrNameLst>
                                          <p:attrName>style.visibility</p:attrName>
                                        </p:attrNameLst>
                                      </p:cBhvr>
                                      <p:to>
                                        <p:strVal val="visible"/>
                                      </p:to>
                                    </p:set>
                                    <p:anim calcmode="lin" valueType="num">
                                      <p:cBhvr additive="base">
                                        <p:cTn id="19" dur="500" fill="hold"/>
                                        <p:tgtEl>
                                          <p:spTgt spid="59699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9699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96995">
                                            <p:txEl>
                                              <p:pRg st="3" end="3"/>
                                            </p:txEl>
                                          </p:spTgt>
                                        </p:tgtEl>
                                        <p:attrNameLst>
                                          <p:attrName>style.visibility</p:attrName>
                                        </p:attrNameLst>
                                      </p:cBhvr>
                                      <p:to>
                                        <p:strVal val="visible"/>
                                      </p:to>
                                    </p:set>
                                    <p:anim calcmode="lin" valueType="num">
                                      <p:cBhvr additive="base">
                                        <p:cTn id="25" dur="500" fill="hold"/>
                                        <p:tgtEl>
                                          <p:spTgt spid="59699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96995">
                                            <p:txEl>
                                              <p:pRg st="3" end="3"/>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596995">
                                            <p:txEl>
                                              <p:pRg st="4" end="4"/>
                                            </p:txEl>
                                          </p:spTgt>
                                        </p:tgtEl>
                                        <p:attrNameLst>
                                          <p:attrName>style.visibility</p:attrName>
                                        </p:attrNameLst>
                                      </p:cBhvr>
                                      <p:to>
                                        <p:strVal val="visible"/>
                                      </p:to>
                                    </p:set>
                                    <p:anim calcmode="lin" valueType="num">
                                      <p:cBhvr additive="base">
                                        <p:cTn id="29" dur="500" fill="hold"/>
                                        <p:tgtEl>
                                          <p:spTgt spid="596995">
                                            <p:txEl>
                                              <p:pRg st="4" end="4"/>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596995">
                                            <p:txEl>
                                              <p:pRg st="4" end="4"/>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596995">
                                            <p:txEl>
                                              <p:pRg st="5" end="5"/>
                                            </p:txEl>
                                          </p:spTgt>
                                        </p:tgtEl>
                                        <p:attrNameLst>
                                          <p:attrName>style.visibility</p:attrName>
                                        </p:attrNameLst>
                                      </p:cBhvr>
                                      <p:to>
                                        <p:strVal val="visible"/>
                                      </p:to>
                                    </p:set>
                                    <p:anim calcmode="lin" valueType="num">
                                      <p:cBhvr additive="base">
                                        <p:cTn id="33" dur="500" fill="hold"/>
                                        <p:tgtEl>
                                          <p:spTgt spid="596995">
                                            <p:txEl>
                                              <p:pRg st="5" end="5"/>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596995">
                                            <p:txEl>
                                              <p:pRg st="5" end="5"/>
                                            </p:txEl>
                                          </p:spTgt>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596995">
                                            <p:txEl>
                                              <p:pRg st="6" end="6"/>
                                            </p:txEl>
                                          </p:spTgt>
                                        </p:tgtEl>
                                        <p:attrNameLst>
                                          <p:attrName>style.visibility</p:attrName>
                                        </p:attrNameLst>
                                      </p:cBhvr>
                                      <p:to>
                                        <p:strVal val="visible"/>
                                      </p:to>
                                    </p:set>
                                    <p:anim calcmode="lin" valueType="num">
                                      <p:cBhvr additive="base">
                                        <p:cTn id="37" dur="500" fill="hold"/>
                                        <p:tgtEl>
                                          <p:spTgt spid="596995">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596995">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6995" grpId="0" build="p"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018" name="Rectangle 2"/>
          <p:cNvSpPr>
            <a:spLocks noGrp="1" noChangeArrowheads="1"/>
          </p:cNvSpPr>
          <p:nvPr>
            <p:ph type="title"/>
          </p:nvPr>
        </p:nvSpPr>
        <p:spPr>
          <a:xfrm>
            <a:off x="467544" y="404664"/>
            <a:ext cx="8147248" cy="850106"/>
          </a:xfrm>
        </p:spPr>
        <p:txBody>
          <a:bodyPr/>
          <a:lstStyle/>
          <a:p>
            <a:r>
              <a:rPr lang="en-US" altLang="zh-CN" dirty="0" smtClean="0"/>
              <a:t>2.</a:t>
            </a:r>
            <a:r>
              <a:rPr lang="zh-CN" altLang="en-US" dirty="0" smtClean="0"/>
              <a:t>文案演示</a:t>
            </a:r>
            <a:r>
              <a:rPr lang="zh-CN" altLang="en-US" dirty="0"/>
              <a:t>法</a:t>
            </a:r>
          </a:p>
        </p:txBody>
      </p:sp>
      <p:sp>
        <p:nvSpPr>
          <p:cNvPr id="598019" name="Rectangle 3"/>
          <p:cNvSpPr>
            <a:spLocks noGrp="1" noChangeArrowheads="1"/>
          </p:cNvSpPr>
          <p:nvPr>
            <p:ph idx="1"/>
          </p:nvPr>
        </p:nvSpPr>
        <p:spPr>
          <a:xfrm>
            <a:off x="683568" y="1556792"/>
            <a:ext cx="8153400" cy="4724400"/>
          </a:xfrm>
        </p:spPr>
        <p:txBody>
          <a:bodyPr>
            <a:normAutofit/>
          </a:bodyPr>
          <a:lstStyle/>
          <a:p>
            <a:pPr>
              <a:lnSpc>
                <a:spcPct val="90000"/>
              </a:lnSpc>
            </a:pPr>
            <a:r>
              <a:rPr lang="zh-CN" altLang="en-US" b="0" dirty="0"/>
              <a:t>在有些推销品无法演示，或不便演示的情况下，就可借助于文字图片来演示；也可两种演示法结合起来进行。</a:t>
            </a:r>
          </a:p>
          <a:p>
            <a:pPr>
              <a:lnSpc>
                <a:spcPct val="90000"/>
              </a:lnSpc>
            </a:pPr>
            <a:r>
              <a:rPr lang="zh-CN" altLang="en-US" b="0" dirty="0"/>
              <a:t>图文演示有利于准顾客通过重点阅读和快速阅读，更准确全面地掌握相关的推销信息；同时可以省却推销人员进行推销提示的重复劳动，节省洽谈的说明时间。</a:t>
            </a:r>
          </a:p>
          <a:p>
            <a:pPr>
              <a:lnSpc>
                <a:spcPct val="90000"/>
              </a:lnSpc>
            </a:pPr>
            <a:r>
              <a:rPr lang="zh-CN" altLang="en-US" b="0" dirty="0"/>
              <a:t>演示工具：产品性能和使用说明书，产品价目表，产品证明文件，各种图片材料等。</a:t>
            </a:r>
          </a:p>
          <a:p>
            <a:pPr marL="90900" indent="0">
              <a:lnSpc>
                <a:spcPct val="90000"/>
              </a:lnSpc>
              <a:buNone/>
            </a:pPr>
            <a:endParaRPr lang="en-US" altLang="zh-CN" b="0" dirty="0" smtClean="0">
              <a:solidFill>
                <a:srgbClr val="660033"/>
              </a:solidFill>
              <a:ea typeface="楷体_GB2312" pitchFamily="49" charset="-122"/>
            </a:endParaRPr>
          </a:p>
          <a:p>
            <a:pPr marL="90900" indent="0">
              <a:lnSpc>
                <a:spcPct val="90000"/>
              </a:lnSpc>
              <a:buNone/>
            </a:pPr>
            <a:r>
              <a:rPr lang="zh-CN" altLang="en-US" b="0" dirty="0" smtClean="0">
                <a:solidFill>
                  <a:srgbClr val="660033"/>
                </a:solidFill>
                <a:ea typeface="楷体_GB2312" pitchFamily="49" charset="-122"/>
              </a:rPr>
              <a:t>备忘录</a:t>
            </a:r>
            <a:r>
              <a:rPr lang="zh-CN" altLang="en-US" b="0" dirty="0">
                <a:solidFill>
                  <a:srgbClr val="660033"/>
                </a:solidFill>
                <a:ea typeface="楷体_GB2312" pitchFamily="49" charset="-122"/>
              </a:rPr>
              <a:t>：人们更愿意欣赏那些图片资料，演示时应注意图文结合，图文并茂。</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3.</a:t>
            </a:r>
            <a:r>
              <a:rPr lang="zh-CN" altLang="zh-CN" dirty="0"/>
              <a:t>音像演示</a:t>
            </a:r>
            <a:r>
              <a:rPr lang="zh-CN" altLang="zh-CN" dirty="0" smtClean="0"/>
              <a:t>法</a:t>
            </a:r>
            <a:endParaRPr lang="zh-CN" altLang="en-US" dirty="0"/>
          </a:p>
        </p:txBody>
      </p:sp>
      <p:sp>
        <p:nvSpPr>
          <p:cNvPr id="3" name="内容占位符 2"/>
          <p:cNvSpPr>
            <a:spLocks noGrp="1"/>
          </p:cNvSpPr>
          <p:nvPr>
            <p:ph idx="1"/>
          </p:nvPr>
        </p:nvSpPr>
        <p:spPr>
          <a:xfrm>
            <a:off x="611560" y="1268760"/>
            <a:ext cx="8147248" cy="4785395"/>
          </a:xfrm>
        </p:spPr>
        <p:txBody>
          <a:bodyPr>
            <a:normAutofit/>
          </a:bodyPr>
          <a:lstStyle/>
          <a:p>
            <a:r>
              <a:rPr lang="zh-CN" altLang="zh-CN" sz="2000" dirty="0" smtClean="0"/>
              <a:t>音像</a:t>
            </a:r>
            <a:r>
              <a:rPr lang="zh-CN" altLang="zh-CN" sz="2000" dirty="0"/>
              <a:t>演示法，又叫多媒体演示法，是指推销人员通过录音、录像、电影、音响等现代声像工具，生动形象地传递大量的推销信息，制造真实可信的推销气氛，充分调动客户的情感，增强推销说服力和感染力的方法</a:t>
            </a:r>
            <a:r>
              <a:rPr lang="zh-CN" altLang="zh-CN" sz="2000" dirty="0" smtClean="0"/>
              <a:t>。</a:t>
            </a:r>
            <a:endParaRPr lang="en-US" altLang="zh-CN" sz="2000" dirty="0" smtClean="0"/>
          </a:p>
          <a:p>
            <a:r>
              <a:rPr lang="zh-CN" altLang="zh-CN" sz="2000" dirty="0" smtClean="0"/>
              <a:t>在</a:t>
            </a:r>
            <a:r>
              <a:rPr lang="zh-CN" altLang="zh-CN" sz="2000" dirty="0"/>
              <a:t>许多生产资料推销、批发推销和国际贸易中，已经广泛采用这些先进的音像演示方法，进行贸易洽谈。它具有很强的说服力和感染力，是一种新颖而有效的演示方法。例如泰国的旅游、珠宝业就制作了介绍旅游景点和项目，宝石采集、加工等的电影短片。</a:t>
            </a:r>
          </a:p>
          <a:p>
            <a:r>
              <a:rPr lang="zh-CN" altLang="zh-CN" sz="2000" dirty="0"/>
              <a:t>使用这一方法应注意：要根据推销洽谈的实际需要，捜集、制作、整理有关的影视资料；要掌握有关音像设备的操作和维修保养技术，能熟练地演示推销资料；要辅之以广告宣传等促销手段，实施综合性的推销策略</a:t>
            </a:r>
            <a:r>
              <a:rPr lang="zh-CN" altLang="zh-CN" sz="2000" dirty="0" smtClean="0"/>
              <a:t>。</a:t>
            </a:r>
            <a:endParaRPr lang="zh-CN" altLang="zh-CN" sz="2000" dirty="0"/>
          </a:p>
        </p:txBody>
      </p:sp>
    </p:spTree>
    <p:extLst>
      <p:ext uri="{BB962C8B-B14F-4D97-AF65-F5344CB8AC3E}">
        <p14:creationId xmlns:p14="http://schemas.microsoft.com/office/powerpoint/2010/main" val="392463590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8077200" cy="868363"/>
          </a:xfrm>
        </p:spPr>
        <p:txBody>
          <a:bodyPr>
            <a:normAutofit/>
          </a:bodyPr>
          <a:lstStyle/>
          <a:p>
            <a:pPr algn="l"/>
            <a:r>
              <a:rPr lang="en-US" altLang="zh-CN" sz="3200" dirty="0" smtClean="0">
                <a:solidFill>
                  <a:srgbClr val="000066"/>
                </a:solidFill>
                <a:latin typeface="楷体_GB2312" panose="02010609030101010101" pitchFamily="49" charset="-122"/>
                <a:ea typeface="楷体_GB2312" panose="02010609030101010101" pitchFamily="49" charset="-122"/>
              </a:rPr>
              <a:t>10.3.3 </a:t>
            </a:r>
            <a:r>
              <a:rPr lang="zh-CN" altLang="zh-CN" sz="3200" dirty="0" smtClean="0">
                <a:solidFill>
                  <a:srgbClr val="000066"/>
                </a:solidFill>
                <a:latin typeface="楷体_GB2312" panose="02010609030101010101" pitchFamily="49" charset="-122"/>
                <a:ea typeface="楷体_GB2312" panose="02010609030101010101" pitchFamily="49" charset="-122"/>
              </a:rPr>
              <a:t>电</a:t>
            </a:r>
            <a:r>
              <a:rPr lang="zh-CN" altLang="zh-CN" sz="3200" dirty="0">
                <a:solidFill>
                  <a:srgbClr val="000066"/>
                </a:solidFill>
                <a:latin typeface="楷体_GB2312" panose="02010609030101010101" pitchFamily="49" charset="-122"/>
                <a:ea typeface="楷体_GB2312" panose="02010609030101010101" pitchFamily="49" charset="-122"/>
              </a:rPr>
              <a:t>商直播的沟通</a:t>
            </a:r>
            <a:r>
              <a:rPr lang="zh-CN" altLang="zh-CN" sz="3200" dirty="0" smtClean="0">
                <a:solidFill>
                  <a:srgbClr val="000066"/>
                </a:solidFill>
                <a:latin typeface="楷体_GB2312" panose="02010609030101010101" pitchFamily="49" charset="-122"/>
                <a:ea typeface="楷体_GB2312" panose="02010609030101010101" pitchFamily="49" charset="-122"/>
              </a:rPr>
              <a:t>技巧</a:t>
            </a:r>
            <a:endParaRPr lang="zh-CN" altLang="en-US" sz="3200" dirty="0">
              <a:solidFill>
                <a:srgbClr val="000066"/>
              </a:solidFill>
              <a:latin typeface="楷体_GB2312" panose="02010609030101010101" pitchFamily="49" charset="-122"/>
              <a:ea typeface="楷体_GB2312" panose="02010609030101010101" pitchFamily="49" charset="-122"/>
            </a:endParaRPr>
          </a:p>
        </p:txBody>
      </p:sp>
      <p:sp>
        <p:nvSpPr>
          <p:cNvPr id="3" name="内容占位符 2"/>
          <p:cNvSpPr>
            <a:spLocks noGrp="1"/>
          </p:cNvSpPr>
          <p:nvPr>
            <p:ph idx="1"/>
          </p:nvPr>
        </p:nvSpPr>
        <p:spPr>
          <a:xfrm>
            <a:off x="457200" y="1143000"/>
            <a:ext cx="8305800" cy="5486400"/>
          </a:xfrm>
        </p:spPr>
        <p:txBody>
          <a:bodyPr>
            <a:normAutofit/>
          </a:bodyPr>
          <a:lstStyle/>
          <a:p>
            <a:pPr>
              <a:lnSpc>
                <a:spcPct val="150000"/>
              </a:lnSpc>
              <a:spcAft>
                <a:spcPts val="200"/>
              </a:spcAft>
            </a:pPr>
            <a:r>
              <a:rPr lang="zh-CN" altLang="zh-CN" sz="1600" dirty="0" smtClean="0"/>
              <a:t>电</a:t>
            </a:r>
            <a:r>
              <a:rPr lang="zh-CN" altLang="zh-CN" sz="1600" dirty="0"/>
              <a:t>商直播是一种将电子商务与直播技术相结合的新型推销模式。当下互联网直播平台发展迅猛，平台众多，如淘宝、京东、拼多多等电商类直播平台，抖音、快手等短视频直播平台，小红书、腾讯等社交类直播平台。</a:t>
            </a:r>
          </a:p>
          <a:p>
            <a:pPr marL="0" indent="0">
              <a:lnSpc>
                <a:spcPct val="150000"/>
              </a:lnSpc>
              <a:spcAft>
                <a:spcPts val="200"/>
              </a:spcAft>
              <a:buNone/>
            </a:pPr>
            <a:r>
              <a:rPr lang="en-US" altLang="zh-CN" b="1" dirty="0">
                <a:solidFill>
                  <a:srgbClr val="660033"/>
                </a:solidFill>
              </a:rPr>
              <a:t>1.</a:t>
            </a:r>
            <a:r>
              <a:rPr lang="zh-CN" altLang="zh-CN" b="1" dirty="0">
                <a:solidFill>
                  <a:srgbClr val="660033"/>
                </a:solidFill>
              </a:rPr>
              <a:t>电商直播的形式和特征</a:t>
            </a:r>
            <a:endParaRPr lang="zh-CN" altLang="zh-CN" dirty="0">
              <a:solidFill>
                <a:srgbClr val="660033"/>
              </a:solidFill>
            </a:endParaRPr>
          </a:p>
          <a:p>
            <a:pPr>
              <a:lnSpc>
                <a:spcPct val="150000"/>
              </a:lnSpc>
              <a:spcAft>
                <a:spcPts val="200"/>
              </a:spcAft>
            </a:pPr>
            <a:r>
              <a:rPr lang="zh-CN" altLang="zh-CN" sz="1600" dirty="0"/>
              <a:t>直播平台是同时具有社交性质以及媒体属性的一种新型的社交商务平台，这使得电商直播形式蕴藏着巨大的消费潜力和营销价值，以及庞大的流量变现价值</a:t>
            </a:r>
            <a:r>
              <a:rPr lang="zh-CN" altLang="zh-CN" sz="1600" dirty="0" smtClean="0"/>
              <a:t>。</a:t>
            </a:r>
            <a:endParaRPr lang="en-US" altLang="zh-CN" sz="1600" dirty="0" smtClean="0"/>
          </a:p>
          <a:p>
            <a:pPr>
              <a:lnSpc>
                <a:spcPct val="150000"/>
              </a:lnSpc>
              <a:spcAft>
                <a:spcPts val="200"/>
              </a:spcAft>
            </a:pPr>
            <a:r>
              <a:rPr lang="zh-CN" altLang="zh-CN" sz="1600" dirty="0" smtClean="0"/>
              <a:t>商家</a:t>
            </a:r>
            <a:r>
              <a:rPr lang="zh-CN" altLang="zh-CN" sz="1600" dirty="0"/>
              <a:t>或主播通过视频直播的方式，在各类直播平台上向观众展示和介绍商品或服务，实时与观众进行互动交流，解答观众的疑问，从而促进商品销售和品牌推广</a:t>
            </a:r>
            <a:r>
              <a:rPr lang="zh-CN" altLang="zh-CN" sz="1600" dirty="0" smtClean="0"/>
              <a:t>。</a:t>
            </a:r>
            <a:endParaRPr lang="en-US" altLang="zh-CN" sz="1600" dirty="0" smtClean="0"/>
          </a:p>
          <a:p>
            <a:pPr>
              <a:lnSpc>
                <a:spcPct val="150000"/>
              </a:lnSpc>
              <a:spcAft>
                <a:spcPts val="200"/>
              </a:spcAft>
            </a:pPr>
            <a:r>
              <a:rPr lang="zh-CN" altLang="zh-CN" sz="1600" dirty="0" smtClean="0">
                <a:solidFill>
                  <a:srgbClr val="660033"/>
                </a:solidFill>
              </a:rPr>
              <a:t>直播</a:t>
            </a:r>
            <a:r>
              <a:rPr lang="zh-CN" altLang="zh-CN" sz="1600" dirty="0">
                <a:solidFill>
                  <a:srgbClr val="660033"/>
                </a:solidFill>
              </a:rPr>
              <a:t>的参与</a:t>
            </a:r>
            <a:r>
              <a:rPr lang="zh-CN" altLang="zh-CN" sz="1600" dirty="0" smtClean="0">
                <a:solidFill>
                  <a:srgbClr val="660033"/>
                </a:solidFill>
              </a:rPr>
              <a:t>主体</a:t>
            </a:r>
            <a:r>
              <a:rPr lang="zh-CN" altLang="zh-CN" sz="1600" dirty="0" smtClean="0"/>
              <a:t>：</a:t>
            </a:r>
            <a:r>
              <a:rPr lang="zh-CN" altLang="zh-CN" sz="1600" dirty="0"/>
              <a:t>主播、观众、商家。</a:t>
            </a:r>
          </a:p>
          <a:p>
            <a:pPr>
              <a:lnSpc>
                <a:spcPct val="150000"/>
              </a:lnSpc>
              <a:spcAft>
                <a:spcPts val="200"/>
              </a:spcAft>
            </a:pPr>
            <a:r>
              <a:rPr lang="zh-CN" altLang="zh-CN" sz="1600" dirty="0">
                <a:solidFill>
                  <a:srgbClr val="660033"/>
                </a:solidFill>
              </a:rPr>
              <a:t>电商直播的优势</a:t>
            </a:r>
            <a:r>
              <a:rPr lang="zh-CN" altLang="zh-CN" sz="1600" dirty="0"/>
              <a:t>：直观展示、实时互动、社交属性。</a:t>
            </a:r>
          </a:p>
          <a:p>
            <a:pPr>
              <a:lnSpc>
                <a:spcPct val="150000"/>
              </a:lnSpc>
              <a:spcAft>
                <a:spcPts val="200"/>
              </a:spcAft>
            </a:pPr>
            <a:r>
              <a:rPr lang="zh-CN" altLang="zh-CN" sz="1600" dirty="0">
                <a:solidFill>
                  <a:srgbClr val="660033"/>
                </a:solidFill>
              </a:rPr>
              <a:t>电商直播的不足</a:t>
            </a:r>
            <a:r>
              <a:rPr lang="zh-CN" altLang="zh-CN" sz="1600" dirty="0"/>
              <a:t>：如直播带货形式较为单一，创新创意程度不够，易产生审美疲劳。</a:t>
            </a:r>
          </a:p>
          <a:p>
            <a:pPr>
              <a:lnSpc>
                <a:spcPct val="150000"/>
              </a:lnSpc>
              <a:spcAft>
                <a:spcPts val="200"/>
              </a:spcAft>
            </a:pPr>
            <a:endParaRPr lang="zh-CN" altLang="en-US" sz="1600" dirty="0"/>
          </a:p>
        </p:txBody>
      </p:sp>
    </p:spTree>
    <p:extLst>
      <p:ext uri="{BB962C8B-B14F-4D97-AF65-F5344CB8AC3E}">
        <p14:creationId xmlns:p14="http://schemas.microsoft.com/office/powerpoint/2010/main" val="29144444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6" name="Rectangle 2"/>
          <p:cNvSpPr>
            <a:spLocks noGrp="1" noChangeArrowheads="1"/>
          </p:cNvSpPr>
          <p:nvPr>
            <p:ph type="title"/>
          </p:nvPr>
        </p:nvSpPr>
        <p:spPr/>
        <p:txBody>
          <a:bodyPr/>
          <a:lstStyle/>
          <a:p>
            <a:r>
              <a:rPr lang="zh-CN" altLang="en-US" dirty="0" smtClean="0"/>
              <a:t>推销与市场营销的关系</a:t>
            </a:r>
            <a:endParaRPr lang="zh-CN" altLang="en-US" dirty="0"/>
          </a:p>
        </p:txBody>
      </p:sp>
      <p:sp>
        <p:nvSpPr>
          <p:cNvPr id="472067" name="Rectangle 3"/>
          <p:cNvSpPr>
            <a:spLocks noGrp="1" noChangeArrowheads="1"/>
          </p:cNvSpPr>
          <p:nvPr>
            <p:ph idx="1"/>
          </p:nvPr>
        </p:nvSpPr>
        <p:spPr>
          <a:xfrm>
            <a:off x="467544" y="1340768"/>
            <a:ext cx="4757975" cy="4929411"/>
          </a:xfrm>
        </p:spPr>
        <p:txBody>
          <a:bodyPr>
            <a:normAutofit fontScale="85000" lnSpcReduction="20000"/>
          </a:bodyPr>
          <a:lstStyle/>
          <a:p>
            <a:pPr>
              <a:lnSpc>
                <a:spcPct val="130000"/>
              </a:lnSpc>
            </a:pPr>
            <a:r>
              <a:rPr lang="zh-CN" altLang="en-US" dirty="0" smtClean="0">
                <a:solidFill>
                  <a:schemeClr val="tx1"/>
                </a:solidFill>
              </a:rPr>
              <a:t>市场营销是引导产品从生产者到达消费者所实施的一切企业活动，亦即是为适应消费者需要而综合运用营销策略组合，最终获得最大利润的企业整体性经营活动。</a:t>
            </a:r>
            <a:endParaRPr lang="en-US" altLang="zh-CN" dirty="0" smtClean="0">
              <a:solidFill>
                <a:schemeClr val="tx1"/>
              </a:solidFill>
            </a:endParaRPr>
          </a:p>
          <a:p>
            <a:pPr>
              <a:lnSpc>
                <a:spcPct val="130000"/>
              </a:lnSpc>
            </a:pPr>
            <a:r>
              <a:rPr lang="zh-CN" altLang="en-US" dirty="0" smtClean="0">
                <a:solidFill>
                  <a:schemeClr val="tx1"/>
                </a:solidFill>
              </a:rPr>
              <a:t>产品、定价、分销、促销四大因素构成市场营销组合，即俗称的 ４Ｐ，而促销又分为 ４种方式或 ４个次因素，包括人员推销、广告、营业推广、公共关系。</a:t>
            </a:r>
            <a:endParaRPr lang="en-US" altLang="zh-CN" dirty="0" smtClean="0">
              <a:solidFill>
                <a:schemeClr val="tx1"/>
              </a:solidFill>
            </a:endParaRPr>
          </a:p>
          <a:p>
            <a:pPr>
              <a:lnSpc>
                <a:spcPct val="130000"/>
              </a:lnSpc>
            </a:pPr>
            <a:r>
              <a:rPr lang="zh-CN" altLang="en-US" dirty="0" smtClean="0">
                <a:solidFill>
                  <a:schemeClr val="tx1"/>
                </a:solidFill>
              </a:rPr>
              <a:t>本书说的 “推销”，即是人员推销，实际上是促销组合的一部分，是市场营销的一种功能。图 </a:t>
            </a:r>
            <a:r>
              <a:rPr lang="en-US" altLang="zh-CN" dirty="0" smtClean="0">
                <a:solidFill>
                  <a:schemeClr val="tx1"/>
                </a:solidFill>
              </a:rPr>
              <a:t>7-1</a:t>
            </a:r>
            <a:r>
              <a:rPr lang="zh-CN" altLang="en-US" dirty="0" smtClean="0">
                <a:solidFill>
                  <a:schemeClr val="tx1"/>
                </a:solidFill>
              </a:rPr>
              <a:t>说明了推销与营销组合的密切关系。</a:t>
            </a:r>
          </a:p>
          <a:p>
            <a:pPr>
              <a:lnSpc>
                <a:spcPct val="130000"/>
              </a:lnSpc>
            </a:pPr>
            <a:endParaRPr lang="zh-CN" altLang="en-US" dirty="0"/>
          </a:p>
        </p:txBody>
      </p:sp>
      <p:pic>
        <p:nvPicPr>
          <p:cNvPr id="47206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088" y="2636912"/>
            <a:ext cx="3162300" cy="256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1602502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837405"/>
            <a:ext cx="7772400" cy="868363"/>
          </a:xfrm>
        </p:spPr>
        <p:txBody>
          <a:bodyPr>
            <a:normAutofit/>
          </a:bodyPr>
          <a:lstStyle/>
          <a:p>
            <a:pPr algn="l"/>
            <a:r>
              <a:rPr lang="en-US" altLang="zh-CN" sz="2800" dirty="0"/>
              <a:t>2</a:t>
            </a:r>
            <a:r>
              <a:rPr lang="en-US" altLang="zh-CN" sz="2800" dirty="0" smtClean="0"/>
              <a:t>. </a:t>
            </a:r>
            <a:r>
              <a:rPr lang="zh-CN" altLang="zh-CN" sz="2800" dirty="0" smtClean="0"/>
              <a:t>主</a:t>
            </a:r>
            <a:r>
              <a:rPr lang="zh-CN" altLang="zh-CN" sz="2800" dirty="0"/>
              <a:t>播的沟通</a:t>
            </a:r>
            <a:r>
              <a:rPr lang="zh-CN" altLang="zh-CN" sz="2800" dirty="0" smtClean="0"/>
              <a:t>技巧</a:t>
            </a:r>
            <a:endParaRPr lang="zh-CN" altLang="en-US" sz="2800" dirty="0"/>
          </a:p>
        </p:txBody>
      </p:sp>
      <p:sp>
        <p:nvSpPr>
          <p:cNvPr id="3" name="内容占位符 2"/>
          <p:cNvSpPr>
            <a:spLocks noGrp="1"/>
          </p:cNvSpPr>
          <p:nvPr>
            <p:ph idx="1"/>
          </p:nvPr>
        </p:nvSpPr>
        <p:spPr>
          <a:xfrm>
            <a:off x="533400" y="1981200"/>
            <a:ext cx="7772400" cy="4876800"/>
          </a:xfrm>
        </p:spPr>
        <p:txBody>
          <a:bodyPr>
            <a:normAutofit/>
          </a:bodyPr>
          <a:lstStyle/>
          <a:p>
            <a:pPr marL="0" indent="0">
              <a:buNone/>
            </a:pPr>
            <a:r>
              <a:rPr lang="zh-CN" altLang="zh-CN" sz="2000" b="1" dirty="0" smtClean="0"/>
              <a:t>（</a:t>
            </a:r>
            <a:r>
              <a:rPr lang="en-US" altLang="zh-CN" sz="2000" b="1" dirty="0"/>
              <a:t>1</a:t>
            </a:r>
            <a:r>
              <a:rPr lang="zh-CN" altLang="zh-CN" sz="2000" b="1" dirty="0"/>
              <a:t>）产品介绍</a:t>
            </a:r>
            <a:r>
              <a:rPr lang="zh-CN" altLang="zh-CN" sz="2000" b="1" dirty="0" smtClean="0"/>
              <a:t>技巧</a:t>
            </a:r>
            <a:endParaRPr lang="en-US" altLang="zh-CN" sz="2000" b="1" dirty="0" smtClean="0"/>
          </a:p>
          <a:p>
            <a:pPr marL="490855" lvl="1" indent="0">
              <a:buNone/>
            </a:pPr>
            <a:r>
              <a:rPr lang="zh-CN" altLang="zh-CN" sz="2000" dirty="0" smtClean="0">
                <a:latin typeface="微软雅黑" panose="020B0503020204020204" pitchFamily="34" charset="-122"/>
                <a:ea typeface="微软雅黑" panose="020B0503020204020204" pitchFamily="34" charset="-122"/>
              </a:rPr>
              <a:t>①</a:t>
            </a:r>
            <a:r>
              <a:rPr lang="zh-CN" altLang="zh-CN" sz="2000" dirty="0">
                <a:latin typeface="微软雅黑" panose="020B0503020204020204" pitchFamily="34" charset="-122"/>
                <a:ea typeface="微软雅黑" panose="020B0503020204020204" pitchFamily="34" charset="-122"/>
              </a:rPr>
              <a:t>突出</a:t>
            </a:r>
            <a:r>
              <a:rPr lang="zh-CN" altLang="zh-CN" sz="2000" dirty="0" smtClean="0">
                <a:latin typeface="微软雅黑" panose="020B0503020204020204" pitchFamily="34" charset="-122"/>
                <a:ea typeface="微软雅黑" panose="020B0503020204020204" pitchFamily="34" charset="-122"/>
              </a:rPr>
              <a:t>卖点</a:t>
            </a:r>
            <a:r>
              <a:rPr lang="zh-CN" altLang="en-US"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②</a:t>
            </a:r>
            <a:r>
              <a:rPr lang="zh-CN" altLang="zh-CN" sz="2000" dirty="0">
                <a:latin typeface="微软雅黑" panose="020B0503020204020204" pitchFamily="34" charset="-122"/>
                <a:ea typeface="微软雅黑" panose="020B0503020204020204" pitchFamily="34" charset="-122"/>
              </a:rPr>
              <a:t>使用故事化</a:t>
            </a:r>
            <a:r>
              <a:rPr lang="zh-CN" altLang="zh-CN" sz="2000" dirty="0" smtClean="0">
                <a:latin typeface="微软雅黑" panose="020B0503020204020204" pitchFamily="34" charset="-122"/>
                <a:ea typeface="微软雅黑" panose="020B0503020204020204" pitchFamily="34" charset="-122"/>
              </a:rPr>
              <a:t>语言</a:t>
            </a:r>
            <a:r>
              <a:rPr lang="zh-CN" altLang="en-US"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③</a:t>
            </a:r>
            <a:r>
              <a:rPr lang="zh-CN" altLang="zh-CN" sz="2000" dirty="0">
                <a:latin typeface="微软雅黑" panose="020B0503020204020204" pitchFamily="34" charset="-122"/>
                <a:ea typeface="微软雅黑" panose="020B0503020204020204" pitchFamily="34" charset="-122"/>
              </a:rPr>
              <a:t>展示细节</a:t>
            </a:r>
          </a:p>
          <a:p>
            <a:pPr marL="0" indent="0">
              <a:buNone/>
            </a:pPr>
            <a:r>
              <a:rPr lang="zh-CN" altLang="zh-CN" sz="2000" b="1" dirty="0"/>
              <a:t>（</a:t>
            </a:r>
            <a:r>
              <a:rPr lang="en-US" altLang="zh-CN" sz="2000" b="1" dirty="0"/>
              <a:t>2</a:t>
            </a:r>
            <a:r>
              <a:rPr lang="zh-CN" altLang="zh-CN" sz="2000" b="1" dirty="0"/>
              <a:t>）语言表达</a:t>
            </a:r>
            <a:r>
              <a:rPr lang="zh-CN" altLang="zh-CN" sz="2000" b="1" dirty="0" smtClean="0"/>
              <a:t>技巧</a:t>
            </a:r>
            <a:endParaRPr lang="en-US" altLang="zh-CN" sz="2000" b="1" dirty="0" smtClean="0"/>
          </a:p>
          <a:p>
            <a:pPr marL="490855" lvl="1" indent="0">
              <a:buNone/>
            </a:pPr>
            <a:r>
              <a:rPr lang="zh-CN" altLang="zh-CN" sz="2000" dirty="0" smtClean="0">
                <a:latin typeface="微软雅黑" panose="020B0503020204020204" pitchFamily="34" charset="-122"/>
                <a:ea typeface="微软雅黑" panose="020B0503020204020204" pitchFamily="34" charset="-122"/>
              </a:rPr>
              <a:t>①</a:t>
            </a:r>
            <a:r>
              <a:rPr lang="zh-CN" altLang="zh-CN" sz="2000" dirty="0">
                <a:latin typeface="微软雅黑" panose="020B0503020204020204" pitchFamily="34" charset="-122"/>
                <a:ea typeface="微软雅黑" panose="020B0503020204020204" pitchFamily="34" charset="-122"/>
              </a:rPr>
              <a:t>简洁</a:t>
            </a:r>
            <a:r>
              <a:rPr lang="zh-CN" altLang="zh-CN" sz="2000" dirty="0" smtClean="0">
                <a:latin typeface="微软雅黑" panose="020B0503020204020204" pitchFamily="34" charset="-122"/>
                <a:ea typeface="微软雅黑" panose="020B0503020204020204" pitchFamily="34" charset="-122"/>
              </a:rPr>
              <a:t>明了</a:t>
            </a:r>
            <a:r>
              <a:rPr lang="zh-CN" altLang="en-US"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②</a:t>
            </a:r>
            <a:r>
              <a:rPr lang="zh-CN" altLang="zh-CN" sz="2000" dirty="0">
                <a:latin typeface="微软雅黑" panose="020B0503020204020204" pitchFamily="34" charset="-122"/>
                <a:ea typeface="微软雅黑" panose="020B0503020204020204" pitchFamily="34" charset="-122"/>
              </a:rPr>
              <a:t>使用积极</a:t>
            </a:r>
            <a:r>
              <a:rPr lang="zh-CN" altLang="zh-CN" sz="2000" dirty="0" smtClean="0">
                <a:latin typeface="微软雅黑" panose="020B0503020204020204" pitchFamily="34" charset="-122"/>
                <a:ea typeface="微软雅黑" panose="020B0503020204020204" pitchFamily="34" charset="-122"/>
              </a:rPr>
              <a:t>语言</a:t>
            </a:r>
            <a:r>
              <a:rPr lang="zh-CN" altLang="en-US"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③</a:t>
            </a:r>
            <a:r>
              <a:rPr lang="zh-CN" altLang="zh-CN" sz="2000" dirty="0">
                <a:latin typeface="微软雅黑" panose="020B0503020204020204" pitchFamily="34" charset="-122"/>
                <a:ea typeface="微软雅黑" panose="020B0503020204020204" pitchFamily="34" charset="-122"/>
              </a:rPr>
              <a:t>重复关键</a:t>
            </a:r>
            <a:r>
              <a:rPr lang="zh-CN" altLang="zh-CN" sz="2000" dirty="0" smtClean="0">
                <a:latin typeface="微软雅黑" panose="020B0503020204020204" pitchFamily="34" charset="-122"/>
                <a:ea typeface="微软雅黑" panose="020B0503020204020204" pitchFamily="34" charset="-122"/>
              </a:rPr>
              <a:t>信息</a:t>
            </a:r>
            <a:endParaRPr lang="zh-CN" altLang="zh-CN" sz="2000" dirty="0">
              <a:latin typeface="微软雅黑" panose="020B0503020204020204" pitchFamily="34" charset="-122"/>
              <a:ea typeface="微软雅黑" panose="020B0503020204020204" pitchFamily="34" charset="-122"/>
            </a:endParaRPr>
          </a:p>
          <a:p>
            <a:pPr marL="0" indent="0">
              <a:buNone/>
            </a:pPr>
            <a:r>
              <a:rPr lang="zh-CN" altLang="zh-CN" sz="2000" b="1" dirty="0"/>
              <a:t>（</a:t>
            </a:r>
            <a:r>
              <a:rPr lang="en-US" altLang="zh-CN" sz="2000" b="1" dirty="0"/>
              <a:t>3</a:t>
            </a:r>
            <a:r>
              <a:rPr lang="zh-CN" altLang="zh-CN" sz="2000" b="1" dirty="0"/>
              <a:t>）互动</a:t>
            </a:r>
            <a:r>
              <a:rPr lang="zh-CN" altLang="zh-CN" sz="2000" b="1" dirty="0" smtClean="0"/>
              <a:t>技巧</a:t>
            </a:r>
            <a:endParaRPr lang="en-US" altLang="zh-CN" sz="2000" b="1" dirty="0" smtClean="0"/>
          </a:p>
          <a:p>
            <a:pPr marL="490855" lvl="1" indent="0">
              <a:buNone/>
            </a:pPr>
            <a:r>
              <a:rPr lang="zh-CN" altLang="zh-CN" sz="2000" dirty="0" smtClean="0">
                <a:latin typeface="微软雅黑" panose="020B0503020204020204" pitchFamily="34" charset="-122"/>
                <a:ea typeface="微软雅黑" panose="020B0503020204020204" pitchFamily="34" charset="-122"/>
              </a:rPr>
              <a:t>①</a:t>
            </a:r>
            <a:r>
              <a:rPr lang="zh-CN" altLang="zh-CN" sz="2000" dirty="0">
                <a:latin typeface="微软雅黑" panose="020B0503020204020204" pitchFamily="34" charset="-122"/>
                <a:ea typeface="微软雅黑" panose="020B0503020204020204" pitchFamily="34" charset="-122"/>
              </a:rPr>
              <a:t>关注观众</a:t>
            </a:r>
            <a:r>
              <a:rPr lang="zh-CN" altLang="zh-CN" sz="2000" dirty="0" smtClean="0">
                <a:latin typeface="微软雅黑" panose="020B0503020204020204" pitchFamily="34" charset="-122"/>
                <a:ea typeface="微软雅黑" panose="020B0503020204020204" pitchFamily="34" charset="-122"/>
              </a:rPr>
              <a:t>反馈</a:t>
            </a:r>
            <a:r>
              <a:rPr lang="zh-CN" altLang="en-US"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②</a:t>
            </a:r>
            <a:r>
              <a:rPr lang="zh-CN" altLang="zh-CN" sz="2000" dirty="0">
                <a:latin typeface="微软雅黑" panose="020B0503020204020204" pitchFamily="34" charset="-122"/>
                <a:ea typeface="微软雅黑" panose="020B0503020204020204" pitchFamily="34" charset="-122"/>
              </a:rPr>
              <a:t>引导观众</a:t>
            </a:r>
            <a:r>
              <a:rPr lang="zh-CN" altLang="zh-CN" sz="2000" dirty="0" smtClean="0">
                <a:latin typeface="微软雅黑" panose="020B0503020204020204" pitchFamily="34" charset="-122"/>
                <a:ea typeface="微软雅黑" panose="020B0503020204020204" pitchFamily="34" charset="-122"/>
              </a:rPr>
              <a:t>参与</a:t>
            </a:r>
            <a:r>
              <a:rPr lang="zh-CN" altLang="en-US"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③</a:t>
            </a:r>
            <a:r>
              <a:rPr lang="zh-CN" altLang="zh-CN" sz="2000" dirty="0">
                <a:latin typeface="微软雅黑" panose="020B0503020204020204" pitchFamily="34" charset="-122"/>
                <a:ea typeface="微软雅黑" panose="020B0503020204020204" pitchFamily="34" charset="-122"/>
              </a:rPr>
              <a:t>与观众建立情感</a:t>
            </a:r>
            <a:r>
              <a:rPr lang="zh-CN" altLang="zh-CN" sz="2000" dirty="0" smtClean="0">
                <a:latin typeface="微软雅黑" panose="020B0503020204020204" pitchFamily="34" charset="-122"/>
                <a:ea typeface="微软雅黑" panose="020B0503020204020204" pitchFamily="34" charset="-122"/>
              </a:rPr>
              <a:t>连接</a:t>
            </a:r>
            <a:endParaRPr lang="zh-CN" altLang="zh-CN" sz="2000" dirty="0">
              <a:latin typeface="微软雅黑" panose="020B0503020204020204" pitchFamily="34" charset="-122"/>
              <a:ea typeface="微软雅黑" panose="020B0503020204020204" pitchFamily="34" charset="-122"/>
            </a:endParaRPr>
          </a:p>
          <a:p>
            <a:pPr marL="0" indent="0">
              <a:buNone/>
            </a:pPr>
            <a:r>
              <a:rPr lang="zh-CN" altLang="zh-CN" sz="2000" b="1" dirty="0"/>
              <a:t>（</a:t>
            </a:r>
            <a:r>
              <a:rPr lang="en-US" altLang="zh-CN" sz="2000" b="1" dirty="0"/>
              <a:t>4</a:t>
            </a:r>
            <a:r>
              <a:rPr lang="zh-CN" altLang="zh-CN" sz="2000" b="1" dirty="0"/>
              <a:t>）控场及情绪管理</a:t>
            </a:r>
            <a:r>
              <a:rPr lang="zh-CN" altLang="zh-CN" sz="2000" b="1" dirty="0" smtClean="0"/>
              <a:t>技巧</a:t>
            </a:r>
            <a:endParaRPr lang="en-US" altLang="zh-CN" sz="2000" b="1" dirty="0" smtClean="0"/>
          </a:p>
          <a:p>
            <a:pPr marL="490855" lvl="1" indent="0">
              <a:buNone/>
            </a:pPr>
            <a:r>
              <a:rPr lang="zh-CN" altLang="zh-CN" sz="2000" dirty="0" smtClean="0">
                <a:latin typeface="微软雅黑" panose="020B0503020204020204" pitchFamily="34" charset="-122"/>
                <a:ea typeface="微软雅黑" panose="020B0503020204020204" pitchFamily="34" charset="-122"/>
              </a:rPr>
              <a:t>①</a:t>
            </a:r>
            <a:r>
              <a:rPr lang="zh-CN" altLang="zh-CN" sz="2000" dirty="0">
                <a:latin typeface="微软雅黑" panose="020B0503020204020204" pitchFamily="34" charset="-122"/>
                <a:ea typeface="微软雅黑" panose="020B0503020204020204" pitchFamily="34" charset="-122"/>
              </a:rPr>
              <a:t>把握</a:t>
            </a:r>
            <a:r>
              <a:rPr lang="zh-CN" altLang="zh-CN" sz="2000" dirty="0" smtClean="0">
                <a:latin typeface="微软雅黑" panose="020B0503020204020204" pitchFamily="34" charset="-122"/>
                <a:ea typeface="微软雅黑" panose="020B0503020204020204" pitchFamily="34" charset="-122"/>
              </a:rPr>
              <a:t>节奏</a:t>
            </a:r>
            <a:r>
              <a:rPr lang="zh-CN" altLang="en-US"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②</a:t>
            </a:r>
            <a:r>
              <a:rPr lang="zh-CN" altLang="zh-CN" sz="2000" dirty="0">
                <a:latin typeface="微软雅黑" panose="020B0503020204020204" pitchFamily="34" charset="-122"/>
                <a:ea typeface="微软雅黑" panose="020B0503020204020204" pitchFamily="34" charset="-122"/>
              </a:rPr>
              <a:t>处理突发</a:t>
            </a:r>
            <a:r>
              <a:rPr lang="zh-CN" altLang="zh-CN" sz="2000" dirty="0" smtClean="0">
                <a:latin typeface="微软雅黑" panose="020B0503020204020204" pitchFamily="34" charset="-122"/>
                <a:ea typeface="微软雅黑" panose="020B0503020204020204" pitchFamily="34" charset="-122"/>
              </a:rPr>
              <a:t>情况</a:t>
            </a:r>
            <a:r>
              <a:rPr lang="zh-CN" altLang="en-US"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③</a:t>
            </a:r>
            <a:r>
              <a:rPr lang="zh-CN" altLang="zh-CN" sz="2000" dirty="0">
                <a:latin typeface="微软雅黑" panose="020B0503020204020204" pitchFamily="34" charset="-122"/>
                <a:ea typeface="微软雅黑" panose="020B0503020204020204" pitchFamily="34" charset="-122"/>
              </a:rPr>
              <a:t>富有</a:t>
            </a:r>
            <a:r>
              <a:rPr lang="zh-CN" altLang="zh-CN" sz="2000" dirty="0" smtClean="0">
                <a:latin typeface="微软雅黑" panose="020B0503020204020204" pitchFamily="34" charset="-122"/>
                <a:ea typeface="微软雅黑" panose="020B0503020204020204" pitchFamily="34" charset="-122"/>
              </a:rPr>
              <a:t>激情</a:t>
            </a:r>
            <a:endParaRPr lang="zh-CN" altLang="zh-CN" sz="2000" dirty="0">
              <a:latin typeface="微软雅黑" panose="020B0503020204020204" pitchFamily="34" charset="-122"/>
              <a:ea typeface="微软雅黑" panose="020B0503020204020204" pitchFamily="34" charset="-122"/>
            </a:endParaRPr>
          </a:p>
          <a:p>
            <a:pPr marL="0" indent="0">
              <a:buNone/>
            </a:pPr>
            <a:endParaRPr lang="zh-CN" altLang="en-US" sz="2000" dirty="0"/>
          </a:p>
        </p:txBody>
      </p:sp>
      <p:pic>
        <p:nvPicPr>
          <p:cNvPr id="274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2" y="76202"/>
            <a:ext cx="2714625" cy="2390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1403648" y="5373216"/>
            <a:ext cx="5791200" cy="707886"/>
          </a:xfrm>
          <a:prstGeom prst="rect">
            <a:avLst/>
          </a:prstGeom>
          <a:solidFill>
            <a:schemeClr val="accent5">
              <a:lumMod val="40000"/>
              <a:lumOff val="60000"/>
            </a:schemeClr>
          </a:solidFill>
        </p:spPr>
        <p:txBody>
          <a:bodyPr wrap="square">
            <a:spAutoFit/>
          </a:bodyPr>
          <a:lstStyle/>
          <a:p>
            <a:r>
              <a:rPr lang="en-US" altLang="zh-CN" sz="2000" b="1" dirty="0">
                <a:solidFill>
                  <a:schemeClr val="tx1"/>
                </a:solidFill>
                <a:latin typeface="楷体" panose="02010609060101010101" pitchFamily="49" charset="-122"/>
                <a:ea typeface="楷体" panose="02010609060101010101" pitchFamily="49" charset="-122"/>
              </a:rPr>
              <a:t>【</a:t>
            </a:r>
            <a:r>
              <a:rPr lang="zh-CN" altLang="en-US" sz="2000" b="1" dirty="0">
                <a:solidFill>
                  <a:schemeClr val="tx1"/>
                </a:solidFill>
                <a:latin typeface="楷体" panose="02010609060101010101" pitchFamily="49" charset="-122"/>
                <a:ea typeface="楷体" panose="02010609060101010101" pitchFamily="49" charset="-122"/>
              </a:rPr>
              <a:t>阅读拓展</a:t>
            </a:r>
            <a:r>
              <a:rPr lang="en-US" altLang="zh-CN" sz="2000" b="1" dirty="0">
                <a:solidFill>
                  <a:schemeClr val="tx1"/>
                </a:solidFill>
                <a:latin typeface="楷体" panose="02010609060101010101" pitchFamily="49" charset="-122"/>
                <a:ea typeface="楷体" panose="02010609060101010101" pitchFamily="49" charset="-122"/>
              </a:rPr>
              <a:t>】</a:t>
            </a:r>
            <a:r>
              <a:rPr lang="zh-CN" altLang="en-US" sz="2000" b="1" dirty="0">
                <a:solidFill>
                  <a:schemeClr val="tx1"/>
                </a:solidFill>
                <a:latin typeface="楷体" panose="02010609060101010101" pitchFamily="49" charset="-122"/>
                <a:ea typeface="楷体" panose="02010609060101010101" pitchFamily="49" charset="-122"/>
              </a:rPr>
              <a:t>直播带货对购买行为的影响、存在的问题与改进建议（二维码链接）</a:t>
            </a:r>
          </a:p>
        </p:txBody>
      </p:sp>
    </p:spTree>
    <p:extLst>
      <p:ext uri="{BB962C8B-B14F-4D97-AF65-F5344CB8AC3E}">
        <p14:creationId xmlns:p14="http://schemas.microsoft.com/office/powerpoint/2010/main" val="6804143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042" name="Rectangle 2"/>
          <p:cNvSpPr>
            <a:spLocks noGrp="1" noChangeArrowheads="1"/>
          </p:cNvSpPr>
          <p:nvPr>
            <p:ph type="title"/>
          </p:nvPr>
        </p:nvSpPr>
        <p:spPr>
          <a:solidFill>
            <a:schemeClr val="accent1">
              <a:lumMod val="20000"/>
              <a:lumOff val="80000"/>
            </a:schemeClr>
          </a:solidFill>
        </p:spPr>
        <p:txBody>
          <a:bodyPr>
            <a:normAutofit/>
          </a:bodyPr>
          <a:lstStyle/>
          <a:p>
            <a:r>
              <a:rPr lang="zh-CN" altLang="en-US" sz="3200" dirty="0"/>
              <a:t>第1</a:t>
            </a:r>
            <a:r>
              <a:rPr lang="en-US" altLang="zh-CN" sz="3200" dirty="0"/>
              <a:t>1</a:t>
            </a:r>
            <a:r>
              <a:rPr lang="zh-CN" altLang="en-US" sz="3200" dirty="0"/>
              <a:t>讲  顾客异议的处理与成交</a:t>
            </a:r>
            <a:endParaRPr lang="zh-CN" altLang="zh-CN" sz="3200" dirty="0"/>
          </a:p>
        </p:txBody>
      </p:sp>
      <p:sp>
        <p:nvSpPr>
          <p:cNvPr id="599043" name="Rectangle 3"/>
          <p:cNvSpPr>
            <a:spLocks noGrp="1" noChangeArrowheads="1"/>
          </p:cNvSpPr>
          <p:nvPr>
            <p:ph idx="1"/>
          </p:nvPr>
        </p:nvSpPr>
        <p:spPr>
          <a:xfrm>
            <a:off x="899592" y="1556792"/>
            <a:ext cx="7272808" cy="4785395"/>
          </a:xfrm>
        </p:spPr>
        <p:txBody>
          <a:bodyPr/>
          <a:lstStyle/>
          <a:p>
            <a:pPr>
              <a:lnSpc>
                <a:spcPct val="150000"/>
              </a:lnSpc>
            </a:pPr>
            <a:r>
              <a:rPr lang="zh-CN" altLang="en-US" dirty="0"/>
              <a:t>正确对待顾客异议</a:t>
            </a:r>
          </a:p>
          <a:p>
            <a:pPr>
              <a:lnSpc>
                <a:spcPct val="150000"/>
              </a:lnSpc>
            </a:pPr>
            <a:r>
              <a:rPr lang="zh-CN" altLang="en-US" dirty="0"/>
              <a:t>顾客异议的</a:t>
            </a:r>
            <a:r>
              <a:rPr lang="zh-CN" altLang="en-US" dirty="0" smtClean="0"/>
              <a:t>类型及处理原则</a:t>
            </a:r>
            <a:endParaRPr lang="en-US" altLang="zh-CN" dirty="0" smtClean="0"/>
          </a:p>
          <a:p>
            <a:pPr>
              <a:lnSpc>
                <a:spcPct val="150000"/>
              </a:lnSpc>
            </a:pPr>
            <a:r>
              <a:rPr lang="zh-CN" altLang="en-US" dirty="0"/>
              <a:t>顾客</a:t>
            </a:r>
            <a:r>
              <a:rPr lang="zh-CN" altLang="en-US" dirty="0" smtClean="0"/>
              <a:t>异议产生的原因</a:t>
            </a:r>
            <a:endParaRPr lang="zh-CN" altLang="en-US" dirty="0"/>
          </a:p>
          <a:p>
            <a:pPr>
              <a:lnSpc>
                <a:spcPct val="150000"/>
              </a:lnSpc>
            </a:pPr>
            <a:r>
              <a:rPr lang="zh-CN" altLang="en-US" dirty="0"/>
              <a:t>处理顾客异议的</a:t>
            </a:r>
            <a:r>
              <a:rPr lang="zh-CN" altLang="en-US" dirty="0" smtClean="0"/>
              <a:t>方法与技巧</a:t>
            </a:r>
            <a:endParaRPr lang="zh-CN" altLang="en-US" dirty="0"/>
          </a:p>
          <a:p>
            <a:pPr>
              <a:lnSpc>
                <a:spcPct val="150000"/>
              </a:lnSpc>
            </a:pPr>
            <a:r>
              <a:rPr lang="zh-CN" altLang="en-US" dirty="0" smtClean="0"/>
              <a:t>顾客的成交</a:t>
            </a:r>
            <a:r>
              <a:rPr lang="zh-CN" altLang="en-US" dirty="0"/>
              <a:t>信号</a:t>
            </a:r>
          </a:p>
          <a:p>
            <a:pPr>
              <a:lnSpc>
                <a:spcPct val="150000"/>
              </a:lnSpc>
            </a:pPr>
            <a:r>
              <a:rPr lang="zh-CN" altLang="en-US" dirty="0" smtClean="0"/>
              <a:t>成交的基本策略</a:t>
            </a:r>
            <a:r>
              <a:rPr lang="zh-CN" altLang="en-US" dirty="0"/>
              <a:t>与方法</a:t>
            </a:r>
          </a:p>
        </p:txBody>
      </p:sp>
      <p:pic>
        <p:nvPicPr>
          <p:cNvPr id="59904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84168" y="4149080"/>
            <a:ext cx="2520280" cy="1902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066" name="Rectangle 2"/>
          <p:cNvSpPr>
            <a:spLocks noGrp="1" noChangeArrowheads="1"/>
          </p:cNvSpPr>
          <p:nvPr>
            <p:ph type="title"/>
          </p:nvPr>
        </p:nvSpPr>
        <p:spPr>
          <a:xfrm>
            <a:off x="683568" y="274638"/>
            <a:ext cx="7632848" cy="850106"/>
          </a:xfrm>
          <a:solidFill>
            <a:schemeClr val="accent3">
              <a:lumMod val="20000"/>
              <a:lumOff val="80000"/>
            </a:schemeClr>
          </a:solidFill>
        </p:spPr>
        <p:txBody>
          <a:bodyPr/>
          <a:lstStyle/>
          <a:p>
            <a:r>
              <a:rPr lang="en-US" altLang="zh-CN" dirty="0" smtClean="0"/>
              <a:t>11.1</a:t>
            </a:r>
            <a:r>
              <a:rPr lang="zh-CN" altLang="en-US" dirty="0" smtClean="0"/>
              <a:t> 顾客异议的产生</a:t>
            </a:r>
            <a:endParaRPr lang="zh-CN" altLang="en-US" dirty="0"/>
          </a:p>
        </p:txBody>
      </p:sp>
      <p:sp>
        <p:nvSpPr>
          <p:cNvPr id="600067" name="Rectangle 3"/>
          <p:cNvSpPr>
            <a:spLocks noGrp="1" noChangeArrowheads="1"/>
          </p:cNvSpPr>
          <p:nvPr>
            <p:ph idx="1"/>
          </p:nvPr>
        </p:nvSpPr>
        <p:spPr/>
        <p:txBody>
          <a:bodyPr/>
          <a:lstStyle/>
          <a:p>
            <a:pPr>
              <a:lnSpc>
                <a:spcPct val="90000"/>
              </a:lnSpc>
              <a:buFont typeface="Wingdings" pitchFamily="2" charset="2"/>
              <a:buNone/>
            </a:pPr>
            <a:r>
              <a:rPr lang="zh-CN" altLang="en-US" sz="3200" b="1" dirty="0">
                <a:solidFill>
                  <a:schemeClr val="accent1">
                    <a:lumMod val="50000"/>
                  </a:schemeClr>
                </a:solidFill>
              </a:rPr>
              <a:t>正确对待顾客异议</a:t>
            </a:r>
          </a:p>
          <a:p>
            <a:pPr>
              <a:lnSpc>
                <a:spcPct val="150000"/>
              </a:lnSpc>
            </a:pPr>
            <a:r>
              <a:rPr lang="zh-CN" altLang="en-US" dirty="0"/>
              <a:t>顾客异议是推销活动过程中的必然现象；</a:t>
            </a:r>
          </a:p>
          <a:p>
            <a:pPr>
              <a:lnSpc>
                <a:spcPct val="150000"/>
              </a:lnSpc>
            </a:pPr>
            <a:r>
              <a:rPr lang="zh-CN" altLang="en-US" dirty="0"/>
              <a:t>顾客异议既是推销的障碍，也是成交的前奏和信号；</a:t>
            </a:r>
          </a:p>
          <a:p>
            <a:pPr>
              <a:lnSpc>
                <a:spcPct val="150000"/>
              </a:lnSpc>
            </a:pPr>
            <a:r>
              <a:rPr lang="zh-CN" altLang="en-US" dirty="0"/>
              <a:t>认真分析顾客异议产生的根源；</a:t>
            </a:r>
          </a:p>
          <a:p>
            <a:pPr>
              <a:lnSpc>
                <a:spcPct val="150000"/>
              </a:lnSpc>
            </a:pPr>
            <a:r>
              <a:rPr lang="zh-CN" altLang="en-US" dirty="0"/>
              <a:t>永不争辩</a:t>
            </a:r>
          </a:p>
          <a:p>
            <a:pPr>
              <a:lnSpc>
                <a:spcPct val="150000"/>
              </a:lnSpc>
            </a:pPr>
            <a:r>
              <a:rPr lang="zh-CN" altLang="en-US" dirty="0"/>
              <a:t>科学地预测顾客</a:t>
            </a:r>
            <a:r>
              <a:rPr lang="zh-CN" altLang="en-US" dirty="0" smtClean="0"/>
              <a:t>异议</a:t>
            </a:r>
            <a:endParaRPr lang="zh-CN" altLang="en-US" dirty="0"/>
          </a:p>
        </p:txBody>
      </p:sp>
      <p:sp>
        <p:nvSpPr>
          <p:cNvPr id="2" name="矩形 1"/>
          <p:cNvSpPr/>
          <p:nvPr/>
        </p:nvSpPr>
        <p:spPr>
          <a:xfrm>
            <a:off x="1763688" y="5373216"/>
            <a:ext cx="5173241" cy="581057"/>
          </a:xfrm>
          <a:prstGeom prst="rect">
            <a:avLst/>
          </a:prstGeom>
          <a:solidFill>
            <a:schemeClr val="accent5">
              <a:lumMod val="20000"/>
              <a:lumOff val="80000"/>
            </a:schemeClr>
          </a:solidFill>
        </p:spPr>
        <p:txBody>
          <a:bodyPr wrap="square">
            <a:spAutoFit/>
          </a:bodyPr>
          <a:lstStyle/>
          <a:p>
            <a:pPr marL="90900" lvl="0" eaLnBrk="1" fontAlgn="auto" hangingPunct="1">
              <a:lnSpc>
                <a:spcPct val="150000"/>
              </a:lnSpc>
              <a:spcAft>
                <a:spcPts val="0"/>
              </a:spcAft>
              <a:buClr>
                <a:srgbClr val="C00000"/>
              </a:buClr>
              <a:buSzPct val="112000"/>
            </a:pPr>
            <a:r>
              <a:rPr lang="zh-CN" altLang="en-US" sz="2400" b="1" dirty="0">
                <a:solidFill>
                  <a:prstClr val="black"/>
                </a:solidFill>
                <a:latin typeface="楷体_GB2312" pitchFamily="49" charset="-122"/>
                <a:ea typeface="楷体_GB2312" pitchFamily="49" charset="-122"/>
              </a:rPr>
              <a:t>推销往往从被拒绝</a:t>
            </a:r>
            <a:r>
              <a:rPr lang="zh-CN" altLang="en-US" sz="2400" b="1" dirty="0" smtClean="0">
                <a:solidFill>
                  <a:prstClr val="black"/>
                </a:solidFill>
                <a:latin typeface="楷体_GB2312" pitchFamily="49" charset="-122"/>
                <a:ea typeface="楷体_GB2312" pitchFamily="49" charset="-122"/>
              </a:rPr>
              <a:t>开始！</a:t>
            </a:r>
            <a:endParaRPr lang="zh-CN" altLang="en-US" sz="2400" b="1" dirty="0">
              <a:solidFill>
                <a:prstClr val="black"/>
              </a:solidFill>
              <a:latin typeface="楷体_GB2312" pitchFamily="49" charset="-122"/>
              <a:ea typeface="楷体_GB2312" pitchFamily="49"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090" name="Rectangle 2"/>
          <p:cNvSpPr>
            <a:spLocks noGrp="1" noChangeArrowheads="1"/>
          </p:cNvSpPr>
          <p:nvPr>
            <p:ph type="title"/>
          </p:nvPr>
        </p:nvSpPr>
        <p:spPr>
          <a:xfrm>
            <a:off x="539552" y="620688"/>
            <a:ext cx="8147248" cy="850106"/>
          </a:xfrm>
        </p:spPr>
        <p:txBody>
          <a:bodyPr/>
          <a:lstStyle/>
          <a:p>
            <a:r>
              <a:rPr lang="zh-CN" altLang="en-US" dirty="0"/>
              <a:t>顾客异议的类型</a:t>
            </a:r>
          </a:p>
        </p:txBody>
      </p:sp>
      <p:sp>
        <p:nvSpPr>
          <p:cNvPr id="601091" name="Rectangle 3"/>
          <p:cNvSpPr>
            <a:spLocks noChangeArrowheads="1"/>
          </p:cNvSpPr>
          <p:nvPr/>
        </p:nvSpPr>
        <p:spPr bwMode="auto">
          <a:xfrm>
            <a:off x="739775" y="3256849"/>
            <a:ext cx="609600" cy="2286000"/>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endParaRPr lang="zh-CN" altLang="en-US" dirty="0">
              <a:latin typeface="微软雅黑" pitchFamily="34" charset="-122"/>
              <a:ea typeface="微软雅黑" pitchFamily="34" charset="-122"/>
            </a:endParaRPr>
          </a:p>
        </p:txBody>
      </p:sp>
      <p:sp>
        <p:nvSpPr>
          <p:cNvPr id="601092" name="Rectangle 4"/>
          <p:cNvSpPr>
            <a:spLocks noChangeArrowheads="1"/>
          </p:cNvSpPr>
          <p:nvPr/>
        </p:nvSpPr>
        <p:spPr bwMode="auto">
          <a:xfrm>
            <a:off x="4419600" y="2438400"/>
            <a:ext cx="4419600" cy="533400"/>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000" b="1" dirty="0">
                <a:solidFill>
                  <a:srgbClr val="FFFF66"/>
                </a:solidFill>
                <a:latin typeface="微软雅黑" pitchFamily="34" charset="-122"/>
                <a:ea typeface="微软雅黑" pitchFamily="34" charset="-122"/>
              </a:rPr>
              <a:t>真实异议、虚假异议</a:t>
            </a:r>
          </a:p>
        </p:txBody>
      </p:sp>
      <p:sp>
        <p:nvSpPr>
          <p:cNvPr id="601093" name="Line 5"/>
          <p:cNvSpPr>
            <a:spLocks noChangeShapeType="1"/>
          </p:cNvSpPr>
          <p:nvPr/>
        </p:nvSpPr>
        <p:spPr bwMode="auto">
          <a:xfrm>
            <a:off x="2057400" y="2743200"/>
            <a:ext cx="2362200" cy="0"/>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sz="1600">
              <a:latin typeface="微软雅黑" pitchFamily="34" charset="-122"/>
              <a:ea typeface="微软雅黑" pitchFamily="34" charset="-122"/>
            </a:endParaRPr>
          </a:p>
        </p:txBody>
      </p:sp>
      <p:sp>
        <p:nvSpPr>
          <p:cNvPr id="601094" name="Text Box 6"/>
          <p:cNvSpPr txBox="1">
            <a:spLocks noChangeArrowheads="1"/>
          </p:cNvSpPr>
          <p:nvPr/>
        </p:nvSpPr>
        <p:spPr bwMode="auto">
          <a:xfrm>
            <a:off x="2202101" y="2351157"/>
            <a:ext cx="697627"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spAutoFit/>
          </a:bodyPr>
          <a:lstStyle/>
          <a:p>
            <a:r>
              <a:rPr lang="zh-CN" altLang="en-US" sz="2000" b="1" dirty="0">
                <a:solidFill>
                  <a:schemeClr val="tx1"/>
                </a:solidFill>
                <a:latin typeface="微软雅黑" pitchFamily="34" charset="-122"/>
                <a:ea typeface="微软雅黑" pitchFamily="34" charset="-122"/>
              </a:rPr>
              <a:t>性质</a:t>
            </a:r>
          </a:p>
        </p:txBody>
      </p:sp>
      <p:sp>
        <p:nvSpPr>
          <p:cNvPr id="601095" name="Rectangle 7"/>
          <p:cNvSpPr>
            <a:spLocks noChangeArrowheads="1"/>
          </p:cNvSpPr>
          <p:nvPr/>
        </p:nvSpPr>
        <p:spPr bwMode="auto">
          <a:xfrm>
            <a:off x="4495800" y="4572000"/>
            <a:ext cx="4419600" cy="533400"/>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000" b="1">
                <a:solidFill>
                  <a:srgbClr val="FFFF66"/>
                </a:solidFill>
                <a:latin typeface="微软雅黑" pitchFamily="34" charset="-122"/>
                <a:ea typeface="微软雅黑" pitchFamily="34" charset="-122"/>
              </a:rPr>
              <a:t>服务异议、货源异议</a:t>
            </a:r>
          </a:p>
        </p:txBody>
      </p:sp>
      <p:sp>
        <p:nvSpPr>
          <p:cNvPr id="601096" name="Line 8"/>
          <p:cNvSpPr>
            <a:spLocks noChangeShapeType="1"/>
          </p:cNvSpPr>
          <p:nvPr/>
        </p:nvSpPr>
        <p:spPr bwMode="auto">
          <a:xfrm>
            <a:off x="2133600" y="4876800"/>
            <a:ext cx="2362200" cy="0"/>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sz="1600">
              <a:latin typeface="微软雅黑" pitchFamily="34" charset="-122"/>
              <a:ea typeface="微软雅黑" pitchFamily="34" charset="-122"/>
            </a:endParaRPr>
          </a:p>
        </p:txBody>
      </p:sp>
      <p:sp>
        <p:nvSpPr>
          <p:cNvPr id="601097" name="Text Box 9"/>
          <p:cNvSpPr txBox="1">
            <a:spLocks noChangeArrowheads="1"/>
          </p:cNvSpPr>
          <p:nvPr/>
        </p:nvSpPr>
        <p:spPr bwMode="auto">
          <a:xfrm>
            <a:off x="2278301" y="4419600"/>
            <a:ext cx="1723549"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spAutoFit/>
          </a:bodyPr>
          <a:lstStyle/>
          <a:p>
            <a:r>
              <a:rPr lang="zh-CN" altLang="en-US" sz="2000" b="1">
                <a:solidFill>
                  <a:schemeClr val="tx1"/>
                </a:solidFill>
                <a:latin typeface="微软雅黑" pitchFamily="34" charset="-122"/>
                <a:ea typeface="微软雅黑" pitchFamily="34" charset="-122"/>
              </a:rPr>
              <a:t>源于推销一方</a:t>
            </a:r>
          </a:p>
        </p:txBody>
      </p:sp>
      <p:sp>
        <p:nvSpPr>
          <p:cNvPr id="601098" name="Rectangle 10"/>
          <p:cNvSpPr>
            <a:spLocks noChangeArrowheads="1"/>
          </p:cNvSpPr>
          <p:nvPr/>
        </p:nvSpPr>
        <p:spPr bwMode="auto">
          <a:xfrm>
            <a:off x="4495800" y="5562600"/>
            <a:ext cx="4419600" cy="533400"/>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000" b="1">
                <a:solidFill>
                  <a:srgbClr val="FFFF66"/>
                </a:solidFill>
                <a:latin typeface="微软雅黑" pitchFamily="34" charset="-122"/>
                <a:ea typeface="微软雅黑" pitchFamily="34" charset="-122"/>
              </a:rPr>
              <a:t>产品异议、价格异议、时间异议</a:t>
            </a:r>
          </a:p>
        </p:txBody>
      </p:sp>
      <p:sp>
        <p:nvSpPr>
          <p:cNvPr id="601099" name="Line 11"/>
          <p:cNvSpPr>
            <a:spLocks noChangeShapeType="1"/>
          </p:cNvSpPr>
          <p:nvPr/>
        </p:nvSpPr>
        <p:spPr bwMode="auto">
          <a:xfrm flipV="1">
            <a:off x="2057400" y="5867400"/>
            <a:ext cx="2438400" cy="0"/>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sz="1600">
              <a:latin typeface="微软雅黑" pitchFamily="34" charset="-122"/>
              <a:ea typeface="微软雅黑" pitchFamily="34" charset="-122"/>
            </a:endParaRPr>
          </a:p>
        </p:txBody>
      </p:sp>
      <p:sp>
        <p:nvSpPr>
          <p:cNvPr id="601100" name="Text Box 12"/>
          <p:cNvSpPr txBox="1">
            <a:spLocks noChangeArrowheads="1"/>
          </p:cNvSpPr>
          <p:nvPr/>
        </p:nvSpPr>
        <p:spPr bwMode="auto">
          <a:xfrm>
            <a:off x="2278300" y="5410200"/>
            <a:ext cx="1723549"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spAutoFit/>
          </a:bodyPr>
          <a:lstStyle/>
          <a:p>
            <a:r>
              <a:rPr lang="zh-CN" altLang="en-US" sz="2000" b="1">
                <a:solidFill>
                  <a:schemeClr val="tx1"/>
                </a:solidFill>
                <a:latin typeface="微软雅黑" pitchFamily="34" charset="-122"/>
                <a:ea typeface="微软雅黑" pitchFamily="34" charset="-122"/>
              </a:rPr>
              <a:t>异议针对内容</a:t>
            </a:r>
          </a:p>
        </p:txBody>
      </p:sp>
      <p:sp>
        <p:nvSpPr>
          <p:cNvPr id="601101" name="Rectangle 13"/>
          <p:cNvSpPr>
            <a:spLocks noChangeArrowheads="1"/>
          </p:cNvSpPr>
          <p:nvPr/>
        </p:nvSpPr>
        <p:spPr bwMode="auto">
          <a:xfrm>
            <a:off x="4419600" y="3505200"/>
            <a:ext cx="4419600" cy="533400"/>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nchor="ctr"/>
          <a:lstStyle/>
          <a:p>
            <a:r>
              <a:rPr lang="zh-CN" altLang="en-US" sz="2000" b="1">
                <a:solidFill>
                  <a:srgbClr val="FFFF66"/>
                </a:solidFill>
                <a:latin typeface="微软雅黑" pitchFamily="34" charset="-122"/>
                <a:ea typeface="微软雅黑" pitchFamily="34" charset="-122"/>
              </a:rPr>
              <a:t>需求异议、财力异议、权力异议</a:t>
            </a:r>
          </a:p>
        </p:txBody>
      </p:sp>
      <p:sp>
        <p:nvSpPr>
          <p:cNvPr id="601102" name="Line 14"/>
          <p:cNvSpPr>
            <a:spLocks noChangeShapeType="1"/>
          </p:cNvSpPr>
          <p:nvPr/>
        </p:nvSpPr>
        <p:spPr bwMode="auto">
          <a:xfrm>
            <a:off x="2057400" y="3810000"/>
            <a:ext cx="2362200" cy="1588"/>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sz="1600">
              <a:latin typeface="微软雅黑" pitchFamily="34" charset="-122"/>
              <a:ea typeface="微软雅黑" pitchFamily="34" charset="-122"/>
            </a:endParaRPr>
          </a:p>
        </p:txBody>
      </p:sp>
      <p:sp>
        <p:nvSpPr>
          <p:cNvPr id="601103" name="Text Box 15"/>
          <p:cNvSpPr txBox="1">
            <a:spLocks noChangeArrowheads="1"/>
          </p:cNvSpPr>
          <p:nvPr/>
        </p:nvSpPr>
        <p:spPr bwMode="auto">
          <a:xfrm>
            <a:off x="2202101" y="3352800"/>
            <a:ext cx="1723549"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0">
            <a:spAutoFit/>
          </a:bodyPr>
          <a:lstStyle/>
          <a:p>
            <a:r>
              <a:rPr lang="zh-CN" altLang="en-US" sz="2000" b="1">
                <a:solidFill>
                  <a:schemeClr val="tx1"/>
                </a:solidFill>
                <a:latin typeface="微软雅黑" pitchFamily="34" charset="-122"/>
                <a:ea typeface="微软雅黑" pitchFamily="34" charset="-122"/>
              </a:rPr>
              <a:t>源于顾客一方</a:t>
            </a:r>
          </a:p>
        </p:txBody>
      </p:sp>
      <p:sp>
        <p:nvSpPr>
          <p:cNvPr id="601104" name="Line 16"/>
          <p:cNvSpPr>
            <a:spLocks noChangeShapeType="1"/>
          </p:cNvSpPr>
          <p:nvPr/>
        </p:nvSpPr>
        <p:spPr bwMode="auto">
          <a:xfrm>
            <a:off x="2057400" y="2743200"/>
            <a:ext cx="0" cy="3124200"/>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sz="1600">
              <a:latin typeface="微软雅黑" pitchFamily="34" charset="-122"/>
              <a:ea typeface="微软雅黑" pitchFamily="34" charset="-122"/>
            </a:endParaRPr>
          </a:p>
        </p:txBody>
      </p:sp>
      <p:sp>
        <p:nvSpPr>
          <p:cNvPr id="601105" name="Line 17"/>
          <p:cNvSpPr>
            <a:spLocks noChangeShapeType="1"/>
          </p:cNvSpPr>
          <p:nvPr/>
        </p:nvSpPr>
        <p:spPr bwMode="auto">
          <a:xfrm flipH="1">
            <a:off x="1403648" y="4343400"/>
            <a:ext cx="653752" cy="0"/>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lstStyle/>
          <a:p>
            <a:endParaRPr lang="zh-CN" altLang="en-US" sz="1600">
              <a:latin typeface="微软雅黑" pitchFamily="34" charset="-122"/>
              <a:ea typeface="微软雅黑" pitchFamily="34" charset="-122"/>
            </a:endParaRPr>
          </a:p>
        </p:txBody>
      </p:sp>
      <p:sp>
        <p:nvSpPr>
          <p:cNvPr id="601106" name="Text Box 18"/>
          <p:cNvSpPr txBox="1">
            <a:spLocks noChangeArrowheads="1"/>
          </p:cNvSpPr>
          <p:nvPr/>
        </p:nvSpPr>
        <p:spPr bwMode="auto">
          <a:xfrm>
            <a:off x="725452" y="3613305"/>
            <a:ext cx="615553" cy="1463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none" tIns="0">
            <a:spAutoFit/>
          </a:bodyPr>
          <a:lstStyle/>
          <a:p>
            <a:r>
              <a:rPr lang="zh-CN" altLang="en-US" sz="2800" b="1" dirty="0">
                <a:solidFill>
                  <a:srgbClr val="FFFF66"/>
                </a:solidFill>
                <a:ea typeface="黑体" pitchFamily="2" charset="-122"/>
              </a:rPr>
              <a:t>顾客异议</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8978" name="Rectangle 2"/>
          <p:cNvSpPr>
            <a:spLocks noGrp="1" noChangeArrowheads="1"/>
          </p:cNvSpPr>
          <p:nvPr>
            <p:ph type="title"/>
          </p:nvPr>
        </p:nvSpPr>
        <p:spPr>
          <a:xfrm>
            <a:off x="381000" y="228600"/>
            <a:ext cx="7772400" cy="914400"/>
          </a:xfrm>
        </p:spPr>
        <p:txBody>
          <a:bodyPr>
            <a:normAutofit/>
          </a:bodyPr>
          <a:lstStyle/>
          <a:p>
            <a:r>
              <a:rPr lang="zh-CN" altLang="en-US" dirty="0">
                <a:effectLst/>
              </a:rPr>
              <a:t>下列顾客的说法属于何种异议？</a:t>
            </a:r>
          </a:p>
        </p:txBody>
      </p:sp>
      <p:sp>
        <p:nvSpPr>
          <p:cNvPr id="638979" name="Rectangle 3"/>
          <p:cNvSpPr>
            <a:spLocks noGrp="1" noChangeArrowheads="1"/>
          </p:cNvSpPr>
          <p:nvPr>
            <p:ph idx="1"/>
          </p:nvPr>
        </p:nvSpPr>
        <p:spPr>
          <a:xfrm>
            <a:off x="0" y="1219200"/>
            <a:ext cx="4572000" cy="4148340"/>
          </a:xfrm>
          <a:solidFill>
            <a:schemeClr val="accent5">
              <a:lumMod val="20000"/>
              <a:lumOff val="80000"/>
            </a:schemeClr>
          </a:solidFill>
        </p:spPr>
        <p:txBody>
          <a:bodyPr>
            <a:normAutofit/>
          </a:bodyPr>
          <a:lstStyle/>
          <a:p>
            <a:pPr>
              <a:lnSpc>
                <a:spcPct val="110000"/>
              </a:lnSpc>
              <a:buClr>
                <a:srgbClr val="FFFF66"/>
              </a:buClr>
              <a:buSzPct val="140000"/>
              <a:buFont typeface="Wingdings" pitchFamily="2" charset="2"/>
              <a:buChar char="§"/>
            </a:pPr>
            <a:r>
              <a:rPr lang="zh-CN" altLang="en-US" sz="2000" b="0" dirty="0">
                <a:ea typeface="楷体_GB2312" pitchFamily="49" charset="-122"/>
              </a:rPr>
              <a:t>“这种产品我们用不上”；</a:t>
            </a:r>
          </a:p>
          <a:p>
            <a:pPr>
              <a:lnSpc>
                <a:spcPct val="110000"/>
              </a:lnSpc>
              <a:buClr>
                <a:srgbClr val="FFFF66"/>
              </a:buClr>
              <a:buSzPct val="140000"/>
              <a:buFont typeface="Wingdings" pitchFamily="2" charset="2"/>
              <a:buChar char="§"/>
            </a:pPr>
            <a:r>
              <a:rPr lang="zh-CN" altLang="en-US" sz="2000" b="0" dirty="0">
                <a:ea typeface="楷体_GB2312" pitchFamily="49" charset="-122"/>
              </a:rPr>
              <a:t>“近来资金周转困难，不能进货了”</a:t>
            </a:r>
          </a:p>
          <a:p>
            <a:pPr>
              <a:lnSpc>
                <a:spcPct val="110000"/>
              </a:lnSpc>
              <a:buClr>
                <a:srgbClr val="FFFF66"/>
              </a:buClr>
              <a:buSzPct val="140000"/>
              <a:buFont typeface="Wingdings" pitchFamily="2" charset="2"/>
              <a:buChar char="§"/>
            </a:pPr>
            <a:r>
              <a:rPr lang="zh-CN" altLang="en-US" sz="2000" b="0" dirty="0">
                <a:ea typeface="楷体_GB2312" pitchFamily="49" charset="-122"/>
              </a:rPr>
              <a:t>“我要买小张的”</a:t>
            </a:r>
          </a:p>
          <a:p>
            <a:pPr>
              <a:lnSpc>
                <a:spcPct val="110000"/>
              </a:lnSpc>
              <a:buClr>
                <a:srgbClr val="FFFF66"/>
              </a:buClr>
              <a:buSzPct val="140000"/>
              <a:buFont typeface="Wingdings" pitchFamily="2" charset="2"/>
              <a:buChar char="§"/>
            </a:pPr>
            <a:r>
              <a:rPr lang="zh-CN" altLang="en-US" sz="2000" b="0" dirty="0">
                <a:ea typeface="楷体_GB2312" pitchFamily="49" charset="-122"/>
              </a:rPr>
              <a:t>“产品不错，可惜无钱购买”；</a:t>
            </a:r>
          </a:p>
          <a:p>
            <a:pPr>
              <a:lnSpc>
                <a:spcPct val="110000"/>
              </a:lnSpc>
              <a:buClr>
                <a:srgbClr val="FFFF66"/>
              </a:buClr>
              <a:buSzPct val="140000"/>
              <a:buFont typeface="Wingdings" pitchFamily="2" charset="2"/>
              <a:buChar char="§"/>
            </a:pPr>
            <a:r>
              <a:rPr lang="zh-CN" altLang="en-US" sz="2000" b="0" dirty="0">
                <a:ea typeface="楷体_GB2312" pitchFamily="49" charset="-122"/>
              </a:rPr>
              <a:t>“我不能作主”； </a:t>
            </a:r>
          </a:p>
          <a:p>
            <a:pPr>
              <a:lnSpc>
                <a:spcPct val="110000"/>
              </a:lnSpc>
              <a:buClr>
                <a:srgbClr val="FFFF66"/>
              </a:buClr>
              <a:buSzPct val="140000"/>
              <a:buFont typeface="Wingdings" pitchFamily="2" charset="2"/>
              <a:buChar char="§"/>
            </a:pPr>
            <a:r>
              <a:rPr lang="zh-CN" altLang="en-US" sz="2000" b="0" dirty="0">
                <a:ea typeface="楷体_GB2312" pitchFamily="49" charset="-122"/>
              </a:rPr>
              <a:t>“我不打算投资那么多，我只使用很短时间”</a:t>
            </a:r>
          </a:p>
          <a:p>
            <a:pPr>
              <a:lnSpc>
                <a:spcPct val="110000"/>
              </a:lnSpc>
              <a:buClr>
                <a:srgbClr val="FFFF66"/>
              </a:buClr>
              <a:buSzPct val="140000"/>
              <a:buFont typeface="Wingdings" pitchFamily="2" charset="2"/>
              <a:buChar char="§"/>
            </a:pPr>
            <a:r>
              <a:rPr lang="zh-CN" altLang="en-US" sz="2000" b="0" dirty="0">
                <a:ea typeface="楷体_GB2312" pitchFamily="49" charset="-122"/>
              </a:rPr>
              <a:t>“我想等降价后再买”</a:t>
            </a:r>
          </a:p>
          <a:p>
            <a:pPr>
              <a:lnSpc>
                <a:spcPct val="110000"/>
              </a:lnSpc>
              <a:buClr>
                <a:srgbClr val="FFFF66"/>
              </a:buClr>
              <a:buSzPct val="140000"/>
              <a:buFont typeface="Wingdings" pitchFamily="2" charset="2"/>
              <a:buChar char="§"/>
            </a:pPr>
            <a:r>
              <a:rPr lang="zh-CN" altLang="en-US" sz="2000" b="0" dirty="0">
                <a:ea typeface="楷体_GB2312" pitchFamily="49" charset="-122"/>
              </a:rPr>
              <a:t>“新产品质量都不太稳定”</a:t>
            </a:r>
          </a:p>
          <a:p>
            <a:pPr>
              <a:lnSpc>
                <a:spcPct val="110000"/>
              </a:lnSpc>
              <a:buClr>
                <a:srgbClr val="FFFF66"/>
              </a:buClr>
              <a:buSzPct val="140000"/>
              <a:buFont typeface="Wingdings" pitchFamily="2" charset="2"/>
              <a:buChar char="§"/>
            </a:pPr>
            <a:r>
              <a:rPr lang="zh-CN" altLang="en-US" sz="2000" b="0" dirty="0">
                <a:ea typeface="楷体_GB2312" pitchFamily="49" charset="-122"/>
              </a:rPr>
              <a:t>“我喜欢浅颜色的”</a:t>
            </a:r>
          </a:p>
        </p:txBody>
      </p:sp>
      <p:sp>
        <p:nvSpPr>
          <p:cNvPr id="638980" name="Rectangle 4"/>
          <p:cNvSpPr>
            <a:spLocks noChangeArrowheads="1"/>
          </p:cNvSpPr>
          <p:nvPr/>
        </p:nvSpPr>
        <p:spPr bwMode="auto">
          <a:xfrm>
            <a:off x="4648200" y="1295400"/>
            <a:ext cx="4191000" cy="4072140"/>
          </a:xfrm>
          <a:prstGeom prst="rect">
            <a:avLst/>
          </a:prstGeom>
          <a:solidFill>
            <a:schemeClr val="bg2"/>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tIns="0">
            <a:spAutoFit/>
          </a:bodyPr>
          <a:lstStyle/>
          <a:p>
            <a:pPr algn="l" eaLnBrk="1" hangingPunct="1">
              <a:buClr>
                <a:srgbClr val="FFFF66"/>
              </a:buClr>
              <a:buSzPct val="140000"/>
              <a:buFont typeface="Wingdings" pitchFamily="2" charset="2"/>
              <a:buChar char="§"/>
            </a:pPr>
            <a:r>
              <a:rPr kumimoji="1" lang="zh-CN" altLang="en-US" sz="2000">
                <a:solidFill>
                  <a:schemeClr val="tx1"/>
                </a:solidFill>
                <a:latin typeface="Arial" charset="0"/>
                <a:ea typeface="楷体_GB2312" pitchFamily="49" charset="-122"/>
              </a:rPr>
              <a:t>“我们根本不需要它”</a:t>
            </a:r>
          </a:p>
          <a:p>
            <a:pPr algn="l" eaLnBrk="1" hangingPunct="1">
              <a:lnSpc>
                <a:spcPct val="120000"/>
              </a:lnSpc>
              <a:buClr>
                <a:srgbClr val="FFFF66"/>
              </a:buClr>
              <a:buSzPct val="140000"/>
              <a:buFont typeface="Wingdings" pitchFamily="2" charset="2"/>
              <a:buChar char="§"/>
            </a:pPr>
            <a:r>
              <a:rPr kumimoji="1" lang="zh-CN" altLang="en-US" sz="2000">
                <a:solidFill>
                  <a:schemeClr val="tx1"/>
                </a:solidFill>
                <a:latin typeface="Arial" charset="0"/>
                <a:ea typeface="楷体_GB2312" pitchFamily="49" charset="-122"/>
              </a:rPr>
              <a:t>“对不起，请贵公司另派一名推销人员来”</a:t>
            </a:r>
          </a:p>
          <a:p>
            <a:pPr algn="l" eaLnBrk="1" hangingPunct="1">
              <a:lnSpc>
                <a:spcPct val="120000"/>
              </a:lnSpc>
              <a:buClr>
                <a:srgbClr val="FFFF66"/>
              </a:buClr>
              <a:buSzPct val="140000"/>
              <a:buFont typeface="Wingdings" pitchFamily="2" charset="2"/>
              <a:buChar char="§"/>
            </a:pPr>
            <a:r>
              <a:rPr kumimoji="1" lang="zh-CN" altLang="en-US" sz="2000">
                <a:solidFill>
                  <a:schemeClr val="tx1"/>
                </a:solidFill>
                <a:latin typeface="Arial" charset="0"/>
                <a:ea typeface="楷体_GB2312" pitchFamily="49" charset="-122"/>
              </a:rPr>
              <a:t>“对现有产品相当满意”</a:t>
            </a:r>
          </a:p>
          <a:p>
            <a:pPr algn="l" eaLnBrk="1" hangingPunct="1">
              <a:lnSpc>
                <a:spcPct val="120000"/>
              </a:lnSpc>
              <a:buClr>
                <a:srgbClr val="FFFF66"/>
              </a:buClr>
              <a:buSzPct val="140000"/>
              <a:buFont typeface="Wingdings" pitchFamily="2" charset="2"/>
              <a:buChar char="§"/>
            </a:pPr>
            <a:r>
              <a:rPr kumimoji="1" lang="zh-CN" altLang="en-US" sz="2000">
                <a:solidFill>
                  <a:schemeClr val="tx1"/>
                </a:solidFill>
                <a:latin typeface="Arial" charset="0"/>
                <a:ea typeface="楷体_GB2312" pitchFamily="49" charset="-122"/>
              </a:rPr>
              <a:t>“我们有固定的进货渠道”</a:t>
            </a:r>
          </a:p>
          <a:p>
            <a:pPr algn="l" eaLnBrk="1" hangingPunct="1">
              <a:lnSpc>
                <a:spcPct val="120000"/>
              </a:lnSpc>
              <a:buClr>
                <a:srgbClr val="FFFF66"/>
              </a:buClr>
              <a:buSzPct val="140000"/>
              <a:buFont typeface="Wingdings" pitchFamily="2" charset="2"/>
              <a:buChar char="§"/>
            </a:pPr>
            <a:r>
              <a:rPr kumimoji="1" lang="zh-CN" altLang="en-US" sz="2000">
                <a:solidFill>
                  <a:schemeClr val="tx1"/>
                </a:solidFill>
                <a:latin typeface="Arial" charset="0"/>
                <a:ea typeface="楷体_GB2312" pitchFamily="49" charset="-122"/>
              </a:rPr>
              <a:t>“让我考虑一下，过几天再答复你”</a:t>
            </a:r>
          </a:p>
          <a:p>
            <a:pPr algn="l" eaLnBrk="1" hangingPunct="1">
              <a:lnSpc>
                <a:spcPct val="120000"/>
              </a:lnSpc>
              <a:buClr>
                <a:srgbClr val="FFFF66"/>
              </a:buClr>
              <a:buSzPct val="140000"/>
              <a:buFont typeface="Wingdings" pitchFamily="2" charset="2"/>
              <a:buChar char="§"/>
            </a:pPr>
            <a:r>
              <a:rPr kumimoji="1" lang="zh-CN" altLang="en-US" sz="2000">
                <a:solidFill>
                  <a:schemeClr val="tx1"/>
                </a:solidFill>
                <a:latin typeface="Arial" charset="0"/>
                <a:ea typeface="楷体_GB2312" pitchFamily="49" charset="-122"/>
              </a:rPr>
              <a:t>“我们需要研究研究，有消息再通知你”</a:t>
            </a:r>
          </a:p>
          <a:p>
            <a:pPr algn="l" eaLnBrk="1" hangingPunct="1">
              <a:lnSpc>
                <a:spcPct val="120000"/>
              </a:lnSpc>
              <a:buClr>
                <a:srgbClr val="FFFF66"/>
              </a:buClr>
              <a:buSzPct val="140000"/>
              <a:buFont typeface="Wingdings" pitchFamily="2" charset="2"/>
              <a:buChar char="§"/>
            </a:pPr>
            <a:r>
              <a:rPr kumimoji="1" lang="zh-CN" altLang="en-US" sz="2000">
                <a:solidFill>
                  <a:schemeClr val="tx1"/>
                </a:solidFill>
                <a:latin typeface="Arial" charset="0"/>
                <a:ea typeface="楷体_GB2312" pitchFamily="49" charset="-122"/>
              </a:rPr>
              <a:t>“领导不在”</a:t>
            </a:r>
          </a:p>
          <a:p>
            <a:pPr algn="l" eaLnBrk="1" hangingPunct="1">
              <a:lnSpc>
                <a:spcPct val="120000"/>
              </a:lnSpc>
              <a:buClr>
                <a:srgbClr val="FFFF66"/>
              </a:buClr>
              <a:buSzPct val="140000"/>
              <a:buFont typeface="Wingdings" pitchFamily="2" charset="2"/>
              <a:buChar char="§"/>
            </a:pPr>
            <a:r>
              <a:rPr kumimoji="1" lang="zh-CN" altLang="en-US" sz="2000">
                <a:solidFill>
                  <a:schemeClr val="tx1"/>
                </a:solidFill>
                <a:latin typeface="Arial" charset="0"/>
                <a:ea typeface="楷体_GB2312" pitchFamily="49" charset="-122"/>
              </a:rPr>
              <a:t>“太贵了，我买不起”</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638980"/>
                                        </p:tgtEl>
                                        <p:attrNameLst>
                                          <p:attrName>style.visibility</p:attrName>
                                        </p:attrNameLst>
                                      </p:cBhvr>
                                      <p:to>
                                        <p:strVal val="visible"/>
                                      </p:to>
                                    </p:set>
                                    <p:animEffect transition="in" filter="slide(fromLeft)">
                                      <p:cBhvr>
                                        <p:cTn id="7" dur="500"/>
                                        <p:tgtEl>
                                          <p:spTgt spid="6389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8980" grpId="0" animBg="1"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04664"/>
            <a:ext cx="8147248" cy="850106"/>
          </a:xfrm>
        </p:spPr>
        <p:txBody>
          <a:bodyPr/>
          <a:lstStyle/>
          <a:p>
            <a:r>
              <a:rPr lang="zh-CN" altLang="en-US" dirty="0" smtClean="0"/>
              <a:t>顾客异议产生的原因</a:t>
            </a:r>
            <a:endParaRPr lang="zh-CN" altLang="en-US" dirty="0"/>
          </a:p>
        </p:txBody>
      </p:sp>
      <p:sp>
        <p:nvSpPr>
          <p:cNvPr id="3" name="内容占位符 2"/>
          <p:cNvSpPr>
            <a:spLocks noGrp="1"/>
          </p:cNvSpPr>
          <p:nvPr>
            <p:ph idx="1"/>
          </p:nvPr>
        </p:nvSpPr>
        <p:spPr>
          <a:xfrm>
            <a:off x="395536" y="1628800"/>
            <a:ext cx="4536504" cy="4569371"/>
          </a:xfrm>
        </p:spPr>
        <p:txBody>
          <a:bodyPr>
            <a:normAutofit/>
          </a:bodyPr>
          <a:lstStyle/>
          <a:p>
            <a:r>
              <a:rPr lang="zh-CN" altLang="zh-CN" b="1" dirty="0" smtClean="0"/>
              <a:t>来自</a:t>
            </a:r>
            <a:r>
              <a:rPr lang="zh-CN" altLang="zh-CN" b="1" dirty="0"/>
              <a:t>顾客方面的异议原因</a:t>
            </a:r>
          </a:p>
          <a:p>
            <a:pPr lvl="1">
              <a:spcBef>
                <a:spcPts val="600"/>
              </a:spcBef>
            </a:pPr>
            <a:r>
              <a:rPr lang="zh-CN" altLang="zh-CN" sz="2000" dirty="0">
                <a:latin typeface="微软雅黑" pitchFamily="34" charset="-122"/>
                <a:ea typeface="微软雅黑" pitchFamily="34" charset="-122"/>
              </a:rPr>
              <a:t>顾客的无知与固执</a:t>
            </a:r>
          </a:p>
          <a:p>
            <a:pPr lvl="1">
              <a:spcBef>
                <a:spcPts val="600"/>
              </a:spcBef>
            </a:pPr>
            <a:r>
              <a:rPr lang="zh-CN" altLang="zh-CN" sz="2000" dirty="0">
                <a:latin typeface="微软雅黑" pitchFamily="34" charset="-122"/>
                <a:ea typeface="微软雅黑" pitchFamily="34" charset="-122"/>
              </a:rPr>
              <a:t>顾客的购买经验与成见</a:t>
            </a:r>
          </a:p>
          <a:p>
            <a:pPr lvl="1">
              <a:spcBef>
                <a:spcPts val="600"/>
              </a:spcBef>
            </a:pPr>
            <a:r>
              <a:rPr lang="zh-CN" altLang="zh-CN" sz="2000" dirty="0">
                <a:latin typeface="微软雅黑" pitchFamily="34" charset="-122"/>
                <a:ea typeface="微软雅黑" pitchFamily="34" charset="-122"/>
              </a:rPr>
              <a:t>顾客缺乏支付能力</a:t>
            </a:r>
          </a:p>
          <a:p>
            <a:pPr lvl="1">
              <a:spcBef>
                <a:spcPts val="600"/>
              </a:spcBef>
            </a:pPr>
            <a:r>
              <a:rPr lang="zh-CN" altLang="zh-CN" sz="2000" dirty="0">
                <a:latin typeface="微软雅黑" pitchFamily="34" charset="-122"/>
                <a:ea typeface="微软雅黑" pitchFamily="34" charset="-122"/>
              </a:rPr>
              <a:t>顾客的自我表现</a:t>
            </a:r>
          </a:p>
          <a:p>
            <a:pPr lvl="1">
              <a:spcBef>
                <a:spcPts val="600"/>
              </a:spcBef>
            </a:pPr>
            <a:r>
              <a:rPr lang="zh-CN" altLang="zh-CN" sz="2000" dirty="0">
                <a:latin typeface="微软雅黑" pitchFamily="34" charset="-122"/>
                <a:ea typeface="微软雅黑" pitchFamily="34" charset="-122"/>
              </a:rPr>
              <a:t>顾客有比较固定的采购关系</a:t>
            </a:r>
          </a:p>
          <a:p>
            <a:pPr lvl="1">
              <a:spcBef>
                <a:spcPts val="600"/>
              </a:spcBef>
            </a:pPr>
            <a:r>
              <a:rPr lang="zh-CN" altLang="zh-CN" sz="2000" dirty="0">
                <a:latin typeface="微软雅黑" pitchFamily="34" charset="-122"/>
                <a:ea typeface="微软雅黑" pitchFamily="34" charset="-122"/>
              </a:rPr>
              <a:t>顾客的私利与社会不正之风</a:t>
            </a:r>
          </a:p>
          <a:p>
            <a:pPr lvl="1">
              <a:spcBef>
                <a:spcPts val="600"/>
              </a:spcBef>
            </a:pPr>
            <a:r>
              <a:rPr lang="zh-CN" altLang="zh-CN" sz="2000" dirty="0">
                <a:latin typeface="微软雅黑" pitchFamily="34" charset="-122"/>
                <a:ea typeface="微软雅黑" pitchFamily="34" charset="-122"/>
              </a:rPr>
              <a:t>顾客的偶然</a:t>
            </a:r>
            <a:r>
              <a:rPr lang="zh-CN" altLang="zh-CN" sz="2000" dirty="0" smtClean="0">
                <a:latin typeface="微软雅黑" pitchFamily="34" charset="-122"/>
                <a:ea typeface="微软雅黑" pitchFamily="34" charset="-122"/>
              </a:rPr>
              <a:t>因素</a:t>
            </a:r>
            <a:endParaRPr lang="zh-CN" altLang="zh-CN" sz="2000" dirty="0">
              <a:latin typeface="微软雅黑" pitchFamily="34" charset="-122"/>
              <a:ea typeface="微软雅黑" pitchFamily="34" charset="-122"/>
            </a:endParaRPr>
          </a:p>
        </p:txBody>
      </p:sp>
      <p:sp>
        <p:nvSpPr>
          <p:cNvPr id="4" name="矩形 3"/>
          <p:cNvSpPr/>
          <p:nvPr/>
        </p:nvSpPr>
        <p:spPr>
          <a:xfrm>
            <a:off x="5076056" y="1484784"/>
            <a:ext cx="3528392" cy="3139321"/>
          </a:xfrm>
          <a:prstGeom prst="rect">
            <a:avLst/>
          </a:prstGeom>
        </p:spPr>
        <p:txBody>
          <a:bodyPr wrap="square">
            <a:spAutoFit/>
          </a:bodyPr>
          <a:lstStyle/>
          <a:p>
            <a:pPr marL="342900" lvl="0" indent="-252000" algn="l" eaLnBrk="1" fontAlgn="auto" hangingPunct="1">
              <a:spcAft>
                <a:spcPts val="0"/>
              </a:spcAft>
              <a:buClr>
                <a:srgbClr val="C00000"/>
              </a:buClr>
              <a:buSzPct val="112000"/>
              <a:buFont typeface="Arial" pitchFamily="34" charset="0"/>
              <a:buChar char="•"/>
            </a:pPr>
            <a:r>
              <a:rPr lang="zh-CN" altLang="zh-CN" sz="2400" b="1" dirty="0" smtClean="0">
                <a:solidFill>
                  <a:prstClr val="black"/>
                </a:solidFill>
                <a:latin typeface="微软雅黑" pitchFamily="34" charset="-122"/>
                <a:ea typeface="微软雅黑" pitchFamily="34" charset="-122"/>
              </a:rPr>
              <a:t>来自</a:t>
            </a:r>
            <a:r>
              <a:rPr lang="zh-CN" altLang="zh-CN" sz="2400" b="1" dirty="0">
                <a:solidFill>
                  <a:prstClr val="black"/>
                </a:solidFill>
                <a:latin typeface="微软雅黑" pitchFamily="34" charset="-122"/>
                <a:ea typeface="微软雅黑" pitchFamily="34" charset="-122"/>
              </a:rPr>
              <a:t>推销方面的异议根源</a:t>
            </a:r>
          </a:p>
          <a:p>
            <a:pPr marL="666900" lvl="1" indent="-342900" algn="l" eaLnBrk="1" fontAlgn="auto" hangingPunct="1">
              <a:lnSpc>
                <a:spcPct val="150000"/>
              </a:lnSpc>
              <a:spcBef>
                <a:spcPts val="0"/>
              </a:spcBef>
              <a:spcAft>
                <a:spcPts val="0"/>
              </a:spcAft>
              <a:buSzPct val="112000"/>
              <a:buFont typeface="微软雅黑" pitchFamily="34" charset="-122"/>
              <a:buChar char="−"/>
            </a:pPr>
            <a:r>
              <a:rPr lang="zh-CN" altLang="zh-CN" sz="2000" dirty="0">
                <a:solidFill>
                  <a:prstClr val="black"/>
                </a:solidFill>
                <a:latin typeface="微软雅黑" pitchFamily="34" charset="-122"/>
                <a:ea typeface="微软雅黑" pitchFamily="34" charset="-122"/>
              </a:rPr>
              <a:t>产品不能满足顾客需要</a:t>
            </a:r>
          </a:p>
          <a:p>
            <a:pPr marL="666900" lvl="1" indent="-342900" algn="l" eaLnBrk="1" fontAlgn="auto" hangingPunct="1">
              <a:lnSpc>
                <a:spcPct val="150000"/>
              </a:lnSpc>
              <a:spcBef>
                <a:spcPts val="0"/>
              </a:spcBef>
              <a:spcAft>
                <a:spcPts val="0"/>
              </a:spcAft>
              <a:buSzPct val="112000"/>
              <a:buFont typeface="微软雅黑" pitchFamily="34" charset="-122"/>
              <a:buChar char="−"/>
            </a:pPr>
            <a:r>
              <a:rPr lang="zh-CN" altLang="zh-CN" sz="2000" dirty="0">
                <a:solidFill>
                  <a:prstClr val="black"/>
                </a:solidFill>
                <a:latin typeface="微软雅黑" pitchFamily="34" charset="-122"/>
                <a:ea typeface="微软雅黑" pitchFamily="34" charset="-122"/>
              </a:rPr>
              <a:t>推销信息不足</a:t>
            </a:r>
          </a:p>
          <a:p>
            <a:pPr marL="666900" lvl="1" indent="-342900" algn="l" eaLnBrk="1" fontAlgn="auto" hangingPunct="1">
              <a:lnSpc>
                <a:spcPct val="150000"/>
              </a:lnSpc>
              <a:spcBef>
                <a:spcPts val="0"/>
              </a:spcBef>
              <a:spcAft>
                <a:spcPts val="0"/>
              </a:spcAft>
              <a:buSzPct val="112000"/>
              <a:buFont typeface="微软雅黑" pitchFamily="34" charset="-122"/>
              <a:buChar char="−"/>
            </a:pPr>
            <a:r>
              <a:rPr lang="zh-CN" altLang="zh-CN" sz="2000" dirty="0">
                <a:solidFill>
                  <a:prstClr val="black"/>
                </a:solidFill>
                <a:latin typeface="微软雅黑" pitchFamily="34" charset="-122"/>
                <a:ea typeface="微软雅黑" pitchFamily="34" charset="-122"/>
              </a:rPr>
              <a:t>推销人员无法赢得顾客的好感或信任</a:t>
            </a:r>
          </a:p>
          <a:p>
            <a:pPr marL="666900" lvl="1" indent="-342900" algn="l" eaLnBrk="1" fontAlgn="auto" hangingPunct="1">
              <a:lnSpc>
                <a:spcPct val="150000"/>
              </a:lnSpc>
              <a:spcBef>
                <a:spcPts val="0"/>
              </a:spcBef>
              <a:spcAft>
                <a:spcPts val="0"/>
              </a:spcAft>
              <a:buSzPct val="112000"/>
              <a:buFont typeface="微软雅黑" pitchFamily="34" charset="-122"/>
              <a:buChar char="−"/>
            </a:pPr>
            <a:r>
              <a:rPr lang="zh-CN" altLang="zh-CN" sz="2000" dirty="0">
                <a:solidFill>
                  <a:prstClr val="black"/>
                </a:solidFill>
                <a:latin typeface="微软雅黑" pitchFamily="34" charset="-122"/>
                <a:ea typeface="微软雅黑" pitchFamily="34" charset="-122"/>
              </a:rPr>
              <a:t>展示失败</a:t>
            </a:r>
          </a:p>
        </p:txBody>
      </p:sp>
    </p:spTree>
    <p:extLst>
      <p:ext uri="{BB962C8B-B14F-4D97-AF65-F5344CB8AC3E}">
        <p14:creationId xmlns:p14="http://schemas.microsoft.com/office/powerpoint/2010/main" val="394680990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548680"/>
            <a:ext cx="8147248" cy="850106"/>
          </a:xfrm>
          <a:solidFill>
            <a:schemeClr val="accent3">
              <a:lumMod val="20000"/>
              <a:lumOff val="80000"/>
            </a:schemeClr>
          </a:solidFill>
        </p:spPr>
        <p:txBody>
          <a:bodyPr/>
          <a:lstStyle/>
          <a:p>
            <a:r>
              <a:rPr lang="en-US" altLang="zh-CN" dirty="0" smtClean="0"/>
              <a:t>11.2</a:t>
            </a:r>
            <a:r>
              <a:rPr lang="zh-CN" altLang="en-US" dirty="0" smtClean="0"/>
              <a:t>　处理顾客异议的时机与方法</a:t>
            </a:r>
            <a:endParaRPr lang="zh-CN" altLang="en-US" dirty="0"/>
          </a:p>
        </p:txBody>
      </p:sp>
      <p:sp>
        <p:nvSpPr>
          <p:cNvPr id="3" name="内容占位符 2"/>
          <p:cNvSpPr>
            <a:spLocks noGrp="1"/>
          </p:cNvSpPr>
          <p:nvPr>
            <p:ph idx="1"/>
          </p:nvPr>
        </p:nvSpPr>
        <p:spPr>
          <a:xfrm>
            <a:off x="683568" y="1844824"/>
            <a:ext cx="8003232" cy="4281339"/>
          </a:xfrm>
        </p:spPr>
        <p:txBody>
          <a:bodyPr/>
          <a:lstStyle/>
          <a:p>
            <a:pPr>
              <a:spcAft>
                <a:spcPts val="600"/>
              </a:spcAft>
            </a:pPr>
            <a:r>
              <a:rPr lang="zh-CN" altLang="zh-CN" sz="2800" b="1" dirty="0"/>
              <a:t>处理顾客异议的时机</a:t>
            </a:r>
          </a:p>
          <a:p>
            <a:pPr marL="490950" lvl="1" indent="0">
              <a:buNone/>
            </a:pPr>
            <a:r>
              <a:rPr lang="en-US" altLang="zh-CN" sz="2800" dirty="0">
                <a:latin typeface="微软雅黑" pitchFamily="34" charset="-122"/>
                <a:ea typeface="微软雅黑" pitchFamily="34" charset="-122"/>
              </a:rPr>
              <a:t>1.</a:t>
            </a:r>
            <a:r>
              <a:rPr lang="zh-CN" altLang="zh-CN" sz="2800" dirty="0">
                <a:latin typeface="微软雅黑" pitchFamily="34" charset="-122"/>
                <a:ea typeface="微软雅黑" pitchFamily="34" charset="-122"/>
              </a:rPr>
              <a:t>提前处理</a:t>
            </a:r>
          </a:p>
          <a:p>
            <a:pPr marL="490950" lvl="1" indent="0">
              <a:buNone/>
            </a:pPr>
            <a:r>
              <a:rPr lang="en-US" altLang="zh-CN" sz="2800" dirty="0" smtClean="0">
                <a:latin typeface="微软雅黑" pitchFamily="34" charset="-122"/>
                <a:ea typeface="微软雅黑" pitchFamily="34" charset="-122"/>
              </a:rPr>
              <a:t>2.</a:t>
            </a:r>
            <a:r>
              <a:rPr lang="zh-CN" altLang="zh-CN" sz="2800" dirty="0">
                <a:latin typeface="微软雅黑" pitchFamily="34" charset="-122"/>
                <a:ea typeface="微软雅黑" pitchFamily="34" charset="-122"/>
              </a:rPr>
              <a:t>即时处理</a:t>
            </a:r>
          </a:p>
          <a:p>
            <a:pPr marL="490950" lvl="1" indent="0">
              <a:buNone/>
            </a:pPr>
            <a:r>
              <a:rPr lang="en-US" altLang="zh-CN" sz="2800" dirty="0" smtClean="0">
                <a:latin typeface="微软雅黑" pitchFamily="34" charset="-122"/>
                <a:ea typeface="微软雅黑" pitchFamily="34" charset="-122"/>
              </a:rPr>
              <a:t>3.</a:t>
            </a:r>
            <a:r>
              <a:rPr lang="zh-CN" altLang="zh-CN" sz="2800" dirty="0">
                <a:latin typeface="微软雅黑" pitchFamily="34" charset="-122"/>
                <a:ea typeface="微软雅黑" pitchFamily="34" charset="-122"/>
              </a:rPr>
              <a:t>推迟处理</a:t>
            </a:r>
          </a:p>
          <a:p>
            <a:pPr marL="490950" lvl="1" indent="0">
              <a:buNone/>
            </a:pPr>
            <a:r>
              <a:rPr lang="en-US" altLang="zh-CN" sz="2800" dirty="0" smtClean="0">
                <a:latin typeface="微软雅黑" pitchFamily="34" charset="-122"/>
                <a:ea typeface="微软雅黑" pitchFamily="34" charset="-122"/>
              </a:rPr>
              <a:t>4.</a:t>
            </a:r>
            <a:r>
              <a:rPr lang="zh-CN" altLang="zh-CN" sz="2800" dirty="0">
                <a:latin typeface="微软雅黑" pitchFamily="34" charset="-122"/>
                <a:ea typeface="微软雅黑" pitchFamily="34" charset="-122"/>
              </a:rPr>
              <a:t>不予处理</a:t>
            </a:r>
          </a:p>
          <a:p>
            <a:endParaRPr lang="zh-CN" altLang="en-US" dirty="0"/>
          </a:p>
        </p:txBody>
      </p:sp>
      <p:pic>
        <p:nvPicPr>
          <p:cNvPr id="67072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04048" y="3212976"/>
            <a:ext cx="2523648" cy="3364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11409336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114" name="Rectangle 2"/>
          <p:cNvSpPr>
            <a:spLocks noGrp="1" noChangeArrowheads="1"/>
          </p:cNvSpPr>
          <p:nvPr>
            <p:ph type="title"/>
          </p:nvPr>
        </p:nvSpPr>
        <p:spPr/>
        <p:txBody>
          <a:bodyPr/>
          <a:lstStyle/>
          <a:p>
            <a:r>
              <a:rPr lang="zh-CN" altLang="en-US" dirty="0"/>
              <a:t>处理顾客异议</a:t>
            </a:r>
            <a:r>
              <a:rPr lang="zh-CN" altLang="en-US" dirty="0" smtClean="0"/>
              <a:t>的方法</a:t>
            </a:r>
            <a:endParaRPr lang="zh-CN" altLang="en-US" dirty="0"/>
          </a:p>
        </p:txBody>
      </p:sp>
      <p:sp>
        <p:nvSpPr>
          <p:cNvPr id="602115" name="Rectangle 3"/>
          <p:cNvSpPr>
            <a:spLocks noGrp="1" noChangeArrowheads="1"/>
          </p:cNvSpPr>
          <p:nvPr>
            <p:ph idx="1"/>
          </p:nvPr>
        </p:nvSpPr>
        <p:spPr>
          <a:xfrm>
            <a:off x="899592" y="1628800"/>
            <a:ext cx="7013575" cy="3792537"/>
          </a:xfrm>
        </p:spPr>
        <p:txBody>
          <a:bodyPr>
            <a:normAutofit/>
          </a:bodyPr>
          <a:lstStyle/>
          <a:p>
            <a:pPr>
              <a:lnSpc>
                <a:spcPct val="130000"/>
              </a:lnSpc>
              <a:buFont typeface="Wingdings" pitchFamily="2" charset="2"/>
              <a:buNone/>
            </a:pPr>
            <a:r>
              <a:rPr lang="zh-CN" altLang="en-US" sz="2400" dirty="0"/>
              <a:t>1.但是法 (“是.…..但是.…..”)</a:t>
            </a:r>
          </a:p>
          <a:p>
            <a:pPr>
              <a:lnSpc>
                <a:spcPct val="130000"/>
              </a:lnSpc>
              <a:buFont typeface="Wingdings" pitchFamily="2" charset="2"/>
              <a:buNone/>
            </a:pPr>
            <a:r>
              <a:rPr lang="zh-CN" altLang="en-US" sz="2400" dirty="0"/>
              <a:t>2.反驳法 (直接否定)</a:t>
            </a:r>
          </a:p>
          <a:p>
            <a:pPr>
              <a:lnSpc>
                <a:spcPct val="130000"/>
              </a:lnSpc>
              <a:buFont typeface="Wingdings" pitchFamily="2" charset="2"/>
              <a:buNone/>
            </a:pPr>
            <a:r>
              <a:rPr lang="zh-CN" altLang="en-US" sz="2400" dirty="0"/>
              <a:t>3</a:t>
            </a:r>
            <a:r>
              <a:rPr lang="zh-CN" altLang="en-US" sz="2400" dirty="0" smtClean="0"/>
              <a:t>.太极法 </a:t>
            </a:r>
            <a:r>
              <a:rPr lang="zh-CN" altLang="en-US" sz="2400" dirty="0"/>
              <a:t>(把异议转化为购买的理由)</a:t>
            </a:r>
          </a:p>
          <a:p>
            <a:pPr>
              <a:lnSpc>
                <a:spcPct val="130000"/>
              </a:lnSpc>
              <a:buNone/>
            </a:pPr>
            <a:r>
              <a:rPr lang="en-US" altLang="zh-CN" dirty="0" smtClean="0"/>
              <a:t>4</a:t>
            </a:r>
            <a:r>
              <a:rPr lang="zh-CN" altLang="en-US" dirty="0" smtClean="0"/>
              <a:t>.</a:t>
            </a:r>
            <a:r>
              <a:rPr lang="zh-CN" altLang="en-US" dirty="0"/>
              <a:t>询问法 (探询异议根源)</a:t>
            </a:r>
          </a:p>
          <a:p>
            <a:pPr>
              <a:lnSpc>
                <a:spcPct val="130000"/>
              </a:lnSpc>
              <a:buFont typeface="Wingdings" pitchFamily="2" charset="2"/>
              <a:buNone/>
            </a:pPr>
            <a:r>
              <a:rPr lang="en-US" altLang="zh-CN" sz="2400" dirty="0" smtClean="0"/>
              <a:t>5</a:t>
            </a:r>
            <a:r>
              <a:rPr lang="zh-CN" altLang="en-US" sz="2400" dirty="0" smtClean="0"/>
              <a:t>.</a:t>
            </a:r>
            <a:r>
              <a:rPr lang="zh-CN" altLang="en-US" sz="2400" dirty="0"/>
              <a:t>补偿法 (以产品的长处抵消异议涉及的短处)</a:t>
            </a:r>
          </a:p>
          <a:p>
            <a:pPr>
              <a:lnSpc>
                <a:spcPct val="130000"/>
              </a:lnSpc>
              <a:buFont typeface="Wingdings" pitchFamily="2" charset="2"/>
              <a:buNone/>
            </a:pPr>
            <a:r>
              <a:rPr lang="zh-CN" altLang="en-US" sz="2400" dirty="0" smtClean="0"/>
              <a:t>6.忽视法 </a:t>
            </a:r>
            <a:r>
              <a:rPr lang="zh-CN" altLang="en-US" sz="2400" dirty="0"/>
              <a:t>(应对无意义的异议</a:t>
            </a:r>
            <a:r>
              <a:rPr lang="zh-CN" altLang="en-US" sz="2400" dirty="0" smtClean="0"/>
              <a:t>)</a:t>
            </a:r>
            <a:endParaRPr lang="zh-CN" altLang="en-US" sz="2400" dirty="0"/>
          </a:p>
        </p:txBody>
      </p:sp>
      <p:pic>
        <p:nvPicPr>
          <p:cNvPr id="60211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4208" y="4221088"/>
            <a:ext cx="2365375" cy="235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矩形 1"/>
          <p:cNvSpPr/>
          <p:nvPr/>
        </p:nvSpPr>
        <p:spPr>
          <a:xfrm>
            <a:off x="1187624" y="5517232"/>
            <a:ext cx="4680520" cy="400110"/>
          </a:xfrm>
          <a:prstGeom prst="rect">
            <a:avLst/>
          </a:prstGeom>
          <a:solidFill>
            <a:schemeClr val="accent5">
              <a:lumMod val="20000"/>
              <a:lumOff val="80000"/>
            </a:schemeClr>
          </a:solidFill>
        </p:spPr>
        <p:txBody>
          <a:bodyPr wrap="square">
            <a:spAutoFit/>
          </a:bodyPr>
          <a:lstStyle/>
          <a:p>
            <a:r>
              <a:rPr lang="zh-CN" altLang="zh-CN" sz="2000" b="1" dirty="0">
                <a:solidFill>
                  <a:schemeClr val="tx1"/>
                </a:solidFill>
                <a:latin typeface="楷体_GB2312" pitchFamily="49" charset="-122"/>
                <a:ea typeface="楷体_GB2312" pitchFamily="49" charset="-122"/>
              </a:rPr>
              <a:t>【视野拓展】客户无法拒绝的推销话术</a:t>
            </a:r>
            <a:endParaRPr lang="zh-CN" altLang="en-US" sz="2000" b="1" dirty="0">
              <a:solidFill>
                <a:schemeClr val="tx1"/>
              </a:solidFill>
              <a:latin typeface="楷体_GB2312" pitchFamily="49" charset="-122"/>
              <a:ea typeface="楷体_GB2312" pitchFamily="49"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0002" name="Rectangle 2"/>
          <p:cNvSpPr>
            <a:spLocks noGrp="1" noChangeArrowheads="1"/>
          </p:cNvSpPr>
          <p:nvPr>
            <p:ph type="title"/>
          </p:nvPr>
        </p:nvSpPr>
        <p:spPr>
          <a:xfrm>
            <a:off x="683568" y="548680"/>
            <a:ext cx="7772400" cy="762000"/>
          </a:xfrm>
        </p:spPr>
        <p:txBody>
          <a:bodyPr>
            <a:normAutofit/>
          </a:bodyPr>
          <a:lstStyle/>
          <a:p>
            <a:r>
              <a:rPr lang="zh-CN" altLang="en-US" sz="3200"/>
              <a:t>1.但是法 (“是.…..但是.…..”)</a:t>
            </a:r>
          </a:p>
        </p:txBody>
      </p:sp>
      <p:sp>
        <p:nvSpPr>
          <p:cNvPr id="640003" name="Rectangle 3"/>
          <p:cNvSpPr>
            <a:spLocks noGrp="1" noChangeArrowheads="1"/>
          </p:cNvSpPr>
          <p:nvPr>
            <p:ph idx="1"/>
          </p:nvPr>
        </p:nvSpPr>
        <p:spPr>
          <a:xfrm>
            <a:off x="539552" y="1494020"/>
            <a:ext cx="8077200" cy="4671284"/>
          </a:xfrm>
        </p:spPr>
        <p:txBody>
          <a:bodyPr/>
          <a:lstStyle/>
          <a:p>
            <a:pPr>
              <a:lnSpc>
                <a:spcPct val="90000"/>
              </a:lnSpc>
            </a:pPr>
            <a:r>
              <a:rPr lang="zh-CN" altLang="en-US" b="0" dirty="0"/>
              <a:t>当推销员摸不透异议的根源时，可运用此法先承认异议再间接否定异议。比如：</a:t>
            </a:r>
          </a:p>
          <a:p>
            <a:pPr>
              <a:lnSpc>
                <a:spcPct val="90000"/>
              </a:lnSpc>
            </a:pPr>
            <a:endParaRPr lang="zh-CN" altLang="en-US" sz="2800" b="0" dirty="0"/>
          </a:p>
          <a:p>
            <a:pPr>
              <a:lnSpc>
                <a:spcPct val="90000"/>
              </a:lnSpc>
              <a:buClr>
                <a:schemeClr val="hlink"/>
              </a:buClr>
              <a:buSzTx/>
              <a:buFont typeface="Wingdings" pitchFamily="2" charset="2"/>
              <a:buChar char="q"/>
            </a:pPr>
            <a:r>
              <a:rPr lang="zh-CN" altLang="en-US" b="0" dirty="0">
                <a:ea typeface="楷体_GB2312" pitchFamily="49" charset="-122"/>
              </a:rPr>
              <a:t>“我不需要这种东西！”</a:t>
            </a:r>
          </a:p>
          <a:p>
            <a:pPr>
              <a:lnSpc>
                <a:spcPct val="90000"/>
              </a:lnSpc>
              <a:buClr>
                <a:schemeClr val="hlink"/>
              </a:buClr>
              <a:buSzTx/>
              <a:buFont typeface="Wingdings" pitchFamily="2" charset="2"/>
              <a:buChar char="q"/>
            </a:pPr>
            <a:r>
              <a:rPr lang="zh-CN" altLang="en-US" b="0" dirty="0">
                <a:solidFill>
                  <a:srgbClr val="000066"/>
                </a:solidFill>
                <a:ea typeface="楷体_GB2312" pitchFamily="49" charset="-122"/>
              </a:rPr>
              <a:t>“是呀，许多人都认为自己不需要这种东西，但是，如果您真正了解到这种东西的用途，也许您会改变原先的看法。事实上……”</a:t>
            </a:r>
          </a:p>
          <a:p>
            <a:pPr>
              <a:lnSpc>
                <a:spcPct val="90000"/>
              </a:lnSpc>
              <a:buClr>
                <a:schemeClr val="hlink"/>
              </a:buClr>
              <a:buSzTx/>
              <a:buFont typeface="Wingdings" pitchFamily="2" charset="2"/>
              <a:buChar char="q"/>
            </a:pPr>
            <a:endParaRPr lang="zh-CN" altLang="en-US" b="0" dirty="0">
              <a:solidFill>
                <a:srgbClr val="99FF33"/>
              </a:solidFill>
              <a:ea typeface="楷体_GB2312" pitchFamily="49" charset="-122"/>
            </a:endParaRPr>
          </a:p>
          <a:p>
            <a:pPr>
              <a:lnSpc>
                <a:spcPct val="90000"/>
              </a:lnSpc>
              <a:buClr>
                <a:schemeClr val="hlink"/>
              </a:buClr>
              <a:buSzTx/>
              <a:buFont typeface="Wingdings" pitchFamily="2" charset="2"/>
              <a:buChar char="q"/>
            </a:pPr>
            <a:r>
              <a:rPr lang="zh-CN" altLang="en-US" b="0" dirty="0">
                <a:ea typeface="楷体_GB2312" pitchFamily="49" charset="-122"/>
              </a:rPr>
              <a:t>“这东西太贵了！”</a:t>
            </a:r>
          </a:p>
          <a:p>
            <a:pPr>
              <a:lnSpc>
                <a:spcPct val="90000"/>
              </a:lnSpc>
              <a:buClr>
                <a:schemeClr val="hlink"/>
              </a:buClr>
              <a:buSzTx/>
              <a:buFont typeface="Wingdings" pitchFamily="2" charset="2"/>
              <a:buChar char="q"/>
            </a:pPr>
            <a:r>
              <a:rPr lang="zh-CN" altLang="en-US" b="0" dirty="0">
                <a:solidFill>
                  <a:srgbClr val="000066"/>
                </a:solidFill>
                <a:ea typeface="楷体_GB2312" pitchFamily="49" charset="-122"/>
              </a:rPr>
              <a:t>“难怪你开始会嫌贵，起初我也认为这产品价格太贵，然而，当我经过仔细考虑了一段时间后，我才发现……”</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40003">
                                            <p:txEl>
                                              <p:pRg st="0" end="0"/>
                                            </p:txEl>
                                          </p:spTgt>
                                        </p:tgtEl>
                                        <p:attrNameLst>
                                          <p:attrName>style.visibility</p:attrName>
                                        </p:attrNameLst>
                                      </p:cBhvr>
                                      <p:to>
                                        <p:strVal val="visible"/>
                                      </p:to>
                                    </p:set>
                                    <p:anim calcmode="lin" valueType="num">
                                      <p:cBhvr additive="base">
                                        <p:cTn id="7" dur="500" fill="hold"/>
                                        <p:tgtEl>
                                          <p:spTgt spid="64000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4000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40003">
                                            <p:txEl>
                                              <p:pRg st="2" end="2"/>
                                            </p:txEl>
                                          </p:spTgt>
                                        </p:tgtEl>
                                        <p:attrNameLst>
                                          <p:attrName>style.visibility</p:attrName>
                                        </p:attrNameLst>
                                      </p:cBhvr>
                                      <p:to>
                                        <p:strVal val="visible"/>
                                      </p:to>
                                    </p:set>
                                    <p:anim calcmode="lin" valueType="num">
                                      <p:cBhvr additive="base">
                                        <p:cTn id="13" dur="500" fill="hold"/>
                                        <p:tgtEl>
                                          <p:spTgt spid="64000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4000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40003">
                                            <p:txEl>
                                              <p:pRg st="3" end="3"/>
                                            </p:txEl>
                                          </p:spTgt>
                                        </p:tgtEl>
                                        <p:attrNameLst>
                                          <p:attrName>style.visibility</p:attrName>
                                        </p:attrNameLst>
                                      </p:cBhvr>
                                      <p:to>
                                        <p:strVal val="visible"/>
                                      </p:to>
                                    </p:set>
                                    <p:anim calcmode="lin" valueType="num">
                                      <p:cBhvr additive="base">
                                        <p:cTn id="19" dur="500" fill="hold"/>
                                        <p:tgtEl>
                                          <p:spTgt spid="64000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4000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40003">
                                            <p:txEl>
                                              <p:pRg st="5" end="5"/>
                                            </p:txEl>
                                          </p:spTgt>
                                        </p:tgtEl>
                                        <p:attrNameLst>
                                          <p:attrName>style.visibility</p:attrName>
                                        </p:attrNameLst>
                                      </p:cBhvr>
                                      <p:to>
                                        <p:strVal val="visible"/>
                                      </p:to>
                                    </p:set>
                                    <p:anim calcmode="lin" valueType="num">
                                      <p:cBhvr additive="base">
                                        <p:cTn id="25" dur="500" fill="hold"/>
                                        <p:tgtEl>
                                          <p:spTgt spid="640003">
                                            <p:txEl>
                                              <p:pRg st="5" end="5"/>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4000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40003">
                                            <p:txEl>
                                              <p:pRg st="6" end="6"/>
                                            </p:txEl>
                                          </p:spTgt>
                                        </p:tgtEl>
                                        <p:attrNameLst>
                                          <p:attrName>style.visibility</p:attrName>
                                        </p:attrNameLst>
                                      </p:cBhvr>
                                      <p:to>
                                        <p:strVal val="visible"/>
                                      </p:to>
                                    </p:set>
                                    <p:anim calcmode="lin" valueType="num">
                                      <p:cBhvr additive="base">
                                        <p:cTn id="31" dur="500" fill="hold"/>
                                        <p:tgtEl>
                                          <p:spTgt spid="640003">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64000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0003" grpId="0" build="p"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1026" name="Rectangle 2"/>
          <p:cNvSpPr>
            <a:spLocks noGrp="1" noChangeArrowheads="1"/>
          </p:cNvSpPr>
          <p:nvPr>
            <p:ph type="title"/>
          </p:nvPr>
        </p:nvSpPr>
        <p:spPr>
          <a:xfrm>
            <a:off x="1403648" y="332656"/>
            <a:ext cx="6624736" cy="648072"/>
          </a:xfrm>
        </p:spPr>
        <p:txBody>
          <a:bodyPr>
            <a:normAutofit/>
          </a:bodyPr>
          <a:lstStyle/>
          <a:p>
            <a:r>
              <a:rPr lang="zh-CN" altLang="en-US" sz="3200" dirty="0"/>
              <a:t>2.反驳法 (直接否定)</a:t>
            </a:r>
          </a:p>
        </p:txBody>
      </p:sp>
      <p:sp>
        <p:nvSpPr>
          <p:cNvPr id="641027" name="Rectangle 3"/>
          <p:cNvSpPr>
            <a:spLocks noGrp="1" noChangeArrowheads="1"/>
          </p:cNvSpPr>
          <p:nvPr>
            <p:ph idx="1"/>
          </p:nvPr>
        </p:nvSpPr>
        <p:spPr>
          <a:xfrm>
            <a:off x="323528" y="1268760"/>
            <a:ext cx="8305800" cy="4965576"/>
          </a:xfrm>
        </p:spPr>
        <p:txBody>
          <a:bodyPr/>
          <a:lstStyle/>
          <a:p>
            <a:pPr>
              <a:lnSpc>
                <a:spcPct val="90000"/>
              </a:lnSpc>
            </a:pPr>
            <a:r>
              <a:rPr lang="zh-CN" altLang="en-US" b="0" dirty="0"/>
              <a:t>从推销学理论来说，处理顾客异议时应尽量避免针锋相对的反驳，以免发生直接冲突。但顾客由于无知、偏见、成见或由于道听途说，提出涉及推销人员及所在公司和推销品声誉的异议时，推销员应直接揭穿，加以否定。如：</a:t>
            </a:r>
          </a:p>
          <a:p>
            <a:pPr>
              <a:lnSpc>
                <a:spcPct val="90000"/>
              </a:lnSpc>
              <a:buClr>
                <a:srgbClr val="FF0000"/>
              </a:buClr>
              <a:buSzTx/>
              <a:buFont typeface="Wingdings" pitchFamily="2" charset="2"/>
              <a:buChar char="q"/>
            </a:pPr>
            <a:r>
              <a:rPr lang="zh-CN" altLang="en-US" sz="2400" b="0" dirty="0">
                <a:solidFill>
                  <a:srgbClr val="99FF33"/>
                </a:solidFill>
                <a:ea typeface="楷体_GB2312" pitchFamily="49" charset="-122"/>
              </a:rPr>
              <a:t>“</a:t>
            </a:r>
            <a:r>
              <a:rPr lang="zh-CN" altLang="en-US" sz="2400" b="0" dirty="0">
                <a:solidFill>
                  <a:srgbClr val="000066"/>
                </a:solidFill>
                <a:ea typeface="楷体_GB2312" pitchFamily="49" charset="-122"/>
              </a:rPr>
              <a:t>你的商品不行，你们那个地方假冒伪劣商品全国出了名”</a:t>
            </a:r>
          </a:p>
          <a:p>
            <a:pPr>
              <a:lnSpc>
                <a:spcPct val="90000"/>
              </a:lnSpc>
              <a:buClr>
                <a:srgbClr val="FF0000"/>
              </a:buClr>
              <a:buSzTx/>
              <a:buFont typeface="Wingdings" pitchFamily="2" charset="2"/>
              <a:buChar char="q"/>
            </a:pPr>
            <a:r>
              <a:rPr lang="zh-CN" altLang="en-US" sz="2400" b="0" dirty="0">
                <a:solidFill>
                  <a:srgbClr val="000066"/>
                </a:solidFill>
                <a:ea typeface="楷体_GB2312" pitchFamily="49" charset="-122"/>
              </a:rPr>
              <a:t>“你说的是十年前的事了。我公司的产品绝对是真货，看，这是国家质量鉴定书、生产许可证……”</a:t>
            </a:r>
          </a:p>
          <a:p>
            <a:pPr>
              <a:lnSpc>
                <a:spcPct val="90000"/>
              </a:lnSpc>
              <a:buClr>
                <a:srgbClr val="FF0000"/>
              </a:buClr>
              <a:buSzTx/>
              <a:buFont typeface="Wingdings" pitchFamily="2" charset="2"/>
              <a:buChar char="q"/>
            </a:pPr>
            <a:endParaRPr lang="zh-CN" altLang="en-US" sz="2400" b="0" dirty="0">
              <a:solidFill>
                <a:srgbClr val="99FF33"/>
              </a:solidFill>
              <a:ea typeface="楷体_GB2312" pitchFamily="49" charset="-122"/>
            </a:endParaRPr>
          </a:p>
          <a:p>
            <a:pPr>
              <a:lnSpc>
                <a:spcPct val="90000"/>
              </a:lnSpc>
              <a:buClr>
                <a:srgbClr val="FF0000"/>
              </a:buClr>
              <a:buSzTx/>
              <a:buFont typeface="Wingdings" pitchFamily="2" charset="2"/>
              <a:buChar char="q"/>
            </a:pPr>
            <a:r>
              <a:rPr lang="zh-CN" altLang="en-US" sz="2400" b="0" dirty="0">
                <a:solidFill>
                  <a:srgbClr val="000066"/>
                </a:solidFill>
                <a:ea typeface="楷体_GB2312" pitchFamily="49" charset="-122"/>
              </a:rPr>
              <a:t>“你公司的规模太小，售后服务可能跟不上”</a:t>
            </a:r>
          </a:p>
          <a:p>
            <a:pPr>
              <a:lnSpc>
                <a:spcPct val="90000"/>
              </a:lnSpc>
              <a:buClr>
                <a:srgbClr val="FF0000"/>
              </a:buClr>
              <a:buSzTx/>
              <a:buFont typeface="Wingdings" pitchFamily="2" charset="2"/>
              <a:buChar char="q"/>
            </a:pPr>
            <a:r>
              <a:rPr lang="zh-CN" altLang="en-US" sz="2400" b="0" dirty="0">
                <a:solidFill>
                  <a:srgbClr val="000066"/>
                </a:solidFill>
                <a:ea typeface="楷体_GB2312" pitchFamily="49" charset="-122"/>
              </a:rPr>
              <a:t>“您可能不了解情况，本公司在全国各主要城市都建立了特约维修站，可上门服务。这是我公司维修站点的名单</a:t>
            </a:r>
            <a:r>
              <a:rPr lang="zh-CN" altLang="en-US" sz="2800" b="0" dirty="0">
                <a:solidFill>
                  <a:srgbClr val="000066"/>
                </a:solidFill>
                <a:ea typeface="楷体_GB2312" pitchFamily="49" charset="-122"/>
              </a:rPr>
              <a:t>……</a:t>
            </a:r>
            <a:r>
              <a:rPr lang="en-US" altLang="zh-CN" sz="2400" b="0" dirty="0">
                <a:solidFill>
                  <a:srgbClr val="000066"/>
                </a:solidFill>
                <a:ea typeface="楷体_GB2312"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41027">
                                            <p:txEl>
                                              <p:pRg st="0" end="0"/>
                                            </p:txEl>
                                          </p:spTgt>
                                        </p:tgtEl>
                                        <p:attrNameLst>
                                          <p:attrName>style.visibility</p:attrName>
                                        </p:attrNameLst>
                                      </p:cBhvr>
                                      <p:to>
                                        <p:strVal val="visible"/>
                                      </p:to>
                                    </p:set>
                                    <p:animEffect transition="in" filter="slide(fromBottom)">
                                      <p:cBhvr>
                                        <p:cTn id="7" dur="500"/>
                                        <p:tgtEl>
                                          <p:spTgt spid="64102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41027">
                                            <p:txEl>
                                              <p:pRg st="1" end="1"/>
                                            </p:txEl>
                                          </p:spTgt>
                                        </p:tgtEl>
                                        <p:attrNameLst>
                                          <p:attrName>style.visibility</p:attrName>
                                        </p:attrNameLst>
                                      </p:cBhvr>
                                      <p:to>
                                        <p:strVal val="visible"/>
                                      </p:to>
                                    </p:set>
                                    <p:animEffect transition="in" filter="slide(fromBottom)">
                                      <p:cBhvr>
                                        <p:cTn id="12" dur="500"/>
                                        <p:tgtEl>
                                          <p:spTgt spid="64102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641027">
                                            <p:txEl>
                                              <p:pRg st="2" end="2"/>
                                            </p:txEl>
                                          </p:spTgt>
                                        </p:tgtEl>
                                        <p:attrNameLst>
                                          <p:attrName>style.visibility</p:attrName>
                                        </p:attrNameLst>
                                      </p:cBhvr>
                                      <p:to>
                                        <p:strVal val="visible"/>
                                      </p:to>
                                    </p:set>
                                    <p:animEffect transition="in" filter="slide(fromBottom)">
                                      <p:cBhvr>
                                        <p:cTn id="17" dur="500"/>
                                        <p:tgtEl>
                                          <p:spTgt spid="64102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641027">
                                            <p:txEl>
                                              <p:pRg st="4" end="4"/>
                                            </p:txEl>
                                          </p:spTgt>
                                        </p:tgtEl>
                                        <p:attrNameLst>
                                          <p:attrName>style.visibility</p:attrName>
                                        </p:attrNameLst>
                                      </p:cBhvr>
                                      <p:to>
                                        <p:strVal val="visible"/>
                                      </p:to>
                                    </p:set>
                                    <p:animEffect transition="in" filter="slide(fromBottom)">
                                      <p:cBhvr>
                                        <p:cTn id="22" dur="500"/>
                                        <p:tgtEl>
                                          <p:spTgt spid="641027">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641027">
                                            <p:txEl>
                                              <p:pRg st="5" end="5"/>
                                            </p:txEl>
                                          </p:spTgt>
                                        </p:tgtEl>
                                        <p:attrNameLst>
                                          <p:attrName>style.visibility</p:attrName>
                                        </p:attrNameLst>
                                      </p:cBhvr>
                                      <p:to>
                                        <p:strVal val="visible"/>
                                      </p:to>
                                    </p:set>
                                    <p:animEffect transition="in" filter="slide(fromBottom)">
                                      <p:cBhvr>
                                        <p:cTn id="27" dur="500"/>
                                        <p:tgtEl>
                                          <p:spTgt spid="64102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1027"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Rectangle 2"/>
          <p:cNvSpPr>
            <a:spLocks noGrp="1" noChangeArrowheads="1"/>
          </p:cNvSpPr>
          <p:nvPr>
            <p:ph type="title"/>
          </p:nvPr>
        </p:nvSpPr>
        <p:spPr/>
        <p:txBody>
          <a:bodyPr/>
          <a:lstStyle/>
          <a:p>
            <a:r>
              <a:rPr lang="zh-CN" altLang="en-US"/>
              <a:t>什么叫推销？</a:t>
            </a:r>
          </a:p>
        </p:txBody>
      </p:sp>
      <p:sp>
        <p:nvSpPr>
          <p:cNvPr id="476163" name="Rectangle 3"/>
          <p:cNvSpPr>
            <a:spLocks noGrp="1" noChangeArrowheads="1"/>
          </p:cNvSpPr>
          <p:nvPr>
            <p:ph idx="1"/>
          </p:nvPr>
        </p:nvSpPr>
        <p:spPr/>
        <p:txBody>
          <a:bodyPr/>
          <a:lstStyle/>
          <a:p>
            <a:pPr>
              <a:buFont typeface="Wingdings" pitchFamily="2" charset="2"/>
              <a:buNone/>
            </a:pPr>
            <a:r>
              <a:rPr lang="zh-CN" altLang="en-US" dirty="0"/>
              <a:t>   在短训班的课堂上，学员对什么是推销发表了一些见解，请加以评论：</a:t>
            </a:r>
            <a:endParaRPr lang="zh-CN" altLang="en-US" dirty="0">
              <a:cs typeface="Times New Roman" pitchFamily="18" charset="0"/>
            </a:endParaRPr>
          </a:p>
          <a:p>
            <a:pPr algn="just">
              <a:lnSpc>
                <a:spcPct val="110000"/>
              </a:lnSpc>
            </a:pPr>
            <a:r>
              <a:rPr lang="zh-CN" altLang="en-US" sz="2800" dirty="0">
                <a:latin typeface="Times New Roman" pitchFamily="18" charset="0"/>
                <a:ea typeface="楷体_GB2312" pitchFamily="49" charset="-122"/>
              </a:rPr>
              <a:t>推销就是耍嘴皮子、吹牛；</a:t>
            </a:r>
          </a:p>
          <a:p>
            <a:pPr algn="just">
              <a:lnSpc>
                <a:spcPct val="110000"/>
              </a:lnSpc>
            </a:pPr>
            <a:r>
              <a:rPr lang="zh-CN" altLang="en-US" sz="2800" dirty="0">
                <a:latin typeface="Times New Roman" pitchFamily="18" charset="0"/>
                <a:ea typeface="楷体_GB2312" pitchFamily="49" charset="-122"/>
              </a:rPr>
              <a:t>推销就是高明的骗术；</a:t>
            </a:r>
          </a:p>
          <a:p>
            <a:pPr algn="just">
              <a:lnSpc>
                <a:spcPct val="110000"/>
              </a:lnSpc>
            </a:pPr>
            <a:r>
              <a:rPr lang="zh-CN" altLang="en-US" sz="2800" dirty="0">
                <a:latin typeface="Times New Roman" pitchFamily="18" charset="0"/>
                <a:ea typeface="楷体_GB2312" pitchFamily="49" charset="-122"/>
              </a:rPr>
              <a:t>推销就是跑腿、交际；</a:t>
            </a:r>
          </a:p>
          <a:p>
            <a:pPr algn="just">
              <a:lnSpc>
                <a:spcPct val="110000"/>
              </a:lnSpc>
            </a:pPr>
            <a:r>
              <a:rPr lang="zh-CN" altLang="en-US" sz="2800" dirty="0">
                <a:latin typeface="Times New Roman" pitchFamily="18" charset="0"/>
                <a:ea typeface="楷体_GB2312" pitchFamily="49" charset="-122"/>
              </a:rPr>
              <a:t>推销就是说服、鼓动；</a:t>
            </a:r>
          </a:p>
          <a:p>
            <a:pPr>
              <a:lnSpc>
                <a:spcPct val="110000"/>
              </a:lnSpc>
            </a:pPr>
            <a:r>
              <a:rPr lang="zh-CN" altLang="en-US" sz="2800" dirty="0">
                <a:latin typeface="Times New Roman" pitchFamily="18" charset="0"/>
                <a:ea typeface="楷体_GB2312" pitchFamily="49" charset="-122"/>
              </a:rPr>
              <a:t>推销就是卖东西，让顾客掏钱。</a:t>
            </a:r>
            <a:r>
              <a:rPr lang="zh-CN" altLang="en-US" dirty="0"/>
              <a:t> </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2050" name="Rectangle 2"/>
          <p:cNvSpPr>
            <a:spLocks noGrp="1" noChangeArrowheads="1"/>
          </p:cNvSpPr>
          <p:nvPr>
            <p:ph type="title"/>
          </p:nvPr>
        </p:nvSpPr>
        <p:spPr>
          <a:xfrm>
            <a:off x="533400" y="304800"/>
            <a:ext cx="8001000" cy="1295400"/>
          </a:xfrm>
        </p:spPr>
        <p:txBody>
          <a:bodyPr>
            <a:normAutofit/>
          </a:bodyPr>
          <a:lstStyle/>
          <a:p>
            <a:r>
              <a:rPr lang="zh-CN" altLang="en-US" dirty="0"/>
              <a:t>3. </a:t>
            </a:r>
            <a:r>
              <a:rPr lang="zh-CN" altLang="en-US" dirty="0" smtClean="0"/>
              <a:t>太极法</a:t>
            </a:r>
            <a:r>
              <a:rPr lang="zh-CN" altLang="en-US" dirty="0"/>
              <a:t/>
            </a:r>
            <a:br>
              <a:rPr lang="zh-CN" altLang="en-US" dirty="0"/>
            </a:br>
            <a:r>
              <a:rPr lang="zh-CN" altLang="en-US" dirty="0"/>
              <a:t>   </a:t>
            </a:r>
            <a:r>
              <a:rPr lang="zh-CN" altLang="en-US" sz="2800" dirty="0"/>
              <a:t>(把顾客异议转化为购买的理由)</a:t>
            </a:r>
          </a:p>
        </p:txBody>
      </p:sp>
      <p:sp>
        <p:nvSpPr>
          <p:cNvPr id="642051" name="Rectangle 3"/>
          <p:cNvSpPr>
            <a:spLocks noGrp="1" noChangeArrowheads="1"/>
          </p:cNvSpPr>
          <p:nvPr>
            <p:ph idx="1"/>
          </p:nvPr>
        </p:nvSpPr>
        <p:spPr>
          <a:xfrm>
            <a:off x="685800" y="1988841"/>
            <a:ext cx="7497763" cy="4045248"/>
          </a:xfrm>
        </p:spPr>
        <p:txBody>
          <a:bodyPr>
            <a:normAutofit fontScale="92500"/>
          </a:bodyPr>
          <a:lstStyle/>
          <a:p>
            <a:pPr>
              <a:lnSpc>
                <a:spcPct val="90000"/>
              </a:lnSpc>
            </a:pPr>
            <a:r>
              <a:rPr lang="zh-CN" altLang="en-US" sz="2400" b="0" dirty="0">
                <a:solidFill>
                  <a:srgbClr val="000066"/>
                </a:solidFill>
                <a:latin typeface="楷体" pitchFamily="49" charset="-122"/>
                <a:ea typeface="楷体" pitchFamily="49" charset="-122"/>
              </a:rPr>
              <a:t>“这东西又涨价了？买不起！”</a:t>
            </a:r>
          </a:p>
          <a:p>
            <a:pPr>
              <a:lnSpc>
                <a:spcPct val="90000"/>
              </a:lnSpc>
            </a:pPr>
            <a:r>
              <a:rPr lang="zh-CN" altLang="en-US" sz="2400" b="0" dirty="0">
                <a:solidFill>
                  <a:srgbClr val="000066"/>
                </a:solidFill>
                <a:latin typeface="楷体" pitchFamily="49" charset="-122"/>
                <a:ea typeface="楷体" pitchFamily="49" charset="-122"/>
              </a:rPr>
              <a:t>“是呀！又涨价了！我看不久还要涨价呢，您现在不买，将来再涨价了，您更买不起了！”</a:t>
            </a:r>
          </a:p>
          <a:p>
            <a:pPr>
              <a:lnSpc>
                <a:spcPct val="90000"/>
              </a:lnSpc>
            </a:pPr>
            <a:endParaRPr lang="zh-CN" altLang="en-US" sz="2400" b="0" dirty="0">
              <a:solidFill>
                <a:srgbClr val="000066"/>
              </a:solidFill>
              <a:latin typeface="楷体" pitchFamily="49" charset="-122"/>
              <a:ea typeface="楷体" pitchFamily="49" charset="-122"/>
            </a:endParaRPr>
          </a:p>
          <a:p>
            <a:pPr>
              <a:lnSpc>
                <a:spcPct val="90000"/>
              </a:lnSpc>
            </a:pPr>
            <a:r>
              <a:rPr lang="zh-CN" altLang="en-US" sz="2400" b="0" dirty="0">
                <a:solidFill>
                  <a:srgbClr val="000066"/>
                </a:solidFill>
                <a:latin typeface="楷体" pitchFamily="49" charset="-122"/>
                <a:ea typeface="楷体" pitchFamily="49" charset="-122"/>
              </a:rPr>
              <a:t>“我很忙，没有时间跟你谈。”</a:t>
            </a:r>
          </a:p>
          <a:p>
            <a:pPr>
              <a:lnSpc>
                <a:spcPct val="90000"/>
              </a:lnSpc>
            </a:pPr>
            <a:r>
              <a:rPr lang="zh-CN" altLang="en-US" sz="2400" b="0" dirty="0">
                <a:solidFill>
                  <a:srgbClr val="000066"/>
                </a:solidFill>
                <a:latin typeface="楷体" pitchFamily="49" charset="-122"/>
                <a:ea typeface="楷体" pitchFamily="49" charset="-122"/>
              </a:rPr>
              <a:t>“如果您真是个大忙人，那么，我正是你所希望接见的人，我正想为您提供一种节约时间的新式办公设备。”</a:t>
            </a:r>
          </a:p>
          <a:p>
            <a:pPr>
              <a:lnSpc>
                <a:spcPct val="90000"/>
              </a:lnSpc>
            </a:pPr>
            <a:endParaRPr lang="zh-CN" altLang="en-US" sz="2400" b="0" dirty="0">
              <a:solidFill>
                <a:srgbClr val="000066"/>
              </a:solidFill>
              <a:latin typeface="楷体" pitchFamily="49" charset="-122"/>
              <a:ea typeface="楷体" pitchFamily="49" charset="-122"/>
            </a:endParaRPr>
          </a:p>
          <a:p>
            <a:pPr>
              <a:lnSpc>
                <a:spcPct val="90000"/>
              </a:lnSpc>
            </a:pPr>
            <a:r>
              <a:rPr lang="zh-CN" altLang="en-US" sz="2400" b="0" dirty="0">
                <a:solidFill>
                  <a:srgbClr val="000066"/>
                </a:solidFill>
                <a:latin typeface="楷体" pitchFamily="49" charset="-122"/>
                <a:ea typeface="楷体" pitchFamily="49" charset="-122"/>
              </a:rPr>
              <a:t>“我买不起你这种昂贵的灭火器！”</a:t>
            </a:r>
          </a:p>
          <a:p>
            <a:pPr>
              <a:lnSpc>
                <a:spcPct val="90000"/>
              </a:lnSpc>
            </a:pPr>
            <a:r>
              <a:rPr lang="zh-CN" altLang="en-US" sz="2400" b="0" dirty="0">
                <a:solidFill>
                  <a:srgbClr val="000066"/>
                </a:solidFill>
                <a:latin typeface="楷体" pitchFamily="49" charset="-122"/>
                <a:ea typeface="楷体" pitchFamily="49" charset="-122"/>
              </a:rPr>
              <a:t>“先生，您说到哪里去了！如果您真的连灭火器都买不起，那么我敢肯定您更买不起一场大火灾！”</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6" fill="hold" grpId="0" nodeType="clickEffect">
                                  <p:stCondLst>
                                    <p:cond delay="0"/>
                                  </p:stCondLst>
                                  <p:childTnLst>
                                    <p:set>
                                      <p:cBhvr>
                                        <p:cTn id="6" dur="1" fill="hold">
                                          <p:stCondLst>
                                            <p:cond delay="0"/>
                                          </p:stCondLst>
                                        </p:cTn>
                                        <p:tgtEl>
                                          <p:spTgt spid="642051">
                                            <p:txEl>
                                              <p:pRg st="0" end="0"/>
                                            </p:txEl>
                                          </p:spTgt>
                                        </p:tgtEl>
                                        <p:attrNameLst>
                                          <p:attrName>style.visibility</p:attrName>
                                        </p:attrNameLst>
                                      </p:cBhvr>
                                      <p:to>
                                        <p:strVal val="visible"/>
                                      </p:to>
                                    </p:set>
                                    <p:anim calcmode="lin" valueType="num">
                                      <p:cBhvr additive="base">
                                        <p:cTn id="7" dur="500" fill="hold"/>
                                        <p:tgtEl>
                                          <p:spTgt spid="642051">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420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642051">
                                            <p:txEl>
                                              <p:pRg st="1" end="1"/>
                                            </p:txEl>
                                          </p:spTgt>
                                        </p:tgtEl>
                                        <p:attrNameLst>
                                          <p:attrName>style.visibility</p:attrName>
                                        </p:attrNameLst>
                                      </p:cBhvr>
                                      <p:to>
                                        <p:strVal val="visible"/>
                                      </p:to>
                                    </p:set>
                                    <p:anim calcmode="lin" valueType="num">
                                      <p:cBhvr additive="base">
                                        <p:cTn id="13" dur="500" fill="hold"/>
                                        <p:tgtEl>
                                          <p:spTgt spid="642051">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6420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642051">
                                            <p:txEl>
                                              <p:pRg st="3" end="3"/>
                                            </p:txEl>
                                          </p:spTgt>
                                        </p:tgtEl>
                                        <p:attrNameLst>
                                          <p:attrName>style.visibility</p:attrName>
                                        </p:attrNameLst>
                                      </p:cBhvr>
                                      <p:to>
                                        <p:strVal val="visible"/>
                                      </p:to>
                                    </p:set>
                                    <p:anim calcmode="lin" valueType="num">
                                      <p:cBhvr additive="base">
                                        <p:cTn id="19" dur="500" fill="hold"/>
                                        <p:tgtEl>
                                          <p:spTgt spid="642051">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64205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642051">
                                            <p:txEl>
                                              <p:pRg st="4" end="4"/>
                                            </p:txEl>
                                          </p:spTgt>
                                        </p:tgtEl>
                                        <p:attrNameLst>
                                          <p:attrName>style.visibility</p:attrName>
                                        </p:attrNameLst>
                                      </p:cBhvr>
                                      <p:to>
                                        <p:strVal val="visible"/>
                                      </p:to>
                                    </p:set>
                                    <p:anim calcmode="lin" valueType="num">
                                      <p:cBhvr additive="base">
                                        <p:cTn id="25" dur="500" fill="hold"/>
                                        <p:tgtEl>
                                          <p:spTgt spid="642051">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64205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6" fill="hold" grpId="0" nodeType="clickEffect">
                                  <p:stCondLst>
                                    <p:cond delay="0"/>
                                  </p:stCondLst>
                                  <p:childTnLst>
                                    <p:set>
                                      <p:cBhvr>
                                        <p:cTn id="30" dur="1" fill="hold">
                                          <p:stCondLst>
                                            <p:cond delay="0"/>
                                          </p:stCondLst>
                                        </p:cTn>
                                        <p:tgtEl>
                                          <p:spTgt spid="642051">
                                            <p:txEl>
                                              <p:pRg st="6" end="6"/>
                                            </p:txEl>
                                          </p:spTgt>
                                        </p:tgtEl>
                                        <p:attrNameLst>
                                          <p:attrName>style.visibility</p:attrName>
                                        </p:attrNameLst>
                                      </p:cBhvr>
                                      <p:to>
                                        <p:strVal val="visible"/>
                                      </p:to>
                                    </p:set>
                                    <p:anim calcmode="lin" valueType="num">
                                      <p:cBhvr additive="base">
                                        <p:cTn id="31" dur="500" fill="hold"/>
                                        <p:tgtEl>
                                          <p:spTgt spid="642051">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64205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6" fill="hold" grpId="0" nodeType="clickEffect">
                                  <p:stCondLst>
                                    <p:cond delay="0"/>
                                  </p:stCondLst>
                                  <p:childTnLst>
                                    <p:set>
                                      <p:cBhvr>
                                        <p:cTn id="36" dur="1" fill="hold">
                                          <p:stCondLst>
                                            <p:cond delay="0"/>
                                          </p:stCondLst>
                                        </p:cTn>
                                        <p:tgtEl>
                                          <p:spTgt spid="642051">
                                            <p:txEl>
                                              <p:pRg st="7" end="7"/>
                                            </p:txEl>
                                          </p:spTgt>
                                        </p:tgtEl>
                                        <p:attrNameLst>
                                          <p:attrName>style.visibility</p:attrName>
                                        </p:attrNameLst>
                                      </p:cBhvr>
                                      <p:to>
                                        <p:strVal val="visible"/>
                                      </p:to>
                                    </p:set>
                                    <p:anim calcmode="lin" valueType="num">
                                      <p:cBhvr additive="base">
                                        <p:cTn id="37" dur="500" fill="hold"/>
                                        <p:tgtEl>
                                          <p:spTgt spid="642051">
                                            <p:txEl>
                                              <p:pRg st="7" end="7"/>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642051">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2051" grpId="0" build="p"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3074" name="Rectangle 2"/>
          <p:cNvSpPr>
            <a:spLocks noGrp="1" noChangeArrowheads="1"/>
          </p:cNvSpPr>
          <p:nvPr>
            <p:ph type="title"/>
          </p:nvPr>
        </p:nvSpPr>
        <p:spPr>
          <a:xfrm>
            <a:off x="685800" y="760413"/>
            <a:ext cx="7772400" cy="992187"/>
          </a:xfrm>
        </p:spPr>
        <p:txBody>
          <a:bodyPr>
            <a:normAutofit fontScale="90000"/>
          </a:bodyPr>
          <a:lstStyle/>
          <a:p>
            <a:r>
              <a:rPr lang="zh-CN" altLang="en-US" dirty="0"/>
              <a:t>4. 补偿法</a:t>
            </a:r>
            <a:br>
              <a:rPr lang="zh-CN" altLang="en-US" dirty="0"/>
            </a:br>
            <a:r>
              <a:rPr lang="zh-CN" altLang="en-US" dirty="0"/>
              <a:t> </a:t>
            </a:r>
            <a:r>
              <a:rPr lang="zh-CN" altLang="en-US" sz="2700" dirty="0"/>
              <a:t>(以产品的长处抵消异议涉及的短处)</a:t>
            </a:r>
          </a:p>
        </p:txBody>
      </p:sp>
      <p:sp>
        <p:nvSpPr>
          <p:cNvPr id="643075" name="Rectangle 3"/>
          <p:cNvSpPr>
            <a:spLocks noGrp="1" noChangeArrowheads="1"/>
          </p:cNvSpPr>
          <p:nvPr>
            <p:ph idx="1"/>
          </p:nvPr>
        </p:nvSpPr>
        <p:spPr>
          <a:xfrm>
            <a:off x="685800" y="2043113"/>
            <a:ext cx="7772400" cy="4266207"/>
          </a:xfrm>
        </p:spPr>
        <p:txBody>
          <a:bodyPr>
            <a:normAutofit fontScale="92500"/>
          </a:bodyPr>
          <a:lstStyle/>
          <a:p>
            <a:pPr>
              <a:lnSpc>
                <a:spcPct val="90000"/>
              </a:lnSpc>
            </a:pPr>
            <a:r>
              <a:rPr lang="zh-CN" altLang="en-US" sz="2400" dirty="0">
                <a:solidFill>
                  <a:srgbClr val="000066"/>
                </a:solidFill>
                <a:latin typeface="楷体_GB2312" pitchFamily="49" charset="-122"/>
                <a:ea typeface="楷体_GB2312" pitchFamily="49" charset="-122"/>
              </a:rPr>
              <a:t>“这东西质量不好嘛！”</a:t>
            </a:r>
          </a:p>
          <a:p>
            <a:pPr>
              <a:lnSpc>
                <a:spcPct val="90000"/>
              </a:lnSpc>
            </a:pPr>
            <a:r>
              <a:rPr lang="zh-CN" altLang="en-US" sz="2400" dirty="0">
                <a:solidFill>
                  <a:srgbClr val="000066"/>
                </a:solidFill>
                <a:latin typeface="楷体_GB2312" pitchFamily="49" charset="-122"/>
                <a:ea typeface="楷体_GB2312" pitchFamily="49" charset="-122"/>
              </a:rPr>
              <a:t>“是呀，这是处理品，质量不那么好，但不影响使用，可是价格却比正品便宜多了！”</a:t>
            </a:r>
          </a:p>
          <a:p>
            <a:pPr>
              <a:lnSpc>
                <a:spcPct val="90000"/>
              </a:lnSpc>
            </a:pPr>
            <a:endParaRPr lang="zh-CN" altLang="en-US" sz="2400" dirty="0">
              <a:solidFill>
                <a:srgbClr val="000066"/>
              </a:solidFill>
              <a:latin typeface="楷体_GB2312" pitchFamily="49" charset="-122"/>
              <a:ea typeface="楷体_GB2312" pitchFamily="49" charset="-122"/>
            </a:endParaRPr>
          </a:p>
          <a:p>
            <a:pPr>
              <a:lnSpc>
                <a:spcPct val="90000"/>
              </a:lnSpc>
            </a:pPr>
            <a:r>
              <a:rPr lang="zh-CN" altLang="en-US" sz="2400" dirty="0">
                <a:solidFill>
                  <a:srgbClr val="000066"/>
                </a:solidFill>
                <a:latin typeface="楷体_GB2312" pitchFamily="49" charset="-122"/>
                <a:ea typeface="楷体_GB2312" pitchFamily="49" charset="-122"/>
              </a:rPr>
              <a:t>“这手机不错，就是价钱贵了点。”</a:t>
            </a:r>
          </a:p>
          <a:p>
            <a:pPr>
              <a:lnSpc>
                <a:spcPct val="90000"/>
              </a:lnSpc>
            </a:pPr>
            <a:r>
              <a:rPr lang="zh-CN" altLang="en-US" sz="2400" dirty="0">
                <a:solidFill>
                  <a:srgbClr val="000066"/>
                </a:solidFill>
                <a:latin typeface="楷体_GB2312" pitchFamily="49" charset="-122"/>
                <a:ea typeface="楷体_GB2312" pitchFamily="49" charset="-122"/>
              </a:rPr>
              <a:t>“是的，价钱是贵了点，但这是最新最流行的款式，买了后近几年都可以考虑不换手机了。”</a:t>
            </a:r>
          </a:p>
          <a:p>
            <a:pPr>
              <a:lnSpc>
                <a:spcPct val="90000"/>
              </a:lnSpc>
            </a:pPr>
            <a:endParaRPr lang="zh-CN" altLang="en-US" sz="2400" dirty="0">
              <a:solidFill>
                <a:srgbClr val="000066"/>
              </a:solidFill>
            </a:endParaRPr>
          </a:p>
          <a:p>
            <a:pPr>
              <a:lnSpc>
                <a:spcPct val="90000"/>
              </a:lnSpc>
              <a:buFont typeface="Wingdings" pitchFamily="2" charset="2"/>
              <a:buNone/>
            </a:pPr>
            <a:r>
              <a:rPr lang="zh-CN" altLang="en-US" sz="2800" dirty="0"/>
              <a:t>备忘录：</a:t>
            </a:r>
          </a:p>
          <a:p>
            <a:pPr>
              <a:lnSpc>
                <a:spcPct val="90000"/>
              </a:lnSpc>
              <a:buFont typeface="Wingdings" pitchFamily="2" charset="2"/>
              <a:buNone/>
            </a:pPr>
            <a:r>
              <a:rPr lang="zh-CN" altLang="en-US" sz="2800" dirty="0">
                <a:ea typeface="楷体_GB2312" pitchFamily="49" charset="-122"/>
              </a:rPr>
              <a:t>       </a:t>
            </a:r>
            <a:r>
              <a:rPr lang="zh-CN" altLang="en-US" sz="2600" dirty="0"/>
              <a:t>任何事物都存在二重性，对与错只有相对的意义。相对性和互补性正是转化法和补偿法的客观依据。</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643075">
                                            <p:txEl>
                                              <p:pRg st="0" end="0"/>
                                            </p:txEl>
                                          </p:spTgt>
                                        </p:tgtEl>
                                        <p:attrNameLst>
                                          <p:attrName>style.visibility</p:attrName>
                                        </p:attrNameLst>
                                      </p:cBhvr>
                                      <p:to>
                                        <p:strVal val="visible"/>
                                      </p:to>
                                    </p:set>
                                    <p:anim calcmode="lin" valueType="num">
                                      <p:cBhvr additive="base">
                                        <p:cTn id="7" dur="500" fill="hold"/>
                                        <p:tgtEl>
                                          <p:spTgt spid="64307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43075">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643075">
                                            <p:txEl>
                                              <p:pRg st="1" end="1"/>
                                            </p:txEl>
                                          </p:spTgt>
                                        </p:tgtEl>
                                        <p:attrNameLst>
                                          <p:attrName>style.visibility</p:attrName>
                                        </p:attrNameLst>
                                      </p:cBhvr>
                                      <p:to>
                                        <p:strVal val="visible"/>
                                      </p:to>
                                    </p:set>
                                    <p:anim calcmode="lin" valueType="num">
                                      <p:cBhvr additive="base">
                                        <p:cTn id="13" dur="500" fill="hold"/>
                                        <p:tgtEl>
                                          <p:spTgt spid="64307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43075">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643075">
                                            <p:txEl>
                                              <p:pRg st="3" end="3"/>
                                            </p:txEl>
                                          </p:spTgt>
                                        </p:tgtEl>
                                        <p:attrNameLst>
                                          <p:attrName>style.visibility</p:attrName>
                                        </p:attrNameLst>
                                      </p:cBhvr>
                                      <p:to>
                                        <p:strVal val="visible"/>
                                      </p:to>
                                    </p:set>
                                    <p:anim calcmode="lin" valueType="num">
                                      <p:cBhvr additive="base">
                                        <p:cTn id="19" dur="500" fill="hold"/>
                                        <p:tgtEl>
                                          <p:spTgt spid="643075">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43075">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9" fill="hold" grpId="0" nodeType="clickEffect">
                                  <p:stCondLst>
                                    <p:cond delay="0"/>
                                  </p:stCondLst>
                                  <p:childTnLst>
                                    <p:set>
                                      <p:cBhvr>
                                        <p:cTn id="24" dur="1" fill="hold">
                                          <p:stCondLst>
                                            <p:cond delay="0"/>
                                          </p:stCondLst>
                                        </p:cTn>
                                        <p:tgtEl>
                                          <p:spTgt spid="643075">
                                            <p:txEl>
                                              <p:pRg st="4" end="4"/>
                                            </p:txEl>
                                          </p:spTgt>
                                        </p:tgtEl>
                                        <p:attrNameLst>
                                          <p:attrName>style.visibility</p:attrName>
                                        </p:attrNameLst>
                                      </p:cBhvr>
                                      <p:to>
                                        <p:strVal val="visible"/>
                                      </p:to>
                                    </p:set>
                                    <p:anim calcmode="lin" valueType="num">
                                      <p:cBhvr additive="base">
                                        <p:cTn id="25" dur="500" fill="hold"/>
                                        <p:tgtEl>
                                          <p:spTgt spid="643075">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43075">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9" fill="hold" grpId="0" nodeType="clickEffect">
                                  <p:stCondLst>
                                    <p:cond delay="0"/>
                                  </p:stCondLst>
                                  <p:childTnLst>
                                    <p:set>
                                      <p:cBhvr>
                                        <p:cTn id="30" dur="1" fill="hold">
                                          <p:stCondLst>
                                            <p:cond delay="0"/>
                                          </p:stCondLst>
                                        </p:cTn>
                                        <p:tgtEl>
                                          <p:spTgt spid="643075">
                                            <p:txEl>
                                              <p:pRg st="6" end="6"/>
                                            </p:txEl>
                                          </p:spTgt>
                                        </p:tgtEl>
                                        <p:attrNameLst>
                                          <p:attrName>style.visibility</p:attrName>
                                        </p:attrNameLst>
                                      </p:cBhvr>
                                      <p:to>
                                        <p:strVal val="visible"/>
                                      </p:to>
                                    </p:set>
                                    <p:anim calcmode="lin" valueType="num">
                                      <p:cBhvr additive="base">
                                        <p:cTn id="31" dur="500" fill="hold"/>
                                        <p:tgtEl>
                                          <p:spTgt spid="643075">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643075">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9" fill="hold" grpId="0" nodeType="clickEffect">
                                  <p:stCondLst>
                                    <p:cond delay="0"/>
                                  </p:stCondLst>
                                  <p:childTnLst>
                                    <p:set>
                                      <p:cBhvr>
                                        <p:cTn id="36" dur="1" fill="hold">
                                          <p:stCondLst>
                                            <p:cond delay="0"/>
                                          </p:stCondLst>
                                        </p:cTn>
                                        <p:tgtEl>
                                          <p:spTgt spid="643075">
                                            <p:txEl>
                                              <p:pRg st="7" end="7"/>
                                            </p:txEl>
                                          </p:spTgt>
                                        </p:tgtEl>
                                        <p:attrNameLst>
                                          <p:attrName>style.visibility</p:attrName>
                                        </p:attrNameLst>
                                      </p:cBhvr>
                                      <p:to>
                                        <p:strVal val="visible"/>
                                      </p:to>
                                    </p:set>
                                    <p:anim calcmode="lin" valueType="num">
                                      <p:cBhvr additive="base">
                                        <p:cTn id="37" dur="500" fill="hold"/>
                                        <p:tgtEl>
                                          <p:spTgt spid="643075">
                                            <p:txEl>
                                              <p:pRg st="7" end="7"/>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643075">
                                            <p:txEl>
                                              <p:pRg st="7" end="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3075" grpId="0" build="p"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098" name="Rectangle 2"/>
          <p:cNvSpPr>
            <a:spLocks noGrp="1" noChangeArrowheads="1"/>
          </p:cNvSpPr>
          <p:nvPr>
            <p:ph type="title"/>
          </p:nvPr>
        </p:nvSpPr>
        <p:spPr>
          <a:xfrm>
            <a:off x="533400" y="381000"/>
            <a:ext cx="7848600" cy="990600"/>
          </a:xfrm>
        </p:spPr>
        <p:txBody>
          <a:bodyPr>
            <a:normAutofit fontScale="90000"/>
          </a:bodyPr>
          <a:lstStyle/>
          <a:p>
            <a:r>
              <a:rPr lang="zh-CN" altLang="en-US" dirty="0"/>
              <a:t>5. 询问法 </a:t>
            </a:r>
            <a:br>
              <a:rPr lang="zh-CN" altLang="en-US" dirty="0"/>
            </a:br>
            <a:r>
              <a:rPr lang="zh-CN" altLang="en-US" sz="2700" dirty="0"/>
              <a:t>     </a:t>
            </a:r>
            <a:r>
              <a:rPr lang="zh-CN" altLang="en-US" sz="3100" dirty="0"/>
              <a:t>(探询异议根源)</a:t>
            </a:r>
          </a:p>
        </p:txBody>
      </p:sp>
      <p:sp>
        <p:nvSpPr>
          <p:cNvPr id="644099" name="Rectangle 3"/>
          <p:cNvSpPr>
            <a:spLocks noGrp="1" noChangeArrowheads="1"/>
          </p:cNvSpPr>
          <p:nvPr>
            <p:ph idx="1"/>
          </p:nvPr>
        </p:nvSpPr>
        <p:spPr>
          <a:xfrm>
            <a:off x="683568" y="1922585"/>
            <a:ext cx="7772400" cy="3916362"/>
          </a:xfrm>
        </p:spPr>
        <p:txBody>
          <a:bodyPr>
            <a:normAutofit/>
          </a:bodyPr>
          <a:lstStyle/>
          <a:p>
            <a:r>
              <a:rPr lang="zh-CN" altLang="en-US" b="0" dirty="0"/>
              <a:t>异议在很多情况下仅是拒绝购买的借口，要化解异议就需要找到产生异议的真实根源（但有时连顾客自己也无法说出购买异议的真实根源）。这可借助于询问法。</a:t>
            </a:r>
          </a:p>
          <a:p>
            <a:r>
              <a:rPr lang="zh-CN" altLang="en-US" b="0" dirty="0"/>
              <a:t>询问是非常讲技巧的事，不同的询问方式的效果是不相同的。常用的方式是：开放式的问题；反问；陈述句+疑问语缀。</a:t>
            </a:r>
          </a:p>
          <a:p>
            <a:r>
              <a:rPr lang="zh-CN" altLang="en-US" b="0" dirty="0"/>
              <a:t>也可通过提问来帮助顾客自已认识和发现问题。</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27584" y="274638"/>
            <a:ext cx="7776864" cy="850106"/>
          </a:xfrm>
        </p:spPr>
        <p:txBody>
          <a:bodyPr>
            <a:normAutofit/>
          </a:bodyPr>
          <a:lstStyle/>
          <a:p>
            <a:r>
              <a:rPr lang="zh-CN" altLang="en-US" dirty="0">
                <a:latin typeface="黑体" pitchFamily="2" charset="-122"/>
              </a:rPr>
              <a:t>6</a:t>
            </a:r>
            <a:r>
              <a:rPr lang="zh-CN" altLang="en-US" dirty="0" smtClean="0">
                <a:latin typeface="黑体" pitchFamily="2" charset="-122"/>
              </a:rPr>
              <a:t>.忽视</a:t>
            </a:r>
            <a:r>
              <a:rPr lang="zh-CN" altLang="en-US" dirty="0">
                <a:latin typeface="黑体" pitchFamily="2" charset="-122"/>
              </a:rPr>
              <a:t>法 </a:t>
            </a:r>
            <a:endParaRPr lang="zh-CN" altLang="en-US" dirty="0"/>
          </a:p>
        </p:txBody>
      </p:sp>
      <p:sp>
        <p:nvSpPr>
          <p:cNvPr id="3" name="内容占位符 2"/>
          <p:cNvSpPr>
            <a:spLocks noGrp="1"/>
          </p:cNvSpPr>
          <p:nvPr>
            <p:ph idx="1"/>
          </p:nvPr>
        </p:nvSpPr>
        <p:spPr/>
        <p:txBody>
          <a:bodyPr/>
          <a:lstStyle/>
          <a:p>
            <a:pPr>
              <a:lnSpc>
                <a:spcPct val="130000"/>
              </a:lnSpc>
            </a:pPr>
            <a:r>
              <a:rPr lang="zh-CN" altLang="en-US" b="0" dirty="0" smtClean="0"/>
              <a:t>推销员不必处理所有的顾客异议，因为很多异议是无效、虚假或与购买无关的，没必要花时间去处理。据经验认为，大约80%的异议是无需处理的。</a:t>
            </a:r>
          </a:p>
          <a:p>
            <a:pPr>
              <a:lnSpc>
                <a:spcPct val="130000"/>
              </a:lnSpc>
            </a:pPr>
            <a:r>
              <a:rPr lang="zh-CN" altLang="en-US" b="0" dirty="0" smtClean="0"/>
              <a:t>对无关或无效的异议，推销员可置之不理，装聋作哑，或大事化小，小事化了，不了了之。</a:t>
            </a:r>
          </a:p>
          <a:p>
            <a:endParaRPr lang="zh-CN" altLang="en-US" dirty="0"/>
          </a:p>
        </p:txBody>
      </p:sp>
      <p:sp>
        <p:nvSpPr>
          <p:cNvPr id="4" name="矩形 3"/>
          <p:cNvSpPr/>
          <p:nvPr/>
        </p:nvSpPr>
        <p:spPr>
          <a:xfrm>
            <a:off x="1547664" y="5085184"/>
            <a:ext cx="6624736" cy="400110"/>
          </a:xfrm>
          <a:prstGeom prst="rect">
            <a:avLst/>
          </a:prstGeom>
          <a:solidFill>
            <a:schemeClr val="accent5">
              <a:lumMod val="20000"/>
              <a:lumOff val="80000"/>
            </a:schemeClr>
          </a:solidFill>
        </p:spPr>
        <p:txBody>
          <a:bodyPr wrap="square">
            <a:spAutoFit/>
          </a:bodyPr>
          <a:lstStyle/>
          <a:p>
            <a:r>
              <a:rPr lang="zh-CN" altLang="zh-CN" sz="2000" b="1" dirty="0">
                <a:solidFill>
                  <a:schemeClr val="tx1"/>
                </a:solidFill>
                <a:latin typeface="楷体_GB2312" pitchFamily="49" charset="-122"/>
                <a:ea typeface="楷体_GB2312" pitchFamily="49" charset="-122"/>
              </a:rPr>
              <a:t>【视野拓展】处理客户异议的六种</a:t>
            </a:r>
            <a:r>
              <a:rPr lang="zh-CN" altLang="zh-CN" sz="2000" b="1" dirty="0" smtClean="0">
                <a:solidFill>
                  <a:schemeClr val="tx1"/>
                </a:solidFill>
                <a:latin typeface="楷体_GB2312" pitchFamily="49" charset="-122"/>
                <a:ea typeface="楷体_GB2312" pitchFamily="49" charset="-122"/>
              </a:rPr>
              <a:t>方法（</a:t>
            </a:r>
            <a:r>
              <a:rPr lang="zh-CN" altLang="zh-CN" sz="2000" b="1" dirty="0">
                <a:solidFill>
                  <a:schemeClr val="tx1"/>
                </a:solidFill>
                <a:latin typeface="楷体_GB2312" pitchFamily="49" charset="-122"/>
                <a:ea typeface="楷体_GB2312" pitchFamily="49" charset="-122"/>
              </a:rPr>
              <a:t>动</a:t>
            </a:r>
            <a:r>
              <a:rPr lang="zh-CN" altLang="zh-CN" sz="2000" b="1" dirty="0" smtClean="0">
                <a:solidFill>
                  <a:schemeClr val="tx1"/>
                </a:solidFill>
                <a:latin typeface="楷体_GB2312" pitchFamily="49" charset="-122"/>
                <a:ea typeface="楷体_GB2312" pitchFamily="49" charset="-122"/>
              </a:rPr>
              <a:t>漫视频</a:t>
            </a:r>
            <a:r>
              <a:rPr lang="zh-CN" altLang="zh-CN" sz="2000" b="1" dirty="0">
                <a:solidFill>
                  <a:schemeClr val="tx1"/>
                </a:solidFill>
                <a:latin typeface="楷体_GB2312" pitchFamily="49" charset="-122"/>
                <a:ea typeface="楷体_GB2312" pitchFamily="49" charset="-122"/>
              </a:rPr>
              <a:t>）</a:t>
            </a:r>
            <a:endParaRPr lang="zh-CN" altLang="en-US" sz="2000" b="1" dirty="0">
              <a:solidFill>
                <a:schemeClr val="tx1"/>
              </a:solidFill>
              <a:latin typeface="楷体_GB2312" pitchFamily="49" charset="-122"/>
              <a:ea typeface="楷体_GB2312" pitchFamily="49" charset="-122"/>
            </a:endParaRPr>
          </a:p>
        </p:txBody>
      </p:sp>
    </p:spTree>
    <p:extLst>
      <p:ext uri="{BB962C8B-B14F-4D97-AF65-F5344CB8AC3E}">
        <p14:creationId xmlns:p14="http://schemas.microsoft.com/office/powerpoint/2010/main" val="372210835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62" name="Rectangle 2"/>
          <p:cNvSpPr>
            <a:spLocks noGrp="1" noChangeArrowheads="1"/>
          </p:cNvSpPr>
          <p:nvPr>
            <p:ph type="title"/>
          </p:nvPr>
        </p:nvSpPr>
        <p:spPr>
          <a:solidFill>
            <a:schemeClr val="accent3">
              <a:lumMod val="20000"/>
              <a:lumOff val="80000"/>
            </a:schemeClr>
          </a:solidFill>
        </p:spPr>
        <p:txBody>
          <a:bodyPr/>
          <a:lstStyle/>
          <a:p>
            <a:r>
              <a:rPr lang="en-US" altLang="zh-CN" dirty="0" smtClean="0"/>
              <a:t>11.3</a:t>
            </a:r>
            <a:r>
              <a:rPr lang="zh-CN" altLang="en-US" dirty="0" smtClean="0"/>
              <a:t>　成交的策略和方法</a:t>
            </a:r>
            <a:endParaRPr lang="zh-CN" altLang="en-US" dirty="0"/>
          </a:p>
        </p:txBody>
      </p:sp>
      <p:sp>
        <p:nvSpPr>
          <p:cNvPr id="604163" name="Rectangle 3"/>
          <p:cNvSpPr>
            <a:spLocks noGrp="1" noChangeArrowheads="1"/>
          </p:cNvSpPr>
          <p:nvPr>
            <p:ph idx="1"/>
          </p:nvPr>
        </p:nvSpPr>
        <p:spPr>
          <a:xfrm>
            <a:off x="323528" y="1419703"/>
            <a:ext cx="8280920" cy="4601585"/>
          </a:xfrm>
        </p:spPr>
        <p:txBody>
          <a:bodyPr>
            <a:normAutofit/>
          </a:bodyPr>
          <a:lstStyle/>
          <a:p>
            <a:pPr>
              <a:lnSpc>
                <a:spcPct val="120000"/>
              </a:lnSpc>
              <a:buFont typeface="Wingdings" pitchFamily="2" charset="2"/>
              <a:buNone/>
            </a:pPr>
            <a:r>
              <a:rPr lang="zh-CN" altLang="en-US" sz="3200" dirty="0">
                <a:solidFill>
                  <a:schemeClr val="hlink"/>
                </a:solidFill>
                <a:latin typeface="黑体" pitchFamily="2" charset="-122"/>
              </a:rPr>
              <a:t>成交信号举例:</a:t>
            </a:r>
          </a:p>
          <a:p>
            <a:pPr>
              <a:lnSpc>
                <a:spcPct val="120000"/>
              </a:lnSpc>
            </a:pPr>
            <a:r>
              <a:rPr lang="zh-CN" altLang="en-US" dirty="0">
                <a:latin typeface="楷体_GB2312" pitchFamily="49" charset="-122"/>
                <a:ea typeface="楷体_GB2312" pitchFamily="49" charset="-122"/>
              </a:rPr>
              <a:t>顾客愿意接受推销员的多次约见</a:t>
            </a:r>
          </a:p>
          <a:p>
            <a:pPr>
              <a:lnSpc>
                <a:spcPct val="120000"/>
              </a:lnSpc>
            </a:pPr>
            <a:r>
              <a:rPr lang="zh-CN" altLang="en-US" dirty="0">
                <a:latin typeface="楷体_GB2312" pitchFamily="49" charset="-122"/>
                <a:ea typeface="楷体_GB2312" pitchFamily="49" charset="-122"/>
              </a:rPr>
              <a:t>顾客的接待态度转好</a:t>
            </a:r>
          </a:p>
          <a:p>
            <a:pPr>
              <a:lnSpc>
                <a:spcPct val="120000"/>
              </a:lnSpc>
            </a:pPr>
            <a:r>
              <a:rPr lang="zh-CN" altLang="en-US" dirty="0">
                <a:latin typeface="楷体_GB2312" pitchFamily="49" charset="-122"/>
                <a:ea typeface="楷体_GB2312" pitchFamily="49" charset="-122"/>
              </a:rPr>
              <a:t>洽谈中顾客主动提出更换更好的洽谈场所</a:t>
            </a:r>
          </a:p>
          <a:p>
            <a:pPr>
              <a:lnSpc>
                <a:spcPct val="120000"/>
              </a:lnSpc>
            </a:pPr>
            <a:r>
              <a:rPr lang="zh-CN" altLang="en-US" dirty="0">
                <a:latin typeface="楷体_GB2312" pitchFamily="49" charset="-122"/>
                <a:ea typeface="楷体_GB2312" pitchFamily="49" charset="-122"/>
              </a:rPr>
              <a:t>顾客拒绝接见其他公司的推销员</a:t>
            </a:r>
          </a:p>
          <a:p>
            <a:pPr>
              <a:lnSpc>
                <a:spcPct val="120000"/>
              </a:lnSpc>
            </a:pPr>
            <a:r>
              <a:rPr lang="zh-CN" altLang="en-US" dirty="0">
                <a:latin typeface="楷体_GB2312" pitchFamily="49" charset="-122"/>
                <a:ea typeface="楷体_GB2312" pitchFamily="49" charset="-122"/>
              </a:rPr>
              <a:t>接见人主动向推销员介绍该公司采购人员等</a:t>
            </a:r>
          </a:p>
          <a:p>
            <a:pPr>
              <a:lnSpc>
                <a:spcPct val="120000"/>
              </a:lnSpc>
            </a:pPr>
            <a:r>
              <a:rPr lang="zh-CN" altLang="en-US" dirty="0">
                <a:latin typeface="楷体_GB2312" pitchFamily="49" charset="-122"/>
                <a:ea typeface="楷体_GB2312" pitchFamily="49" charset="-122"/>
              </a:rPr>
              <a:t>顾客提出各种异议,迫切要求推销员回答</a:t>
            </a:r>
          </a:p>
          <a:p>
            <a:pPr>
              <a:lnSpc>
                <a:spcPct val="120000"/>
              </a:lnSpc>
            </a:pPr>
            <a:r>
              <a:rPr lang="zh-CN" altLang="en-US" dirty="0">
                <a:latin typeface="楷体_GB2312" pitchFamily="49" charset="-122"/>
                <a:ea typeface="楷体_GB2312" pitchFamily="49" charset="-122"/>
              </a:rPr>
              <a:t>顾客询问交货期、售后服务、付款方式等细节问题</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404664"/>
            <a:ext cx="8147248" cy="850106"/>
          </a:xfrm>
        </p:spPr>
        <p:txBody>
          <a:bodyPr/>
          <a:lstStyle/>
          <a:p>
            <a:r>
              <a:rPr lang="zh-CN" altLang="en-US" dirty="0" smtClean="0"/>
              <a:t>成交的基本策略</a:t>
            </a:r>
            <a:endParaRPr lang="zh-CN" altLang="en-US" dirty="0"/>
          </a:p>
        </p:txBody>
      </p:sp>
      <p:sp>
        <p:nvSpPr>
          <p:cNvPr id="3" name="内容占位符 2"/>
          <p:cNvSpPr>
            <a:spLocks noGrp="1"/>
          </p:cNvSpPr>
          <p:nvPr>
            <p:ph idx="1"/>
          </p:nvPr>
        </p:nvSpPr>
        <p:spPr>
          <a:xfrm>
            <a:off x="1043608" y="1484784"/>
            <a:ext cx="6480720" cy="4641379"/>
          </a:xfrm>
        </p:spPr>
        <p:txBody>
          <a:bodyPr/>
          <a:lstStyle/>
          <a:p>
            <a:pPr marL="90900" indent="0">
              <a:lnSpc>
                <a:spcPct val="150000"/>
              </a:lnSpc>
              <a:buNone/>
            </a:pPr>
            <a:r>
              <a:rPr lang="zh-CN" altLang="en-US" dirty="0" smtClean="0"/>
              <a:t>１</a:t>
            </a:r>
            <a:r>
              <a:rPr lang="en-US" altLang="zh-CN" dirty="0" smtClean="0"/>
              <a:t>.</a:t>
            </a:r>
            <a:r>
              <a:rPr lang="zh-CN" altLang="en-US" dirty="0" smtClean="0"/>
              <a:t>及时主动地促成交易</a:t>
            </a:r>
            <a:endParaRPr lang="en-US" altLang="zh-CN" dirty="0" smtClean="0"/>
          </a:p>
          <a:p>
            <a:pPr marL="90900" indent="0">
              <a:lnSpc>
                <a:spcPct val="150000"/>
              </a:lnSpc>
              <a:buNone/>
            </a:pPr>
            <a:r>
              <a:rPr lang="zh-CN" altLang="zh-CN" dirty="0"/>
              <a:t>２</a:t>
            </a:r>
            <a:r>
              <a:rPr lang="en-US" altLang="zh-CN" dirty="0"/>
              <a:t>.</a:t>
            </a:r>
            <a:r>
              <a:rPr lang="zh-CN" altLang="zh-CN" dirty="0"/>
              <a:t>克服成交心理障碍，保持积极的成交态度</a:t>
            </a:r>
          </a:p>
          <a:p>
            <a:pPr marL="90900" indent="0">
              <a:lnSpc>
                <a:spcPct val="150000"/>
              </a:lnSpc>
              <a:buNone/>
            </a:pPr>
            <a:r>
              <a:rPr lang="zh-CN" altLang="zh-CN" dirty="0" smtClean="0"/>
              <a:t>３</a:t>
            </a:r>
            <a:r>
              <a:rPr lang="en-US" altLang="zh-CN" dirty="0"/>
              <a:t>.</a:t>
            </a:r>
            <a:r>
              <a:rPr lang="zh-CN" altLang="zh-CN" dirty="0"/>
              <a:t>留有一定的成交余地</a:t>
            </a:r>
          </a:p>
          <a:p>
            <a:pPr marL="90900" indent="0">
              <a:lnSpc>
                <a:spcPct val="150000"/>
              </a:lnSpc>
              <a:buNone/>
            </a:pPr>
            <a:r>
              <a:rPr lang="zh-CN" altLang="zh-CN" dirty="0"/>
              <a:t>４</a:t>
            </a:r>
            <a:r>
              <a:rPr lang="en-US" altLang="zh-CN" dirty="0"/>
              <a:t>.</a:t>
            </a:r>
            <a:r>
              <a:rPr lang="zh-CN" altLang="zh-CN" dirty="0"/>
              <a:t>把握成交</a:t>
            </a:r>
            <a:r>
              <a:rPr lang="zh-CN" altLang="zh-CN" dirty="0" smtClean="0"/>
              <a:t>时机</a:t>
            </a:r>
            <a:r>
              <a:rPr lang="zh-CN" altLang="en-US" dirty="0" smtClean="0"/>
              <a:t>，</a:t>
            </a:r>
            <a:r>
              <a:rPr lang="zh-CN" altLang="zh-CN" dirty="0" smtClean="0"/>
              <a:t>随时</a:t>
            </a:r>
            <a:r>
              <a:rPr lang="zh-CN" altLang="zh-CN" dirty="0"/>
              <a:t>促成交易</a:t>
            </a:r>
          </a:p>
          <a:p>
            <a:pPr marL="90900" indent="0">
              <a:lnSpc>
                <a:spcPct val="150000"/>
              </a:lnSpc>
              <a:buNone/>
            </a:pPr>
            <a:r>
              <a:rPr lang="zh-CN" altLang="zh-CN" dirty="0"/>
              <a:t>５</a:t>
            </a:r>
            <a:r>
              <a:rPr lang="en-US" altLang="zh-CN" dirty="0"/>
              <a:t>.</a:t>
            </a:r>
            <a:r>
              <a:rPr lang="zh-CN" altLang="zh-CN" dirty="0"/>
              <a:t>谨慎对待顾客的否定回答</a:t>
            </a:r>
            <a:r>
              <a:rPr lang="zh-CN" altLang="zh-CN" dirty="0" smtClean="0">
                <a:effectLst/>
              </a:rPr>
              <a:t> </a:t>
            </a:r>
            <a:r>
              <a:rPr lang="en-US" altLang="zh-CN" dirty="0"/>
              <a:t> </a:t>
            </a:r>
            <a:endParaRPr lang="zh-CN" altLang="zh-CN" dirty="0"/>
          </a:p>
          <a:p>
            <a:pPr>
              <a:lnSpc>
                <a:spcPct val="150000"/>
              </a:lnSpc>
            </a:pPr>
            <a:endParaRPr lang="zh-CN" altLang="en-US" dirty="0"/>
          </a:p>
        </p:txBody>
      </p:sp>
      <p:sp>
        <p:nvSpPr>
          <p:cNvPr id="4" name="矩形 3"/>
          <p:cNvSpPr/>
          <p:nvPr/>
        </p:nvSpPr>
        <p:spPr>
          <a:xfrm>
            <a:off x="2286000" y="5373216"/>
            <a:ext cx="4572000" cy="701731"/>
          </a:xfrm>
          <a:prstGeom prst="rect">
            <a:avLst/>
          </a:prstGeom>
          <a:solidFill>
            <a:schemeClr val="accent5">
              <a:lumMod val="20000"/>
              <a:lumOff val="80000"/>
            </a:schemeClr>
          </a:solidFill>
        </p:spPr>
        <p:txBody>
          <a:bodyPr>
            <a:spAutoFit/>
          </a:bodyPr>
          <a:lstStyle/>
          <a:p>
            <a:pPr algn="l"/>
            <a:r>
              <a:rPr lang="zh-CN" altLang="zh-CN" b="1" dirty="0">
                <a:solidFill>
                  <a:schemeClr val="tx1"/>
                </a:solidFill>
                <a:latin typeface="楷体_GB2312" pitchFamily="49" charset="-122"/>
                <a:ea typeface="楷体_GB2312" pitchFamily="49" charset="-122"/>
              </a:rPr>
              <a:t>【视野拓展】推销的成功来自推销员</a:t>
            </a:r>
            <a:r>
              <a:rPr lang="zh-CN" altLang="zh-CN" b="1" dirty="0" smtClean="0">
                <a:solidFill>
                  <a:schemeClr val="tx1"/>
                </a:solidFill>
                <a:latin typeface="楷体_GB2312" pitchFamily="49" charset="-122"/>
                <a:ea typeface="楷体_GB2312" pitchFamily="49" charset="-122"/>
              </a:rPr>
              <a:t>的</a:t>
            </a:r>
            <a:endParaRPr lang="en-US" altLang="zh-CN" b="1" dirty="0" smtClean="0">
              <a:solidFill>
                <a:schemeClr val="tx1"/>
              </a:solidFill>
              <a:latin typeface="楷体_GB2312" pitchFamily="49" charset="-122"/>
              <a:ea typeface="楷体_GB2312" pitchFamily="49" charset="-122"/>
            </a:endParaRPr>
          </a:p>
          <a:p>
            <a:pPr algn="l"/>
            <a:r>
              <a:rPr lang="zh-CN" altLang="zh-CN" b="1" dirty="0" smtClean="0">
                <a:solidFill>
                  <a:schemeClr val="tx1"/>
                </a:solidFill>
                <a:latin typeface="楷体_GB2312" pitchFamily="49" charset="-122"/>
                <a:ea typeface="楷体_GB2312" pitchFamily="49" charset="-122"/>
              </a:rPr>
              <a:t>坚持不懈</a:t>
            </a:r>
            <a:r>
              <a:rPr lang="zh-CN" altLang="zh-CN" b="1" dirty="0">
                <a:solidFill>
                  <a:schemeClr val="tx1"/>
                </a:solidFill>
                <a:latin typeface="楷体_GB2312" pitchFamily="49" charset="-122"/>
                <a:ea typeface="楷体_GB2312" pitchFamily="49" charset="-122"/>
              </a:rPr>
              <a:t>（视频）</a:t>
            </a:r>
            <a:endParaRPr lang="zh-CN" altLang="en-US" b="1" dirty="0">
              <a:solidFill>
                <a:schemeClr val="tx1"/>
              </a:solidFill>
              <a:latin typeface="楷体_GB2312" pitchFamily="49" charset="-122"/>
              <a:ea typeface="楷体_GB2312" pitchFamily="49" charset="-122"/>
            </a:endParaRPr>
          </a:p>
        </p:txBody>
      </p:sp>
    </p:spTree>
    <p:extLst>
      <p:ext uri="{BB962C8B-B14F-4D97-AF65-F5344CB8AC3E}">
        <p14:creationId xmlns:p14="http://schemas.microsoft.com/office/powerpoint/2010/main" val="316751273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186" name="Rectangle 2"/>
          <p:cNvSpPr>
            <a:spLocks noGrp="1" noChangeArrowheads="1"/>
          </p:cNvSpPr>
          <p:nvPr>
            <p:ph type="title"/>
          </p:nvPr>
        </p:nvSpPr>
        <p:spPr>
          <a:xfrm>
            <a:off x="685800" y="304800"/>
            <a:ext cx="7772400" cy="1143000"/>
          </a:xfrm>
        </p:spPr>
        <p:txBody>
          <a:bodyPr/>
          <a:lstStyle/>
          <a:p>
            <a:r>
              <a:rPr lang="zh-CN" altLang="en-US" dirty="0"/>
              <a:t>成交</a:t>
            </a:r>
            <a:r>
              <a:rPr lang="zh-CN" altLang="en-US" dirty="0" smtClean="0"/>
              <a:t>的方法</a:t>
            </a:r>
            <a:endParaRPr lang="zh-CN" altLang="en-US" dirty="0"/>
          </a:p>
        </p:txBody>
      </p:sp>
      <p:sp>
        <p:nvSpPr>
          <p:cNvPr id="605187" name="Rectangle 3"/>
          <p:cNvSpPr>
            <a:spLocks noGrp="1" noChangeArrowheads="1"/>
          </p:cNvSpPr>
          <p:nvPr>
            <p:ph idx="1"/>
          </p:nvPr>
        </p:nvSpPr>
        <p:spPr>
          <a:xfrm>
            <a:off x="755576" y="1412776"/>
            <a:ext cx="7870825" cy="4648200"/>
          </a:xfrm>
        </p:spPr>
        <p:txBody>
          <a:bodyPr>
            <a:normAutofit lnSpcReduction="10000"/>
          </a:bodyPr>
          <a:lstStyle/>
          <a:p>
            <a:pPr>
              <a:lnSpc>
                <a:spcPct val="110000"/>
              </a:lnSpc>
              <a:buFont typeface="Wingdings" pitchFamily="2" charset="2"/>
              <a:buNone/>
            </a:pPr>
            <a:r>
              <a:rPr lang="zh-CN" altLang="en-US" sz="2800" dirty="0"/>
              <a:t>1</a:t>
            </a:r>
            <a:r>
              <a:rPr lang="zh-CN" altLang="en-US" sz="2800" dirty="0" smtClean="0"/>
              <a:t>.直接请求</a:t>
            </a:r>
            <a:r>
              <a:rPr lang="zh-CN" altLang="en-US" sz="2800" dirty="0"/>
              <a:t>成交法 (最简单常用)</a:t>
            </a:r>
          </a:p>
          <a:p>
            <a:pPr>
              <a:lnSpc>
                <a:spcPct val="110000"/>
              </a:lnSpc>
              <a:buFont typeface="Wingdings" pitchFamily="2" charset="2"/>
              <a:buNone/>
            </a:pPr>
            <a:r>
              <a:rPr lang="zh-CN" altLang="en-US" sz="2800" dirty="0"/>
              <a:t>2.假定成交法 (顾客不反对即成交)</a:t>
            </a:r>
          </a:p>
          <a:p>
            <a:pPr>
              <a:lnSpc>
                <a:spcPct val="110000"/>
              </a:lnSpc>
              <a:buFont typeface="Wingdings" pitchFamily="2" charset="2"/>
              <a:buNone/>
            </a:pPr>
            <a:r>
              <a:rPr lang="zh-CN" altLang="en-US" sz="2800" dirty="0"/>
              <a:t>3.选择成交法 (利用顾客的顺向思维)</a:t>
            </a:r>
          </a:p>
          <a:p>
            <a:pPr>
              <a:lnSpc>
                <a:spcPct val="110000"/>
              </a:lnSpc>
              <a:buFont typeface="Wingdings" pitchFamily="2" charset="2"/>
              <a:buNone/>
            </a:pPr>
            <a:r>
              <a:rPr lang="zh-CN" altLang="en-US" sz="2800" dirty="0"/>
              <a:t>4.小点成交法 (先小点后大点,减轻顾客心理压力)</a:t>
            </a:r>
          </a:p>
          <a:p>
            <a:pPr>
              <a:lnSpc>
                <a:spcPct val="110000"/>
              </a:lnSpc>
              <a:buFont typeface="Wingdings" pitchFamily="2" charset="2"/>
              <a:buNone/>
            </a:pPr>
            <a:r>
              <a:rPr lang="zh-CN" altLang="en-US" sz="2800" dirty="0"/>
              <a:t>5.从众成交法 (营造争相购买气氛)</a:t>
            </a:r>
          </a:p>
          <a:p>
            <a:pPr>
              <a:lnSpc>
                <a:spcPct val="110000"/>
              </a:lnSpc>
              <a:buFont typeface="Wingdings" pitchFamily="2" charset="2"/>
              <a:buNone/>
            </a:pPr>
            <a:r>
              <a:rPr lang="zh-CN" altLang="en-US" sz="2800" dirty="0"/>
              <a:t>6.机会促成法</a:t>
            </a:r>
          </a:p>
          <a:p>
            <a:pPr lvl="1">
              <a:lnSpc>
                <a:spcPct val="110000"/>
              </a:lnSpc>
              <a:buFont typeface="微软雅黑" pitchFamily="34" charset="-122"/>
              <a:buChar char="−"/>
            </a:pPr>
            <a:r>
              <a:rPr lang="zh-CN" altLang="en-US" dirty="0">
                <a:latin typeface="楷体_GB2312" pitchFamily="49" charset="-122"/>
                <a:ea typeface="楷体_GB2312" pitchFamily="49" charset="-122"/>
              </a:rPr>
              <a:t>优惠机会法</a:t>
            </a:r>
          </a:p>
          <a:p>
            <a:pPr lvl="1">
              <a:lnSpc>
                <a:spcPct val="110000"/>
              </a:lnSpc>
              <a:buFont typeface="微软雅黑" pitchFamily="34" charset="-122"/>
              <a:buChar char="−"/>
            </a:pPr>
            <a:r>
              <a:rPr lang="zh-CN" altLang="en-US" dirty="0">
                <a:latin typeface="楷体_GB2312" pitchFamily="49" charset="-122"/>
                <a:ea typeface="楷体_GB2312" pitchFamily="49" charset="-122"/>
              </a:rPr>
              <a:t>有限度供应法</a:t>
            </a:r>
          </a:p>
          <a:p>
            <a:pPr lvl="1">
              <a:lnSpc>
                <a:spcPct val="110000"/>
              </a:lnSpc>
              <a:buFont typeface="微软雅黑" pitchFamily="34" charset="-122"/>
              <a:buChar char="−"/>
            </a:pPr>
            <a:r>
              <a:rPr lang="zh-CN" altLang="en-US" dirty="0">
                <a:latin typeface="楷体_GB2312" pitchFamily="49" charset="-122"/>
                <a:ea typeface="楷体_GB2312" pitchFamily="49" charset="-122"/>
              </a:rPr>
              <a:t>最后机会法</a:t>
            </a:r>
            <a:endParaRPr lang="en-US" altLang="zh-CN" dirty="0">
              <a:latin typeface="楷体_GB2312" pitchFamily="49" charset="-122"/>
              <a:ea typeface="楷体_GB2312" pitchFamily="49"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10" name="Rectangle 2"/>
          <p:cNvSpPr>
            <a:spLocks noGrp="1" noChangeArrowheads="1"/>
          </p:cNvSpPr>
          <p:nvPr>
            <p:ph type="title"/>
          </p:nvPr>
        </p:nvSpPr>
        <p:spPr>
          <a:xfrm>
            <a:off x="533400" y="304800"/>
            <a:ext cx="7848600" cy="1219200"/>
          </a:xfrm>
        </p:spPr>
        <p:txBody>
          <a:bodyPr>
            <a:normAutofit/>
          </a:bodyPr>
          <a:lstStyle/>
          <a:p>
            <a:r>
              <a:rPr lang="zh-CN" altLang="en-US" dirty="0"/>
              <a:t>1. </a:t>
            </a:r>
            <a:r>
              <a:rPr lang="zh-CN" altLang="en-US" dirty="0" smtClean="0"/>
              <a:t>直接请求</a:t>
            </a:r>
            <a:r>
              <a:rPr lang="zh-CN" altLang="en-US" dirty="0"/>
              <a:t>成交法 </a:t>
            </a:r>
            <a:br>
              <a:rPr lang="zh-CN" altLang="en-US" dirty="0"/>
            </a:br>
            <a:r>
              <a:rPr lang="zh-CN" altLang="en-US" sz="2800" dirty="0"/>
              <a:t>      (最简单常用)</a:t>
            </a:r>
            <a:endParaRPr lang="zh-CN" altLang="en-US" sz="3600" dirty="0"/>
          </a:p>
        </p:txBody>
      </p:sp>
      <p:sp>
        <p:nvSpPr>
          <p:cNvPr id="606211" name="Rectangle 3"/>
          <p:cNvSpPr>
            <a:spLocks noGrp="1" noChangeArrowheads="1"/>
          </p:cNvSpPr>
          <p:nvPr>
            <p:ph idx="1"/>
          </p:nvPr>
        </p:nvSpPr>
        <p:spPr>
          <a:xfrm>
            <a:off x="539552" y="1772816"/>
            <a:ext cx="8147248" cy="4785395"/>
          </a:xfrm>
        </p:spPr>
        <p:txBody>
          <a:bodyPr>
            <a:normAutofit/>
          </a:bodyPr>
          <a:lstStyle/>
          <a:p>
            <a:pPr>
              <a:lnSpc>
                <a:spcPct val="130000"/>
              </a:lnSpc>
              <a:spcBef>
                <a:spcPts val="600"/>
              </a:spcBef>
            </a:pPr>
            <a:r>
              <a:rPr lang="zh-CN" altLang="zh-CN" dirty="0"/>
              <a:t>直接请求成交法</a:t>
            </a:r>
            <a:r>
              <a:rPr lang="zh-CN" altLang="en-US" dirty="0"/>
              <a:t>：</a:t>
            </a:r>
            <a:r>
              <a:rPr lang="zh-CN" altLang="zh-CN" dirty="0"/>
              <a:t>接到顾客的购买信号后，用明确的语言向顾客直接提出购买的建议，以求成交。</a:t>
            </a:r>
            <a:endParaRPr lang="en-US" altLang="zh-CN" dirty="0"/>
          </a:p>
          <a:p>
            <a:pPr>
              <a:lnSpc>
                <a:spcPct val="90000"/>
              </a:lnSpc>
              <a:spcBef>
                <a:spcPts val="600"/>
              </a:spcBef>
            </a:pPr>
            <a:r>
              <a:rPr lang="zh-CN" altLang="en-US" dirty="0"/>
              <a:t>典型例句：</a:t>
            </a:r>
          </a:p>
          <a:p>
            <a:pPr lvl="1">
              <a:lnSpc>
                <a:spcPct val="110000"/>
              </a:lnSpc>
            </a:pPr>
            <a:r>
              <a:rPr lang="zh-CN" altLang="en-US" b="0" dirty="0" smtClean="0">
                <a:solidFill>
                  <a:srgbClr val="000066"/>
                </a:solidFill>
                <a:ea typeface="楷体_GB2312" pitchFamily="49" charset="-122"/>
              </a:rPr>
              <a:t>“</a:t>
            </a:r>
            <a:r>
              <a:rPr lang="zh-CN" altLang="en-US" b="0" dirty="0">
                <a:solidFill>
                  <a:srgbClr val="000066"/>
                </a:solidFill>
                <a:ea typeface="楷体_GB2312" pitchFamily="49" charset="-122"/>
              </a:rPr>
              <a:t>您刚才提出的问题，我们都顺利解决了，请问您打算购买多少？”</a:t>
            </a:r>
          </a:p>
          <a:p>
            <a:pPr lvl="1">
              <a:lnSpc>
                <a:spcPct val="110000"/>
              </a:lnSpc>
            </a:pPr>
            <a:r>
              <a:rPr lang="zh-CN" altLang="en-US" b="0" dirty="0">
                <a:solidFill>
                  <a:srgbClr val="000066"/>
                </a:solidFill>
                <a:ea typeface="楷体_GB2312" pitchFamily="49" charset="-122"/>
              </a:rPr>
              <a:t>“既然这东西又好，价钱也不贵，您还是趁早买下吧！”</a:t>
            </a:r>
          </a:p>
          <a:p>
            <a:pPr lvl="1">
              <a:lnSpc>
                <a:spcPct val="110000"/>
              </a:lnSpc>
            </a:pPr>
            <a:r>
              <a:rPr lang="zh-CN" altLang="en-US" b="0" dirty="0">
                <a:solidFill>
                  <a:srgbClr val="000066"/>
                </a:solidFill>
                <a:ea typeface="楷体_GB2312" pitchFamily="49" charset="-122"/>
              </a:rPr>
              <a:t>“既然各厂家的货色没什么差别，对您来说，向谁购买都无所谓，可是对我却有完全不同的意义。所以，还是让我为您提供这项服务吧，我担保您会满意的！”</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234" name="Rectangle 2"/>
          <p:cNvSpPr>
            <a:spLocks noGrp="1" noChangeArrowheads="1"/>
          </p:cNvSpPr>
          <p:nvPr>
            <p:ph type="title"/>
          </p:nvPr>
        </p:nvSpPr>
        <p:spPr>
          <a:xfrm>
            <a:off x="533400" y="381000"/>
            <a:ext cx="7924800" cy="914400"/>
          </a:xfrm>
        </p:spPr>
        <p:txBody>
          <a:bodyPr>
            <a:normAutofit fontScale="90000"/>
          </a:bodyPr>
          <a:lstStyle/>
          <a:p>
            <a:r>
              <a:rPr lang="zh-CN" altLang="en-US" dirty="0"/>
              <a:t>2. 假定成交法</a:t>
            </a:r>
            <a:r>
              <a:rPr lang="zh-CN" altLang="en-US" sz="3600" dirty="0"/>
              <a:t/>
            </a:r>
            <a:br>
              <a:rPr lang="zh-CN" altLang="en-US" sz="3600" dirty="0"/>
            </a:br>
            <a:r>
              <a:rPr lang="zh-CN" altLang="en-US" sz="2700" dirty="0"/>
              <a:t>       (顾客不反对即成交)</a:t>
            </a:r>
          </a:p>
        </p:txBody>
      </p:sp>
      <p:sp>
        <p:nvSpPr>
          <p:cNvPr id="607235" name="Rectangle 3"/>
          <p:cNvSpPr>
            <a:spLocks noGrp="1" noChangeArrowheads="1"/>
          </p:cNvSpPr>
          <p:nvPr>
            <p:ph idx="1"/>
          </p:nvPr>
        </p:nvSpPr>
        <p:spPr>
          <a:xfrm>
            <a:off x="539552" y="1916832"/>
            <a:ext cx="8147248" cy="4209331"/>
          </a:xfrm>
        </p:spPr>
        <p:txBody>
          <a:bodyPr/>
          <a:lstStyle/>
          <a:p>
            <a:r>
              <a:rPr lang="zh-CN" altLang="en-US" dirty="0"/>
              <a:t>当来自顾客的成</a:t>
            </a:r>
            <a:r>
              <a:rPr lang="zh-CN" altLang="en-GB" dirty="0"/>
              <a:t>交</a:t>
            </a:r>
            <a:r>
              <a:rPr lang="zh-CN" altLang="en-US" dirty="0"/>
              <a:t>信号并不明确，真假莫辨，不易判断时，可假定顾客已作出购买决策，由推销员提出一些如何安排购买产品后的问题，如挑选产品、包装、送货等细节，诱导顾客购买。</a:t>
            </a:r>
          </a:p>
          <a:p>
            <a:r>
              <a:rPr lang="zh-CN" altLang="en-US" dirty="0"/>
              <a:t>实质是：暗示成交，以顾客以心理压力。</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1705" y="4360956"/>
            <a:ext cx="2640013" cy="183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258" name="Rectangle 2"/>
          <p:cNvSpPr>
            <a:spLocks noGrp="1" noChangeArrowheads="1"/>
          </p:cNvSpPr>
          <p:nvPr>
            <p:ph type="title"/>
          </p:nvPr>
        </p:nvSpPr>
        <p:spPr>
          <a:xfrm>
            <a:off x="533400" y="381000"/>
            <a:ext cx="7924800" cy="990600"/>
          </a:xfrm>
        </p:spPr>
        <p:txBody>
          <a:bodyPr>
            <a:normAutofit fontScale="90000"/>
          </a:bodyPr>
          <a:lstStyle/>
          <a:p>
            <a:r>
              <a:rPr lang="zh-CN" altLang="en-US" dirty="0"/>
              <a:t>3. 选择成交法 </a:t>
            </a:r>
            <a:br>
              <a:rPr lang="zh-CN" altLang="en-US" dirty="0"/>
            </a:br>
            <a:r>
              <a:rPr lang="zh-CN" altLang="en-US" sz="2700" dirty="0"/>
              <a:t> (利用顾客的顺向思维)</a:t>
            </a:r>
          </a:p>
        </p:txBody>
      </p:sp>
      <p:sp>
        <p:nvSpPr>
          <p:cNvPr id="608259" name="Rectangle 3"/>
          <p:cNvSpPr>
            <a:spLocks noGrp="1" noChangeArrowheads="1"/>
          </p:cNvSpPr>
          <p:nvPr>
            <p:ph idx="1"/>
          </p:nvPr>
        </p:nvSpPr>
        <p:spPr>
          <a:xfrm>
            <a:off x="539552" y="1988840"/>
            <a:ext cx="8147248" cy="4137323"/>
          </a:xfrm>
        </p:spPr>
        <p:txBody>
          <a:bodyPr/>
          <a:lstStyle/>
          <a:p>
            <a:r>
              <a:rPr lang="zh-CN" altLang="en-US" b="0" dirty="0"/>
              <a:t>推销人员在假定成交的基础上，向顾客提供成交决策比较方案，先假定成交，后选择成交，使顾客无论作出何种选择，所导致的结局都是成交。</a:t>
            </a:r>
          </a:p>
          <a:p>
            <a:r>
              <a:rPr lang="zh-CN" altLang="en-US" b="0" dirty="0"/>
              <a:t>在顾客尚在犹豫中，向顾客提供两种或多种选择，促使其从多方案中决定一种。</a:t>
            </a:r>
            <a:endParaRPr lang="zh-CN" altLang="en-US" sz="2800" b="0" dirty="0">
              <a:solidFill>
                <a:srgbClr val="99FF33"/>
              </a:solidFill>
              <a:ea typeface="楷体_GB2312" pitchFamily="49" charset="-122"/>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4653136"/>
            <a:ext cx="2895600" cy="1951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6" name="Rectangle 2"/>
          <p:cNvSpPr>
            <a:spLocks noGrp="1" noChangeArrowheads="1"/>
          </p:cNvSpPr>
          <p:nvPr>
            <p:ph type="title"/>
          </p:nvPr>
        </p:nvSpPr>
        <p:spPr/>
        <p:txBody>
          <a:bodyPr/>
          <a:lstStyle/>
          <a:p>
            <a:r>
              <a:rPr lang="zh-CN" altLang="en-US"/>
              <a:t>传统推销与现代推销</a:t>
            </a:r>
          </a:p>
        </p:txBody>
      </p:sp>
      <p:sp>
        <p:nvSpPr>
          <p:cNvPr id="477187" name="Rectangle 3"/>
          <p:cNvSpPr>
            <a:spLocks noGrp="1" noChangeArrowheads="1"/>
          </p:cNvSpPr>
          <p:nvPr>
            <p:ph idx="1"/>
          </p:nvPr>
        </p:nvSpPr>
        <p:spPr/>
        <p:txBody>
          <a:bodyPr/>
          <a:lstStyle/>
          <a:p>
            <a:r>
              <a:rPr lang="zh-CN" altLang="en-US" b="1" dirty="0">
                <a:solidFill>
                  <a:schemeClr val="tx2">
                    <a:lumMod val="50000"/>
                  </a:schemeClr>
                </a:solidFill>
              </a:rPr>
              <a:t>传统推销：</a:t>
            </a:r>
          </a:p>
          <a:p>
            <a:pPr>
              <a:buFont typeface="Wingdings" pitchFamily="2" charset="2"/>
              <a:buNone/>
            </a:pPr>
            <a:r>
              <a:rPr lang="zh-CN" altLang="en-US" sz="2800" dirty="0">
                <a:ea typeface="楷体_GB2312" pitchFamily="49" charset="-122"/>
              </a:rPr>
              <a:t>以卖方的需要（获利）为中心。</a:t>
            </a:r>
          </a:p>
          <a:p>
            <a:pPr>
              <a:buFont typeface="Wingdings" pitchFamily="2" charset="2"/>
              <a:buNone/>
            </a:pPr>
            <a:r>
              <a:rPr lang="zh-CN" altLang="en-US" sz="2800" dirty="0">
                <a:ea typeface="楷体_GB2312" pitchFamily="49" charset="-122"/>
              </a:rPr>
              <a:t>手段：夸张，诱骗，威胁等。</a:t>
            </a:r>
          </a:p>
          <a:p>
            <a:r>
              <a:rPr lang="zh-CN" altLang="en-US" b="1" dirty="0">
                <a:solidFill>
                  <a:schemeClr val="tx2">
                    <a:lumMod val="50000"/>
                  </a:schemeClr>
                </a:solidFill>
              </a:rPr>
              <a:t>现代推销：</a:t>
            </a:r>
          </a:p>
          <a:p>
            <a:pPr>
              <a:buFont typeface="Wingdings" pitchFamily="2" charset="2"/>
              <a:buNone/>
            </a:pPr>
            <a:r>
              <a:rPr lang="zh-CN" altLang="en-US" sz="2800" dirty="0">
                <a:ea typeface="楷体_GB2312" pitchFamily="49" charset="-122"/>
              </a:rPr>
              <a:t>以满足顾客需求为中心，以现代市场营销理论为指导。</a:t>
            </a:r>
          </a:p>
          <a:p>
            <a:pPr>
              <a:buFont typeface="Wingdings" pitchFamily="2" charset="2"/>
              <a:buNone/>
            </a:pPr>
            <a:r>
              <a:rPr lang="zh-CN" altLang="en-US" sz="2800" dirty="0">
                <a:ea typeface="楷体_GB2312" pitchFamily="49" charset="-122"/>
              </a:rPr>
              <a:t>手段：说服，帮助，互惠互利。</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282" name="Rectangle 2"/>
          <p:cNvSpPr>
            <a:spLocks noGrp="1" noChangeArrowheads="1"/>
          </p:cNvSpPr>
          <p:nvPr>
            <p:ph type="title"/>
          </p:nvPr>
        </p:nvSpPr>
        <p:spPr>
          <a:xfrm>
            <a:off x="533400" y="381000"/>
            <a:ext cx="7848600" cy="914400"/>
          </a:xfrm>
        </p:spPr>
        <p:txBody>
          <a:bodyPr>
            <a:normAutofit fontScale="90000"/>
          </a:bodyPr>
          <a:lstStyle/>
          <a:p>
            <a:r>
              <a:rPr lang="zh-CN" altLang="en-US" dirty="0"/>
              <a:t>4. 小点成交法</a:t>
            </a:r>
            <a:br>
              <a:rPr lang="zh-CN" altLang="en-US" dirty="0"/>
            </a:br>
            <a:r>
              <a:rPr lang="zh-CN" altLang="en-US" dirty="0"/>
              <a:t> </a:t>
            </a:r>
            <a:r>
              <a:rPr lang="zh-CN" altLang="en-US" sz="2700" dirty="0"/>
              <a:t>(先小点后大点,减轻顾客心理压力)</a:t>
            </a:r>
            <a:endParaRPr lang="zh-CN" altLang="en-US" sz="2200" dirty="0">
              <a:latin typeface="楷体_GB2312" pitchFamily="49" charset="-122"/>
              <a:ea typeface="楷体_GB2312" pitchFamily="49" charset="-122"/>
            </a:endParaRPr>
          </a:p>
        </p:txBody>
      </p:sp>
      <p:sp>
        <p:nvSpPr>
          <p:cNvPr id="609283" name="Rectangle 3"/>
          <p:cNvSpPr>
            <a:spLocks noGrp="1" noChangeArrowheads="1"/>
          </p:cNvSpPr>
          <p:nvPr>
            <p:ph idx="1"/>
          </p:nvPr>
        </p:nvSpPr>
        <p:spPr>
          <a:xfrm>
            <a:off x="323528" y="1916832"/>
            <a:ext cx="8064896" cy="4640560"/>
          </a:xfrm>
        </p:spPr>
        <p:txBody>
          <a:bodyPr/>
          <a:lstStyle/>
          <a:p>
            <a:pPr>
              <a:lnSpc>
                <a:spcPct val="120000"/>
              </a:lnSpc>
            </a:pPr>
            <a:r>
              <a:rPr lang="zh-CN" altLang="en-US" b="0" dirty="0"/>
              <a:t>一般来说，重大的成交决策会使顾客产生较大的心理压力。如果推销人员能避开顾客对重大决策过于慎重的敏感性，利用其对小问题处理比较果断和随便的心理，就容易促成交易</a:t>
            </a:r>
            <a:r>
              <a:rPr lang="zh-CN" altLang="en-US" b="0" dirty="0" smtClean="0"/>
              <a:t>。</a:t>
            </a:r>
            <a:endParaRPr lang="en-US" altLang="zh-CN" b="0" dirty="0" smtClean="0"/>
          </a:p>
          <a:p>
            <a:pPr>
              <a:lnSpc>
                <a:spcPct val="120000"/>
              </a:lnSpc>
            </a:pPr>
            <a:r>
              <a:rPr lang="zh-CN" altLang="en-US" b="0" dirty="0" smtClean="0"/>
              <a:t>小</a:t>
            </a:r>
            <a:r>
              <a:rPr lang="zh-CN" altLang="en-US" b="0" dirty="0"/>
              <a:t>点成交法就是先通过解决购买中的小问题来间接促成交易。</a:t>
            </a:r>
            <a:endParaRPr lang="zh-CN" altLang="en-US" sz="2800" b="0" dirty="0">
              <a:solidFill>
                <a:srgbClr val="99FF33"/>
              </a:solidFill>
              <a:ea typeface="楷体_GB2312" pitchFamily="49" charset="-122"/>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8144" y="4509120"/>
            <a:ext cx="2871787" cy="193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0306" name="Rectangle 2"/>
          <p:cNvSpPr>
            <a:spLocks noGrp="1" noChangeArrowheads="1"/>
          </p:cNvSpPr>
          <p:nvPr>
            <p:ph type="title"/>
          </p:nvPr>
        </p:nvSpPr>
        <p:spPr>
          <a:xfrm>
            <a:off x="533400" y="304800"/>
            <a:ext cx="7924800" cy="1066800"/>
          </a:xfrm>
        </p:spPr>
        <p:txBody>
          <a:bodyPr>
            <a:normAutofit fontScale="90000"/>
          </a:bodyPr>
          <a:lstStyle/>
          <a:p>
            <a:r>
              <a:rPr lang="zh-CN" altLang="en-US"/>
              <a:t>5.  从众成交法</a:t>
            </a:r>
            <a:br>
              <a:rPr lang="zh-CN" altLang="en-US"/>
            </a:br>
            <a:r>
              <a:rPr lang="zh-CN" altLang="en-US"/>
              <a:t>  </a:t>
            </a:r>
            <a:r>
              <a:rPr lang="zh-CN" altLang="en-US" sz="3600"/>
              <a:t>(营造争相购买气氛)</a:t>
            </a:r>
          </a:p>
        </p:txBody>
      </p:sp>
      <p:sp>
        <p:nvSpPr>
          <p:cNvPr id="610307" name="Rectangle 3"/>
          <p:cNvSpPr>
            <a:spLocks noGrp="1" noChangeArrowheads="1"/>
          </p:cNvSpPr>
          <p:nvPr>
            <p:ph idx="1"/>
          </p:nvPr>
        </p:nvSpPr>
        <p:spPr>
          <a:xfrm>
            <a:off x="395536" y="1772816"/>
            <a:ext cx="8284840" cy="4876800"/>
          </a:xfrm>
        </p:spPr>
        <p:txBody>
          <a:bodyPr>
            <a:normAutofit fontScale="92500" lnSpcReduction="20000"/>
          </a:bodyPr>
          <a:lstStyle/>
          <a:p>
            <a:pPr>
              <a:lnSpc>
                <a:spcPct val="110000"/>
              </a:lnSpc>
              <a:spcAft>
                <a:spcPts val="200"/>
              </a:spcAft>
            </a:pPr>
            <a:r>
              <a:rPr lang="zh-CN" altLang="zh-CN" sz="2800" dirty="0" smtClean="0"/>
              <a:t>从众</a:t>
            </a:r>
            <a:r>
              <a:rPr lang="zh-CN" altLang="zh-CN" sz="2800" dirty="0"/>
              <a:t>成交法</a:t>
            </a:r>
            <a:r>
              <a:rPr lang="zh-CN" altLang="en-US" sz="2800" dirty="0"/>
              <a:t>：</a:t>
            </a:r>
            <a:r>
              <a:rPr lang="zh-CN" altLang="zh-CN" sz="2800" dirty="0"/>
              <a:t>利用顾客的从众心理，促使顾客立刻购买推销产品的方法。</a:t>
            </a:r>
            <a:endParaRPr lang="en-US" altLang="zh-CN" sz="2800" dirty="0"/>
          </a:p>
          <a:p>
            <a:pPr>
              <a:lnSpc>
                <a:spcPct val="110000"/>
              </a:lnSpc>
              <a:spcAft>
                <a:spcPts val="200"/>
              </a:spcAft>
            </a:pPr>
            <a:r>
              <a:rPr lang="zh-CN" altLang="zh-CN" sz="2800" dirty="0"/>
              <a:t>顾客在购买产品时，不仅会考虑自身的需要，还会顾及社会规范，服从社会的某种压力，并以大多数人的行为作为自己行为的参照。从众成交法正是利用了人们的这种心理，营造一种众人争相购买的气氛，促成顾客迅速做出购买决策。</a:t>
            </a:r>
            <a:endParaRPr lang="en-US" altLang="zh-CN" sz="2800" dirty="0">
              <a:latin typeface="Arial" panose="020B0604020202020204"/>
              <a:ea typeface="楷体_GB2312" panose="02010609030101010101" pitchFamily="49" charset="-122"/>
            </a:endParaRPr>
          </a:p>
          <a:p>
            <a:pPr>
              <a:lnSpc>
                <a:spcPct val="110000"/>
              </a:lnSpc>
              <a:spcAft>
                <a:spcPts val="200"/>
              </a:spcAft>
            </a:pPr>
            <a:r>
              <a:rPr lang="zh-CN" altLang="en-US" sz="2800" dirty="0"/>
              <a:t>例如：</a:t>
            </a:r>
            <a:r>
              <a:rPr lang="zh-CN" altLang="en-US" sz="2800" dirty="0">
                <a:latin typeface="Arial" panose="020B0604020202020204"/>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刘经理，这种冷热饮水机目前最流行，特别适合于大公司的办公室使用。与贵公司齐名的某公司 、某公司等，办公室都换上了这种饮水机。</a:t>
            </a:r>
            <a:r>
              <a:rPr lang="zh-CN" altLang="en-US" sz="2800" dirty="0">
                <a:latin typeface="Arial" panose="020B0604020202020204"/>
                <a:ea typeface="楷体_GB2312" panose="02010609030101010101" pitchFamily="49" charset="-122"/>
              </a:rPr>
              <a:t>”</a:t>
            </a:r>
            <a:endParaRPr lang="zh-CN" altLang="en-US" sz="2800" dirty="0">
              <a:latin typeface="楷体_GB2312" panose="02010609030101010101" pitchFamily="49" charset="-122"/>
              <a:ea typeface="楷体_GB2312" panose="02010609030101010101" pitchFamily="49" charset="-122"/>
            </a:endParaRPr>
          </a:p>
          <a:p>
            <a:pPr>
              <a:lnSpc>
                <a:spcPct val="90000"/>
              </a:lnSpc>
            </a:pPr>
            <a:endParaRPr lang="zh-CN" altLang="en-US" b="0" dirty="0">
              <a:latin typeface="楷体_GB2312" pitchFamily="49" charset="-122"/>
              <a:ea typeface="楷体_GB2312" pitchFamily="49" charset="-122"/>
            </a:endParaRPr>
          </a:p>
          <a:p>
            <a:pPr>
              <a:lnSpc>
                <a:spcPct val="90000"/>
              </a:lnSpc>
              <a:buFont typeface="Wingdings" pitchFamily="2" charset="2"/>
              <a:buNone/>
            </a:pPr>
            <a:r>
              <a:rPr lang="zh-CN" altLang="en-US" sz="3600" dirty="0">
                <a:solidFill>
                  <a:srgbClr val="FFFF66"/>
                </a:solidFill>
                <a:latin typeface="黑体" pitchFamily="2" charset="-122"/>
              </a:rPr>
              <a:t>  </a:t>
            </a:r>
            <a:endParaRPr lang="zh-CN" altLang="en-US" sz="2800" b="0" dirty="0">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10307">
                                            <p:txEl>
                                              <p:pRg st="0" end="0"/>
                                            </p:txEl>
                                          </p:spTgt>
                                        </p:tgtEl>
                                        <p:attrNameLst>
                                          <p:attrName>style.visibility</p:attrName>
                                        </p:attrNameLst>
                                      </p:cBhvr>
                                      <p:to>
                                        <p:strVal val="visible"/>
                                      </p:to>
                                    </p:set>
                                    <p:animEffect transition="in" filter="wipe(up)">
                                      <p:cBhvr>
                                        <p:cTn id="7" dur="500"/>
                                        <p:tgtEl>
                                          <p:spTgt spid="6103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10307">
                                            <p:txEl>
                                              <p:pRg st="1" end="1"/>
                                            </p:txEl>
                                          </p:spTgt>
                                        </p:tgtEl>
                                        <p:attrNameLst>
                                          <p:attrName>style.visibility</p:attrName>
                                        </p:attrNameLst>
                                      </p:cBhvr>
                                      <p:to>
                                        <p:strVal val="visible"/>
                                      </p:to>
                                    </p:set>
                                    <p:animEffect transition="in" filter="wipe(up)">
                                      <p:cBhvr>
                                        <p:cTn id="12" dur="500"/>
                                        <p:tgtEl>
                                          <p:spTgt spid="61030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10307">
                                            <p:txEl>
                                              <p:pRg st="2" end="2"/>
                                            </p:txEl>
                                          </p:spTgt>
                                        </p:tgtEl>
                                        <p:attrNameLst>
                                          <p:attrName>style.visibility</p:attrName>
                                        </p:attrNameLst>
                                      </p:cBhvr>
                                      <p:to>
                                        <p:strVal val="visible"/>
                                      </p:to>
                                    </p:set>
                                    <p:animEffect transition="in" filter="wipe(up)">
                                      <p:cBhvr>
                                        <p:cTn id="17" dur="500"/>
                                        <p:tgtEl>
                                          <p:spTgt spid="61030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610307">
                                            <p:txEl>
                                              <p:pRg st="4" end="4"/>
                                            </p:txEl>
                                          </p:spTgt>
                                        </p:tgtEl>
                                        <p:attrNameLst>
                                          <p:attrName>style.visibility</p:attrName>
                                        </p:attrNameLst>
                                      </p:cBhvr>
                                      <p:to>
                                        <p:strVal val="visible"/>
                                      </p:to>
                                    </p:set>
                                    <p:animEffect transition="in" filter="wipe(up)">
                                      <p:cBhvr>
                                        <p:cTn id="22" dur="500"/>
                                        <p:tgtEl>
                                          <p:spTgt spid="61030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0307" grpId="0" build="p" autoUpdateAnimBg="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latin typeface="黑体" pitchFamily="2" charset="-122"/>
              </a:rPr>
              <a:t>6.机会促成法</a:t>
            </a:r>
            <a:endParaRPr lang="zh-CN" altLang="en-US" sz="2800" dirty="0"/>
          </a:p>
        </p:txBody>
      </p:sp>
      <p:sp>
        <p:nvSpPr>
          <p:cNvPr id="3" name="内容占位符 2"/>
          <p:cNvSpPr>
            <a:spLocks noGrp="1"/>
          </p:cNvSpPr>
          <p:nvPr>
            <p:ph idx="1"/>
          </p:nvPr>
        </p:nvSpPr>
        <p:spPr>
          <a:xfrm>
            <a:off x="539552" y="1628800"/>
            <a:ext cx="8147248" cy="4497363"/>
          </a:xfrm>
        </p:spPr>
        <p:txBody>
          <a:bodyPr/>
          <a:lstStyle/>
          <a:p>
            <a:pPr marL="90900" indent="0">
              <a:lnSpc>
                <a:spcPct val="150000"/>
              </a:lnSpc>
              <a:buNone/>
            </a:pPr>
            <a:r>
              <a:rPr lang="zh-CN" altLang="en-US" b="0" dirty="0" smtClean="0">
                <a:latin typeface="黑体" pitchFamily="2" charset="-122"/>
              </a:rPr>
              <a:t>利用顾客</a:t>
            </a:r>
            <a:r>
              <a:rPr lang="zh-CN" altLang="en-US" b="0" dirty="0" smtClean="0">
                <a:latin typeface="Arial"/>
              </a:rPr>
              <a:t>“</a:t>
            </a:r>
            <a:r>
              <a:rPr lang="zh-CN" altLang="en-US" b="0" dirty="0" smtClean="0">
                <a:latin typeface="黑体" pitchFamily="2" charset="-122"/>
              </a:rPr>
              <a:t>怕失良机</a:t>
            </a:r>
            <a:r>
              <a:rPr lang="zh-CN" altLang="en-US" b="0" dirty="0" smtClean="0">
                <a:latin typeface="Arial"/>
              </a:rPr>
              <a:t>”</a:t>
            </a:r>
            <a:r>
              <a:rPr lang="zh-CN" altLang="en-US" b="0" dirty="0" smtClean="0">
                <a:latin typeface="黑体" pitchFamily="2" charset="-122"/>
              </a:rPr>
              <a:t>的心理而促使其立即购买。</a:t>
            </a:r>
            <a:endParaRPr lang="en-US" altLang="zh-CN" dirty="0">
              <a:latin typeface="黑体" pitchFamily="2" charset="-122"/>
            </a:endParaRPr>
          </a:p>
          <a:p>
            <a:pPr>
              <a:lnSpc>
                <a:spcPct val="150000"/>
              </a:lnSpc>
            </a:pPr>
            <a:r>
              <a:rPr lang="zh-CN" altLang="en-US" b="0" dirty="0" smtClean="0"/>
              <a:t>优惠机会法：</a:t>
            </a:r>
            <a:r>
              <a:rPr lang="zh-CN" altLang="en-US" b="0" dirty="0" smtClean="0">
                <a:latin typeface="Arial"/>
                <a:ea typeface="楷体_GB2312" pitchFamily="49" charset="-122"/>
              </a:rPr>
              <a:t>“</a:t>
            </a:r>
            <a:r>
              <a:rPr lang="zh-CN" altLang="en-US" b="0" dirty="0" smtClean="0">
                <a:latin typeface="楷体_GB2312" pitchFamily="49" charset="-122"/>
                <a:ea typeface="楷体_GB2312" pitchFamily="49" charset="-122"/>
              </a:rPr>
              <a:t>节日促销价，优惠大甩卖。</a:t>
            </a:r>
            <a:r>
              <a:rPr lang="zh-CN" altLang="en-US" b="0" dirty="0" smtClean="0">
                <a:latin typeface="Arial"/>
                <a:ea typeface="楷体_GB2312" pitchFamily="49" charset="-122"/>
              </a:rPr>
              <a:t>”</a:t>
            </a:r>
            <a:endParaRPr lang="zh-CN" altLang="en-US" b="0" dirty="0" smtClean="0">
              <a:latin typeface="楷体_GB2312" pitchFamily="49" charset="-122"/>
              <a:ea typeface="楷体_GB2312" pitchFamily="49" charset="-122"/>
            </a:endParaRPr>
          </a:p>
          <a:p>
            <a:pPr>
              <a:lnSpc>
                <a:spcPct val="150000"/>
              </a:lnSpc>
            </a:pPr>
            <a:r>
              <a:rPr lang="zh-CN" altLang="en-US" b="0" dirty="0" smtClean="0"/>
              <a:t>有限度供应法：</a:t>
            </a:r>
            <a:r>
              <a:rPr lang="zh-CN" altLang="en-US" b="0" dirty="0" smtClean="0">
                <a:latin typeface="Arial"/>
                <a:ea typeface="楷体_GB2312" pitchFamily="49" charset="-122"/>
              </a:rPr>
              <a:t>“</a:t>
            </a:r>
            <a:r>
              <a:rPr lang="zh-CN" altLang="en-US" b="0" dirty="0" smtClean="0">
                <a:latin typeface="楷体_GB2312" pitchFamily="49" charset="-122"/>
                <a:ea typeface="楷体_GB2312" pitchFamily="49" charset="-122"/>
              </a:rPr>
              <a:t>存货有限，每人限购5件</a:t>
            </a:r>
            <a:r>
              <a:rPr lang="zh-CN" altLang="en-US" b="0" dirty="0" smtClean="0">
                <a:latin typeface="Arial"/>
                <a:ea typeface="楷体_GB2312" pitchFamily="49" charset="-122"/>
              </a:rPr>
              <a:t>”</a:t>
            </a:r>
            <a:endParaRPr lang="zh-CN" altLang="en-US" b="0" dirty="0" smtClean="0">
              <a:latin typeface="楷体_GB2312" pitchFamily="49" charset="-122"/>
              <a:ea typeface="楷体_GB2312" pitchFamily="49" charset="-122"/>
            </a:endParaRPr>
          </a:p>
          <a:p>
            <a:pPr>
              <a:lnSpc>
                <a:spcPct val="150000"/>
              </a:lnSpc>
            </a:pPr>
            <a:r>
              <a:rPr lang="zh-CN" altLang="en-US" b="0" dirty="0" smtClean="0"/>
              <a:t>最后机会法：</a:t>
            </a:r>
            <a:r>
              <a:rPr lang="zh-CN" altLang="en-US" b="0" dirty="0" smtClean="0">
                <a:latin typeface="Arial"/>
                <a:ea typeface="楷体_GB2312" pitchFamily="49" charset="-122"/>
              </a:rPr>
              <a:t>“</a:t>
            </a:r>
            <a:r>
              <a:rPr lang="zh-CN" altLang="en-US" b="0" dirty="0" smtClean="0">
                <a:latin typeface="楷体_GB2312" pitchFamily="49" charset="-122"/>
                <a:ea typeface="楷体_GB2312" pitchFamily="49" charset="-122"/>
              </a:rPr>
              <a:t>酬宾优惠最后一天。</a:t>
            </a:r>
            <a:r>
              <a:rPr lang="zh-CN" altLang="en-US" b="0" dirty="0" smtClean="0">
                <a:latin typeface="Arial"/>
                <a:ea typeface="楷体_GB2312" pitchFamily="49" charset="-122"/>
              </a:rPr>
              <a:t>”</a:t>
            </a:r>
            <a:endParaRPr lang="zh-CN" altLang="en-US" b="0" dirty="0" smtClean="0">
              <a:latin typeface="楷体_GB2312" pitchFamily="49" charset="-122"/>
              <a:ea typeface="楷体_GB2312" pitchFamily="49" charset="-122"/>
            </a:endParaRPr>
          </a:p>
          <a:p>
            <a:pPr>
              <a:lnSpc>
                <a:spcPct val="150000"/>
              </a:lnSpc>
            </a:pPr>
            <a:endParaRPr lang="zh-CN" alt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4509120"/>
            <a:ext cx="3321050" cy="2050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096838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2"/>
          <p:cNvSpPr>
            <a:spLocks noGrp="1" noChangeArrowheads="1"/>
          </p:cNvSpPr>
          <p:nvPr>
            <p:ph type="title"/>
          </p:nvPr>
        </p:nvSpPr>
        <p:spPr>
          <a:xfrm>
            <a:off x="467544" y="404664"/>
            <a:ext cx="8147248" cy="850106"/>
          </a:xfrm>
          <a:solidFill>
            <a:schemeClr val="accent5">
              <a:lumMod val="20000"/>
              <a:lumOff val="80000"/>
            </a:schemeClr>
          </a:solidFill>
        </p:spPr>
        <p:txBody>
          <a:bodyPr/>
          <a:lstStyle/>
          <a:p>
            <a:pPr algn="ctr"/>
            <a:r>
              <a:rPr lang="zh-CN" altLang="en-US" dirty="0"/>
              <a:t>第</a:t>
            </a:r>
            <a:r>
              <a:rPr lang="en-US" altLang="zh-CN" dirty="0"/>
              <a:t>12</a:t>
            </a:r>
            <a:r>
              <a:rPr lang="zh-CN" altLang="en-US" dirty="0"/>
              <a:t>章  推 销 管 理</a:t>
            </a:r>
          </a:p>
        </p:txBody>
      </p:sp>
      <p:sp>
        <p:nvSpPr>
          <p:cNvPr id="645123" name="Rectangle 3"/>
          <p:cNvSpPr>
            <a:spLocks noGrp="1" noChangeArrowheads="1"/>
          </p:cNvSpPr>
          <p:nvPr>
            <p:ph idx="1"/>
          </p:nvPr>
        </p:nvSpPr>
        <p:spPr>
          <a:xfrm>
            <a:off x="899592" y="1628800"/>
            <a:ext cx="7787208" cy="4641379"/>
          </a:xfrm>
        </p:spPr>
        <p:txBody>
          <a:bodyPr/>
          <a:lstStyle/>
          <a:p>
            <a:pPr>
              <a:buFont typeface="Wingdings" pitchFamily="2" charset="2"/>
              <a:buNone/>
            </a:pPr>
            <a:r>
              <a:rPr lang="zh-CN" altLang="en-US" sz="2800" b="0" dirty="0" smtClean="0"/>
              <a:t>本章纲要：</a:t>
            </a:r>
            <a:endParaRPr lang="en-US" altLang="zh-CN" sz="2800" b="0" dirty="0" smtClean="0"/>
          </a:p>
          <a:p>
            <a:r>
              <a:rPr lang="zh-CN" altLang="en-US" sz="2800" b="0" dirty="0" smtClean="0"/>
              <a:t>推销人员的招聘、选拔与培训</a:t>
            </a:r>
          </a:p>
          <a:p>
            <a:r>
              <a:rPr lang="zh-CN" altLang="en-US" sz="2800" b="0" dirty="0" smtClean="0"/>
              <a:t>推销人员的日常业务管理</a:t>
            </a:r>
          </a:p>
          <a:p>
            <a:r>
              <a:rPr lang="zh-CN" altLang="en-US" sz="2800" b="0" dirty="0" smtClean="0"/>
              <a:t>推销人员的绩效标准与考评方法</a:t>
            </a:r>
          </a:p>
          <a:p>
            <a:r>
              <a:rPr lang="zh-CN" altLang="en-US" sz="2800" b="0" dirty="0" smtClean="0"/>
              <a:t>推销人员的报酬制度与激励方法</a:t>
            </a:r>
          </a:p>
          <a:p>
            <a:r>
              <a:rPr lang="zh-CN" altLang="en-US" sz="2800" b="0" dirty="0" smtClean="0"/>
              <a:t>推销的组织结构、 规模设置及控制方式</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accent3">
              <a:lumMod val="20000"/>
              <a:lumOff val="80000"/>
            </a:schemeClr>
          </a:solidFill>
        </p:spPr>
        <p:txBody>
          <a:bodyPr/>
          <a:lstStyle/>
          <a:p>
            <a:r>
              <a:rPr lang="en-US" altLang="zh-CN" dirty="0" smtClean="0"/>
              <a:t>12.1</a:t>
            </a:r>
            <a:r>
              <a:rPr lang="zh-CN" altLang="en-US" dirty="0" smtClean="0"/>
              <a:t> 推销人员的招聘、选拔与培训</a:t>
            </a:r>
            <a:endParaRPr lang="zh-CN" altLang="en-US" dirty="0"/>
          </a:p>
        </p:txBody>
      </p:sp>
      <p:sp>
        <p:nvSpPr>
          <p:cNvPr id="3" name="内容占位符 2"/>
          <p:cNvSpPr>
            <a:spLocks noGrp="1"/>
          </p:cNvSpPr>
          <p:nvPr>
            <p:ph idx="1"/>
          </p:nvPr>
        </p:nvSpPr>
        <p:spPr>
          <a:xfrm>
            <a:off x="755576" y="1268760"/>
            <a:ext cx="7931224" cy="5400600"/>
          </a:xfrm>
        </p:spPr>
        <p:txBody>
          <a:bodyPr>
            <a:normAutofit fontScale="92500" lnSpcReduction="20000"/>
          </a:bodyPr>
          <a:lstStyle/>
          <a:p>
            <a:pPr marL="90900" indent="0">
              <a:lnSpc>
                <a:spcPct val="120000"/>
              </a:lnSpc>
              <a:buNone/>
            </a:pPr>
            <a:r>
              <a:rPr lang="en-US" altLang="zh-CN" sz="3100" b="1" dirty="0" smtClean="0">
                <a:solidFill>
                  <a:srgbClr val="660033"/>
                </a:solidFill>
              </a:rPr>
              <a:t>12.1.1</a:t>
            </a:r>
            <a:r>
              <a:rPr lang="zh-CN" altLang="en-US" sz="3100" b="1" dirty="0" smtClean="0">
                <a:solidFill>
                  <a:srgbClr val="660033"/>
                </a:solidFill>
              </a:rPr>
              <a:t>　</a:t>
            </a:r>
            <a:r>
              <a:rPr lang="zh-CN" altLang="zh-CN" sz="3100" b="1" dirty="0" smtClean="0">
                <a:solidFill>
                  <a:srgbClr val="660033"/>
                </a:solidFill>
              </a:rPr>
              <a:t>推销</a:t>
            </a:r>
            <a:r>
              <a:rPr lang="zh-CN" altLang="zh-CN" sz="3100" b="1" dirty="0">
                <a:solidFill>
                  <a:srgbClr val="660033"/>
                </a:solidFill>
              </a:rPr>
              <a:t>人员的招聘</a:t>
            </a:r>
          </a:p>
          <a:p>
            <a:pPr marL="90900" indent="0">
              <a:lnSpc>
                <a:spcPct val="120000"/>
              </a:lnSpc>
              <a:buNone/>
            </a:pPr>
            <a:r>
              <a:rPr lang="en-US" altLang="zh-CN" dirty="0">
                <a:solidFill>
                  <a:srgbClr val="0033CC"/>
                </a:solidFill>
              </a:rPr>
              <a:t>1.</a:t>
            </a:r>
            <a:r>
              <a:rPr lang="zh-CN" altLang="en-US" dirty="0">
                <a:solidFill>
                  <a:srgbClr val="0033CC"/>
                </a:solidFill>
              </a:rPr>
              <a:t>线上招聘渠道</a:t>
            </a:r>
          </a:p>
          <a:p>
            <a:pPr marL="490950" lvl="1" indent="0">
              <a:lnSpc>
                <a:spcPct val="120000"/>
              </a:lnSpc>
              <a:buNone/>
            </a:pPr>
            <a:r>
              <a:rPr lang="zh-CN" altLang="en-US" dirty="0"/>
              <a:t>（</a:t>
            </a:r>
            <a:r>
              <a:rPr lang="en-US" altLang="zh-CN" dirty="0"/>
              <a:t>1</a:t>
            </a:r>
            <a:r>
              <a:rPr lang="zh-CN" altLang="en-US" dirty="0"/>
              <a:t>）综合招聘平台</a:t>
            </a:r>
          </a:p>
          <a:p>
            <a:pPr marL="490950" lvl="1" indent="0">
              <a:lnSpc>
                <a:spcPct val="120000"/>
              </a:lnSpc>
              <a:buNone/>
            </a:pPr>
            <a:r>
              <a:rPr lang="zh-CN" altLang="en-US" dirty="0"/>
              <a:t>（</a:t>
            </a:r>
            <a:r>
              <a:rPr lang="en-US" altLang="zh-CN" dirty="0"/>
              <a:t>2</a:t>
            </a:r>
            <a:r>
              <a:rPr lang="zh-CN" altLang="en-US" dirty="0"/>
              <a:t>）垂直行业招聘网站</a:t>
            </a:r>
          </a:p>
          <a:p>
            <a:pPr marL="490950" lvl="1" indent="0">
              <a:lnSpc>
                <a:spcPct val="120000"/>
              </a:lnSpc>
              <a:buNone/>
            </a:pPr>
            <a:r>
              <a:rPr lang="zh-CN" altLang="en-US" dirty="0"/>
              <a:t>（</a:t>
            </a:r>
            <a:r>
              <a:rPr lang="en-US" altLang="zh-CN" dirty="0"/>
              <a:t>3</a:t>
            </a:r>
            <a:r>
              <a:rPr lang="zh-CN" altLang="en-US" dirty="0"/>
              <a:t>）社交媒体平台</a:t>
            </a:r>
          </a:p>
          <a:p>
            <a:pPr marL="490950" lvl="1" indent="0">
              <a:lnSpc>
                <a:spcPct val="120000"/>
              </a:lnSpc>
              <a:buNone/>
            </a:pPr>
            <a:r>
              <a:rPr lang="zh-CN" altLang="en-US" dirty="0"/>
              <a:t>（</a:t>
            </a:r>
            <a:r>
              <a:rPr lang="en-US" altLang="zh-CN" dirty="0"/>
              <a:t>4</a:t>
            </a:r>
            <a:r>
              <a:rPr lang="zh-CN" altLang="en-US" dirty="0"/>
              <a:t>）企业官网与公众号</a:t>
            </a:r>
          </a:p>
          <a:p>
            <a:pPr marL="90900" indent="0">
              <a:lnSpc>
                <a:spcPct val="120000"/>
              </a:lnSpc>
              <a:buNone/>
            </a:pPr>
            <a:r>
              <a:rPr lang="en-US" altLang="zh-CN" dirty="0">
                <a:solidFill>
                  <a:srgbClr val="0033CC"/>
                </a:solidFill>
              </a:rPr>
              <a:t>2.</a:t>
            </a:r>
            <a:r>
              <a:rPr lang="zh-CN" altLang="en-US" dirty="0">
                <a:solidFill>
                  <a:srgbClr val="0033CC"/>
                </a:solidFill>
              </a:rPr>
              <a:t>线下招聘渠道</a:t>
            </a:r>
          </a:p>
          <a:p>
            <a:pPr marL="490950" lvl="1" indent="0">
              <a:lnSpc>
                <a:spcPct val="120000"/>
              </a:lnSpc>
              <a:buNone/>
            </a:pPr>
            <a:r>
              <a:rPr lang="zh-CN" altLang="en-US" dirty="0"/>
              <a:t>（</a:t>
            </a:r>
            <a:r>
              <a:rPr lang="en-US" altLang="zh-CN" dirty="0"/>
              <a:t>1</a:t>
            </a:r>
            <a:r>
              <a:rPr lang="zh-CN" altLang="en-US" dirty="0"/>
              <a:t>）人才招聘会</a:t>
            </a:r>
          </a:p>
          <a:p>
            <a:pPr marL="490950" lvl="1" indent="0">
              <a:lnSpc>
                <a:spcPct val="120000"/>
              </a:lnSpc>
              <a:buNone/>
            </a:pPr>
            <a:r>
              <a:rPr lang="zh-CN" altLang="en-US" dirty="0"/>
              <a:t>（</a:t>
            </a:r>
            <a:r>
              <a:rPr lang="en-US" altLang="zh-CN" dirty="0"/>
              <a:t>2</a:t>
            </a:r>
            <a:r>
              <a:rPr lang="zh-CN" altLang="en-US" dirty="0"/>
              <a:t>）校园招聘</a:t>
            </a:r>
          </a:p>
          <a:p>
            <a:pPr marL="490950" lvl="1" indent="0">
              <a:lnSpc>
                <a:spcPct val="120000"/>
              </a:lnSpc>
              <a:buNone/>
            </a:pPr>
            <a:r>
              <a:rPr lang="zh-CN" altLang="en-US" dirty="0"/>
              <a:t>（</a:t>
            </a:r>
            <a:r>
              <a:rPr lang="en-US" altLang="zh-CN" dirty="0"/>
              <a:t>3</a:t>
            </a:r>
            <a:r>
              <a:rPr lang="zh-CN" altLang="en-US" dirty="0"/>
              <a:t>）劳务市场与职业介绍机构</a:t>
            </a:r>
          </a:p>
          <a:p>
            <a:pPr marL="90900" indent="0">
              <a:lnSpc>
                <a:spcPct val="120000"/>
              </a:lnSpc>
              <a:buNone/>
            </a:pPr>
            <a:r>
              <a:rPr lang="en-US" altLang="zh-CN" dirty="0">
                <a:solidFill>
                  <a:srgbClr val="0033CC"/>
                </a:solidFill>
              </a:rPr>
              <a:t>3.</a:t>
            </a:r>
            <a:r>
              <a:rPr lang="zh-CN" altLang="en-US" dirty="0">
                <a:solidFill>
                  <a:srgbClr val="0033CC"/>
                </a:solidFill>
              </a:rPr>
              <a:t>内部推荐与其他渠道</a:t>
            </a:r>
          </a:p>
          <a:p>
            <a:pPr marL="490950" lvl="1" indent="0">
              <a:lnSpc>
                <a:spcPct val="120000"/>
              </a:lnSpc>
              <a:buNone/>
            </a:pPr>
            <a:r>
              <a:rPr lang="zh-CN" altLang="en-US" dirty="0"/>
              <a:t>（</a:t>
            </a:r>
            <a:r>
              <a:rPr lang="en-US" altLang="zh-CN" dirty="0"/>
              <a:t>1</a:t>
            </a:r>
            <a:r>
              <a:rPr lang="zh-CN" altLang="en-US" dirty="0"/>
              <a:t>）内部推荐</a:t>
            </a:r>
          </a:p>
          <a:p>
            <a:pPr marL="490950" lvl="1" indent="0">
              <a:lnSpc>
                <a:spcPct val="120000"/>
              </a:lnSpc>
              <a:buNone/>
            </a:pPr>
            <a:r>
              <a:rPr lang="zh-CN" altLang="en-US" dirty="0"/>
              <a:t>（</a:t>
            </a:r>
            <a:r>
              <a:rPr lang="en-US" altLang="zh-CN" dirty="0"/>
              <a:t>2</a:t>
            </a:r>
            <a:r>
              <a:rPr lang="zh-CN" altLang="en-US" dirty="0"/>
              <a:t>）行业社群与</a:t>
            </a:r>
            <a:r>
              <a:rPr lang="zh-CN" altLang="en-US" dirty="0" smtClean="0"/>
              <a:t>论坛</a:t>
            </a:r>
            <a:endParaRPr lang="zh-CN" altLang="en-US" dirty="0"/>
          </a:p>
        </p:txBody>
      </p:sp>
    </p:spTree>
    <p:extLst>
      <p:ext uri="{BB962C8B-B14F-4D97-AF65-F5344CB8AC3E}">
        <p14:creationId xmlns:p14="http://schemas.microsoft.com/office/powerpoint/2010/main" val="310636013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1196752"/>
            <a:ext cx="8147248" cy="850106"/>
          </a:xfrm>
        </p:spPr>
        <p:txBody>
          <a:bodyPr>
            <a:normAutofit/>
          </a:bodyPr>
          <a:lstStyle/>
          <a:p>
            <a:r>
              <a:rPr lang="en-US" altLang="zh-CN" dirty="0" smtClean="0"/>
              <a:t>12.1.2</a:t>
            </a:r>
            <a:r>
              <a:rPr lang="zh-CN" altLang="en-US" dirty="0" smtClean="0"/>
              <a:t>　</a:t>
            </a:r>
            <a:r>
              <a:rPr lang="zh-CN" altLang="zh-CN" dirty="0" smtClean="0"/>
              <a:t>推销人员的选拔程序</a:t>
            </a:r>
            <a:endParaRPr lang="zh-CN" altLang="en-US" dirty="0"/>
          </a:p>
        </p:txBody>
      </p:sp>
      <p:graphicFrame>
        <p:nvGraphicFramePr>
          <p:cNvPr id="5" name="内容占位符 4"/>
          <p:cNvGraphicFramePr>
            <a:graphicFrameLocks noGrp="1"/>
          </p:cNvGraphicFramePr>
          <p:nvPr>
            <p:ph idx="1"/>
            <p:extLst>
              <p:ext uri="{D42A27DB-BD31-4B8C-83A1-F6EECF244321}">
                <p14:modId xmlns:p14="http://schemas.microsoft.com/office/powerpoint/2010/main" val="3774130174"/>
              </p:ext>
            </p:extLst>
          </p:nvPr>
        </p:nvGraphicFramePr>
        <p:xfrm>
          <a:off x="539552" y="1772816"/>
          <a:ext cx="7560840" cy="43533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3139767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7170" name="Rectangle 2"/>
          <p:cNvSpPr>
            <a:spLocks noGrp="1" noChangeArrowheads="1"/>
          </p:cNvSpPr>
          <p:nvPr>
            <p:ph type="title"/>
          </p:nvPr>
        </p:nvSpPr>
        <p:spPr>
          <a:xfrm>
            <a:off x="684213" y="404813"/>
            <a:ext cx="7772400" cy="1143000"/>
          </a:xfrm>
        </p:spPr>
        <p:txBody>
          <a:bodyPr>
            <a:normAutofit/>
          </a:bodyPr>
          <a:lstStyle/>
          <a:p>
            <a:r>
              <a:rPr lang="zh-CN" altLang="en-US" sz="3200" b="0" dirty="0" smtClean="0">
                <a:latin typeface="黑体" pitchFamily="2" charset="-122"/>
              </a:rPr>
              <a:t>链接：推销职位面试时的常见问题</a:t>
            </a:r>
            <a:endParaRPr lang="zh-CN" altLang="en-US" sz="3200" dirty="0"/>
          </a:p>
        </p:txBody>
      </p:sp>
      <p:sp>
        <p:nvSpPr>
          <p:cNvPr id="647171" name="Rectangle 3"/>
          <p:cNvSpPr>
            <a:spLocks noGrp="1" noChangeArrowheads="1"/>
          </p:cNvSpPr>
          <p:nvPr>
            <p:ph idx="1"/>
          </p:nvPr>
        </p:nvSpPr>
        <p:spPr>
          <a:xfrm>
            <a:off x="755576" y="1628800"/>
            <a:ext cx="7918450" cy="4616450"/>
          </a:xfrm>
        </p:spPr>
        <p:txBody>
          <a:bodyPr/>
          <a:lstStyle/>
          <a:p>
            <a:pPr>
              <a:lnSpc>
                <a:spcPct val="90000"/>
              </a:lnSpc>
            </a:pPr>
            <a:r>
              <a:rPr lang="zh-CN" altLang="en-US" sz="1800" b="0" dirty="0" smtClean="0">
                <a:latin typeface="楷体_GB2312" pitchFamily="49" charset="-122"/>
                <a:ea typeface="楷体_GB2312" pitchFamily="49" charset="-122"/>
              </a:rPr>
              <a:t>请</a:t>
            </a:r>
            <a:r>
              <a:rPr lang="zh-CN" altLang="en-US" sz="1800" b="0" dirty="0">
                <a:latin typeface="楷体_GB2312" pitchFamily="49" charset="-122"/>
                <a:ea typeface="楷体_GB2312" pitchFamily="49" charset="-122"/>
              </a:rPr>
              <a:t>自我介绍。</a:t>
            </a:r>
          </a:p>
          <a:p>
            <a:pPr>
              <a:lnSpc>
                <a:spcPct val="90000"/>
              </a:lnSpc>
            </a:pPr>
            <a:r>
              <a:rPr lang="zh-CN" altLang="en-US" sz="1800" b="0" dirty="0">
                <a:latin typeface="楷体_GB2312" pitchFamily="49" charset="-122"/>
                <a:ea typeface="楷体_GB2312" pitchFamily="49" charset="-122"/>
              </a:rPr>
              <a:t>按你的理解描述销售过程。</a:t>
            </a:r>
          </a:p>
          <a:p>
            <a:pPr>
              <a:lnSpc>
                <a:spcPct val="90000"/>
              </a:lnSpc>
            </a:pPr>
            <a:r>
              <a:rPr lang="zh-CN" altLang="en-US" sz="1800" b="0" dirty="0">
                <a:latin typeface="楷体_GB2312" pitchFamily="49" charset="-122"/>
                <a:ea typeface="楷体_GB2312" pitchFamily="49" charset="-122"/>
              </a:rPr>
              <a:t>你最近所读的有关销售或个人发展方面的书是什么？</a:t>
            </a:r>
          </a:p>
          <a:p>
            <a:pPr>
              <a:lnSpc>
                <a:spcPct val="90000"/>
              </a:lnSpc>
            </a:pPr>
            <a:r>
              <a:rPr lang="zh-CN" altLang="en-US" sz="1800" b="0" dirty="0">
                <a:latin typeface="楷体_GB2312" pitchFamily="49" charset="-122"/>
                <a:ea typeface="楷体_GB2312" pitchFamily="49" charset="-122"/>
              </a:rPr>
              <a:t>谈谈过去一年中你成交的最大一次销售。你是如何做成的？</a:t>
            </a:r>
          </a:p>
          <a:p>
            <a:pPr>
              <a:lnSpc>
                <a:spcPct val="90000"/>
              </a:lnSpc>
            </a:pPr>
            <a:r>
              <a:rPr lang="zh-CN" altLang="en-US" sz="1800" b="0" dirty="0">
                <a:latin typeface="楷体_GB2312" pitchFamily="49" charset="-122"/>
                <a:ea typeface="楷体_GB2312" pitchFamily="49" charset="-122"/>
              </a:rPr>
              <a:t>你最大的优势是什么？你最大的缺点是什么？</a:t>
            </a:r>
          </a:p>
          <a:p>
            <a:pPr>
              <a:lnSpc>
                <a:spcPct val="90000"/>
              </a:lnSpc>
            </a:pPr>
            <a:r>
              <a:rPr lang="zh-CN" altLang="en-US" sz="1800" b="0" dirty="0">
                <a:latin typeface="楷体_GB2312" pitchFamily="49" charset="-122"/>
                <a:ea typeface="楷体_GB2312" pitchFamily="49" charset="-122"/>
              </a:rPr>
              <a:t>你曾在工作中碰到的最棘手的问题是什么？你是怎样处理的？</a:t>
            </a:r>
          </a:p>
          <a:p>
            <a:pPr>
              <a:lnSpc>
                <a:spcPct val="90000"/>
              </a:lnSpc>
            </a:pPr>
            <a:r>
              <a:rPr lang="zh-CN" altLang="en-US" sz="1800" b="0" dirty="0">
                <a:latin typeface="楷体_GB2312" pitchFamily="49" charset="-122"/>
                <a:ea typeface="楷体_GB2312" pitchFamily="49" charset="-122"/>
              </a:rPr>
              <a:t>你认为目前（以前）的雇主怎么样？</a:t>
            </a:r>
          </a:p>
          <a:p>
            <a:pPr>
              <a:lnSpc>
                <a:spcPct val="90000"/>
              </a:lnSpc>
            </a:pPr>
            <a:r>
              <a:rPr lang="zh-CN" altLang="en-US" sz="1800" b="0" dirty="0">
                <a:latin typeface="楷体_GB2312" pitchFamily="49" charset="-122"/>
                <a:ea typeface="楷体_GB2312" pitchFamily="49" charset="-122"/>
              </a:rPr>
              <a:t>你对你最后一个雇主的最大贡献是什么？</a:t>
            </a:r>
          </a:p>
          <a:p>
            <a:pPr>
              <a:lnSpc>
                <a:spcPct val="90000"/>
              </a:lnSpc>
            </a:pPr>
            <a:r>
              <a:rPr lang="zh-CN" altLang="en-US" sz="1800" b="0" dirty="0">
                <a:latin typeface="楷体_GB2312" pitchFamily="49" charset="-122"/>
                <a:ea typeface="楷体_GB2312" pitchFamily="49" charset="-122"/>
              </a:rPr>
              <a:t>向我推销这只铅笔（烟灰缸、手机或灯炮）。</a:t>
            </a:r>
          </a:p>
          <a:p>
            <a:pPr>
              <a:lnSpc>
                <a:spcPct val="90000"/>
              </a:lnSpc>
            </a:pPr>
            <a:r>
              <a:rPr lang="zh-CN" altLang="en-US" sz="1800" b="0" dirty="0">
                <a:latin typeface="楷体_GB2312" pitchFamily="49" charset="-122"/>
                <a:ea typeface="楷体_GB2312" pitchFamily="49" charset="-122"/>
              </a:rPr>
              <a:t>我为什么要雇用你</a:t>
            </a:r>
            <a:r>
              <a:rPr lang="en-US" altLang="zh-CN" sz="1800" b="0" dirty="0">
                <a:latin typeface="楷体_GB2312" pitchFamily="49" charset="-122"/>
                <a:ea typeface="楷体_GB2312" pitchFamily="49" charset="-122"/>
              </a:rPr>
              <a:t>?</a:t>
            </a:r>
          </a:p>
          <a:p>
            <a:pPr>
              <a:lnSpc>
                <a:spcPct val="90000"/>
              </a:lnSpc>
            </a:pPr>
            <a:r>
              <a:rPr lang="zh-CN" altLang="en-US" sz="1800" b="0" dirty="0">
                <a:latin typeface="楷体_GB2312" pitchFamily="49" charset="-122"/>
                <a:ea typeface="楷体_GB2312" pitchFamily="49" charset="-122"/>
              </a:rPr>
              <a:t>为什么你离开目前的职位？</a:t>
            </a:r>
          </a:p>
          <a:p>
            <a:pPr>
              <a:lnSpc>
                <a:spcPct val="90000"/>
              </a:lnSpc>
            </a:pPr>
            <a:r>
              <a:rPr lang="zh-CN" altLang="en-US" sz="1800" b="0" dirty="0">
                <a:latin typeface="楷体_GB2312" pitchFamily="49" charset="-122"/>
                <a:ea typeface="楷体_GB2312" pitchFamily="49" charset="-122"/>
              </a:rPr>
              <a:t>你对销售这个职业有什么看法？</a:t>
            </a:r>
          </a:p>
          <a:p>
            <a:pPr>
              <a:lnSpc>
                <a:spcPct val="90000"/>
              </a:lnSpc>
            </a:pPr>
            <a:r>
              <a:rPr lang="zh-CN" altLang="en-US" sz="1800" b="0" dirty="0">
                <a:latin typeface="楷体_GB2312" pitchFamily="49" charset="-122"/>
                <a:ea typeface="楷体_GB2312" pitchFamily="49" charset="-122"/>
              </a:rPr>
              <a:t>你生活中发生的最重要的一件事是什么？还有没有其他的也很重要的事？</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8194" name="Rectangle 2"/>
          <p:cNvSpPr>
            <a:spLocks noGrp="1" noChangeArrowheads="1"/>
          </p:cNvSpPr>
          <p:nvPr>
            <p:ph type="title"/>
          </p:nvPr>
        </p:nvSpPr>
        <p:spPr>
          <a:xfrm>
            <a:off x="467544" y="404664"/>
            <a:ext cx="8147248" cy="850106"/>
          </a:xfrm>
        </p:spPr>
        <p:txBody>
          <a:bodyPr>
            <a:normAutofit/>
          </a:bodyPr>
          <a:lstStyle/>
          <a:p>
            <a:r>
              <a:rPr lang="en-US" altLang="zh-CN" sz="3200" dirty="0" smtClean="0"/>
              <a:t>12.1.3</a:t>
            </a:r>
            <a:r>
              <a:rPr lang="zh-CN" altLang="en-US" sz="3200" dirty="0" smtClean="0"/>
              <a:t> </a:t>
            </a:r>
            <a:r>
              <a:rPr lang="zh-CN" altLang="en-US" sz="3200" dirty="0"/>
              <a:t>推销人员的培训</a:t>
            </a:r>
          </a:p>
        </p:txBody>
      </p:sp>
      <p:sp>
        <p:nvSpPr>
          <p:cNvPr id="648195" name="Rectangle 3"/>
          <p:cNvSpPr>
            <a:spLocks noGrp="1" noChangeArrowheads="1"/>
          </p:cNvSpPr>
          <p:nvPr>
            <p:ph idx="1"/>
          </p:nvPr>
        </p:nvSpPr>
        <p:spPr>
          <a:xfrm>
            <a:off x="1043609" y="1700808"/>
            <a:ext cx="3312368" cy="3240360"/>
          </a:xfrm>
        </p:spPr>
        <p:txBody>
          <a:bodyPr>
            <a:normAutofit fontScale="92500" lnSpcReduction="10000"/>
          </a:bodyPr>
          <a:lstStyle/>
          <a:p>
            <a:pPr>
              <a:buFont typeface="Wingdings" pitchFamily="2" charset="2"/>
              <a:buNone/>
            </a:pPr>
            <a:r>
              <a:rPr lang="en-US" altLang="zh-CN" sz="2600" b="1" dirty="0" smtClean="0">
                <a:solidFill>
                  <a:srgbClr val="660033"/>
                </a:solidFill>
              </a:rPr>
              <a:t>1.</a:t>
            </a:r>
            <a:r>
              <a:rPr lang="zh-CN" altLang="en-US" sz="2600" b="1" dirty="0" smtClean="0">
                <a:solidFill>
                  <a:srgbClr val="660033"/>
                </a:solidFill>
              </a:rPr>
              <a:t>培训</a:t>
            </a:r>
            <a:r>
              <a:rPr lang="zh-CN" altLang="en-US" sz="2600" b="1" dirty="0">
                <a:solidFill>
                  <a:srgbClr val="660033"/>
                </a:solidFill>
              </a:rPr>
              <a:t>的内容</a:t>
            </a:r>
          </a:p>
          <a:p>
            <a:pPr lvl="1"/>
            <a:r>
              <a:rPr lang="zh-CN" altLang="en-US" sz="2000" b="0" dirty="0" smtClean="0">
                <a:latin typeface="楷体_GB2312" pitchFamily="49" charset="-122"/>
                <a:ea typeface="楷体_GB2312" pitchFamily="49" charset="-122"/>
              </a:rPr>
              <a:t>企业知识</a:t>
            </a:r>
            <a:endParaRPr lang="en-US" altLang="zh-CN" sz="2000" b="0" dirty="0" smtClean="0">
              <a:latin typeface="楷体_GB2312" pitchFamily="49" charset="-122"/>
              <a:ea typeface="楷体_GB2312" pitchFamily="49" charset="-122"/>
            </a:endParaRPr>
          </a:p>
          <a:p>
            <a:pPr lvl="1"/>
            <a:r>
              <a:rPr lang="zh-CN" altLang="en-US" sz="2000" dirty="0" smtClean="0">
                <a:latin typeface="楷体_GB2312" pitchFamily="49" charset="-122"/>
                <a:ea typeface="楷体_GB2312" pitchFamily="49" charset="-122"/>
              </a:rPr>
              <a:t>行业知识</a:t>
            </a:r>
            <a:endParaRPr lang="zh-CN" altLang="en-US" sz="2000" b="0" dirty="0">
              <a:latin typeface="楷体_GB2312" pitchFamily="49" charset="-122"/>
              <a:ea typeface="楷体_GB2312" pitchFamily="49" charset="-122"/>
            </a:endParaRPr>
          </a:p>
          <a:p>
            <a:pPr lvl="1"/>
            <a:r>
              <a:rPr lang="zh-CN" altLang="en-US" sz="2000" b="0" dirty="0" smtClean="0">
                <a:latin typeface="楷体_GB2312" pitchFamily="49" charset="-122"/>
                <a:ea typeface="楷体_GB2312" pitchFamily="49" charset="-122"/>
              </a:rPr>
              <a:t>产品</a:t>
            </a:r>
            <a:r>
              <a:rPr lang="zh-CN" altLang="en-US" sz="2000" b="0" dirty="0">
                <a:latin typeface="楷体_GB2312" pitchFamily="49" charset="-122"/>
                <a:ea typeface="楷体_GB2312" pitchFamily="49" charset="-122"/>
              </a:rPr>
              <a:t>知识</a:t>
            </a:r>
          </a:p>
          <a:p>
            <a:pPr lvl="1"/>
            <a:r>
              <a:rPr lang="zh-CN" altLang="en-US" sz="2000" b="0" dirty="0" smtClean="0">
                <a:latin typeface="楷体_GB2312" pitchFamily="49" charset="-122"/>
                <a:ea typeface="楷体_GB2312" pitchFamily="49" charset="-122"/>
              </a:rPr>
              <a:t>市场营销知识</a:t>
            </a:r>
            <a:endParaRPr lang="zh-CN" altLang="en-US" sz="2000" b="0" dirty="0">
              <a:latin typeface="楷体_GB2312" pitchFamily="49" charset="-122"/>
              <a:ea typeface="楷体_GB2312" pitchFamily="49" charset="-122"/>
            </a:endParaRPr>
          </a:p>
          <a:p>
            <a:pPr lvl="1"/>
            <a:r>
              <a:rPr lang="zh-CN" altLang="en-US" sz="2000" b="0" dirty="0" smtClean="0">
                <a:latin typeface="楷体_GB2312" pitchFamily="49" charset="-122"/>
                <a:ea typeface="楷体_GB2312" pitchFamily="49" charset="-122"/>
              </a:rPr>
              <a:t>心理</a:t>
            </a:r>
            <a:r>
              <a:rPr lang="zh-CN" altLang="en-US" sz="2000" b="0" dirty="0">
                <a:latin typeface="楷体_GB2312" pitchFamily="49" charset="-122"/>
                <a:ea typeface="楷体_GB2312" pitchFamily="49" charset="-122"/>
              </a:rPr>
              <a:t>方面的知识</a:t>
            </a:r>
          </a:p>
          <a:p>
            <a:pPr lvl="1"/>
            <a:r>
              <a:rPr lang="zh-CN" altLang="en-US" sz="2000" b="0" dirty="0" smtClean="0">
                <a:latin typeface="楷体_GB2312" pitchFamily="49" charset="-122"/>
                <a:ea typeface="楷体_GB2312" pitchFamily="49" charset="-122"/>
              </a:rPr>
              <a:t>推销知识</a:t>
            </a:r>
            <a:endParaRPr lang="en-US" altLang="zh-CN" sz="2000" b="0" dirty="0" smtClean="0">
              <a:latin typeface="楷体_GB2312" pitchFamily="49" charset="-122"/>
              <a:ea typeface="楷体_GB2312" pitchFamily="49" charset="-122"/>
            </a:endParaRPr>
          </a:p>
          <a:p>
            <a:pPr lvl="1"/>
            <a:r>
              <a:rPr lang="zh-CN" altLang="zh-CN" sz="2000" dirty="0">
                <a:latin typeface="楷体" panose="02010609060101010101" pitchFamily="49" charset="-122"/>
                <a:ea typeface="楷体" panose="02010609060101010101" pitchFamily="49" charset="-122"/>
              </a:rPr>
              <a:t>网络营销和数字化应用技术</a:t>
            </a:r>
            <a:endParaRPr lang="zh-CN" altLang="en-US" sz="2000" b="0" dirty="0">
              <a:latin typeface="楷体" panose="02010609060101010101" pitchFamily="49" charset="-122"/>
              <a:ea typeface="楷体" panose="02010609060101010101" pitchFamily="49" charset="-122"/>
            </a:endParaRPr>
          </a:p>
          <a:p>
            <a:pPr lvl="1"/>
            <a:r>
              <a:rPr lang="zh-CN" altLang="en-US" sz="2000" b="0" dirty="0" smtClean="0">
                <a:latin typeface="楷体_GB2312" pitchFamily="49" charset="-122"/>
                <a:ea typeface="楷体_GB2312" pitchFamily="49" charset="-122"/>
              </a:rPr>
              <a:t>其它知识</a:t>
            </a:r>
            <a:endParaRPr lang="zh-CN" altLang="en-US" sz="2000" b="0" dirty="0">
              <a:latin typeface="楷体_GB2312" pitchFamily="49" charset="-122"/>
              <a:ea typeface="楷体_GB2312" pitchFamily="49" charset="-122"/>
            </a:endParaRPr>
          </a:p>
        </p:txBody>
      </p:sp>
      <p:pic>
        <p:nvPicPr>
          <p:cNvPr id="6481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8224" y="4725144"/>
            <a:ext cx="2426023" cy="2044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矩形 1"/>
          <p:cNvSpPr/>
          <p:nvPr/>
        </p:nvSpPr>
        <p:spPr>
          <a:xfrm>
            <a:off x="5348713" y="1628800"/>
            <a:ext cx="3096344" cy="3170099"/>
          </a:xfrm>
          <a:prstGeom prst="rect">
            <a:avLst/>
          </a:prstGeom>
        </p:spPr>
        <p:txBody>
          <a:bodyPr wrap="square">
            <a:spAutoFit/>
          </a:bodyPr>
          <a:lstStyle/>
          <a:p>
            <a:pPr marL="342900" lvl="0" indent="-252000" algn="l" eaLnBrk="1" fontAlgn="auto" hangingPunct="1">
              <a:lnSpc>
                <a:spcPct val="150000"/>
              </a:lnSpc>
              <a:spcAft>
                <a:spcPts val="0"/>
              </a:spcAft>
              <a:buClr>
                <a:srgbClr val="C00000"/>
              </a:buClr>
              <a:buSzPct val="112000"/>
            </a:pPr>
            <a:r>
              <a:rPr lang="en-US" altLang="zh-CN" sz="2400" b="1" dirty="0">
                <a:solidFill>
                  <a:srgbClr val="660033"/>
                </a:solidFill>
                <a:latin typeface="微软雅黑" pitchFamily="34" charset="-122"/>
                <a:ea typeface="微软雅黑" pitchFamily="34" charset="-122"/>
              </a:rPr>
              <a:t>2.</a:t>
            </a:r>
            <a:r>
              <a:rPr lang="zh-CN" altLang="en-US" sz="2400" b="1" dirty="0">
                <a:solidFill>
                  <a:srgbClr val="660033"/>
                </a:solidFill>
                <a:latin typeface="微软雅黑" pitchFamily="34" charset="-122"/>
                <a:ea typeface="微软雅黑" pitchFamily="34" charset="-122"/>
              </a:rPr>
              <a:t>培训方法</a:t>
            </a:r>
          </a:p>
          <a:p>
            <a:pPr marL="800100" lvl="1" indent="-288000" algn="l">
              <a:lnSpc>
                <a:spcPct val="150000"/>
              </a:lnSpc>
              <a:buFont typeface="Arial" panose="020B0604020202020204" pitchFamily="34" charset="0"/>
              <a:buChar char="•"/>
            </a:pPr>
            <a:r>
              <a:rPr lang="zh-CN" altLang="zh-CN" sz="2000" dirty="0" smtClean="0">
                <a:solidFill>
                  <a:schemeClr val="tx1"/>
                </a:solidFill>
                <a:latin typeface="楷体" panose="02010609060101010101" pitchFamily="49" charset="-122"/>
                <a:ea typeface="楷体" panose="02010609060101010101" pitchFamily="49" charset="-122"/>
              </a:rPr>
              <a:t>课堂</a:t>
            </a:r>
            <a:r>
              <a:rPr lang="zh-CN" altLang="zh-CN" sz="2000" dirty="0">
                <a:solidFill>
                  <a:schemeClr val="tx1"/>
                </a:solidFill>
                <a:latin typeface="楷体" panose="02010609060101010101" pitchFamily="49" charset="-122"/>
                <a:ea typeface="楷体" panose="02010609060101010101" pitchFamily="49" charset="-122"/>
              </a:rPr>
              <a:t>讲授法</a:t>
            </a:r>
          </a:p>
          <a:p>
            <a:pPr marL="800100" lvl="1" indent="-288000" algn="l">
              <a:lnSpc>
                <a:spcPct val="150000"/>
              </a:lnSpc>
              <a:buFont typeface="Arial" panose="020B0604020202020204" pitchFamily="34" charset="0"/>
              <a:buChar char="•"/>
            </a:pPr>
            <a:r>
              <a:rPr lang="zh-CN" altLang="zh-CN" sz="2000" dirty="0" smtClean="0">
                <a:solidFill>
                  <a:schemeClr val="tx1"/>
                </a:solidFill>
                <a:latin typeface="楷体" panose="02010609060101010101" pitchFamily="49" charset="-122"/>
                <a:ea typeface="楷体" panose="02010609060101010101" pitchFamily="49" charset="-122"/>
              </a:rPr>
              <a:t>案例</a:t>
            </a:r>
            <a:r>
              <a:rPr lang="zh-CN" altLang="zh-CN" sz="2000" dirty="0">
                <a:solidFill>
                  <a:schemeClr val="tx1"/>
                </a:solidFill>
                <a:latin typeface="楷体" panose="02010609060101010101" pitchFamily="49" charset="-122"/>
                <a:ea typeface="楷体" panose="02010609060101010101" pitchFamily="49" charset="-122"/>
              </a:rPr>
              <a:t>分析法</a:t>
            </a:r>
          </a:p>
          <a:p>
            <a:pPr marL="800100" lvl="1" indent="-288000" algn="l">
              <a:lnSpc>
                <a:spcPct val="150000"/>
              </a:lnSpc>
              <a:buFont typeface="Arial" panose="020B0604020202020204" pitchFamily="34" charset="0"/>
              <a:buChar char="•"/>
            </a:pPr>
            <a:r>
              <a:rPr lang="zh-CN" altLang="zh-CN" sz="2000" dirty="0" smtClean="0">
                <a:solidFill>
                  <a:schemeClr val="tx1"/>
                </a:solidFill>
                <a:latin typeface="楷体" panose="02010609060101010101" pitchFamily="49" charset="-122"/>
                <a:ea typeface="楷体" panose="02010609060101010101" pitchFamily="49" charset="-122"/>
              </a:rPr>
              <a:t>角色扮演</a:t>
            </a:r>
            <a:r>
              <a:rPr lang="zh-CN" altLang="zh-CN" sz="2000" dirty="0">
                <a:solidFill>
                  <a:schemeClr val="tx1"/>
                </a:solidFill>
                <a:latin typeface="楷体" panose="02010609060101010101" pitchFamily="49" charset="-122"/>
                <a:ea typeface="楷体" panose="02010609060101010101" pitchFamily="49" charset="-122"/>
              </a:rPr>
              <a:t>法</a:t>
            </a:r>
          </a:p>
          <a:p>
            <a:pPr marL="800100" lvl="1" indent="-288000" algn="l">
              <a:lnSpc>
                <a:spcPct val="150000"/>
              </a:lnSpc>
              <a:buFont typeface="Arial" panose="020B0604020202020204" pitchFamily="34" charset="0"/>
              <a:buChar char="•"/>
            </a:pPr>
            <a:r>
              <a:rPr lang="zh-CN" altLang="zh-CN" sz="2000" dirty="0" smtClean="0">
                <a:solidFill>
                  <a:schemeClr val="tx1"/>
                </a:solidFill>
                <a:latin typeface="楷体" panose="02010609060101010101" pitchFamily="49" charset="-122"/>
                <a:ea typeface="楷体" panose="02010609060101010101" pitchFamily="49" charset="-122"/>
              </a:rPr>
              <a:t>线</a:t>
            </a:r>
            <a:r>
              <a:rPr lang="zh-CN" altLang="zh-CN" sz="2000" dirty="0">
                <a:solidFill>
                  <a:schemeClr val="tx1"/>
                </a:solidFill>
                <a:latin typeface="楷体" panose="02010609060101010101" pitchFamily="49" charset="-122"/>
                <a:ea typeface="楷体" panose="02010609060101010101" pitchFamily="49" charset="-122"/>
              </a:rPr>
              <a:t>上学习法</a:t>
            </a:r>
          </a:p>
          <a:p>
            <a:pPr marL="800100" lvl="1" indent="-288000" algn="l">
              <a:lnSpc>
                <a:spcPct val="150000"/>
              </a:lnSpc>
              <a:buFont typeface="Arial" panose="020B0604020202020204" pitchFamily="34" charset="0"/>
              <a:buChar char="•"/>
            </a:pPr>
            <a:r>
              <a:rPr lang="zh-CN" altLang="zh-CN" sz="2000" dirty="0" smtClean="0">
                <a:solidFill>
                  <a:schemeClr val="tx1"/>
                </a:solidFill>
                <a:latin typeface="楷体" panose="02010609060101010101" pitchFamily="49" charset="-122"/>
                <a:ea typeface="楷体" panose="02010609060101010101" pitchFamily="49" charset="-122"/>
              </a:rPr>
              <a:t>导师</a:t>
            </a:r>
            <a:r>
              <a:rPr lang="zh-CN" altLang="zh-CN" sz="2000" dirty="0">
                <a:solidFill>
                  <a:schemeClr val="tx1"/>
                </a:solidFill>
                <a:latin typeface="楷体" panose="02010609060101010101" pitchFamily="49" charset="-122"/>
                <a:ea typeface="楷体" panose="02010609060101010101" pitchFamily="49" charset="-122"/>
              </a:rPr>
              <a:t>带徒法</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412776"/>
            <a:ext cx="8147248" cy="850106"/>
          </a:xfrm>
        </p:spPr>
        <p:txBody>
          <a:bodyPr>
            <a:normAutofit/>
          </a:bodyPr>
          <a:lstStyle/>
          <a:p>
            <a:r>
              <a:rPr lang="en-US" altLang="zh-CN" sz="3200" dirty="0" smtClean="0"/>
              <a:t>12.2.1</a:t>
            </a:r>
            <a:r>
              <a:rPr lang="zh-CN" altLang="en-US" sz="3200" dirty="0" smtClean="0"/>
              <a:t>　</a:t>
            </a:r>
            <a:r>
              <a:rPr lang="zh-CN" altLang="zh-CN" sz="3200" dirty="0" smtClean="0"/>
              <a:t>推销业务管理</a:t>
            </a:r>
            <a:endParaRPr lang="zh-CN" altLang="en-US" sz="3200" dirty="0"/>
          </a:p>
        </p:txBody>
      </p:sp>
      <p:graphicFrame>
        <p:nvGraphicFramePr>
          <p:cNvPr id="5" name="内容占位符 4"/>
          <p:cNvGraphicFramePr>
            <a:graphicFrameLocks noGrp="1"/>
          </p:cNvGraphicFramePr>
          <p:nvPr>
            <p:ph idx="1"/>
            <p:extLst>
              <p:ext uri="{D42A27DB-BD31-4B8C-83A1-F6EECF244321}">
                <p14:modId xmlns:p14="http://schemas.microsoft.com/office/powerpoint/2010/main" val="2697814035"/>
              </p:ext>
            </p:extLst>
          </p:nvPr>
        </p:nvGraphicFramePr>
        <p:xfrm>
          <a:off x="1146448" y="2276872"/>
          <a:ext cx="6768752" cy="38884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2"/>
          <p:cNvSpPr txBox="1">
            <a:spLocks noChangeArrowheads="1"/>
          </p:cNvSpPr>
          <p:nvPr/>
        </p:nvSpPr>
        <p:spPr>
          <a:xfrm>
            <a:off x="457200" y="274638"/>
            <a:ext cx="8147248" cy="850106"/>
          </a:xfrm>
          <a:prstGeom prst="rect">
            <a:avLst/>
          </a:prstGeom>
          <a:solidFill>
            <a:schemeClr val="accent3">
              <a:lumMod val="20000"/>
              <a:lumOff val="80000"/>
            </a:schemeClr>
          </a:solidFill>
        </p:spPr>
        <p:txBody>
          <a:bodyPr vert="horz" lIns="91440" tIns="45720" rIns="91440" bIns="45720" rtlCol="0" anchor="ctr">
            <a:normAutofit/>
          </a:bodyPr>
          <a:lstStyle>
            <a:lvl1pPr algn="ctr" defTabSz="914400" rtl="0" eaLnBrk="1" latinLnBrk="0" hangingPunct="1">
              <a:spcBef>
                <a:spcPct val="0"/>
              </a:spcBef>
              <a:buNone/>
              <a:defRPr sz="3600" b="1" kern="1200">
                <a:solidFill>
                  <a:srgbClr val="660033"/>
                </a:solidFill>
                <a:latin typeface="微软雅黑" pitchFamily="34" charset="-122"/>
                <a:ea typeface="微软雅黑" pitchFamily="34" charset="-122"/>
                <a:cs typeface="+mj-cs"/>
              </a:defRPr>
            </a:lvl1pPr>
          </a:lstStyle>
          <a:p>
            <a:r>
              <a:rPr lang="en-US" altLang="zh-CN" smtClean="0"/>
              <a:t>12.2 </a:t>
            </a:r>
            <a:r>
              <a:rPr lang="zh-CN" altLang="en-US" smtClean="0"/>
              <a:t>推销人员的考核与激励</a:t>
            </a:r>
            <a:endParaRPr lang="zh-CN" altLang="en-US" dirty="0"/>
          </a:p>
        </p:txBody>
      </p:sp>
    </p:spTree>
    <p:extLst>
      <p:ext uri="{BB962C8B-B14F-4D97-AF65-F5344CB8AC3E}">
        <p14:creationId xmlns:p14="http://schemas.microsoft.com/office/powerpoint/2010/main" val="115782031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t>12.2.2</a:t>
            </a:r>
            <a:r>
              <a:rPr lang="zh-CN" altLang="en-US" sz="3200" dirty="0" smtClean="0"/>
              <a:t>　推销人员的绩效考核</a:t>
            </a:r>
            <a:endParaRPr lang="zh-CN" altLang="en-US" sz="3200" dirty="0"/>
          </a:p>
        </p:txBody>
      </p:sp>
      <p:sp>
        <p:nvSpPr>
          <p:cNvPr id="3" name="内容占位符 2"/>
          <p:cNvSpPr>
            <a:spLocks noGrp="1"/>
          </p:cNvSpPr>
          <p:nvPr>
            <p:ph idx="1"/>
          </p:nvPr>
        </p:nvSpPr>
        <p:spPr>
          <a:xfrm>
            <a:off x="827584" y="1268760"/>
            <a:ext cx="5976664" cy="5085631"/>
          </a:xfrm>
        </p:spPr>
        <p:txBody>
          <a:bodyPr>
            <a:normAutofit/>
          </a:bodyPr>
          <a:lstStyle/>
          <a:p>
            <a:pPr marL="90900" indent="0">
              <a:buNone/>
            </a:pPr>
            <a:r>
              <a:rPr lang="zh-CN" altLang="en-US" dirty="0" smtClean="0"/>
              <a:t>１</a:t>
            </a:r>
            <a:r>
              <a:rPr lang="en-US" altLang="zh-CN" dirty="0" smtClean="0"/>
              <a:t>.</a:t>
            </a:r>
            <a:r>
              <a:rPr lang="zh-CN" altLang="en-US" dirty="0" smtClean="0"/>
              <a:t> 推销人员考核的必要性</a:t>
            </a:r>
            <a:endParaRPr lang="en-US" altLang="zh-CN" dirty="0" smtClean="0"/>
          </a:p>
          <a:p>
            <a:pPr marL="90900" indent="0">
              <a:buNone/>
            </a:pPr>
            <a:r>
              <a:rPr lang="zh-CN" altLang="en-US" dirty="0" smtClean="0"/>
              <a:t>２</a:t>
            </a:r>
            <a:r>
              <a:rPr lang="en-US" altLang="zh-CN" dirty="0" smtClean="0"/>
              <a:t>.</a:t>
            </a:r>
            <a:r>
              <a:rPr lang="zh-CN" altLang="en-US" dirty="0" smtClean="0"/>
              <a:t>绩效考核的内容</a:t>
            </a:r>
            <a:endParaRPr lang="en-US" altLang="zh-CN" dirty="0" smtClean="0"/>
          </a:p>
          <a:p>
            <a:pPr lvl="1"/>
            <a:r>
              <a:rPr lang="zh-CN" altLang="en-US" dirty="0" smtClean="0"/>
              <a:t>推销业绩考核</a:t>
            </a:r>
            <a:endParaRPr lang="en-US" altLang="zh-CN" dirty="0" smtClean="0"/>
          </a:p>
          <a:p>
            <a:pPr lvl="1"/>
            <a:r>
              <a:rPr lang="zh-CN" altLang="en-US" dirty="0" smtClean="0"/>
              <a:t>客情关系能力考核</a:t>
            </a:r>
            <a:endParaRPr lang="en-US" altLang="zh-CN" dirty="0" smtClean="0"/>
          </a:p>
          <a:p>
            <a:pPr lvl="1"/>
            <a:r>
              <a:rPr lang="zh-CN" altLang="en-US" dirty="0" smtClean="0"/>
              <a:t>专业知识及能力考核</a:t>
            </a:r>
            <a:endParaRPr lang="en-US" altLang="zh-CN" dirty="0" smtClean="0"/>
          </a:p>
          <a:p>
            <a:pPr lvl="1"/>
            <a:r>
              <a:rPr lang="zh-CN" altLang="en-US" dirty="0" smtClean="0"/>
              <a:t>团队协作能力考核</a:t>
            </a:r>
            <a:endParaRPr lang="en-US" altLang="zh-CN" dirty="0" smtClean="0"/>
          </a:p>
          <a:p>
            <a:pPr lvl="1"/>
            <a:r>
              <a:rPr lang="zh-CN" altLang="en-US" dirty="0" smtClean="0"/>
              <a:t>其他考核</a:t>
            </a:r>
            <a:endParaRPr lang="en-US" altLang="zh-CN" dirty="0" smtClean="0"/>
          </a:p>
          <a:p>
            <a:pPr marL="90900" indent="0">
              <a:buNone/>
            </a:pPr>
            <a:r>
              <a:rPr lang="zh-CN" altLang="en-US" dirty="0" smtClean="0"/>
              <a:t>３</a:t>
            </a:r>
            <a:r>
              <a:rPr lang="en-US" altLang="zh-CN" dirty="0" smtClean="0"/>
              <a:t>.</a:t>
            </a:r>
            <a:r>
              <a:rPr lang="zh-CN" altLang="en-US" dirty="0" smtClean="0"/>
              <a:t>绩效考核的方法</a:t>
            </a:r>
            <a:endParaRPr lang="en-US" altLang="zh-CN" dirty="0" smtClean="0"/>
          </a:p>
          <a:p>
            <a:pPr lvl="1"/>
            <a:r>
              <a:rPr lang="zh-CN" altLang="en-US" dirty="0" smtClean="0"/>
              <a:t>横向比较法</a:t>
            </a:r>
            <a:endParaRPr lang="en-US" altLang="zh-CN" dirty="0" smtClean="0"/>
          </a:p>
          <a:p>
            <a:pPr lvl="1"/>
            <a:r>
              <a:rPr lang="zh-CN" altLang="en-US" dirty="0" smtClean="0"/>
              <a:t>纵向比较法</a:t>
            </a:r>
            <a:endParaRPr lang="en-US" altLang="zh-CN" dirty="0" smtClean="0"/>
          </a:p>
          <a:p>
            <a:pPr lvl="1"/>
            <a:r>
              <a:rPr lang="zh-CN" altLang="en-US" dirty="0" smtClean="0"/>
              <a:t>指标考核法</a:t>
            </a:r>
            <a:endParaRPr lang="zh-CN" altLang="en-US" dirty="0"/>
          </a:p>
        </p:txBody>
      </p:sp>
      <p:pic>
        <p:nvPicPr>
          <p:cNvPr id="67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20" y="4005064"/>
            <a:ext cx="3317429" cy="2349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636134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10" name="Rectangle 2"/>
          <p:cNvSpPr>
            <a:spLocks noGrp="1" noChangeArrowheads="1"/>
          </p:cNvSpPr>
          <p:nvPr>
            <p:ph type="title"/>
          </p:nvPr>
        </p:nvSpPr>
        <p:spPr/>
        <p:txBody>
          <a:bodyPr/>
          <a:lstStyle/>
          <a:p>
            <a:r>
              <a:rPr lang="zh-CN" altLang="en-US"/>
              <a:t>推销的定义</a:t>
            </a:r>
          </a:p>
        </p:txBody>
      </p:sp>
      <p:sp>
        <p:nvSpPr>
          <p:cNvPr id="478211" name="Rectangle 3"/>
          <p:cNvSpPr>
            <a:spLocks noGrp="1" noChangeArrowheads="1"/>
          </p:cNvSpPr>
          <p:nvPr>
            <p:ph idx="1"/>
          </p:nvPr>
        </p:nvSpPr>
        <p:spPr>
          <a:xfrm>
            <a:off x="683568" y="1556792"/>
            <a:ext cx="8001000" cy="4848200"/>
          </a:xfrm>
        </p:spPr>
        <p:txBody>
          <a:bodyPr/>
          <a:lstStyle/>
          <a:p>
            <a:pPr>
              <a:lnSpc>
                <a:spcPct val="120000"/>
              </a:lnSpc>
            </a:pPr>
            <a:r>
              <a:rPr lang="zh-CN" altLang="en-US" sz="2400" dirty="0">
                <a:ea typeface="宋体" charset="-122"/>
              </a:rPr>
              <a:t>推销是指推销人员确认、激活和满足顾客需求，并达到买卖双方长期的、互惠互利的目标的活动过程。</a:t>
            </a:r>
          </a:p>
          <a:p>
            <a:pPr>
              <a:lnSpc>
                <a:spcPct val="120000"/>
              </a:lnSpc>
            </a:pPr>
            <a:r>
              <a:rPr lang="zh-CN" altLang="en-US" sz="2400" dirty="0">
                <a:ea typeface="宋体" charset="-122"/>
              </a:rPr>
              <a:t>是指向可能购买者进行说明，帮助对方认识产品，使其通过购买获得需求上的满足，从而实现产品转移的过程。</a:t>
            </a:r>
          </a:p>
          <a:p>
            <a:pPr>
              <a:lnSpc>
                <a:spcPct val="120000"/>
              </a:lnSpc>
            </a:pPr>
            <a:r>
              <a:rPr lang="zh-CN" altLang="en-US" sz="2400" dirty="0">
                <a:ea typeface="宋体" charset="-122"/>
              </a:rPr>
              <a:t>指卖者用来影响买者决策的人际间的诱导过程</a:t>
            </a:r>
            <a:r>
              <a:rPr lang="zh-CN" altLang="en-US" dirty="0"/>
              <a:t>。</a:t>
            </a:r>
          </a:p>
          <a:p>
            <a:pPr>
              <a:lnSpc>
                <a:spcPct val="120000"/>
              </a:lnSpc>
            </a:pPr>
            <a:r>
              <a:rPr lang="zh-CN" altLang="en-US" b="1" dirty="0">
                <a:ea typeface="宋体" charset="-122"/>
              </a:rPr>
              <a:t>企业推销人员说服和诱导潜在顾客购买某项商品或</a:t>
            </a:r>
            <a:r>
              <a:rPr lang="zh-CN" altLang="en-US" b="1" dirty="0" smtClean="0">
                <a:ea typeface="宋体" charset="-122"/>
              </a:rPr>
              <a:t>服务</a:t>
            </a:r>
            <a:r>
              <a:rPr lang="zh-CN" altLang="en-US" b="1" dirty="0">
                <a:ea typeface="宋体" charset="-122"/>
              </a:rPr>
              <a:t>，从而满足顾客需求并实现双方互惠互利目标的活动</a:t>
            </a:r>
            <a:r>
              <a:rPr lang="zh-CN" altLang="en-US" b="1" dirty="0" smtClean="0">
                <a:ea typeface="宋体" charset="-122"/>
              </a:rPr>
              <a:t>过程 </a:t>
            </a:r>
            <a:r>
              <a:rPr lang="zh-CN" altLang="en-US" b="1" dirty="0">
                <a:ea typeface="宋体" charset="-122"/>
              </a:rPr>
              <a:t>。</a:t>
            </a:r>
            <a:endParaRPr lang="zh-CN" altLang="en-US" sz="2400" b="1" dirty="0">
              <a:ea typeface="宋体" charset="-122"/>
            </a:endParaRPr>
          </a:p>
          <a:p>
            <a:pPr>
              <a:lnSpc>
                <a:spcPct val="120000"/>
              </a:lnSpc>
              <a:buFont typeface="Wingdings" pitchFamily="2" charset="2"/>
              <a:buNone/>
            </a:pPr>
            <a:r>
              <a:rPr lang="zh-CN" altLang="en-US" dirty="0">
                <a:solidFill>
                  <a:schemeClr val="hlink"/>
                </a:solidFill>
                <a:ea typeface="楷体_GB2312" pitchFamily="49" charset="-122"/>
              </a:rPr>
              <a:t>比较一下，哪个定义更合适？</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290" name="Rectangle 2"/>
          <p:cNvSpPr>
            <a:spLocks noGrp="1" noChangeArrowheads="1"/>
          </p:cNvSpPr>
          <p:nvPr>
            <p:ph type="title"/>
          </p:nvPr>
        </p:nvSpPr>
        <p:spPr/>
        <p:txBody>
          <a:bodyPr>
            <a:normAutofit/>
          </a:bodyPr>
          <a:lstStyle/>
          <a:p>
            <a:r>
              <a:rPr lang="en-US" altLang="zh-CN" sz="3200" dirty="0" smtClean="0"/>
              <a:t>12.2.3</a:t>
            </a:r>
            <a:r>
              <a:rPr lang="zh-CN" altLang="en-US" sz="3200" dirty="0" smtClean="0"/>
              <a:t>　推销</a:t>
            </a:r>
            <a:r>
              <a:rPr lang="zh-CN" altLang="en-US" sz="3200" dirty="0"/>
              <a:t>人员的报酬制度</a:t>
            </a:r>
          </a:p>
        </p:txBody>
      </p:sp>
      <p:graphicFrame>
        <p:nvGraphicFramePr>
          <p:cNvPr id="2" name="内容占位符 1"/>
          <p:cNvGraphicFramePr>
            <a:graphicFrameLocks noGrp="1"/>
          </p:cNvGraphicFramePr>
          <p:nvPr>
            <p:ph idx="1"/>
            <p:extLst>
              <p:ext uri="{D42A27DB-BD31-4B8C-83A1-F6EECF244321}">
                <p14:modId xmlns:p14="http://schemas.microsoft.com/office/powerpoint/2010/main" val="1189343954"/>
              </p:ext>
            </p:extLst>
          </p:nvPr>
        </p:nvGraphicFramePr>
        <p:xfrm>
          <a:off x="683568" y="1340768"/>
          <a:ext cx="7776864" cy="48245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12.2.4</a:t>
            </a:r>
            <a:r>
              <a:rPr lang="zh-CN" altLang="en-US" dirty="0" smtClean="0"/>
              <a:t>　推销</a:t>
            </a:r>
            <a:r>
              <a:rPr lang="zh-CN" altLang="en-US" dirty="0"/>
              <a:t>人员的激励</a:t>
            </a:r>
          </a:p>
        </p:txBody>
      </p:sp>
      <p:graphicFrame>
        <p:nvGraphicFramePr>
          <p:cNvPr id="4" name="内容占位符 3"/>
          <p:cNvGraphicFramePr>
            <a:graphicFrameLocks noGrp="1"/>
          </p:cNvGraphicFramePr>
          <p:nvPr>
            <p:ph idx="1"/>
            <p:extLst>
              <p:ext uri="{D42A27DB-BD31-4B8C-83A1-F6EECF244321}">
                <p14:modId xmlns:p14="http://schemas.microsoft.com/office/powerpoint/2010/main" val="1725153133"/>
              </p:ext>
            </p:extLst>
          </p:nvPr>
        </p:nvGraphicFramePr>
        <p:xfrm>
          <a:off x="1259632" y="1268760"/>
          <a:ext cx="6912768"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0387723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314" name="Rectangle 2"/>
          <p:cNvSpPr>
            <a:spLocks noGrp="1" noChangeArrowheads="1"/>
          </p:cNvSpPr>
          <p:nvPr>
            <p:ph type="title"/>
          </p:nvPr>
        </p:nvSpPr>
        <p:spPr>
          <a:solidFill>
            <a:schemeClr val="accent3">
              <a:lumMod val="20000"/>
              <a:lumOff val="80000"/>
            </a:schemeClr>
          </a:solidFill>
        </p:spPr>
        <p:txBody>
          <a:bodyPr/>
          <a:lstStyle/>
          <a:p>
            <a:r>
              <a:rPr lang="en-US" altLang="zh-CN" dirty="0"/>
              <a:t>12.3  </a:t>
            </a:r>
            <a:r>
              <a:rPr lang="zh-CN" altLang="en-US" dirty="0"/>
              <a:t>推销组织与控制</a:t>
            </a:r>
          </a:p>
        </p:txBody>
      </p:sp>
      <p:graphicFrame>
        <p:nvGraphicFramePr>
          <p:cNvPr id="2" name="内容占位符 1"/>
          <p:cNvGraphicFramePr>
            <a:graphicFrameLocks noGrp="1"/>
          </p:cNvGraphicFramePr>
          <p:nvPr>
            <p:ph idx="1"/>
            <p:extLst>
              <p:ext uri="{D42A27DB-BD31-4B8C-83A1-F6EECF244321}">
                <p14:modId xmlns:p14="http://schemas.microsoft.com/office/powerpoint/2010/main" val="1167501722"/>
              </p:ext>
            </p:extLst>
          </p:nvPr>
        </p:nvGraphicFramePr>
        <p:xfrm>
          <a:off x="611560" y="2492896"/>
          <a:ext cx="8136904" cy="34172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827584" y="1628800"/>
            <a:ext cx="4865434" cy="523220"/>
          </a:xfrm>
          <a:prstGeom prst="rect">
            <a:avLst/>
          </a:prstGeom>
        </p:spPr>
        <p:txBody>
          <a:bodyPr wrap="none">
            <a:spAutoFit/>
          </a:bodyPr>
          <a:lstStyle/>
          <a:p>
            <a:pPr>
              <a:buFont typeface="Wingdings" pitchFamily="2" charset="2"/>
              <a:buNone/>
            </a:pPr>
            <a:r>
              <a:rPr lang="en-US" altLang="zh-CN" sz="2800" b="1" dirty="0" smtClean="0">
                <a:solidFill>
                  <a:srgbClr val="660033"/>
                </a:solidFill>
                <a:latin typeface="微软雅黑" pitchFamily="34" charset="-122"/>
                <a:ea typeface="微软雅黑" pitchFamily="34" charset="-122"/>
              </a:rPr>
              <a:t>12.3.1</a:t>
            </a:r>
            <a:r>
              <a:rPr lang="zh-CN" altLang="en-US" sz="2800" b="1" dirty="0" smtClean="0">
                <a:solidFill>
                  <a:srgbClr val="660033"/>
                </a:solidFill>
                <a:latin typeface="微软雅黑" pitchFamily="34" charset="-122"/>
                <a:ea typeface="微软雅黑" pitchFamily="34" charset="-122"/>
              </a:rPr>
              <a:t>　推销队伍的组织结构</a:t>
            </a:r>
            <a:endParaRPr lang="zh-CN" altLang="en-US" sz="2800" b="1" dirty="0">
              <a:solidFill>
                <a:srgbClr val="660033"/>
              </a:solidFill>
              <a:latin typeface="微软雅黑" pitchFamily="34" charset="-122"/>
              <a:ea typeface="微软雅黑" pitchFamily="34" charset="-122"/>
            </a:endParaRPr>
          </a:p>
        </p:txBody>
      </p:sp>
    </p:spTree>
    <p:extLst>
      <p:ext uri="{BB962C8B-B14F-4D97-AF65-F5344CB8AC3E}">
        <p14:creationId xmlns:p14="http://schemas.microsoft.com/office/powerpoint/2010/main" val="261271138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4338" name="Rectangle 2"/>
          <p:cNvSpPr>
            <a:spLocks noGrp="1" noChangeArrowheads="1"/>
          </p:cNvSpPr>
          <p:nvPr>
            <p:ph type="title"/>
          </p:nvPr>
        </p:nvSpPr>
        <p:spPr/>
        <p:txBody>
          <a:bodyPr/>
          <a:lstStyle/>
          <a:p>
            <a:pPr algn="l"/>
            <a:r>
              <a:rPr lang="en-US" altLang="zh-CN" dirty="0" smtClean="0"/>
              <a:t>12.3.2</a:t>
            </a:r>
            <a:r>
              <a:rPr lang="zh-CN" altLang="en-US" dirty="0" smtClean="0"/>
              <a:t>　推销</a:t>
            </a:r>
            <a:r>
              <a:rPr lang="zh-CN" altLang="en-US" dirty="0"/>
              <a:t>队伍的规模</a:t>
            </a:r>
          </a:p>
        </p:txBody>
      </p:sp>
      <p:sp>
        <p:nvSpPr>
          <p:cNvPr id="654339" name="Rectangle 3"/>
          <p:cNvSpPr>
            <a:spLocks noGrp="1" noChangeArrowheads="1"/>
          </p:cNvSpPr>
          <p:nvPr>
            <p:ph idx="1"/>
          </p:nvPr>
        </p:nvSpPr>
        <p:spPr>
          <a:xfrm>
            <a:off x="543140" y="1167408"/>
            <a:ext cx="8208912" cy="2952328"/>
          </a:xfrm>
        </p:spPr>
        <p:txBody>
          <a:bodyPr>
            <a:normAutofit/>
          </a:bodyPr>
          <a:lstStyle/>
          <a:p>
            <a:pPr>
              <a:lnSpc>
                <a:spcPct val="90000"/>
              </a:lnSpc>
              <a:buFont typeface="Wingdings" pitchFamily="2" charset="2"/>
              <a:buNone/>
            </a:pPr>
            <a:r>
              <a:rPr lang="en-US" altLang="zh-CN" b="1" dirty="0" smtClean="0">
                <a:solidFill>
                  <a:srgbClr val="660033"/>
                </a:solidFill>
              </a:rPr>
              <a:t>1.</a:t>
            </a:r>
            <a:r>
              <a:rPr lang="zh-CN" altLang="en-US" b="1" dirty="0" smtClean="0">
                <a:solidFill>
                  <a:srgbClr val="660033"/>
                </a:solidFill>
              </a:rPr>
              <a:t>工作量</a:t>
            </a:r>
            <a:r>
              <a:rPr lang="zh-CN" altLang="en-US" b="1" dirty="0">
                <a:solidFill>
                  <a:srgbClr val="660033"/>
                </a:solidFill>
              </a:rPr>
              <a:t>法</a:t>
            </a:r>
          </a:p>
          <a:p>
            <a:pPr>
              <a:lnSpc>
                <a:spcPct val="90000"/>
              </a:lnSpc>
              <a:buFont typeface="Wingdings" pitchFamily="2" charset="2"/>
              <a:buNone/>
            </a:pPr>
            <a:r>
              <a:rPr lang="zh-CN" altLang="en-US" sz="2000" b="0" dirty="0">
                <a:latin typeface="楷体_GB2312" pitchFamily="49" charset="-122"/>
                <a:ea typeface="楷体_GB2312" pitchFamily="49" charset="-122"/>
              </a:rPr>
              <a:t>①将顾客按销售量分成大小类别；</a:t>
            </a:r>
          </a:p>
          <a:p>
            <a:pPr>
              <a:lnSpc>
                <a:spcPct val="90000"/>
              </a:lnSpc>
              <a:buFont typeface="Wingdings" pitchFamily="2" charset="2"/>
              <a:buNone/>
            </a:pPr>
            <a:r>
              <a:rPr lang="zh-CN" altLang="en-US" sz="2000" b="0" dirty="0">
                <a:latin typeface="楷体_GB2312" pitchFamily="49" charset="-122"/>
                <a:ea typeface="楷体_GB2312" pitchFamily="49" charset="-122"/>
              </a:rPr>
              <a:t>②确定每类客户每年所需的访问次数，这反映了与竞争对象公司相比要达到的访问密度有多大；</a:t>
            </a:r>
          </a:p>
          <a:p>
            <a:pPr>
              <a:lnSpc>
                <a:spcPct val="90000"/>
              </a:lnSpc>
              <a:buFont typeface="Wingdings" pitchFamily="2" charset="2"/>
              <a:buNone/>
            </a:pPr>
            <a:r>
              <a:rPr lang="zh-CN" altLang="en-US" sz="2000" b="0" dirty="0">
                <a:latin typeface="楷体_GB2312" pitchFamily="49" charset="-122"/>
                <a:ea typeface="楷体_GB2312" pitchFamily="49" charset="-122"/>
              </a:rPr>
              <a:t>③每一类客户数乘以各自所需的访问数便是整个地区的访问工作量，即每年的销售访问次数；</a:t>
            </a:r>
          </a:p>
          <a:p>
            <a:pPr>
              <a:lnSpc>
                <a:spcPct val="90000"/>
              </a:lnSpc>
              <a:buFont typeface="Wingdings" pitchFamily="2" charset="2"/>
              <a:buNone/>
            </a:pPr>
            <a:r>
              <a:rPr lang="zh-CN" altLang="en-US" sz="2000" b="0" dirty="0">
                <a:latin typeface="楷体_GB2312" pitchFamily="49" charset="-122"/>
                <a:ea typeface="楷体_GB2312" pitchFamily="49" charset="-122"/>
              </a:rPr>
              <a:t>④确定一个销售代表每年可进行的平均访问次数；</a:t>
            </a:r>
          </a:p>
          <a:p>
            <a:pPr>
              <a:lnSpc>
                <a:spcPct val="90000"/>
              </a:lnSpc>
              <a:buFont typeface="Wingdings" pitchFamily="2" charset="2"/>
              <a:buNone/>
            </a:pPr>
            <a:r>
              <a:rPr lang="zh-CN" altLang="en-US" sz="2000" b="0" dirty="0">
                <a:latin typeface="楷体_GB2312" pitchFamily="49" charset="-122"/>
                <a:ea typeface="楷体_GB2312" pitchFamily="49" charset="-122"/>
              </a:rPr>
              <a:t>⑤将总的年访问次数除以每个销售代表的平均年访问数即得到所需销售代表数</a:t>
            </a:r>
            <a:r>
              <a:rPr lang="zh-CN" altLang="en-US" sz="2000" b="0" dirty="0" smtClean="0">
                <a:latin typeface="楷体_GB2312" pitchFamily="49" charset="-122"/>
                <a:ea typeface="楷体_GB2312" pitchFamily="49" charset="-122"/>
              </a:rPr>
              <a:t>。</a:t>
            </a:r>
            <a:endParaRPr lang="zh-CN" altLang="en-US" sz="2000" b="0" dirty="0">
              <a:latin typeface="楷体_GB2312" pitchFamily="49" charset="-122"/>
              <a:ea typeface="楷体_GB2312" pitchFamily="49" charset="-122"/>
            </a:endParaRPr>
          </a:p>
        </p:txBody>
      </p:sp>
      <p:sp>
        <p:nvSpPr>
          <p:cNvPr id="6" name="Rectangle 3"/>
          <p:cNvSpPr txBox="1">
            <a:spLocks noChangeArrowheads="1"/>
          </p:cNvSpPr>
          <p:nvPr/>
        </p:nvSpPr>
        <p:spPr>
          <a:xfrm>
            <a:off x="539552" y="4149080"/>
            <a:ext cx="8147248" cy="2520280"/>
          </a:xfrm>
          <a:prstGeom prst="rect">
            <a:avLst/>
          </a:prstGeom>
        </p:spPr>
        <p:txBody>
          <a:bodyPr vert="horz" lIns="91440" tIns="45720" rIns="91440" bIns="45720" rtlCol="0">
            <a:normAutofit/>
          </a:bodyPr>
          <a:lstStyle>
            <a:lvl1pPr marL="342900" indent="-252000" algn="l" defTabSz="914400" rtl="0" eaLnBrk="1" latinLnBrk="0" hangingPunct="1">
              <a:spcBef>
                <a:spcPct val="20000"/>
              </a:spcBef>
              <a:buClr>
                <a:srgbClr val="C00000"/>
              </a:buClr>
              <a:buSzPct val="112000"/>
              <a:buFont typeface="Arial" pitchFamily="34" charset="0"/>
              <a:buChar char="•"/>
              <a:defRPr sz="24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90900" indent="0">
              <a:buFont typeface="Arial" pitchFamily="34" charset="0"/>
              <a:buNone/>
            </a:pPr>
            <a:r>
              <a:rPr lang="en-US" altLang="zh-CN" b="1" dirty="0" smtClean="0">
                <a:solidFill>
                  <a:srgbClr val="660033"/>
                </a:solidFill>
              </a:rPr>
              <a:t>2.</a:t>
            </a:r>
            <a:r>
              <a:rPr lang="zh-CN" altLang="en-US" b="1" dirty="0" smtClean="0">
                <a:solidFill>
                  <a:srgbClr val="660033"/>
                </a:solidFill>
              </a:rPr>
              <a:t>推销额法</a:t>
            </a:r>
          </a:p>
          <a:p>
            <a:r>
              <a:rPr lang="zh-CN" altLang="en-US" dirty="0" smtClean="0">
                <a:ea typeface="楷体_GB2312" pitchFamily="49" charset="-122"/>
              </a:rPr>
              <a:t>这种方法分三步：</a:t>
            </a:r>
            <a:endParaRPr lang="en-US" altLang="zh-CN" dirty="0" smtClean="0">
              <a:ea typeface="楷体_GB2312" pitchFamily="49" charset="-122"/>
            </a:endParaRPr>
          </a:p>
          <a:p>
            <a:pPr lvl="1"/>
            <a:r>
              <a:rPr lang="zh-CN" altLang="en-US" sz="2000" dirty="0" smtClean="0">
                <a:ea typeface="楷体_GB2312" pitchFamily="49" charset="-122"/>
              </a:rPr>
              <a:t>预测企业全年的销售额；</a:t>
            </a:r>
            <a:endParaRPr lang="en-US" altLang="zh-CN" sz="2000" dirty="0" smtClean="0">
              <a:ea typeface="楷体_GB2312" pitchFamily="49" charset="-122"/>
            </a:endParaRPr>
          </a:p>
          <a:p>
            <a:pPr lvl="1"/>
            <a:r>
              <a:rPr lang="zh-CN" altLang="en-US" sz="2000" dirty="0" smtClean="0">
                <a:ea typeface="楷体_GB2312" pitchFamily="49" charset="-122"/>
              </a:rPr>
              <a:t>根据有关统计资料计算每一位推销员每年平均可达到的推销额；</a:t>
            </a:r>
            <a:endParaRPr lang="en-US" altLang="zh-CN" sz="2000" dirty="0" smtClean="0">
              <a:ea typeface="楷体_GB2312" pitchFamily="49" charset="-122"/>
            </a:endParaRPr>
          </a:p>
          <a:p>
            <a:pPr lvl="1"/>
            <a:r>
              <a:rPr lang="zh-CN" altLang="en-US" sz="2000" dirty="0" smtClean="0">
                <a:ea typeface="楷体_GB2312" pitchFamily="49" charset="-122"/>
              </a:rPr>
              <a:t>用企业全年的总销售额除以每位推销员每年平均的推销额，便可求得企业推销员的人数。</a:t>
            </a:r>
            <a:endParaRPr lang="zh-CN" altLang="en-US" sz="2000" dirty="0">
              <a:ea typeface="楷体_GB2312" pitchFamily="49" charset="-122"/>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386" name="Rectangle 2"/>
          <p:cNvSpPr>
            <a:spLocks noGrp="1" noChangeArrowheads="1"/>
          </p:cNvSpPr>
          <p:nvPr>
            <p:ph type="title"/>
          </p:nvPr>
        </p:nvSpPr>
        <p:spPr/>
        <p:txBody>
          <a:bodyPr/>
          <a:lstStyle/>
          <a:p>
            <a:r>
              <a:rPr lang="en-US" altLang="zh-CN" dirty="0" smtClean="0"/>
              <a:t>12.3.3</a:t>
            </a:r>
            <a:r>
              <a:rPr lang="zh-CN" altLang="en-US" dirty="0" smtClean="0"/>
              <a:t>　推销</a:t>
            </a:r>
            <a:r>
              <a:rPr lang="zh-CN" altLang="en-US" dirty="0"/>
              <a:t>控制</a:t>
            </a:r>
          </a:p>
        </p:txBody>
      </p:sp>
      <p:sp>
        <p:nvSpPr>
          <p:cNvPr id="656387" name="Rectangle 3"/>
          <p:cNvSpPr>
            <a:spLocks noGrp="1" noChangeArrowheads="1"/>
          </p:cNvSpPr>
          <p:nvPr>
            <p:ph idx="1"/>
          </p:nvPr>
        </p:nvSpPr>
        <p:spPr>
          <a:xfrm>
            <a:off x="827584" y="1556792"/>
            <a:ext cx="8062913" cy="4471988"/>
          </a:xfrm>
        </p:spPr>
        <p:txBody>
          <a:bodyPr/>
          <a:lstStyle/>
          <a:p>
            <a:pPr>
              <a:lnSpc>
                <a:spcPct val="110000"/>
              </a:lnSpc>
              <a:buFont typeface="Wingdings" pitchFamily="2" charset="2"/>
              <a:buNone/>
            </a:pPr>
            <a:r>
              <a:rPr lang="en-US" altLang="zh-CN" sz="2000" dirty="0">
                <a:solidFill>
                  <a:srgbClr val="660033"/>
                </a:solidFill>
              </a:rPr>
              <a:t>1</a:t>
            </a:r>
            <a:r>
              <a:rPr lang="zh-CN" altLang="en-US" sz="2000" dirty="0">
                <a:solidFill>
                  <a:srgbClr val="660033"/>
                </a:solidFill>
              </a:rPr>
              <a:t>．策略控制</a:t>
            </a:r>
          </a:p>
          <a:p>
            <a:pPr>
              <a:lnSpc>
                <a:spcPct val="110000"/>
              </a:lnSpc>
              <a:buFont typeface="Wingdings" pitchFamily="2" charset="2"/>
              <a:buNone/>
            </a:pPr>
            <a:r>
              <a:rPr lang="zh-CN" altLang="en-US" sz="2000" b="0" dirty="0">
                <a:latin typeface="楷体_GB2312" pitchFamily="49" charset="-122"/>
                <a:ea typeface="楷体_GB2312" pitchFamily="49" charset="-122"/>
              </a:rPr>
              <a:t>策略控制，是企业管理高层检查、考核企业推销目标和策略是否与市场环境相适应，以保证推销开划总体的合理性。</a:t>
            </a:r>
          </a:p>
          <a:p>
            <a:pPr>
              <a:lnSpc>
                <a:spcPct val="110000"/>
              </a:lnSpc>
              <a:buFont typeface="Wingdings" pitchFamily="2" charset="2"/>
              <a:buNone/>
            </a:pPr>
            <a:r>
              <a:rPr lang="en-US" altLang="zh-CN" sz="2000" dirty="0">
                <a:solidFill>
                  <a:srgbClr val="660033"/>
                </a:solidFill>
              </a:rPr>
              <a:t>2</a:t>
            </a:r>
            <a:r>
              <a:rPr lang="zh-CN" altLang="en-US" sz="2000" dirty="0">
                <a:solidFill>
                  <a:srgbClr val="660033"/>
                </a:solidFill>
              </a:rPr>
              <a:t>．过程控制</a:t>
            </a:r>
          </a:p>
          <a:p>
            <a:pPr>
              <a:lnSpc>
                <a:spcPct val="110000"/>
              </a:lnSpc>
              <a:buFont typeface="Wingdings" pitchFamily="2" charset="2"/>
              <a:buNone/>
            </a:pPr>
            <a:r>
              <a:rPr lang="zh-CN" altLang="en-US" sz="2000" b="0" dirty="0">
                <a:latin typeface="楷体_GB2312" pitchFamily="49" charset="-122"/>
                <a:ea typeface="楷体_GB2312" pitchFamily="49" charset="-122"/>
              </a:rPr>
              <a:t>过程控制通常是通过对推销业务记录的分析、市场占有率的分析、客户构成分析、销售费用分析来检查和监督销售量、销售收人和利润的完成情况。</a:t>
            </a:r>
          </a:p>
          <a:p>
            <a:pPr>
              <a:lnSpc>
                <a:spcPct val="110000"/>
              </a:lnSpc>
              <a:buFont typeface="Wingdings" pitchFamily="2" charset="2"/>
              <a:buNone/>
            </a:pPr>
            <a:r>
              <a:rPr lang="en-US" altLang="zh-CN" sz="2000" dirty="0">
                <a:solidFill>
                  <a:srgbClr val="660033"/>
                </a:solidFill>
              </a:rPr>
              <a:t>3</a:t>
            </a:r>
            <a:r>
              <a:rPr lang="zh-CN" altLang="en-US" sz="2000" dirty="0">
                <a:solidFill>
                  <a:srgbClr val="660033"/>
                </a:solidFill>
              </a:rPr>
              <a:t>．预算控制</a:t>
            </a:r>
          </a:p>
          <a:p>
            <a:pPr>
              <a:lnSpc>
                <a:spcPct val="110000"/>
              </a:lnSpc>
              <a:buFont typeface="Wingdings" pitchFamily="2" charset="2"/>
              <a:buNone/>
            </a:pPr>
            <a:r>
              <a:rPr lang="zh-CN" altLang="en-US" sz="2000" b="0" dirty="0">
                <a:latin typeface="楷体_GB2312" pitchFamily="49" charset="-122"/>
                <a:ea typeface="楷体_GB2312" pitchFamily="49" charset="-122"/>
              </a:rPr>
              <a:t>预算控制是在资金、利润的目标基础上对推销活动的费用进行控制。预算是控制费用的有效办法，它迫使推销部门仔细研究并确定为完成预计目标而必须控制的费用水平。预算不仅可以防止费用超支，而且是检测推销成效的重要标准。</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1565</TotalTime>
  <Words>9037</Words>
  <Application>Microsoft Office PowerPoint</Application>
  <PresentationFormat>全屏显示(4:3)</PresentationFormat>
  <Paragraphs>696</Paragraphs>
  <Slides>94</Slides>
  <Notes>0</Notes>
  <HiddenSlides>0</HiddenSlides>
  <MMClips>0</MMClips>
  <ScaleCrop>false</ScaleCrop>
  <HeadingPairs>
    <vt:vector size="4" baseType="variant">
      <vt:variant>
        <vt:lpstr>主题</vt:lpstr>
      </vt:variant>
      <vt:variant>
        <vt:i4>1</vt:i4>
      </vt:variant>
      <vt:variant>
        <vt:lpstr>幻灯片标题</vt:lpstr>
      </vt:variant>
      <vt:variant>
        <vt:i4>94</vt:i4>
      </vt:variant>
    </vt:vector>
  </HeadingPairs>
  <TitlesOfParts>
    <vt:vector size="95" baseType="lpstr">
      <vt:lpstr>Office 主题​​</vt:lpstr>
      <vt:lpstr>商务谈判与推销技巧 （第4版）</vt:lpstr>
      <vt:lpstr>课程大纲</vt:lpstr>
      <vt:lpstr>第7讲  推销与推销人员</vt:lpstr>
      <vt:lpstr>7.1　推销的内涵和特征</vt:lpstr>
      <vt:lpstr>链接：市场营销组合理论的发展</vt:lpstr>
      <vt:lpstr>推销与市场营销的关系</vt:lpstr>
      <vt:lpstr>什么叫推销？</vt:lpstr>
      <vt:lpstr>传统推销与现代推销</vt:lpstr>
      <vt:lpstr>推销的定义</vt:lpstr>
      <vt:lpstr>狭义的推销与广义的推销</vt:lpstr>
      <vt:lpstr>现代推销活动的特征</vt:lpstr>
      <vt:lpstr>7.2　数智时代推销人员工作的价值 和岗位称谓的演变</vt:lpstr>
      <vt:lpstr>7.2.2 推销岗位称谓的演变</vt:lpstr>
      <vt:lpstr>2. 推销岗位称谓的行业分化</vt:lpstr>
      <vt:lpstr>7.3　推销人员的职责和素质能力</vt:lpstr>
      <vt:lpstr>第8讲  顾客心理与推销模式</vt:lpstr>
      <vt:lpstr>8.1  顾客购买心理</vt:lpstr>
      <vt:lpstr>记忆引发的顾客心理效应</vt:lpstr>
      <vt:lpstr>8.２  推销模式</vt:lpstr>
      <vt:lpstr>爱达模式</vt:lpstr>
      <vt:lpstr>迪伯达模式</vt:lpstr>
      <vt:lpstr>埃德帕模式</vt:lpstr>
      <vt:lpstr>费比模式</vt:lpstr>
      <vt:lpstr>8.３ 推 销 程 序</vt:lpstr>
      <vt:lpstr>第9讲   顾 客 开 发</vt:lpstr>
      <vt:lpstr>推销程序</vt:lpstr>
      <vt:lpstr>“顾客”分类</vt:lpstr>
      <vt:lpstr>9.1 寻找准顾客 （新顾客开发）</vt:lpstr>
      <vt:lpstr>1.陌生拜访法</vt:lpstr>
      <vt:lpstr>2.连锁介绍法</vt:lpstr>
      <vt:lpstr>3. 市场咨询法</vt:lpstr>
      <vt:lpstr>4.资料查阅法</vt:lpstr>
      <vt:lpstr>5.交叉销售法</vt:lpstr>
      <vt:lpstr>数智时代寻找准顾客的新方法</vt:lpstr>
      <vt:lpstr>9.2 顾客资格鉴定</vt:lpstr>
      <vt:lpstr>9.3 组织市场特征与客户开发策略</vt:lpstr>
      <vt:lpstr>9.3.2 组织市场的特征</vt:lpstr>
      <vt:lpstr>9.3.3 组织市场客户开发策略</vt:lpstr>
      <vt:lpstr>2. 举办或参与商务活动：拓展人脉与品牌知名度</vt:lpstr>
      <vt:lpstr>3.接触客户高层：建立战略层面的联系</vt:lpstr>
      <vt:lpstr>4.利用行业渠道：借助专业资源开发客户</vt:lpstr>
      <vt:lpstr>5.客户推荐：借助现有客户资源拓展市场</vt:lpstr>
      <vt:lpstr>第10讲　推销接近与洽谈</vt:lpstr>
      <vt:lpstr>10.1  约见准顾客</vt:lpstr>
      <vt:lpstr>10.1.2　约见顾客的前期准备</vt:lpstr>
      <vt:lpstr>约见顾客的前期准备</vt:lpstr>
      <vt:lpstr>检查核实自己的前期准备工作</vt:lpstr>
      <vt:lpstr>10.1.3 约见顾客的方式</vt:lpstr>
      <vt:lpstr>10.2 接近准顾客</vt:lpstr>
      <vt:lpstr>10.3 推销洽谈</vt:lpstr>
      <vt:lpstr>10.3.1 提示法</vt:lpstr>
      <vt:lpstr>2.积极提示与消极提示</vt:lpstr>
      <vt:lpstr>3.明星提示法       （感情提示法的一种）</vt:lpstr>
      <vt:lpstr>４. 联想提示法</vt:lpstr>
      <vt:lpstr>5.逻辑提示法（理智提示法）</vt:lpstr>
      <vt:lpstr>10.3.2 演示法</vt:lpstr>
      <vt:lpstr>2.文案演示法</vt:lpstr>
      <vt:lpstr>3.音像演示法</vt:lpstr>
      <vt:lpstr>10.3.3 电商直播的沟通技巧</vt:lpstr>
      <vt:lpstr>2. 主播的沟通技巧</vt:lpstr>
      <vt:lpstr>第11讲  顾客异议的处理与成交</vt:lpstr>
      <vt:lpstr>11.1 顾客异议的产生</vt:lpstr>
      <vt:lpstr>顾客异议的类型</vt:lpstr>
      <vt:lpstr>下列顾客的说法属于何种异议？</vt:lpstr>
      <vt:lpstr>顾客异议产生的原因</vt:lpstr>
      <vt:lpstr>11.2　处理顾客异议的时机与方法</vt:lpstr>
      <vt:lpstr>处理顾客异议的方法</vt:lpstr>
      <vt:lpstr>1.但是法 (“是.…..但是.…..”)</vt:lpstr>
      <vt:lpstr>2.反驳法 (直接否定)</vt:lpstr>
      <vt:lpstr>3. 太极法    (把顾客异议转化为购买的理由)</vt:lpstr>
      <vt:lpstr>4. 补偿法  (以产品的长处抵消异议涉及的短处)</vt:lpstr>
      <vt:lpstr>5. 询问法       (探询异议根源)</vt:lpstr>
      <vt:lpstr>6.忽视法 </vt:lpstr>
      <vt:lpstr>11.3　成交的策略和方法</vt:lpstr>
      <vt:lpstr>成交的基本策略</vt:lpstr>
      <vt:lpstr>成交的方法</vt:lpstr>
      <vt:lpstr>1. 直接请求成交法        (最简单常用)</vt:lpstr>
      <vt:lpstr>2. 假定成交法        (顾客不反对即成交)</vt:lpstr>
      <vt:lpstr>3. 选择成交法   (利用顾客的顺向思维)</vt:lpstr>
      <vt:lpstr>4. 小点成交法  (先小点后大点,减轻顾客心理压力)</vt:lpstr>
      <vt:lpstr>5.  从众成交法   (营造争相购买气氛)</vt:lpstr>
      <vt:lpstr>6.机会促成法</vt:lpstr>
      <vt:lpstr>第12章  推 销 管 理</vt:lpstr>
      <vt:lpstr>12.1 推销人员的招聘、选拔与培训</vt:lpstr>
      <vt:lpstr>12.1.2　推销人员的选拔程序</vt:lpstr>
      <vt:lpstr>链接：推销职位面试时的常见问题</vt:lpstr>
      <vt:lpstr>12.1.3 推销人员的培训</vt:lpstr>
      <vt:lpstr>12.2.1　推销业务管理</vt:lpstr>
      <vt:lpstr>12.2.2　推销人员的绩效考核</vt:lpstr>
      <vt:lpstr>12.2.3　推销人员的报酬制度</vt:lpstr>
      <vt:lpstr>12.2.4　推销人员的激励</vt:lpstr>
      <vt:lpstr>12.3  推销组织与控制</vt:lpstr>
      <vt:lpstr>12.3.2　推销队伍的规模</vt:lpstr>
      <vt:lpstr>12.3.3　推销控制</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商务谈判与推销技巧</dc:title>
  <dc:creator>Administrator</dc:creator>
  <cp:lastModifiedBy>微软用户</cp:lastModifiedBy>
  <cp:revision>77</cp:revision>
  <dcterms:modified xsi:type="dcterms:W3CDTF">2026-04-20T03:02:43Z</dcterms:modified>
</cp:coreProperties>
</file>